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484" r:id="rId5"/>
    <p:sldId id="507" r:id="rId6"/>
    <p:sldId id="508" r:id="rId7"/>
    <p:sldId id="509" r:id="rId8"/>
    <p:sldId id="510" r:id="rId9"/>
    <p:sldId id="501" r:id="rId10"/>
    <p:sldId id="502" r:id="rId11"/>
    <p:sldId id="503" r:id="rId12"/>
    <p:sldId id="504" r:id="rId13"/>
    <p:sldId id="505" r:id="rId14"/>
    <p:sldId id="506" r:id="rId15"/>
    <p:sldId id="373" r:id="rId16"/>
  </p:sldIdLst>
  <p:sldSz cx="9144000" cy="6858000" type="screen4x3"/>
  <p:notesSz cx="6797675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pitchFamily="34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4B"/>
    <a:srgbClr val="118395"/>
    <a:srgbClr val="7B2719"/>
    <a:srgbClr val="432046"/>
    <a:srgbClr val="00BACF"/>
    <a:srgbClr val="4BA57E"/>
    <a:srgbClr val="18C6D5"/>
    <a:srgbClr val="0A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412" autoAdjust="0"/>
    <p:restoredTop sz="86482" autoAdjust="0"/>
  </p:normalViewPr>
  <p:slideViewPr>
    <p:cSldViewPr>
      <p:cViewPr varScale="1">
        <p:scale>
          <a:sx n="71" d="100"/>
          <a:sy n="71" d="100"/>
        </p:scale>
        <p:origin x="-1908" y="-102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Desktop\Merril%20Lynch_1Q13_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Desktop\pres%20IFETEL\Correlacion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Desktop\pres%20IFETEL\Correlacion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os\Desktop\pres%20IFETEL\Correlaciones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s-MX" sz="2000" dirty="0"/>
              <a:t>Penetración telefonía </a:t>
            </a:r>
            <a:r>
              <a:rPr lang="es-MX" sz="2000" dirty="0" smtClean="0"/>
              <a:t>celular</a:t>
            </a:r>
            <a:br>
              <a:rPr lang="es-MX" sz="2000" dirty="0" smtClean="0"/>
            </a:br>
            <a:r>
              <a:rPr lang="es-MX" sz="2000" dirty="0" smtClean="0"/>
              <a:t>(</a:t>
            </a:r>
            <a:r>
              <a:rPr lang="es-MX" sz="2000" dirty="0"/>
              <a:t>Millones</a:t>
            </a:r>
            <a:r>
              <a:rPr lang="es-MX" sz="2000" baseline="0" dirty="0"/>
              <a:t> de suscriptores)</a:t>
            </a:r>
            <a:endParaRPr lang="es-MX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Datos_ML4Q12!$I$93</c:f>
              <c:strCache>
                <c:ptCount val="1"/>
                <c:pt idx="0">
                  <c:v>México</c:v>
                </c:pt>
              </c:strCache>
            </c:strRef>
          </c:tx>
          <c:spPr>
            <a:ln w="38100">
              <a:solidFill>
                <a:srgbClr val="00C6D7"/>
              </a:solidFill>
            </a:ln>
          </c:spPr>
          <c:marker>
            <c:symbol val="square"/>
            <c:size val="5"/>
            <c:spPr>
              <a:solidFill>
                <a:srgbClr val="00C6D7"/>
              </a:solidFill>
              <a:ln w="38100">
                <a:solidFill>
                  <a:srgbClr val="00C6D7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4.3949928918776381E-2"/>
                  <c:y val="-3.6321840103188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20491233315753E-2"/>
                  <c:y val="-4.035760011465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Datos_ML4Q12!$G$92:$H$92</c:f>
              <c:numCache>
                <c:formatCode>mmm\-yy</c:formatCode>
                <c:ptCount val="2"/>
                <c:pt idx="0">
                  <c:v>40330</c:v>
                </c:pt>
                <c:pt idx="1">
                  <c:v>41426</c:v>
                </c:pt>
              </c:numCache>
            </c:numRef>
          </c:cat>
          <c:val>
            <c:numRef>
              <c:f>Datos_ML4Q12!$G$93:$H$93</c:f>
              <c:numCache>
                <c:formatCode>_-* #,##0_-;\-* #,##0_-;_-* "-"??_-;_-@_-</c:formatCode>
                <c:ptCount val="2"/>
                <c:pt idx="0">
                  <c:v>86539</c:v>
                </c:pt>
                <c:pt idx="1">
                  <c:v>102000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Datos_ML4Q12!$I$94</c:f>
              <c:strCache>
                <c:ptCount val="1"/>
                <c:pt idx="0">
                  <c:v>Brasil</c:v>
                </c:pt>
              </c:strCache>
            </c:strRef>
          </c:tx>
          <c:spPr>
            <a:ln w="38100">
              <a:solidFill>
                <a:srgbClr val="004250"/>
              </a:solidFill>
            </a:ln>
          </c:spPr>
          <c:marker>
            <c:symbol val="circle"/>
            <c:size val="5"/>
            <c:spPr>
              <a:solidFill>
                <a:srgbClr val="004250"/>
              </a:solidFill>
              <a:ln w="38100">
                <a:solidFill>
                  <a:srgbClr val="00425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5.3417136490874227E-2"/>
                  <c:y val="-7.100882010408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064902855661052E-2"/>
                  <c:y val="-4.0357600114653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Datos_ML4Q12!$G$92:$H$92</c:f>
              <c:numCache>
                <c:formatCode>mmm\-yy</c:formatCode>
                <c:ptCount val="2"/>
                <c:pt idx="0">
                  <c:v>40330</c:v>
                </c:pt>
                <c:pt idx="1">
                  <c:v>41426</c:v>
                </c:pt>
              </c:numCache>
            </c:numRef>
          </c:cat>
          <c:val>
            <c:numRef>
              <c:f>Datos_ML4Q12!$G$94:$H$94</c:f>
              <c:numCache>
                <c:formatCode>_-* #,##0_-;\-* #,##0_-;_-* "-"??_-;_-@_-</c:formatCode>
                <c:ptCount val="2"/>
                <c:pt idx="0">
                  <c:v>188002</c:v>
                </c:pt>
                <c:pt idx="1">
                  <c:v>278238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804352"/>
        <c:axId val="192805888"/>
      </c:lineChart>
      <c:catAx>
        <c:axId val="1928043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4250"/>
                </a:solidFill>
              </a:defRPr>
            </a:pPr>
            <a:endParaRPr lang="es-MX"/>
          </a:p>
        </c:txPr>
        <c:crossAx val="192805888"/>
        <c:crosses val="autoZero"/>
        <c:auto val="0"/>
        <c:lblAlgn val="ctr"/>
        <c:lblOffset val="100"/>
        <c:noMultiLvlLbl val="0"/>
      </c:catAx>
      <c:valAx>
        <c:axId val="192805888"/>
        <c:scaling>
          <c:orientation val="minMax"/>
          <c:min val="5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928043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Penetración Vs Competencia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Hoja2!$C$1</c:f>
              <c:strCache>
                <c:ptCount val="1"/>
                <c:pt idx="0">
                  <c:v>Penetración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Hoja2!$B$2:$B$48</c:f>
              <c:numCache>
                <c:formatCode>0.000</c:formatCode>
                <c:ptCount val="47"/>
                <c:pt idx="0">
                  <c:v>0.26500000000000001</c:v>
                </c:pt>
                <c:pt idx="1">
                  <c:v>0.314</c:v>
                </c:pt>
                <c:pt idx="2">
                  <c:v>0.37</c:v>
                </c:pt>
                <c:pt idx="3">
                  <c:v>0.29799999999999999</c:v>
                </c:pt>
                <c:pt idx="5">
                  <c:v>0.307</c:v>
                </c:pt>
                <c:pt idx="6">
                  <c:v>0.247</c:v>
                </c:pt>
                <c:pt idx="8">
                  <c:v>0.34699999999999998</c:v>
                </c:pt>
                <c:pt idx="9">
                  <c:v>0.47099999999999997</c:v>
                </c:pt>
                <c:pt idx="10">
                  <c:v>0.45800000000000002</c:v>
                </c:pt>
                <c:pt idx="11">
                  <c:v>0.255</c:v>
                </c:pt>
                <c:pt idx="12">
                  <c:v>0.33600000000000002</c:v>
                </c:pt>
                <c:pt idx="13">
                  <c:v>0.28699999999999998</c:v>
                </c:pt>
                <c:pt idx="14">
                  <c:v>0.24299999999999999</c:v>
                </c:pt>
                <c:pt idx="16">
                  <c:v>0.34599999999999997</c:v>
                </c:pt>
                <c:pt idx="17">
                  <c:v>0.28599999999999998</c:v>
                </c:pt>
                <c:pt idx="18">
                  <c:v>0.38500000000000001</c:v>
                </c:pt>
                <c:pt idx="19">
                  <c:v>0.34699999999999998</c:v>
                </c:pt>
                <c:pt idx="22">
                  <c:v>0.34300000000000003</c:v>
                </c:pt>
                <c:pt idx="23">
                  <c:v>0.35799999999999998</c:v>
                </c:pt>
                <c:pt idx="24">
                  <c:v>0.308</c:v>
                </c:pt>
                <c:pt idx="25">
                  <c:v>0.28499999999999998</c:v>
                </c:pt>
                <c:pt idx="26">
                  <c:v>0.33500000000000002</c:v>
                </c:pt>
                <c:pt idx="27">
                  <c:v>0.38200000000000001</c:v>
                </c:pt>
                <c:pt idx="28">
                  <c:v>0.33700000000000002</c:v>
                </c:pt>
                <c:pt idx="29">
                  <c:v>0.35499999999999998</c:v>
                </c:pt>
                <c:pt idx="30">
                  <c:v>0.52800000000000002</c:v>
                </c:pt>
                <c:pt idx="32">
                  <c:v>0.40100000000000002</c:v>
                </c:pt>
                <c:pt idx="33">
                  <c:v>0.36499999999999999</c:v>
                </c:pt>
                <c:pt idx="35">
                  <c:v>0.45</c:v>
                </c:pt>
                <c:pt idx="36">
                  <c:v>0.36299999999999999</c:v>
                </c:pt>
                <c:pt idx="37">
                  <c:v>0.219</c:v>
                </c:pt>
                <c:pt idx="38">
                  <c:v>0.24399999999999999</c:v>
                </c:pt>
                <c:pt idx="39">
                  <c:v>0.36199999999999999</c:v>
                </c:pt>
                <c:pt idx="40">
                  <c:v>0.36599999999999999</c:v>
                </c:pt>
                <c:pt idx="41">
                  <c:v>0.32100000000000001</c:v>
                </c:pt>
                <c:pt idx="42">
                  <c:v>0.46100000000000002</c:v>
                </c:pt>
                <c:pt idx="43">
                  <c:v>0.34</c:v>
                </c:pt>
                <c:pt idx="44">
                  <c:v>0.27200000000000002</c:v>
                </c:pt>
                <c:pt idx="45">
                  <c:v>0.38600000000000001</c:v>
                </c:pt>
                <c:pt idx="46">
                  <c:v>0.34499999999999997</c:v>
                </c:pt>
              </c:numCache>
            </c:numRef>
          </c:xVal>
          <c:yVal>
            <c:numRef>
              <c:f>Hoja2!$C$2:$C$48</c:f>
              <c:numCache>
                <c:formatCode>0.00%</c:formatCode>
                <c:ptCount val="47"/>
                <c:pt idx="0">
                  <c:v>1.421</c:v>
                </c:pt>
                <c:pt idx="1">
                  <c:v>1.4550000000000001</c:v>
                </c:pt>
                <c:pt idx="2">
                  <c:v>1.347</c:v>
                </c:pt>
                <c:pt idx="3">
                  <c:v>1.6559999999999999</c:v>
                </c:pt>
                <c:pt idx="5">
                  <c:v>1.173</c:v>
                </c:pt>
                <c:pt idx="6">
                  <c:v>1.3919999999999999</c:v>
                </c:pt>
                <c:pt idx="8">
                  <c:v>1.5880000000000001</c:v>
                </c:pt>
                <c:pt idx="9">
                  <c:v>0.90100000000000002</c:v>
                </c:pt>
                <c:pt idx="10">
                  <c:v>1.004</c:v>
                </c:pt>
                <c:pt idx="11">
                  <c:v>1.46</c:v>
                </c:pt>
                <c:pt idx="12">
                  <c:v>1.2629999999999999</c:v>
                </c:pt>
                <c:pt idx="13">
                  <c:v>1.1499999999999999</c:v>
                </c:pt>
                <c:pt idx="14">
                  <c:v>1.0509999999999999</c:v>
                </c:pt>
                <c:pt idx="16">
                  <c:v>1.788</c:v>
                </c:pt>
                <c:pt idx="17">
                  <c:v>1.099</c:v>
                </c:pt>
                <c:pt idx="18">
                  <c:v>1.32</c:v>
                </c:pt>
                <c:pt idx="19">
                  <c:v>1.038</c:v>
                </c:pt>
                <c:pt idx="22">
                  <c:v>1.0549999999999999</c:v>
                </c:pt>
                <c:pt idx="23">
                  <c:v>0.96</c:v>
                </c:pt>
                <c:pt idx="24">
                  <c:v>1.179</c:v>
                </c:pt>
                <c:pt idx="25">
                  <c:v>1.5219999999999998</c:v>
                </c:pt>
                <c:pt idx="26">
                  <c:v>1.0529999999999999</c:v>
                </c:pt>
                <c:pt idx="27">
                  <c:v>1.0920000000000001</c:v>
                </c:pt>
                <c:pt idx="28">
                  <c:v>1.27</c:v>
                </c:pt>
                <c:pt idx="29">
                  <c:v>1.2509999999999999</c:v>
                </c:pt>
                <c:pt idx="30">
                  <c:v>0.92600000000000005</c:v>
                </c:pt>
                <c:pt idx="32">
                  <c:v>1.1890000000000001</c:v>
                </c:pt>
                <c:pt idx="33">
                  <c:v>1.169</c:v>
                </c:pt>
                <c:pt idx="35">
                  <c:v>1.028</c:v>
                </c:pt>
                <c:pt idx="36">
                  <c:v>1.65</c:v>
                </c:pt>
                <c:pt idx="37">
                  <c:v>1.24</c:v>
                </c:pt>
                <c:pt idx="38">
                  <c:v>1.6519999999999999</c:v>
                </c:pt>
                <c:pt idx="39">
                  <c:v>1.5229999999999999</c:v>
                </c:pt>
                <c:pt idx="40">
                  <c:v>1.347</c:v>
                </c:pt>
                <c:pt idx="41">
                  <c:v>1.5349999999999999</c:v>
                </c:pt>
                <c:pt idx="42">
                  <c:v>1.2589999999999999</c:v>
                </c:pt>
                <c:pt idx="43">
                  <c:v>1.327</c:v>
                </c:pt>
                <c:pt idx="44">
                  <c:v>1.252</c:v>
                </c:pt>
                <c:pt idx="45">
                  <c:v>0.92400000000000004</c:v>
                </c:pt>
                <c:pt idx="46">
                  <c:v>1.3240000000000001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09696"/>
        <c:axId val="145417344"/>
      </c:scatterChart>
      <c:valAx>
        <c:axId val="88909696"/>
        <c:scaling>
          <c:orientation val="minMax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 sz="1100"/>
                  <a:t>Index HHI 1Q13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45417344"/>
        <c:crosses val="autoZero"/>
        <c:crossBetween val="midCat"/>
      </c:valAx>
      <c:valAx>
        <c:axId val="145417344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Penetración</a:t>
                </a:r>
                <a:r>
                  <a:rPr lang="es-MX" baseline="0"/>
                  <a:t> móvil</a:t>
                </a:r>
                <a:endParaRPr lang="es-MX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890969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ARPM (USD)</a:t>
            </a:r>
            <a:r>
              <a:rPr lang="en-US" sz="1600" baseline="0"/>
              <a:t> Vs Competencia</a:t>
            </a:r>
            <a:endParaRPr lang="en-US" sz="16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Hoja2!$H$1</c:f>
              <c:strCache>
                <c:ptCount val="1"/>
                <c:pt idx="0">
                  <c:v>ARPM USD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Hoja2!$G$2:$G$48</c:f>
              <c:numCache>
                <c:formatCode>0.000</c:formatCode>
                <c:ptCount val="47"/>
                <c:pt idx="0">
                  <c:v>0.26500000000000001</c:v>
                </c:pt>
                <c:pt idx="1">
                  <c:v>0.314</c:v>
                </c:pt>
                <c:pt idx="2">
                  <c:v>0.37</c:v>
                </c:pt>
                <c:pt idx="3">
                  <c:v>0.29799999999999999</c:v>
                </c:pt>
                <c:pt idx="5">
                  <c:v>0.307</c:v>
                </c:pt>
                <c:pt idx="6">
                  <c:v>0.247</c:v>
                </c:pt>
                <c:pt idx="7">
                  <c:v>0.27800000000000002</c:v>
                </c:pt>
                <c:pt idx="8">
                  <c:v>0.34699999999999998</c:v>
                </c:pt>
                <c:pt idx="11">
                  <c:v>0.255</c:v>
                </c:pt>
                <c:pt idx="13">
                  <c:v>0.28699999999999998</c:v>
                </c:pt>
                <c:pt idx="16">
                  <c:v>0.34599999999999997</c:v>
                </c:pt>
                <c:pt idx="17">
                  <c:v>0.28599999999999998</c:v>
                </c:pt>
                <c:pt idx="19">
                  <c:v>0.34699999999999998</c:v>
                </c:pt>
                <c:pt idx="21">
                  <c:v>0.17499999999999999</c:v>
                </c:pt>
                <c:pt idx="22">
                  <c:v>0.34300000000000003</c:v>
                </c:pt>
                <c:pt idx="24">
                  <c:v>0.308</c:v>
                </c:pt>
                <c:pt idx="25">
                  <c:v>0.28499999999999998</c:v>
                </c:pt>
                <c:pt idx="26">
                  <c:v>0.33500000000000002</c:v>
                </c:pt>
                <c:pt idx="27">
                  <c:v>0.38200000000000001</c:v>
                </c:pt>
                <c:pt idx="28">
                  <c:v>0.33700000000000002</c:v>
                </c:pt>
                <c:pt idx="29">
                  <c:v>0.35499999999999998</c:v>
                </c:pt>
                <c:pt idx="31">
                  <c:v>0.29299999999999998</c:v>
                </c:pt>
                <c:pt idx="32">
                  <c:v>0.40100000000000002</c:v>
                </c:pt>
                <c:pt idx="33">
                  <c:v>0.36499999999999999</c:v>
                </c:pt>
                <c:pt idx="34">
                  <c:v>0.224</c:v>
                </c:pt>
                <c:pt idx="36">
                  <c:v>0.36299999999999999</c:v>
                </c:pt>
                <c:pt idx="37">
                  <c:v>0.219</c:v>
                </c:pt>
                <c:pt idx="38">
                  <c:v>0.24399999999999999</c:v>
                </c:pt>
                <c:pt idx="39">
                  <c:v>0.36199999999999999</c:v>
                </c:pt>
                <c:pt idx="40">
                  <c:v>0.36599999999999999</c:v>
                </c:pt>
                <c:pt idx="41">
                  <c:v>0.32100000000000001</c:v>
                </c:pt>
                <c:pt idx="42">
                  <c:v>0.46100000000000002</c:v>
                </c:pt>
                <c:pt idx="43">
                  <c:v>0.34</c:v>
                </c:pt>
                <c:pt idx="44">
                  <c:v>0.27200000000000002</c:v>
                </c:pt>
              </c:numCache>
            </c:numRef>
          </c:xVal>
          <c:yVal>
            <c:numRef>
              <c:f>Hoja2!$H$2:$H$48</c:f>
              <c:numCache>
                <c:formatCode>_-* #,##0.000_-;\-* #,##0.000_-;_-* "-"??_-;_-@_-</c:formatCode>
                <c:ptCount val="47"/>
                <c:pt idx="0">
                  <c:v>9.4684160692547023E-2</c:v>
                </c:pt>
                <c:pt idx="1">
                  <c:v>4.8594238111766754E-2</c:v>
                </c:pt>
                <c:pt idx="2">
                  <c:v>7.5258701787394175E-2</c:v>
                </c:pt>
                <c:pt idx="3">
                  <c:v>8.1157852022183147E-2</c:v>
                </c:pt>
                <c:pt idx="5">
                  <c:v>0.1352630867036386</c:v>
                </c:pt>
                <c:pt idx="6">
                  <c:v>4.5248868778280549E-2</c:v>
                </c:pt>
                <c:pt idx="7">
                  <c:v>7.7669902912621352E-2</c:v>
                </c:pt>
                <c:pt idx="8">
                  <c:v>8.3427731075736797E-2</c:v>
                </c:pt>
                <c:pt idx="11">
                  <c:v>8.5237577076532456E-2</c:v>
                </c:pt>
                <c:pt idx="13">
                  <c:v>0.1352630867036386</c:v>
                </c:pt>
                <c:pt idx="16">
                  <c:v>8.1157852022183147E-2</c:v>
                </c:pt>
                <c:pt idx="17">
                  <c:v>0.12173677803327472</c:v>
                </c:pt>
                <c:pt idx="19">
                  <c:v>0.16231570404436629</c:v>
                </c:pt>
                <c:pt idx="21">
                  <c:v>8.6096938775510213E-3</c:v>
                </c:pt>
                <c:pt idx="22">
                  <c:v>1.9065899475674556E-2</c:v>
                </c:pt>
                <c:pt idx="24">
                  <c:v>4.286939125464418E-2</c:v>
                </c:pt>
                <c:pt idx="25">
                  <c:v>0.10821046936291087</c:v>
                </c:pt>
                <c:pt idx="26">
                  <c:v>0.12686266612968183</c:v>
                </c:pt>
                <c:pt idx="27">
                  <c:v>0.10034377032425904</c:v>
                </c:pt>
                <c:pt idx="28">
                  <c:v>8.2174462705436158E-2</c:v>
                </c:pt>
                <c:pt idx="29">
                  <c:v>7.0022093177675021E-2</c:v>
                </c:pt>
                <c:pt idx="31">
                  <c:v>6.0218524956543326E-2</c:v>
                </c:pt>
                <c:pt idx="32">
                  <c:v>0.12811867835468643</c:v>
                </c:pt>
                <c:pt idx="33">
                  <c:v>8.3752093802345065E-2</c:v>
                </c:pt>
                <c:pt idx="34">
                  <c:v>9.857819905213271E-3</c:v>
                </c:pt>
                <c:pt idx="36">
                  <c:v>9.4684160692547023E-2</c:v>
                </c:pt>
                <c:pt idx="37">
                  <c:v>8.0051232788984947E-2</c:v>
                </c:pt>
                <c:pt idx="38">
                  <c:v>3.5781544256120526E-2</c:v>
                </c:pt>
                <c:pt idx="39">
                  <c:v>6.3897763578274758E-2</c:v>
                </c:pt>
                <c:pt idx="40">
                  <c:v>9.0108332489622356E-2</c:v>
                </c:pt>
                <c:pt idx="41">
                  <c:v>8.7942460504412831E-2</c:v>
                </c:pt>
                <c:pt idx="42">
                  <c:v>0.29657293497363796</c:v>
                </c:pt>
                <c:pt idx="43">
                  <c:v>1.6393442622950821E-2</c:v>
                </c:pt>
                <c:pt idx="44">
                  <c:v>6.2859074011490365E-2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567296"/>
        <c:axId val="192697856"/>
      </c:scatterChart>
      <c:valAx>
        <c:axId val="166567296"/>
        <c:scaling>
          <c:orientation val="minMax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Index HHI 1Q13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192697856"/>
        <c:crosses val="autoZero"/>
        <c:crossBetween val="midCat"/>
      </c:valAx>
      <c:valAx>
        <c:axId val="192697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ARPM Voz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16656729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/>
              <a:t>CapEx (MMUSD) Vs Competencia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Hoja2!$M$1</c:f>
              <c:strCache>
                <c:ptCount val="1"/>
                <c:pt idx="0">
                  <c:v>CAPEX MM USD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Hoja2!$L$2:$L$48</c:f>
              <c:numCache>
                <c:formatCode>0.000</c:formatCode>
                <c:ptCount val="47"/>
                <c:pt idx="0">
                  <c:v>0.26500000000000001</c:v>
                </c:pt>
                <c:pt idx="1">
                  <c:v>0.314</c:v>
                </c:pt>
                <c:pt idx="2">
                  <c:v>0.37</c:v>
                </c:pt>
                <c:pt idx="3">
                  <c:v>0.29799999999999999</c:v>
                </c:pt>
                <c:pt idx="5">
                  <c:v>0.307</c:v>
                </c:pt>
                <c:pt idx="6">
                  <c:v>0.247</c:v>
                </c:pt>
                <c:pt idx="7">
                  <c:v>0.27800000000000002</c:v>
                </c:pt>
                <c:pt idx="8">
                  <c:v>0.34699999999999998</c:v>
                </c:pt>
                <c:pt idx="10">
                  <c:v>0.45800000000000002</c:v>
                </c:pt>
                <c:pt idx="12">
                  <c:v>0.33600000000000002</c:v>
                </c:pt>
                <c:pt idx="13">
                  <c:v>0.28699999999999998</c:v>
                </c:pt>
                <c:pt idx="15">
                  <c:v>0.55800000000000005</c:v>
                </c:pt>
                <c:pt idx="16">
                  <c:v>0.34599999999999997</c:v>
                </c:pt>
                <c:pt idx="17">
                  <c:v>0.28599999999999998</c:v>
                </c:pt>
                <c:pt idx="18">
                  <c:v>0.38500000000000001</c:v>
                </c:pt>
                <c:pt idx="19">
                  <c:v>0.34699999999999998</c:v>
                </c:pt>
                <c:pt idx="20">
                  <c:v>0.39100000000000001</c:v>
                </c:pt>
                <c:pt idx="21">
                  <c:v>0.17499999999999999</c:v>
                </c:pt>
                <c:pt idx="22">
                  <c:v>0.34300000000000003</c:v>
                </c:pt>
                <c:pt idx="24">
                  <c:v>0.308</c:v>
                </c:pt>
                <c:pt idx="25">
                  <c:v>0.28499999999999998</c:v>
                </c:pt>
                <c:pt idx="27">
                  <c:v>0.38200000000000001</c:v>
                </c:pt>
                <c:pt idx="28">
                  <c:v>0.33700000000000002</c:v>
                </c:pt>
                <c:pt idx="29">
                  <c:v>0.35499999999999998</c:v>
                </c:pt>
                <c:pt idx="30">
                  <c:v>0.52800000000000002</c:v>
                </c:pt>
                <c:pt idx="31">
                  <c:v>0.29299999999999998</c:v>
                </c:pt>
                <c:pt idx="32">
                  <c:v>0.40100000000000002</c:v>
                </c:pt>
                <c:pt idx="33">
                  <c:v>0.36499999999999999</c:v>
                </c:pt>
                <c:pt idx="35">
                  <c:v>0.45</c:v>
                </c:pt>
                <c:pt idx="36">
                  <c:v>0.36299999999999999</c:v>
                </c:pt>
                <c:pt idx="37">
                  <c:v>0.219</c:v>
                </c:pt>
                <c:pt idx="38">
                  <c:v>0.24399999999999999</c:v>
                </c:pt>
                <c:pt idx="39">
                  <c:v>0.36199999999999999</c:v>
                </c:pt>
                <c:pt idx="40">
                  <c:v>0.36599999999999999</c:v>
                </c:pt>
                <c:pt idx="41">
                  <c:v>0.32100000000000001</c:v>
                </c:pt>
                <c:pt idx="42">
                  <c:v>0.46100000000000002</c:v>
                </c:pt>
                <c:pt idx="43">
                  <c:v>0.34</c:v>
                </c:pt>
                <c:pt idx="44">
                  <c:v>0.27200000000000002</c:v>
                </c:pt>
                <c:pt idx="45">
                  <c:v>0.38600000000000001</c:v>
                </c:pt>
                <c:pt idx="46">
                  <c:v>0.34499999999999997</c:v>
                </c:pt>
              </c:numCache>
            </c:numRef>
          </c:xVal>
          <c:yVal>
            <c:numRef>
              <c:f>Hoja2!$M$2:$M$48</c:f>
              <c:numCache>
                <c:formatCode>_-* #,##0_-;\-* #,##0_-;_-* "-"??_-;_-@_-</c:formatCode>
                <c:ptCount val="47"/>
                <c:pt idx="0">
                  <c:v>3691.3296361422972</c:v>
                </c:pt>
                <c:pt idx="1">
                  <c:v>881.81187087816738</c:v>
                </c:pt>
                <c:pt idx="2">
                  <c:v>1975.5409219190969</c:v>
                </c:pt>
                <c:pt idx="3">
                  <c:v>469.36291086162589</c:v>
                </c:pt>
                <c:pt idx="5">
                  <c:v>661.43649398079265</c:v>
                </c:pt>
                <c:pt idx="6">
                  <c:v>4233.93665158371</c:v>
                </c:pt>
                <c:pt idx="7">
                  <c:v>2328.1553398058254</c:v>
                </c:pt>
                <c:pt idx="8">
                  <c:v>471.12621474989567</c:v>
                </c:pt>
                <c:pt idx="10">
                  <c:v>294.13793468256404</c:v>
                </c:pt>
                <c:pt idx="12">
                  <c:v>767.51333797262816</c:v>
                </c:pt>
                <c:pt idx="13">
                  <c:v>1656.9728121195726</c:v>
                </c:pt>
                <c:pt idx="15">
                  <c:v>639.8191094619666</c:v>
                </c:pt>
                <c:pt idx="16">
                  <c:v>484.24185039902613</c:v>
                </c:pt>
                <c:pt idx="17">
                  <c:v>3941.5663465440284</c:v>
                </c:pt>
                <c:pt idx="18">
                  <c:v>439.60503178682541</c:v>
                </c:pt>
                <c:pt idx="19">
                  <c:v>1147.0309752468552</c:v>
                </c:pt>
                <c:pt idx="20">
                  <c:v>333.29033922352636</c:v>
                </c:pt>
                <c:pt idx="21">
                  <c:v>2320.360331632653</c:v>
                </c:pt>
                <c:pt idx="22">
                  <c:v>2607.3517382863229</c:v>
                </c:pt>
                <c:pt idx="24">
                  <c:v>354.95855958845385</c:v>
                </c:pt>
                <c:pt idx="25">
                  <c:v>4009.1978898958478</c:v>
                </c:pt>
                <c:pt idx="27">
                  <c:v>4366.812227074236</c:v>
                </c:pt>
                <c:pt idx="28">
                  <c:v>834.70290771175723</c:v>
                </c:pt>
                <c:pt idx="29">
                  <c:v>239.52384976639183</c:v>
                </c:pt>
                <c:pt idx="30">
                  <c:v>1297.5875486381324</c:v>
                </c:pt>
                <c:pt idx="31">
                  <c:v>1818.1338465358826</c:v>
                </c:pt>
                <c:pt idx="32">
                  <c:v>329.39986513823328</c:v>
                </c:pt>
                <c:pt idx="33">
                  <c:v>335.00837520938023</c:v>
                </c:pt>
                <c:pt idx="35">
                  <c:v>251.3641324117861</c:v>
                </c:pt>
                <c:pt idx="36">
                  <c:v>378.73664277018804</c:v>
                </c:pt>
                <c:pt idx="37">
                  <c:v>4188.2804995196921</c:v>
                </c:pt>
                <c:pt idx="38">
                  <c:v>4716.1958568738228</c:v>
                </c:pt>
                <c:pt idx="39">
                  <c:v>116.61341853035144</c:v>
                </c:pt>
                <c:pt idx="40">
                  <c:v>1224.4608686848233</c:v>
                </c:pt>
                <c:pt idx="41">
                  <c:v>562.5176670121549</c:v>
                </c:pt>
                <c:pt idx="42">
                  <c:v>486.59929701230232</c:v>
                </c:pt>
                <c:pt idx="43">
                  <c:v>1272.9990356798457</c:v>
                </c:pt>
                <c:pt idx="44">
                  <c:v>898.95234876647521</c:v>
                </c:pt>
                <c:pt idx="45">
                  <c:v>963.07536671724836</c:v>
                </c:pt>
                <c:pt idx="46">
                  <c:v>578.54683153392727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895104"/>
        <c:axId val="222946432"/>
      </c:scatterChart>
      <c:valAx>
        <c:axId val="222895104"/>
        <c:scaling>
          <c:orientation val="minMax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Index HHI 1Q13</a:t>
                </a:r>
              </a:p>
            </c:rich>
          </c:tx>
          <c:layout/>
          <c:overlay val="0"/>
        </c:title>
        <c:numFmt formatCode="0.000" sourceLinked="1"/>
        <c:majorTickMark val="out"/>
        <c:minorTickMark val="none"/>
        <c:tickLblPos val="nextTo"/>
        <c:crossAx val="222946432"/>
        <c:crosses val="autoZero"/>
        <c:crossBetween val="midCat"/>
      </c:valAx>
      <c:valAx>
        <c:axId val="22294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CapEx estimado 2013 MMUSD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222895104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2950C-EDDE-4C11-A2F5-8CB7DC6756BC}" type="doc">
      <dgm:prSet loTypeId="urn:microsoft.com/office/officeart/2005/8/layout/venn1" loCatId="relationship" qsTypeId="urn:microsoft.com/office/officeart/2005/8/quickstyle/3d3" qsCatId="3D" csTypeId="urn:microsoft.com/office/officeart/2005/8/colors/accent6_5" csCatId="accent6" phldr="1"/>
      <dgm:spPr/>
    </dgm:pt>
    <dgm:pt modelId="{906022F4-D13A-4E45-9698-93A747BD0E74}">
      <dgm:prSet phldrT="[Texto]"/>
      <dgm:spPr/>
      <dgm:t>
        <a:bodyPr/>
        <a:lstStyle/>
        <a:p>
          <a:r>
            <a:rPr lang="es-MX" dirty="0" smtClean="0"/>
            <a:t>Espectro</a:t>
          </a:r>
          <a:endParaRPr lang="es-MX" dirty="0"/>
        </a:p>
      </dgm:t>
    </dgm:pt>
    <dgm:pt modelId="{240CD2F4-1F6E-441A-BC2F-4666C5F2B065}" type="parTrans" cxnId="{BA8031FE-39B3-4F08-881D-4970CB053A96}">
      <dgm:prSet/>
      <dgm:spPr/>
      <dgm:t>
        <a:bodyPr/>
        <a:lstStyle/>
        <a:p>
          <a:endParaRPr lang="es-MX"/>
        </a:p>
      </dgm:t>
    </dgm:pt>
    <dgm:pt modelId="{ACE6884F-5704-428F-B78F-C240E0DFDA14}" type="sibTrans" cxnId="{BA8031FE-39B3-4F08-881D-4970CB053A96}">
      <dgm:prSet/>
      <dgm:spPr/>
      <dgm:t>
        <a:bodyPr/>
        <a:lstStyle/>
        <a:p>
          <a:endParaRPr lang="es-MX"/>
        </a:p>
      </dgm:t>
    </dgm:pt>
    <dgm:pt modelId="{E7EB4A4F-E78B-4B4A-A854-A1BFA7DAA172}">
      <dgm:prSet phldrT="[Texto]"/>
      <dgm:spPr>
        <a:solidFill>
          <a:srgbClr val="FF0000">
            <a:alpha val="65000"/>
          </a:srgbClr>
        </a:solidFill>
      </dgm:spPr>
      <dgm:t>
        <a:bodyPr/>
        <a:lstStyle/>
        <a:p>
          <a:r>
            <a:rPr lang="es-MX" dirty="0" smtClean="0"/>
            <a:t>Asimetría</a:t>
          </a:r>
          <a:endParaRPr lang="es-MX" dirty="0"/>
        </a:p>
      </dgm:t>
    </dgm:pt>
    <dgm:pt modelId="{D14D8748-37FB-4530-8595-A7D33A87D8C7}" type="parTrans" cxnId="{32A448B8-8BCE-493E-9B01-9FC0EAE274AD}">
      <dgm:prSet/>
      <dgm:spPr/>
      <dgm:t>
        <a:bodyPr/>
        <a:lstStyle/>
        <a:p>
          <a:endParaRPr lang="es-MX"/>
        </a:p>
      </dgm:t>
    </dgm:pt>
    <dgm:pt modelId="{F6A56D9F-3CB5-4B45-AC04-D4F56D942BCD}" type="sibTrans" cxnId="{32A448B8-8BCE-493E-9B01-9FC0EAE274AD}">
      <dgm:prSet/>
      <dgm:spPr/>
      <dgm:t>
        <a:bodyPr/>
        <a:lstStyle/>
        <a:p>
          <a:endParaRPr lang="es-MX"/>
        </a:p>
      </dgm:t>
    </dgm:pt>
    <dgm:pt modelId="{6D19D96C-5421-4C33-B1FD-AD8C1B164965}">
      <dgm:prSet phldrT="[Texto]"/>
      <dgm:spPr>
        <a:solidFill>
          <a:srgbClr val="00B050">
            <a:alpha val="80000"/>
          </a:srgbClr>
        </a:solidFill>
      </dgm:spPr>
      <dgm:t>
        <a:bodyPr/>
        <a:lstStyle/>
        <a:p>
          <a:r>
            <a:rPr lang="es-MX" dirty="0" smtClean="0"/>
            <a:t>Transparencia</a:t>
          </a:r>
          <a:endParaRPr lang="es-MX" dirty="0"/>
        </a:p>
      </dgm:t>
    </dgm:pt>
    <dgm:pt modelId="{24FD2368-77DB-4C24-BA73-D4037C6B9B59}" type="parTrans" cxnId="{DA938809-E803-47B7-B489-4CF2859C025D}">
      <dgm:prSet/>
      <dgm:spPr/>
      <dgm:t>
        <a:bodyPr/>
        <a:lstStyle/>
        <a:p>
          <a:endParaRPr lang="es-MX"/>
        </a:p>
      </dgm:t>
    </dgm:pt>
    <dgm:pt modelId="{CBB2B1C8-30B7-49F4-A242-D9A29FA54645}" type="sibTrans" cxnId="{DA938809-E803-47B7-B489-4CF2859C025D}">
      <dgm:prSet/>
      <dgm:spPr/>
      <dgm:t>
        <a:bodyPr/>
        <a:lstStyle/>
        <a:p>
          <a:endParaRPr lang="es-MX"/>
        </a:p>
      </dgm:t>
    </dgm:pt>
    <dgm:pt modelId="{03C3BE18-4536-4627-98A9-50313E8F580F}" type="pres">
      <dgm:prSet presAssocID="{7072950C-EDDE-4C11-A2F5-8CB7DC6756BC}" presName="compositeShape" presStyleCnt="0">
        <dgm:presLayoutVars>
          <dgm:chMax val="7"/>
          <dgm:dir/>
          <dgm:resizeHandles val="exact"/>
        </dgm:presLayoutVars>
      </dgm:prSet>
      <dgm:spPr/>
    </dgm:pt>
    <dgm:pt modelId="{7BE0AFA3-C813-4D75-A5F8-D4867D706A8A}" type="pres">
      <dgm:prSet presAssocID="{906022F4-D13A-4E45-9698-93A747BD0E74}" presName="circ1" presStyleLbl="vennNode1" presStyleIdx="0" presStyleCnt="3"/>
      <dgm:spPr/>
      <dgm:t>
        <a:bodyPr/>
        <a:lstStyle/>
        <a:p>
          <a:endParaRPr lang="es-MX"/>
        </a:p>
      </dgm:t>
    </dgm:pt>
    <dgm:pt modelId="{7AF6511E-8D03-45BC-9DE3-222794203342}" type="pres">
      <dgm:prSet presAssocID="{906022F4-D13A-4E45-9698-93A747BD0E7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3E683A-D0E0-4E03-A946-8666026AB570}" type="pres">
      <dgm:prSet presAssocID="{E7EB4A4F-E78B-4B4A-A854-A1BFA7DAA172}" presName="circ2" presStyleLbl="vennNode1" presStyleIdx="1" presStyleCnt="3"/>
      <dgm:spPr/>
      <dgm:t>
        <a:bodyPr/>
        <a:lstStyle/>
        <a:p>
          <a:endParaRPr lang="es-MX"/>
        </a:p>
      </dgm:t>
    </dgm:pt>
    <dgm:pt modelId="{088D86CB-C0C2-4167-B268-784C62101231}" type="pres">
      <dgm:prSet presAssocID="{E7EB4A4F-E78B-4B4A-A854-A1BFA7DAA1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CDE68D-FE09-4424-AAE8-894CDC05176D}" type="pres">
      <dgm:prSet presAssocID="{6D19D96C-5421-4C33-B1FD-AD8C1B164965}" presName="circ3" presStyleLbl="vennNode1" presStyleIdx="2" presStyleCnt="3"/>
      <dgm:spPr/>
      <dgm:t>
        <a:bodyPr/>
        <a:lstStyle/>
        <a:p>
          <a:endParaRPr lang="es-MX"/>
        </a:p>
      </dgm:t>
    </dgm:pt>
    <dgm:pt modelId="{BD91BAD2-36C0-4C84-8ACF-37CA3367F5F0}" type="pres">
      <dgm:prSet presAssocID="{6D19D96C-5421-4C33-B1FD-AD8C1B1649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93FC16E-8EB1-4162-9281-B89C55687EA6}" type="presOf" srcId="{7072950C-EDDE-4C11-A2F5-8CB7DC6756BC}" destId="{03C3BE18-4536-4627-98A9-50313E8F580F}" srcOrd="0" destOrd="0" presId="urn:microsoft.com/office/officeart/2005/8/layout/venn1"/>
    <dgm:cxn modelId="{1C8D007A-FF3D-41C3-8F88-B8A8B924C079}" type="presOf" srcId="{6D19D96C-5421-4C33-B1FD-AD8C1B164965}" destId="{BD91BAD2-36C0-4C84-8ACF-37CA3367F5F0}" srcOrd="1" destOrd="0" presId="urn:microsoft.com/office/officeart/2005/8/layout/venn1"/>
    <dgm:cxn modelId="{F3FAD8D5-CA3A-4A24-87EC-E92E7CD6D975}" type="presOf" srcId="{6D19D96C-5421-4C33-B1FD-AD8C1B164965}" destId="{86CDE68D-FE09-4424-AAE8-894CDC05176D}" srcOrd="0" destOrd="0" presId="urn:microsoft.com/office/officeart/2005/8/layout/venn1"/>
    <dgm:cxn modelId="{CA97F14E-F8AF-4E3D-85F4-4C98953484A7}" type="presOf" srcId="{E7EB4A4F-E78B-4B4A-A854-A1BFA7DAA172}" destId="{1B3E683A-D0E0-4E03-A946-8666026AB570}" srcOrd="0" destOrd="0" presId="urn:microsoft.com/office/officeart/2005/8/layout/venn1"/>
    <dgm:cxn modelId="{AB7D4093-5D17-4F9B-844A-AEA9E977A73F}" type="presOf" srcId="{E7EB4A4F-E78B-4B4A-A854-A1BFA7DAA172}" destId="{088D86CB-C0C2-4167-B268-784C62101231}" srcOrd="1" destOrd="0" presId="urn:microsoft.com/office/officeart/2005/8/layout/venn1"/>
    <dgm:cxn modelId="{32A448B8-8BCE-493E-9B01-9FC0EAE274AD}" srcId="{7072950C-EDDE-4C11-A2F5-8CB7DC6756BC}" destId="{E7EB4A4F-E78B-4B4A-A854-A1BFA7DAA172}" srcOrd="1" destOrd="0" parTransId="{D14D8748-37FB-4530-8595-A7D33A87D8C7}" sibTransId="{F6A56D9F-3CB5-4B45-AC04-D4F56D942BCD}"/>
    <dgm:cxn modelId="{E02A7AB3-ACF6-4FDD-96F5-6C386B37E2FB}" type="presOf" srcId="{906022F4-D13A-4E45-9698-93A747BD0E74}" destId="{7AF6511E-8D03-45BC-9DE3-222794203342}" srcOrd="1" destOrd="0" presId="urn:microsoft.com/office/officeart/2005/8/layout/venn1"/>
    <dgm:cxn modelId="{DA938809-E803-47B7-B489-4CF2859C025D}" srcId="{7072950C-EDDE-4C11-A2F5-8CB7DC6756BC}" destId="{6D19D96C-5421-4C33-B1FD-AD8C1B164965}" srcOrd="2" destOrd="0" parTransId="{24FD2368-77DB-4C24-BA73-D4037C6B9B59}" sibTransId="{CBB2B1C8-30B7-49F4-A242-D9A29FA54645}"/>
    <dgm:cxn modelId="{BA8031FE-39B3-4F08-881D-4970CB053A96}" srcId="{7072950C-EDDE-4C11-A2F5-8CB7DC6756BC}" destId="{906022F4-D13A-4E45-9698-93A747BD0E74}" srcOrd="0" destOrd="0" parTransId="{240CD2F4-1F6E-441A-BC2F-4666C5F2B065}" sibTransId="{ACE6884F-5704-428F-B78F-C240E0DFDA14}"/>
    <dgm:cxn modelId="{842F6F49-C3E2-4C0F-99FE-0538E4F490E4}" type="presOf" srcId="{906022F4-D13A-4E45-9698-93A747BD0E74}" destId="{7BE0AFA3-C813-4D75-A5F8-D4867D706A8A}" srcOrd="0" destOrd="0" presId="urn:microsoft.com/office/officeart/2005/8/layout/venn1"/>
    <dgm:cxn modelId="{9453C80E-B9D4-44DA-8D37-0312F882FFCF}" type="presParOf" srcId="{03C3BE18-4536-4627-98A9-50313E8F580F}" destId="{7BE0AFA3-C813-4D75-A5F8-D4867D706A8A}" srcOrd="0" destOrd="0" presId="urn:microsoft.com/office/officeart/2005/8/layout/venn1"/>
    <dgm:cxn modelId="{363195EA-F118-4DF6-B7D9-6C1CBB213CB0}" type="presParOf" srcId="{03C3BE18-4536-4627-98A9-50313E8F580F}" destId="{7AF6511E-8D03-45BC-9DE3-222794203342}" srcOrd="1" destOrd="0" presId="urn:microsoft.com/office/officeart/2005/8/layout/venn1"/>
    <dgm:cxn modelId="{F1F10FEA-C7F8-4D01-815E-980ED8499FBA}" type="presParOf" srcId="{03C3BE18-4536-4627-98A9-50313E8F580F}" destId="{1B3E683A-D0E0-4E03-A946-8666026AB570}" srcOrd="2" destOrd="0" presId="urn:microsoft.com/office/officeart/2005/8/layout/venn1"/>
    <dgm:cxn modelId="{1103E913-91F9-4FE7-9F20-E0CC650A5E13}" type="presParOf" srcId="{03C3BE18-4536-4627-98A9-50313E8F580F}" destId="{088D86CB-C0C2-4167-B268-784C62101231}" srcOrd="3" destOrd="0" presId="urn:microsoft.com/office/officeart/2005/8/layout/venn1"/>
    <dgm:cxn modelId="{E5EB9DEA-C108-404B-8924-6CDCE2198B8D}" type="presParOf" srcId="{03C3BE18-4536-4627-98A9-50313E8F580F}" destId="{86CDE68D-FE09-4424-AAE8-894CDC05176D}" srcOrd="4" destOrd="0" presId="urn:microsoft.com/office/officeart/2005/8/layout/venn1"/>
    <dgm:cxn modelId="{C013B513-D58E-4137-84F6-F51F85C21658}" type="presParOf" srcId="{03C3BE18-4536-4627-98A9-50313E8F580F}" destId="{BD91BAD2-36C0-4C84-8ACF-37CA3367F5F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0AFA3-C813-4D75-A5F8-D4867D706A8A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Espectro</a:t>
          </a:r>
          <a:endParaRPr lang="es-MX" sz="1800" kern="1200" dirty="0"/>
        </a:p>
      </dsp:txBody>
      <dsp:txXfrm>
        <a:off x="2153920" y="477519"/>
        <a:ext cx="1788160" cy="1097280"/>
      </dsp:txXfrm>
    </dsp:sp>
    <dsp:sp modelId="{1B3E683A-D0E0-4E03-A946-8666026AB570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FF0000">
            <a:alpha val="6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Asimetría</a:t>
          </a:r>
          <a:endParaRPr lang="es-MX" sz="1800" kern="1200" dirty="0"/>
        </a:p>
      </dsp:txBody>
      <dsp:txXfrm>
        <a:off x="3454400" y="2204720"/>
        <a:ext cx="1463040" cy="1341120"/>
      </dsp:txXfrm>
    </dsp:sp>
    <dsp:sp modelId="{86CDE68D-FE09-4424-AAE8-894CDC05176D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00B050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Transparencia</a:t>
          </a:r>
          <a:endParaRPr lang="es-MX" sz="18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EBA98A2F-D9A8-4CF6-8B1E-88B91D685877}" type="datetimeFigureOut">
              <a:rPr lang="es-ES_tradnl"/>
              <a:pPr>
                <a:defRPr/>
              </a:pPr>
              <a:t>28/11/2013</a:t>
            </a:fld>
            <a:endParaRPr lang="es-ES_tradnl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151C5AE5-D5F8-4AB6-A06B-F3C699F4F83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031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4B59A3C1-9921-47EF-82AB-4F24E019263E}" type="datetimeFigureOut">
              <a:rPr lang="es-ES"/>
              <a:pPr>
                <a:defRPr/>
              </a:pPr>
              <a:t>28/11/2013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6C16797B-01F9-4828-A904-D5F410373D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447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oc id"/>
          <p:cNvSpPr txBox="1">
            <a:spLocks noGrp="1" noChangeArrowheads="1"/>
          </p:cNvSpPr>
          <p:nvPr/>
        </p:nvSpPr>
        <p:spPr bwMode="auto">
          <a:xfrm>
            <a:off x="5026618" y="132123"/>
            <a:ext cx="20065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8953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8953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8953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8953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8953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89535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/>
            <a:r>
              <a:rPr lang="es-MX" sz="1300" i="1" u="none">
                <a:solidFill>
                  <a:schemeClr val="tx1"/>
                </a:solidFill>
                <a:latin typeface="TheSansCorrespondence" pitchFamily="34" charset="0"/>
                <a:ea typeface="MS PGothic" pitchFamily="34" charset="-128"/>
              </a:rPr>
              <a:t>MEX-MX1418-20080403-04</a:t>
            </a:r>
          </a:p>
        </p:txBody>
      </p:sp>
      <p:sp>
        <p:nvSpPr>
          <p:cNvPr id="84995" name="pg num"/>
          <p:cNvSpPr txBox="1">
            <a:spLocks noGrp="1" noChangeArrowheads="1"/>
          </p:cNvSpPr>
          <p:nvPr/>
        </p:nvSpPr>
        <p:spPr bwMode="auto">
          <a:xfrm>
            <a:off x="6495967" y="9480286"/>
            <a:ext cx="537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896938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defTabSz="896938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defTabSz="896938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defTabSz="896938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defTabSz="896938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defTabSz="89693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r" eaLnBrk="1" hangingPunct="1"/>
            <a:fld id="{62628076-AA02-4A29-89BA-DBFA1CAED904}" type="slidenum">
              <a:rPr lang="es-MX" sz="1300" u="none">
                <a:solidFill>
                  <a:schemeClr val="tx1"/>
                </a:solidFill>
                <a:ea typeface="MS PGothic" pitchFamily="34" charset="-128"/>
              </a:rPr>
              <a:pPr algn="r" eaLnBrk="1" hangingPunct="1"/>
              <a:t>5</a:t>
            </a:fld>
            <a:endParaRPr lang="es-MX" sz="1300" u="none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8499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-2243138" y="1271588"/>
            <a:ext cx="11247438" cy="843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766" y="369274"/>
            <a:ext cx="3765198" cy="98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0275" eaLnBrk="1" hangingPunct="1">
              <a:lnSpc>
                <a:spcPct val="80000"/>
              </a:lnSpc>
            </a:pPr>
            <a:endParaRPr lang="es-MX" sz="800" smtClean="0"/>
          </a:p>
        </p:txBody>
      </p:sp>
      <p:sp>
        <p:nvSpPr>
          <p:cNvPr id="84998" name="McK Separator"/>
          <p:cNvSpPr>
            <a:spLocks noChangeShapeType="1"/>
          </p:cNvSpPr>
          <p:nvPr/>
        </p:nvSpPr>
        <p:spPr bwMode="auto">
          <a:xfrm>
            <a:off x="812766" y="1499012"/>
            <a:ext cx="52013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177" tIns="46589" rIns="93177" bIns="46589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4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5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73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1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62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94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3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08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66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672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283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  <p:sp>
        <p:nvSpPr>
          <p:cNvPr id="1028" name="Rectangle 3"/>
          <p:cNvSpPr>
            <a:spLocks/>
          </p:cNvSpPr>
          <p:nvPr userDrawn="1"/>
        </p:nvSpPr>
        <p:spPr bwMode="auto">
          <a:xfrm>
            <a:off x="4448175" y="6540500"/>
            <a:ext cx="24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fld id="{3F6C0C89-323D-4A8E-9EBB-9B1E948B41FA}" type="slidenum">
              <a:rPr lang="es-ES_tradnl" sz="1100">
                <a:solidFill>
                  <a:srgbClr val="003F52"/>
                </a:solidFill>
                <a:ea typeface="MS PGothic" pitchFamily="34" charset="-128"/>
                <a:sym typeface="Arial" pitchFamily="34" charset="0"/>
              </a:rPr>
              <a:pPr/>
              <a:t>‹Nº›</a:t>
            </a:fld>
            <a:endParaRPr lang="es-ES_tradnl" sz="1100">
              <a:solidFill>
                <a:srgbClr val="003F52"/>
              </a:solidFill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399213"/>
            <a:ext cx="1016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2"/>
          <p:cNvSpPr>
            <a:spLocks/>
          </p:cNvSpPr>
          <p:nvPr userDrawn="1"/>
        </p:nvSpPr>
        <p:spPr bwMode="auto">
          <a:xfrm>
            <a:off x="128588" y="6372225"/>
            <a:ext cx="825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s-ES_tradnl" sz="1100">
                <a:solidFill>
                  <a:schemeClr val="tx1"/>
                </a:solidFill>
                <a:latin typeface="Arial Bold" charset="0"/>
                <a:ea typeface="MS PGothic" pitchFamily="34" charset="-128"/>
                <a:sym typeface="Arial Bold" charset="0"/>
              </a:rPr>
              <a:t>Área</a:t>
            </a:r>
          </a:p>
          <a:p>
            <a:pPr algn="l"/>
            <a:r>
              <a:rPr lang="es-ES_tradnl" sz="1100">
                <a:solidFill>
                  <a:schemeClr val="tx1"/>
                </a:solidFill>
                <a:ea typeface="MS PGothic" pitchFamily="34" charset="-128"/>
                <a:sym typeface="Arial" pitchFamily="34" charset="0"/>
              </a:rPr>
              <a:t>Razón Social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.xml"/><Relationship Id="rId7" Type="http://schemas.openxmlformats.org/officeDocument/2006/relationships/chart" Target="../charts/char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9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373063" y="1557338"/>
            <a:ext cx="67913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l"/>
            <a:r>
              <a:rPr lang="es-MX" sz="4000" dirty="0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Los desafíos mexicanos y europeos: sinergias en ambos sentidos</a:t>
            </a:r>
            <a:endParaRPr lang="en-US" sz="4000" dirty="0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000" y="5956300"/>
            <a:ext cx="43259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103163" tIns="51581" rIns="103163" bIns="51581"/>
          <a:lstStyle>
            <a:lvl1pPr eaLnBrk="0" hangingPunct="0"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defRPr/>
            </a:pPr>
            <a:r>
              <a:rPr lang="es-ES" sz="1100" u="none" dirty="0" smtClean="0">
                <a:solidFill>
                  <a:schemeClr val="bg1"/>
                </a:solidFill>
                <a:ea typeface="MS PGothic" pitchFamily="34" charset="-128"/>
              </a:rPr>
              <a:t>Telefónica México</a:t>
            </a:r>
          </a:p>
          <a:p>
            <a:pPr algn="l">
              <a:defRPr/>
            </a:pPr>
            <a:r>
              <a:rPr lang="es-ES" sz="1100" u="none" dirty="0" smtClean="0">
                <a:solidFill>
                  <a:schemeClr val="bg1"/>
                </a:solidFill>
                <a:ea typeface="MS PGothic" pitchFamily="34" charset="-128"/>
              </a:rPr>
              <a:t>Noviembre 2013</a:t>
            </a:r>
            <a:endParaRPr lang="en-US" sz="1100" u="none" dirty="0" smtClean="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869950"/>
            <a:ext cx="129698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0813" y="3717032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MX" sz="1800" dirty="0">
                <a:solidFill>
                  <a:schemeClr val="bg1"/>
                </a:solidFill>
              </a:rPr>
              <a:t>IV FORO MÉXICO-UNIÓN </a:t>
            </a:r>
            <a:r>
              <a:rPr lang="es-MX" sz="1800" dirty="0" smtClean="0">
                <a:solidFill>
                  <a:schemeClr val="bg1"/>
                </a:solidFill>
              </a:rPr>
              <a:t>EUROPEA</a:t>
            </a:r>
            <a:endParaRPr lang="es-MX" sz="1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44" y="4747532"/>
            <a:ext cx="2058170" cy="15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581525"/>
            <a:ext cx="18049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79525"/>
            <a:ext cx="27352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Leyes Secundarias</a:t>
            </a:r>
            <a:br>
              <a:rPr lang="es-ES_tradnl" dirty="0" smtClean="0"/>
            </a:br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Espectro</a:t>
            </a:r>
          </a:p>
        </p:txBody>
      </p:sp>
      <p:sp>
        <p:nvSpPr>
          <p:cNvPr id="7173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925512"/>
          </a:xfrm>
        </p:spPr>
        <p:txBody>
          <a:bodyPr/>
          <a:lstStyle/>
          <a:p>
            <a:r>
              <a:rPr lang="es-MX" dirty="0" smtClean="0"/>
              <a:t>Provisión</a:t>
            </a:r>
          </a:p>
          <a:p>
            <a:endParaRPr lang="es-MX" dirty="0" smtClean="0"/>
          </a:p>
        </p:txBody>
      </p:sp>
      <p:sp>
        <p:nvSpPr>
          <p:cNvPr id="7174" name="5 Marcador de contenido"/>
          <p:cNvSpPr>
            <a:spLocks noGrp="1"/>
          </p:cNvSpPr>
          <p:nvPr>
            <p:ph sz="half" idx="2"/>
          </p:nvPr>
        </p:nvSpPr>
        <p:spPr>
          <a:xfrm>
            <a:off x="4205288" y="1052513"/>
            <a:ext cx="4038600" cy="709612"/>
          </a:xfrm>
        </p:spPr>
        <p:txBody>
          <a:bodyPr/>
          <a:lstStyle/>
          <a:p>
            <a:r>
              <a:rPr lang="es-MX" dirty="0" err="1" smtClean="0"/>
              <a:t>Refarming</a:t>
            </a:r>
            <a:endParaRPr lang="es-MX" dirty="0" smtClean="0"/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395288" y="2719388"/>
            <a:ext cx="47529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Subastas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 bwMode="auto">
          <a:xfrm>
            <a:off x="4205288" y="2719388"/>
            <a:ext cx="40386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Mercado</a:t>
            </a:r>
            <a:br>
              <a:rPr lang="es-MX" kern="0" dirty="0" smtClean="0"/>
            </a:br>
            <a:r>
              <a:rPr lang="es-MX" kern="0" dirty="0" smtClean="0"/>
              <a:t>secundario</a:t>
            </a:r>
            <a:endParaRPr lang="es-MX" kern="0" dirty="0"/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 bwMode="auto">
          <a:xfrm>
            <a:off x="468313" y="4581525"/>
            <a:ext cx="4751387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Uso secundario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 bwMode="auto">
          <a:xfrm>
            <a:off x="4205288" y="4581525"/>
            <a:ext cx="40386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Renovación</a:t>
            </a:r>
          </a:p>
        </p:txBody>
      </p:sp>
      <p:pic>
        <p:nvPicPr>
          <p:cNvPr id="71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541463"/>
            <a:ext cx="19319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198813"/>
            <a:ext cx="20431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017838"/>
            <a:ext cx="189388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5083175"/>
            <a:ext cx="17716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7174" grpId="0" build="p"/>
      <p:bldP spid="8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45038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334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Leyes Secundarias</a:t>
            </a:r>
            <a:br>
              <a:rPr lang="es-ES_tradnl" dirty="0" smtClean="0"/>
            </a:br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Asimetría - Preponderancia</a:t>
            </a:r>
          </a:p>
        </p:txBody>
      </p:sp>
      <p:sp>
        <p:nvSpPr>
          <p:cNvPr id="8197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925512"/>
          </a:xfrm>
        </p:spPr>
        <p:txBody>
          <a:bodyPr/>
          <a:lstStyle/>
          <a:p>
            <a:r>
              <a:rPr lang="es-MX" dirty="0" smtClean="0"/>
              <a:t>Exclusividades</a:t>
            </a:r>
          </a:p>
          <a:p>
            <a:endParaRPr lang="es-MX" dirty="0" smtClean="0"/>
          </a:p>
        </p:txBody>
      </p:sp>
      <p:sp>
        <p:nvSpPr>
          <p:cNvPr id="8198" name="5 Marcador de contenido"/>
          <p:cNvSpPr>
            <a:spLocks noGrp="1"/>
          </p:cNvSpPr>
          <p:nvPr>
            <p:ph sz="half" idx="2"/>
          </p:nvPr>
        </p:nvSpPr>
        <p:spPr>
          <a:xfrm>
            <a:off x="4205288" y="1052513"/>
            <a:ext cx="4038600" cy="709612"/>
          </a:xfrm>
        </p:spPr>
        <p:txBody>
          <a:bodyPr/>
          <a:lstStyle/>
          <a:p>
            <a:r>
              <a:rPr lang="es-MX" dirty="0" smtClean="0"/>
              <a:t>Desbloqueo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395288" y="2719388"/>
            <a:ext cx="47529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Interconexión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 bwMode="auto">
          <a:xfrm>
            <a:off x="4205288" y="2719388"/>
            <a:ext cx="40386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Compartición</a:t>
            </a:r>
            <a:endParaRPr lang="es-MX" kern="0" dirty="0"/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 bwMode="auto">
          <a:xfrm>
            <a:off x="468313" y="4581525"/>
            <a:ext cx="4751387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Desagregación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 bwMode="auto">
          <a:xfrm>
            <a:off x="4205288" y="4581525"/>
            <a:ext cx="40386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err="1" smtClean="0"/>
              <a:t>On</a:t>
            </a:r>
            <a:r>
              <a:rPr lang="es-MX" kern="0" dirty="0" smtClean="0"/>
              <a:t> Net</a:t>
            </a:r>
            <a:br>
              <a:rPr lang="es-MX" kern="0" dirty="0" smtClean="0"/>
            </a:br>
            <a:r>
              <a:rPr lang="es-MX" kern="0" dirty="0" smtClean="0"/>
              <a:t>Off Net</a:t>
            </a:r>
          </a:p>
        </p:txBody>
      </p:sp>
      <p:pic>
        <p:nvPicPr>
          <p:cNvPr id="82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535113"/>
            <a:ext cx="16700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203575"/>
            <a:ext cx="23637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3213100"/>
            <a:ext cx="19494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5157788"/>
            <a:ext cx="21605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8" grpId="0" build="p"/>
      <p:bldP spid="8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997200"/>
            <a:ext cx="314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/>
          </p:cNvSpPr>
          <p:nvPr/>
        </p:nvSpPr>
        <p:spPr bwMode="auto">
          <a:xfrm>
            <a:off x="468313" y="44450"/>
            <a:ext cx="82851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6000" bIns="38100"/>
          <a:lstStyle/>
          <a:p>
            <a:pPr algn="l">
              <a:lnSpc>
                <a:spcPct val="90000"/>
              </a:lnSpc>
            </a:pPr>
            <a:r>
              <a:rPr lang="is-IS" sz="2400" u="none">
                <a:solidFill>
                  <a:schemeClr val="tx2"/>
                </a:solidFill>
                <a:ea typeface="MS PGothic" pitchFamily="34" charset="-128"/>
                <a:sym typeface="Telefonica Headline Light" pitchFamily="2" charset="0"/>
              </a:rPr>
              <a:t>El nivel de concentración de México es atípico a nivel internacional</a:t>
            </a:r>
            <a:endParaRPr lang="en-US" sz="2400" u="none">
              <a:solidFill>
                <a:schemeClr val="tx2"/>
              </a:solidFill>
              <a:ea typeface="MS PGothic" pitchFamily="34" charset="-128"/>
              <a:sym typeface="Telefonica Headline Light" pitchFamily="2" charset="0"/>
            </a:endParaRPr>
          </a:p>
        </p:txBody>
      </p:sp>
      <p:sp>
        <p:nvSpPr>
          <p:cNvPr id="65539" name="6 CuadroTexto"/>
          <p:cNvSpPr txBox="1">
            <a:spLocks noChangeArrowheads="1"/>
          </p:cNvSpPr>
          <p:nvPr/>
        </p:nvSpPr>
        <p:spPr bwMode="auto">
          <a:xfrm>
            <a:off x="468313" y="1187450"/>
            <a:ext cx="554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l" eaLnBrk="1" hangingPunct="1"/>
            <a:r>
              <a:rPr lang="es-CO" sz="1800" b="1" u="none">
                <a:solidFill>
                  <a:srgbClr val="257EA5"/>
                </a:solidFill>
              </a:rPr>
              <a:t>Concentración del mercado móvil (en abonados)</a:t>
            </a:r>
            <a:endParaRPr lang="es-ES" sz="1800" b="1" u="none">
              <a:solidFill>
                <a:srgbClr val="257EA5"/>
              </a:solidFill>
            </a:endParaRPr>
          </a:p>
        </p:txBody>
      </p:sp>
      <p:sp>
        <p:nvSpPr>
          <p:cNvPr id="65540" name="Rectangle 6"/>
          <p:cNvSpPr>
            <a:spLocks/>
          </p:cNvSpPr>
          <p:nvPr/>
        </p:nvSpPr>
        <p:spPr bwMode="auto">
          <a:xfrm>
            <a:off x="5076825" y="6297613"/>
            <a:ext cx="30241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6000" bIns="38100"/>
          <a:lstStyle/>
          <a:p>
            <a:pPr algn="l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  <a:ea typeface="MS PGothic" pitchFamily="34" charset="-128"/>
                <a:sym typeface="Telefonica Headline Light" pitchFamily="2" charset="0"/>
              </a:rPr>
              <a:t>Fuente: Merryl Lynch. Global Wireless Matrix 2Q2012. </a:t>
            </a:r>
          </a:p>
        </p:txBody>
      </p:sp>
      <p:pic>
        <p:nvPicPr>
          <p:cNvPr id="655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4677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46"/>
          <p:cNvSpPr>
            <a:spLocks noChangeArrowheads="1"/>
          </p:cNvSpPr>
          <p:nvPr/>
        </p:nvSpPr>
        <p:spPr bwMode="auto">
          <a:xfrm rot="-5400000">
            <a:off x="-1458119" y="3571082"/>
            <a:ext cx="4154487" cy="1397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eaLnBrk="0" hangingPunct="0"/>
            <a:endParaRPr lang="es-ES" sz="1200" b="1">
              <a:solidFill>
                <a:schemeClr val="tx1"/>
              </a:solidFill>
              <a:latin typeface="Telefonica Text" pitchFamily="2" charset="0"/>
              <a:ea typeface="MS PGothic" pitchFamily="34" charset="-128"/>
            </a:endParaRPr>
          </a:p>
        </p:txBody>
      </p:sp>
      <p:sp>
        <p:nvSpPr>
          <p:cNvPr id="65543" name="Rectangle 6"/>
          <p:cNvSpPr>
            <a:spLocks/>
          </p:cNvSpPr>
          <p:nvPr/>
        </p:nvSpPr>
        <p:spPr bwMode="auto">
          <a:xfrm>
            <a:off x="500063" y="5805488"/>
            <a:ext cx="565626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6000" bIns="38100"/>
          <a:lstStyle/>
          <a:p>
            <a:pPr algn="l">
              <a:lnSpc>
                <a:spcPct val="80000"/>
              </a:lnSpc>
            </a:pPr>
            <a:r>
              <a:rPr lang="en-US" sz="800">
                <a:solidFill>
                  <a:schemeClr val="tx1"/>
                </a:solidFill>
                <a:ea typeface="MS PGothic" pitchFamily="34" charset="-128"/>
                <a:sym typeface="Telefonica Headline Light" pitchFamily="2" charset="0"/>
              </a:rPr>
              <a:t>Fuente Merryl Lynch. 4Q2011.</a:t>
            </a:r>
          </a:p>
        </p:txBody>
      </p:sp>
    </p:spTree>
    <p:extLst>
      <p:ext uri="{BB962C8B-B14F-4D97-AF65-F5344CB8AC3E}">
        <p14:creationId xmlns:p14="http://schemas.microsoft.com/office/powerpoint/2010/main" val="643653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268413"/>
            <a:ext cx="7359650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B2531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373563" y="2133600"/>
            <a:ext cx="0" cy="30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4" name="5 CuadroTexto"/>
          <p:cNvSpPr txBox="1">
            <a:spLocks noChangeArrowheads="1"/>
          </p:cNvSpPr>
          <p:nvPr/>
        </p:nvSpPr>
        <p:spPr bwMode="auto">
          <a:xfrm>
            <a:off x="4518025" y="1962150"/>
            <a:ext cx="273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MX" sz="2000" u="none"/>
              <a:t>Ultimo período Cofetel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7758113" y="1951038"/>
            <a:ext cx="0" cy="19097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6" name="11 CuadroTexto"/>
          <p:cNvSpPr txBox="1">
            <a:spLocks noChangeArrowheads="1"/>
          </p:cNvSpPr>
          <p:nvPr/>
        </p:nvSpPr>
        <p:spPr bwMode="auto">
          <a:xfrm>
            <a:off x="7767638" y="270827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MX" sz="2400" b="1" u="none"/>
              <a:t>+15%</a:t>
            </a:r>
          </a:p>
        </p:txBody>
      </p:sp>
      <p:sp>
        <p:nvSpPr>
          <p:cNvPr id="66567" name="12 CuadroTexto"/>
          <p:cNvSpPr txBox="1">
            <a:spLocks noChangeArrowheads="1"/>
          </p:cNvSpPr>
          <p:nvPr/>
        </p:nvSpPr>
        <p:spPr bwMode="auto">
          <a:xfrm>
            <a:off x="654050" y="5949950"/>
            <a:ext cx="5070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MX" sz="1200" u="none"/>
              <a:t>Medida como % de los ingresos de acuerdo a reportes de las empresas</a:t>
            </a:r>
          </a:p>
        </p:txBody>
      </p:sp>
      <p:cxnSp>
        <p:nvCxnSpPr>
          <p:cNvPr id="9" name="8 Conector recto"/>
          <p:cNvCxnSpPr/>
          <p:nvPr/>
        </p:nvCxnSpPr>
        <p:spPr>
          <a:xfrm flipH="1">
            <a:off x="4373563" y="3860800"/>
            <a:ext cx="3394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9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.. concentración que sigue aumentando</a:t>
            </a: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1725613" y="908050"/>
            <a:ext cx="5964237" cy="523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MX" u="none" dirty="0" smtClean="0"/>
              <a:t>Índice de Concentración Móvil (HHI)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90975" y="6457950"/>
            <a:ext cx="989013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s-MX" sz="105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onfidencial</a:t>
            </a:r>
            <a:endParaRPr lang="es-MX" sz="1400" u="none" dirty="0">
              <a:solidFill>
                <a:srgbClr val="255C8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08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6372225" y="4652963"/>
            <a:ext cx="0" cy="3238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1 Gráfico"/>
          <p:cNvGraphicFramePr>
            <a:graphicFrameLocks noGrp="1"/>
          </p:cNvGraphicFramePr>
          <p:nvPr/>
        </p:nvGraphicFramePr>
        <p:xfrm>
          <a:off x="515063" y="908725"/>
          <a:ext cx="7862870" cy="516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7588" name="Picture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032000"/>
            <a:ext cx="81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80" descr="me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4194175"/>
            <a:ext cx="7969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2555875" y="3429000"/>
            <a:ext cx="374491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300788" y="2032000"/>
            <a:ext cx="0" cy="1397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555875" y="4940300"/>
            <a:ext cx="38163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1258888" y="3843338"/>
            <a:ext cx="865187" cy="7207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200" u="none" dirty="0"/>
              <a:t>+18%</a:t>
            </a:r>
          </a:p>
        </p:txBody>
      </p:sp>
      <p:sp>
        <p:nvSpPr>
          <p:cNvPr id="17" name="16 Elipse"/>
          <p:cNvSpPr/>
          <p:nvPr/>
        </p:nvSpPr>
        <p:spPr>
          <a:xfrm>
            <a:off x="1258888" y="2692400"/>
            <a:ext cx="865187" cy="7191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MX" sz="1200" u="none" dirty="0"/>
              <a:t>+48%</a:t>
            </a:r>
          </a:p>
        </p:txBody>
      </p:sp>
      <p:sp>
        <p:nvSpPr>
          <p:cNvPr id="67595" name="Text Box 25"/>
          <p:cNvSpPr txBox="1">
            <a:spLocks noChangeArrowheads="1"/>
          </p:cNvSpPr>
          <p:nvPr/>
        </p:nvSpPr>
        <p:spPr bwMode="auto">
          <a:xfrm>
            <a:off x="514350" y="6373813"/>
            <a:ext cx="5184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MX" sz="1000" u="none">
                <a:solidFill>
                  <a:schemeClr val="tx1"/>
                </a:solidFill>
                <a:latin typeface="Telefonica Headline Light" pitchFamily="2" charset="0"/>
                <a:ea typeface="MS PGothic" pitchFamily="34" charset="-128"/>
              </a:rPr>
              <a:t>*Fuente: Global Wireless Matrix, Merrill Lynch 2Q 2013 y COFETEL</a:t>
            </a:r>
            <a:endParaRPr lang="es-ES" sz="1000" u="none">
              <a:solidFill>
                <a:schemeClr val="tx1"/>
              </a:solidFill>
              <a:latin typeface="Telefonica Headline Light" pitchFamily="2" charset="0"/>
              <a:ea typeface="MS PGothic" pitchFamily="34" charset="-128"/>
            </a:endParaRPr>
          </a:p>
        </p:txBody>
      </p:sp>
      <p:sp>
        <p:nvSpPr>
          <p:cNvPr id="67596" name="1 CuadroTexto"/>
          <p:cNvSpPr txBox="1">
            <a:spLocks noChangeArrowheads="1"/>
          </p:cNvSpPr>
          <p:nvPr/>
        </p:nvSpPr>
        <p:spPr bwMode="auto">
          <a:xfrm>
            <a:off x="6808788" y="2960688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MX" sz="2000" u="none"/>
              <a:t>+90 MM</a:t>
            </a:r>
          </a:p>
        </p:txBody>
      </p:sp>
      <p:sp>
        <p:nvSpPr>
          <p:cNvPr id="67597" name="13 CuadroTexto"/>
          <p:cNvSpPr txBox="1">
            <a:spLocks noChangeArrowheads="1"/>
          </p:cNvSpPr>
          <p:nvPr/>
        </p:nvSpPr>
        <p:spPr bwMode="auto">
          <a:xfrm>
            <a:off x="6808788" y="5057775"/>
            <a:ext cx="1116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r>
              <a:rPr lang="es-MX" sz="2000" u="none"/>
              <a:t>+16 MM</a:t>
            </a:r>
          </a:p>
        </p:txBody>
      </p:sp>
      <p:sp>
        <p:nvSpPr>
          <p:cNvPr id="67598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smtClean="0"/>
              <a:t>.. ralentizando el crecimiento de México frente a otros países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990975" y="6457950"/>
            <a:ext cx="989013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s-MX" sz="105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onfidencial</a:t>
            </a:r>
            <a:endParaRPr lang="es-MX" sz="1400" u="none" dirty="0">
              <a:solidFill>
                <a:srgbClr val="255C8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77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2 Rectángulo"/>
          <p:cNvSpPr>
            <a:spLocks noChangeArrowheads="1"/>
          </p:cNvSpPr>
          <p:nvPr/>
        </p:nvSpPr>
        <p:spPr bwMode="auto">
          <a:xfrm>
            <a:off x="0" y="5646738"/>
            <a:ext cx="9144000" cy="711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aphicFrame>
        <p:nvGraphicFramePr>
          <p:cNvPr id="69635" name="Rectangle 2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0" imgH="0" progId="TCLayout.ActiveDocument.1">
                  <p:embed/>
                </p:oleObj>
              </mc:Choice>
              <mc:Fallback>
                <p:oleObj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30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25" y="4763"/>
            <a:ext cx="38100" cy="149225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/>
            <a:endParaRPr lang="es-MX" sz="1400" u="none">
              <a:solidFill>
                <a:schemeClr val="tx1"/>
              </a:solidFill>
              <a:latin typeface="TheSansCorrespondence" pitchFamily="34" charset="0"/>
              <a:ea typeface="MS PGothic" pitchFamily="34" charset="-128"/>
            </a:endParaRP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4859338" y="3702050"/>
            <a:ext cx="3960812" cy="1944688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</p:spPr>
        <p:txBody>
          <a:bodyPr/>
          <a:lstStyle/>
          <a:p>
            <a:pPr marL="330200" indent="-330200" defTabSz="457200">
              <a:lnSpc>
                <a:spcPct val="80000"/>
              </a:lnSpc>
              <a:spcBef>
                <a:spcPct val="45000"/>
              </a:spcBef>
              <a:buClr>
                <a:srgbClr val="00BACF"/>
              </a:buClr>
              <a:buSzPct val="200000"/>
              <a:defRPr/>
            </a:pPr>
            <a:r>
              <a:rPr lang="es-MX" sz="1600" u="none" dirty="0">
                <a:solidFill>
                  <a:schemeClr val="bg1"/>
                </a:solidFill>
              </a:rPr>
              <a:t>	</a:t>
            </a:r>
            <a:r>
              <a:rPr lang="es-MX" sz="1600" b="1" u="none" dirty="0">
                <a:solidFill>
                  <a:schemeClr val="bg1"/>
                </a:solidFill>
              </a:rPr>
              <a:t>	</a:t>
            </a:r>
          </a:p>
          <a:p>
            <a:pPr defTabSz="457200">
              <a:lnSpc>
                <a:spcPct val="80000"/>
              </a:lnSpc>
              <a:spcBef>
                <a:spcPct val="45000"/>
              </a:spcBef>
              <a:buClr>
                <a:srgbClr val="00BACF"/>
              </a:buClr>
              <a:buSzPct val="200000"/>
              <a:defRPr/>
            </a:pPr>
            <a:r>
              <a:rPr lang="es-MX" sz="1600" u="none" dirty="0">
                <a:solidFill>
                  <a:schemeClr val="bg1"/>
                </a:solidFill>
              </a:rPr>
              <a:t>Los efectos de un mercado más competitivo se ven reflejados en </a:t>
            </a:r>
            <a:r>
              <a:rPr lang="es-MX" sz="1600" b="1" u="none" dirty="0">
                <a:solidFill>
                  <a:schemeClr val="bg1"/>
                </a:solidFill>
              </a:rPr>
              <a:t>mayores grados de penetración</a:t>
            </a:r>
            <a:r>
              <a:rPr lang="es-MX" sz="1600" u="none" dirty="0">
                <a:solidFill>
                  <a:schemeClr val="bg1"/>
                </a:solidFill>
              </a:rPr>
              <a:t> de los servicios móviles, una </a:t>
            </a:r>
            <a:r>
              <a:rPr lang="es-MX" sz="1600" b="1" u="none" dirty="0">
                <a:solidFill>
                  <a:schemeClr val="bg1"/>
                </a:solidFill>
              </a:rPr>
              <a:t>mejora en los precios de los servicios</a:t>
            </a:r>
            <a:r>
              <a:rPr lang="es-MX" sz="1600" u="none" dirty="0">
                <a:solidFill>
                  <a:schemeClr val="bg1"/>
                </a:solidFill>
              </a:rPr>
              <a:t>, y una </a:t>
            </a:r>
            <a:r>
              <a:rPr lang="es-MX" sz="1600" b="1" u="none" dirty="0">
                <a:solidFill>
                  <a:schemeClr val="bg1"/>
                </a:solidFill>
              </a:rPr>
              <a:t>mayor inversión en infraestructura</a:t>
            </a:r>
            <a:r>
              <a:rPr lang="es-MX" sz="1600" u="none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" name="4 Gráfico"/>
          <p:cNvGraphicFramePr>
            <a:graphicFrameLocks/>
          </p:cNvGraphicFramePr>
          <p:nvPr/>
        </p:nvGraphicFramePr>
        <p:xfrm>
          <a:off x="8095" y="923034"/>
          <a:ext cx="4590677" cy="27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2 Gráfico"/>
          <p:cNvGraphicFramePr>
            <a:graphicFrameLocks/>
          </p:cNvGraphicFramePr>
          <p:nvPr/>
        </p:nvGraphicFramePr>
        <p:xfrm>
          <a:off x="4557139" y="923032"/>
          <a:ext cx="4559300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486275" y="5805488"/>
            <a:ext cx="4333875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0200" indent="-330200" algn="l" defTabSz="457200">
              <a:lnSpc>
                <a:spcPct val="80000"/>
              </a:lnSpc>
              <a:spcBef>
                <a:spcPct val="45000"/>
              </a:spcBef>
              <a:buClr>
                <a:srgbClr val="00BACF"/>
              </a:buClr>
              <a:buSzPct val="200000"/>
              <a:defRPr/>
            </a:pP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	Comparativos de países con información del Global </a:t>
            </a:r>
            <a:r>
              <a:rPr lang="es-MX" sz="1050" u="none" dirty="0" err="1">
                <a:solidFill>
                  <a:schemeClr val="accent4"/>
                </a:solidFill>
                <a:ea typeface="ヒラギノ角ゴ ProN W3" charset="-128"/>
                <a:cs typeface="+mn-cs"/>
              </a:rPr>
              <a:t>Wireless</a:t>
            </a: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 </a:t>
            </a:r>
            <a:r>
              <a:rPr lang="es-MX" sz="1050" u="none" dirty="0" err="1">
                <a:solidFill>
                  <a:schemeClr val="accent4"/>
                </a:solidFill>
                <a:ea typeface="ヒラギノ角ゴ ProN W3" charset="-128"/>
                <a:cs typeface="+mn-cs"/>
              </a:rPr>
              <a:t>Matrix</a:t>
            </a: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 2Q13: </a:t>
            </a:r>
            <a:r>
              <a:rPr lang="es-MX" sz="1050" u="none" dirty="0" err="1">
                <a:solidFill>
                  <a:schemeClr val="accent4"/>
                </a:solidFill>
                <a:ea typeface="ヒラギノ角ゴ ProN W3" charset="-128"/>
                <a:cs typeface="+mn-cs"/>
              </a:rPr>
              <a:t>Growth</a:t>
            </a: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 </a:t>
            </a:r>
            <a:r>
              <a:rPr lang="es-MX" sz="1050" u="none" dirty="0" err="1">
                <a:solidFill>
                  <a:schemeClr val="accent4"/>
                </a:solidFill>
                <a:ea typeface="ヒラギノ角ゴ ProN W3" charset="-128"/>
                <a:cs typeface="+mn-cs"/>
              </a:rPr>
              <a:t>slows</a:t>
            </a: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, M&amp;A </a:t>
            </a:r>
            <a:r>
              <a:rPr lang="es-MX" sz="1050" u="none" dirty="0" err="1">
                <a:solidFill>
                  <a:schemeClr val="accent4"/>
                </a:solidFill>
                <a:ea typeface="ヒラギノ角ゴ ProN W3" charset="-128"/>
                <a:cs typeface="+mn-cs"/>
              </a:rPr>
              <a:t>accelerate</a:t>
            </a: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	</a:t>
            </a:r>
          </a:p>
          <a:p>
            <a:pPr marL="330200" indent="-330200" algn="l" defTabSz="457200">
              <a:lnSpc>
                <a:spcPct val="80000"/>
              </a:lnSpc>
              <a:spcBef>
                <a:spcPct val="45000"/>
              </a:spcBef>
              <a:buClr>
                <a:srgbClr val="00BACF"/>
              </a:buClr>
              <a:buSzPct val="200000"/>
              <a:defRPr/>
            </a:pP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		</a:t>
            </a:r>
          </a:p>
          <a:p>
            <a:pPr marL="330200" indent="-330200" algn="l" defTabSz="457200">
              <a:lnSpc>
                <a:spcPct val="80000"/>
              </a:lnSpc>
              <a:spcBef>
                <a:spcPct val="45000"/>
              </a:spcBef>
              <a:buClr>
                <a:srgbClr val="00BACF"/>
              </a:buClr>
              <a:buSzPct val="200000"/>
              <a:defRPr/>
            </a:pPr>
            <a:r>
              <a:rPr lang="es-MX" sz="1050" u="none" dirty="0">
                <a:solidFill>
                  <a:schemeClr val="accent4"/>
                </a:solidFill>
                <a:ea typeface="ヒラギノ角ゴ ProN W3" charset="-128"/>
                <a:cs typeface="+mn-cs"/>
              </a:rPr>
              <a:t>		</a:t>
            </a:r>
            <a:endParaRPr lang="es-ES" sz="1050" u="none" dirty="0">
              <a:solidFill>
                <a:schemeClr val="accent4"/>
              </a:solidFill>
              <a:ea typeface="ヒラギノ角ゴ ProN W3" charset="-128"/>
              <a:cs typeface="+mn-cs"/>
            </a:endParaRPr>
          </a:p>
        </p:txBody>
      </p:sp>
      <p:graphicFrame>
        <p:nvGraphicFramePr>
          <p:cNvPr id="16" name="6 Gráfico"/>
          <p:cNvGraphicFramePr>
            <a:graphicFrameLocks/>
          </p:cNvGraphicFramePr>
          <p:nvPr/>
        </p:nvGraphicFramePr>
        <p:xfrm>
          <a:off x="23973" y="3601204"/>
          <a:ext cx="4556125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964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647700"/>
          </a:xfrm>
        </p:spPr>
        <p:txBody>
          <a:bodyPr/>
          <a:lstStyle/>
          <a:p>
            <a:r>
              <a:rPr lang="es-MX" sz="2400" smtClean="0"/>
              <a:t>La competencia ha probado ser la mejor herramienta para aumentar el bienestar público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990975" y="6457950"/>
            <a:ext cx="989013" cy="3079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40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C</a:t>
            </a:r>
            <a:r>
              <a:rPr lang="es-MX" sz="1050" u="none" dirty="0">
                <a:solidFill>
                  <a:srgbClr val="255C81"/>
                </a:solidFill>
                <a:latin typeface="Aharoni" pitchFamily="2" charset="-79"/>
                <a:cs typeface="Aharoni" pitchFamily="2" charset="-79"/>
              </a:rPr>
              <a:t>onfidencial</a:t>
            </a:r>
            <a:endParaRPr lang="es-MX" sz="1400" u="none" dirty="0">
              <a:solidFill>
                <a:srgbClr val="255C8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665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Reforma en Telecomunicaciones</a:t>
            </a:r>
          </a:p>
        </p:txBody>
      </p:sp>
      <p:sp>
        <p:nvSpPr>
          <p:cNvPr id="3075" name="1 Marcador de contenido"/>
          <p:cNvSpPr>
            <a:spLocks noGrp="1"/>
          </p:cNvSpPr>
          <p:nvPr>
            <p:ph sz="half" idx="1"/>
          </p:nvPr>
        </p:nvSpPr>
        <p:spPr>
          <a:xfrm>
            <a:off x="4932040" y="990600"/>
            <a:ext cx="4038600" cy="925513"/>
          </a:xfrm>
        </p:spPr>
        <p:txBody>
          <a:bodyPr/>
          <a:lstStyle/>
          <a:p>
            <a:r>
              <a:rPr lang="es-MX" dirty="0" smtClean="0"/>
              <a:t>Regulador Fuerte</a:t>
            </a:r>
          </a:p>
          <a:p>
            <a:endParaRPr lang="es-MX" dirty="0" smtClean="0"/>
          </a:p>
        </p:txBody>
      </p:sp>
      <p:sp>
        <p:nvSpPr>
          <p:cNvPr id="3076" name="5 Marcador de contenido"/>
          <p:cNvSpPr>
            <a:spLocks noGrp="1"/>
          </p:cNvSpPr>
          <p:nvPr>
            <p:ph sz="half" idx="2"/>
          </p:nvPr>
        </p:nvSpPr>
        <p:spPr>
          <a:xfrm>
            <a:off x="4648200" y="3174752"/>
            <a:ext cx="4038600" cy="709612"/>
          </a:xfrm>
        </p:spPr>
        <p:txBody>
          <a:bodyPr/>
          <a:lstStyle/>
          <a:p>
            <a:r>
              <a:rPr lang="es-MX" dirty="0" smtClean="0"/>
              <a:t>Medidas</a:t>
            </a:r>
            <a:br>
              <a:rPr lang="es-MX" dirty="0" smtClean="0"/>
            </a:br>
            <a:r>
              <a:rPr lang="es-MX" dirty="0" smtClean="0"/>
              <a:t>asimétricas</a:t>
            </a:r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90" y="1557338"/>
            <a:ext cx="24241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96952"/>
            <a:ext cx="18383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395288" y="2647950"/>
            <a:ext cx="4752975" cy="1789113"/>
            <a:chOff x="395288" y="2647950"/>
            <a:chExt cx="4752975" cy="1789113"/>
          </a:xfrm>
        </p:grpSpPr>
        <p:sp>
          <p:nvSpPr>
            <p:cNvPr id="11" name="1 Marcador de contenido"/>
            <p:cNvSpPr txBox="1">
              <a:spLocks/>
            </p:cNvSpPr>
            <p:nvPr/>
          </p:nvSpPr>
          <p:spPr bwMode="auto">
            <a:xfrm>
              <a:off x="395288" y="2647950"/>
              <a:ext cx="4752975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20000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MX" kern="0" dirty="0" smtClean="0"/>
                <a:t>Tribunales especializados</a:t>
              </a:r>
            </a:p>
            <a:p>
              <a:pPr>
                <a:defRPr/>
              </a:pPr>
              <a:endParaRPr lang="es-MX" kern="0" dirty="0" smtClean="0"/>
            </a:p>
            <a:p>
              <a:pPr>
                <a:defRPr/>
              </a:pPr>
              <a:endParaRPr lang="es-MX" kern="0" dirty="0" smtClean="0"/>
            </a:p>
          </p:txBody>
        </p:sp>
        <p:pic>
          <p:nvPicPr>
            <p:cNvPr id="3080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25" y="3354388"/>
              <a:ext cx="2165350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4643438" y="4963864"/>
            <a:ext cx="4038600" cy="1347788"/>
            <a:chOff x="4643438" y="4963864"/>
            <a:chExt cx="4038600" cy="1347788"/>
          </a:xfrm>
        </p:grpSpPr>
        <p:sp>
          <p:nvSpPr>
            <p:cNvPr id="13" name="5 Marcador de contenido"/>
            <p:cNvSpPr txBox="1">
              <a:spLocks/>
            </p:cNvSpPr>
            <p:nvPr/>
          </p:nvSpPr>
          <p:spPr bwMode="auto">
            <a:xfrm>
              <a:off x="4643438" y="5098802"/>
              <a:ext cx="4038600" cy="70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20000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MX" kern="0" dirty="0" smtClean="0"/>
                <a:t>Inversión</a:t>
              </a:r>
              <a:br>
                <a:rPr lang="es-MX" kern="0" dirty="0" smtClean="0"/>
              </a:br>
              <a:r>
                <a:rPr lang="es-MX" kern="0" dirty="0" smtClean="0"/>
                <a:t>Extranjera</a:t>
              </a:r>
              <a:endParaRPr lang="es-MX" kern="0" dirty="0"/>
            </a:p>
          </p:txBody>
        </p:sp>
        <p:pic>
          <p:nvPicPr>
            <p:cNvPr id="3082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850" y="4963864"/>
              <a:ext cx="1371600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468313" y="4508500"/>
            <a:ext cx="4751387" cy="1822450"/>
            <a:chOff x="468313" y="4508500"/>
            <a:chExt cx="4751387" cy="1822450"/>
          </a:xfrm>
        </p:grpSpPr>
        <p:pic>
          <p:nvPicPr>
            <p:cNvPr id="3083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525" y="5013325"/>
              <a:ext cx="1758950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 Marcador de contenido"/>
            <p:cNvSpPr txBox="1">
              <a:spLocks/>
            </p:cNvSpPr>
            <p:nvPr/>
          </p:nvSpPr>
          <p:spPr bwMode="auto">
            <a:xfrm>
              <a:off x="468313" y="4508500"/>
              <a:ext cx="4751387" cy="9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20000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MX" kern="0" dirty="0" smtClean="0"/>
                <a:t>Fomento a la competencia</a:t>
              </a:r>
            </a:p>
            <a:p>
              <a:pPr>
                <a:defRPr/>
              </a:pPr>
              <a:endParaRPr lang="es-MX" kern="0" dirty="0" smtClean="0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461392" y="980728"/>
            <a:ext cx="4038600" cy="1193800"/>
            <a:chOff x="259681" y="0"/>
            <a:chExt cx="4038600" cy="1193800"/>
          </a:xfrm>
        </p:grpSpPr>
        <p:sp>
          <p:nvSpPr>
            <p:cNvPr id="17" name="5 Marcador de contenido"/>
            <p:cNvSpPr txBox="1">
              <a:spLocks/>
            </p:cNvSpPr>
            <p:nvPr/>
          </p:nvSpPr>
          <p:spPr bwMode="auto">
            <a:xfrm>
              <a:off x="259681" y="185738"/>
              <a:ext cx="4038600" cy="709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20000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MX" kern="0" dirty="0" smtClean="0"/>
                <a:t>Brecha</a:t>
              </a:r>
              <a:br>
                <a:rPr lang="es-MX" kern="0" dirty="0" smtClean="0"/>
              </a:br>
              <a:r>
                <a:rPr lang="es-MX" kern="0" dirty="0" smtClean="0"/>
                <a:t>digital</a:t>
              </a:r>
              <a:endParaRPr lang="es-MX" kern="0" dirty="0"/>
            </a:p>
          </p:txBody>
        </p:sp>
        <p:pic>
          <p:nvPicPr>
            <p:cNvPr id="3086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0"/>
              <a:ext cx="1665288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Leyes Secundarias</a:t>
            </a:r>
            <a:br>
              <a:rPr lang="es-ES_tradnl" dirty="0" smtClean="0"/>
            </a:br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Objetivo</a:t>
            </a:r>
          </a:p>
        </p:txBody>
      </p:sp>
      <p:sp>
        <p:nvSpPr>
          <p:cNvPr id="4099" name="4 CuadroTexto"/>
          <p:cNvSpPr txBox="1">
            <a:spLocks noChangeArrowheads="1"/>
          </p:cNvSpPr>
          <p:nvPr/>
        </p:nvSpPr>
        <p:spPr bwMode="auto">
          <a:xfrm>
            <a:off x="1042988" y="1628775"/>
            <a:ext cx="2952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s-MX" sz="3200" dirty="0">
                <a:solidFill>
                  <a:schemeClr val="tx1"/>
                </a:solidFill>
                <a:latin typeface="Arial Black" pitchFamily="34" charset="0"/>
              </a:rPr>
              <a:t>PROMOVER INVERSION</a:t>
            </a:r>
          </a:p>
        </p:txBody>
      </p:sp>
      <p:sp>
        <p:nvSpPr>
          <p:cNvPr id="4100" name="17 CuadroTexto"/>
          <p:cNvSpPr txBox="1">
            <a:spLocks noChangeArrowheads="1"/>
          </p:cNvSpPr>
          <p:nvPr/>
        </p:nvSpPr>
        <p:spPr bwMode="auto">
          <a:xfrm>
            <a:off x="1042988" y="2611438"/>
            <a:ext cx="2736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s-MX" sz="3200" dirty="0">
                <a:solidFill>
                  <a:srgbClr val="FF0000"/>
                </a:solidFill>
                <a:latin typeface="Arial Black" pitchFamily="34" charset="0"/>
              </a:rPr>
              <a:t>ASEGURAR</a:t>
            </a:r>
            <a:r>
              <a:rPr lang="es-MX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s-MX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MX" sz="2400" dirty="0">
                <a:solidFill>
                  <a:srgbClr val="FF0000"/>
                </a:solidFill>
                <a:latin typeface="Arial Black" pitchFamily="34" charset="0"/>
              </a:rPr>
              <a:t>COMPETENCIA</a:t>
            </a:r>
          </a:p>
        </p:txBody>
      </p:sp>
      <p:sp>
        <p:nvSpPr>
          <p:cNvPr id="4101" name="19 CuadroTexto"/>
          <p:cNvSpPr txBox="1">
            <a:spLocks noChangeArrowheads="1"/>
          </p:cNvSpPr>
          <p:nvPr/>
        </p:nvSpPr>
        <p:spPr bwMode="auto">
          <a:xfrm>
            <a:off x="1042988" y="3560763"/>
            <a:ext cx="2765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/>
            <a:r>
              <a:rPr lang="es-MX" sz="3200" dirty="0">
                <a:solidFill>
                  <a:srgbClr val="09794B"/>
                </a:solidFill>
                <a:latin typeface="Arial Black" pitchFamily="34" charset="0"/>
              </a:rPr>
              <a:t>FOMENTAR</a:t>
            </a:r>
            <a:r>
              <a:rPr lang="es-MX" dirty="0">
                <a:solidFill>
                  <a:srgbClr val="09794B"/>
                </a:solidFill>
                <a:latin typeface="Arial Black" pitchFamily="34" charset="0"/>
              </a:rPr>
              <a:t> INNOVACION</a:t>
            </a:r>
          </a:p>
        </p:txBody>
      </p:sp>
      <p:sp>
        <p:nvSpPr>
          <p:cNvPr id="7" name="6 Pentágono"/>
          <p:cNvSpPr/>
          <p:nvPr/>
        </p:nvSpPr>
        <p:spPr bwMode="auto">
          <a:xfrm>
            <a:off x="3779838" y="1700213"/>
            <a:ext cx="1800225" cy="2736850"/>
          </a:xfrm>
          <a:prstGeom prst="homePlate">
            <a:avLst>
              <a:gd name="adj" fmla="val 29844"/>
            </a:avLst>
          </a:prstGeom>
          <a:gradFill>
            <a:gsLst>
              <a:gs pos="47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s-MX" sz="1000" b="1" dirty="0"/>
          </a:p>
          <a:p>
            <a:pPr algn="l">
              <a:defRPr/>
            </a:pPr>
            <a:endParaRPr lang="es-MX" sz="1050" b="1" dirty="0"/>
          </a:p>
          <a:p>
            <a:pPr algn="l">
              <a:defRPr/>
            </a:pPr>
            <a:endParaRPr lang="es-MX" sz="1050" b="1" dirty="0"/>
          </a:p>
          <a:p>
            <a:pPr algn="l">
              <a:defRPr/>
            </a:pPr>
            <a:r>
              <a:rPr lang="es-MX" sz="1600" b="1" dirty="0">
                <a:solidFill>
                  <a:schemeClr val="bg1"/>
                </a:solidFill>
              </a:rPr>
              <a:t>PRECIO</a:t>
            </a:r>
          </a:p>
          <a:p>
            <a:pPr algn="l">
              <a:defRPr/>
            </a:pPr>
            <a:endParaRPr lang="es-MX" sz="16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s-MX" sz="1600" b="1" dirty="0">
                <a:solidFill>
                  <a:schemeClr val="bg1"/>
                </a:solidFill>
              </a:rPr>
              <a:t>SERVICIOS</a:t>
            </a:r>
          </a:p>
          <a:p>
            <a:pPr algn="l">
              <a:defRPr/>
            </a:pPr>
            <a:r>
              <a:rPr lang="es-MX" sz="1600" b="1" dirty="0">
                <a:solidFill>
                  <a:schemeClr val="bg1"/>
                </a:solidFill>
              </a:rPr>
              <a:t>  COBERTURA</a:t>
            </a:r>
          </a:p>
          <a:p>
            <a:pPr algn="l">
              <a:defRPr/>
            </a:pPr>
            <a:endParaRPr lang="es-MX" sz="1600" b="1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es-MX" sz="1600" b="1" dirty="0">
                <a:solidFill>
                  <a:schemeClr val="bg1"/>
                </a:solidFill>
              </a:rPr>
              <a:t>CALIDAD</a:t>
            </a:r>
          </a:p>
        </p:txBody>
      </p:sp>
      <p:pic>
        <p:nvPicPr>
          <p:cNvPr id="41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1993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1690688"/>
            <a:ext cx="16573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Leyes Secundarias</a:t>
            </a:r>
            <a:br>
              <a:rPr lang="es-ES_tradnl" dirty="0" smtClean="0"/>
            </a:br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Temas Claves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Leyes Secundarias</a:t>
            </a:r>
            <a:br>
              <a:rPr lang="es-ES_tradnl" dirty="0" smtClean="0"/>
            </a:br>
            <a:r>
              <a:rPr lang="es-ES_tradnl" sz="2400" dirty="0" smtClean="0">
                <a:solidFill>
                  <a:schemeClr val="bg1">
                    <a:lumMod val="65000"/>
                  </a:schemeClr>
                </a:solidFill>
              </a:rPr>
              <a:t>Transparencia</a:t>
            </a:r>
          </a:p>
        </p:txBody>
      </p:sp>
      <p:sp>
        <p:nvSpPr>
          <p:cNvPr id="6148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925512"/>
          </a:xfrm>
        </p:spPr>
        <p:txBody>
          <a:bodyPr/>
          <a:lstStyle/>
          <a:p>
            <a:r>
              <a:rPr lang="es-MX" dirty="0" smtClean="0"/>
              <a:t> Claridad</a:t>
            </a:r>
          </a:p>
          <a:p>
            <a:endParaRPr lang="es-MX" dirty="0" smtClean="0"/>
          </a:p>
        </p:txBody>
      </p:sp>
      <p:sp>
        <p:nvSpPr>
          <p:cNvPr id="6149" name="5 Marcador de contenido"/>
          <p:cNvSpPr>
            <a:spLocks noGrp="1"/>
          </p:cNvSpPr>
          <p:nvPr>
            <p:ph sz="half" idx="2"/>
          </p:nvPr>
        </p:nvSpPr>
        <p:spPr>
          <a:xfrm>
            <a:off x="4205288" y="1052513"/>
            <a:ext cx="4038600" cy="709612"/>
          </a:xfrm>
        </p:spPr>
        <p:txBody>
          <a:bodyPr/>
          <a:lstStyle/>
          <a:p>
            <a:r>
              <a:rPr lang="es-MX" dirty="0" smtClean="0"/>
              <a:t>Previsibilidad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395288" y="2719388"/>
            <a:ext cx="4752975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Autonomía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 bwMode="auto">
          <a:xfrm>
            <a:off x="4205288" y="2719388"/>
            <a:ext cx="40386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Rendición</a:t>
            </a:r>
            <a:br>
              <a:rPr lang="es-MX" kern="0" dirty="0" smtClean="0"/>
            </a:br>
            <a:r>
              <a:rPr lang="es-MX" kern="0" dirty="0" smtClean="0"/>
              <a:t>de cuentas</a:t>
            </a:r>
            <a:endParaRPr lang="es-MX" kern="0" dirty="0"/>
          </a:p>
        </p:txBody>
      </p:sp>
      <p:sp>
        <p:nvSpPr>
          <p:cNvPr id="13" name="1 Marcador de contenido"/>
          <p:cNvSpPr txBox="1">
            <a:spLocks/>
          </p:cNvSpPr>
          <p:nvPr/>
        </p:nvSpPr>
        <p:spPr bwMode="auto">
          <a:xfrm>
            <a:off x="468313" y="4581525"/>
            <a:ext cx="4751387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Participación</a:t>
            </a:r>
          </a:p>
          <a:p>
            <a:pPr>
              <a:defRPr/>
            </a:pPr>
            <a:endParaRPr lang="es-MX" kern="0" dirty="0" smtClean="0"/>
          </a:p>
        </p:txBody>
      </p:sp>
      <p:sp>
        <p:nvSpPr>
          <p:cNvPr id="14" name="5 Marcador de contenido"/>
          <p:cNvSpPr txBox="1">
            <a:spLocks/>
          </p:cNvSpPr>
          <p:nvPr/>
        </p:nvSpPr>
        <p:spPr bwMode="auto">
          <a:xfrm>
            <a:off x="4205288" y="4581525"/>
            <a:ext cx="40386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s-MX" kern="0" dirty="0" smtClean="0"/>
              <a:t>Acceso</a:t>
            </a:r>
            <a:br>
              <a:rPr lang="es-MX" kern="0" dirty="0" smtClean="0"/>
            </a:br>
            <a:r>
              <a:rPr lang="es-MX" kern="0" dirty="0" smtClean="0"/>
              <a:t>abierto</a:t>
            </a:r>
          </a:p>
        </p:txBody>
      </p:sp>
      <p:pic>
        <p:nvPicPr>
          <p:cNvPr id="61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196975"/>
            <a:ext cx="10572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276600"/>
            <a:ext cx="164941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81325"/>
            <a:ext cx="21066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5121275"/>
            <a:ext cx="1727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881563"/>
            <a:ext cx="27320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6149" grpId="0" build="p"/>
      <p:bldP spid="8" grpId="0"/>
      <p:bldP spid="10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jHfX9QHEunzUsR9v0xgg"/>
</p:tagLst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ersonalizado 1">
    <a:dk1>
      <a:srgbClr val="123E51"/>
    </a:dk1>
    <a:lt1>
      <a:srgbClr val="FFFFFF"/>
    </a:lt1>
    <a:dk2>
      <a:srgbClr val="00C6D7"/>
    </a:dk2>
    <a:lt2>
      <a:srgbClr val="929292"/>
    </a:lt2>
    <a:accent1>
      <a:srgbClr val="123E51"/>
    </a:accent1>
    <a:accent2>
      <a:srgbClr val="00C6D7"/>
    </a:accent2>
    <a:accent3>
      <a:srgbClr val="FFFFFF"/>
    </a:accent3>
    <a:accent4>
      <a:srgbClr val="0E3444"/>
    </a:accent4>
    <a:accent5>
      <a:srgbClr val="AAAFB3"/>
    </a:accent5>
    <a:accent6>
      <a:srgbClr val="00B3C3"/>
    </a:accent6>
    <a:hlink>
      <a:srgbClr val="D8EDF9"/>
    </a:hlink>
    <a:folHlink>
      <a:srgbClr val="929292"/>
    </a:folHlink>
  </a:clrScheme>
  <a:fontScheme name="Diseño personaliz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F3D9F2AE2AD94E961AB695C749DA2F" ma:contentTypeVersion="0" ma:contentTypeDescription="Crear nuevo documento." ma:contentTypeScope="" ma:versionID="50fdbc83b6c608fefaf3bb9ecb5247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CBAA6-07FA-493D-B2BE-08CEA2E0455F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A2E0C4-E67A-464D-B80D-1A98D2FBD5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F0E126-BCC8-4936-913E-FBD7E1F6EC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Pages>0</Pages>
  <Words>238</Words>
  <Characters>0</Characters>
  <Application>Microsoft Office PowerPoint</Application>
  <PresentationFormat>Presentación en pantalla (4:3)</PresentationFormat>
  <Lines>0</Lines>
  <Paragraphs>89</Paragraphs>
  <Slides>12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Diseño personalizado</vt:lpstr>
      <vt:lpstr>TCLayout.ActiveDocument.1</vt:lpstr>
      <vt:lpstr>Presentación de PowerPoint</vt:lpstr>
      <vt:lpstr>Presentación de PowerPoint</vt:lpstr>
      <vt:lpstr>.. concentración que sigue aumentando</vt:lpstr>
      <vt:lpstr>.. ralentizando el crecimiento de México frente a otros países</vt:lpstr>
      <vt:lpstr>La competencia ha probado ser la mejor herramienta para aumentar el bienestar público</vt:lpstr>
      <vt:lpstr>Reforma en Telecomunicaciones</vt:lpstr>
      <vt:lpstr>Leyes Secundarias Objetivo</vt:lpstr>
      <vt:lpstr>Leyes Secundarias Temas Claves</vt:lpstr>
      <vt:lpstr>Leyes Secundarias Transparencia</vt:lpstr>
      <vt:lpstr>Leyes Secundarias Espectro</vt:lpstr>
      <vt:lpstr>Leyes Secundarias Asimetría - Preponderancia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Santos Garcia,Cesar</dc:creator>
  <cp:lastModifiedBy>Miguel Calderon</cp:lastModifiedBy>
  <cp:revision>218</cp:revision>
  <cp:lastPrinted>2013-05-07T10:14:36Z</cp:lastPrinted>
  <dcterms:modified xsi:type="dcterms:W3CDTF">2013-11-28T14:30:53Z</dcterms:modified>
</cp:coreProperties>
</file>