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21" r:id="rId2"/>
    <p:sldId id="739" r:id="rId3"/>
    <p:sldId id="757" r:id="rId4"/>
    <p:sldId id="764" r:id="rId5"/>
    <p:sldId id="758" r:id="rId6"/>
    <p:sldId id="759" r:id="rId7"/>
    <p:sldId id="761" r:id="rId8"/>
    <p:sldId id="753" r:id="rId9"/>
    <p:sldId id="768" r:id="rId10"/>
    <p:sldId id="754" r:id="rId11"/>
    <p:sldId id="767" r:id="rId12"/>
    <p:sldId id="769" r:id="rId13"/>
    <p:sldId id="770" r:id="rId14"/>
    <p:sldId id="771" r:id="rId15"/>
    <p:sldId id="755" r:id="rId16"/>
    <p:sldId id="772" r:id="rId17"/>
  </p:sldIdLst>
  <p:sldSz cx="9144000" cy="6858000" type="screen4x3"/>
  <p:notesSz cx="9293225" cy="7007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CC9900"/>
    <a:srgbClr val="996600"/>
    <a:srgbClr val="FF0000"/>
    <a:srgbClr val="6699FF"/>
    <a:srgbClr val="0099FF"/>
    <a:srgbClr val="000096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1691" autoAdjust="0"/>
    <p:restoredTop sz="99820" autoAdjust="0"/>
  </p:normalViewPr>
  <p:slideViewPr>
    <p:cSldViewPr snapToGrid="0">
      <p:cViewPr>
        <p:scale>
          <a:sx n="70" d="100"/>
          <a:sy n="70" d="100"/>
        </p:scale>
        <p:origin x="-1800" y="-84"/>
      </p:cViewPr>
      <p:guideLst>
        <p:guide orient="horz" pos="1665"/>
        <p:guide pos="1715"/>
        <p:guide pos="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506" y="-90"/>
      </p:cViewPr>
      <p:guideLst>
        <p:guide orient="horz" pos="2207"/>
        <p:guide pos="292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61208376536884E-2"/>
          <c:y val="3.1148375984251981E-2"/>
          <c:w val="0.92061876588183433"/>
          <c:h val="0.9064532480314960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Exportaciones de Bienes y Servicios (% del PIB)</c:v>
                </c:pt>
              </c:strCache>
            </c:strRef>
          </c:tx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2001</c:v>
                </c:pt>
                <c:pt idx="31">
                  <c:v>2002</c:v>
                </c:pt>
                <c:pt idx="32">
                  <c:v>2000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</c:strCache>
            </c:strRef>
          </c:cat>
          <c:val>
            <c:numRef>
              <c:f>Sheet1!$B$2:$B$43</c:f>
              <c:numCache>
                <c:formatCode>0.0</c:formatCode>
                <c:ptCount val="42"/>
                <c:pt idx="0">
                  <c:v>7.7498799157451961</c:v>
                </c:pt>
                <c:pt idx="1">
                  <c:v>7.6402366477487247</c:v>
                </c:pt>
                <c:pt idx="2">
                  <c:v>8.0640805770581014</c:v>
                </c:pt>
                <c:pt idx="3">
                  <c:v>8.4133350644305409</c:v>
                </c:pt>
                <c:pt idx="4">
                  <c:v>8.4114069161197857</c:v>
                </c:pt>
                <c:pt idx="5">
                  <c:v>6.8941424288245861</c:v>
                </c:pt>
                <c:pt idx="6">
                  <c:v>8.4900285440589691</c:v>
                </c:pt>
                <c:pt idx="7">
                  <c:v>10.317625505559594</c:v>
                </c:pt>
                <c:pt idx="8">
                  <c:v>10.469188836012904</c:v>
                </c:pt>
                <c:pt idx="9">
                  <c:v>11.190915369597988</c:v>
                </c:pt>
                <c:pt idx="10">
                  <c:v>10.70529843472573</c:v>
                </c:pt>
                <c:pt idx="11">
                  <c:v>10.4087556747245</c:v>
                </c:pt>
                <c:pt idx="12">
                  <c:v>15.331098979475591</c:v>
                </c:pt>
                <c:pt idx="13">
                  <c:v>19.002404869291727</c:v>
                </c:pt>
                <c:pt idx="14">
                  <c:v>17.381136677873585</c:v>
                </c:pt>
                <c:pt idx="15">
                  <c:v>15.414891572245537</c:v>
                </c:pt>
                <c:pt idx="16">
                  <c:v>17.340741231721154</c:v>
                </c:pt>
                <c:pt idx="17">
                  <c:v>19.498267776785003</c:v>
                </c:pt>
                <c:pt idx="18">
                  <c:v>19.927874027508036</c:v>
                </c:pt>
                <c:pt idx="19">
                  <c:v>18.996941638676091</c:v>
                </c:pt>
                <c:pt idx="20">
                  <c:v>18.60079267068479</c:v>
                </c:pt>
                <c:pt idx="21">
                  <c:v>16.364870655779043</c:v>
                </c:pt>
                <c:pt idx="22">
                  <c:v>15.237793247829835</c:v>
                </c:pt>
                <c:pt idx="23">
                  <c:v>15.247613861356667</c:v>
                </c:pt>
                <c:pt idx="24">
                  <c:v>16.788714867929922</c:v>
                </c:pt>
                <c:pt idx="25">
                  <c:v>30.36237365142301</c:v>
                </c:pt>
                <c:pt idx="26">
                  <c:v>32.076499644891506</c:v>
                </c:pt>
                <c:pt idx="27">
                  <c:v>30.266888256073489</c:v>
                </c:pt>
                <c:pt idx="28">
                  <c:v>30.694359926895498</c:v>
                </c:pt>
                <c:pt idx="29">
                  <c:v>30.737508694318596</c:v>
                </c:pt>
                <c:pt idx="30">
                  <c:v>27.559003800265373</c:v>
                </c:pt>
                <c:pt idx="31">
                  <c:v>26.822577912188628</c:v>
                </c:pt>
                <c:pt idx="32">
                  <c:v>30.939059656940117</c:v>
                </c:pt>
                <c:pt idx="33">
                  <c:v>25.354897775583733</c:v>
                </c:pt>
                <c:pt idx="34">
                  <c:v>26.605318152200162</c:v>
                </c:pt>
                <c:pt idx="35">
                  <c:v>27.101428245235017</c:v>
                </c:pt>
                <c:pt idx="36">
                  <c:v>27.968420490621092</c:v>
                </c:pt>
                <c:pt idx="37">
                  <c:v>27.927586533994045</c:v>
                </c:pt>
                <c:pt idx="38">
                  <c:v>28.04789632501015</c:v>
                </c:pt>
                <c:pt idx="39">
                  <c:v>27.72170935856688</c:v>
                </c:pt>
                <c:pt idx="40">
                  <c:v>30.309547049887829</c:v>
                </c:pt>
                <c:pt idx="41">
                  <c:v>31.668236363499911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Importaciones de Bienes y Servicios (% del PIB)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2001</c:v>
                </c:pt>
                <c:pt idx="31">
                  <c:v>2002</c:v>
                </c:pt>
                <c:pt idx="32">
                  <c:v>2000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</c:strCache>
            </c:strRef>
          </c:cat>
          <c:val>
            <c:numRef>
              <c:f>Sheet1!$C$2:$C$43</c:f>
              <c:numCache>
                <c:formatCode>0.0</c:formatCode>
                <c:ptCount val="42"/>
                <c:pt idx="0">
                  <c:v>9.6517804207068032</c:v>
                </c:pt>
                <c:pt idx="1">
                  <c:v>8.7190899796127024</c:v>
                </c:pt>
                <c:pt idx="2">
                  <c:v>8.8341878767863751</c:v>
                </c:pt>
                <c:pt idx="3">
                  <c:v>9.4662937570642463</c:v>
                </c:pt>
                <c:pt idx="4">
                  <c:v>10.575889834332699</c:v>
                </c:pt>
                <c:pt idx="5">
                  <c:v>9.6196554010554784</c:v>
                </c:pt>
                <c:pt idx="6">
                  <c:v>9.867471042182375</c:v>
                </c:pt>
                <c:pt idx="7">
                  <c:v>10.220743650969654</c:v>
                </c:pt>
                <c:pt idx="8">
                  <c:v>11.037889612205095</c:v>
                </c:pt>
                <c:pt idx="9">
                  <c:v>12.452905758314033</c:v>
                </c:pt>
                <c:pt idx="10">
                  <c:v>12.97391821005157</c:v>
                </c:pt>
                <c:pt idx="11">
                  <c:v>12.935736915531091</c:v>
                </c:pt>
                <c:pt idx="12">
                  <c:v>10.315562923411459</c:v>
                </c:pt>
                <c:pt idx="13">
                  <c:v>9.4210074160035315</c:v>
                </c:pt>
                <c:pt idx="14">
                  <c:v>9.5526440907688652</c:v>
                </c:pt>
                <c:pt idx="15">
                  <c:v>10.333846994736845</c:v>
                </c:pt>
                <c:pt idx="16">
                  <c:v>13.434244233577006</c:v>
                </c:pt>
                <c:pt idx="17">
                  <c:v>13.385982201991469</c:v>
                </c:pt>
                <c:pt idx="18">
                  <c:v>18.537830016627513</c:v>
                </c:pt>
                <c:pt idx="19">
                  <c:v>19.061731806050066</c:v>
                </c:pt>
                <c:pt idx="20">
                  <c:v>19.705390104464769</c:v>
                </c:pt>
                <c:pt idx="21">
                  <c:v>19.272451763520401</c:v>
                </c:pt>
                <c:pt idx="22">
                  <c:v>20.271539811352071</c:v>
                </c:pt>
                <c:pt idx="23">
                  <c:v>19.1736844855714</c:v>
                </c:pt>
                <c:pt idx="24">
                  <c:v>21.603355804804806</c:v>
                </c:pt>
                <c:pt idx="25">
                  <c:v>27.703431706954422</c:v>
                </c:pt>
                <c:pt idx="26">
                  <c:v>30.018926953077568</c:v>
                </c:pt>
                <c:pt idx="27">
                  <c:v>30.373465063217544</c:v>
                </c:pt>
                <c:pt idx="28">
                  <c:v>32.814134624872374</c:v>
                </c:pt>
                <c:pt idx="29">
                  <c:v>32.356554286003544</c:v>
                </c:pt>
                <c:pt idx="30">
                  <c:v>29.773929604449616</c:v>
                </c:pt>
                <c:pt idx="31">
                  <c:v>28.639103558393764</c:v>
                </c:pt>
                <c:pt idx="32">
                  <c:v>32.93322023438057</c:v>
                </c:pt>
                <c:pt idx="33">
                  <c:v>26.816317657853027</c:v>
                </c:pt>
                <c:pt idx="34">
                  <c:v>28.373704461994897</c:v>
                </c:pt>
                <c:pt idx="35">
                  <c:v>28.553069085671741</c:v>
                </c:pt>
                <c:pt idx="36">
                  <c:v>29.215821401006224</c:v>
                </c:pt>
                <c:pt idx="37">
                  <c:v>29.507968663666869</c:v>
                </c:pt>
                <c:pt idx="38">
                  <c:v>30.280773200147987</c:v>
                </c:pt>
                <c:pt idx="39">
                  <c:v>29.196345316213641</c:v>
                </c:pt>
                <c:pt idx="40">
                  <c:v>31.546518000611457</c:v>
                </c:pt>
                <c:pt idx="41">
                  <c:v>33.000921642302572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Crecimiento anual PIB per Capital (%)</c:v>
                </c:pt>
              </c:strCache>
            </c:strRef>
          </c:tx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2001</c:v>
                </c:pt>
                <c:pt idx="31">
                  <c:v>2002</c:v>
                </c:pt>
                <c:pt idx="32">
                  <c:v>2000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</c:strCache>
            </c:strRef>
          </c:cat>
          <c:val>
            <c:numRef>
              <c:f>Sheet1!$D$2:$D$43</c:f>
              <c:numCache>
                <c:formatCode>0.0</c:formatCode>
                <c:ptCount val="42"/>
                <c:pt idx="0">
                  <c:v>3.4264551657837923</c:v>
                </c:pt>
                <c:pt idx="1">
                  <c:v>0.70716243228613962</c:v>
                </c:pt>
                <c:pt idx="2">
                  <c:v>5.0078365435497849</c:v>
                </c:pt>
                <c:pt idx="3">
                  <c:v>4.6494603331304063</c:v>
                </c:pt>
                <c:pt idx="4">
                  <c:v>2.6654988803898472</c:v>
                </c:pt>
                <c:pt idx="5">
                  <c:v>2.7025301061319458</c:v>
                </c:pt>
                <c:pt idx="6">
                  <c:v>1.4775480580123737</c:v>
                </c:pt>
                <c:pt idx="7">
                  <c:v>0.54479362005494647</c:v>
                </c:pt>
                <c:pt idx="8">
                  <c:v>6.0639525109275771</c:v>
                </c:pt>
                <c:pt idx="9">
                  <c:v>6.9356718186812154</c:v>
                </c:pt>
                <c:pt idx="10">
                  <c:v>6.6541835352348775</c:v>
                </c:pt>
                <c:pt idx="11">
                  <c:v>6.3873832620998163</c:v>
                </c:pt>
                <c:pt idx="12">
                  <c:v>-2.6632453620010494</c:v>
                </c:pt>
                <c:pt idx="13">
                  <c:v>-6.0732544725509996</c:v>
                </c:pt>
                <c:pt idx="14">
                  <c:v>1.5983423302514697</c:v>
                </c:pt>
                <c:pt idx="15">
                  <c:v>0.57066824512847369</c:v>
                </c:pt>
                <c:pt idx="16">
                  <c:v>-5.692625498115091</c:v>
                </c:pt>
                <c:pt idx="17">
                  <c:v>-0.22050703115989739</c:v>
                </c:pt>
                <c:pt idx="18">
                  <c:v>-0.81835303070110399</c:v>
                </c:pt>
                <c:pt idx="19">
                  <c:v>2.1105020548309033</c:v>
                </c:pt>
                <c:pt idx="20">
                  <c:v>3.0242521911886082</c:v>
                </c:pt>
                <c:pt idx="21">
                  <c:v>2.2606531937589831</c:v>
                </c:pt>
                <c:pt idx="22">
                  <c:v>1.7347974013170957</c:v>
                </c:pt>
                <c:pt idx="23">
                  <c:v>0.13555097776443858</c:v>
                </c:pt>
                <c:pt idx="24">
                  <c:v>2.6365392941494008</c:v>
                </c:pt>
                <c:pt idx="25">
                  <c:v>-7.8252713094146324</c:v>
                </c:pt>
                <c:pt idx="26">
                  <c:v>3.3636170597494299</c:v>
                </c:pt>
                <c:pt idx="27">
                  <c:v>5.0045903525148105</c:v>
                </c:pt>
                <c:pt idx="28">
                  <c:v>3.2187669189000871</c:v>
                </c:pt>
                <c:pt idx="29">
                  <c:v>2.2792524044629654</c:v>
                </c:pt>
                <c:pt idx="30">
                  <c:v>-1.5068357335495932</c:v>
                </c:pt>
                <c:pt idx="31">
                  <c:v>-0.45495020950355075</c:v>
                </c:pt>
                <c:pt idx="32">
                  <c:v>5.059998940784709</c:v>
                </c:pt>
                <c:pt idx="33">
                  <c:v>0.11425507835436122</c:v>
                </c:pt>
                <c:pt idx="34">
                  <c:v>2.7936321205477554</c:v>
                </c:pt>
                <c:pt idx="35">
                  <c:v>1.9379051495267421</c:v>
                </c:pt>
                <c:pt idx="36">
                  <c:v>3.8323025436956182</c:v>
                </c:pt>
                <c:pt idx="37">
                  <c:v>1.9503633891058314</c:v>
                </c:pt>
                <c:pt idx="38">
                  <c:v>-9.5833480736189372E-2</c:v>
                </c:pt>
                <c:pt idx="39">
                  <c:v>-7.13438025147539</c:v>
                </c:pt>
                <c:pt idx="40">
                  <c:v>4.2393751463597198</c:v>
                </c:pt>
                <c:pt idx="41">
                  <c:v>2.670227340874149</c:v>
                </c:pt>
              </c:numCache>
            </c:numRef>
          </c:val>
        </c:ser>
        <c:dLbls/>
        <c:marker val="1"/>
        <c:axId val="108357120"/>
        <c:axId val="108358656"/>
      </c:lineChart>
      <c:catAx>
        <c:axId val="108357120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lang="es-MX" sz="1600">
                <a:solidFill>
                  <a:schemeClr val="bg1"/>
                </a:solidFill>
              </a:defRPr>
            </a:pPr>
            <a:endParaRPr lang="en-US"/>
          </a:p>
        </c:txPr>
        <c:crossAx val="108358656"/>
        <c:crossesAt val="-10"/>
        <c:auto val="1"/>
        <c:lblAlgn val="ctr"/>
        <c:lblOffset val="100"/>
        <c:tickLblSkip val="1"/>
      </c:catAx>
      <c:valAx>
        <c:axId val="108358656"/>
        <c:scaling>
          <c:orientation val="minMax"/>
        </c:scaling>
        <c:axPos val="l"/>
        <c:numFmt formatCode="0.0" sourceLinked="1"/>
        <c:tickLblPos val="nextTo"/>
        <c:txPr>
          <a:bodyPr/>
          <a:lstStyle/>
          <a:p>
            <a:pPr>
              <a:defRPr lang="es-MX">
                <a:solidFill>
                  <a:schemeClr val="bg1"/>
                </a:solidFill>
              </a:defRPr>
            </a:pPr>
            <a:endParaRPr lang="en-US"/>
          </a:p>
        </c:txPr>
        <c:crossAx val="108357120"/>
        <c:crossesAt val="1"/>
        <c:crossBetween val="between"/>
      </c:valAx>
    </c:plotArea>
    <c:legend>
      <c:legendPos val="r"/>
      <c:layout>
        <c:manualLayout>
          <c:xMode val="edge"/>
          <c:yMode val="edge"/>
          <c:x val="0.12870657660875015"/>
          <c:y val="8.4141732283464568E-2"/>
          <c:w val="0.48820208224884082"/>
          <c:h val="0.17859153543307088"/>
        </c:manualLayout>
      </c:layout>
      <c:txPr>
        <a:bodyPr/>
        <a:lstStyle/>
        <a:p>
          <a:pPr>
            <a:defRPr lang="es-MX" sz="1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6388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6388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AA7FB9A-B32B-44D9-9E6C-E45F33F8BE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71358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7050"/>
            <a:ext cx="3500437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28988"/>
            <a:ext cx="6813550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6388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6388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9A045C4-C7F2-4733-BA9D-4700E3DA20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50703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ECE3D-717D-4BE9-A394-AC8689B39509}" type="slidenum">
              <a:rPr lang="es-ES" smtClean="0"/>
              <a:pPr/>
              <a:t>1</a:t>
            </a:fld>
            <a:endParaRPr lang="es-E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MX" dirty="0" smtClean="0"/>
              <a:t>Esta presentación muestra un panorama del comportamiento de la economía mexicana hacia el cierre de 2002, según el comportamiento a lo largo del año de la economía mundial y de los mercados domésticos. También se discuten las implicaciones de los problemas más importantes que enfrenta nuestra economía, particularmente por el posible ataque de Estados Unidos a Irak.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BB103-8FD0-4CC4-A2EA-6E2148FC691B}" type="slidenum">
              <a:rPr lang="es-ES"/>
              <a:pPr/>
              <a:t>2</a:t>
            </a:fld>
            <a:endParaRPr lang="es-E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MX" sz="1000" smtClean="0"/>
              <a:t>El contenido de la presentación consta de cinco partes: 1) Entorno Internacional, 2) Evolución reciente de la economía mexicana, 3) Perspectivas al cierre de 2002, 4) Estrategia a seguir y 5) Consideraciones Finales</a:t>
            </a:r>
          </a:p>
          <a:p>
            <a:r>
              <a:rPr lang="es-MX" sz="1000" smtClean="0"/>
              <a:t>En la primera sección se describe brevemente el desempeño reciente de la economía mundial, particularmente el de Estados Unidos, la Unión Europea, y Japón por ser estas regiones quienes tienen actualmente un mayor impacto sobre la evolución de la economía mundial.</a:t>
            </a:r>
          </a:p>
          <a:p>
            <a:r>
              <a:rPr lang="es-MX" sz="1000" smtClean="0"/>
              <a:t>En la segunda sección se reseña lo ocurrido en la economía mexicana en el transcurso del periodo enero-agosto, abordando temas relacionados al sector real, financiero y externo. </a:t>
            </a:r>
          </a:p>
          <a:p>
            <a:r>
              <a:rPr lang="es-MX" sz="1000" smtClean="0"/>
              <a:t>La tercera sección explora los determinantes del proceso de recuperación económica y los eventos que podrían favorecer o perjudicar a la actividad productiva en México, particularmente, los posibles impactos de una confrontación entre Estados Unidos e Irak. Se presentan además las proyecciones económicas para éste y el año próximo.</a:t>
            </a:r>
          </a:p>
          <a:p>
            <a:r>
              <a:rPr lang="es-MX" sz="1000" smtClean="0"/>
              <a:t>La cuarta sección presenta la estrategia del gobierno federal en materia económica, ante el difícil entorno internacional.</a:t>
            </a:r>
          </a:p>
          <a:p>
            <a:r>
              <a:rPr lang="es-MX" sz="1000" smtClean="0"/>
              <a:t>La última sección, a manera de conclusión, retoma los puntos más destacados en el comportamiento de la economía mexicana en el transcurso del año.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BB103-8FD0-4CC4-A2EA-6E2148FC691B}" type="slidenum">
              <a:rPr lang="es-ES"/>
              <a:pPr/>
              <a:t>7</a:t>
            </a:fld>
            <a:endParaRPr lang="es-E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MX" sz="1000" smtClean="0"/>
              <a:t>El contenido de la presentación consta de cinco partes: 1) Entorno Internacional, 2) Evolución reciente de la economía mexicana, 3) Perspectivas al cierre de 2002, 4) Estrategia a seguir y 5) Consideraciones Finales</a:t>
            </a:r>
          </a:p>
          <a:p>
            <a:r>
              <a:rPr lang="es-MX" sz="1000" smtClean="0"/>
              <a:t>En la primera sección se describe brevemente el desempeño reciente de la economía mundial, particularmente el de Estados Unidos, la Unión Europea, y Japón por ser estas regiones quienes tienen actualmente un mayor impacto sobre la evolución de la economía mundial.</a:t>
            </a:r>
          </a:p>
          <a:p>
            <a:r>
              <a:rPr lang="es-MX" sz="1000" smtClean="0"/>
              <a:t>En la segunda sección se reseña lo ocurrido en la economía mexicana en el transcurso del periodo enero-agosto, abordando temas relacionados al sector real, financiero y externo. </a:t>
            </a:r>
          </a:p>
          <a:p>
            <a:r>
              <a:rPr lang="es-MX" sz="1000" smtClean="0"/>
              <a:t>La tercera sección explora los determinantes del proceso de recuperación económica y los eventos que podrían favorecer o perjudicar a la actividad productiva en México, particularmente, los posibles impactos de una confrontación entre Estados Unidos e Irak. Se presentan además las proyecciones económicas para éste y el año próximo.</a:t>
            </a:r>
          </a:p>
          <a:p>
            <a:r>
              <a:rPr lang="es-MX" sz="1000" smtClean="0"/>
              <a:t>La cuarta sección presenta la estrategia del gobierno federal en materia económica, ante el difícil entorno internacional.</a:t>
            </a:r>
          </a:p>
          <a:p>
            <a:r>
              <a:rPr lang="es-MX" sz="1000" smtClean="0"/>
              <a:t>La última sección, a manera de conclusión, retoma los puntos más destacados en el comportamiento de la economía mexicana en el transcurso del año.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4A2F8-11A8-484B-B109-180D988A4A7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20FED-63F7-44FB-BE72-7A4DE17B462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EB2BA-93F9-4F5E-8695-572FD7EE32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AA518-01CF-4662-9CB1-1E893551EE3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F0F18-AD17-4965-BD8F-53BBA1C642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CA19-487F-4821-8D63-446553539F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861F6-1FE1-4E11-8371-FDA01831D4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04F0-B960-4289-AD69-42579FB6DA2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A638B-9146-495D-B58B-AEA98CD008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5CB99-3B5E-46BD-9814-E6F5B4C694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C024D-E46C-4478-B8C8-BB59D5448D3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BA91-BBC6-4233-96A1-3CAA3E6099D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5"/>
            </a:gs>
            <a:gs pos="100000">
              <a:srgbClr val="00009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91450" y="6557963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469661E9-FEB3-47C4-827B-52CB1D1CAB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grpSp>
        <p:nvGrpSpPr>
          <p:cNvPr id="6" name="Group 12"/>
          <p:cNvGrpSpPr/>
          <p:nvPr userDrawn="1"/>
        </p:nvGrpSpPr>
        <p:grpSpPr>
          <a:xfrm>
            <a:off x="-12526" y="0"/>
            <a:ext cx="9144000" cy="764274"/>
            <a:chOff x="0" y="0"/>
            <a:chExt cx="9144000" cy="764274"/>
          </a:xfrm>
        </p:grpSpPr>
        <p:sp>
          <p:nvSpPr>
            <p:cNvPr id="7" name="Rectangle 6"/>
            <p:cNvSpPr/>
            <p:nvPr/>
          </p:nvSpPr>
          <p:spPr>
            <a:xfrm>
              <a:off x="0" y="10470"/>
              <a:ext cx="9144000" cy="753804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2101755" cy="743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649"/>
            <a:ext cx="9144000" cy="98263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682" name="Rectangle 2"/>
          <p:cNvSpPr>
            <a:spLocks noChangeArrowheads="1"/>
          </p:cNvSpPr>
          <p:nvPr/>
        </p:nvSpPr>
        <p:spPr bwMode="auto">
          <a:xfrm>
            <a:off x="327552" y="1954779"/>
            <a:ext cx="8331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La </a:t>
            </a:r>
            <a:r>
              <a:rPr lang="en-US" sz="3200" dirty="0" err="1">
                <a:solidFill>
                  <a:schemeClr val="bg1"/>
                </a:solidFill>
              </a:rPr>
              <a:t>educación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inclusiva</a:t>
            </a:r>
            <a:r>
              <a:rPr lang="en-US" sz="3200" dirty="0">
                <a:solidFill>
                  <a:schemeClr val="bg1"/>
                </a:solidFill>
              </a:rPr>
              <a:t> y de </a:t>
            </a:r>
            <a:r>
              <a:rPr lang="en-US" sz="3200" dirty="0" err="1">
                <a:solidFill>
                  <a:schemeClr val="bg1"/>
                </a:solidFill>
              </a:rPr>
              <a:t>calidad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que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fomente</a:t>
            </a:r>
            <a:r>
              <a:rPr lang="en-US" sz="3200" dirty="0">
                <a:solidFill>
                  <a:schemeClr val="bg1"/>
                </a:solidFill>
              </a:rPr>
              <a:t> la </a:t>
            </a:r>
            <a:r>
              <a:rPr lang="en-US" sz="3200" dirty="0" err="1">
                <a:solidFill>
                  <a:schemeClr val="bg1"/>
                </a:solidFill>
              </a:rPr>
              <a:t>competitividad</a:t>
            </a:r>
            <a:r>
              <a:rPr lang="en-US" sz="3200" dirty="0">
                <a:solidFill>
                  <a:schemeClr val="bg1"/>
                </a:solidFill>
              </a:rPr>
              <a:t> y la </a:t>
            </a:r>
            <a:r>
              <a:rPr lang="en-US" sz="3200" dirty="0" err="1" smtClean="0">
                <a:solidFill>
                  <a:schemeClr val="bg1"/>
                </a:solidFill>
              </a:rPr>
              <a:t>productividad</a:t>
            </a:r>
            <a:endParaRPr lang="en-US" sz="2800" i="1" dirty="0">
              <a:solidFill>
                <a:schemeClr val="bg1"/>
              </a:solidFill>
            </a:endParaRPr>
          </a:p>
          <a:p>
            <a:pPr algn="ctr"/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4100" name="Line 9"/>
          <p:cNvSpPr>
            <a:spLocks noChangeShapeType="1"/>
          </p:cNvSpPr>
          <p:nvPr/>
        </p:nvSpPr>
        <p:spPr bwMode="auto">
          <a:xfrm>
            <a:off x="381000" y="3908868"/>
            <a:ext cx="830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893763" y="3142466"/>
            <a:ext cx="72882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Dra. María de Lourdes Dieck </a:t>
            </a:r>
            <a:r>
              <a:rPr lang="es-MX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Assad</a:t>
            </a:r>
          </a:p>
          <a:p>
            <a:pPr algn="ctr">
              <a:defRPr/>
            </a:pPr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Escuela Nacional de Posgrado EGADE Business </a:t>
            </a:r>
            <a:r>
              <a:rPr lang="es-E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School</a:t>
            </a:r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 </a:t>
            </a:r>
          </a:p>
          <a:p>
            <a:pPr algn="ctr">
              <a:defRPr/>
            </a:pPr>
            <a:endParaRPr lang="es-MX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1694" y="13648"/>
            <a:ext cx="2674960" cy="96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272955" y="4586196"/>
            <a:ext cx="858444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FORO MÉXICO-UNIÓN EURIOPEA: LOS DESAFÍOS MEXICANOS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Y </a:t>
            </a:r>
            <a:r>
              <a:rPr lang="en-US" sz="2800" dirty="0" smtClean="0">
                <a:solidFill>
                  <a:schemeClr val="bg1"/>
                </a:solidFill>
              </a:rPr>
              <a:t>EUROPEOS, </a:t>
            </a:r>
            <a:r>
              <a:rPr lang="en-US" sz="2800" dirty="0" smtClean="0">
                <a:solidFill>
                  <a:schemeClr val="bg1"/>
                </a:solidFill>
              </a:rPr>
              <a:t>SINERGIAS EN AMBOS SENTIDOS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México, DF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Noviembre</a:t>
            </a:r>
            <a:r>
              <a:rPr lang="en-US" sz="2000" dirty="0" smtClean="0">
                <a:solidFill>
                  <a:schemeClr val="bg1"/>
                </a:solidFill>
              </a:rPr>
              <a:t> 27, 2013</a:t>
            </a:r>
            <a:endParaRPr lang="es-ES_trad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D41B46-6F9B-45B8-A72B-DB94E1039E74}" type="slidenum">
              <a:rPr lang="es-E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04967" y="1028200"/>
            <a:ext cx="7206018" cy="416628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1800" b="1" dirty="0" smtClean="0">
              <a:solidFill>
                <a:srgbClr val="800000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1800" b="1" i="1" dirty="0" smtClean="0"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1800" b="1" i="1" dirty="0">
              <a:latin typeface="Arial Narrow"/>
              <a:cs typeface="Arial Narrow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774" y="984689"/>
            <a:ext cx="898022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600" b="1" dirty="0" smtClean="0">
                <a:solidFill>
                  <a:schemeClr val="bg1"/>
                </a:solidFill>
                <a:latin typeface="Arial Narrow"/>
                <a:cs typeface="Arial Narrow"/>
              </a:rPr>
              <a:t>Posgrados para </a:t>
            </a:r>
            <a:r>
              <a:rPr lang="es-MX" sz="2600" b="1" dirty="0">
                <a:solidFill>
                  <a:schemeClr val="bg1"/>
                </a:solidFill>
                <a:latin typeface="Arial Narrow"/>
                <a:cs typeface="Arial Narrow"/>
              </a:rPr>
              <a:t>impulsar </a:t>
            </a:r>
            <a:r>
              <a:rPr lang="es-MX" sz="2600" dirty="0" smtClean="0">
                <a:solidFill>
                  <a:schemeClr val="bg1"/>
                </a:solidFill>
                <a:latin typeface="Arial Narrow"/>
                <a:cs typeface="Arial Narrow"/>
              </a:rPr>
              <a:t>el </a:t>
            </a:r>
            <a:r>
              <a:rPr lang="es-MX" sz="2600" b="1" dirty="0" smtClean="0">
                <a:solidFill>
                  <a:schemeClr val="bg1"/>
                </a:solidFill>
                <a:latin typeface="Arial Narrow"/>
                <a:cs typeface="Arial Narrow"/>
              </a:rPr>
              <a:t>DESARROLLO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600" b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600" b="1" dirty="0">
                <a:solidFill>
                  <a:schemeClr val="bg1"/>
                </a:solidFill>
                <a:latin typeface="Arial Narrow"/>
                <a:cs typeface="Arial Narrow"/>
              </a:rPr>
              <a:t>Enfoque y calidad de la </a:t>
            </a:r>
            <a:r>
              <a:rPr lang="es-MX" sz="2600" dirty="0" smtClean="0">
                <a:solidFill>
                  <a:schemeClr val="bg1"/>
                </a:solidFill>
                <a:latin typeface="Arial Narrow"/>
                <a:cs typeface="Arial Narrow"/>
              </a:rPr>
              <a:t>formación</a:t>
            </a:r>
            <a:r>
              <a:rPr lang="es-MX" sz="2600" b="1" dirty="0" smtClean="0">
                <a:solidFill>
                  <a:schemeClr val="bg1"/>
                </a:solidFill>
                <a:latin typeface="Arial Narrow"/>
                <a:cs typeface="Arial Narrow"/>
              </a:rPr>
              <a:t>: conocimiento y competencias</a:t>
            </a:r>
            <a:endParaRPr lang="es-MX" sz="26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600" b="1" dirty="0" smtClean="0">
                <a:solidFill>
                  <a:schemeClr val="bg1"/>
                </a:solidFill>
                <a:latin typeface="Arial Narrow"/>
                <a:cs typeface="Arial Narrow"/>
              </a:rPr>
              <a:t>Investigación </a:t>
            </a:r>
            <a:r>
              <a:rPr lang="es-MX" sz="2600" b="1" dirty="0">
                <a:solidFill>
                  <a:schemeClr val="bg1"/>
                </a:solidFill>
                <a:latin typeface="Arial Narrow"/>
                <a:cs typeface="Arial Narrow"/>
              </a:rPr>
              <a:t>relevante y enfocada: innovación como elemento clave</a:t>
            </a: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600" b="1" dirty="0">
                <a:solidFill>
                  <a:schemeClr val="bg1"/>
                </a:solidFill>
                <a:latin typeface="Arial Narrow"/>
                <a:cs typeface="Arial Narrow"/>
              </a:rPr>
              <a:t>Uso de la tecnología para potenciar educación  e </a:t>
            </a:r>
            <a:r>
              <a:rPr lang="es-MX" sz="2600" b="1" dirty="0" smtClean="0">
                <a:solidFill>
                  <a:schemeClr val="bg1"/>
                </a:solidFill>
                <a:latin typeface="Arial Narrow"/>
                <a:cs typeface="Arial Narrow"/>
              </a:rPr>
              <a:t>investigación</a:t>
            </a: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600" dirty="0">
                <a:solidFill>
                  <a:schemeClr val="bg1"/>
                </a:solidFill>
                <a:latin typeface="Arial Narrow"/>
                <a:cs typeface="Arial Narrow"/>
              </a:rPr>
              <a:t>Acceso a la educación superior de </a:t>
            </a:r>
            <a:r>
              <a:rPr lang="es-MX" sz="2600" dirty="0" smtClean="0">
                <a:solidFill>
                  <a:schemeClr val="bg1"/>
                </a:solidFill>
                <a:latin typeface="Arial Narrow"/>
                <a:cs typeface="Arial Narrow"/>
              </a:rPr>
              <a:t>excelencia: por medios presenciales y no presenciales</a:t>
            </a: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600" b="1" dirty="0" smtClean="0">
                <a:solidFill>
                  <a:schemeClr val="bg1"/>
                </a:solidFill>
                <a:latin typeface="Arial Narrow"/>
                <a:cs typeface="Arial Narrow"/>
              </a:rPr>
              <a:t>Transferencia de conocimiento: publicaciones, patentes, proyectos con empresas y organizaciones</a:t>
            </a:r>
            <a:endParaRPr lang="es-MX" sz="26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600" b="1" dirty="0">
                <a:solidFill>
                  <a:schemeClr val="bg1"/>
                </a:solidFill>
                <a:latin typeface="Arial Narrow"/>
                <a:cs typeface="Arial Narrow"/>
              </a:rPr>
              <a:t>Cooperación internacional para potenciar </a:t>
            </a:r>
            <a:r>
              <a:rPr lang="es-MX" sz="2600" b="1" dirty="0" smtClean="0">
                <a:solidFill>
                  <a:schemeClr val="bg1"/>
                </a:solidFill>
                <a:latin typeface="Arial Narrow"/>
                <a:cs typeface="Arial Narrow"/>
              </a:rPr>
              <a:t>alcances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6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6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" name="4 Redondear rectángulo de esquina del mismo lado"/>
          <p:cNvSpPr/>
          <p:nvPr/>
        </p:nvSpPr>
        <p:spPr bwMode="auto">
          <a:xfrm>
            <a:off x="1961928" y="109184"/>
            <a:ext cx="6336634" cy="815447"/>
          </a:xfrm>
          <a:prstGeom prst="round2SameRect">
            <a:avLst>
              <a:gd name="adj1" fmla="val 22667"/>
              <a:gd name="adj2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/>
            <a:r>
              <a:rPr lang="es-ES" sz="2000" b="1" dirty="0" smtClean="0"/>
              <a:t>MÉXICO: SU RUTA A MAYOR  DESARROLLO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882177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D41B46-6F9B-45B8-A72B-DB94E1039E74}" type="slidenum">
              <a:rPr lang="es-E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04967" y="1028200"/>
            <a:ext cx="7206018" cy="416628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1800" b="1" dirty="0" smtClean="0">
              <a:solidFill>
                <a:srgbClr val="800000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1800" b="1" i="1" dirty="0" smtClean="0"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1800" b="1" i="1" dirty="0">
              <a:latin typeface="Arial Narrow"/>
              <a:cs typeface="Arial Narrow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844" y="856357"/>
            <a:ext cx="83251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0"/>
              </a:spcBef>
              <a:defRPr/>
            </a:pPr>
            <a:r>
              <a:rPr lang="es-MX" sz="2400" b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Algunas cifras importantes, educación e investigación (2010, 2012, </a:t>
            </a:r>
            <a:r>
              <a:rPr lang="es-MX" sz="2400" b="1" u="sng" dirty="0" err="1" smtClean="0">
                <a:solidFill>
                  <a:schemeClr val="bg1"/>
                </a:solidFill>
                <a:latin typeface="Arial Narrow"/>
                <a:cs typeface="Arial Narrow"/>
              </a:rPr>
              <a:t>from</a:t>
            </a:r>
            <a:r>
              <a:rPr lang="es-MX" sz="2400" b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 OECD)</a:t>
            </a:r>
          </a:p>
          <a:p>
            <a:pPr lvl="1" algn="just">
              <a:spcBef>
                <a:spcPts val="0"/>
              </a:spcBef>
              <a:defRPr/>
            </a:pPr>
            <a:endParaRPr lang="es-MX" sz="2400" u="sng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8001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400" dirty="0" smtClean="0">
                <a:solidFill>
                  <a:schemeClr val="bg1"/>
                </a:solidFill>
                <a:latin typeface="Arial Narrow"/>
                <a:cs typeface="Arial Narrow"/>
              </a:rPr>
              <a:t>Población entre 24 y 64 años de edad  con educación superior 	</a:t>
            </a:r>
          </a:p>
          <a:p>
            <a:pPr marL="1257300" lvl="2" indent="-3429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400" dirty="0" smtClean="0">
                <a:solidFill>
                  <a:schemeClr val="bg1"/>
                </a:solidFill>
                <a:latin typeface="Arial Narrow"/>
                <a:cs typeface="Arial Narrow"/>
              </a:rPr>
              <a:t>7.4% en México, 32% en </a:t>
            </a:r>
            <a:r>
              <a:rPr lang="es-MX" sz="2400" dirty="0">
                <a:solidFill>
                  <a:schemeClr val="bg1"/>
                </a:solidFill>
                <a:latin typeface="Arial Narrow"/>
                <a:cs typeface="Arial Narrow"/>
              </a:rPr>
              <a:t>H</a:t>
            </a:r>
            <a:r>
              <a:rPr lang="es-MX" sz="2400" dirty="0" smtClean="0">
                <a:solidFill>
                  <a:schemeClr val="bg1"/>
                </a:solidFill>
                <a:latin typeface="Arial Narrow"/>
                <a:cs typeface="Arial Narrow"/>
              </a:rPr>
              <a:t>olanda, 36% Luxemburgo, 15% en Italia</a:t>
            </a:r>
          </a:p>
          <a:p>
            <a:pPr marL="8001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s-MX" sz="240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8001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Investigadores por cada 1000 habitantes:</a:t>
            </a:r>
          </a:p>
          <a:p>
            <a:pPr marL="1257300" lvl="2" indent="-3429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1 en México, 6.2 en Holanda, 7.1 en Luxemb</a:t>
            </a:r>
            <a:r>
              <a:rPr lang="es-MX" sz="2400" dirty="0" smtClean="0">
                <a:solidFill>
                  <a:schemeClr val="bg1"/>
                </a:solidFill>
                <a:latin typeface="Arial Narrow"/>
                <a:cs typeface="Arial Narrow"/>
              </a:rPr>
              <a:t>urgo, 4.3 en Italia</a:t>
            </a:r>
          </a:p>
          <a:p>
            <a:pPr marL="8001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s-MX" sz="240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8001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GDP en </a:t>
            </a:r>
            <a:r>
              <a:rPr lang="es-MX" sz="24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IyD</a:t>
            </a:r>
            <a:r>
              <a:rPr lang="es-MX" sz="2400" dirty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percapita</a:t>
            </a:r>
            <a:r>
              <a:rPr lang="es-MX" sz="2400" dirty="0" smtClean="0">
                <a:solidFill>
                  <a:schemeClr val="bg1"/>
                </a:solidFill>
                <a:latin typeface="Arial Narrow"/>
                <a:cs typeface="Arial Narrow"/>
              </a:rPr>
              <a:t>: </a:t>
            </a:r>
          </a:p>
          <a:p>
            <a:pPr marL="1257300" lvl="2" indent="-3429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MX" sz="2400" dirty="0" smtClean="0">
                <a:solidFill>
                  <a:schemeClr val="bg1"/>
                </a:solidFill>
                <a:latin typeface="Arial Narrow"/>
                <a:cs typeface="Arial Narrow"/>
              </a:rPr>
              <a:t> México, 6.3 dólares,  Holanda, 551 dólares, Luxemburgo, 1122 dólares, Italia, 350 dólares respectivamente</a:t>
            </a:r>
            <a:endParaRPr lang="es-MX" sz="24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4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" name="4 Redondear rectángulo de esquina del mismo lado"/>
          <p:cNvSpPr/>
          <p:nvPr/>
        </p:nvSpPr>
        <p:spPr bwMode="auto">
          <a:xfrm>
            <a:off x="2098408" y="95536"/>
            <a:ext cx="6336634" cy="815447"/>
          </a:xfrm>
          <a:prstGeom prst="round2SameRect">
            <a:avLst>
              <a:gd name="adj1" fmla="val 22667"/>
              <a:gd name="adj2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/>
            <a:r>
              <a:rPr lang="es-ES" sz="2000" b="1" dirty="0" smtClean="0"/>
              <a:t>MÉXICO: SU RUTA A MAYOR DESARROLLO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239255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D41B46-6F9B-45B8-A72B-DB94E1039E74}" type="slidenum">
              <a:rPr lang="es-E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-150125" y="3417889"/>
            <a:ext cx="9253157" cy="3886200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Formación de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posgrado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:</a:t>
            </a: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Preparar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profesionales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y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líderes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 con el balance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adecuado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competencias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y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conocimientos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para un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mundo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global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complejo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y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diverso</a:t>
            </a:r>
            <a:endParaRPr lang="en-US" sz="2800" b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lvl="3"/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Emprendedores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: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nuevos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negocios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nuevos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proyectos</a:t>
            </a:r>
            <a:endParaRPr lang="en-US" b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lvl="3"/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Competitivos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internacionalmente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: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acreditaciones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internacionales</a:t>
            </a:r>
            <a:endParaRPr lang="en-US" b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lvl="3"/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Con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visión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 global-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internacional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: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cultura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idiomas</a:t>
            </a:r>
            <a:endParaRPr lang="en-US" b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lvl="3"/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Con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responsabildad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 social: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ética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solidaridad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proyectos</a:t>
            </a: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productivos</a:t>
            </a:r>
            <a:endParaRPr lang="en-US" b="1" dirty="0" smtClean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9" name="4 Redondear rectángulo de esquina del mismo lado"/>
          <p:cNvSpPr/>
          <p:nvPr/>
        </p:nvSpPr>
        <p:spPr bwMode="auto">
          <a:xfrm>
            <a:off x="1525210" y="-10238"/>
            <a:ext cx="7687039" cy="815447"/>
          </a:xfrm>
          <a:prstGeom prst="round2SameRect">
            <a:avLst>
              <a:gd name="adj1" fmla="val 22667"/>
              <a:gd name="adj2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/>
            <a:r>
              <a:rPr lang="es-MX" sz="2400" b="1" dirty="0" smtClean="0"/>
              <a:t>RETOS DE LA EDUCACIÓN DE POSGRADO EN MÉXICO</a:t>
            </a:r>
            <a:endParaRPr lang="es-E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0" y="887994"/>
            <a:ext cx="4572000" cy="2215991"/>
          </a:xfrm>
          <a:prstGeom prst="rect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dirty="0">
                <a:solidFill>
                  <a:srgbClr val="FFFF00"/>
                </a:solidFill>
                <a:latin typeface="Arial Narrow"/>
                <a:cs typeface="Arial Narrow"/>
              </a:rPr>
              <a:t>Retos para mayores tasas de desarrollo - crecimiento sostenible- :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Competitividad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Innovación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Emprendimiento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Visión Global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Responsabilidad social</a:t>
            </a:r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4544704" y="1947341"/>
            <a:ext cx="1173708" cy="1119116"/>
          </a:xfrm>
          <a:prstGeom prst="bentConnector3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32210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D41B46-6F9B-45B8-A72B-DB94E1039E74}" type="slidenum">
              <a:rPr lang="es-E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4 Redondear rectángulo de esquina del mismo lado"/>
          <p:cNvSpPr/>
          <p:nvPr/>
        </p:nvSpPr>
        <p:spPr bwMode="auto">
          <a:xfrm>
            <a:off x="1525210" y="112594"/>
            <a:ext cx="7687039" cy="815447"/>
          </a:xfrm>
          <a:prstGeom prst="round2SameRect">
            <a:avLst>
              <a:gd name="adj1" fmla="val 22667"/>
              <a:gd name="adj2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/>
            <a:r>
              <a:rPr lang="es-MX" sz="2400" b="1" dirty="0" smtClean="0"/>
              <a:t>RETOS </a:t>
            </a:r>
            <a:r>
              <a:rPr lang="es-MX" sz="2400" dirty="0" smtClean="0"/>
              <a:t>PARA LA INVESTIGACIÓN </a:t>
            </a:r>
            <a:r>
              <a:rPr lang="es-MX" sz="2400" b="1" dirty="0" smtClean="0"/>
              <a:t>EN MÉXICO</a:t>
            </a:r>
            <a:endParaRPr lang="es-E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0" y="887994"/>
            <a:ext cx="4572000" cy="2215991"/>
          </a:xfrm>
          <a:prstGeom prst="rect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dirty="0">
                <a:solidFill>
                  <a:srgbClr val="FFFF00"/>
                </a:solidFill>
                <a:latin typeface="Arial Narrow"/>
                <a:cs typeface="Arial Narrow"/>
              </a:rPr>
              <a:t>Retos para mayores tasas de desarrollo - crecimiento sostenible- :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Competitividad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Innovación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Emprendimiento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Visión Global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FF00"/>
                </a:solidFill>
                <a:latin typeface="Arial Narrow"/>
                <a:cs typeface="Arial Narrow"/>
              </a:rPr>
              <a:t>+ Responsabilidad social</a:t>
            </a:r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4544704" y="1947341"/>
            <a:ext cx="1173708" cy="1119116"/>
          </a:xfrm>
          <a:prstGeom prst="bentConnector3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634620" y="3493831"/>
            <a:ext cx="8434317" cy="3886200"/>
          </a:xfrm>
        </p:spPr>
        <p:txBody>
          <a:bodyPr>
            <a:noAutofit/>
          </a:bodyPr>
          <a:lstStyle/>
          <a:p>
            <a:pPr lvl="3"/>
            <a:endParaRPr lang="en-US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914400" lvl="2" indent="0">
              <a:buNone/>
            </a:pPr>
            <a:r>
              <a:rPr lang="es-MX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Investigación y transferencia de conocimiento : se requiere un modelo más efectivo que contribuya a </a:t>
            </a:r>
            <a:r>
              <a:rPr lang="es-MX" sz="2800" b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mejorar los problemas existentes y a aprovechar las oportunidades presentes y futuras, </a:t>
            </a:r>
            <a:r>
              <a:rPr lang="es-MX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con enfoque en la innovación</a:t>
            </a:r>
            <a:r>
              <a:rPr lang="en-US" sz="3200" b="1" i="1" dirty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y en la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colaboración</a:t>
            </a:r>
            <a:r>
              <a:rPr lang="en-US" sz="2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entre </a:t>
            </a:r>
            <a:r>
              <a:rPr lang="en-US" sz="2800" b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sectores</a:t>
            </a:r>
            <a:r>
              <a:rPr lang="en-US" sz="32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: triple </a:t>
            </a:r>
            <a:r>
              <a:rPr lang="en-US" sz="3200" b="1" i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hélice</a:t>
            </a:r>
            <a:r>
              <a:rPr lang="en-US" sz="32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</a:p>
          <a:p>
            <a:pPr marL="914400" lvl="2" indent="0" algn="ctr"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Arial Narrow"/>
                <a:cs typeface="Arial Narrow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xmlns="" val="175765445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48014" y="858604"/>
            <a:ext cx="8895986" cy="67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3550" lvl="3" indent="-361950" algn="ctr">
              <a:spcBef>
                <a:spcPts val="0"/>
              </a:spcBef>
              <a:spcAft>
                <a:spcPts val="800"/>
              </a:spcAft>
            </a:pPr>
            <a:endParaRPr lang="es-NI" sz="2400" i="1" dirty="0" smtClean="0">
              <a:solidFill>
                <a:srgbClr val="FFFF00"/>
              </a:solidFill>
              <a:latin typeface="Arial" charset="0"/>
            </a:endParaRP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EXPORTACIONES </a:t>
            </a:r>
          </a:p>
          <a:p>
            <a:pPr marL="819150" lvl="1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Creación de cadenas productivas nacionales: PYMES  </a:t>
            </a:r>
          </a:p>
          <a:p>
            <a:pPr marL="819150" lvl="1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Impulso y beneficios para  desarrollo regional “ampliado”</a:t>
            </a:r>
          </a:p>
          <a:p>
            <a:pPr marL="819150" lvl="1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Exportaciones de servicios no tradicionales</a:t>
            </a:r>
          </a:p>
          <a:p>
            <a:pPr marL="819150" lvl="1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Mayor diversificación geográfica: hacia Europa y Asia</a:t>
            </a:r>
          </a:p>
          <a:p>
            <a:pPr marL="355600" lvl="1" indent="-35560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INVERSIÓN EXTRANJERA</a:t>
            </a:r>
          </a:p>
          <a:p>
            <a:pPr marL="812800" lvl="2" indent="-35560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Inversión en  sectores estratégicos que complementen inversión nacional y  generen crecimiento y empleo</a:t>
            </a:r>
          </a:p>
          <a:p>
            <a:pPr marL="355600" lvl="2" indent="-35560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COOPERACIÓN INTERNACIONAL</a:t>
            </a:r>
          </a:p>
          <a:p>
            <a:pPr marL="819150" lvl="3" indent="-36830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Que promueva la transferencia de conocimiento </a:t>
            </a:r>
          </a:p>
          <a:p>
            <a:pPr marL="804863" lvl="3" indent="-354013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Que brinde tecnología de punta, investigación , educación para favorecer sectores estratégicos</a:t>
            </a:r>
          </a:p>
          <a:p>
            <a:pPr marL="804863" lvl="3" indent="-354013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Importante actor en organismos internacionales: en lo político, económico y social</a:t>
            </a:r>
          </a:p>
          <a:p>
            <a:pPr marL="819150" lvl="1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endParaRPr lang="es-NI" sz="2000" b="0" dirty="0" smtClean="0">
              <a:solidFill>
                <a:schemeClr val="bg1"/>
              </a:solidFill>
              <a:latin typeface="Arial" charset="0"/>
            </a:endParaRPr>
          </a:p>
          <a:p>
            <a:pPr marL="819150" lvl="1" indent="-361950">
              <a:spcBef>
                <a:spcPts val="0"/>
              </a:spcBef>
              <a:spcAft>
                <a:spcPts val="800"/>
              </a:spcAft>
            </a:pPr>
            <a:endParaRPr lang="es-NI" sz="2000" b="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9131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D41B46-6F9B-45B8-A72B-DB94E1039E74}" type="slidenum">
              <a:rPr lang="es-E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04967" y="1219269"/>
            <a:ext cx="8366078" cy="41662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20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PRIORIDAD INVERSIÓN EN INVESTIGACIÓN Y DESARROLLO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20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ENFOQUE HACIA LA INNOVACIÓN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20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MOVILIDAD Y EXCELENCIA ACADÉMICA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400" b="1" i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ERASMUS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COMPROMISO CON LA EDUCACIÓN Y LA MOVILIDAD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CONSORCIOS INTERNACIONALES PARA LOGRAR IMPULSAR METAS</a:t>
            </a:r>
            <a:endParaRPr lang="es-MX" sz="1800" b="1" i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400" b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HORIZONTE 2020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Investigación e innovación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Retos sociales en Europa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Acceso a empresas, universidades, Europeas y de Terceros Países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Cooperación internacional para alcanzar metas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18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800" b="1" dirty="0" smtClean="0">
                <a:solidFill>
                  <a:schemeClr val="bg1"/>
                </a:solidFill>
                <a:latin typeface="Arial Narrow"/>
                <a:cs typeface="Arial Narrow"/>
              </a:rPr>
              <a:t>PILARES</a:t>
            </a:r>
          </a:p>
          <a:p>
            <a:pPr lvl="2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100" b="1" dirty="0" smtClean="0">
                <a:solidFill>
                  <a:schemeClr val="bg1"/>
                </a:solidFill>
                <a:latin typeface="Arial Narrow"/>
                <a:cs typeface="Arial Narrow"/>
              </a:rPr>
              <a:t>CIENCIA EXCELENTE: CREAS CONOCIMIENTO, TALENTO, INFRAESTRUCTURA</a:t>
            </a:r>
          </a:p>
          <a:p>
            <a:pPr lvl="2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100" b="1" dirty="0" smtClean="0">
                <a:solidFill>
                  <a:schemeClr val="bg1"/>
                </a:solidFill>
                <a:latin typeface="Arial Narrow"/>
                <a:cs typeface="Arial Narrow"/>
              </a:rPr>
              <a:t>LIDERAZGO INDUSTRIAL: INVESTIGACIÓN ESTRATÉGICA, INVERSIÓN PRIVADA EN INVESTIGACIÓN E INNOVACIÓN, pymes INNOVADORAS</a:t>
            </a:r>
          </a:p>
          <a:p>
            <a:pPr lvl="2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1100" b="1" dirty="0" smtClean="0">
                <a:solidFill>
                  <a:schemeClr val="bg1"/>
                </a:solidFill>
                <a:latin typeface="Arial Narrow"/>
                <a:cs typeface="Arial Narrow"/>
              </a:rPr>
              <a:t>RETOS SOCIALES:  SOLUCIONES INNOVADORAS PARA SALUD, ENERGÍA, MEDIO AMBIENTE, Y GENERAR NEGOCIOS Y CRECIMIENTO</a:t>
            </a:r>
          </a:p>
          <a:p>
            <a:pPr lvl="2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11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7" name="4 Redondear rectángulo de esquina del mismo lado"/>
          <p:cNvSpPr/>
          <p:nvPr/>
        </p:nvSpPr>
        <p:spPr bwMode="auto">
          <a:xfrm>
            <a:off x="2115403" y="58001"/>
            <a:ext cx="7028597" cy="815447"/>
          </a:xfrm>
          <a:prstGeom prst="round2SameRect">
            <a:avLst>
              <a:gd name="adj1" fmla="val 22667"/>
              <a:gd name="adj2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/>
            <a:r>
              <a:rPr lang="es-ES" sz="2400" b="1" dirty="0" smtClean="0"/>
              <a:t> </a:t>
            </a:r>
            <a:r>
              <a:rPr lang="es-ES_tradnl" sz="2400" b="1" dirty="0" smtClean="0"/>
              <a:t>VISIÓN Y ACCIÓN DE LA UNIÓN EUROPEA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222755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D41B46-6F9B-45B8-A72B-DB94E1039E74}" type="slidenum">
              <a:rPr lang="es-E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04967" y="1219269"/>
            <a:ext cx="8366078" cy="41662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20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PRIMERA CUMBRE ACADÉMICA ALCUE – enero 2013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2000" dirty="0" smtClean="0">
                <a:solidFill>
                  <a:schemeClr val="bg1"/>
                </a:solidFill>
              </a:rPr>
              <a:t>La </a:t>
            </a:r>
            <a:r>
              <a:rPr lang="es-MX" sz="2000" dirty="0">
                <a:solidFill>
                  <a:schemeClr val="bg1"/>
                </a:solidFill>
              </a:rPr>
              <a:t>educación superior, la ciencia, la tecnología, la investigación académica y la innovación deben ser un pilar fundamental de la Asociación Estratégica de América Latina y el Caribe y la Unión </a:t>
            </a:r>
            <a:r>
              <a:rPr lang="es-MX" sz="2000" dirty="0" smtClean="0">
                <a:solidFill>
                  <a:schemeClr val="bg1"/>
                </a:solidFill>
              </a:rPr>
              <a:t>Europea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2000" dirty="0" smtClean="0">
                <a:solidFill>
                  <a:schemeClr val="bg1"/>
                </a:solidFill>
              </a:rPr>
              <a:t>Valores: paz, democracia, derechos humanos; fomento a cultura y respeto a diversidad; educación y conocimiento cruciales para el desarrollo sustentable; reducción de brecha social y de género.</a:t>
            </a:r>
            <a:r>
              <a:rPr lang="es-MX" sz="1800" dirty="0" smtClean="0">
                <a:solidFill>
                  <a:schemeClr val="bg1"/>
                </a:solidFill>
              </a:rPr>
              <a:t>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1800" dirty="0" smtClean="0">
                <a:solidFill>
                  <a:schemeClr val="bg1"/>
                </a:solidFill>
              </a:rPr>
              <a:t>Metas: educación de excelencia; investigación pura y aplicada; </a:t>
            </a:r>
            <a:r>
              <a:rPr lang="es-MX" sz="1800" dirty="0" err="1" smtClean="0">
                <a:solidFill>
                  <a:schemeClr val="bg1"/>
                </a:solidFill>
              </a:rPr>
              <a:t>asociatividad</a:t>
            </a:r>
            <a:r>
              <a:rPr lang="es-MX" sz="1800" dirty="0" smtClean="0">
                <a:solidFill>
                  <a:schemeClr val="bg1"/>
                </a:solidFill>
              </a:rPr>
              <a:t> </a:t>
            </a:r>
            <a:r>
              <a:rPr lang="es-MX" sz="1800" dirty="0" err="1" smtClean="0">
                <a:solidFill>
                  <a:schemeClr val="bg1"/>
                </a:solidFill>
              </a:rPr>
              <a:t>biregional</a:t>
            </a:r>
            <a:r>
              <a:rPr lang="es-MX" sz="1800" dirty="0" smtClean="0">
                <a:solidFill>
                  <a:schemeClr val="bg1"/>
                </a:solidFill>
              </a:rPr>
              <a:t> e interregional; inclusión social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s-MX" sz="2000" b="1" i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20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Movilidad </a:t>
            </a:r>
            <a:r>
              <a:rPr lang="es-MX" sz="2000" b="1" i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via</a:t>
            </a:r>
            <a:r>
              <a:rPr lang="es-MX" sz="20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 Erasmus </a:t>
            </a:r>
            <a:r>
              <a:rPr lang="es-MX" sz="2000" b="1" i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Mundus</a:t>
            </a:r>
            <a:r>
              <a:rPr lang="es-MX" sz="20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 para Todos- desde 2004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16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Estudios profesional, posgrado, pos doctorado, investigación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16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Abierto a estudiantes de todo el mundo (casi 600 de México han </a:t>
            </a:r>
            <a:r>
              <a:rPr lang="es-MX" sz="1600" b="1" i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pariticpado</a:t>
            </a:r>
            <a:r>
              <a:rPr lang="es-MX" sz="16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 a la fecha)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s-MX" sz="1600" b="1" i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2000" b="1" i="1" dirty="0">
                <a:solidFill>
                  <a:schemeClr val="bg1"/>
                </a:solidFill>
                <a:latin typeface="Arial Narrow"/>
                <a:cs typeface="Arial Narrow"/>
              </a:rPr>
              <a:t>HORIZONTE 2020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1600" b="1" i="1" dirty="0">
                <a:solidFill>
                  <a:schemeClr val="bg1"/>
                </a:solidFill>
                <a:latin typeface="Arial Narrow"/>
                <a:cs typeface="Arial Narrow"/>
              </a:rPr>
              <a:t>Programa Marco 7: participación creciente de instituciones mexicanas, pero aún </a:t>
            </a:r>
            <a:r>
              <a:rPr lang="es-MX" sz="16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limitada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s-MX" sz="16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Enorme potencial para investigación conjunta enfocada a competitividad, desarrollo sostenible, </a:t>
            </a:r>
            <a:r>
              <a:rPr lang="es-MX" sz="1600" b="1" i="1" dirty="0" err="1" smtClean="0">
                <a:solidFill>
                  <a:schemeClr val="bg1"/>
                </a:solidFill>
                <a:latin typeface="Arial Narrow"/>
                <a:cs typeface="Arial Narrow"/>
              </a:rPr>
              <a:t>desarrrollo</a:t>
            </a:r>
            <a:r>
              <a:rPr lang="es-MX" sz="1600" b="1" i="1" dirty="0" smtClean="0">
                <a:solidFill>
                  <a:schemeClr val="bg1"/>
                </a:solidFill>
                <a:latin typeface="Arial Narrow"/>
                <a:cs typeface="Arial Narrow"/>
              </a:rPr>
              <a:t> social, innovación…..</a:t>
            </a:r>
            <a:endParaRPr lang="es-MX" sz="1600" b="1" i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s-MX" sz="11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7" name="4 Redondear rectángulo de esquina del mismo lado"/>
          <p:cNvSpPr/>
          <p:nvPr/>
        </p:nvSpPr>
        <p:spPr bwMode="auto">
          <a:xfrm>
            <a:off x="2115403" y="58001"/>
            <a:ext cx="7028597" cy="815447"/>
          </a:xfrm>
          <a:prstGeom prst="round2SameRect">
            <a:avLst>
              <a:gd name="adj1" fmla="val 22667"/>
              <a:gd name="adj2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/>
            <a:r>
              <a:rPr lang="es-ES" sz="2400" b="1" dirty="0" smtClean="0"/>
              <a:t> </a:t>
            </a:r>
            <a:r>
              <a:rPr lang="es-ES_tradnl" sz="2400" b="1" dirty="0" smtClean="0"/>
              <a:t>SINERGIAS MÉXICO - LA UNIÓN EUROPEA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646950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86" name="Text Box 10"/>
          <p:cNvSpPr txBox="1">
            <a:spLocks noChangeArrowheads="1"/>
          </p:cNvSpPr>
          <p:nvPr/>
        </p:nvSpPr>
        <p:spPr bwMode="auto">
          <a:xfrm>
            <a:off x="3370997" y="5663821"/>
            <a:ext cx="3565619" cy="968991"/>
          </a:xfrm>
          <a:prstGeom prst="rect">
            <a:avLst/>
          </a:prstGeom>
          <a:noFill/>
          <a:ln w="9525" algn="ctr">
            <a:solidFill>
              <a:srgbClr val="FFFF00"/>
            </a:solidFill>
            <a:prstDash val="dash"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s-MX" sz="1800" b="1" dirty="0">
                <a:solidFill>
                  <a:schemeClr val="bg1"/>
                </a:solidFill>
                <a:latin typeface="Arial" charset="0"/>
              </a:rPr>
              <a:t>Derechos </a:t>
            </a:r>
            <a:r>
              <a:rPr lang="es-MX" sz="1800" b="1" dirty="0" smtClean="0">
                <a:solidFill>
                  <a:schemeClr val="bg1"/>
                </a:solidFill>
                <a:latin typeface="Arial" charset="0"/>
              </a:rPr>
              <a:t>Humanos, ONU, Corte Penal Internacional, Trato a Migrantes…</a:t>
            </a:r>
            <a:endParaRPr lang="es-ES" sz="1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8188" name="Text Box 12"/>
          <p:cNvSpPr txBox="1">
            <a:spLocks noChangeArrowheads="1"/>
          </p:cNvSpPr>
          <p:nvPr/>
        </p:nvSpPr>
        <p:spPr bwMode="auto">
          <a:xfrm>
            <a:off x="1395466" y="4475242"/>
            <a:ext cx="1468437" cy="1200150"/>
          </a:xfrm>
          <a:prstGeom prst="rect">
            <a:avLst/>
          </a:prstGeom>
          <a:noFill/>
          <a:ln w="9525" algn="ctr">
            <a:solidFill>
              <a:srgbClr val="FFFF00"/>
            </a:solidFill>
            <a:prstDash val="dash"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s-MX" sz="1800" b="1" dirty="0">
                <a:solidFill>
                  <a:schemeClr val="bg1"/>
                </a:solidFill>
                <a:latin typeface="Arial" charset="0"/>
              </a:rPr>
              <a:t>Flujos Inversión </a:t>
            </a:r>
            <a:endParaRPr lang="es-MX" sz="1800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MX" sz="1800" b="1" dirty="0" smtClean="0">
                <a:solidFill>
                  <a:schemeClr val="bg1"/>
                </a:solidFill>
                <a:latin typeface="Arial" charset="0"/>
              </a:rPr>
              <a:t>Extranjera</a:t>
            </a:r>
            <a:endParaRPr lang="es-ES" sz="1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8190" name="Text Box 14"/>
          <p:cNvSpPr txBox="1">
            <a:spLocks noChangeArrowheads="1"/>
          </p:cNvSpPr>
          <p:nvPr/>
        </p:nvSpPr>
        <p:spPr bwMode="auto">
          <a:xfrm>
            <a:off x="0" y="2779621"/>
            <a:ext cx="2002074" cy="1478480"/>
          </a:xfrm>
          <a:prstGeom prst="rect">
            <a:avLst/>
          </a:prstGeom>
          <a:noFill/>
          <a:ln w="9525" algn="ctr">
            <a:solidFill>
              <a:srgbClr val="FFFF00"/>
            </a:solidFill>
            <a:prstDash val="dash"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s-MX" sz="1800" dirty="0" smtClean="0">
                <a:solidFill>
                  <a:schemeClr val="bg1"/>
                </a:solidFill>
                <a:latin typeface="Arial" charset="0"/>
              </a:rPr>
              <a:t>Exportaciones e Importaciones  de bienes y servicios</a:t>
            </a:r>
            <a:endParaRPr lang="es-ES" sz="1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9707" name="Oval 11"/>
          <p:cNvSpPr>
            <a:spLocks noChangeArrowheads="1"/>
          </p:cNvSpPr>
          <p:nvPr/>
        </p:nvSpPr>
        <p:spPr bwMode="auto">
          <a:xfrm>
            <a:off x="3505200" y="4703544"/>
            <a:ext cx="2438400" cy="554038"/>
          </a:xfrm>
          <a:prstGeom prst="ellipse">
            <a:avLst/>
          </a:prstGeom>
          <a:noFill/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Diálogo político</a:t>
            </a:r>
          </a:p>
        </p:txBody>
      </p:sp>
      <p:sp>
        <p:nvSpPr>
          <p:cNvPr id="669708" name="Oval 12"/>
          <p:cNvSpPr>
            <a:spLocks noChangeArrowheads="1"/>
          </p:cNvSpPr>
          <p:nvPr/>
        </p:nvSpPr>
        <p:spPr bwMode="auto">
          <a:xfrm>
            <a:off x="1508299" y="1663155"/>
            <a:ext cx="2438400" cy="1206500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MX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Asociación </a:t>
            </a:r>
          </a:p>
          <a:p>
            <a:r>
              <a:rPr lang="es-MX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económica</a:t>
            </a:r>
          </a:p>
        </p:txBody>
      </p:sp>
      <p:sp>
        <p:nvSpPr>
          <p:cNvPr id="669709" name="Oval 13"/>
          <p:cNvSpPr>
            <a:spLocks noChangeArrowheads="1"/>
          </p:cNvSpPr>
          <p:nvPr/>
        </p:nvSpPr>
        <p:spPr bwMode="auto">
          <a:xfrm>
            <a:off x="5395766" y="1717105"/>
            <a:ext cx="2438400" cy="1206500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Cooperación</a:t>
            </a:r>
          </a:p>
        </p:txBody>
      </p:sp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3098043" y="1460306"/>
            <a:ext cx="3098042" cy="3043450"/>
          </a:xfrm>
          <a:prstGeom prst="triangle">
            <a:avLst>
              <a:gd name="adj" fmla="val 49944"/>
            </a:avLst>
          </a:prstGeom>
          <a:gradFill rotWithShape="1">
            <a:gsLst>
              <a:gs pos="0">
                <a:srgbClr val="CC9900"/>
              </a:gs>
              <a:gs pos="100000">
                <a:srgbClr val="CC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03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767136" y="2169987"/>
            <a:ext cx="1870073" cy="2074225"/>
            <a:chOff x="2175" y="2779"/>
            <a:chExt cx="1178" cy="978"/>
          </a:xfrm>
        </p:grpSpPr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 flipV="1">
              <a:off x="2175" y="2779"/>
              <a:ext cx="457" cy="7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2244" y="3751"/>
              <a:ext cx="1023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H="1" flipV="1">
              <a:off x="2830" y="2779"/>
              <a:ext cx="523" cy="8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550925" y="2954662"/>
            <a:ext cx="2265529" cy="1217612"/>
          </a:xfrm>
          <a:prstGeom prst="rect">
            <a:avLst/>
          </a:prstGeom>
          <a:noFill/>
          <a:ln w="9525" algn="ctr">
            <a:solidFill>
              <a:srgbClr val="FFFF00"/>
            </a:solidFill>
            <a:prstDash val="dash"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s-MX" sz="1800" dirty="0" smtClean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s-MX" sz="1800" b="1" dirty="0" smtClean="0">
                <a:solidFill>
                  <a:schemeClr val="bg1"/>
                </a:solidFill>
                <a:latin typeface="Arial" charset="0"/>
              </a:rPr>
              <a:t>conómica, educación, salud, ciencia, tecnología, etc.</a:t>
            </a:r>
            <a:endParaRPr lang="es-ES" sz="1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05218" y="-50356"/>
            <a:ext cx="8338782" cy="119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09575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NI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</a:p>
          <a:p>
            <a:pPr algn="ctr" defTabSz="409575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NI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         MÉXICO- UNIÓN EUROPEA</a:t>
            </a:r>
          </a:p>
          <a:p>
            <a:pPr algn="ctr" defTabSz="409575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NI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SINERGIAS PARA EL DESARROLLO</a:t>
            </a:r>
          </a:p>
          <a:p>
            <a:pPr algn="ctr" defTabSz="409575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es-NI" sz="2000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algn="ctr" defTabSz="409575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NI" sz="2400" dirty="0" smtClean="0">
                <a:solidFill>
                  <a:schemeClr val="bg1"/>
                </a:solidFill>
                <a:latin typeface="Arial" charset="0"/>
              </a:rPr>
              <a:t>MEXICO: SUS VÍNCULOS INTERNACIONALES</a:t>
            </a:r>
          </a:p>
        </p:txBody>
      </p:sp>
      <p:cxnSp>
        <p:nvCxnSpPr>
          <p:cNvPr id="28" name="27 Conector recto"/>
          <p:cNvCxnSpPr/>
          <p:nvPr/>
        </p:nvCxnSpPr>
        <p:spPr>
          <a:xfrm>
            <a:off x="6919415" y="2497540"/>
            <a:ext cx="627797" cy="39578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H="1">
            <a:off x="2060812" y="2688609"/>
            <a:ext cx="655092" cy="30025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endCxn id="818188" idx="0"/>
          </p:cNvCxnSpPr>
          <p:nvPr/>
        </p:nvCxnSpPr>
        <p:spPr>
          <a:xfrm flipH="1">
            <a:off x="2129685" y="2688609"/>
            <a:ext cx="586219" cy="178663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669707" idx="4"/>
          </p:cNvCxnSpPr>
          <p:nvPr/>
        </p:nvCxnSpPr>
        <p:spPr>
          <a:xfrm flipH="1">
            <a:off x="4722125" y="5257582"/>
            <a:ext cx="2275" cy="35164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6708605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4268" y="2156921"/>
            <a:ext cx="8371368" cy="42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Comercio total (X+M) pasó </a:t>
            </a:r>
            <a:r>
              <a:rPr lang="es-NI" sz="2000" dirty="0" smtClean="0">
                <a:solidFill>
                  <a:srgbClr val="FFFF00"/>
                </a:solidFill>
                <a:latin typeface="Arial" charset="0"/>
              </a:rPr>
              <a:t>de 61% a 75% del PIB  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de 2007  a 2012.</a:t>
            </a: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dirty="0" smtClean="0">
                <a:solidFill>
                  <a:srgbClr val="FFFF00"/>
                </a:solidFill>
                <a:latin typeface="Arial" charset="0"/>
              </a:rPr>
              <a:t>16 mayor exportador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 de mercancías del mundo.</a:t>
            </a: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dirty="0" smtClean="0">
                <a:solidFill>
                  <a:srgbClr val="FFFF00"/>
                </a:solidFill>
                <a:latin typeface="Arial" charset="0"/>
              </a:rPr>
              <a:t>14 mayor importador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 de mercancías del mundo.</a:t>
            </a: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dirty="0" smtClean="0">
                <a:solidFill>
                  <a:srgbClr val="FFFF00"/>
                </a:solidFill>
                <a:latin typeface="Arial" charset="0"/>
              </a:rPr>
              <a:t>42 exportador 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de servicios del mundo.</a:t>
            </a: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dirty="0" smtClean="0">
                <a:solidFill>
                  <a:srgbClr val="FFFF00"/>
                </a:solidFill>
                <a:latin typeface="Arial" charset="0"/>
              </a:rPr>
              <a:t>34 importador 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de servicios del mundo.</a:t>
            </a: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dirty="0" smtClean="0">
                <a:solidFill>
                  <a:srgbClr val="FFFF00"/>
                </a:solidFill>
                <a:latin typeface="Arial" charset="0"/>
              </a:rPr>
              <a:t>17 receptor 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de Inversión Extranjera Directa</a:t>
            </a: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Actor muy relevante en esquemas mundiales de cooperación internacional:</a:t>
            </a:r>
          </a:p>
          <a:p>
            <a:pPr marL="803275" lvl="1" indent="-346075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Debates políticos en temas de derecho internacional</a:t>
            </a:r>
          </a:p>
          <a:p>
            <a:pPr marL="803275" lvl="1" indent="-346075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Participante como donador y receptor de cooperación internacional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23435" y="1057261"/>
            <a:ext cx="7356290" cy="815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ctr" defTabSz="409575">
              <a:lnSpc>
                <a:spcPct val="85000"/>
              </a:lnSpc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NI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México se ha convertido en un actor importante en la economía mundial…</a:t>
            </a:r>
            <a:endParaRPr lang="es-ES_tradnl" sz="28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39221"/>
            <a:ext cx="9144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200" baseline="0" dirty="0">
                <a:solidFill>
                  <a:schemeClr val="bg1"/>
                </a:solidFill>
                <a:latin typeface="Arial" charset="0"/>
              </a:rPr>
              <a:t>Fuente: </a:t>
            </a:r>
            <a:r>
              <a:rPr lang="es-MX" sz="1200" baseline="0" dirty="0" err="1" smtClean="0">
                <a:solidFill>
                  <a:schemeClr val="bg1"/>
                </a:solidFill>
                <a:latin typeface="Arial" charset="0"/>
              </a:rPr>
              <a:t>World</a:t>
            </a:r>
            <a:r>
              <a:rPr lang="es-MX" sz="1200" baseline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MX" sz="1200" baseline="0" dirty="0" err="1" smtClean="0">
                <a:solidFill>
                  <a:schemeClr val="bg1"/>
                </a:solidFill>
                <a:latin typeface="Arial" charset="0"/>
              </a:rPr>
              <a:t>Trade</a:t>
            </a:r>
            <a:r>
              <a:rPr lang="es-MX" sz="1200" baseline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MX" sz="1200" baseline="0" dirty="0" err="1" smtClean="0">
                <a:solidFill>
                  <a:schemeClr val="bg1"/>
                </a:solidFill>
                <a:latin typeface="Arial" charset="0"/>
              </a:rPr>
              <a:t>Organization</a:t>
            </a:r>
            <a:r>
              <a:rPr lang="es-MX" sz="1200" baseline="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s-MX" sz="1200" baseline="0" dirty="0" err="1" smtClean="0">
                <a:solidFill>
                  <a:schemeClr val="bg1"/>
                </a:solidFill>
                <a:latin typeface="Arial" charset="0"/>
              </a:rPr>
              <a:t>Trade</a:t>
            </a:r>
            <a:r>
              <a:rPr lang="es-MX" sz="1200" baseline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MX" sz="1200" baseline="0" dirty="0" err="1" smtClean="0">
                <a:solidFill>
                  <a:schemeClr val="bg1"/>
                </a:solidFill>
                <a:latin typeface="Arial" charset="0"/>
              </a:rPr>
              <a:t>Profiles</a:t>
            </a:r>
            <a:r>
              <a:rPr lang="es-MX" sz="1200" baseline="0" dirty="0" smtClean="0">
                <a:solidFill>
                  <a:schemeClr val="bg1"/>
                </a:solidFill>
                <a:latin typeface="Arial" charset="0"/>
              </a:rPr>
              <a:t> 2012, Secretaría de Economía</a:t>
            </a:r>
            <a:endParaRPr lang="es-MX" sz="1200" baseline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09713" y="-50356"/>
            <a:ext cx="7634287" cy="64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09575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NI" sz="18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</a:p>
          <a:p>
            <a:pPr algn="ctr" defTabSz="409575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NI" sz="18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MÉXICO: ACTOR CLAVE EN LA </a:t>
            </a:r>
            <a:r>
              <a:rPr lang="es-NI" sz="1800" u="sng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ECONOMÍA</a:t>
            </a:r>
            <a:r>
              <a:rPr lang="es-NI" sz="18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GLOBAL</a:t>
            </a:r>
          </a:p>
        </p:txBody>
      </p:sp>
    </p:spTree>
    <p:extLst>
      <p:ext uri="{BB962C8B-B14F-4D97-AF65-F5344CB8AC3E}">
        <p14:creationId xmlns:p14="http://schemas.microsoft.com/office/powerpoint/2010/main" xmlns="" val="17869919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09713" y="31532"/>
            <a:ext cx="7634287" cy="64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409575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MX" sz="18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MÉXICO: APERTURA ECONÓMICA</a:t>
            </a:r>
            <a:endParaRPr lang="es-ES" sz="40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2248" y="850260"/>
            <a:ext cx="8891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Tratados </a:t>
            </a:r>
            <a:r>
              <a:rPr lang="es-MX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que </a:t>
            </a:r>
            <a:r>
              <a:rPr lang="es-MX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Componen </a:t>
            </a:r>
            <a:r>
              <a:rPr lang="es-MX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la </a:t>
            </a:r>
            <a:r>
              <a:rPr lang="es-MX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Red Comercial </a:t>
            </a:r>
            <a:r>
              <a:rPr lang="es-MX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de México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641440" y="5450961"/>
            <a:ext cx="8270543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ctr" defTabSz="409575">
              <a:lnSpc>
                <a:spcPct val="85000"/>
              </a:lnSpc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ES" sz="2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México </a:t>
            </a:r>
            <a:r>
              <a:rPr lang="es-E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cuenta con la red de </a:t>
            </a:r>
            <a:r>
              <a:rPr lang="es-ES" sz="2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12 Tratados </a:t>
            </a:r>
            <a:r>
              <a:rPr lang="es-E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 Libre </a:t>
            </a:r>
            <a:r>
              <a:rPr lang="es-ES" sz="2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Comercio, la </a:t>
            </a:r>
            <a:r>
              <a:rPr lang="es-E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más extensa en el </a:t>
            </a:r>
            <a:r>
              <a:rPr lang="es-ES" sz="2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mundo. Adicionalmente tiene firmados 9 Acuerdos de Complementación Económica</a:t>
            </a:r>
            <a:endParaRPr lang="es-ES" sz="20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2808205" y="1516558"/>
            <a:ext cx="3779838" cy="721736"/>
          </a:xfrm>
          <a:prstGeom prst="rect">
            <a:avLst/>
          </a:prstGeom>
          <a:noFill/>
          <a:ln w="28575" cap="rnd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tIns="137160" bIns="137160" anchor="ctr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85000"/>
              <a:buFont typeface="Symbol" pitchFamily="18" charset="2"/>
              <a:buNone/>
            </a:pPr>
            <a:r>
              <a:rPr lang="es-MX" sz="1700" dirty="0">
                <a:solidFill>
                  <a:schemeClr val="bg1"/>
                </a:solidFill>
                <a:latin typeface="Arial Narrow" pitchFamily="34" charset="0"/>
              </a:rPr>
              <a:t>Acceso preferencial a </a:t>
            </a:r>
            <a:r>
              <a:rPr lang="es-MX" sz="1700" dirty="0" smtClean="0">
                <a:solidFill>
                  <a:schemeClr val="bg1"/>
                </a:solidFill>
                <a:latin typeface="Arial Narrow" pitchFamily="34" charset="0"/>
              </a:rPr>
              <a:t>44 </a:t>
            </a:r>
            <a:r>
              <a:rPr lang="es-MX" sz="1700" dirty="0">
                <a:solidFill>
                  <a:schemeClr val="bg1"/>
                </a:solidFill>
                <a:latin typeface="Arial Narrow" pitchFamily="34" charset="0"/>
              </a:rPr>
              <a:t>países, un mercado de 1,070 millones de </a:t>
            </a:r>
            <a:r>
              <a:rPr lang="es-MX" sz="1700" dirty="0" smtClean="0">
                <a:solidFill>
                  <a:schemeClr val="bg1"/>
                </a:solidFill>
                <a:latin typeface="Arial Narrow" pitchFamily="34" charset="0"/>
              </a:rPr>
              <a:t>personas.  </a:t>
            </a:r>
            <a:endParaRPr lang="es-ES" sz="17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5" name="Text Box 414"/>
          <p:cNvSpPr txBox="1">
            <a:spLocks noChangeArrowheads="1"/>
          </p:cNvSpPr>
          <p:nvPr/>
        </p:nvSpPr>
        <p:spPr bwMode="auto">
          <a:xfrm>
            <a:off x="0" y="6536425"/>
            <a:ext cx="3908425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s-MX" sz="1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Fuente: Secretaría de Economía</a:t>
            </a:r>
            <a:endParaRPr lang="es-MX" sz="1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538" name="Picture 2" descr="La siguiente figura, presenta los Tratados de Libre Comercio y Acuerdos que México ha firmado desde que ingresó al GA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536" y="2358205"/>
            <a:ext cx="8949826" cy="319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71585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6498595"/>
            <a:ext cx="367761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Fuente: 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Banco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Mundial, World  Development Indicators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1051146" y="975656"/>
            <a:ext cx="75196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Exportaciones e  Importaciones como % del PIB, y crecimiento del  PIB per cápita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(1970-2011)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09713" y="31532"/>
            <a:ext cx="7634287" cy="64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spcAft>
                <a:spcPts val="800"/>
              </a:spcAft>
            </a:pPr>
            <a:r>
              <a:rPr lang="es-NI" sz="1800" i="1" dirty="0" smtClean="0">
                <a:solidFill>
                  <a:schemeClr val="accent2"/>
                </a:solidFill>
                <a:latin typeface="Arial" charset="0"/>
              </a:rPr>
              <a:t>             Pero el  </a:t>
            </a:r>
            <a:r>
              <a:rPr lang="es-NI" sz="1800" i="1" dirty="0">
                <a:solidFill>
                  <a:schemeClr val="accent2"/>
                </a:solidFill>
                <a:latin typeface="Arial" charset="0"/>
              </a:rPr>
              <a:t>crecimiento económico de México en los últimos 15 años ha sido de los más bajos en la región latinoamericana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4261684370"/>
              </p:ext>
            </p:extLst>
          </p:nvPr>
        </p:nvGraphicFramePr>
        <p:xfrm>
          <a:off x="318142" y="2078488"/>
          <a:ext cx="845127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116749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54963" y="1510535"/>
            <a:ext cx="812501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 De 2010 a 2012 la </a:t>
            </a:r>
            <a:r>
              <a:rPr lang="es-NI" sz="2000" b="0" u="sng" dirty="0" smtClean="0">
                <a:solidFill>
                  <a:schemeClr val="bg1"/>
                </a:solidFill>
                <a:latin typeface="Arial" charset="0"/>
              </a:rPr>
              <a:t>población en pobreza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 aumentó: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NI" sz="2000" dirty="0" smtClean="0">
                <a:solidFill>
                  <a:srgbClr val="FFFF00"/>
                </a:solidFill>
                <a:latin typeface="Arial" charset="0"/>
              </a:rPr>
              <a:t>52.8 millones a 53.3 millones de personas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. 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Pasó de ser el </a:t>
            </a:r>
            <a:r>
              <a:rPr lang="es-NI" sz="2000" b="0" dirty="0" smtClean="0">
                <a:solidFill>
                  <a:srgbClr val="FFFF00"/>
                </a:solidFill>
                <a:latin typeface="Arial" charset="0"/>
              </a:rPr>
              <a:t>46.1% de la población a un 45.4% 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(por el aumento poblacional que pasó de 114.5 a 117.3 millones de personas en el país).*</a:t>
            </a: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endParaRPr lang="es-NI" sz="2000" b="0" dirty="0" smtClean="0">
              <a:solidFill>
                <a:schemeClr val="bg1"/>
              </a:solidFill>
              <a:latin typeface="Arial" charset="0"/>
            </a:endParaRP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En </a:t>
            </a:r>
            <a:r>
              <a:rPr lang="es-NI" sz="2000" dirty="0" smtClean="0">
                <a:solidFill>
                  <a:schemeClr val="bg1"/>
                </a:solidFill>
                <a:latin typeface="Arial" charset="0"/>
              </a:rPr>
              <a:t>pobreza extrema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,  de 2010 a 2012 hubo una disminución de  </a:t>
            </a:r>
            <a:r>
              <a:rPr lang="es-NI" sz="2000" dirty="0" smtClean="0">
                <a:solidFill>
                  <a:srgbClr val="FFFF00"/>
                </a:solidFill>
                <a:latin typeface="Arial" charset="0"/>
              </a:rPr>
              <a:t>13 a 11.5 millones de personas</a:t>
            </a: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, o sea de 11.3% a 9.8% de la </a:t>
            </a:r>
            <a:r>
              <a:rPr lang="es-NI" sz="2000" b="0" smtClean="0">
                <a:solidFill>
                  <a:schemeClr val="bg1"/>
                </a:solidFill>
                <a:latin typeface="Arial" charset="0"/>
              </a:rPr>
              <a:t>población.*</a:t>
            </a:r>
            <a:endParaRPr lang="es-NI" sz="2000" b="0" dirty="0" smtClean="0">
              <a:solidFill>
                <a:schemeClr val="bg1"/>
              </a:solidFill>
              <a:latin typeface="Arial" charset="0"/>
            </a:endParaRP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endParaRPr lang="es-NI" sz="2000" b="0" dirty="0">
              <a:solidFill>
                <a:schemeClr val="bg1"/>
              </a:solidFill>
              <a:latin typeface="Arial" charset="0"/>
            </a:endParaRPr>
          </a:p>
          <a:p>
            <a:pPr marL="361950" indent="-36195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s-NI" sz="2000" b="0" dirty="0" smtClean="0">
                <a:solidFill>
                  <a:schemeClr val="bg1"/>
                </a:solidFill>
                <a:latin typeface="Arial" charset="0"/>
              </a:rPr>
              <a:t>De 2008 a 2011 la población ocupada en el sector informal se mantuvo casi igual, </a:t>
            </a:r>
            <a:r>
              <a:rPr lang="es-NI" sz="2000" dirty="0" smtClean="0">
                <a:solidFill>
                  <a:srgbClr val="FFFF00"/>
                </a:solidFill>
                <a:latin typeface="Arial" charset="0"/>
              </a:rPr>
              <a:t>siendo 28.8% de la población ocupada en 2010(II)  y 28.6% en 2013(II).**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23435" y="777245"/>
            <a:ext cx="7356290" cy="4562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ctr" defTabSz="409575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s-NI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… de ahí que persisten retos importantes en México</a:t>
            </a:r>
            <a:endParaRPr lang="es-ES_tradnl" sz="28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511925"/>
            <a:ext cx="9144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200" baseline="0" dirty="0">
                <a:solidFill>
                  <a:schemeClr val="bg1"/>
                </a:solidFill>
                <a:latin typeface="Arial" charset="0"/>
              </a:rPr>
              <a:t>Fuente: </a:t>
            </a:r>
            <a:r>
              <a:rPr lang="es-MX" sz="1200" baseline="0" dirty="0" smtClean="0">
                <a:solidFill>
                  <a:schemeClr val="bg1"/>
                </a:solidFill>
                <a:latin typeface="Arial" charset="0"/>
              </a:rPr>
              <a:t>* CONEVAL, 2013.   ** INEGI</a:t>
            </a:r>
            <a:r>
              <a:rPr lang="es-MX" sz="1200" dirty="0" smtClean="0">
                <a:solidFill>
                  <a:schemeClr val="bg1"/>
                </a:solidFill>
                <a:latin typeface="Arial" charset="0"/>
              </a:rPr>
              <a:t> 2013</a:t>
            </a:r>
            <a:endParaRPr lang="es-MX" sz="1200" baseline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09713" y="31532"/>
            <a:ext cx="7634287" cy="64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spcAft>
                <a:spcPts val="800"/>
              </a:spcAft>
            </a:pPr>
            <a:r>
              <a:rPr lang="es-NI" sz="1800" i="1" dirty="0" smtClean="0">
                <a:solidFill>
                  <a:schemeClr val="accent2"/>
                </a:solidFill>
                <a:latin typeface="Arial" charset="0"/>
              </a:rPr>
              <a:t>             El </a:t>
            </a:r>
            <a:r>
              <a:rPr lang="es-NI" sz="1800" i="1" dirty="0">
                <a:solidFill>
                  <a:schemeClr val="accent2"/>
                </a:solidFill>
                <a:latin typeface="Arial" charset="0"/>
              </a:rPr>
              <a:t>crecimiento económico de México en los últimos 15 años ha sido de los más bajos en la región latinoamericana</a:t>
            </a:r>
          </a:p>
        </p:txBody>
      </p:sp>
    </p:spTree>
    <p:extLst>
      <p:ext uri="{BB962C8B-B14F-4D97-AF65-F5344CB8AC3E}">
        <p14:creationId xmlns:p14="http://schemas.microsoft.com/office/powerpoint/2010/main" xmlns="" val="1831611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59307" y="1310188"/>
            <a:ext cx="4763371" cy="30707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9707" name="Oval 11"/>
          <p:cNvSpPr>
            <a:spLocks noChangeArrowheads="1"/>
          </p:cNvSpPr>
          <p:nvPr/>
        </p:nvSpPr>
        <p:spPr bwMode="auto">
          <a:xfrm>
            <a:off x="1498944" y="3748184"/>
            <a:ext cx="2438400" cy="372207"/>
          </a:xfrm>
          <a:prstGeom prst="ellipse">
            <a:avLst/>
          </a:prstGeom>
          <a:noFill/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Diálogo político</a:t>
            </a:r>
          </a:p>
        </p:txBody>
      </p:sp>
      <p:sp>
        <p:nvSpPr>
          <p:cNvPr id="669708" name="Oval 12"/>
          <p:cNvSpPr>
            <a:spLocks noChangeArrowheads="1"/>
          </p:cNvSpPr>
          <p:nvPr/>
        </p:nvSpPr>
        <p:spPr bwMode="auto">
          <a:xfrm>
            <a:off x="539291" y="1526675"/>
            <a:ext cx="2438400" cy="810536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MX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Asociación </a:t>
            </a:r>
          </a:p>
          <a:p>
            <a:r>
              <a:rPr lang="es-MX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económica</a:t>
            </a:r>
          </a:p>
        </p:txBody>
      </p:sp>
      <p:sp>
        <p:nvSpPr>
          <p:cNvPr id="669709" name="Oval 13"/>
          <p:cNvSpPr>
            <a:spLocks noChangeArrowheads="1"/>
          </p:cNvSpPr>
          <p:nvPr/>
        </p:nvSpPr>
        <p:spPr bwMode="auto">
          <a:xfrm>
            <a:off x="2584278" y="1580625"/>
            <a:ext cx="2438400" cy="810536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Cooperación</a:t>
            </a:r>
          </a:p>
        </p:txBody>
      </p:sp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1078139" y="1433010"/>
            <a:ext cx="3098042" cy="2312570"/>
          </a:xfrm>
          <a:prstGeom prst="triangle">
            <a:avLst>
              <a:gd name="adj" fmla="val 49944"/>
            </a:avLst>
          </a:prstGeom>
          <a:gradFill rotWithShape="1">
            <a:gsLst>
              <a:gs pos="0">
                <a:srgbClr val="CC9900"/>
              </a:gs>
              <a:gs pos="100000">
                <a:srgbClr val="CC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03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719936" y="2033507"/>
            <a:ext cx="1870073" cy="1393481"/>
            <a:chOff x="2175" y="2779"/>
            <a:chExt cx="1178" cy="978"/>
          </a:xfrm>
        </p:grpSpPr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 flipV="1">
              <a:off x="2175" y="2779"/>
              <a:ext cx="457" cy="7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2244" y="3751"/>
              <a:ext cx="1023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H="1" flipV="1">
              <a:off x="2830" y="2779"/>
              <a:ext cx="523" cy="8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50"/>
            </a:p>
          </p:txBody>
        </p:sp>
      </p:grpSp>
      <p:sp>
        <p:nvSpPr>
          <p:cNvPr id="22" name="Oval 21"/>
          <p:cNvSpPr/>
          <p:nvPr/>
        </p:nvSpPr>
        <p:spPr>
          <a:xfrm>
            <a:off x="4123963" y="3810044"/>
            <a:ext cx="4763371" cy="30707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TextBox 5"/>
          <p:cNvSpPr txBox="1"/>
          <p:nvPr/>
        </p:nvSpPr>
        <p:spPr>
          <a:xfrm>
            <a:off x="4708478" y="4490113"/>
            <a:ext cx="3671247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CRECIMIENTO Y DESARROLLO ECONÓMICO Y SOCIAL DE MÉXICO</a:t>
            </a:r>
          </a:p>
          <a:p>
            <a:pPr algn="ctr"/>
            <a:endParaRPr lang="es-MX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>
            <a:stCxn id="5" idx="5"/>
            <a:endCxn id="22" idx="1"/>
          </p:cNvCxnSpPr>
          <p:nvPr/>
        </p:nvCxnSpPr>
        <p:spPr>
          <a:xfrm>
            <a:off x="4325098" y="3931234"/>
            <a:ext cx="496445" cy="328510"/>
          </a:xfrm>
          <a:prstGeom prst="straightConnector1">
            <a:avLst/>
          </a:prstGeom>
          <a:ln w="76200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 flipV="1">
            <a:off x="4821543" y="3534770"/>
            <a:ext cx="460141" cy="399517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706835" y="0"/>
            <a:ext cx="5074338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s-NI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MÉXICO- UNIÓN EUROPEA:</a:t>
            </a:r>
          </a:p>
          <a:p>
            <a:r>
              <a:rPr lang="es-NI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VINCULACIÓN PARA EL DESARROLLO</a:t>
            </a:r>
            <a:endParaRPr lang="es-MX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5932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D41B46-6F9B-45B8-A72B-DB94E1039E74}" type="slidenum">
              <a:rPr lang="es-E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41194" y="1000911"/>
            <a:ext cx="8475260" cy="416628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Fundamentales  Macroeconómicos alineados para crecer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Entorno internacional: economía abierta, interconexión, interacción y negociación</a:t>
            </a:r>
            <a:endParaRPr lang="es-MX" sz="24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 Narrow"/>
                <a:cs typeface="Arial Narrow"/>
              </a:rPr>
              <a:t>Tratados de libre comercio y cooperación: pertenencia a distintos bloques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 Narrow"/>
                <a:cs typeface="Arial Narrow"/>
              </a:rPr>
              <a:t>Globalización</a:t>
            </a:r>
            <a:r>
              <a:rPr lang="es-MX" sz="2000" b="1" dirty="0">
                <a:solidFill>
                  <a:schemeClr val="bg1"/>
                </a:solidFill>
                <a:latin typeface="Arial Narrow"/>
                <a:cs typeface="Arial Narrow"/>
              </a:rPr>
              <a:t>: </a:t>
            </a:r>
            <a:r>
              <a:rPr lang="es-MX" sz="20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una oportunidad y un reto: interdependencia </a:t>
            </a:r>
            <a:r>
              <a:rPr lang="es-MX" sz="2000" b="1" dirty="0">
                <a:solidFill>
                  <a:schemeClr val="bg1"/>
                </a:solidFill>
                <a:latin typeface="Arial Narrow"/>
                <a:cs typeface="Arial Narrow"/>
              </a:rPr>
              <a:t>y la mejoría o empobrecimiento de las naciones: “las múltiples caras, los efectos </a:t>
            </a:r>
            <a:r>
              <a:rPr lang="es-MX" sz="2400" b="1" dirty="0">
                <a:solidFill>
                  <a:schemeClr val="bg1"/>
                </a:solidFill>
                <a:latin typeface="Arial Narrow"/>
                <a:cs typeface="Arial Narrow"/>
              </a:rPr>
              <a:t>positivos y negativos</a:t>
            </a: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..:”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400" b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Retos para mayores tasas de desarrollo - crecimiento sostenible- :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>
                <a:solidFill>
                  <a:schemeClr val="bg1"/>
                </a:solidFill>
                <a:latin typeface="Arial Narrow"/>
                <a:cs typeface="Arial Narrow"/>
              </a:rPr>
              <a:t>Competitividad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>
                <a:solidFill>
                  <a:schemeClr val="bg1"/>
                </a:solidFill>
                <a:latin typeface="Arial Narrow"/>
                <a:cs typeface="Arial Narrow"/>
              </a:rPr>
              <a:t>Innovación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>
                <a:solidFill>
                  <a:schemeClr val="bg1"/>
                </a:solidFill>
                <a:latin typeface="Arial Narrow"/>
                <a:cs typeface="Arial Narrow"/>
              </a:rPr>
              <a:t>Emprendimiento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>
                <a:solidFill>
                  <a:schemeClr val="bg1"/>
                </a:solidFill>
                <a:latin typeface="Arial Narrow"/>
                <a:cs typeface="Arial Narrow"/>
              </a:rPr>
              <a:t>Visión Global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 Narrow"/>
                <a:cs typeface="Arial Narrow"/>
              </a:rPr>
              <a:t>Responsabilidad social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0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>
                <a:solidFill>
                  <a:schemeClr val="bg1"/>
                </a:solidFill>
                <a:latin typeface="Arial Narrow"/>
                <a:cs typeface="Arial Narrow"/>
              </a:rPr>
              <a:t>Reformas estructurales :  aprobadas y en </a:t>
            </a:r>
            <a:r>
              <a:rPr lang="es-MX" sz="2000" b="1" dirty="0" smtClean="0">
                <a:solidFill>
                  <a:schemeClr val="bg1"/>
                </a:solidFill>
                <a:latin typeface="Arial Narrow"/>
                <a:cs typeface="Arial Narrow"/>
              </a:rPr>
              <a:t>proceso (financiera, educativa, telecomunicaciones, hacendaria, política, energética,…)</a:t>
            </a:r>
            <a:endParaRPr lang="es-MX" sz="20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000" b="1" dirty="0" smtClean="0">
              <a:solidFill>
                <a:srgbClr val="800000"/>
              </a:solidFill>
              <a:latin typeface="Arial Narrow"/>
              <a:cs typeface="Arial Narrow"/>
            </a:endParaRPr>
          </a:p>
        </p:txBody>
      </p:sp>
      <p:sp>
        <p:nvSpPr>
          <p:cNvPr id="7" name="4 Redondear rectángulo de esquina del mismo lado"/>
          <p:cNvSpPr/>
          <p:nvPr/>
        </p:nvSpPr>
        <p:spPr bwMode="auto">
          <a:xfrm>
            <a:off x="1279546" y="221778"/>
            <a:ext cx="7919051" cy="556143"/>
          </a:xfrm>
          <a:prstGeom prst="round2SameRect">
            <a:avLst>
              <a:gd name="adj1" fmla="val 22667"/>
              <a:gd name="adj2" fmla="val 0"/>
            </a:avLst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/>
            <a:r>
              <a:rPr lang="es-ES" sz="2000" b="1" dirty="0" smtClean="0"/>
              <a:t>MÉXICO: SU PONTENCIAL DE CRECIMIENTO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9925905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D41B46-6F9B-45B8-A72B-DB94E1039E74}" type="slidenum">
              <a:rPr lang="es-E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41194" y="1000904"/>
            <a:ext cx="8393373" cy="416628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Fundamentales  Macroeconómicos alineados para crecer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Entorno internacional: economía abierta, interconexión, interacción y negociación</a:t>
            </a:r>
            <a:endParaRPr lang="es-MX" sz="24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 Narrow"/>
                <a:cs typeface="Arial Narrow"/>
              </a:rPr>
              <a:t>Tratados de libre comercio y cooperación: pertenencia a distintos bloques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 Narrow"/>
                <a:cs typeface="Arial Narrow"/>
              </a:rPr>
              <a:t>Globalización</a:t>
            </a:r>
            <a:r>
              <a:rPr lang="es-MX" sz="2000" b="1" dirty="0">
                <a:solidFill>
                  <a:schemeClr val="bg1"/>
                </a:solidFill>
                <a:latin typeface="Arial Narrow"/>
                <a:cs typeface="Arial Narrow"/>
              </a:rPr>
              <a:t>: </a:t>
            </a:r>
            <a:r>
              <a:rPr lang="es-MX" sz="20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una oportunidad y un reto: interdependencia </a:t>
            </a:r>
            <a:r>
              <a:rPr lang="es-MX" sz="2000" b="1" dirty="0">
                <a:solidFill>
                  <a:schemeClr val="bg1"/>
                </a:solidFill>
                <a:latin typeface="Arial Narrow"/>
                <a:cs typeface="Arial Narrow"/>
              </a:rPr>
              <a:t>y la mejoría o empobrecimiento de las naciones: “las múltiples caras, los efectos positivos y negativos</a:t>
            </a:r>
            <a:r>
              <a:rPr lang="es-MX" sz="2000" b="1" dirty="0" smtClean="0">
                <a:solidFill>
                  <a:schemeClr val="bg1"/>
                </a:solidFill>
                <a:latin typeface="Arial Narrow"/>
                <a:cs typeface="Arial Narrow"/>
              </a:rPr>
              <a:t>..:”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000" b="1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b="1" dirty="0">
                <a:solidFill>
                  <a:srgbClr val="FFFF00"/>
                </a:solidFill>
                <a:latin typeface="Arial Narrow"/>
                <a:cs typeface="Arial Narrow"/>
              </a:rPr>
              <a:t>Retos para mayores tasas de desarrollo - crecimiento sostenible-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rgbClr val="FFFF00"/>
                </a:solidFill>
                <a:latin typeface="Arial Narrow"/>
                <a:cs typeface="Arial Narrow"/>
              </a:rPr>
              <a:t>+ Competitividad</a:t>
            </a:r>
            <a:endParaRPr lang="es-MX" sz="2000" b="1" dirty="0">
              <a:solidFill>
                <a:srgbClr val="FFFF00"/>
              </a:solidFill>
              <a:latin typeface="Arial Narrow"/>
              <a:cs typeface="Arial Narrow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rgbClr val="FFFF00"/>
                </a:solidFill>
                <a:latin typeface="Arial Narrow"/>
                <a:cs typeface="Arial Narrow"/>
              </a:rPr>
              <a:t>+ Innovación</a:t>
            </a:r>
            <a:endParaRPr lang="es-MX" sz="2000" b="1" dirty="0">
              <a:solidFill>
                <a:srgbClr val="FFFF00"/>
              </a:solidFill>
              <a:latin typeface="Arial Narrow"/>
              <a:cs typeface="Arial Narrow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rgbClr val="FFFF00"/>
                </a:solidFill>
                <a:latin typeface="Arial Narrow"/>
                <a:cs typeface="Arial Narrow"/>
              </a:rPr>
              <a:t>+ Emprendimiento</a:t>
            </a:r>
            <a:endParaRPr lang="es-MX" sz="2000" b="1" dirty="0">
              <a:solidFill>
                <a:srgbClr val="FFFF00"/>
              </a:solidFill>
              <a:latin typeface="Arial Narrow"/>
              <a:cs typeface="Arial Narrow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rgbClr val="FFFF00"/>
                </a:solidFill>
                <a:latin typeface="Arial Narrow"/>
                <a:cs typeface="Arial Narrow"/>
              </a:rPr>
              <a:t>+ Visión </a:t>
            </a:r>
            <a:r>
              <a:rPr lang="es-MX" sz="2000" b="1" dirty="0">
                <a:solidFill>
                  <a:srgbClr val="FFFF00"/>
                </a:solidFill>
                <a:latin typeface="Arial Narrow"/>
                <a:cs typeface="Arial Narrow"/>
              </a:rPr>
              <a:t>Global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000" b="1" dirty="0" smtClean="0">
                <a:solidFill>
                  <a:srgbClr val="FFFF00"/>
                </a:solidFill>
                <a:latin typeface="Arial Narrow"/>
                <a:cs typeface="Arial Narrow"/>
              </a:rPr>
              <a:t>+ Responsabilidad </a:t>
            </a:r>
            <a:r>
              <a:rPr lang="es-MX" sz="2000" b="1" dirty="0">
                <a:solidFill>
                  <a:srgbClr val="FFFF00"/>
                </a:solidFill>
                <a:latin typeface="Arial Narrow"/>
                <a:cs typeface="Arial Narrow"/>
              </a:rPr>
              <a:t>social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s-MX" sz="2400" b="1" dirty="0">
                <a:solidFill>
                  <a:schemeClr val="bg1"/>
                </a:solidFill>
                <a:latin typeface="Arial Narrow"/>
                <a:cs typeface="Arial Narrow"/>
              </a:rPr>
              <a:t>Reformas estructurales :  aprobadas y en </a:t>
            </a:r>
            <a:r>
              <a:rPr lang="es-MX" sz="2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proceso (financiera, educativa, telecomunicaciones, hacendaria, política, energética,…)</a:t>
            </a:r>
            <a:endParaRPr lang="es-MX" sz="2400" b="1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MX" sz="2000" b="1" dirty="0" smtClean="0">
              <a:solidFill>
                <a:srgbClr val="800000"/>
              </a:solidFill>
              <a:latin typeface="Arial Narrow"/>
              <a:cs typeface="Arial Narrow"/>
            </a:endParaRPr>
          </a:p>
        </p:txBody>
      </p:sp>
      <p:sp>
        <p:nvSpPr>
          <p:cNvPr id="7" name="4 Redondear rectángulo de esquina del mismo lado"/>
          <p:cNvSpPr/>
          <p:nvPr/>
        </p:nvSpPr>
        <p:spPr bwMode="auto">
          <a:xfrm>
            <a:off x="1279546" y="221778"/>
            <a:ext cx="7919051" cy="556143"/>
          </a:xfrm>
          <a:prstGeom prst="round2SameRect">
            <a:avLst>
              <a:gd name="adj1" fmla="val 22667"/>
              <a:gd name="adj2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/>
            <a:r>
              <a:rPr lang="es-ES" sz="2000" b="1" dirty="0" smtClean="0"/>
              <a:t>MÉXICO: SU PONTENCIAL DE CRECIMIENTO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8489475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25283</TotalTime>
  <Words>1813</Words>
  <Application>Microsoft Office PowerPoint</Application>
  <PresentationFormat>On-screen Show (4:3)</PresentationFormat>
  <Paragraphs>201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Secretaría de Economía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DGREB, SRE</dc:creator>
  <cp:lastModifiedBy>bcenter</cp:lastModifiedBy>
  <cp:revision>3411</cp:revision>
  <cp:lastPrinted>2001-09-21T18:56:13Z</cp:lastPrinted>
  <dcterms:created xsi:type="dcterms:W3CDTF">2001-04-19T22:01:33Z</dcterms:created>
  <dcterms:modified xsi:type="dcterms:W3CDTF">2013-11-28T18:15:49Z</dcterms:modified>
</cp:coreProperties>
</file>