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D6CC5-40A2-47CC-A875-0B43C9A3A626}" type="datetimeFigureOut">
              <a:rPr lang="de-DE" smtClean="0"/>
              <a:t>21.11.2013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2CFC3-0FC9-4564-AA8C-278F377B1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76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B1279-0220-4558-A54C-6546C75910CC}" type="datetimeFigureOut">
              <a:rPr lang="de-DE" smtClean="0"/>
              <a:t>21.11.2013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B6EC0-487B-4DDC-889D-08347B6E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21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FFB0-7039-40C7-84BB-10285502ECC2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6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7D07-6849-47F1-A058-0CC5C35C4B7D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03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1F3A-9944-492E-A300-DD6508C8A810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41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3CCE-F334-4676-A163-B8F9E6856A81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97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E5F7-2948-4DE9-BC52-463755D0B1F1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7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388D-B100-46B0-91E7-AF261ACE1AE6}" type="datetime1">
              <a:rPr lang="de-DE" smtClean="0"/>
              <a:t>21.11.2013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21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83D1-B71E-4403-B045-E3595E24C622}" type="datetime1">
              <a:rPr lang="de-DE" smtClean="0"/>
              <a:t>21.11.2013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9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BDE-B093-4FD4-9FE9-3AA15DD971E8}" type="datetime1">
              <a:rPr lang="de-DE" smtClean="0"/>
              <a:t>21.11.2013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9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D21C-6515-494F-A779-56F2012791E7}" type="datetime1">
              <a:rPr lang="de-DE" smtClean="0"/>
              <a:t>21.11.2013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86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1EF5-4C8A-46F0-8CA4-F535710888C6}" type="datetime1">
              <a:rPr lang="de-DE" smtClean="0"/>
              <a:t>21.11.2013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77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A53D-967E-4F7F-9342-9F1BE3466047}" type="datetime1">
              <a:rPr lang="de-DE" smtClean="0"/>
              <a:t>21.11.2013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69CF-65B8-4E4E-ACF4-72EDE0A2677F}" type="datetime1">
              <a:rPr lang="de-DE" smtClean="0"/>
              <a:t>21.11.2013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Presentación de Embajador Thomas Neisinger, Ministerio Federal de Relaciones Exteriores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87C2-99EA-4441-88DD-12A61FE97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9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832648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La PYME alemana, el “</a:t>
            </a:r>
            <a:r>
              <a:rPr lang="es-ES_tradnl" sz="2400" dirty="0" err="1" smtClean="0"/>
              <a:t>Mittelstand</a:t>
            </a:r>
            <a:r>
              <a:rPr lang="es-ES_tradnl" sz="2400" dirty="0"/>
              <a:t>”: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¿</a:t>
            </a:r>
            <a:r>
              <a:rPr lang="es-ES_tradnl" sz="2400" dirty="0"/>
              <a:t>De qué estamos hablando?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es-ES_tradnl" sz="1800" dirty="0"/>
              <a:t>Más del 99% de las empresas </a:t>
            </a:r>
            <a:r>
              <a:rPr lang="es-ES_tradnl" sz="1800" dirty="0" smtClean="0"/>
              <a:t>alemanas son PYMES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es-ES_tradnl" sz="1800" dirty="0" smtClean="0"/>
              <a:t>Representan </a:t>
            </a:r>
            <a:r>
              <a:rPr lang="es-ES_tradnl" sz="1800" dirty="0"/>
              <a:t>casi el 52% del rendimiento económico total del </a:t>
            </a:r>
            <a:r>
              <a:rPr lang="es-ES_tradnl" sz="1800" dirty="0" smtClean="0"/>
              <a:t>país</a:t>
            </a:r>
            <a:r>
              <a:rPr lang="es-ES_tradnl" sz="1800" dirty="0"/>
              <a:t> </a:t>
            </a:r>
            <a:endParaRPr lang="es-ES_tradnl" sz="1800" dirty="0" smtClean="0"/>
          </a:p>
          <a:p>
            <a:endParaRPr lang="de-DE" sz="1800" dirty="0"/>
          </a:p>
          <a:p>
            <a:r>
              <a:rPr lang="es-ES_tradnl" sz="1800" dirty="0" smtClean="0"/>
              <a:t>Generan </a:t>
            </a:r>
            <a:r>
              <a:rPr lang="es-ES_tradnl" sz="1800" dirty="0"/>
              <a:t>en torno al 37% de la cifra de negocios total de las empresas </a:t>
            </a:r>
            <a:r>
              <a:rPr lang="es-ES_tradnl" sz="1800" dirty="0" smtClean="0"/>
              <a:t>alemanas</a:t>
            </a:r>
          </a:p>
          <a:p>
            <a:endParaRPr lang="de-DE" sz="1800" dirty="0"/>
          </a:p>
          <a:p>
            <a:r>
              <a:rPr lang="es-ES_tradnl" sz="1800" dirty="0" smtClean="0"/>
              <a:t>15,5</a:t>
            </a:r>
            <a:r>
              <a:rPr lang="es-ES_tradnl" sz="1800" dirty="0"/>
              <a:t> millones de </a:t>
            </a:r>
            <a:r>
              <a:rPr lang="es-ES_tradnl" sz="1800" dirty="0" smtClean="0"/>
              <a:t>empleados (60</a:t>
            </a:r>
            <a:r>
              <a:rPr lang="es-ES_tradnl" sz="1800" dirty="0"/>
              <a:t>% de los </a:t>
            </a:r>
            <a:r>
              <a:rPr lang="es-ES_tradnl" sz="1800" dirty="0" smtClean="0"/>
              <a:t>afiliados a </a:t>
            </a:r>
            <a:r>
              <a:rPr lang="es-ES_tradnl" sz="1800" dirty="0"/>
              <a:t>la seguridad </a:t>
            </a:r>
            <a:r>
              <a:rPr lang="es-ES_tradnl" sz="1800" dirty="0" smtClean="0"/>
              <a:t>social)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Con su oferta de plazas de aprendizaje </a:t>
            </a:r>
            <a:r>
              <a:rPr lang="es-ES_tradnl" sz="1800" dirty="0" err="1" smtClean="0"/>
              <a:t>contribuen</a:t>
            </a:r>
            <a:r>
              <a:rPr lang="es-ES_tradnl" sz="1800" dirty="0" smtClean="0"/>
              <a:t> </a:t>
            </a:r>
            <a:r>
              <a:rPr lang="es-ES_tradnl" sz="1800" dirty="0"/>
              <a:t>de forma determinante a que el índice de desempleo juvenil, del 7,9%, sea relativamente bajo  </a:t>
            </a:r>
            <a:endParaRPr lang="es-ES_tradnl" sz="1800" dirty="0" smtClean="0"/>
          </a:p>
          <a:p>
            <a:pPr marL="0" indent="0">
              <a:buNone/>
            </a:pPr>
            <a:endParaRPr lang="de-DE" sz="1800" dirty="0"/>
          </a:p>
          <a:p>
            <a:r>
              <a:rPr lang="es-ES_tradnl" sz="1800" dirty="0" smtClean="0"/>
              <a:t>Facturación exterior </a:t>
            </a:r>
            <a:r>
              <a:rPr lang="es-ES_tradnl" sz="1800" dirty="0"/>
              <a:t>en aumento y en 2010 alcanzó los 186.100 millones de </a:t>
            </a:r>
            <a:r>
              <a:rPr lang="es-ES_tradnl" sz="1800" dirty="0" smtClean="0"/>
              <a:t>euros</a:t>
            </a:r>
            <a:endParaRPr lang="de-DE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688632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El poder de la innovación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90442" y="1988840"/>
            <a:ext cx="4796358" cy="4137323"/>
          </a:xfrm>
        </p:spPr>
        <p:txBody>
          <a:bodyPr>
            <a:normAutofit/>
          </a:bodyPr>
          <a:lstStyle/>
          <a:p>
            <a:endParaRPr lang="es-ES_tradnl" sz="1600" dirty="0" smtClean="0"/>
          </a:p>
          <a:p>
            <a:endParaRPr lang="es-ES_tradnl" sz="1800" dirty="0"/>
          </a:p>
          <a:p>
            <a:r>
              <a:rPr lang="es-ES_tradnl" sz="1800" dirty="0" smtClean="0"/>
              <a:t>2008 </a:t>
            </a:r>
            <a:r>
              <a:rPr lang="es-ES_tradnl" sz="1800" dirty="0"/>
              <a:t>a 2010 el 54% de las </a:t>
            </a:r>
            <a:r>
              <a:rPr lang="es-ES_tradnl" sz="1800" dirty="0" smtClean="0"/>
              <a:t>PYMES alemanas sacaron </a:t>
            </a:r>
            <a:r>
              <a:rPr lang="es-ES_tradnl" sz="1800" dirty="0"/>
              <a:t>al mercado productos o procesos </a:t>
            </a:r>
            <a:r>
              <a:rPr lang="es-ES_tradnl" sz="1800" dirty="0" smtClean="0"/>
              <a:t>innovadores</a:t>
            </a:r>
          </a:p>
          <a:p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2010: 8.700</a:t>
            </a:r>
            <a:r>
              <a:rPr lang="es-ES_tradnl" sz="1800" dirty="0"/>
              <a:t> millones de euros </a:t>
            </a:r>
            <a:r>
              <a:rPr lang="es-ES_tradnl" sz="1800" dirty="0" smtClean="0"/>
              <a:t>de inversión en I+D, </a:t>
            </a:r>
            <a:r>
              <a:rPr lang="es-ES_tradnl" sz="1800" dirty="0"/>
              <a:t>lo cual equivale a uno de cada siete euros.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2004 </a:t>
            </a:r>
            <a:r>
              <a:rPr lang="es-ES_tradnl" sz="1800" dirty="0"/>
              <a:t>y 2010 los gastos en </a:t>
            </a:r>
            <a:r>
              <a:rPr lang="es-ES_tradnl" sz="1800" dirty="0" smtClean="0"/>
              <a:t>I+D crecieron </a:t>
            </a:r>
            <a:r>
              <a:rPr lang="es-ES_tradnl" sz="1800" dirty="0"/>
              <a:t>en torno al 71% (grandes empresas: +19%).</a:t>
            </a:r>
            <a:endParaRPr lang="de-DE" sz="18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29337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3568" y="2996952"/>
            <a:ext cx="3206874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Empresas</a:t>
            </a:r>
            <a:r>
              <a:rPr lang="de-DE" sz="1400" dirty="0" smtClean="0"/>
              <a:t> </a:t>
            </a:r>
            <a:r>
              <a:rPr lang="de-DE" sz="1400" dirty="0" err="1" smtClean="0"/>
              <a:t>innovadoras</a:t>
            </a:r>
            <a:r>
              <a:rPr lang="de-DE" sz="1400" dirty="0" smtClean="0"/>
              <a:t> de „Mittelstand“</a:t>
            </a:r>
          </a:p>
          <a:p>
            <a:r>
              <a:rPr lang="de-DE" sz="1200" dirty="0" err="1" smtClean="0"/>
              <a:t>Porcentaje</a:t>
            </a:r>
            <a:r>
              <a:rPr lang="de-DE" sz="1200" dirty="0" smtClean="0"/>
              <a:t>, </a:t>
            </a:r>
            <a:r>
              <a:rPr lang="de-DE" sz="1200" dirty="0" err="1" smtClean="0"/>
              <a:t>a</a:t>
            </a:r>
            <a:r>
              <a:rPr lang="de-DE" sz="1200" dirty="0" err="1" smtClean="0">
                <a:cs typeface="Simplified Arabic Fixed"/>
              </a:rPr>
              <a:t>ño</a:t>
            </a:r>
            <a:r>
              <a:rPr lang="de-DE" sz="1200" dirty="0" smtClean="0"/>
              <a:t> </a:t>
            </a:r>
            <a:r>
              <a:rPr lang="de-DE" sz="1200" dirty="0"/>
              <a:t>2012 </a:t>
            </a:r>
          </a:p>
        </p:txBody>
      </p:sp>
      <p:sp>
        <p:nvSpPr>
          <p:cNvPr id="10" name="Rechteck 9"/>
          <p:cNvSpPr/>
          <p:nvPr/>
        </p:nvSpPr>
        <p:spPr>
          <a:xfrm>
            <a:off x="827584" y="5723537"/>
            <a:ext cx="3312368" cy="3697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421887" y="5723536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UE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17127" y="572353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Alemania</a:t>
            </a:r>
            <a:endParaRPr lang="de-DE" sz="12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464496" cy="1143000"/>
          </a:xfrm>
        </p:spPr>
        <p:txBody>
          <a:bodyPr>
            <a:normAutofit/>
          </a:bodyPr>
          <a:lstStyle/>
          <a:p>
            <a:r>
              <a:rPr lang="es-ES_tradnl" sz="2400" dirty="0"/>
              <a:t>M</a:t>
            </a:r>
            <a:r>
              <a:rPr lang="es-ES_tradnl" sz="2400" dirty="0" smtClean="0"/>
              <a:t>odelos </a:t>
            </a:r>
            <a:r>
              <a:rPr lang="es-ES_tradnl" sz="2400" dirty="0"/>
              <a:t>de financiación sólidos</a:t>
            </a:r>
            <a:endParaRPr lang="de-DE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316835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 txBox="1">
            <a:spLocks/>
          </p:cNvSpPr>
          <p:nvPr/>
        </p:nvSpPr>
        <p:spPr>
          <a:xfrm>
            <a:off x="4067944" y="1832627"/>
            <a:ext cx="4605866" cy="43326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_tradnl" sz="1800" dirty="0" smtClean="0"/>
          </a:p>
          <a:p>
            <a:r>
              <a:rPr lang="es-ES_tradnl" sz="1800" dirty="0"/>
              <a:t>C</a:t>
            </a:r>
            <a:r>
              <a:rPr lang="es-ES_tradnl" sz="1800" dirty="0" smtClean="0"/>
              <a:t>apital </a:t>
            </a:r>
            <a:r>
              <a:rPr lang="es-ES_tradnl" sz="1800" dirty="0"/>
              <a:t>propio (54%) y créditos bancarios (29%).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11</a:t>
            </a:r>
            <a:r>
              <a:rPr lang="es-ES_tradnl" sz="1800" dirty="0"/>
              <a:t>% de las inversiones se financió con subvenciones.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F</a:t>
            </a:r>
            <a:r>
              <a:rPr lang="es-ES_tradnl" sz="1800" dirty="0" smtClean="0"/>
              <a:t>ormas </a:t>
            </a:r>
            <a:r>
              <a:rPr lang="es-ES_tradnl" sz="1800" dirty="0"/>
              <a:t>de financiación alternativas </a:t>
            </a:r>
            <a:r>
              <a:rPr lang="es-ES_tradnl" sz="1800" dirty="0" smtClean="0"/>
              <a:t>(financiación </a:t>
            </a:r>
            <a:r>
              <a:rPr lang="es-ES_tradnl" sz="1800" dirty="0" err="1"/>
              <a:t>mezzanine</a:t>
            </a:r>
            <a:r>
              <a:rPr lang="es-ES_tradnl" sz="1800" dirty="0"/>
              <a:t> o intermedia o capital </a:t>
            </a:r>
            <a:r>
              <a:rPr lang="es-ES_tradnl" sz="1800" dirty="0" smtClean="0"/>
              <a:t>riesgo) en </a:t>
            </a:r>
            <a:r>
              <a:rPr lang="es-ES_tradnl" sz="1800" dirty="0"/>
              <a:t>el año 2011 solo representaron el 6% del total.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Desde 2005 la cuota de capital </a:t>
            </a:r>
            <a:r>
              <a:rPr lang="es-ES_tradnl" sz="1800" dirty="0" smtClean="0"/>
              <a:t>propio ha </a:t>
            </a:r>
            <a:r>
              <a:rPr lang="es-ES_tradnl" sz="1800" dirty="0"/>
              <a:t>aumentado de forma </a:t>
            </a:r>
            <a:r>
              <a:rPr lang="es-ES_tradnl" sz="1800" dirty="0" smtClean="0"/>
              <a:t>continua (2011: 20,7%).</a:t>
            </a:r>
            <a:endParaRPr lang="de-DE" sz="18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03744" y="2847362"/>
            <a:ext cx="31761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b">
            <a:spAutoFit/>
          </a:bodyPr>
          <a:lstStyle/>
          <a:p>
            <a:r>
              <a:rPr lang="de-DE" sz="1400" dirty="0" smtClean="0"/>
              <a:t>Fuentes de </a:t>
            </a:r>
            <a:r>
              <a:rPr lang="de-DE" sz="1400" dirty="0" err="1" smtClean="0"/>
              <a:t>financiación</a:t>
            </a:r>
            <a:r>
              <a:rPr lang="de-DE" sz="1400" dirty="0" smtClean="0"/>
              <a:t> del Mittelstand</a:t>
            </a:r>
          </a:p>
          <a:p>
            <a:r>
              <a:rPr lang="de-DE" sz="1400" dirty="0" err="1" smtClean="0"/>
              <a:t>Porcentajes</a:t>
            </a:r>
            <a:r>
              <a:rPr lang="de-DE" sz="1400" dirty="0" smtClean="0"/>
              <a:t> </a:t>
            </a:r>
            <a:r>
              <a:rPr lang="de-DE" sz="1400" dirty="0" err="1" smtClean="0"/>
              <a:t>sobre</a:t>
            </a:r>
            <a:r>
              <a:rPr lang="de-DE" sz="1400" dirty="0" smtClean="0"/>
              <a:t> </a:t>
            </a:r>
            <a:r>
              <a:rPr lang="de-DE" sz="1400" dirty="0" err="1" smtClean="0"/>
              <a:t>el</a:t>
            </a:r>
            <a:r>
              <a:rPr lang="de-DE" sz="1400" dirty="0" smtClean="0"/>
              <a:t> </a:t>
            </a:r>
            <a:r>
              <a:rPr lang="de-DE" sz="1400" dirty="0" err="1" smtClean="0"/>
              <a:t>volumen</a:t>
            </a:r>
            <a:r>
              <a:rPr lang="de-DE" sz="1400" dirty="0" smtClean="0"/>
              <a:t> de </a:t>
            </a:r>
            <a:r>
              <a:rPr lang="de-DE" sz="1400" dirty="0" err="1" smtClean="0"/>
              <a:t>inversión</a:t>
            </a:r>
            <a:r>
              <a:rPr lang="de-DE" sz="1400" dirty="0" smtClean="0"/>
              <a:t>, </a:t>
            </a:r>
            <a:r>
              <a:rPr lang="de-DE" sz="1200" dirty="0" err="1"/>
              <a:t>a</a:t>
            </a:r>
            <a:r>
              <a:rPr lang="de-DE" sz="1200" dirty="0" err="1">
                <a:cs typeface="Simplified Arabic Fixed"/>
              </a:rPr>
              <a:t>ño</a:t>
            </a:r>
            <a:r>
              <a:rPr lang="de-DE" sz="1200" dirty="0"/>
              <a:t> </a:t>
            </a:r>
            <a:r>
              <a:rPr lang="de-DE" sz="1200" dirty="0" smtClean="0"/>
              <a:t>2011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3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  <p:sndAc>
          <p:stSnd>
            <p:snd r:embed="rId2" name="camera.wav"/>
          </p:stSnd>
        </p:sndAc>
      </p:transition>
    </mc:Choice>
    <mc:Fallback xmlns="">
      <p:transition spd="slow">
        <p:wip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4896544" cy="1143000"/>
          </a:xfrm>
        </p:spPr>
        <p:txBody>
          <a:bodyPr>
            <a:normAutofit/>
          </a:bodyPr>
          <a:lstStyle/>
          <a:p>
            <a:r>
              <a:rPr lang="es-ES_tradnl" sz="2400" dirty="0"/>
              <a:t>La política del Gobierno Federal hacia las </a:t>
            </a:r>
            <a:r>
              <a:rPr lang="es-ES_tradnl" sz="2400" dirty="0" smtClean="0"/>
              <a:t>pymes de </a:t>
            </a:r>
            <a:r>
              <a:rPr lang="es-ES_tradnl" sz="2400" dirty="0"/>
              <a:t>un vistazo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sz="1800" dirty="0" smtClean="0"/>
          </a:p>
          <a:p>
            <a:pPr marL="0" indent="0">
              <a:buNone/>
            </a:pPr>
            <a:r>
              <a:rPr lang="es-ES_tradnl" sz="2400" dirty="0"/>
              <a:t>M</a:t>
            </a:r>
            <a:r>
              <a:rPr lang="es-ES_tradnl" sz="2400" dirty="0" smtClean="0"/>
              <a:t>edidas </a:t>
            </a:r>
            <a:r>
              <a:rPr lang="es-ES_tradnl" sz="2400" dirty="0"/>
              <a:t>de acompañamiento con los siguientes objetivos:</a:t>
            </a:r>
            <a:endParaRPr lang="de-DE" sz="2400" dirty="0"/>
          </a:p>
          <a:p>
            <a:pPr marL="0" indent="0">
              <a:buNone/>
            </a:pPr>
            <a:r>
              <a:rPr lang="es-ES_tradnl" sz="2400" dirty="0"/>
              <a:t> </a:t>
            </a:r>
            <a:endParaRPr lang="de-DE" sz="2400" dirty="0"/>
          </a:p>
          <a:p>
            <a:pPr marL="0" indent="0">
              <a:buNone/>
            </a:pPr>
            <a:r>
              <a:rPr lang="es-ES_tradnl" sz="2000" dirty="0"/>
              <a:t>1. Desarrollo de tecnologías clave y fomento de la </a:t>
            </a:r>
            <a:r>
              <a:rPr lang="es-ES_tradnl" sz="2000" dirty="0" smtClean="0"/>
              <a:t>innovación</a:t>
            </a:r>
            <a:endParaRPr lang="de-DE" sz="2000" dirty="0"/>
          </a:p>
          <a:p>
            <a:pPr marL="0" indent="0">
              <a:buNone/>
            </a:pPr>
            <a:r>
              <a:rPr lang="es-ES_tradnl" sz="2000" dirty="0"/>
              <a:t>2. Incremento de las oportunidades de mercado en el </a:t>
            </a:r>
            <a:r>
              <a:rPr lang="es-ES_tradnl" sz="2000" dirty="0" smtClean="0"/>
              <a:t>extranjero</a:t>
            </a:r>
            <a:endParaRPr lang="de-DE" sz="2000" dirty="0"/>
          </a:p>
          <a:p>
            <a:pPr marL="0" indent="0">
              <a:buNone/>
            </a:pPr>
            <a:r>
              <a:rPr lang="es-ES_tradnl" sz="2000" dirty="0"/>
              <a:t>3. M</a:t>
            </a:r>
            <a:r>
              <a:rPr lang="es-ES_tradnl" sz="2000" dirty="0" smtClean="0"/>
              <a:t>ejor </a:t>
            </a:r>
            <a:r>
              <a:rPr lang="es-ES_tradnl" sz="2000" dirty="0"/>
              <a:t>aprovechamiento del potencial de mano de obra </a:t>
            </a:r>
            <a:r>
              <a:rPr lang="es-ES_tradnl" sz="2000" dirty="0" smtClean="0"/>
              <a:t>especializada</a:t>
            </a:r>
            <a:endParaRPr lang="de-DE" sz="2000" dirty="0"/>
          </a:p>
          <a:p>
            <a:pPr marL="0" indent="0">
              <a:buNone/>
            </a:pPr>
            <a:r>
              <a:rPr lang="es-ES_tradnl" sz="2000" dirty="0"/>
              <a:t>4. Apoyo para las sucesiones y fundaciones de </a:t>
            </a:r>
            <a:r>
              <a:rPr lang="es-ES_tradnl" sz="2000" dirty="0" smtClean="0"/>
              <a:t>empresas</a:t>
            </a:r>
          </a:p>
          <a:p>
            <a:pPr marL="0" indent="0">
              <a:buNone/>
            </a:pPr>
            <a:r>
              <a:rPr lang="es-ES_tradnl" sz="2000" dirty="0"/>
              <a:t>5. Facilitación del </a:t>
            </a:r>
            <a:r>
              <a:rPr lang="es-ES_tradnl" sz="2000" dirty="0" smtClean="0"/>
              <a:t>financiamiento</a:t>
            </a:r>
          </a:p>
          <a:p>
            <a:pPr marL="0" indent="0">
              <a:buNone/>
            </a:pPr>
            <a:r>
              <a:rPr lang="es-ES_tradnl" sz="2000" dirty="0"/>
              <a:t>6. Asegurar </a:t>
            </a:r>
            <a:r>
              <a:rPr lang="es-ES_tradnl" sz="2000" dirty="0" smtClean="0"/>
              <a:t>materias </a:t>
            </a:r>
            <a:r>
              <a:rPr lang="es-ES_tradnl" sz="2000" dirty="0"/>
              <a:t>primas, mejorar la eficiencia energética y de </a:t>
            </a:r>
            <a:r>
              <a:rPr lang="es-ES_tradnl" sz="2000" dirty="0" smtClean="0"/>
              <a:t>materiales</a:t>
            </a:r>
            <a:endParaRPr lang="de-DE" sz="2000" dirty="0"/>
          </a:p>
          <a:p>
            <a:pPr marL="0" indent="0">
              <a:buNone/>
            </a:pPr>
            <a:r>
              <a:rPr lang="es-ES_tradnl" sz="2000" dirty="0"/>
              <a:t>7. Continuación del proceso de supresión de cargas </a:t>
            </a:r>
            <a:r>
              <a:rPr lang="es-ES_tradnl" sz="2000" dirty="0" smtClean="0"/>
              <a:t>burocráticas</a:t>
            </a:r>
            <a:endParaRPr lang="de-DE" sz="20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560840" cy="365125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/>
              <a:t>12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16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320480" cy="1143000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Las </a:t>
            </a:r>
            <a:r>
              <a:rPr lang="es-ES_tradnl" sz="2400" dirty="0"/>
              <a:t>razones del éxito 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1800" dirty="0" smtClean="0"/>
              <a:t>Empresas familiares</a:t>
            </a:r>
          </a:p>
          <a:p>
            <a:endParaRPr lang="de-DE" sz="1800" dirty="0"/>
          </a:p>
          <a:p>
            <a:r>
              <a:rPr lang="es-ES_tradnl" sz="1800" dirty="0" smtClean="0"/>
              <a:t>Entre las </a:t>
            </a:r>
            <a:r>
              <a:rPr lang="es-ES_tradnl" sz="1800" dirty="0"/>
              <a:t>más innovadoras de </a:t>
            </a:r>
            <a:r>
              <a:rPr lang="es-ES_tradnl" sz="1800" dirty="0" smtClean="0"/>
              <a:t>Europa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En el </a:t>
            </a:r>
            <a:r>
              <a:rPr lang="es-ES_tradnl" sz="1800" dirty="0" smtClean="0"/>
              <a:t>periodo 2008/2010 </a:t>
            </a:r>
            <a:r>
              <a:rPr lang="es-ES_tradnl" sz="1800" dirty="0"/>
              <a:t>el 54% de </a:t>
            </a:r>
            <a:r>
              <a:rPr lang="es-ES_tradnl" sz="1800" dirty="0" smtClean="0"/>
              <a:t>las pymes alemanas colocaron </a:t>
            </a:r>
            <a:r>
              <a:rPr lang="es-ES_tradnl" sz="1800" dirty="0" err="1" smtClean="0"/>
              <a:t>inovaciones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Apuestan </a:t>
            </a:r>
            <a:r>
              <a:rPr lang="es-ES_tradnl" sz="1800" dirty="0"/>
              <a:t>por modelos de financiación </a:t>
            </a:r>
            <a:r>
              <a:rPr lang="es-ES_tradnl" sz="1800" dirty="0" smtClean="0"/>
              <a:t>sólidos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Invierten </a:t>
            </a:r>
            <a:r>
              <a:rPr lang="es-ES_tradnl" sz="1800" dirty="0"/>
              <a:t>a medio y largo plazo incluso en tiempos de </a:t>
            </a:r>
            <a:r>
              <a:rPr lang="es-ES_tradnl" sz="1800" dirty="0" smtClean="0"/>
              <a:t>crisis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Dan </a:t>
            </a:r>
            <a:r>
              <a:rPr lang="es-ES_tradnl" sz="1800" dirty="0"/>
              <a:t>empleo al </a:t>
            </a:r>
            <a:r>
              <a:rPr lang="es-ES_tradnl" sz="1800" dirty="0" smtClean="0"/>
              <a:t>83% </a:t>
            </a:r>
            <a:r>
              <a:rPr lang="es-ES_tradnl" sz="1800" dirty="0"/>
              <a:t>de los </a:t>
            </a:r>
            <a:r>
              <a:rPr lang="es-ES_tradnl" sz="1800" dirty="0" smtClean="0"/>
              <a:t>aprendices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Desde la política se apoya el “</a:t>
            </a:r>
            <a:r>
              <a:rPr lang="es-ES_tradnl" sz="1800" dirty="0" err="1"/>
              <a:t>Mittelstand</a:t>
            </a:r>
            <a:r>
              <a:rPr lang="es-ES_tradnl" sz="1800" dirty="0"/>
              <a:t>” en temas </a:t>
            </a:r>
            <a:r>
              <a:rPr lang="es-ES_tradnl" sz="1800" dirty="0" smtClean="0"/>
              <a:t>clave</a:t>
            </a:r>
            <a:endParaRPr lang="de-DE" sz="1800" dirty="0" smtClean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8993" y="274638"/>
            <a:ext cx="4985295" cy="1143000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Las </a:t>
            </a:r>
            <a:r>
              <a:rPr lang="es-ES_tradnl" sz="2400" dirty="0"/>
              <a:t>empresas familiares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91642"/>
            <a:ext cx="29908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3545260" y="1600200"/>
            <a:ext cx="51415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611560" y="2430032"/>
            <a:ext cx="30628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Proporción</a:t>
            </a:r>
            <a:r>
              <a:rPr lang="de-DE" sz="1400" dirty="0" smtClean="0"/>
              <a:t> de </a:t>
            </a:r>
            <a:r>
              <a:rPr lang="de-DE" sz="1400" dirty="0" err="1" smtClean="0"/>
              <a:t>emprensas</a:t>
            </a:r>
            <a:r>
              <a:rPr lang="de-DE" sz="1400" dirty="0" smtClean="0"/>
              <a:t> </a:t>
            </a:r>
            <a:r>
              <a:rPr lang="de-DE" sz="1400" dirty="0" err="1" smtClean="0"/>
              <a:t>familiares</a:t>
            </a:r>
            <a:r>
              <a:rPr lang="de-DE" sz="1400" dirty="0" smtClean="0"/>
              <a:t> en </a:t>
            </a:r>
            <a:r>
              <a:rPr lang="de-DE" sz="1400" dirty="0" err="1" smtClean="0"/>
              <a:t>Alemania</a:t>
            </a:r>
            <a:r>
              <a:rPr lang="de-DE" sz="1400" dirty="0" smtClean="0"/>
              <a:t> – </a:t>
            </a:r>
            <a:r>
              <a:rPr lang="de-DE" sz="1400" dirty="0" err="1" smtClean="0"/>
              <a:t>Porcentajes</a:t>
            </a:r>
            <a:r>
              <a:rPr lang="de-DE" sz="1400" dirty="0" smtClean="0"/>
              <a:t>, </a:t>
            </a:r>
            <a:r>
              <a:rPr lang="de-DE" sz="1400" dirty="0" err="1" smtClean="0"/>
              <a:t>a</a:t>
            </a:r>
            <a:r>
              <a:rPr lang="de-DE" sz="1400" dirty="0" err="1" smtClean="0">
                <a:cs typeface="Andalus"/>
              </a:rPr>
              <a:t>ñ</a:t>
            </a:r>
            <a:r>
              <a:rPr lang="de-DE" sz="1400" dirty="0" err="1" smtClean="0"/>
              <a:t>o</a:t>
            </a:r>
            <a:r>
              <a:rPr lang="de-DE" sz="1400" dirty="0" smtClean="0"/>
              <a:t> 2010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755576" y="2923665"/>
            <a:ext cx="23042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………………………….2010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672169" y="3224009"/>
            <a:ext cx="12995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/>
              <a:t>otras</a:t>
            </a:r>
            <a:r>
              <a:rPr lang="de-DE" sz="1200" dirty="0" smtClean="0"/>
              <a:t> </a:t>
            </a:r>
            <a:r>
              <a:rPr lang="de-DE" sz="1200" dirty="0" err="1" smtClean="0"/>
              <a:t>empresas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2339752" y="5269262"/>
            <a:ext cx="10081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empresas</a:t>
            </a:r>
            <a:r>
              <a:rPr lang="de-DE" sz="1200" dirty="0" smtClean="0"/>
              <a:t> </a:t>
            </a:r>
            <a:r>
              <a:rPr lang="de-DE" sz="1200" dirty="0" err="1" smtClean="0"/>
              <a:t>familiares</a:t>
            </a:r>
            <a:endParaRPr lang="de-DE" sz="1200" dirty="0"/>
          </a:p>
        </p:txBody>
      </p:sp>
      <p:sp>
        <p:nvSpPr>
          <p:cNvPr id="3" name="Rechteck 2"/>
          <p:cNvSpPr/>
          <p:nvPr/>
        </p:nvSpPr>
        <p:spPr>
          <a:xfrm>
            <a:off x="3851920" y="1443841"/>
            <a:ext cx="4834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En </a:t>
            </a:r>
            <a:r>
              <a:rPr lang="es-ES_tradnl" dirty="0"/>
              <a:t>2010 </a:t>
            </a:r>
            <a:r>
              <a:rPr lang="es-ES_tradnl" dirty="0" smtClean="0"/>
              <a:t>3,7</a:t>
            </a:r>
            <a:r>
              <a:rPr lang="es-ES_tradnl" dirty="0"/>
              <a:t> millones de empresas, de las cuales más del 99% pertenecen al “</a:t>
            </a:r>
            <a:r>
              <a:rPr lang="es-ES_tradnl" dirty="0" err="1"/>
              <a:t>Mittelstand</a:t>
            </a:r>
            <a:r>
              <a:rPr lang="es-ES_tradnl" dirty="0"/>
              <a:t>”.</a:t>
            </a:r>
            <a:endParaRPr lang="de-DE" dirty="0"/>
          </a:p>
          <a:p>
            <a:r>
              <a:rPr lang="es-ES_tradnl" dirty="0"/>
              <a:t> </a:t>
            </a:r>
            <a:endParaRPr lang="de-DE" dirty="0"/>
          </a:p>
          <a:p>
            <a:r>
              <a:rPr lang="es-ES_tradnl" dirty="0" smtClean="0"/>
              <a:t>El 95</a:t>
            </a:r>
            <a:r>
              <a:rPr lang="es-ES_tradnl" dirty="0"/>
              <a:t>% de las empresas alemanas son empresas familiares, </a:t>
            </a:r>
            <a:r>
              <a:rPr lang="es-ES_tradnl" dirty="0" smtClean="0"/>
              <a:t>el </a:t>
            </a:r>
            <a:r>
              <a:rPr lang="es-ES_tradnl" dirty="0"/>
              <a:t>85</a:t>
            </a:r>
            <a:r>
              <a:rPr lang="es-ES_tradnl" dirty="0" smtClean="0"/>
              <a:t>% </a:t>
            </a:r>
            <a:r>
              <a:rPr lang="es-ES_tradnl" dirty="0"/>
              <a:t>dirigidas por sus propietarios.</a:t>
            </a:r>
            <a:endParaRPr lang="de-DE" dirty="0"/>
          </a:p>
          <a:p>
            <a:r>
              <a:rPr lang="es-ES_tradnl" dirty="0"/>
              <a:t> </a:t>
            </a:r>
            <a:endParaRPr lang="de-DE" dirty="0"/>
          </a:p>
          <a:p>
            <a:r>
              <a:rPr lang="es-ES_tradnl" dirty="0" smtClean="0"/>
              <a:t>Se caracterizan </a:t>
            </a:r>
            <a:r>
              <a:rPr lang="es-ES_tradnl" dirty="0"/>
              <a:t>por una </a:t>
            </a:r>
            <a:r>
              <a:rPr lang="es-ES_tradnl" dirty="0" smtClean="0"/>
              <a:t>política empresarial </a:t>
            </a:r>
            <a:r>
              <a:rPr lang="es-ES_tradnl" dirty="0"/>
              <a:t>orientada al muy largo plazo, relaciones estables con la clientela, una política de personal constante y un fuerte arraigo regional.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832648" cy="1143000"/>
          </a:xfrm>
        </p:spPr>
        <p:txBody>
          <a:bodyPr>
            <a:normAutofit fontScale="90000"/>
          </a:bodyPr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700" dirty="0"/>
              <a:t>C</a:t>
            </a:r>
            <a:r>
              <a:rPr lang="es-ES_tradnl" sz="2700" dirty="0" smtClean="0"/>
              <a:t>olumna </a:t>
            </a:r>
            <a:r>
              <a:rPr lang="es-ES_tradnl" sz="2700" dirty="0"/>
              <a:t>vertebral de la economía nacional</a:t>
            </a:r>
            <a:r>
              <a:rPr lang="de-DE" sz="2700" dirty="0"/>
              <a:t/>
            </a:r>
            <a:br>
              <a:rPr lang="de-DE" sz="2700" dirty="0"/>
            </a:br>
            <a:endParaRPr lang="de-DE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27432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3851920" y="1600200"/>
            <a:ext cx="48348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1600" dirty="0" smtClean="0"/>
          </a:p>
          <a:p>
            <a:r>
              <a:rPr lang="es-ES_tradnl" sz="1800" dirty="0"/>
              <a:t>G</a:t>
            </a:r>
            <a:r>
              <a:rPr lang="es-ES_tradnl" sz="1800" dirty="0" smtClean="0"/>
              <a:t>eneración </a:t>
            </a:r>
            <a:r>
              <a:rPr lang="es-ES_tradnl" sz="1800" dirty="0"/>
              <a:t>de valor añadido en la economía </a:t>
            </a:r>
            <a:r>
              <a:rPr lang="es-ES_tradnl" sz="1800" dirty="0" smtClean="0"/>
              <a:t>alemana </a:t>
            </a:r>
            <a:r>
              <a:rPr lang="es-ES_tradnl" sz="1800" dirty="0"/>
              <a:t>52%. F</a:t>
            </a:r>
            <a:r>
              <a:rPr lang="es-ES_tradnl" sz="1800" dirty="0" smtClean="0"/>
              <a:t>acturación </a:t>
            </a:r>
            <a:r>
              <a:rPr lang="es-ES_tradnl" sz="1800" dirty="0"/>
              <a:t>total de las empresas alemanas rondó el 37% (datos de 2011</a:t>
            </a:r>
            <a:r>
              <a:rPr lang="es-ES_tradnl" sz="1800" dirty="0" smtClean="0"/>
              <a:t>).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/>
              <a:t>F</a:t>
            </a:r>
            <a:r>
              <a:rPr lang="es-ES_tradnl" sz="1800" dirty="0" smtClean="0"/>
              <a:t>acturación </a:t>
            </a:r>
            <a:r>
              <a:rPr lang="es-ES_tradnl" sz="1800" dirty="0"/>
              <a:t>total </a:t>
            </a:r>
            <a:r>
              <a:rPr lang="es-ES_tradnl" sz="1800" dirty="0" smtClean="0"/>
              <a:t>en </a:t>
            </a:r>
            <a:r>
              <a:rPr lang="es-ES_tradnl" sz="1800" dirty="0"/>
              <a:t>2011 </a:t>
            </a:r>
            <a:r>
              <a:rPr lang="es-ES_tradnl" sz="1800" dirty="0" smtClean="0"/>
              <a:t>cerca </a:t>
            </a:r>
            <a:r>
              <a:rPr lang="es-ES_tradnl" sz="1800" dirty="0"/>
              <a:t>de dos billones de euros (sin </a:t>
            </a:r>
            <a:r>
              <a:rPr lang="es-ES_tradnl" sz="1800" dirty="0" smtClean="0"/>
              <a:t>filiales </a:t>
            </a:r>
            <a:r>
              <a:rPr lang="es-ES_tradnl" sz="1800" dirty="0"/>
              <a:t>extranjeras de consorcios</a:t>
            </a:r>
            <a:r>
              <a:rPr lang="es-ES_tradnl" sz="1800" dirty="0" smtClean="0"/>
              <a:t>).</a:t>
            </a:r>
            <a:endParaRPr lang="de-DE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de-DE" sz="1800" dirty="0"/>
          </a:p>
          <a:p>
            <a:r>
              <a:rPr lang="es-ES_tradnl" sz="1800" dirty="0" smtClean="0"/>
              <a:t>En </a:t>
            </a:r>
            <a:r>
              <a:rPr lang="es-ES_tradnl" sz="1800" dirty="0"/>
              <a:t>2011 las 30 empresas del DAX alcanzaron la cifra de 1,19 billones de euros (incluyendo las filiales extranjeras de consorcios</a:t>
            </a:r>
            <a:r>
              <a:rPr lang="es-ES_tradnl" sz="1800" dirty="0" smtClean="0"/>
              <a:t>).</a:t>
            </a:r>
            <a:endParaRPr lang="de-DE" sz="1800" dirty="0"/>
          </a:p>
        </p:txBody>
      </p:sp>
      <p:sp>
        <p:nvSpPr>
          <p:cNvPr id="12" name="Textfeld 11"/>
          <p:cNvSpPr txBox="1"/>
          <p:nvPr/>
        </p:nvSpPr>
        <p:spPr>
          <a:xfrm>
            <a:off x="717054" y="2793939"/>
            <a:ext cx="30628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Coeficientes</a:t>
            </a:r>
            <a:r>
              <a:rPr lang="de-DE" sz="1400" dirty="0" smtClean="0"/>
              <a:t> de las </a:t>
            </a:r>
            <a:r>
              <a:rPr lang="de-DE" sz="1400" dirty="0" err="1" smtClean="0"/>
              <a:t>pymes</a:t>
            </a:r>
            <a:r>
              <a:rPr lang="de-DE" sz="1400" dirty="0" smtClean="0"/>
              <a:t> en </a:t>
            </a:r>
            <a:r>
              <a:rPr lang="de-DE" sz="1400" dirty="0" err="1" smtClean="0"/>
              <a:t>Alemania</a:t>
            </a:r>
            <a:endParaRPr lang="de-DE" sz="1400" dirty="0" smtClean="0"/>
          </a:p>
          <a:p>
            <a:r>
              <a:rPr lang="de-DE" sz="1400" dirty="0" err="1" smtClean="0"/>
              <a:t>Porcentajes</a:t>
            </a:r>
            <a:r>
              <a:rPr lang="de-DE" sz="1400" dirty="0" smtClean="0"/>
              <a:t>, </a:t>
            </a:r>
            <a:r>
              <a:rPr lang="de-DE" sz="1400" dirty="0" err="1" smtClean="0"/>
              <a:t>a</a:t>
            </a:r>
            <a:r>
              <a:rPr lang="de-DE" sz="1400" dirty="0" err="1" smtClean="0">
                <a:cs typeface="Andalus"/>
              </a:rPr>
              <a:t>ños</a:t>
            </a:r>
            <a:r>
              <a:rPr lang="de-DE" sz="1400" dirty="0" smtClean="0">
                <a:cs typeface="Andalus"/>
              </a:rPr>
              <a:t> 2010/2011</a:t>
            </a:r>
            <a:endParaRPr lang="de-DE" sz="1400" dirty="0"/>
          </a:p>
        </p:txBody>
      </p:sp>
      <p:sp>
        <p:nvSpPr>
          <p:cNvPr id="13" name="Rechteck 12"/>
          <p:cNvSpPr/>
          <p:nvPr/>
        </p:nvSpPr>
        <p:spPr>
          <a:xfrm>
            <a:off x="718534" y="4890997"/>
            <a:ext cx="2637706" cy="761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17054" y="489099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/>
              <a:t>E</a:t>
            </a:r>
            <a:r>
              <a:rPr lang="de-DE" sz="1200" dirty="0" err="1" smtClean="0"/>
              <a:t>mpresas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554397" y="4898098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/>
              <a:t>E</a:t>
            </a:r>
            <a:r>
              <a:rPr lang="de-DE" sz="1200" dirty="0" err="1" smtClean="0"/>
              <a:t>mpleados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52922" y="490635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/>
              <a:t>A</a:t>
            </a:r>
            <a:r>
              <a:rPr lang="de-DE" sz="1200" dirty="0" err="1" smtClean="0"/>
              <a:t>prendices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284258" y="4945460"/>
            <a:ext cx="1325303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Facturación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967104" y="4898097"/>
            <a:ext cx="116473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Valor </a:t>
            </a:r>
            <a:r>
              <a:rPr lang="de-DE" sz="1200" dirty="0" err="1" smtClean="0"/>
              <a:t>a</a:t>
            </a:r>
            <a:r>
              <a:rPr lang="de-DE" sz="1200" dirty="0" err="1" smtClean="0">
                <a:cs typeface="Andalus"/>
              </a:rPr>
              <a:t>ñadido</a:t>
            </a:r>
            <a:endParaRPr lang="de-DE" sz="12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21164"/>
              </p:ext>
            </p:extLst>
          </p:nvPr>
        </p:nvGraphicFramePr>
        <p:xfrm>
          <a:off x="10188575" y="7029450"/>
          <a:ext cx="6937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73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Grafi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5010" y="274638"/>
            <a:ext cx="5679318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Posición sólida </a:t>
            </a:r>
            <a:r>
              <a:rPr lang="es-ES_tradnl" sz="2400" dirty="0"/>
              <a:t>en el sector industrial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30765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4211960" y="1600200"/>
            <a:ext cx="44748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1600" dirty="0" smtClean="0"/>
          </a:p>
          <a:p>
            <a:endParaRPr lang="es-ES_tradnl" sz="1600" dirty="0"/>
          </a:p>
          <a:p>
            <a:pPr marL="0" indent="0">
              <a:buNone/>
            </a:pPr>
            <a:endParaRPr lang="es-ES_tradnl" sz="1800" dirty="0" smtClean="0"/>
          </a:p>
          <a:p>
            <a:r>
              <a:rPr lang="es-ES_tradnl" sz="1800" dirty="0"/>
              <a:t>L</a:t>
            </a:r>
            <a:r>
              <a:rPr lang="es-ES_tradnl" sz="1800" dirty="0" smtClean="0"/>
              <a:t>a </a:t>
            </a:r>
            <a:r>
              <a:rPr lang="es-ES_tradnl" sz="1800" dirty="0"/>
              <a:t>cuarta parte de la mano de obra total trabaja en este sector, una cifra muy por encima de las de otras grandes naciones </a:t>
            </a:r>
            <a:r>
              <a:rPr lang="es-ES_tradnl" sz="1800" dirty="0" smtClean="0"/>
              <a:t>industriales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r>
              <a:rPr lang="es-ES_tradnl" sz="1800" dirty="0"/>
              <a:t>F</a:t>
            </a:r>
            <a:r>
              <a:rPr lang="es-ES_tradnl" sz="1800" dirty="0" smtClean="0"/>
              <a:t>uerte </a:t>
            </a:r>
            <a:r>
              <a:rPr lang="es-ES_tradnl" sz="1800" dirty="0"/>
              <a:t>proveedor de bienes de equipo en nuevos mercados de todo el </a:t>
            </a:r>
            <a:r>
              <a:rPr lang="es-ES_tradnl" sz="1800" dirty="0" smtClean="0"/>
              <a:t>mundo</a:t>
            </a:r>
            <a:endParaRPr lang="de-DE" sz="1800" dirty="0"/>
          </a:p>
          <a:p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667414" y="2924944"/>
            <a:ext cx="340053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Empleados</a:t>
            </a:r>
            <a:r>
              <a:rPr lang="de-DE" sz="1400" dirty="0" smtClean="0"/>
              <a:t> de </a:t>
            </a:r>
            <a:r>
              <a:rPr lang="de-DE" sz="1400" dirty="0" err="1" smtClean="0"/>
              <a:t>pymes</a:t>
            </a:r>
            <a:r>
              <a:rPr lang="de-DE" sz="1400" dirty="0" smtClean="0"/>
              <a:t> en </a:t>
            </a:r>
            <a:r>
              <a:rPr lang="de-DE" sz="1400" dirty="0" err="1" smtClean="0"/>
              <a:t>el</a:t>
            </a:r>
            <a:r>
              <a:rPr lang="de-DE" sz="1400" dirty="0" smtClean="0"/>
              <a:t> </a:t>
            </a:r>
            <a:r>
              <a:rPr lang="de-DE" sz="1400" dirty="0" err="1" smtClean="0"/>
              <a:t>sector</a:t>
            </a:r>
            <a:r>
              <a:rPr lang="de-DE" sz="1400" dirty="0" smtClean="0"/>
              <a:t> </a:t>
            </a:r>
            <a:r>
              <a:rPr lang="de-DE" sz="1400" dirty="0" err="1" smtClean="0"/>
              <a:t>industrial</a:t>
            </a:r>
            <a:endParaRPr lang="de-DE" sz="1400" dirty="0" smtClean="0"/>
          </a:p>
          <a:p>
            <a:r>
              <a:rPr lang="de-DE" sz="1200" dirty="0" err="1" smtClean="0"/>
              <a:t>Porcentaje</a:t>
            </a:r>
            <a:r>
              <a:rPr lang="de-DE" sz="1200" dirty="0" smtClean="0"/>
              <a:t>, </a:t>
            </a:r>
            <a:r>
              <a:rPr lang="de-DE" sz="1200" dirty="0" err="1" smtClean="0"/>
              <a:t>a</a:t>
            </a:r>
            <a:r>
              <a:rPr lang="de-DE" sz="1200" dirty="0" err="1" smtClean="0">
                <a:cs typeface="Andalus"/>
              </a:rPr>
              <a:t>ño</a:t>
            </a:r>
            <a:r>
              <a:rPr lang="de-DE" sz="1200" dirty="0" smtClean="0">
                <a:cs typeface="Andalus"/>
              </a:rPr>
              <a:t> </a:t>
            </a:r>
            <a:r>
              <a:rPr lang="de-DE" sz="1200" dirty="0" smtClean="0"/>
              <a:t>2012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818270" y="5146904"/>
            <a:ext cx="2457586" cy="621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818270" y="5109601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Alemania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469790" y="5087433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Francia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811017" y="5146904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Gran </a:t>
            </a:r>
            <a:r>
              <a:rPr lang="de-DE" sz="1200" dirty="0" err="1" smtClean="0"/>
              <a:t>Bretaña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703532" y="5085185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EEUU</a:t>
            </a:r>
            <a:endParaRPr lang="de-DE" sz="1200" dirty="0"/>
          </a:p>
        </p:txBody>
      </p:sp>
      <p:sp>
        <p:nvSpPr>
          <p:cNvPr id="18" name="Rechteck 17"/>
          <p:cNvSpPr/>
          <p:nvPr/>
        </p:nvSpPr>
        <p:spPr>
          <a:xfrm>
            <a:off x="3545259" y="3717033"/>
            <a:ext cx="522685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8823" y="274638"/>
            <a:ext cx="5309482" cy="1143000"/>
          </a:xfrm>
        </p:spPr>
        <p:txBody>
          <a:bodyPr>
            <a:normAutofit/>
          </a:bodyPr>
          <a:lstStyle/>
          <a:p>
            <a:r>
              <a:rPr lang="es-ES_tradnl" sz="2400" dirty="0"/>
              <a:t>L</a:t>
            </a:r>
            <a:r>
              <a:rPr lang="es-ES_tradnl" sz="2400" dirty="0" smtClean="0"/>
              <a:t>íderes </a:t>
            </a:r>
            <a:r>
              <a:rPr lang="es-ES_tradnl" sz="2400" dirty="0"/>
              <a:t>secretos del mercado mundial</a:t>
            </a:r>
            <a:endParaRPr lang="de-DE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28575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4499992" y="1600200"/>
            <a:ext cx="41868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1600" dirty="0" smtClean="0"/>
          </a:p>
          <a:p>
            <a:endParaRPr lang="es-ES_tradnl" sz="1600" dirty="0"/>
          </a:p>
          <a:p>
            <a:endParaRPr lang="es-ES_tradnl" sz="1600" dirty="0" smtClean="0"/>
          </a:p>
          <a:p>
            <a:r>
              <a:rPr lang="es-ES_tradnl" sz="1800" dirty="0" smtClean="0"/>
              <a:t>Alrededor de 1.300 pymes alemanas lideran los mercados mundiales en muy diversos ramos con productos que han ocupado con éxito nichos de mercado</a:t>
            </a:r>
            <a:endParaRPr lang="de-DE" sz="1800" dirty="0"/>
          </a:p>
          <a:p>
            <a:endParaRPr lang="de-DE" sz="1800" dirty="0"/>
          </a:p>
          <a:p>
            <a:r>
              <a:rPr lang="es-ES_tradnl" sz="1800" dirty="0" smtClean="0"/>
              <a:t>Los campeones ocultos alemanes ocupan una posición muy fuerte sobre todo en el sector de la ingeniería mecánica y en los ramos de la industria eléctrica y los productos industriales</a:t>
            </a:r>
            <a:endParaRPr lang="de-DE" sz="1800" dirty="0" smtClean="0"/>
          </a:p>
          <a:p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3016634"/>
            <a:ext cx="388843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Campeones</a:t>
            </a:r>
            <a:r>
              <a:rPr lang="de-DE" sz="1400" dirty="0" smtClean="0"/>
              <a:t> </a:t>
            </a:r>
            <a:r>
              <a:rPr lang="de-DE" sz="1400" dirty="0" err="1" smtClean="0"/>
              <a:t>ocultos</a:t>
            </a:r>
            <a:r>
              <a:rPr lang="de-DE" sz="1400" dirty="0" smtClean="0"/>
              <a:t> en </a:t>
            </a:r>
            <a:r>
              <a:rPr lang="de-DE" sz="1400" dirty="0" err="1" smtClean="0"/>
              <a:t>comparación</a:t>
            </a:r>
            <a:r>
              <a:rPr lang="de-DE" sz="1400" dirty="0" smtClean="0"/>
              <a:t> </a:t>
            </a:r>
            <a:r>
              <a:rPr lang="de-DE" sz="1400" dirty="0" err="1" smtClean="0"/>
              <a:t>internacional</a:t>
            </a:r>
            <a:endParaRPr lang="de-DE" sz="1400" dirty="0" smtClean="0"/>
          </a:p>
          <a:p>
            <a:r>
              <a:rPr lang="de-DE" sz="1200" dirty="0" err="1" smtClean="0"/>
              <a:t>Número</a:t>
            </a:r>
            <a:r>
              <a:rPr lang="de-DE" sz="1200" dirty="0" smtClean="0"/>
              <a:t> de </a:t>
            </a:r>
            <a:r>
              <a:rPr lang="de-DE" sz="1200" dirty="0" err="1" smtClean="0"/>
              <a:t>empresas</a:t>
            </a:r>
            <a:r>
              <a:rPr lang="de-DE" sz="1200" dirty="0" smtClean="0"/>
              <a:t>, </a:t>
            </a:r>
            <a:r>
              <a:rPr lang="de-DE" sz="1200" dirty="0" err="1" smtClean="0"/>
              <a:t>a</a:t>
            </a:r>
            <a:r>
              <a:rPr lang="de-DE" sz="1200" dirty="0" err="1" smtClean="0">
                <a:cs typeface="Simplified Arabic Fixed"/>
              </a:rPr>
              <a:t>ño</a:t>
            </a:r>
            <a:r>
              <a:rPr lang="de-DE" sz="1200" dirty="0" smtClean="0"/>
              <a:t> 2012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683568" y="5386600"/>
            <a:ext cx="2861692" cy="530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553530" y="5386600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Alemania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83680" y="5374768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pPr algn="ctr"/>
            <a:r>
              <a:rPr lang="de-DE" sz="1200" dirty="0" smtClean="0"/>
              <a:t>EEUU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279946" y="5367338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Japón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1469790" y="537476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Austria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786402" y="5360918"/>
            <a:ext cx="1129414" cy="3046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Suiza</a:t>
            </a:r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1998823" y="5359360"/>
            <a:ext cx="1026740" cy="3351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Italia</a:t>
            </a:r>
            <a:endParaRPr lang="de-DE" sz="1200" dirty="0"/>
          </a:p>
        </p:txBody>
      </p:sp>
      <p:sp>
        <p:nvSpPr>
          <p:cNvPr id="19" name="Textfeld 18"/>
          <p:cNvSpPr txBox="1"/>
          <p:nvPr/>
        </p:nvSpPr>
        <p:spPr>
          <a:xfrm>
            <a:off x="2201416" y="5364023"/>
            <a:ext cx="848545" cy="4055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Francia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2526108" y="5364023"/>
            <a:ext cx="771405" cy="4055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China</a:t>
            </a:r>
            <a:endParaRPr lang="de-DE" sz="1200" dirty="0"/>
          </a:p>
        </p:txBody>
      </p:sp>
      <p:sp>
        <p:nvSpPr>
          <p:cNvPr id="21" name="Textfeld 20"/>
          <p:cNvSpPr txBox="1"/>
          <p:nvPr/>
        </p:nvSpPr>
        <p:spPr>
          <a:xfrm>
            <a:off x="2395983" y="5395459"/>
            <a:ext cx="1026740" cy="3351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Gran </a:t>
            </a:r>
            <a:r>
              <a:rPr lang="de-DE" sz="1200" dirty="0" err="1" smtClean="0"/>
              <a:t>Bretaña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2991370" y="5364156"/>
            <a:ext cx="771405" cy="4461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Otros</a:t>
            </a:r>
            <a:endParaRPr lang="de-DE" sz="1200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760640" cy="1143000"/>
          </a:xfrm>
        </p:spPr>
        <p:txBody>
          <a:bodyPr>
            <a:normAutofit/>
          </a:bodyPr>
          <a:lstStyle/>
          <a:p>
            <a:r>
              <a:rPr lang="es-ES_tradnl" sz="2400" dirty="0"/>
              <a:t>El éxito </a:t>
            </a:r>
            <a:r>
              <a:rPr lang="es-ES_tradnl" sz="2400" dirty="0" smtClean="0"/>
              <a:t>se </a:t>
            </a:r>
            <a:r>
              <a:rPr lang="es-ES_tradnl" sz="2400" dirty="0"/>
              <a:t>extiende al extranjero</a:t>
            </a:r>
            <a:endParaRPr lang="de-DE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7622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900" dirty="0"/>
              <a:t>P</a:t>
            </a:r>
            <a:r>
              <a:rPr lang="es-ES_tradnl" sz="1900" dirty="0" smtClean="0"/>
              <a:t>resencia </a:t>
            </a:r>
            <a:r>
              <a:rPr lang="es-ES_tradnl" sz="1900" dirty="0"/>
              <a:t>relativamente fuerte en los mercados </a:t>
            </a:r>
            <a:r>
              <a:rPr lang="es-ES_tradnl" sz="1900" dirty="0" smtClean="0"/>
              <a:t>exteriores</a:t>
            </a:r>
            <a:endParaRPr lang="de-DE" sz="1900" dirty="0"/>
          </a:p>
          <a:p>
            <a:pPr marL="0" indent="0">
              <a:buNone/>
            </a:pPr>
            <a:r>
              <a:rPr lang="es-ES_tradnl" sz="1900" dirty="0"/>
              <a:t> </a:t>
            </a:r>
            <a:endParaRPr lang="de-DE" sz="1900" dirty="0"/>
          </a:p>
          <a:p>
            <a:r>
              <a:rPr lang="es-ES_tradnl" sz="1900" dirty="0"/>
              <a:t>F</a:t>
            </a:r>
            <a:r>
              <a:rPr lang="es-ES_tradnl" sz="1900" dirty="0" smtClean="0"/>
              <a:t>acturación </a:t>
            </a:r>
            <a:r>
              <a:rPr lang="es-ES_tradnl" sz="1900" dirty="0"/>
              <a:t>de las exportaciones del “</a:t>
            </a:r>
            <a:r>
              <a:rPr lang="es-ES_tradnl" sz="1900" dirty="0" err="1" smtClean="0"/>
              <a:t>Mittelstand</a:t>
            </a:r>
            <a:r>
              <a:rPr lang="es-ES_tradnl" sz="1900" dirty="0" smtClean="0"/>
              <a:t>” en alza, </a:t>
            </a:r>
            <a:r>
              <a:rPr lang="es-ES_tradnl" sz="1900" dirty="0"/>
              <a:t>alcanzando la cifra de 186.100 millones de euros </a:t>
            </a:r>
            <a:endParaRPr lang="es-ES_tradnl" sz="1900" dirty="0" smtClean="0"/>
          </a:p>
          <a:p>
            <a:endParaRPr lang="es-ES_tradnl" sz="1900" dirty="0" smtClean="0"/>
          </a:p>
          <a:p>
            <a:r>
              <a:rPr lang="es-ES_tradnl" sz="1900" dirty="0"/>
              <a:t> F</a:t>
            </a:r>
            <a:r>
              <a:rPr lang="es-ES_tradnl" sz="1900" dirty="0" smtClean="0"/>
              <a:t>acturación exportadora </a:t>
            </a:r>
            <a:r>
              <a:rPr lang="es-ES_tradnl" sz="1900" dirty="0"/>
              <a:t>generada </a:t>
            </a:r>
            <a:r>
              <a:rPr lang="es-ES_tradnl" sz="1900" dirty="0" smtClean="0"/>
              <a:t>por </a:t>
            </a:r>
            <a:r>
              <a:rPr lang="es-ES_tradnl" sz="1900" dirty="0"/>
              <a:t>345.000 empresas</a:t>
            </a:r>
            <a:r>
              <a:rPr lang="es-ES_tradnl" sz="1900" dirty="0" smtClean="0"/>
              <a:t>, </a:t>
            </a:r>
            <a:r>
              <a:rPr lang="es-ES_tradnl" sz="1900" dirty="0"/>
              <a:t>casi el 98% del total de las empresas exportadoras </a:t>
            </a:r>
            <a:r>
              <a:rPr lang="es-ES_tradnl" sz="1900" dirty="0" smtClean="0"/>
              <a:t>alemanas</a:t>
            </a:r>
            <a:endParaRPr lang="de-DE" sz="1900" dirty="0"/>
          </a:p>
          <a:p>
            <a:pPr marL="0" indent="0">
              <a:buNone/>
            </a:pPr>
            <a:r>
              <a:rPr lang="es-ES_tradnl" sz="1900" dirty="0"/>
              <a:t> </a:t>
            </a:r>
            <a:endParaRPr lang="de-DE" sz="1900" dirty="0"/>
          </a:p>
          <a:p>
            <a:r>
              <a:rPr lang="es-ES_tradnl" sz="1900" dirty="0"/>
              <a:t>En total </a:t>
            </a:r>
            <a:r>
              <a:rPr lang="es-ES_tradnl" sz="1900" dirty="0" smtClean="0"/>
              <a:t>generan </a:t>
            </a:r>
            <a:r>
              <a:rPr lang="es-ES_tradnl" sz="1900" dirty="0"/>
              <a:t>aproximadamente el 19% de la facturación exportadora total de las empresas </a:t>
            </a:r>
            <a:r>
              <a:rPr lang="es-ES_tradnl" sz="1900" dirty="0" smtClean="0"/>
              <a:t>alemanas</a:t>
            </a:r>
            <a:endParaRPr lang="de-DE" sz="1900" dirty="0"/>
          </a:p>
          <a:p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681048" y="3158700"/>
            <a:ext cx="389095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Facturación</a:t>
            </a:r>
            <a:r>
              <a:rPr lang="de-DE" sz="1400" dirty="0" smtClean="0"/>
              <a:t> </a:t>
            </a:r>
            <a:r>
              <a:rPr lang="de-DE" sz="1400" dirty="0" err="1" smtClean="0"/>
              <a:t>exportadora</a:t>
            </a:r>
            <a:r>
              <a:rPr lang="de-DE" sz="1400" dirty="0" smtClean="0"/>
              <a:t> del „German Mittelstand“</a:t>
            </a:r>
          </a:p>
          <a:p>
            <a:r>
              <a:rPr lang="de-DE" sz="1200" dirty="0" err="1" smtClean="0"/>
              <a:t>Cifras</a:t>
            </a:r>
            <a:r>
              <a:rPr lang="de-DE" sz="1200" dirty="0" smtClean="0"/>
              <a:t> en </a:t>
            </a:r>
            <a:r>
              <a:rPr lang="de-DE" sz="1200" dirty="0" err="1" smtClean="0"/>
              <a:t>miles</a:t>
            </a:r>
            <a:r>
              <a:rPr lang="de-DE" sz="1200" dirty="0" smtClean="0"/>
              <a:t> de </a:t>
            </a:r>
            <a:r>
              <a:rPr lang="de-DE" sz="1200" dirty="0" err="1" smtClean="0"/>
              <a:t>millones</a:t>
            </a:r>
            <a:r>
              <a:rPr lang="de-DE" sz="1200" dirty="0" smtClean="0"/>
              <a:t> de </a:t>
            </a:r>
            <a:r>
              <a:rPr lang="de-DE" sz="1200" dirty="0" err="1" smtClean="0"/>
              <a:t>euros</a:t>
            </a:r>
            <a:r>
              <a:rPr lang="de-DE" sz="1200" dirty="0" smtClean="0"/>
              <a:t>, </a:t>
            </a:r>
            <a:r>
              <a:rPr lang="de-DE" sz="1200" dirty="0" err="1" smtClean="0"/>
              <a:t>evolución</a:t>
            </a:r>
            <a:r>
              <a:rPr lang="de-DE" sz="1200" dirty="0" smtClean="0"/>
              <a:t> 2000-2010</a:t>
            </a:r>
            <a:endParaRPr lang="de-DE" sz="12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3635" y="274638"/>
            <a:ext cx="5750694" cy="1143000"/>
          </a:xfrm>
        </p:spPr>
        <p:txBody>
          <a:bodyPr>
            <a:normAutofit fontScale="90000"/>
          </a:bodyPr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700" dirty="0" smtClean="0"/>
              <a:t>Importante motor de  empleo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716016" y="2060848"/>
            <a:ext cx="3970784" cy="4065315"/>
          </a:xfrm>
        </p:spPr>
        <p:txBody>
          <a:bodyPr>
            <a:normAutofit/>
          </a:bodyPr>
          <a:lstStyle/>
          <a:p>
            <a:endParaRPr lang="es-ES_tradnl" sz="1800" dirty="0" smtClean="0"/>
          </a:p>
          <a:p>
            <a:endParaRPr lang="es-ES_tradnl" sz="1800" dirty="0"/>
          </a:p>
          <a:p>
            <a:r>
              <a:rPr lang="es-ES_tradnl" sz="1800" dirty="0" smtClean="0"/>
              <a:t>15,5</a:t>
            </a:r>
            <a:r>
              <a:rPr lang="es-ES_tradnl" sz="1800" dirty="0"/>
              <a:t> millones de </a:t>
            </a:r>
            <a:r>
              <a:rPr lang="es-ES_tradnl" sz="1800" dirty="0" smtClean="0"/>
              <a:t>trabajadores, </a:t>
            </a:r>
            <a:r>
              <a:rPr lang="es-ES_tradnl" sz="1800" dirty="0"/>
              <a:t>lo cual equivale al 61,3% del </a:t>
            </a:r>
            <a:r>
              <a:rPr lang="es-ES_tradnl" sz="1800" dirty="0" smtClean="0"/>
              <a:t>total</a:t>
            </a:r>
            <a:r>
              <a:rPr lang="es-ES_tradnl" sz="1800" dirty="0"/>
              <a:t> </a:t>
            </a:r>
            <a:endParaRPr lang="es-ES_tradnl" sz="1800" dirty="0" smtClean="0"/>
          </a:p>
          <a:p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  <a:p>
            <a:r>
              <a:rPr lang="es-ES_tradnl" sz="1800" dirty="0" err="1" smtClean="0"/>
              <a:t>Politica</a:t>
            </a:r>
            <a:r>
              <a:rPr lang="es-ES_tradnl" sz="1800" dirty="0" smtClean="0"/>
              <a:t> de </a:t>
            </a:r>
            <a:r>
              <a:rPr lang="es-ES_tradnl" sz="1800" dirty="0"/>
              <a:t>empleo constante incluso en tiempos de crisis, </a:t>
            </a:r>
            <a:r>
              <a:rPr lang="es-ES_tradnl" sz="1800" dirty="0" smtClean="0"/>
              <a:t>entre </a:t>
            </a:r>
            <a:r>
              <a:rPr lang="es-ES_tradnl" sz="1800" dirty="0"/>
              <a:t>2008 y 2011 </a:t>
            </a:r>
            <a:r>
              <a:rPr lang="es-ES_tradnl" sz="1800" dirty="0" smtClean="0"/>
              <a:t>registró </a:t>
            </a:r>
            <a:r>
              <a:rPr lang="es-ES_tradnl" sz="1800" dirty="0"/>
              <a:t>un aumento del 1,6%.</a:t>
            </a:r>
            <a:endParaRPr lang="de-DE" sz="18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30289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3149463"/>
            <a:ext cx="403244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Empleados</a:t>
            </a:r>
            <a:r>
              <a:rPr lang="de-DE" sz="1400" dirty="0" smtClean="0"/>
              <a:t> de </a:t>
            </a:r>
            <a:r>
              <a:rPr lang="de-DE" sz="1400" dirty="0" err="1" smtClean="0"/>
              <a:t>pymes</a:t>
            </a:r>
            <a:r>
              <a:rPr lang="de-DE" sz="1400" dirty="0" smtClean="0"/>
              <a:t> en </a:t>
            </a:r>
            <a:r>
              <a:rPr lang="de-DE" sz="1400" dirty="0" err="1" smtClean="0"/>
              <a:t>comparación</a:t>
            </a:r>
            <a:r>
              <a:rPr lang="de-DE" sz="1400" dirty="0" smtClean="0"/>
              <a:t> </a:t>
            </a:r>
            <a:r>
              <a:rPr lang="de-DE" sz="1400" dirty="0" err="1" smtClean="0"/>
              <a:t>internacional</a:t>
            </a:r>
            <a:endParaRPr lang="de-DE" sz="1400" dirty="0" smtClean="0"/>
          </a:p>
          <a:p>
            <a:r>
              <a:rPr lang="de-DE" sz="1200" dirty="0" err="1" smtClean="0"/>
              <a:t>Porcentaje</a:t>
            </a:r>
            <a:r>
              <a:rPr lang="de-DE" sz="1200" dirty="0" smtClean="0"/>
              <a:t>, </a:t>
            </a:r>
            <a:r>
              <a:rPr lang="de-DE" sz="1200" dirty="0" err="1"/>
              <a:t>a</a:t>
            </a:r>
            <a:r>
              <a:rPr lang="de-DE" sz="1200" dirty="0" err="1">
                <a:cs typeface="Simplified Arabic Fixed"/>
              </a:rPr>
              <a:t>ño</a:t>
            </a:r>
            <a:r>
              <a:rPr lang="de-DE" sz="1200" dirty="0"/>
              <a:t> </a:t>
            </a:r>
            <a:r>
              <a:rPr lang="de-DE" sz="1200" dirty="0" smtClean="0"/>
              <a:t>2012</a:t>
            </a:r>
            <a:endParaRPr lang="de-DE" sz="1200" dirty="0"/>
          </a:p>
        </p:txBody>
      </p:sp>
      <p:sp>
        <p:nvSpPr>
          <p:cNvPr id="13" name="Rechteck 12"/>
          <p:cNvSpPr/>
          <p:nvPr/>
        </p:nvSpPr>
        <p:spPr>
          <a:xfrm>
            <a:off x="678276" y="5246606"/>
            <a:ext cx="2457586" cy="621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83568" y="5301208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Alemania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393699" y="525537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err="1" smtClean="0"/>
              <a:t>Francia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1773635" y="5266863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Gran </a:t>
            </a:r>
            <a:r>
              <a:rPr lang="de-DE" sz="1200" dirty="0" err="1" smtClean="0"/>
              <a:t>Bretaña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2639405" y="5255377"/>
            <a:ext cx="1026740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  <a:sp3d z="44450"/>
          </a:bodyPr>
          <a:lstStyle/>
          <a:p>
            <a:r>
              <a:rPr lang="de-DE" sz="1200" dirty="0" smtClean="0"/>
              <a:t>EEUU</a:t>
            </a:r>
            <a:endParaRPr lang="de-DE" sz="1200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688632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Bajo índice </a:t>
            </a:r>
            <a:r>
              <a:rPr lang="es-ES_tradnl" sz="2400" dirty="0"/>
              <a:t>del desempleo </a:t>
            </a:r>
            <a:r>
              <a:rPr lang="es-ES_tradnl" sz="2400" dirty="0" smtClean="0"/>
              <a:t>juvenil</a:t>
            </a:r>
            <a:endParaRPr lang="de-DE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28765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7C2-99EA-4441-88DD-12A61FE975E7}" type="slidenum">
              <a:rPr lang="de-D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fld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0228"/>
            <a:ext cx="1247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ußzeilenplatzhalter 4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Presentación del Embajador Thomas Neisinger, Ministerio Federal de Relaciones Exteriores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 txBox="1">
            <a:spLocks/>
          </p:cNvSpPr>
          <p:nvPr/>
        </p:nvSpPr>
        <p:spPr>
          <a:xfrm>
            <a:off x="4067944" y="1484784"/>
            <a:ext cx="44214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600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683568" y="2924944"/>
            <a:ext cx="3744416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Desempleo</a:t>
            </a:r>
            <a:r>
              <a:rPr lang="de-DE" sz="1400" dirty="0" smtClean="0"/>
              <a:t> juvenil en </a:t>
            </a:r>
            <a:r>
              <a:rPr lang="de-DE" sz="1400" dirty="0" err="1" smtClean="0"/>
              <a:t>comparación</a:t>
            </a:r>
            <a:r>
              <a:rPr lang="de-DE" sz="1400" dirty="0" smtClean="0"/>
              <a:t> </a:t>
            </a:r>
            <a:r>
              <a:rPr lang="de-DE" sz="1400" dirty="0" err="1" smtClean="0"/>
              <a:t>internacional</a:t>
            </a:r>
            <a:endParaRPr lang="de-DE" sz="1400" dirty="0" smtClean="0"/>
          </a:p>
          <a:p>
            <a:r>
              <a:rPr lang="de-DE" sz="1200" dirty="0" err="1" smtClean="0"/>
              <a:t>Porcentajes</a:t>
            </a:r>
            <a:endParaRPr lang="de-DE" sz="1200" dirty="0"/>
          </a:p>
        </p:txBody>
      </p:sp>
      <p:sp>
        <p:nvSpPr>
          <p:cNvPr id="3" name="Rechteck 2"/>
          <p:cNvSpPr/>
          <p:nvPr/>
        </p:nvSpPr>
        <p:spPr>
          <a:xfrm>
            <a:off x="4572000" y="751344"/>
            <a:ext cx="40324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sz="1600" dirty="0" smtClean="0"/>
          </a:p>
          <a:p>
            <a:endParaRPr lang="es-ES_tradnl" sz="1600" dirty="0"/>
          </a:p>
          <a:p>
            <a:endParaRPr lang="es-ES_tradnl" sz="1600" dirty="0" smtClean="0"/>
          </a:p>
          <a:p>
            <a:endParaRPr lang="es-ES_tradnl" sz="1600" dirty="0" smtClean="0"/>
          </a:p>
          <a:p>
            <a:endParaRPr lang="es-ES_tradnl" sz="1600" dirty="0"/>
          </a:p>
          <a:p>
            <a:endParaRPr lang="es-ES_tradnl" sz="1600" dirty="0" smtClean="0"/>
          </a:p>
          <a:p>
            <a:endParaRPr lang="es-ES_tradnl" sz="1600" dirty="0"/>
          </a:p>
          <a:p>
            <a:endParaRPr lang="es-ES_tradn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1,29</a:t>
            </a:r>
            <a:r>
              <a:rPr lang="es-ES_tradnl" dirty="0"/>
              <a:t> millones de un total de 1,56 millones de puestos de aprendizaje empresariales en todo el territorio nacional (datos de finales de 2011</a:t>
            </a:r>
            <a:r>
              <a:rPr lang="es-ES_tradnl" dirty="0" smtClean="0"/>
              <a:t>).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S</a:t>
            </a:r>
            <a:r>
              <a:rPr lang="es-ES_tradnl" dirty="0" smtClean="0"/>
              <a:t>istema </a:t>
            </a:r>
            <a:r>
              <a:rPr lang="es-ES_tradnl" dirty="0"/>
              <a:t>de formación profesional </a:t>
            </a:r>
            <a:r>
              <a:rPr lang="es-ES_tradnl" dirty="0" smtClean="0"/>
              <a:t>alemán: alta </a:t>
            </a:r>
            <a:r>
              <a:rPr lang="es-ES_tradnl" dirty="0"/>
              <a:t>calidad </a:t>
            </a:r>
            <a:r>
              <a:rPr lang="es-ES_tradnl" dirty="0" smtClean="0"/>
              <a:t>formativa, contribuye </a:t>
            </a:r>
            <a:r>
              <a:rPr lang="es-ES_tradnl" dirty="0"/>
              <a:t>a cubrir la creciente demanda de mano de obra especializada por parte de las empresas.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6" y="188640"/>
            <a:ext cx="17015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Bildschirmpräsentation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La PYME alemana, el “Mittelstand”:  ¿De qué estamos hablando?</vt:lpstr>
      <vt:lpstr> Las razones del éxito  </vt:lpstr>
      <vt:lpstr> Las empresas familiares </vt:lpstr>
      <vt:lpstr> Columna vertebral de la economía nacional </vt:lpstr>
      <vt:lpstr>Posición sólida en el sector industrial </vt:lpstr>
      <vt:lpstr>Líderes secretos del mercado mundial</vt:lpstr>
      <vt:lpstr>El éxito se extiende al extranjero</vt:lpstr>
      <vt:lpstr>    Importante motor de  empleo     </vt:lpstr>
      <vt:lpstr>Bajo índice del desempleo juvenil</vt:lpstr>
      <vt:lpstr>El poder de la innovación</vt:lpstr>
      <vt:lpstr>Modelos de financiación sólidos</vt:lpstr>
      <vt:lpstr>La política del Gobierno Federal hacia las pymes de un vistazo</vt:lpstr>
    </vt:vector>
  </TitlesOfParts>
  <Company>Auswärtiges 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Deppe, Anita (AA privat)</dc:creator>
  <cp:lastModifiedBy>Beck, Martina (AA privat)</cp:lastModifiedBy>
  <cp:revision>70</cp:revision>
  <dcterms:created xsi:type="dcterms:W3CDTF">2013-11-12T11:07:12Z</dcterms:created>
  <dcterms:modified xsi:type="dcterms:W3CDTF">2013-11-21T11:34:37Z</dcterms:modified>
</cp:coreProperties>
</file>