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6" r:id="rId3"/>
    <p:sldId id="258" r:id="rId4"/>
    <p:sldId id="259" r:id="rId5"/>
    <p:sldId id="262" r:id="rId6"/>
    <p:sldId id="263" r:id="rId7"/>
    <p:sldId id="260" r:id="rId8"/>
    <p:sldId id="261" r:id="rId9"/>
    <p:sldId id="264" r:id="rId10"/>
  </p:sldIdLst>
  <p:sldSz cx="12803188" cy="7773988"/>
  <p:notesSz cx="7010400" cy="9296400"/>
  <p:defaultTextStyle>
    <a:defPPr>
      <a:defRPr lang="es-MX"/>
    </a:defPPr>
    <a:lvl1pPr algn="l" defTabSz="1174750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587375" indent="-130175" algn="l" defTabSz="1174750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1174750" indent="-260350" algn="l" defTabSz="1174750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763713" indent="-392113" algn="l" defTabSz="1174750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2351088" indent="-522288" algn="l" defTabSz="1174750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  <a:srgbClr val="BE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9862" autoAdjust="0"/>
    <p:restoredTop sz="52931" autoAdjust="0"/>
  </p:normalViewPr>
  <p:slideViewPr>
    <p:cSldViewPr>
      <p:cViewPr>
        <p:scale>
          <a:sx n="60" d="100"/>
          <a:sy n="60" d="100"/>
        </p:scale>
        <p:origin x="-1110" y="-126"/>
      </p:cViewPr>
      <p:guideLst>
        <p:guide orient="horz" pos="2403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80" d="100"/>
          <a:sy n="80" d="100"/>
        </p:scale>
        <p:origin x="-2196" y="154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3E6B3-5141-4CFF-956B-7C8CA64FC982}" type="datetimeFigureOut">
              <a:rPr lang="es-MX" smtClean="0"/>
              <a:t>28/11/2013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885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C4D24-26BE-4232-BD35-ACE2424E925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12992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17582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17582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2AE34E5-5857-4877-B1A3-52046D2B9B58}" type="datetimeFigureOut">
              <a:rPr lang="es-MX"/>
              <a:pPr>
                <a:defRPr/>
              </a:pPr>
              <a:t>28/11/2013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696913"/>
            <a:ext cx="57404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519" y="4416633"/>
            <a:ext cx="5607362" cy="41829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17582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885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17582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40C6DED-A9F3-42CE-940E-6C9FF1D6BFBC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4971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174750" rtl="0" fontAlgn="base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87375" algn="l" defTabSz="1174750" rtl="0" fontAlgn="base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74750" algn="l" defTabSz="1174750" rtl="0" fontAlgn="base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63713" algn="l" defTabSz="1174750" rtl="0" fontAlgn="base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51088" algn="l" defTabSz="1174750" rtl="0" fontAlgn="base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939567" algn="l" defTabSz="11758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27481" algn="l" defTabSz="11758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115394" algn="l" defTabSz="11758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703308" algn="l" defTabSz="1175827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336848" y="4416632"/>
            <a:ext cx="6480720" cy="4624056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s-MX" sz="1100" b="1" dirty="0" smtClean="0"/>
              <a:t>MUY BUENOS DÍAS:</a:t>
            </a:r>
          </a:p>
          <a:p>
            <a:pPr algn="just">
              <a:spcBef>
                <a:spcPts val="0"/>
              </a:spcBef>
            </a:pPr>
            <a:endParaRPr lang="es-MX" sz="1100" dirty="0" smtClean="0"/>
          </a:p>
          <a:p>
            <a:pPr lvl="0" algn="just">
              <a:spcBef>
                <a:spcPts val="0"/>
              </a:spcBef>
            </a:pPr>
            <a:r>
              <a:rPr lang="es-MX" sz="1100" dirty="0" smtClean="0"/>
              <a:t>PERMÍTANME INICIAR MI PARTICIPACIÓN CON UN SALUDO POR PARTE DEL SECRETARIO DE COMUNICACIONES Y TRANSPORTES, GERARDO RUÍZ ESPARZA.</a:t>
            </a:r>
          </a:p>
          <a:p>
            <a:pPr lvl="0" algn="just">
              <a:spcBef>
                <a:spcPts val="0"/>
              </a:spcBef>
            </a:pPr>
            <a:endParaRPr lang="es-MX" sz="1100" dirty="0" smtClean="0"/>
          </a:p>
          <a:p>
            <a:pPr lvl="0" algn="just">
              <a:spcBef>
                <a:spcPts val="0"/>
              </a:spcBef>
            </a:pPr>
            <a:r>
              <a:rPr lang="es-MX" sz="1100" dirty="0" smtClean="0"/>
              <a:t>ES UN GUSTO ESTAR CON USTEDES, EN ESTE “FORO DE LA FUNDACIÓN EUROAMÉRICA EN MÉXICO” DONDE PODREMOS INTERCAMBIAR PUNTOS DE VISTA SOBRE LA FUNCIÓN QUE TIENE LA INFRAESTRUCTURA Y LAS TECNOLOGÍAS DE LA INFORMACIÓN Y LA COMUNICACIÓN (TICS) EN LA INTEGRACIÓN ECONÓMICA Y SOCIAL.</a:t>
            </a:r>
          </a:p>
          <a:p>
            <a:pPr lvl="0" algn="just">
              <a:spcBef>
                <a:spcPts val="0"/>
              </a:spcBef>
            </a:pPr>
            <a:endParaRPr lang="es-MX" sz="1100" dirty="0" smtClean="0"/>
          </a:p>
          <a:p>
            <a:pPr algn="just">
              <a:spcBef>
                <a:spcPts val="0"/>
              </a:spcBef>
            </a:pPr>
            <a:r>
              <a:rPr lang="es-MX" sz="1100" dirty="0" smtClean="0"/>
              <a:t>PARA LA ACTUAL ADMINISTRACIÓN, LA INFRAESTRUCTURA ES UN ELEMENTO INDISPENSABLE PARA EL DESARROLLO Y LA GENERACIÓN DE PROSPERIDAD ENTRE LAS COMUNIDADES, POR LO QUE LA SECRETARÍA DE COMUNICACIONES Y TRANSPORTES  TRABAJA TODOS LOS DÍAS PARA DESARROLLAR LA INFRAESTRUCTURA QUE MÉXICO NECESITA.</a:t>
            </a:r>
          </a:p>
          <a:p>
            <a:pPr algn="just">
              <a:spcBef>
                <a:spcPts val="0"/>
              </a:spcBef>
            </a:pPr>
            <a:endParaRPr lang="es-MX" sz="1100" dirty="0" smtClean="0"/>
          </a:p>
          <a:p>
            <a:pPr algn="just">
              <a:spcBef>
                <a:spcPts val="0"/>
              </a:spcBef>
            </a:pPr>
            <a:r>
              <a:rPr lang="es-MX" sz="1100" dirty="0" smtClean="0"/>
              <a:t>DURANTE ESTE PRIMER AÑO HEMOS CONCLUIDO GRANDES OBRAS ENTRE LAS QUE DESTACAN LA AUTOPISTAS MAZATLÁN-DURANGO QUE LOGRA LA CONSOLIDACIÓN DEL CORREDOR MAZATLÁN – MATAMOROS Y CUENTA CON EL PUENTE BALUARTE, PREMIADO COMO EL MÁS ALTO DEL MUNDO EN SU TIPO; ASÍ MISMO CONCLUIMOS LA RÍO VERDE – CIUDAD VALLES CON UNA LONGITUD DE 113 KILÓMETROS.</a:t>
            </a:r>
          </a:p>
          <a:p>
            <a:pPr algn="just">
              <a:spcBef>
                <a:spcPts val="0"/>
              </a:spcBef>
            </a:pPr>
            <a:endParaRPr lang="es-MX" sz="1100" dirty="0" smtClean="0"/>
          </a:p>
          <a:p>
            <a:pPr algn="just">
              <a:spcBef>
                <a:spcPts val="0"/>
              </a:spcBef>
            </a:pPr>
            <a:r>
              <a:rPr lang="es-MX" sz="1100" dirty="0" smtClean="0"/>
              <a:t>A FINALES DE ESTE AÑO CONCLUIREMOS TAMBIÉN 12 COMPROMISOS DE GOBIERNO CORRESPONDIENTES AL SUBSECTOR CARRETERO, QUIERO DESTACAR EL CUMPLIMIENTO DE UNO DE ELLOS CORRESPONDIENTE AL “REENCARPETAMIENTO DE LA CARRETERA SANTA BÁRBARA -  IZÚCAR DE MATAMOROS TRAMO CHALCO – CUAUTLA</a:t>
            </a:r>
            <a:r>
              <a:rPr lang="es-MX" sz="1100" dirty="0" smtClean="0"/>
              <a:t>”.</a:t>
            </a:r>
          </a:p>
          <a:p>
            <a:pPr algn="just">
              <a:spcBef>
                <a:spcPts val="0"/>
              </a:spcBef>
            </a:pPr>
            <a:endParaRPr lang="es-MX" sz="1100" dirty="0" smtClean="0"/>
          </a:p>
          <a:p>
            <a:pPr algn="just">
              <a:spcBef>
                <a:spcPts val="0"/>
              </a:spcBef>
            </a:pPr>
            <a:r>
              <a:rPr lang="es-MX" sz="1100" dirty="0" smtClean="0"/>
              <a:t>EL DÍA DE AYER SE DIO EL FALLO DEL COMPROMISO 217 CORRESPONDIENTE A LA “CONSTRUCCIÓN DE LA AUTOPISTA SIGLO XXI”, CON UNA INVERSIÓN ESTIMADA DE MÁS DE 2,700 MDP Y UNA LONGITUD DE CERCA DE 62 KM, ESTO ES UNA PRUEBA MÁS QUE SEGUIMOS TRABAJANDO EN EL DESARROLLO DEL PAÍS.</a:t>
            </a:r>
            <a:endParaRPr lang="es-MX" sz="1100" dirty="0"/>
          </a:p>
          <a:p>
            <a:pPr algn="just">
              <a:spcBef>
                <a:spcPts val="0"/>
              </a:spcBef>
            </a:pPr>
            <a:endParaRPr lang="es-MX" sz="11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C6DED-A9F3-42CE-940E-6C9FF1D6BFBC}" type="slidenum">
              <a:rPr lang="es-MX" smtClean="0"/>
              <a:pPr>
                <a:defRPr/>
              </a:pPr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10956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C6DED-A9F3-42CE-940E-6C9FF1D6BFBC}" type="slidenum">
              <a:rPr lang="es-MX" smtClean="0"/>
              <a:pPr>
                <a:defRPr/>
              </a:pPr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43604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C6DED-A9F3-42CE-940E-6C9FF1D6BFBC}" type="slidenum">
              <a:rPr lang="es-MX" smtClean="0"/>
              <a:pPr>
                <a:defRPr/>
              </a:pPr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99126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C6DED-A9F3-42CE-940E-6C9FF1D6BFBC}" type="slidenum">
              <a:rPr lang="es-MX" smtClean="0"/>
              <a:pPr>
                <a:defRPr/>
              </a:pPr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53766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C6DED-A9F3-42CE-940E-6C9FF1D6BFBC}" type="slidenum">
              <a:rPr lang="es-MX" smtClean="0"/>
              <a:pPr>
                <a:defRPr/>
              </a:pPr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86005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C6DED-A9F3-42CE-940E-6C9FF1D6BFBC}" type="slidenum">
              <a:rPr lang="es-MX" smtClean="0"/>
              <a:pPr>
                <a:defRPr/>
              </a:pPr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53042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117475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 smtClean="0"/>
              <a:t>Es importante mencionar que de acuerdo al artículo 43 de la Ley de Obras Públicas y Servicios relacionados con las mismas, las excepciones a las licitaciones públicas no podrán exceder del 30% del presupuesto autorizado a las dependencias y entidades para realizar obras públicas y servicios relacionados con las mismas, en cada ejercicio presupuestal.</a:t>
            </a:r>
          </a:p>
          <a:p>
            <a:pPr algn="just"/>
            <a:endParaRPr lang="es-MX" sz="1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C6DED-A9F3-42CE-940E-6C9FF1D6BFBC}" type="slidenum">
              <a:rPr lang="es-MX" smtClean="0"/>
              <a:pPr>
                <a:defRPr/>
              </a:pPr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44303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920875" y="111125"/>
            <a:ext cx="3240088" cy="19685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C6DED-A9F3-42CE-940E-6C9FF1D6BFBC}" type="slidenum">
              <a:rPr lang="es-MX" smtClean="0"/>
              <a:pPr>
                <a:defRPr/>
              </a:pPr>
              <a:t>8</a:t>
            </a:fld>
            <a:endParaRPr lang="es-MX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706255"/>
              </p:ext>
            </p:extLst>
          </p:nvPr>
        </p:nvGraphicFramePr>
        <p:xfrm>
          <a:off x="192832" y="1919284"/>
          <a:ext cx="6624734" cy="7193413"/>
        </p:xfrm>
        <a:graphic>
          <a:graphicData uri="http://schemas.openxmlformats.org/drawingml/2006/table">
            <a:tbl>
              <a:tblPr/>
              <a:tblGrid>
                <a:gridCol w="216024"/>
                <a:gridCol w="390631"/>
                <a:gridCol w="1481577"/>
                <a:gridCol w="864096"/>
                <a:gridCol w="1944216"/>
                <a:gridCol w="1728190"/>
              </a:tblGrid>
              <a:tr h="2390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Código de CG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Denominación de Compromiso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Fecha de conclusión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Avance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Comentarios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66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CG-222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Construir el Libramiento de la Ciudad de Coatepec.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 de Noviembre de 2013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Terminación de los últimos 400 mts. Avance del 97% Problema de LDV resuelto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Trabajos en proceso:</a:t>
                      </a:r>
                      <a:b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 Asfáltica en 700.0 m. de la troncal.</a:t>
                      </a:r>
                      <a:b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Carpeta Asfáltica en 700.0 m. de la troncal.</a:t>
                      </a:r>
                      <a:b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Obra Complementaria (menor).</a:t>
                      </a:r>
                      <a:b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Señalamiento Vertical (Colocación).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731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CG-186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Modernizar la Carretera San Pedro - Cuatro Ciénegas.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04 de Diciembre de 2013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proceso de construcción. Presenta  un avance del 90% correspondiente a trabajos de terracerías, drenajes , nivelación y riego de impregnación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proceso de construcción, para llegar al 100% de la obra se debe continuar con el ritmo de trabajo actual el cual marcha de acuerdo al programa. 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31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CG-261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Construir un puente en la carretera libre México - Toluca, para agilizar el tránsito a la altura de la caseta de peaje de la autopista del mismo nombre.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De Diciembre de 2013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 trabaja en la construcción de terracerías y muros mecánicamente estabilizados.  Avance del 75%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 incrementará fuerza de trabajo para la conclusión de terracerías y pavimentos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731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CG-112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Mejorar las vías de comunicación entre Chiapa de Corzo y Emiliano Zapata, Parral, La Concordia, Rizo de Oro y Chicomuselo.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de Diciembre de 2013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Construcción en los conceptos de: Base Hidráulica estabilizada con cemento Portland y aditivo zeolítico, Obras de drenaje y Carpeta de concreto asfáltico. Avance del 52.9%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Avance del 52.9%.</a:t>
                      </a:r>
                      <a:b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 incrementara equipo y frentes de trabajo 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901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CG-187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Modernizar el Libramiento San Buenaventura - Hermanas.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de Diciembre de 2013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Avance del 60%. Trabajos de terracería, drenaje, nivelación y riego de impregnación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proceso de modernización, para llegar al 100% de la obra la empresa contratista complementará y aumentará las cuadrillas de trabajo para abatir atrasos  para cumplir en tiempo y forma la ejecución de los trabajos.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540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CG-169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Rehabilitar el </a:t>
                      </a:r>
                      <a:r>
                        <a:rPr lang="es-MX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pavimento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la Región Cancún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29 De Diciembre de 2013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Pavimentación de calles de la poligonal del centro de la ciudad. Avance mayor al 40%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Se pavimentan  las calles en poligonales, en la región centro se trabaja con más de tres frentes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40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CG-226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Pavimentar la carretera de La Valenciana a Mineral de La Luz.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De Diciembre de 2013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Trabajos Básicos de Conservación iniciados.  Avance  mayor al 35%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 incrementará la fuerza de trabajo y se abrirán  3 frentes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5901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CG-072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Obras para Comalá, Coquimatlán, Cuauhtémoc, Ixtlahuacán.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 de Diciembre de 2013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Compromiso en construcción. Presenta un avance general del 42.9% que corresponde a trabajos de terracerías, topografía, drenaje, obras complementarias, así como riego de sello y carpeta asfáltica.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proceso de construcción, para llegar al 100% de la obra se debe continuar con el ritmo de trabajo actual el cual marcha de acuerdo al programa. 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901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CG-163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Construir 300 Kilómetros de Caminos Rurales y sacacosechas en el Estado.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 de Diciembre de 2013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Construcción de terracerías, base hidráulica, obras de drenaje y riego de impregnación, presenta un avance del 57.1 %, 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proceso de modernización, para llegar al 100% del compromiso las empresas contratistas  aumentarán las cuadrillas de trabajo para abatir atrasos  para cumplir en tiempo y forma la ejecución de los trabajos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7071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CG-207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Pavimentación en calles de municipios del oriente del Estado.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 de Diciembre de 2013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Avance del 60.1%. Pavimentación de calles, construcción y colocación de alcantarillas, guarniciones y banquetas, así como la construcción de capas de pavimento faltantes, obras de drenaje, colocación de carpeta asfáltica y señalamiento .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proceso de modernización, para llegar al 100% del compromiso las empresas contratistas  aumentarán las cuadrillas de trabajo para abatir atrasos  para cumplir en tiempo y forma la ejecución de los trabajos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313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CG-237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Rehabilitar la carretera Motozintla - Tapachula.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 de Diciembre de 2013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Trabajos básicos de conservación iniciados.  Avance 71%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 incrementará la fuerza de trabajo 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623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CG-214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Reencarpetar la carretera Santa Bárbara-Izúcar de Matamoros, tramo </a:t>
                      </a:r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Chalco-Cuautla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Concluido</a:t>
                      </a:r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Concluido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687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264840" y="4648199"/>
            <a:ext cx="6624736" cy="3951393"/>
          </a:xfrm>
        </p:spPr>
        <p:txBody>
          <a:bodyPr/>
          <a:lstStyle/>
          <a:p>
            <a:pPr lvl="0" algn="just">
              <a:spcBef>
                <a:spcPts val="0"/>
              </a:spcBef>
            </a:pPr>
            <a:r>
              <a:rPr lang="es-MX" sz="1200" dirty="0" smtClean="0"/>
              <a:t>EN LA SECRETARÍA DE COMUNICACIONES Y TRANPORTES ESTAMOS CONVENCIDOS QUE LA INFRAESTRUCTURA DE TRANSPORTE ES UN MEDIO PARA GENERAR PROSPERIDAD, EMPLEOS, FACILITAR LA MOVILIDAD DE LA POBLACIÓN Y ESTIMULAR LA COMPETITIVIDAD.</a:t>
            </a:r>
          </a:p>
          <a:p>
            <a:pPr algn="just">
              <a:spcBef>
                <a:spcPts val="0"/>
              </a:spcBef>
            </a:pPr>
            <a:r>
              <a:rPr lang="es-MX" sz="1200" dirty="0" smtClean="0"/>
              <a:t> </a:t>
            </a:r>
          </a:p>
          <a:p>
            <a:pPr lvl="0" algn="just">
              <a:spcBef>
                <a:spcPts val="0"/>
              </a:spcBef>
            </a:pPr>
            <a:r>
              <a:rPr lang="es-MX" sz="1200" dirty="0" smtClean="0"/>
              <a:t>POR ELLO, ESTAMOS TRABAJANDO EN PROYECTOS QUE CONTRIBUIRÁN DE MANERA DEFINITIVA A MEJORAR LA CALIDAD DE VIDA DE LOS MEXICANOS DE TODO EL PAÍS, AL ACELERAR EL DESARROLLO EQUILIBRADO DE TODAS LAS REGIONES.</a:t>
            </a:r>
          </a:p>
          <a:p>
            <a:pPr lvl="0" algn="just">
              <a:spcBef>
                <a:spcPts val="0"/>
              </a:spcBef>
            </a:pPr>
            <a:endParaRPr lang="es-MX" sz="1200" dirty="0"/>
          </a:p>
          <a:p>
            <a:pPr lvl="0" algn="just">
              <a:spcBef>
                <a:spcPts val="0"/>
              </a:spcBef>
            </a:pPr>
            <a:r>
              <a:rPr lang="es-MX" sz="1200" dirty="0" smtClean="0"/>
              <a:t>QUEREMOS DAR UN ENFOQUE ESTRATÉGICO PARA HACER QUE MÉXICO SEA UNA PLATAFORMA LÓGISTICA, QUE MUEVA COMUNIDADES ENTERAS Y LA INCLUYA EN UNA DINÁMICA DE BIENESTAR.</a:t>
            </a:r>
          </a:p>
          <a:p>
            <a:pPr lvl="0" algn="just">
              <a:spcBef>
                <a:spcPts val="0"/>
              </a:spcBef>
            </a:pPr>
            <a:r>
              <a:rPr lang="es-MX" sz="1200" dirty="0" smtClean="0"/>
              <a:t> </a:t>
            </a:r>
          </a:p>
          <a:p>
            <a:pPr lvl="0" algn="just">
              <a:spcBef>
                <a:spcPts val="0"/>
              </a:spcBef>
            </a:pPr>
            <a:r>
              <a:rPr lang="es-MX" sz="1200" dirty="0" smtClean="0"/>
              <a:t>ES MOMENTO DE MOVER A MÉXICO, DE HACER QUE LA INFRAESTRUCTURA PARA QUE EL TRANSPORTE EL MEDIO PARA CONSTRUIR EL PAÍS QUE QUEREMOS Y MERECEMOS LOS MEXICANOS, PARA EL PRESENTE Y EL FUTURO.</a:t>
            </a:r>
          </a:p>
          <a:p>
            <a:pPr algn="just">
              <a:spcBef>
                <a:spcPts val="0"/>
              </a:spcBef>
            </a:pPr>
            <a:r>
              <a:rPr lang="es-MX" sz="1200" dirty="0" smtClean="0"/>
              <a:t> </a:t>
            </a:r>
          </a:p>
          <a:p>
            <a:pPr algn="just">
              <a:spcBef>
                <a:spcPts val="0"/>
              </a:spcBef>
            </a:pPr>
            <a:r>
              <a:rPr lang="es-MX" sz="1200" dirty="0" smtClean="0"/>
              <a:t>MUCHAS GRACIAS POR LA INVITACIÓN Y QUEDO A SUS ÓRDENES.</a:t>
            </a:r>
          </a:p>
          <a:p>
            <a:pPr algn="just"/>
            <a:endParaRPr lang="es-MX" sz="1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C6DED-A9F3-42CE-940E-6C9FF1D6BFBC}" type="slidenum">
              <a:rPr lang="es-MX" smtClean="0"/>
              <a:pPr>
                <a:defRPr/>
              </a:pPr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8510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 txBox="1">
            <a:spLocks/>
          </p:cNvSpPr>
          <p:nvPr userDrawn="1"/>
        </p:nvSpPr>
        <p:spPr>
          <a:xfrm>
            <a:off x="9693275" y="7212013"/>
            <a:ext cx="2470150" cy="381000"/>
          </a:xfrm>
          <a:prstGeom prst="rect">
            <a:avLst/>
          </a:prstGeom>
        </p:spPr>
        <p:txBody>
          <a:bodyPr lIns="117583" tIns="58791" rIns="117583" bIns="58791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9E6BBD4-6C2E-4605-8EBB-1C91C24BDEFB}" type="slidenum">
              <a:rPr lang="es-ES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60239" y="2414975"/>
            <a:ext cx="10882710" cy="166636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20478" y="4405260"/>
            <a:ext cx="8962232" cy="19866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5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3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E38B7-3383-464D-8853-04FF50AF204A}" type="datetimeFigureOut">
              <a:rPr lang="es-MX"/>
              <a:pPr>
                <a:defRPr/>
              </a:pPr>
              <a:t>28/11/2013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B0F62-435B-46EF-ACB2-807852955788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82024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9514" y="5441792"/>
            <a:ext cx="7681913" cy="642434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09514" y="694620"/>
            <a:ext cx="7681913" cy="4664393"/>
          </a:xfrm>
        </p:spPr>
        <p:txBody>
          <a:bodyPr rtlCol="0">
            <a:normAutofit/>
          </a:bodyPr>
          <a:lstStyle>
            <a:lvl1pPr marL="0" indent="0">
              <a:buNone/>
              <a:defRPr sz="4100"/>
            </a:lvl1pPr>
            <a:lvl2pPr marL="587913" indent="0">
              <a:buNone/>
              <a:defRPr sz="3600"/>
            </a:lvl2pPr>
            <a:lvl3pPr marL="1175827" indent="0">
              <a:buNone/>
              <a:defRPr sz="3100"/>
            </a:lvl3pPr>
            <a:lvl4pPr marL="1763740" indent="0">
              <a:buNone/>
              <a:defRPr sz="2600"/>
            </a:lvl4pPr>
            <a:lvl5pPr marL="2351654" indent="0">
              <a:buNone/>
              <a:defRPr sz="2600"/>
            </a:lvl5pPr>
            <a:lvl6pPr marL="2939567" indent="0">
              <a:buNone/>
              <a:defRPr sz="2600"/>
            </a:lvl6pPr>
            <a:lvl7pPr marL="3527481" indent="0">
              <a:buNone/>
              <a:defRPr sz="2600"/>
            </a:lvl7pPr>
            <a:lvl8pPr marL="4115394" indent="0">
              <a:buNone/>
              <a:defRPr sz="2600"/>
            </a:lvl8pPr>
            <a:lvl9pPr marL="4703308" indent="0">
              <a:buNone/>
              <a:defRPr sz="2600"/>
            </a:lvl9pPr>
          </a:lstStyle>
          <a:p>
            <a:pPr lvl="0"/>
            <a:endParaRPr lang="es-MX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09514" y="6084226"/>
            <a:ext cx="7681913" cy="912363"/>
          </a:xfrm>
        </p:spPr>
        <p:txBody>
          <a:bodyPr/>
          <a:lstStyle>
            <a:lvl1pPr marL="0" indent="0">
              <a:buNone/>
              <a:defRPr sz="1800"/>
            </a:lvl1pPr>
            <a:lvl2pPr marL="587913" indent="0">
              <a:buNone/>
              <a:defRPr sz="1500"/>
            </a:lvl2pPr>
            <a:lvl3pPr marL="1175827" indent="0">
              <a:buNone/>
              <a:defRPr sz="1300"/>
            </a:lvl3pPr>
            <a:lvl4pPr marL="1763740" indent="0">
              <a:buNone/>
              <a:defRPr sz="1200"/>
            </a:lvl4pPr>
            <a:lvl5pPr marL="2351654" indent="0">
              <a:buNone/>
              <a:defRPr sz="1200"/>
            </a:lvl5pPr>
            <a:lvl6pPr marL="2939567" indent="0">
              <a:buNone/>
              <a:defRPr sz="1200"/>
            </a:lvl6pPr>
            <a:lvl7pPr marL="3527481" indent="0">
              <a:buNone/>
              <a:defRPr sz="1200"/>
            </a:lvl7pPr>
            <a:lvl8pPr marL="4115394" indent="0">
              <a:buNone/>
              <a:defRPr sz="1200"/>
            </a:lvl8pPr>
            <a:lvl9pPr marL="4703308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CCAEA-0AC3-4142-8F3D-15F79475DAE3}" type="datetimeFigureOut">
              <a:rPr lang="es-MX"/>
              <a:pPr>
                <a:defRPr/>
              </a:pPr>
              <a:t>28/11/2013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82481-932E-4298-83CF-CE0997B5288D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21554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A193B-C125-4577-8159-91D570AC877B}" type="datetimeFigureOut">
              <a:rPr lang="es-MX"/>
              <a:pPr>
                <a:defRPr/>
              </a:pPr>
              <a:t>28/11/2013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6302E-85F9-489E-9C73-5FF6AE0A2837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8115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282311" y="311321"/>
            <a:ext cx="2880717" cy="663308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40160" y="311321"/>
            <a:ext cx="8428765" cy="663308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8DC1B-5E65-4136-B35E-4AE2547B4BE5}" type="datetimeFigureOut">
              <a:rPr lang="es-MX"/>
              <a:pPr>
                <a:defRPr/>
              </a:pPr>
              <a:t>28/11/2013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293E9-9E8E-478C-B104-B4E1BB010CD0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894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 Imagen" descr="linea sc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7210425"/>
            <a:ext cx="53435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8 Imagen" descr="linea sc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601663"/>
            <a:ext cx="12349162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9 Imagen" descr="linea sc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7210425"/>
            <a:ext cx="53435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t="31863" r="7265" b="32353"/>
          <a:stretch>
            <a:fillRect/>
          </a:stretch>
        </p:blipFill>
        <p:spPr bwMode="auto">
          <a:xfrm>
            <a:off x="5695950" y="7124700"/>
            <a:ext cx="13525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>
            <a:spLocks noChangeArrowheads="1"/>
          </p:cNvSpPr>
          <p:nvPr userDrawn="1"/>
        </p:nvSpPr>
        <p:spPr bwMode="auto">
          <a:xfrm>
            <a:off x="11774488" y="7475538"/>
            <a:ext cx="8953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583" tIns="58791" rIns="117583" bIns="58791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1747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1747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1747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1747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11758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 smtClean="0">
                <a:solidFill>
                  <a:srgbClr val="7F7F7F"/>
                </a:solidFill>
              </a:rPr>
              <a:t>Pág. </a:t>
            </a:r>
            <a:fld id="{32C13D74-97C4-44AA-9D09-5888B19B8F7B}" type="slidenum">
              <a:rPr lang="es-MX" sz="1400" smtClean="0">
                <a:solidFill>
                  <a:srgbClr val="7F7F7F"/>
                </a:solidFill>
              </a:rPr>
              <a:pPr algn="r" defTabSz="11758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MX" sz="1400" dirty="0" smtClean="0">
              <a:solidFill>
                <a:srgbClr val="7F7F7F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639763" y="0"/>
            <a:ext cx="11523662" cy="646906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0"/>
          </p:nvPr>
        </p:nvSpPr>
        <p:spPr>
          <a:xfrm>
            <a:off x="640954" y="779463"/>
            <a:ext cx="11581209" cy="6132512"/>
          </a:xfrm>
        </p:spPr>
        <p:txBody>
          <a:bodyPr/>
          <a:lstStyle>
            <a:lvl1pPr marL="439738" indent="-439738">
              <a:buFont typeface="Wingdings" panose="05000000000000000000" pitchFamily="2" charset="2"/>
              <a:buChar char="q"/>
              <a:defRPr sz="1600"/>
            </a:lvl1pPr>
            <a:lvl2pPr marL="954088" indent="-366713">
              <a:buFont typeface="Wingdings" panose="05000000000000000000" pitchFamily="2" charset="2"/>
              <a:buChar char="§"/>
              <a:defRPr sz="1600"/>
            </a:lvl2pPr>
            <a:lvl3pPr marL="1517650" indent="-342900">
              <a:buFont typeface="Calibri" panose="020F0502020204030204" pitchFamily="34" charset="0"/>
              <a:buChar char="–"/>
              <a:defRPr sz="1600"/>
            </a:lvl3pPr>
            <a:lvl4pPr marL="2057400" indent="-293688">
              <a:buFont typeface="Wingdings" panose="05000000000000000000" pitchFamily="2" charset="2"/>
              <a:buChar char="§"/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247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9463"/>
            <a:ext cx="12804775" cy="699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7 Imagen" descr="linea sc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7210425"/>
            <a:ext cx="53435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8 Imagen" descr="linea sc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601663"/>
            <a:ext cx="12349162" cy="9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9 Imagen" descr="linea sc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7210425"/>
            <a:ext cx="53435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t="31863" r="7265" b="32353"/>
          <a:stretch>
            <a:fillRect/>
          </a:stretch>
        </p:blipFill>
        <p:spPr bwMode="auto">
          <a:xfrm>
            <a:off x="5695950" y="7124700"/>
            <a:ext cx="13525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>
            <a:spLocks noChangeArrowheads="1"/>
          </p:cNvSpPr>
          <p:nvPr userDrawn="1"/>
        </p:nvSpPr>
        <p:spPr bwMode="auto">
          <a:xfrm>
            <a:off x="11774488" y="7475538"/>
            <a:ext cx="8953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7583" tIns="58791" rIns="117583" bIns="58791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1747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1747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1747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1747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117582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 smtClean="0">
                <a:solidFill>
                  <a:srgbClr val="7F7F7F"/>
                </a:solidFill>
              </a:rPr>
              <a:t>Pág. </a:t>
            </a:r>
            <a:fld id="{32C13D74-97C4-44AA-9D09-5888B19B8F7B}" type="slidenum">
              <a:rPr lang="es-MX" sz="1400" smtClean="0">
                <a:solidFill>
                  <a:srgbClr val="7F7F7F"/>
                </a:solidFill>
              </a:rPr>
              <a:pPr algn="r" defTabSz="117582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s-MX" sz="1400" dirty="0" smtClean="0">
              <a:solidFill>
                <a:srgbClr val="7F7F7F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639763" y="0"/>
            <a:ext cx="11523662" cy="358602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0" hasCustomPrompt="1"/>
          </p:nvPr>
        </p:nvSpPr>
        <p:spPr>
          <a:xfrm>
            <a:off x="641350" y="286594"/>
            <a:ext cx="11580813" cy="360312"/>
          </a:xfrm>
        </p:spPr>
        <p:txBody>
          <a:bodyPr/>
          <a:lstStyle>
            <a:lvl1pPr marL="0" marR="0" indent="0" algn="l" defTabSz="1174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b="1" i="1"/>
            </a:lvl1pPr>
          </a:lstStyle>
          <a:p>
            <a:pPr marL="0" marR="0" lvl="0" indent="0" algn="l" defTabSz="1174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Haga clic para modificar el estilo de título del patrón</a:t>
            </a:r>
            <a:endParaRPr kumimoji="0" lang="es-MX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1"/>
          </p:nvPr>
        </p:nvSpPr>
        <p:spPr>
          <a:xfrm>
            <a:off x="641350" y="779463"/>
            <a:ext cx="11580813" cy="6132512"/>
          </a:xfrm>
        </p:spPr>
        <p:txBody>
          <a:bodyPr/>
          <a:lstStyle>
            <a:lvl1pPr marL="439738" indent="-439738">
              <a:buFont typeface="Wingdings" panose="05000000000000000000" pitchFamily="2" charset="2"/>
              <a:buChar char="q"/>
              <a:defRPr sz="1600"/>
            </a:lvl1pPr>
            <a:lvl2pPr marL="954088" indent="-366713">
              <a:buFont typeface="Arial" panose="020B0604020202020204" pitchFamily="34" charset="0"/>
              <a:buChar char="•"/>
              <a:defRPr sz="1600"/>
            </a:lvl2pPr>
            <a:lvl3pPr marL="1468438" indent="-293688">
              <a:buFont typeface="Calibri" panose="020F0502020204030204" pitchFamily="34" charset="0"/>
              <a:buChar char="–"/>
              <a:defRPr sz="1600"/>
            </a:lvl3pPr>
            <a:lvl4pPr marL="2106612" indent="-342900">
              <a:buFont typeface="Wingdings" panose="05000000000000000000" pitchFamily="2" charset="2"/>
              <a:buChar char="§"/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9665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1364" y="4995508"/>
            <a:ext cx="10882710" cy="1544000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11364" y="3294949"/>
            <a:ext cx="10882710" cy="1700559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91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82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7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5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74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53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33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E3689-3145-4D6B-9183-0012BDCCF9DF}" type="datetimeFigureOut">
              <a:rPr lang="es-MX"/>
              <a:pPr>
                <a:defRPr/>
              </a:pPr>
              <a:t>28/11/2013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8F660-217C-4E56-8C1F-24A20FD8C395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252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40160" y="1813931"/>
            <a:ext cx="5654741" cy="513047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8287" y="1813931"/>
            <a:ext cx="5654741" cy="513047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B026B-7C8B-400D-84F1-3EE7C342213F}" type="datetimeFigureOut">
              <a:rPr lang="es-MX"/>
              <a:pPr>
                <a:defRPr/>
              </a:pPr>
              <a:t>28/11/2013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B13A2-F5EC-413D-876F-599A3B3E4833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4616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40159" y="1740150"/>
            <a:ext cx="5656965" cy="72521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913" indent="0">
              <a:buNone/>
              <a:defRPr sz="2600" b="1"/>
            </a:lvl2pPr>
            <a:lvl3pPr marL="1175827" indent="0">
              <a:buNone/>
              <a:defRPr sz="2300" b="1"/>
            </a:lvl3pPr>
            <a:lvl4pPr marL="1763740" indent="0">
              <a:buNone/>
              <a:defRPr sz="2100" b="1"/>
            </a:lvl4pPr>
            <a:lvl5pPr marL="2351654" indent="0">
              <a:buNone/>
              <a:defRPr sz="2100" b="1"/>
            </a:lvl5pPr>
            <a:lvl6pPr marL="2939567" indent="0">
              <a:buNone/>
              <a:defRPr sz="2100" b="1"/>
            </a:lvl6pPr>
            <a:lvl7pPr marL="3527481" indent="0">
              <a:buNone/>
              <a:defRPr sz="2100" b="1"/>
            </a:lvl7pPr>
            <a:lvl8pPr marL="4115394" indent="0">
              <a:buNone/>
              <a:defRPr sz="2100" b="1"/>
            </a:lvl8pPr>
            <a:lvl9pPr marL="4703308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40159" y="2465362"/>
            <a:ext cx="5656965" cy="447904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503842" y="1740150"/>
            <a:ext cx="5659187" cy="72521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913" indent="0">
              <a:buNone/>
              <a:defRPr sz="2600" b="1"/>
            </a:lvl2pPr>
            <a:lvl3pPr marL="1175827" indent="0">
              <a:buNone/>
              <a:defRPr sz="2300" b="1"/>
            </a:lvl3pPr>
            <a:lvl4pPr marL="1763740" indent="0">
              <a:buNone/>
              <a:defRPr sz="2100" b="1"/>
            </a:lvl4pPr>
            <a:lvl5pPr marL="2351654" indent="0">
              <a:buNone/>
              <a:defRPr sz="2100" b="1"/>
            </a:lvl5pPr>
            <a:lvl6pPr marL="2939567" indent="0">
              <a:buNone/>
              <a:defRPr sz="2100" b="1"/>
            </a:lvl6pPr>
            <a:lvl7pPr marL="3527481" indent="0">
              <a:buNone/>
              <a:defRPr sz="2100" b="1"/>
            </a:lvl7pPr>
            <a:lvl8pPr marL="4115394" indent="0">
              <a:buNone/>
              <a:defRPr sz="2100" b="1"/>
            </a:lvl8pPr>
            <a:lvl9pPr marL="4703308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503842" y="2465362"/>
            <a:ext cx="5659187" cy="447904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3B3EB-19DB-4268-897A-ECEB53ACA272}" type="datetimeFigureOut">
              <a:rPr lang="es-MX"/>
              <a:pPr>
                <a:defRPr/>
              </a:pPr>
              <a:t>28/11/2013</a:t>
            </a:fld>
            <a:endParaRPr lang="es-MX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F259D-3DBE-4B6D-97A2-A7541C7CA94D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1802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9ED05-0C53-4C97-B50E-D59B4F13D183}" type="datetimeFigureOut">
              <a:rPr lang="es-MX"/>
              <a:pPr>
                <a:defRPr/>
              </a:pPr>
              <a:t>28/11/2013</a:t>
            </a:fld>
            <a:endParaRPr lang="es-MX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F900B-B1AF-4AA2-B82D-59F62936606C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42710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173F4-C21C-491E-912E-75FF98553489}" type="datetimeFigureOut">
              <a:rPr lang="es-MX"/>
              <a:pPr>
                <a:defRPr/>
              </a:pPr>
              <a:t>28/11/2013</a:t>
            </a:fld>
            <a:endParaRPr lang="es-MX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9FC11-9559-440E-B490-6BEC2687FCB2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6718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0160" y="309520"/>
            <a:ext cx="4212161" cy="1317259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5691" y="309521"/>
            <a:ext cx="7157338" cy="663488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40160" y="1626780"/>
            <a:ext cx="4212161" cy="5317624"/>
          </a:xfrm>
        </p:spPr>
        <p:txBody>
          <a:bodyPr/>
          <a:lstStyle>
            <a:lvl1pPr marL="0" indent="0">
              <a:buNone/>
              <a:defRPr sz="1800"/>
            </a:lvl1pPr>
            <a:lvl2pPr marL="587913" indent="0">
              <a:buNone/>
              <a:defRPr sz="1500"/>
            </a:lvl2pPr>
            <a:lvl3pPr marL="1175827" indent="0">
              <a:buNone/>
              <a:defRPr sz="1300"/>
            </a:lvl3pPr>
            <a:lvl4pPr marL="1763740" indent="0">
              <a:buNone/>
              <a:defRPr sz="1200"/>
            </a:lvl4pPr>
            <a:lvl5pPr marL="2351654" indent="0">
              <a:buNone/>
              <a:defRPr sz="1200"/>
            </a:lvl5pPr>
            <a:lvl6pPr marL="2939567" indent="0">
              <a:buNone/>
              <a:defRPr sz="1200"/>
            </a:lvl6pPr>
            <a:lvl7pPr marL="3527481" indent="0">
              <a:buNone/>
              <a:defRPr sz="1200"/>
            </a:lvl7pPr>
            <a:lvl8pPr marL="4115394" indent="0">
              <a:buNone/>
              <a:defRPr sz="1200"/>
            </a:lvl8pPr>
            <a:lvl9pPr marL="4703308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090A5-8510-42D9-9907-D17870BCDA03}" type="datetimeFigureOut">
              <a:rPr lang="es-MX"/>
              <a:pPr>
                <a:defRPr/>
              </a:pPr>
              <a:t>28/11/2013</a:t>
            </a:fld>
            <a:endParaRPr lang="es-MX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4C30C-FC4D-42B1-940F-464FAEBB72A0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238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39763" y="311150"/>
            <a:ext cx="115236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7583" tIns="58791" rIns="117583" bIns="58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título del patrón</a:t>
            </a:r>
            <a:endParaRPr lang="es-MX" alt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39763" y="1814513"/>
            <a:ext cx="11523662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7583" tIns="58791" rIns="117583" bIns="587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  <a:endParaRPr lang="es-MX" alt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39763" y="7205663"/>
            <a:ext cx="2987675" cy="414337"/>
          </a:xfrm>
          <a:prstGeom prst="rect">
            <a:avLst/>
          </a:prstGeom>
        </p:spPr>
        <p:txBody>
          <a:bodyPr vert="horz" lIns="117583" tIns="58791" rIns="117583" bIns="58791" rtlCol="0" anchor="ctr"/>
          <a:lstStyle>
            <a:lvl1pPr algn="l" defTabSz="1175827" fontAlgn="auto">
              <a:spcBef>
                <a:spcPts val="0"/>
              </a:spcBef>
              <a:spcAft>
                <a:spcPts val="0"/>
              </a:spcAft>
              <a:defRPr sz="15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9DD3D3-40C0-44B5-9971-7EC45FD7E205}" type="datetimeFigureOut">
              <a:rPr lang="es-MX"/>
              <a:pPr>
                <a:defRPr/>
              </a:pPr>
              <a:t>28/11/2013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5150" y="7205663"/>
            <a:ext cx="4052888" cy="414337"/>
          </a:xfrm>
          <a:prstGeom prst="rect">
            <a:avLst/>
          </a:prstGeom>
        </p:spPr>
        <p:txBody>
          <a:bodyPr vert="horz" lIns="117583" tIns="58791" rIns="117583" bIns="58791" rtlCol="0" anchor="ctr"/>
          <a:lstStyle>
            <a:lvl1pPr algn="ctr" defTabSz="1175827" fontAlgn="auto">
              <a:spcBef>
                <a:spcPts val="0"/>
              </a:spcBef>
              <a:spcAft>
                <a:spcPts val="0"/>
              </a:spcAft>
              <a:defRPr sz="15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175750" y="7205663"/>
            <a:ext cx="2987675" cy="414337"/>
          </a:xfrm>
          <a:prstGeom prst="rect">
            <a:avLst/>
          </a:prstGeom>
        </p:spPr>
        <p:txBody>
          <a:bodyPr vert="horz" lIns="117583" tIns="58791" rIns="117583" bIns="58791" rtlCol="0" anchor="ctr"/>
          <a:lstStyle>
            <a:lvl1pPr algn="r" defTabSz="1175827" fontAlgn="auto">
              <a:spcBef>
                <a:spcPts val="0"/>
              </a:spcBef>
              <a:spcAft>
                <a:spcPts val="0"/>
              </a:spcAft>
              <a:defRPr sz="15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296BD9-311D-49C6-BC59-A0C70EAB1DFE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xStyles>
    <p:titleStyle>
      <a:lvl1pPr algn="ctr" defTabSz="1174750" rtl="0" fontAlgn="base">
        <a:spcBef>
          <a:spcPct val="0"/>
        </a:spcBef>
        <a:spcAft>
          <a:spcPct val="0"/>
        </a:spcAft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174750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2pPr>
      <a:lvl3pPr algn="ctr" defTabSz="1174750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3pPr>
      <a:lvl4pPr algn="ctr" defTabSz="1174750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4pPr>
      <a:lvl5pPr algn="ctr" defTabSz="1174750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5pPr>
      <a:lvl6pPr marL="457200" algn="ctr" defTabSz="1174750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6pPr>
      <a:lvl7pPr marL="914400" algn="ctr" defTabSz="1174750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7pPr>
      <a:lvl8pPr marL="1371600" algn="ctr" defTabSz="1174750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8pPr>
      <a:lvl9pPr marL="1828800" algn="ctr" defTabSz="1174750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9pPr>
    </p:titleStyle>
    <p:bodyStyle>
      <a:lvl1pPr marL="439738" indent="-439738" algn="l" defTabSz="117475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4088" indent="-366713" algn="l" defTabSz="117475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8438" indent="-293688" algn="l" defTabSz="117475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-293688" algn="l" defTabSz="117475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775" indent="-293688" algn="l" defTabSz="117475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3524" indent="-293957" algn="l" defTabSz="11758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1438" indent="-293957" algn="l" defTabSz="11758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9351" indent="-293957" algn="l" defTabSz="11758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7265" indent="-293957" algn="l" defTabSz="11758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1758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913" algn="l" defTabSz="11758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827" algn="l" defTabSz="11758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40" algn="l" defTabSz="11758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654" algn="l" defTabSz="11758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567" algn="l" defTabSz="11758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7481" algn="l" defTabSz="11758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5394" algn="l" defTabSz="11758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3308" algn="l" defTabSz="11758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19050"/>
            <a:ext cx="12811125" cy="773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3 CuadroTexto"/>
          <p:cNvSpPr txBox="1">
            <a:spLocks noChangeArrowheads="1"/>
          </p:cNvSpPr>
          <p:nvPr/>
        </p:nvSpPr>
        <p:spPr bwMode="auto">
          <a:xfrm>
            <a:off x="9217025" y="7137400"/>
            <a:ext cx="2153121" cy="30330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17495" tIns="58748" rIns="117495" bIns="58748">
            <a:spAutoFit/>
          </a:bodyPr>
          <a:lstStyle/>
          <a:p>
            <a:pPr algn="r" defTabSz="11758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 29 de noviembre de 2013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9050" y="7402513"/>
            <a:ext cx="12798425" cy="222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292" tIns="46292" rIns="46292" bIns="46292"/>
          <a:lstStyle/>
          <a:p>
            <a:pPr algn="ctr" defTabSz="1175827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 b="1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1266488" y="7137400"/>
            <a:ext cx="12700" cy="4222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292" tIns="46292" rIns="46292" bIns="46292"/>
          <a:lstStyle/>
          <a:p>
            <a:pPr algn="ctr" defTabSz="1175827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 b="1" dirty="0">
              <a:solidFill>
                <a:schemeClr val="tx1"/>
              </a:solidFill>
            </a:endParaRPr>
          </a:p>
        </p:txBody>
      </p:sp>
      <p:pic>
        <p:nvPicPr>
          <p:cNvPr id="410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t="31863" r="7265" b="32353"/>
          <a:stretch>
            <a:fillRect/>
          </a:stretch>
        </p:blipFill>
        <p:spPr bwMode="auto">
          <a:xfrm>
            <a:off x="9929813" y="176213"/>
            <a:ext cx="2552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27 Rectángulo"/>
          <p:cNvSpPr/>
          <p:nvPr/>
        </p:nvSpPr>
        <p:spPr>
          <a:xfrm>
            <a:off x="-25400" y="2303463"/>
            <a:ext cx="12811125" cy="1511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75827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11" name="10 Rectángulo"/>
          <p:cNvSpPr/>
          <p:nvPr/>
        </p:nvSpPr>
        <p:spPr bwMode="auto">
          <a:xfrm>
            <a:off x="1865090" y="2509838"/>
            <a:ext cx="9145016" cy="1089124"/>
          </a:xfrm>
          <a:prstGeom prst="rect">
            <a:avLst/>
          </a:prstGeom>
          <a:solidFill>
            <a:srgbClr val="AC0000">
              <a:alpha val="65000"/>
            </a:srgb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50" tIns="50925" rIns="101850" bIns="50925" anchor="ctr"/>
          <a:lstStyle/>
          <a:p>
            <a:pPr algn="ctr" defTabSz="13096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100" b="1" cap="small" spc="257" dirty="0" smtClean="0">
                <a:solidFill>
                  <a:schemeClr val="bg1"/>
                </a:solidFill>
                <a:latin typeface="Adobe Caslon Pro" pitchFamily="18" charset="0"/>
              </a:rPr>
              <a:t>Desarrollo de Infraestructura Carretera</a:t>
            </a:r>
            <a:endParaRPr lang="es-MX" sz="3100" b="1" cap="small" spc="257" dirty="0">
              <a:solidFill>
                <a:schemeClr val="bg1"/>
              </a:solidFill>
              <a:latin typeface="Adobe Caslon Pro" pitchFamily="18" charset="0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2181548" y="2625725"/>
            <a:ext cx="8468518" cy="901229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50" tIns="50925" rIns="101850" bIns="50925" anchor="ctr"/>
          <a:lstStyle/>
          <a:p>
            <a:pPr algn="ctr" defTabSz="1309690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2" name="1 CuadroTexto"/>
          <p:cNvSpPr txBox="1"/>
          <p:nvPr/>
        </p:nvSpPr>
        <p:spPr>
          <a:xfrm>
            <a:off x="3122259" y="4247034"/>
            <a:ext cx="684076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Subsecretaría de Infraestructura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1336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Panorama General del subsector carretero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640954" y="1438721"/>
            <a:ext cx="11581209" cy="5112569"/>
          </a:xfrm>
        </p:spPr>
        <p:txBody>
          <a:bodyPr/>
          <a:lstStyle/>
          <a:p>
            <a:pPr lvl="0"/>
            <a:r>
              <a:rPr lang="es-MX" sz="1800" dirty="0" smtClean="0"/>
              <a:t>En México el 55% del volumen de la carga y el 96% de los pasajeros se traslada por el país en autotransporte.</a:t>
            </a:r>
          </a:p>
          <a:p>
            <a:endParaRPr lang="es-MX" sz="1800" dirty="0" smtClean="0"/>
          </a:p>
          <a:p>
            <a:endParaRPr lang="es-MX" sz="1800" dirty="0" smtClean="0"/>
          </a:p>
          <a:p>
            <a:pPr lvl="0"/>
            <a:r>
              <a:rPr lang="es-MX" sz="1800" dirty="0" smtClean="0"/>
              <a:t>La Red Nacional de carreteras cuenta con 377,659 km de longitud.</a:t>
            </a:r>
          </a:p>
          <a:p>
            <a:pPr lvl="1"/>
            <a:r>
              <a:rPr lang="es-MX" sz="1800" dirty="0" smtClean="0"/>
              <a:t>49,652 km Red Federal</a:t>
            </a:r>
          </a:p>
          <a:p>
            <a:pPr lvl="2"/>
            <a:r>
              <a:rPr lang="es-MX" sz="1800" dirty="0" smtClean="0"/>
              <a:t>40,753 km de carreteras libre de peaje</a:t>
            </a:r>
          </a:p>
          <a:p>
            <a:pPr lvl="2"/>
            <a:r>
              <a:rPr lang="es-MX" sz="1800" dirty="0" smtClean="0"/>
              <a:t>8,899 km de autopistas de cuota (existen 56 concesiones y 7 PPS)</a:t>
            </a:r>
          </a:p>
          <a:p>
            <a:pPr lvl="1"/>
            <a:r>
              <a:rPr lang="es-MX" sz="1800" dirty="0" smtClean="0"/>
              <a:t>83,981 km de Alimentadoras Estatales</a:t>
            </a:r>
          </a:p>
          <a:p>
            <a:pPr lvl="1"/>
            <a:r>
              <a:rPr lang="es-MX" sz="1800" dirty="0" smtClean="0"/>
              <a:t>169,430 km de Caminos Rurales</a:t>
            </a:r>
          </a:p>
          <a:p>
            <a:pPr lvl="1"/>
            <a:r>
              <a:rPr lang="es-MX" sz="1800" dirty="0" smtClean="0"/>
              <a:t>74,596 km de Brechas Mejoradas</a:t>
            </a:r>
          </a:p>
          <a:p>
            <a:endParaRPr lang="es-MX" sz="1800" dirty="0" smtClean="0"/>
          </a:p>
          <a:p>
            <a:endParaRPr lang="es-MX" sz="1800" dirty="0" smtClean="0"/>
          </a:p>
          <a:p>
            <a:pPr lvl="0"/>
            <a:r>
              <a:rPr lang="es-MX" sz="1800" dirty="0" smtClean="0"/>
              <a:t>Hasta antes de los fenómenos hidrometeorológicos extremos Manuel e Ingrid, el 80% de la red federal libre de peaje se encontraba en estado bueno y aceptable.</a:t>
            </a:r>
          </a:p>
          <a:p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2598674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Prospectiva del subsector carretero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s-MX" dirty="0"/>
              <a:t>El Programa de Inversiones en Infraestructura del Transporte y Comunicaciones 2013-2018 contempla </a:t>
            </a:r>
            <a:r>
              <a:rPr lang="es-MX" u="sng" dirty="0"/>
              <a:t>76 compromisos gubernamentales y 73 proyectos estratégicos</a:t>
            </a:r>
            <a:r>
              <a:rPr lang="es-MX" dirty="0"/>
              <a:t>, </a:t>
            </a:r>
            <a:r>
              <a:rPr lang="es-MX" u="sng" dirty="0"/>
              <a:t>para el desarrollo y conservación de infraestructura carretera</a:t>
            </a:r>
            <a:r>
              <a:rPr lang="es-MX" dirty="0"/>
              <a:t>, con un monto total de inversión de </a:t>
            </a:r>
            <a:r>
              <a:rPr lang="es-MX" u="sng" dirty="0"/>
              <a:t>más de 386 mil mdp</a:t>
            </a:r>
            <a:r>
              <a:rPr lang="es-MX" dirty="0"/>
              <a:t>. </a:t>
            </a:r>
          </a:p>
          <a:p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149493"/>
              </p:ext>
            </p:extLst>
          </p:nvPr>
        </p:nvGraphicFramePr>
        <p:xfrm>
          <a:off x="1505050" y="1942778"/>
          <a:ext cx="10153128" cy="2029587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683106"/>
                <a:gridCol w="1631410"/>
                <a:gridCol w="1919306"/>
                <a:gridCol w="1919306"/>
              </a:tblGrid>
              <a:tr h="16637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Compromisos Gubernamentales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Proyectos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Monto (mdp)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Longitud (km)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366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76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108,788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3,452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Autopistas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15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54,810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876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Carreteras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29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27,369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1,631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Libramientos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16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18,540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290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5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Entronques, puentes y distribuidores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7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3,840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-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4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Caminos Rurales y Alimentadores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9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4,229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655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123528"/>
              </p:ext>
            </p:extLst>
          </p:nvPr>
        </p:nvGraphicFramePr>
        <p:xfrm>
          <a:off x="1505050" y="4175026"/>
          <a:ext cx="10225137" cy="2319528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700109"/>
                <a:gridCol w="1688204"/>
                <a:gridCol w="1918412"/>
                <a:gridCol w="1918412"/>
              </a:tblGrid>
              <a:tr h="14986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Proyectos Estratégicos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Proyectos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Monto (mdp)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Longitud (km)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1049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73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277,466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15,607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 Autopistas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19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46,519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916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Carreteras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20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18,193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1,497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Libramientos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17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31,814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594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Entronques, puentes y distribuidores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15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7,740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-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Conservación de la Red Federal Libre de Peaje 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1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103,000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-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Caminos Rurales y Alimentadores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1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70,200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12,600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883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PEF 2014 del subsector carretero</a:t>
            </a:r>
            <a:endParaRPr lang="es-MX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0"/>
          </p:nvPr>
        </p:nvSpPr>
        <p:spPr>
          <a:xfrm>
            <a:off x="640954" y="862657"/>
            <a:ext cx="11581209" cy="6049317"/>
          </a:xfrm>
        </p:spPr>
        <p:txBody>
          <a:bodyPr/>
          <a:lstStyle/>
          <a:p>
            <a:pPr lvl="0"/>
            <a:r>
              <a:rPr lang="es-MX" dirty="0"/>
              <a:t>El presupuesto aprobado de la Subsecretaría de Infraestructura para 2014 </a:t>
            </a:r>
            <a:r>
              <a:rPr lang="es-MX" dirty="0" smtClean="0"/>
              <a:t> es </a:t>
            </a:r>
            <a:r>
              <a:rPr lang="es-MX" dirty="0"/>
              <a:t>mayor en más de 7 mil millones de pesos, con respecto a lo aprobado en 2013, lo que representa un incremento del 12.4% (65,193.0 mdp contra 58,023.9 mdp respectivamente).</a:t>
            </a:r>
          </a:p>
          <a:p>
            <a:endParaRPr lang="es-MX" dirty="0"/>
          </a:p>
        </p:txBody>
      </p:sp>
      <p:graphicFrame>
        <p:nvGraphicFramePr>
          <p:cNvPr id="4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834411"/>
              </p:ext>
            </p:extLst>
          </p:nvPr>
        </p:nvGraphicFramePr>
        <p:xfrm>
          <a:off x="2945210" y="1798762"/>
          <a:ext cx="6681199" cy="4984847"/>
        </p:xfrm>
        <a:graphic>
          <a:graphicData uri="http://schemas.openxmlformats.org/drawingml/2006/table">
            <a:tbl>
              <a:tblPr/>
              <a:tblGrid>
                <a:gridCol w="1025622"/>
                <a:gridCol w="2578711"/>
                <a:gridCol w="1025622"/>
                <a:gridCol w="1025622"/>
                <a:gridCol w="1025622"/>
              </a:tblGrid>
              <a:tr h="55876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Denominación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PEF 2013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PEF 2014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Diferencia</a:t>
                      </a:r>
                    </a:p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PEF</a:t>
                      </a:r>
                      <a:r>
                        <a:rPr lang="es-E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2013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vs PEF 2014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31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</a:tr>
              <a:tr h="29496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General de Carreteras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41,516.20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46,723.20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5,207.00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95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Carreteras Federales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24,890.50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26,297.10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1,406.60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</a:tr>
              <a:tr h="24795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Caminos Rurales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15,308.80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18,680.60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3,371.80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</a:tr>
              <a:tr h="24795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 de Empleo Temporal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1,316.90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1,745.50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428.60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</a:tr>
              <a:tr h="52384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General de Conservación de Carreteras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13,780.40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14,613.30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832.90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95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Inversión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13,780.40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13,877.32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</a:tr>
              <a:tr h="52384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General de Servicios Técnicos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310.5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322.9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12.40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95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Inversión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310.5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322.9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12.40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</a:tr>
              <a:tr h="52384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General de Desarrollo Carretero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2,416.8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3533.6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1,116.80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95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Inversión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2,416.80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3,533.60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1,116.80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</a:tr>
              <a:tr h="314307"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INFRAESTRUCTURA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58,023.90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65,193.00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7,169.10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908">
                <a:tc gridSpan="3"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106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Avances del subsector carretero 2013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640954" y="862658"/>
            <a:ext cx="11581209" cy="6049317"/>
          </a:xfrm>
        </p:spPr>
        <p:txBody>
          <a:bodyPr/>
          <a:lstStyle/>
          <a:p>
            <a:pPr marL="0" lvl="0" indent="0" algn="ctr">
              <a:buNone/>
            </a:pPr>
            <a:endParaRPr lang="es-MX" sz="2000" b="1" dirty="0" smtClean="0"/>
          </a:p>
          <a:p>
            <a:pPr marL="0" lvl="0" indent="0" algn="ctr">
              <a:buNone/>
            </a:pPr>
            <a:r>
              <a:rPr lang="es-MX" sz="2000" b="1" dirty="0" smtClean="0"/>
              <a:t>Al </a:t>
            </a:r>
            <a:r>
              <a:rPr lang="es-MX" sz="2000" b="1" dirty="0"/>
              <a:t>cierre de 2013 se espera haber construido y modernizados más de 1,700 </a:t>
            </a:r>
            <a:r>
              <a:rPr lang="es-MX" sz="2000" b="1" dirty="0" smtClean="0"/>
              <a:t>kilómetros </a:t>
            </a:r>
            <a:endParaRPr lang="es-MX" sz="2000" b="1" dirty="0"/>
          </a:p>
          <a:p>
            <a:pPr marL="0" lvl="0" indent="0" algn="ctr">
              <a:buNone/>
            </a:pPr>
            <a:r>
              <a:rPr lang="es-MX" sz="2000" b="1" dirty="0"/>
              <a:t>y </a:t>
            </a:r>
            <a:r>
              <a:rPr lang="es-MX" sz="2000" b="1" dirty="0" smtClean="0"/>
              <a:t>cerrar con subejercicio </a:t>
            </a:r>
            <a:r>
              <a:rPr lang="es-MX" sz="2000" b="1" dirty="0"/>
              <a:t>“</a:t>
            </a:r>
            <a:r>
              <a:rPr lang="es-MX" sz="2000" b="1" dirty="0" smtClean="0"/>
              <a:t>CERO”</a:t>
            </a:r>
            <a:endParaRPr lang="es-MX" sz="2000" b="1" dirty="0"/>
          </a:p>
          <a:p>
            <a:pPr lvl="0" algn="just"/>
            <a:endParaRPr lang="es-MX" sz="1800" dirty="0" smtClean="0"/>
          </a:p>
          <a:p>
            <a:pPr lvl="0" algn="just"/>
            <a:endParaRPr lang="es-MX" sz="1800" dirty="0"/>
          </a:p>
          <a:p>
            <a:pPr lvl="0"/>
            <a:r>
              <a:rPr lang="es-MX" sz="1800" dirty="0"/>
              <a:t>Al 27 de noviembre, se han invertido en construcción, modernización y conservación de infraestructura carretera más de 49,600 millones de pesos de recursos presupuestales.</a:t>
            </a:r>
          </a:p>
          <a:p>
            <a:pPr marL="0" lvl="0" indent="0" algn="just">
              <a:buNone/>
            </a:pPr>
            <a:endParaRPr lang="es-MX" sz="1800" dirty="0" smtClean="0">
              <a:solidFill>
                <a:srgbClr val="FF0000"/>
              </a:solidFill>
            </a:endParaRPr>
          </a:p>
          <a:p>
            <a:pPr algn="just"/>
            <a:endParaRPr lang="es-MX" sz="1800" dirty="0"/>
          </a:p>
          <a:p>
            <a:pPr lvl="0" algn="just"/>
            <a:r>
              <a:rPr lang="es-MX" sz="1800" dirty="0"/>
              <a:t>Se encuentran en proceso más de 2,650 obras, que se ejercerán con recursos PEF, FONADIN, FONDEN y privados</a:t>
            </a:r>
            <a:r>
              <a:rPr lang="es-MX" sz="1800" dirty="0" smtClean="0"/>
              <a:t>).</a:t>
            </a:r>
          </a:p>
          <a:p>
            <a:pPr lvl="0" algn="just"/>
            <a:endParaRPr lang="es-MX" sz="1800" dirty="0"/>
          </a:p>
          <a:p>
            <a:pPr algn="just"/>
            <a:endParaRPr lang="es-MX" sz="1800" dirty="0" smtClean="0"/>
          </a:p>
          <a:p>
            <a:pPr lvl="0" algn="just"/>
            <a:r>
              <a:rPr lang="es-MX" sz="1800" dirty="0" smtClean="0"/>
              <a:t>Se </a:t>
            </a:r>
            <a:r>
              <a:rPr lang="es-MX" sz="1800" dirty="0"/>
              <a:t>han concluido más de 1,850 obras del total para 2013 (por un monto de más de 9,840 millones de pesos con recursos PEF, FONADIN, FONDEN y privados</a:t>
            </a:r>
            <a:r>
              <a:rPr lang="es-MX" sz="1800" dirty="0" smtClean="0"/>
              <a:t>).</a:t>
            </a:r>
          </a:p>
          <a:p>
            <a:pPr lvl="0" algn="just"/>
            <a:endParaRPr lang="es-MX" sz="1800" dirty="0" smtClean="0"/>
          </a:p>
          <a:p>
            <a:pPr algn="just"/>
            <a:endParaRPr lang="es-MX" sz="1800" dirty="0"/>
          </a:p>
          <a:p>
            <a:pPr algn="just"/>
            <a:endParaRPr lang="es-MX" sz="1800" dirty="0"/>
          </a:p>
          <a:p>
            <a:pPr algn="just"/>
            <a:endParaRPr lang="es-MX" sz="1800" dirty="0"/>
          </a:p>
          <a:p>
            <a:pPr algn="just"/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1792453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Avances del Subsector Carretero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640954" y="1078681"/>
            <a:ext cx="11581209" cy="5833293"/>
          </a:xfrm>
        </p:spPr>
        <p:txBody>
          <a:bodyPr/>
          <a:lstStyle/>
          <a:p>
            <a:pPr algn="just"/>
            <a:r>
              <a:rPr lang="es-MX" sz="1800" dirty="0"/>
              <a:t>Entre las obras concluidas </a:t>
            </a:r>
            <a:r>
              <a:rPr lang="es-MX" sz="1800" dirty="0" smtClean="0"/>
              <a:t>destacan:</a:t>
            </a:r>
          </a:p>
          <a:p>
            <a:pPr algn="just"/>
            <a:endParaRPr lang="es-MX" sz="1800" dirty="0" smtClean="0"/>
          </a:p>
          <a:p>
            <a:pPr lvl="1" algn="just"/>
            <a:r>
              <a:rPr lang="es-MX" sz="1800" dirty="0" smtClean="0"/>
              <a:t>La </a:t>
            </a:r>
            <a:r>
              <a:rPr lang="es-MX" sz="1800" dirty="0"/>
              <a:t>Autopista Durango–Mazatlán, para la cual durante la presente administración el Gobierno de la República invirtió 5,300 millones de pesos, que equivalen a más de la quinta parte de su inversión total, con la cual entraron en operación 67 kilómetros de los 230 con que cuenta esta </a:t>
            </a:r>
            <a:r>
              <a:rPr lang="es-MX" sz="1800" dirty="0" smtClean="0"/>
              <a:t>vía.</a:t>
            </a:r>
          </a:p>
          <a:p>
            <a:pPr lvl="1" algn="just"/>
            <a:endParaRPr lang="es-MX" sz="1800" dirty="0" smtClean="0"/>
          </a:p>
          <a:p>
            <a:pPr lvl="1" algn="just"/>
            <a:r>
              <a:rPr lang="es-MX" sz="1800" dirty="0" smtClean="0"/>
              <a:t>Se </a:t>
            </a:r>
            <a:r>
              <a:rPr lang="es-MX" sz="1800" dirty="0"/>
              <a:t>concluyó la obra del Distribuidor Vial Constituyentes-Lilas con una inversión de 600 mdp, la cual permitirá aumentar la capacidad de desfogue vehicular de la </a:t>
            </a:r>
            <a:r>
              <a:rPr lang="es-MX" sz="1800" dirty="0" smtClean="0"/>
              <a:t>zona.</a:t>
            </a:r>
          </a:p>
          <a:p>
            <a:pPr lvl="1" algn="just"/>
            <a:endParaRPr lang="es-MX" sz="1800" dirty="0" smtClean="0"/>
          </a:p>
          <a:p>
            <a:pPr lvl="1" algn="just"/>
            <a:r>
              <a:rPr lang="es-MX" sz="1800" dirty="0" smtClean="0"/>
              <a:t>Se </a:t>
            </a:r>
            <a:r>
              <a:rPr lang="es-MX" sz="1800" dirty="0"/>
              <a:t>concluyó y puso en operación la totalidad de la Autopista Rioverde-Ciudad Valles, con una longitud de 113 kilómetros y una inversión de casi 3,800 mdp.</a:t>
            </a:r>
          </a:p>
          <a:p>
            <a:pPr algn="just"/>
            <a:endParaRPr lang="es-MX" sz="1800" dirty="0" smtClean="0"/>
          </a:p>
          <a:p>
            <a:pPr algn="just"/>
            <a:endParaRPr lang="es-MX" sz="1800" dirty="0"/>
          </a:p>
          <a:p>
            <a:pPr algn="just"/>
            <a:r>
              <a:rPr lang="es-MX" sz="1800" dirty="0"/>
              <a:t>En total en 2013 se generarán más de 383 mil empleos directos e indirectos (alrededor de 130 mil empleos directos y más de 252 mil empleos indirectos).</a:t>
            </a:r>
          </a:p>
        </p:txBody>
      </p:sp>
    </p:spTree>
    <p:extLst>
      <p:ext uri="{BB962C8B-B14F-4D97-AF65-F5344CB8AC3E}">
        <p14:creationId xmlns:p14="http://schemas.microsoft.com/office/powerpoint/2010/main" val="542615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Avances del subsector carretero 2013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b="1" dirty="0" smtClean="0"/>
              <a:t>Contratos otorgados</a:t>
            </a:r>
          </a:p>
          <a:p>
            <a:pPr marL="0" indent="0">
              <a:buNone/>
            </a:pPr>
            <a:endParaRPr lang="es-MX" b="1" dirty="0"/>
          </a:p>
          <a:p>
            <a:pPr marL="0" indent="0">
              <a:buNone/>
            </a:pPr>
            <a:endParaRPr lang="es-MX" b="1" dirty="0" smtClean="0"/>
          </a:p>
          <a:p>
            <a:pPr marL="0" indent="0">
              <a:buNone/>
            </a:pPr>
            <a:endParaRPr lang="es-MX" b="1" dirty="0"/>
          </a:p>
          <a:p>
            <a:pPr marL="0" indent="0">
              <a:buNone/>
            </a:pPr>
            <a:endParaRPr lang="es-MX" b="1" dirty="0" smtClean="0"/>
          </a:p>
          <a:p>
            <a:pPr marL="0" indent="0">
              <a:buNone/>
            </a:pPr>
            <a:endParaRPr lang="es-MX" b="1" dirty="0"/>
          </a:p>
          <a:p>
            <a:pPr marL="0" indent="0">
              <a:buNone/>
            </a:pPr>
            <a:endParaRPr lang="es-MX" b="1" dirty="0" smtClean="0"/>
          </a:p>
          <a:p>
            <a:pPr marL="0" indent="0">
              <a:buNone/>
            </a:pPr>
            <a:endParaRPr lang="es-MX" b="1" dirty="0"/>
          </a:p>
          <a:p>
            <a:pPr marL="0" indent="0">
              <a:buNone/>
            </a:pPr>
            <a:endParaRPr lang="es-MX" b="1" dirty="0" smtClean="0"/>
          </a:p>
          <a:p>
            <a:pPr marL="0" indent="0">
              <a:buNone/>
            </a:pPr>
            <a:r>
              <a:rPr lang="es-MX" b="1" dirty="0" smtClean="0"/>
              <a:t>Proyectos Ejecutivos, Análisis Costo – Beneficio y Registros ante la SHCP</a:t>
            </a:r>
            <a:endParaRPr lang="es-MX" b="1" dirty="0"/>
          </a:p>
          <a:p>
            <a:pPr marL="0" indent="0">
              <a:buNone/>
            </a:pPr>
            <a:endParaRPr lang="es-MX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081304"/>
              </p:ext>
            </p:extLst>
          </p:nvPr>
        </p:nvGraphicFramePr>
        <p:xfrm>
          <a:off x="2081114" y="1438722"/>
          <a:ext cx="9171962" cy="1547448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174803"/>
                <a:gridCol w="1174803"/>
                <a:gridCol w="1062106"/>
                <a:gridCol w="1109948"/>
                <a:gridCol w="1206697"/>
                <a:gridCol w="1206697"/>
                <a:gridCol w="1118454"/>
                <a:gridCol w="1118454"/>
              </a:tblGrid>
              <a:tr h="68417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Total de contratos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Contratos por adjudicación directa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Contratos por invitación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Contratos por licitación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56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</a:rPr>
                        <a:t>No.</a:t>
                      </a:r>
                      <a:endParaRPr lang="es-MX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</a:rPr>
                        <a:t>Monto</a:t>
                      </a:r>
                      <a:endParaRPr lang="es-MX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No.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Monto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No.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Monto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No.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Monto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47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</a:rPr>
                        <a:t>3,787.0</a:t>
                      </a:r>
                      <a:endParaRPr lang="es-MX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</a:rPr>
                        <a:t>42,607.5</a:t>
                      </a:r>
                      <a:endParaRPr lang="es-MX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237.0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1,218.2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2,228.0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10,785.5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1,322.0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30,603.8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534881"/>
              </p:ext>
            </p:extLst>
          </p:nvPr>
        </p:nvGraphicFramePr>
        <p:xfrm>
          <a:off x="4097338" y="4175026"/>
          <a:ext cx="5256583" cy="1743659"/>
        </p:xfrm>
        <a:graphic>
          <a:graphicData uri="http://schemas.openxmlformats.org/drawingml/2006/table">
            <a:tbl>
              <a:tblPr/>
              <a:tblGrid>
                <a:gridCol w="1872208"/>
                <a:gridCol w="2088232"/>
                <a:gridCol w="1296143"/>
              </a:tblGrid>
              <a:tr h="108012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 Proyectos Ejecutivos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 Análisis Costo-Beneficio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 </a:t>
                      </a: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Registros ante la SHCP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5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661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529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397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600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Compromisos de Gobierno que terminan en 2013</a:t>
            </a:r>
            <a:endParaRPr lang="es-MX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969806"/>
              </p:ext>
            </p:extLst>
          </p:nvPr>
        </p:nvGraphicFramePr>
        <p:xfrm>
          <a:off x="352922" y="1582738"/>
          <a:ext cx="12025335" cy="5465896"/>
        </p:xfrm>
        <a:graphic>
          <a:graphicData uri="http://schemas.openxmlformats.org/drawingml/2006/table">
            <a:tbl>
              <a:tblPr/>
              <a:tblGrid>
                <a:gridCol w="1230023"/>
                <a:gridCol w="1583656"/>
                <a:gridCol w="6403345"/>
                <a:gridCol w="2808311"/>
              </a:tblGrid>
              <a:tr h="1243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Código de CG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Denominación de Compromiso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Entidad Federativa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40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CG-222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Construir el Libramiento de la Ciudad de Coatepec.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Veracruz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575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CG-186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Modernizar la Carretera San Pedro - Cuatro Ciénegas.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Coahuila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75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CG-261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Construir un puente en la carretera libre México - Toluca, para agilizar el tránsito a la altura de la caseta de peaje de la autopista del mismo nombre.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Estado de México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264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CG-112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Mejorar las vías de comunicación entre Chiapa de Corzo y Emiliano Zapata, Parral, La Concordia, Rizo de Oro y Chicomuselo.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Chiapas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52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CG-187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Modernizar el Libramiento San Buenaventura - Hermanas.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Coahuila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352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CG-169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Rehabilitar el pavimento de la Región Cancún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Quintana Roo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352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CG-226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Pavimentar la carretera de La Valenciana a Mineral de La Luz.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Guanajuato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352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CG-072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Obras para Comalá, Coquimatlán, Cuauhtémoc, Ixtlahuacán.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Colima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352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CG-163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Construir 300 Kilómetros de Caminos Rurales y sacacosechas en el Estado.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Quintana Roo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352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CG-207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Pavimentación en calles de municipios del oriente del Estado.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México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352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CG-237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Rehabilitar la carretera Motozintla - Tapachula.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Chiapas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352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CG-214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Reencarpetar la carretera Santa Bárbara-Izúcar de Matamoros, tramo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Chalco-Cuautla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Mex/Mor</a:t>
                      </a:r>
                    </a:p>
                  </a:txBody>
                  <a:tcPr marL="5182" marR="5182" marT="51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52922" y="790650"/>
            <a:ext cx="12025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Este año  se concluyó el Compromiso 214 “Reencarpetar la carretera Santa Bárbara – Izúcar de Matamoros, tramo Chalco - Cuautla “ , restando 11 Compromisos que se concluirán este año, los cuales se listan a continuación: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170507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19050"/>
            <a:ext cx="12811125" cy="773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9050" y="7402513"/>
            <a:ext cx="12798425" cy="222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292" tIns="46292" rIns="46292" bIns="46292"/>
          <a:lstStyle/>
          <a:p>
            <a:pPr algn="ctr" defTabSz="1175827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 b="1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1266488" y="7137400"/>
            <a:ext cx="12700" cy="4222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292" tIns="46292" rIns="46292" bIns="46292"/>
          <a:lstStyle/>
          <a:p>
            <a:pPr algn="ctr" defTabSz="1175827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 b="1" dirty="0">
              <a:solidFill>
                <a:schemeClr val="tx1"/>
              </a:solidFill>
            </a:endParaRPr>
          </a:p>
        </p:txBody>
      </p:sp>
      <p:pic>
        <p:nvPicPr>
          <p:cNvPr id="410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t="31863" r="7265" b="32353"/>
          <a:stretch>
            <a:fillRect/>
          </a:stretch>
        </p:blipFill>
        <p:spPr bwMode="auto">
          <a:xfrm>
            <a:off x="9929813" y="176213"/>
            <a:ext cx="2552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27 Rectángulo"/>
          <p:cNvSpPr/>
          <p:nvPr/>
        </p:nvSpPr>
        <p:spPr>
          <a:xfrm>
            <a:off x="-25400" y="2303463"/>
            <a:ext cx="12811125" cy="1511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175827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11" name="10 Rectángulo"/>
          <p:cNvSpPr/>
          <p:nvPr/>
        </p:nvSpPr>
        <p:spPr bwMode="auto">
          <a:xfrm>
            <a:off x="1865090" y="2509838"/>
            <a:ext cx="9145016" cy="1089124"/>
          </a:xfrm>
          <a:prstGeom prst="rect">
            <a:avLst/>
          </a:prstGeom>
          <a:solidFill>
            <a:srgbClr val="AC0000">
              <a:alpha val="65000"/>
            </a:srgb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50" tIns="50925" rIns="101850" bIns="50925" anchor="ctr"/>
          <a:lstStyle/>
          <a:p>
            <a:pPr algn="ctr" defTabSz="13096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100" b="1" cap="small" spc="257" dirty="0" smtClean="0">
                <a:solidFill>
                  <a:schemeClr val="bg1"/>
                </a:solidFill>
                <a:latin typeface="Adobe Caslon Pro" pitchFamily="18" charset="0"/>
              </a:rPr>
              <a:t>GRACIAS</a:t>
            </a:r>
            <a:endParaRPr lang="es-MX" sz="3100" b="1" cap="small" spc="257" dirty="0">
              <a:solidFill>
                <a:schemeClr val="bg1"/>
              </a:solidFill>
              <a:latin typeface="Adobe Caslon Pro" pitchFamily="18" charset="0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2181548" y="2625725"/>
            <a:ext cx="8468518" cy="901229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50" tIns="50925" rIns="101850" bIns="50925" anchor="ctr"/>
          <a:lstStyle/>
          <a:p>
            <a:pPr algn="ctr" defTabSz="1309690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9951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2736</TotalTime>
  <Words>2038</Words>
  <Application>Microsoft Office PowerPoint</Application>
  <PresentationFormat>Personalizado</PresentationFormat>
  <Paragraphs>373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Panorama General del subsector carretero</vt:lpstr>
      <vt:lpstr>Prospectiva del subsector carretero</vt:lpstr>
      <vt:lpstr>PEF 2014 del subsector carretero</vt:lpstr>
      <vt:lpstr>Avances del subsector carretero 2013</vt:lpstr>
      <vt:lpstr>Avances del Subsector Carretero</vt:lpstr>
      <vt:lpstr>Avances del subsector carretero 2013</vt:lpstr>
      <vt:lpstr>Compromisos de Gobierno que terminan en 2013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Armando Salazar Chapuz</dc:creator>
  <cp:lastModifiedBy>Carla Andrea Rojas Donjuan</cp:lastModifiedBy>
  <cp:revision>295</cp:revision>
  <cp:lastPrinted>2013-11-20T16:40:50Z</cp:lastPrinted>
  <dcterms:created xsi:type="dcterms:W3CDTF">2013-11-04T17:05:09Z</dcterms:created>
  <dcterms:modified xsi:type="dcterms:W3CDTF">2013-11-29T02:07:19Z</dcterms:modified>
</cp:coreProperties>
</file>