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82" r:id="rId2"/>
    <p:sldMasterId id="2147483807" r:id="rId3"/>
    <p:sldMasterId id="2147483819" r:id="rId4"/>
    <p:sldMasterId id="2147483831" r:id="rId5"/>
    <p:sldMasterId id="2147483844" r:id="rId6"/>
  </p:sldMasterIdLst>
  <p:notesMasterIdLst>
    <p:notesMasterId r:id="rId32"/>
  </p:notesMasterIdLst>
  <p:sldIdLst>
    <p:sldId id="427" r:id="rId7"/>
    <p:sldId id="435" r:id="rId8"/>
    <p:sldId id="400" r:id="rId9"/>
    <p:sldId id="434" r:id="rId10"/>
    <p:sldId id="428" r:id="rId11"/>
    <p:sldId id="401" r:id="rId12"/>
    <p:sldId id="422" r:id="rId13"/>
    <p:sldId id="421" r:id="rId14"/>
    <p:sldId id="425" r:id="rId15"/>
    <p:sldId id="426" r:id="rId16"/>
    <p:sldId id="446" r:id="rId17"/>
    <p:sldId id="444" r:id="rId18"/>
    <p:sldId id="445" r:id="rId19"/>
    <p:sldId id="404" r:id="rId20"/>
    <p:sldId id="402" r:id="rId21"/>
    <p:sldId id="403" r:id="rId22"/>
    <p:sldId id="429" r:id="rId23"/>
    <p:sldId id="436" r:id="rId24"/>
    <p:sldId id="437" r:id="rId25"/>
    <p:sldId id="438" r:id="rId26"/>
    <p:sldId id="439" r:id="rId27"/>
    <p:sldId id="440" r:id="rId28"/>
    <p:sldId id="441" r:id="rId29"/>
    <p:sldId id="442" r:id="rId30"/>
    <p:sldId id="443" r:id="rId31"/>
  </p:sldIdLst>
  <p:sldSz cx="9144000" cy="723741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31859C"/>
    <a:srgbClr val="A5D6E3"/>
    <a:srgbClr val="00359E"/>
    <a:srgbClr val="0099FF"/>
    <a:srgbClr val="006600"/>
    <a:srgbClr val="906437"/>
    <a:srgbClr val="B7855D"/>
    <a:srgbClr val="4F6CBD"/>
    <a:srgbClr val="0045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996" autoAdjust="0"/>
    <p:restoredTop sz="91377" autoAdjust="0"/>
  </p:normalViewPr>
  <p:slideViewPr>
    <p:cSldViewPr>
      <p:cViewPr>
        <p:scale>
          <a:sx n="66" d="100"/>
          <a:sy n="66" d="100"/>
        </p:scale>
        <p:origin x="-1452" y="-36"/>
      </p:cViewPr>
      <p:guideLst>
        <p:guide orient="horz" pos="228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00" y="25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Hoja_de_c_lculo_de_Microsoft_Office_Excel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tx>
            <c:strRef>
              <c:f>Hoja4!$C$153</c:f>
              <c:strCache>
                <c:ptCount val="1"/>
                <c:pt idx="0">
                  <c:v>Calf.</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17"/>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txPr>
              <a:bodyPr/>
              <a:lstStyle/>
              <a:p>
                <a:pPr>
                  <a:defRPr lang="es-MX" sz="600" b="1">
                    <a:effectLst>
                      <a:outerShdw blurRad="38100" dist="38100" dir="2700000" algn="tl">
                        <a:srgbClr val="000000">
                          <a:alpha val="43137"/>
                        </a:srgbClr>
                      </a:outerShdw>
                    </a:effectLst>
                  </a:defRPr>
                </a:pPr>
                <a:endParaRPr lang="es-ES"/>
              </a:p>
            </c:txPr>
            <c:showVal val="1"/>
          </c:dLbls>
          <c:cat>
            <c:strRef>
              <c:f>Hoja4!$B$154:$B$180</c:f>
              <c:strCache>
                <c:ptCount val="27"/>
                <c:pt idx="0">
                  <c:v>Hong Kong (1)</c:v>
                </c:pt>
                <c:pt idx="1">
                  <c:v>Singapore (2)</c:v>
                </c:pt>
                <c:pt idx="2">
                  <c:v>Alemania (3)</c:v>
                </c:pt>
                <c:pt idx="3">
                  <c:v>Francia (4)</c:v>
                </c:pt>
                <c:pt idx="4">
                  <c:v>Suiza (6)</c:v>
                </c:pt>
                <c:pt idx="5">
                  <c:v>Inglaterra (8)</c:v>
                </c:pt>
                <c:pt idx="6">
                  <c:v>Japon (9)</c:v>
                </c:pt>
                <c:pt idx="7">
                  <c:v>España (10)</c:v>
                </c:pt>
                <c:pt idx="8">
                  <c:v>Corea (11)</c:v>
                </c:pt>
                <c:pt idx="9">
                  <c:v>Canadà (12)</c:v>
                </c:pt>
                <c:pt idx="10">
                  <c:v>Taiwan (14)</c:v>
                </c:pt>
                <c:pt idx="11">
                  <c:v>EUA (15)</c:v>
                </c:pt>
                <c:pt idx="12">
                  <c:v>Israel (35)</c:v>
                </c:pt>
                <c:pt idx="13">
                  <c:v>Rusa (45)</c:v>
                </c:pt>
                <c:pt idx="14">
                  <c:v>Chile (46)</c:v>
                </c:pt>
                <c:pt idx="15">
                  <c:v>China (48)</c:v>
                </c:pt>
                <c:pt idx="16">
                  <c:v>Turquìa (49)</c:v>
                </c:pt>
                <c:pt idx="17">
                  <c:v>Mèxico (64)</c:v>
                </c:pt>
                <c:pt idx="18">
                  <c:v>Iràn (65)</c:v>
                </c:pt>
                <c:pt idx="19">
                  <c:v>Sudafrica (66)</c:v>
                </c:pt>
                <c:pt idx="20">
                  <c:v>Brasil (71)</c:v>
                </c:pt>
                <c:pt idx="21">
                  <c:v>Polonia (74)</c:v>
                </c:pt>
                <c:pt idx="22">
                  <c:v>India (85</c:v>
                </c:pt>
                <c:pt idx="23">
                  <c:v>Argentina (89)</c:v>
                </c:pt>
                <c:pt idx="24">
                  <c:v>Nigeria (135)</c:v>
                </c:pt>
                <c:pt idx="25">
                  <c:v>Angola (145)</c:v>
                </c:pt>
                <c:pt idx="26">
                  <c:v>Chad (148)</c:v>
                </c:pt>
              </c:strCache>
            </c:strRef>
          </c:cat>
          <c:val>
            <c:numRef>
              <c:f>Hoja4!$C$154:$C$180</c:f>
              <c:numCache>
                <c:formatCode>0.0</c:formatCode>
                <c:ptCount val="27"/>
                <c:pt idx="0">
                  <c:v>6.74</c:v>
                </c:pt>
                <c:pt idx="1">
                  <c:v>6.41</c:v>
                </c:pt>
                <c:pt idx="2">
                  <c:v>6.24</c:v>
                </c:pt>
                <c:pt idx="3">
                  <c:v>6.21</c:v>
                </c:pt>
                <c:pt idx="4">
                  <c:v>6.2</c:v>
                </c:pt>
                <c:pt idx="5">
                  <c:v>6.1199999999999974</c:v>
                </c:pt>
                <c:pt idx="6">
                  <c:v>6.03</c:v>
                </c:pt>
                <c:pt idx="7">
                  <c:v>5.9700000000000024</c:v>
                </c:pt>
                <c:pt idx="8">
                  <c:v>5.85</c:v>
                </c:pt>
                <c:pt idx="9">
                  <c:v>5.8</c:v>
                </c:pt>
                <c:pt idx="10">
                  <c:v>5.7700000000000014</c:v>
                </c:pt>
                <c:pt idx="11">
                  <c:v>5.7700000000000014</c:v>
                </c:pt>
                <c:pt idx="12">
                  <c:v>4.92</c:v>
                </c:pt>
                <c:pt idx="13">
                  <c:v>4.6099999999999985</c:v>
                </c:pt>
                <c:pt idx="14">
                  <c:v>4.54</c:v>
                </c:pt>
                <c:pt idx="15">
                  <c:v>4.51</c:v>
                </c:pt>
                <c:pt idx="16">
                  <c:v>4.45</c:v>
                </c:pt>
                <c:pt idx="17">
                  <c:v>4.1399999999999997</c:v>
                </c:pt>
                <c:pt idx="18">
                  <c:v>4.1399999999999997</c:v>
                </c:pt>
                <c:pt idx="19">
                  <c:v>4.13</c:v>
                </c:pt>
                <c:pt idx="20">
                  <c:v>4.0199999999999996</c:v>
                </c:pt>
                <c:pt idx="21">
                  <c:v>3.96</c:v>
                </c:pt>
                <c:pt idx="22">
                  <c:v>3.65</c:v>
                </c:pt>
                <c:pt idx="23">
                  <c:v>3.52</c:v>
                </c:pt>
                <c:pt idx="24">
                  <c:v>2.29</c:v>
                </c:pt>
                <c:pt idx="25">
                  <c:v>1.9200000000000006</c:v>
                </c:pt>
                <c:pt idx="26">
                  <c:v>1.71</c:v>
                </c:pt>
              </c:numCache>
            </c:numRef>
          </c:val>
        </c:ser>
        <c:dLbls/>
        <c:axId val="120712576"/>
        <c:axId val="121615488"/>
      </c:barChart>
      <c:catAx>
        <c:axId val="120712576"/>
        <c:scaling>
          <c:orientation val="minMax"/>
        </c:scaling>
        <c:axPos val="b"/>
        <c:tickLblPos val="nextTo"/>
        <c:txPr>
          <a:bodyPr/>
          <a:lstStyle/>
          <a:p>
            <a:pPr>
              <a:defRPr lang="es-MX" sz="700" b="1">
                <a:effectLst>
                  <a:outerShdw blurRad="38100" dist="38100" dir="2700000" algn="tl">
                    <a:srgbClr val="000000">
                      <a:alpha val="43137"/>
                    </a:srgbClr>
                  </a:outerShdw>
                </a:effectLst>
                <a:latin typeface="Arial Narrow" panose="020B0606020202030204" pitchFamily="34" charset="0"/>
              </a:defRPr>
            </a:pPr>
            <a:endParaRPr lang="es-ES"/>
          </a:p>
        </c:txPr>
        <c:crossAx val="121615488"/>
        <c:crosses val="autoZero"/>
        <c:auto val="1"/>
        <c:lblAlgn val="ctr"/>
        <c:lblOffset val="100"/>
      </c:catAx>
      <c:valAx>
        <c:axId val="121615488"/>
        <c:scaling>
          <c:orientation val="minMax"/>
        </c:scaling>
        <c:delete val="1"/>
        <c:axPos val="l"/>
        <c:numFmt formatCode="0.0" sourceLinked="1"/>
        <c:tickLblPos val="nextTo"/>
        <c:crossAx val="120712576"/>
        <c:crosses val="autoZero"/>
        <c:crossBetween val="between"/>
      </c:valAx>
      <c:spPr>
        <a:noFill/>
      </c:spPr>
    </c:plotArea>
    <c:plotVisOnly val="1"/>
    <c:dispBlanksAs val="gap"/>
  </c:chart>
  <c:spPr>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es-E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'SCT CONSOLIDADO'!$P$144</c:f>
              <c:strCache>
                <c:ptCount val="1"/>
                <c:pt idx="0">
                  <c:v>Inversión Física Presupuestaria</c:v>
                </c:pt>
              </c:strCache>
            </c:strRef>
          </c:tx>
          <c:spPr>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0"/>
                  <c:y val="0"/>
                </c:manualLayout>
              </c:layout>
              <c:showVal val="1"/>
            </c:dLbl>
            <c:dLbl>
              <c:idx val="1"/>
              <c:layout>
                <c:manualLayout>
                  <c:x val="-2.7777777777777796E-3"/>
                  <c:y val="4.6296296296296302E-3"/>
                </c:manualLayout>
              </c:layout>
              <c:showVal val="1"/>
            </c:dLbl>
            <c:dLbl>
              <c:idx val="2"/>
              <c:layout>
                <c:manualLayout>
                  <c:x val="5.5555555555556564E-3"/>
                  <c:y val="-1.8518883056284619E-2"/>
                </c:manualLayout>
              </c:layout>
              <c:tx>
                <c:rich>
                  <a:bodyPr/>
                  <a:lstStyle/>
                  <a:p>
                    <a:r>
                      <a:rPr lang="en-US" dirty="0" smtClean="0"/>
                      <a:t>793,809 </a:t>
                    </a:r>
                    <a:r>
                      <a:rPr lang="en-US" sz="800" dirty="0" smtClean="0"/>
                      <a:t>1/</a:t>
                    </a:r>
                    <a:endParaRPr lang="en-US" sz="800" dirty="0"/>
                  </a:p>
                </c:rich>
              </c:tx>
              <c:showVal val="1"/>
            </c:dLbl>
            <c:txPr>
              <a:bodyPr/>
              <a:lstStyle/>
              <a:p>
                <a:pPr>
                  <a:defRPr lang="es-MX" b="1">
                    <a:latin typeface="Arial Narrow" panose="020B0606020202030204" pitchFamily="34" charset="0"/>
                  </a:defRPr>
                </a:pPr>
                <a:endParaRPr lang="es-ES"/>
              </a:p>
            </c:txPr>
            <c:showVal val="1"/>
          </c:dLbls>
          <c:cat>
            <c:numRef>
              <c:f>'SCT CONSOLIDADO'!$O$145:$O$147</c:f>
              <c:numCache>
                <c:formatCode>General</c:formatCode>
                <c:ptCount val="3"/>
                <c:pt idx="0">
                  <c:v>2012</c:v>
                </c:pt>
                <c:pt idx="1">
                  <c:v>2013</c:v>
                </c:pt>
                <c:pt idx="2">
                  <c:v>2014</c:v>
                </c:pt>
              </c:numCache>
            </c:numRef>
          </c:cat>
          <c:val>
            <c:numRef>
              <c:f>'SCT CONSOLIDADO'!$P$145:$P$147</c:f>
              <c:numCache>
                <c:formatCode>#,##0</c:formatCode>
                <c:ptCount val="3"/>
                <c:pt idx="0">
                  <c:v>660995.4</c:v>
                </c:pt>
                <c:pt idx="1">
                  <c:v>694550.10000000009</c:v>
                </c:pt>
                <c:pt idx="2">
                  <c:v>793809.1</c:v>
                </c:pt>
              </c:numCache>
            </c:numRef>
          </c:val>
        </c:ser>
        <c:dLbls/>
        <c:axId val="136310784"/>
        <c:axId val="136312320"/>
      </c:barChart>
      <c:catAx>
        <c:axId val="136310784"/>
        <c:scaling>
          <c:orientation val="minMax"/>
        </c:scaling>
        <c:axPos val="b"/>
        <c:numFmt formatCode="General" sourceLinked="1"/>
        <c:tickLblPos val="nextTo"/>
        <c:txPr>
          <a:bodyPr/>
          <a:lstStyle/>
          <a:p>
            <a:pPr>
              <a:defRPr lang="es-MX" b="1">
                <a:latin typeface="Arial Narrow" panose="020B0606020202030204" pitchFamily="34" charset="0"/>
              </a:defRPr>
            </a:pPr>
            <a:endParaRPr lang="es-ES"/>
          </a:p>
        </c:txPr>
        <c:crossAx val="136312320"/>
        <c:crosses val="autoZero"/>
        <c:auto val="1"/>
        <c:lblAlgn val="ctr"/>
        <c:lblOffset val="100"/>
      </c:catAx>
      <c:valAx>
        <c:axId val="136312320"/>
        <c:scaling>
          <c:orientation val="minMax"/>
          <c:min val="200000"/>
        </c:scaling>
        <c:delete val="1"/>
        <c:axPos val="l"/>
        <c:numFmt formatCode="#,##0" sourceLinked="1"/>
        <c:tickLblPos val="nextTo"/>
        <c:crossAx val="136310784"/>
        <c:crosses val="autoZero"/>
        <c:crossBetween val="between"/>
      </c:valAx>
      <c:spPr>
        <a:noFill/>
      </c:spPr>
    </c:plotArea>
    <c:plotVisOnly val="1"/>
    <c:dispBlanksAs val="gap"/>
  </c:chart>
  <c:spPr>
    <a:noFill/>
    <a:ln>
      <a:noFill/>
    </a:ln>
  </c:spPr>
  <c:externalData r:id="rId2"/>
  <c:userShapes r:id="rId3"/>
</c:chartSpace>
</file>

<file path=ppt/drawings/drawing1.xml><?xml version="1.0" encoding="utf-8"?>
<c:userShapes xmlns:c="http://schemas.openxmlformats.org/drawingml/2006/chart">
  <cdr:relSizeAnchor xmlns:cdr="http://schemas.openxmlformats.org/drawingml/2006/chartDrawing">
    <cdr:from>
      <cdr:x>0.3462</cdr:x>
      <cdr:y>0.11334</cdr:y>
    </cdr:from>
    <cdr:to>
      <cdr:x>0.65094</cdr:x>
      <cdr:y>0.30332</cdr:y>
    </cdr:to>
    <cdr:cxnSp macro="">
      <cdr:nvCxnSpPr>
        <cdr:cNvPr id="3" name="2 Conector recto de flecha"/>
        <cdr:cNvCxnSpPr/>
      </cdr:nvCxnSpPr>
      <cdr:spPr>
        <a:xfrm xmlns:a="http://schemas.openxmlformats.org/drawingml/2006/main" flipH="1" flipV="1">
          <a:off x="1704950" y="361743"/>
          <a:ext cx="1500780" cy="606350"/>
        </a:xfrm>
        <a:prstGeom xmlns:a="http://schemas.openxmlformats.org/drawingml/2006/main" prst="straightConnector1">
          <a:avLst/>
        </a:prstGeom>
        <a:ln xmlns:a="http://schemas.openxmlformats.org/drawingml/2006/main" w="19050">
          <a:solidFill>
            <a:srgbClr val="FFC000"/>
          </a:solidFill>
          <a:prstDash val="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0.27199</cdr:x>
      <cdr:y>0.18723</cdr:y>
    </cdr:from>
    <cdr:to>
      <cdr:x>0.40949</cdr:x>
      <cdr:y>0.28445</cdr:y>
    </cdr:to>
    <cdr:sp macro="" textlink="">
      <cdr:nvSpPr>
        <cdr:cNvPr id="2" name="1 CuadroTexto"/>
        <cdr:cNvSpPr txBox="1"/>
      </cdr:nvSpPr>
      <cdr:spPr>
        <a:xfrm xmlns:a="http://schemas.openxmlformats.org/drawingml/2006/main">
          <a:off x="1243558" y="513617"/>
          <a:ext cx="628650" cy="2666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000" b="1" dirty="0">
              <a:solidFill>
                <a:srgbClr val="C00000"/>
              </a:solidFill>
              <a:latin typeface="Arial Narrow" panose="020B0606020202030204" pitchFamily="34" charset="0"/>
            </a:rPr>
            <a:t>(1.6%)</a:t>
          </a:r>
        </a:p>
      </cdr:txBody>
    </cdr:sp>
  </cdr:relSizeAnchor>
  <cdr:relSizeAnchor xmlns:cdr="http://schemas.openxmlformats.org/drawingml/2006/chartDrawing">
    <cdr:from>
      <cdr:x>0.23625</cdr:x>
      <cdr:y>0.2625</cdr:y>
    </cdr:from>
    <cdr:to>
      <cdr:x>0.44099</cdr:x>
      <cdr:y>0.28875</cdr:y>
    </cdr:to>
    <cdr:cxnSp macro="">
      <cdr:nvCxnSpPr>
        <cdr:cNvPr id="4" name="3 Conector recto de flecha"/>
        <cdr:cNvCxnSpPr/>
      </cdr:nvCxnSpPr>
      <cdr:spPr>
        <a:xfrm xmlns:a="http://schemas.openxmlformats.org/drawingml/2006/main" flipV="1">
          <a:off x="1080120" y="720080"/>
          <a:ext cx="936104" cy="72008"/>
        </a:xfrm>
        <a:prstGeom xmlns:a="http://schemas.openxmlformats.org/drawingml/2006/main" prst="straightConnector1">
          <a:avLst/>
        </a:prstGeom>
        <a:ln xmlns:a="http://schemas.openxmlformats.org/drawingml/2006/main" w="19050">
          <a:solidFill>
            <a:schemeClr val="accent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FCA85F25-ED74-4286-92FB-2BA130AF8324}" type="datetimeFigureOut">
              <a:rPr lang="es-MX" smtClean="0"/>
              <a:pPr/>
              <a:t>14/04/2001</a:t>
            </a:fld>
            <a:endParaRPr lang="es-MX"/>
          </a:p>
        </p:txBody>
      </p:sp>
      <p:sp>
        <p:nvSpPr>
          <p:cNvPr id="4" name="3 Marcador de imagen de diapositiva"/>
          <p:cNvSpPr>
            <a:spLocks noGrp="1" noRot="1" noChangeAspect="1"/>
          </p:cNvSpPr>
          <p:nvPr>
            <p:ph type="sldImg" idx="2"/>
          </p:nvPr>
        </p:nvSpPr>
        <p:spPr>
          <a:xfrm>
            <a:off x="1303338" y="696913"/>
            <a:ext cx="4403725" cy="3486150"/>
          </a:xfrm>
          <a:prstGeom prst="rect">
            <a:avLst/>
          </a:prstGeom>
          <a:noFill/>
          <a:ln w="12700">
            <a:solidFill>
              <a:prstClr val="black"/>
            </a:solidFill>
          </a:ln>
        </p:spPr>
        <p:txBody>
          <a:bodyPr vert="horz" lIns="93164" tIns="46582" rIns="93164" bIns="46582"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9D8C13FB-5AE5-45AD-B316-569B342A6655}" type="slidenum">
              <a:rPr lang="es-MX" smtClean="0"/>
              <a:pPr/>
              <a:t>‹Nº›</a:t>
            </a:fld>
            <a:endParaRPr lang="es-MX"/>
          </a:p>
        </p:txBody>
      </p:sp>
    </p:spTree>
    <p:extLst>
      <p:ext uri="{BB962C8B-B14F-4D97-AF65-F5344CB8AC3E}">
        <p14:creationId xmlns:p14="http://schemas.microsoft.com/office/powerpoint/2010/main" xmlns="" val="315249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arch.babylon.com/imageres.php?iu=http://www.mars.com/global/assets/images/center-content/Mexico-flag.jpg&amp;ir=http://www.mars.com/global/about-mars/mars-pia/market-summaries/mars-mexico.aspx&amp;ig=http://t0.gstatic.com/images?q=tbn:ANd9GcRynOfvxD4x-uKS_JWurrpZht93TNOe2hDcJrgna7iuA8u_WovQXlJazHY&amp;h=394&amp;w=700&amp;q=mexico&amp;babsrc=SP_de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27.jpeg"/></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a:t>
            </a:fld>
            <a:endParaRPr lang="es-MX"/>
          </a:p>
        </p:txBody>
      </p:sp>
    </p:spTree>
    <p:extLst>
      <p:ext uri="{BB962C8B-B14F-4D97-AF65-F5344CB8AC3E}">
        <p14:creationId xmlns:p14="http://schemas.microsoft.com/office/powerpoint/2010/main" xmlns="" val="148716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4" name="3 Marcador de número de diapositiva"/>
          <p:cNvSpPr>
            <a:spLocks noGrp="1"/>
          </p:cNvSpPr>
          <p:nvPr>
            <p:ph type="sldNum" sz="quarter" idx="10"/>
          </p:nvPr>
        </p:nvSpPr>
        <p:spPr/>
        <p:txBody>
          <a:bodyPr/>
          <a:lstStyle/>
          <a:p>
            <a:fld id="{9D8C13FB-5AE5-45AD-B316-569B342A6655}" type="slidenum">
              <a:rPr lang="es-MX" smtClean="0"/>
              <a:pPr/>
              <a:t>10</a:t>
            </a:fld>
            <a:endParaRPr lang="es-MX"/>
          </a:p>
        </p:txBody>
      </p:sp>
      <p:graphicFrame>
        <p:nvGraphicFramePr>
          <p:cNvPr id="5" name="4 Tabla"/>
          <p:cNvGraphicFramePr>
            <a:graphicFrameLocks noGrp="1"/>
          </p:cNvGraphicFramePr>
          <p:nvPr>
            <p:extLst>
              <p:ext uri="{D42A27DB-BD31-4B8C-83A1-F6EECF244321}">
                <p14:modId xmlns:p14="http://schemas.microsoft.com/office/powerpoint/2010/main" xmlns="" val="2556184243"/>
              </p:ext>
            </p:extLst>
          </p:nvPr>
        </p:nvGraphicFramePr>
        <p:xfrm>
          <a:off x="264840" y="4432176"/>
          <a:ext cx="6624737" cy="2242185"/>
        </p:xfrm>
        <a:graphic>
          <a:graphicData uri="http://schemas.openxmlformats.org/drawingml/2006/table">
            <a:tbl>
              <a:tblPr>
                <a:tableStyleId>{5C22544A-7EE6-4342-B048-85BDC9FD1C3A}</a:tableStyleId>
              </a:tblPr>
              <a:tblGrid>
                <a:gridCol w="5544616"/>
                <a:gridCol w="1080121"/>
              </a:tblGrid>
              <a:tr h="209550">
                <a:tc>
                  <a:txBody>
                    <a:bodyPr/>
                    <a:lstStyle/>
                    <a:p>
                      <a:pPr algn="l" fontAlgn="b"/>
                      <a:r>
                        <a:rPr lang="es-MX" sz="1600" u="none" strike="noStrike" dirty="0" smtClean="0">
                          <a:effectLst/>
                          <a:latin typeface="Arial Narrow" panose="020B0606020202030204" pitchFamily="34" charset="0"/>
                        </a:rPr>
                        <a:t>1. Construcción </a:t>
                      </a:r>
                      <a:r>
                        <a:rPr lang="es-MX" sz="1600" u="none" strike="noStrike" dirty="0">
                          <a:effectLst/>
                          <a:latin typeface="Arial Narrow" panose="020B0606020202030204" pitchFamily="34" charset="0"/>
                        </a:rPr>
                        <a:t>de la carretera </a:t>
                      </a:r>
                      <a:r>
                        <a:rPr lang="es-MX" sz="1600" u="none" strike="noStrike" dirty="0" err="1">
                          <a:effectLst/>
                          <a:latin typeface="Arial Narrow" panose="020B0606020202030204" pitchFamily="34" charset="0"/>
                        </a:rPr>
                        <a:t>Cardel</a:t>
                      </a:r>
                      <a:r>
                        <a:rPr lang="es-MX" sz="1600" u="none" strike="noStrike" dirty="0">
                          <a:effectLst/>
                          <a:latin typeface="Arial Narrow" panose="020B0606020202030204" pitchFamily="34" charset="0"/>
                        </a:rPr>
                        <a:t> - Poza Rica (primera etapa)</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600" u="none" strike="noStrike" dirty="0">
                          <a:effectLst/>
                          <a:latin typeface="Arial Narrow" panose="020B0606020202030204" pitchFamily="34" charset="0"/>
                        </a:rPr>
                        <a:t>Veracruz</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550">
                <a:tc>
                  <a:txBody>
                    <a:bodyPr/>
                    <a:lstStyle/>
                    <a:p>
                      <a:pPr algn="l" fontAlgn="b"/>
                      <a:r>
                        <a:rPr lang="es-MX" sz="1600" u="none" strike="noStrike" dirty="0" smtClean="0">
                          <a:effectLst/>
                          <a:latin typeface="Arial Narrow" panose="020B0606020202030204" pitchFamily="34" charset="0"/>
                        </a:rPr>
                        <a:t>2. Construcción </a:t>
                      </a:r>
                      <a:r>
                        <a:rPr lang="es-MX" sz="1600" u="none" strike="noStrike" dirty="0">
                          <a:effectLst/>
                          <a:latin typeface="Arial Narrow" panose="020B0606020202030204" pitchFamily="34" charset="0"/>
                        </a:rPr>
                        <a:t>de la autopista Tuxpan </a:t>
                      </a:r>
                      <a:r>
                        <a:rPr lang="es-MX" sz="1600" u="none" strike="noStrike" dirty="0" smtClean="0">
                          <a:effectLst/>
                          <a:latin typeface="Arial Narrow" panose="020B0606020202030204" pitchFamily="34" charset="0"/>
                        </a:rPr>
                        <a:t>–Tampico</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s-MX" sz="1600" u="none" strike="noStrike" dirty="0">
                          <a:effectLst/>
                          <a:latin typeface="Arial Narrow" panose="020B0606020202030204" pitchFamily="34" charset="0"/>
                        </a:rPr>
                        <a:t>Veracruz</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0525">
                <a:tc>
                  <a:txBody>
                    <a:bodyPr/>
                    <a:lstStyle/>
                    <a:p>
                      <a:pPr algn="l" fontAlgn="b"/>
                      <a:r>
                        <a:rPr lang="es-MX" sz="1600" u="none" strike="noStrike" dirty="0" smtClean="0">
                          <a:effectLst/>
                          <a:latin typeface="Arial Narrow" panose="020B0606020202030204" pitchFamily="34" charset="0"/>
                        </a:rPr>
                        <a:t>3. Continuar </a:t>
                      </a:r>
                      <a:r>
                        <a:rPr lang="es-MX" sz="1600" u="none" strike="noStrike" dirty="0">
                          <a:effectLst/>
                          <a:latin typeface="Arial Narrow" panose="020B0606020202030204" pitchFamily="34" charset="0"/>
                        </a:rPr>
                        <a:t>la construcción de la autopista Jala - Compostela </a:t>
                      </a:r>
                      <a:r>
                        <a:rPr lang="es-MX" sz="1600" u="none" strike="noStrike" dirty="0" smtClean="0">
                          <a:effectLst/>
                          <a:latin typeface="Arial Narrow" panose="020B0606020202030204" pitchFamily="34" charset="0"/>
                        </a:rPr>
                        <a:t>– Bahía</a:t>
                      </a:r>
                      <a:r>
                        <a:rPr lang="es-MX" sz="1600" u="none" strike="noStrike" dirty="0">
                          <a:effectLst/>
                          <a:latin typeface="Arial Narrow" panose="020B0606020202030204" pitchFamily="34" charset="0"/>
                        </a:rPr>
                        <a:t/>
                      </a:r>
                      <a:br>
                        <a:rPr lang="es-MX" sz="1600" u="none" strike="noStrike" dirty="0">
                          <a:effectLst/>
                          <a:latin typeface="Arial Narrow" panose="020B0606020202030204" pitchFamily="34" charset="0"/>
                        </a:rPr>
                      </a:br>
                      <a:r>
                        <a:rPr lang="es-MX" sz="1600" u="none" strike="noStrike" dirty="0" smtClean="0">
                          <a:effectLst/>
                          <a:latin typeface="Arial Narrow" panose="020B0606020202030204" pitchFamily="34" charset="0"/>
                        </a:rPr>
                        <a:t>    de Banderas</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600" u="none" strike="noStrike" dirty="0">
                          <a:effectLst/>
                          <a:latin typeface="Arial Narrow" panose="020B0606020202030204" pitchFamily="34" charset="0"/>
                        </a:rPr>
                        <a:t>Nayarit</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9100">
                <a:tc>
                  <a:txBody>
                    <a:bodyPr/>
                    <a:lstStyle/>
                    <a:p>
                      <a:pPr algn="l" fontAlgn="b"/>
                      <a:r>
                        <a:rPr lang="es-MX" sz="1600" u="none" strike="noStrike" dirty="0" smtClean="0">
                          <a:effectLst/>
                          <a:latin typeface="Arial Narrow" panose="020B0606020202030204" pitchFamily="34" charset="0"/>
                        </a:rPr>
                        <a:t>4. Construcción </a:t>
                      </a:r>
                      <a:r>
                        <a:rPr lang="es-MX" sz="1600" u="none" strike="noStrike" dirty="0">
                          <a:effectLst/>
                          <a:latin typeface="Arial Narrow" panose="020B0606020202030204" pitchFamily="34" charset="0"/>
                        </a:rPr>
                        <a:t>del Viaducto Elevado sobre la autopista México - Veracruz, </a:t>
                      </a:r>
                      <a:r>
                        <a:rPr lang="es-MX" sz="1600" u="none" strike="noStrike" dirty="0" smtClean="0">
                          <a:effectLst/>
                          <a:latin typeface="Arial Narrow" panose="020B0606020202030204" pitchFamily="34" charset="0"/>
                        </a:rPr>
                        <a:t>tramo Planta </a:t>
                      </a:r>
                      <a:r>
                        <a:rPr lang="es-MX" sz="1600" u="none" strike="noStrike" dirty="0">
                          <a:effectLst/>
                          <a:latin typeface="Arial Narrow" panose="020B0606020202030204" pitchFamily="34" charset="0"/>
                        </a:rPr>
                        <a:t>VW- Estadio Cuauhtémoc o la opción que técnicamente mejor </a:t>
                      </a:r>
                      <a:r>
                        <a:rPr lang="es-MX" sz="1600" u="none" strike="noStrike" dirty="0" smtClean="0">
                          <a:effectLst/>
                          <a:latin typeface="Arial Narrow" panose="020B0606020202030204" pitchFamily="34" charset="0"/>
                        </a:rPr>
                        <a:t>resulte.</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s-MX" sz="1600" u="none" strike="noStrike" dirty="0">
                          <a:effectLst/>
                          <a:latin typeface="Arial Narrow" panose="020B0606020202030204" pitchFamily="34" charset="0"/>
                        </a:rPr>
                        <a:t>Puebla</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19100">
                <a:tc>
                  <a:txBody>
                    <a:bodyPr/>
                    <a:lstStyle/>
                    <a:p>
                      <a:pPr algn="l" fontAlgn="b"/>
                      <a:r>
                        <a:rPr lang="es-MX" sz="1600" u="none" strike="noStrike" dirty="0" smtClean="0">
                          <a:effectLst/>
                          <a:latin typeface="Arial Narrow" panose="020B0606020202030204" pitchFamily="34" charset="0"/>
                        </a:rPr>
                        <a:t>5. Ampliar </a:t>
                      </a:r>
                      <a:r>
                        <a:rPr lang="es-MX" sz="1600" u="none" strike="noStrike" dirty="0">
                          <a:effectLst/>
                          <a:latin typeface="Arial Narrow" panose="020B0606020202030204" pitchFamily="34" charset="0"/>
                        </a:rPr>
                        <a:t>a 6 carriles la autopista Colima - Guadalajara, en el tramo Colima </a:t>
                      </a:r>
                      <a:r>
                        <a:rPr lang="es-MX" sz="1600" u="none" strike="noStrike" dirty="0" smtClean="0">
                          <a:effectLst/>
                          <a:latin typeface="Arial Narrow" panose="020B0606020202030204" pitchFamily="34" charset="0"/>
                        </a:rPr>
                        <a:t>-</a:t>
                      </a:r>
                      <a:r>
                        <a:rPr lang="es-MX" sz="1600" u="none" strike="noStrike" dirty="0" err="1" smtClean="0">
                          <a:effectLst/>
                          <a:latin typeface="Arial Narrow" panose="020B0606020202030204" pitchFamily="34" charset="0"/>
                        </a:rPr>
                        <a:t>Tonilá</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600" u="none" strike="noStrike" dirty="0">
                          <a:effectLst/>
                          <a:latin typeface="Arial Narrow" panose="020B0606020202030204" pitchFamily="34" charset="0"/>
                        </a:rPr>
                        <a:t>Colima</a:t>
                      </a:r>
                      <a:endParaRPr lang="es-MX" sz="16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xmlns="" val="1584084855"/>
              </p:ext>
            </p:extLst>
          </p:nvPr>
        </p:nvGraphicFramePr>
        <p:xfrm>
          <a:off x="264840" y="6690491"/>
          <a:ext cx="6624736" cy="1003935"/>
        </p:xfrm>
        <a:graphic>
          <a:graphicData uri="http://schemas.openxmlformats.org/drawingml/2006/table">
            <a:tbl>
              <a:tblPr/>
              <a:tblGrid>
                <a:gridCol w="5544616"/>
                <a:gridCol w="1080120"/>
              </a:tblGrid>
              <a:tr h="209550">
                <a:tc>
                  <a:txBody>
                    <a:bodyPr/>
                    <a:lstStyle/>
                    <a:p>
                      <a:pPr algn="l" fontAlgn="b"/>
                      <a:r>
                        <a:rPr lang="es-MX" sz="1600" b="0" i="0" u="none" strike="noStrike" dirty="0" smtClean="0">
                          <a:solidFill>
                            <a:srgbClr val="000000"/>
                          </a:solidFill>
                          <a:effectLst/>
                          <a:latin typeface="Arial Narrow"/>
                        </a:rPr>
                        <a:t>6.</a:t>
                      </a:r>
                      <a:r>
                        <a:rPr lang="es-MX" sz="1600" b="0" i="0" u="none" strike="noStrike" baseline="0" dirty="0" smtClean="0">
                          <a:solidFill>
                            <a:srgbClr val="000000"/>
                          </a:solidFill>
                          <a:effectLst/>
                          <a:latin typeface="Arial Narrow"/>
                        </a:rPr>
                        <a:t> </a:t>
                      </a:r>
                      <a:r>
                        <a:rPr lang="es-MX" sz="1600" b="0" i="0" u="none" strike="noStrike" dirty="0" smtClean="0">
                          <a:solidFill>
                            <a:srgbClr val="000000"/>
                          </a:solidFill>
                          <a:effectLst/>
                          <a:latin typeface="Arial Narrow"/>
                        </a:rPr>
                        <a:t>Modernizar </a:t>
                      </a:r>
                      <a:r>
                        <a:rPr lang="es-MX" sz="1600" b="0" i="0" u="none" strike="noStrike" dirty="0">
                          <a:solidFill>
                            <a:srgbClr val="000000"/>
                          </a:solidFill>
                          <a:effectLst/>
                          <a:latin typeface="Arial Narrow"/>
                        </a:rPr>
                        <a:t>el puerto de Ciudad del Carmen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s-MX" sz="1600" b="0" i="0" u="none" strike="noStrike" dirty="0">
                          <a:solidFill>
                            <a:srgbClr val="000000"/>
                          </a:solidFill>
                          <a:effectLst/>
                          <a:latin typeface="Arial Narrow"/>
                        </a:rPr>
                        <a:t>Campeche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9550">
                <a:tc>
                  <a:txBody>
                    <a:bodyPr/>
                    <a:lstStyle/>
                    <a:p>
                      <a:pPr algn="l" fontAlgn="b"/>
                      <a:r>
                        <a:rPr lang="es-MX" sz="1600" b="0" i="0" u="none" strike="noStrike" dirty="0" smtClean="0">
                          <a:solidFill>
                            <a:srgbClr val="000000"/>
                          </a:solidFill>
                          <a:effectLst/>
                          <a:latin typeface="Arial Narrow"/>
                        </a:rPr>
                        <a:t>7. Modernizar </a:t>
                      </a:r>
                      <a:r>
                        <a:rPr lang="es-MX" sz="1600" b="0" i="0" u="none" strike="noStrike" dirty="0">
                          <a:solidFill>
                            <a:srgbClr val="000000"/>
                          </a:solidFill>
                          <a:effectLst/>
                          <a:latin typeface="Arial Narrow"/>
                        </a:rPr>
                        <a:t>el puerto de </a:t>
                      </a:r>
                      <a:r>
                        <a:rPr lang="es-MX" sz="1600" b="0" i="0" u="none" strike="noStrike" dirty="0" err="1">
                          <a:solidFill>
                            <a:srgbClr val="000000"/>
                          </a:solidFill>
                          <a:effectLst/>
                          <a:latin typeface="Arial Narrow"/>
                        </a:rPr>
                        <a:t>Seybaplaya</a:t>
                      </a:r>
                      <a:endParaRPr lang="es-MX" sz="1600" b="0" i="0" u="none" strike="noStrike" dirty="0">
                        <a:solidFill>
                          <a:srgbClr val="000000"/>
                        </a:solidFill>
                        <a:effectLst/>
                        <a:latin typeface="Arial Narrow"/>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600" b="0" i="0" u="none" strike="noStrike">
                          <a:solidFill>
                            <a:srgbClr val="000000"/>
                          </a:solidFill>
                          <a:effectLst/>
                          <a:latin typeface="Arial Narrow"/>
                        </a:rPr>
                        <a:t>Campeche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0525">
                <a:tc>
                  <a:txBody>
                    <a:bodyPr/>
                    <a:lstStyle/>
                    <a:p>
                      <a:pPr algn="l" fontAlgn="b"/>
                      <a:r>
                        <a:rPr lang="es-MX" sz="1600" b="0" i="0" u="none" strike="noStrike" dirty="0" smtClean="0">
                          <a:solidFill>
                            <a:srgbClr val="000000"/>
                          </a:solidFill>
                          <a:effectLst/>
                          <a:latin typeface="Arial Narrow"/>
                        </a:rPr>
                        <a:t>8. Ampliación </a:t>
                      </a:r>
                      <a:r>
                        <a:rPr lang="es-MX" sz="1600" b="0" i="0" u="none" strike="noStrike" dirty="0">
                          <a:solidFill>
                            <a:srgbClr val="000000"/>
                          </a:solidFill>
                          <a:effectLst/>
                          <a:latin typeface="Arial Narrow"/>
                        </a:rPr>
                        <a:t>y modernización del puerto de Altura en </a:t>
                      </a:r>
                      <a:r>
                        <a:rPr lang="es-MX" sz="1600" b="0" i="0" u="none" strike="noStrike" dirty="0" smtClean="0">
                          <a:solidFill>
                            <a:srgbClr val="000000"/>
                          </a:solidFill>
                          <a:effectLst/>
                          <a:latin typeface="Arial Narrow"/>
                        </a:rPr>
                        <a:t>Progreso, así </a:t>
                      </a:r>
                      <a:r>
                        <a:rPr lang="es-MX" sz="1600" b="0" i="0" u="none" strike="noStrike" dirty="0">
                          <a:solidFill>
                            <a:srgbClr val="000000"/>
                          </a:solidFill>
                          <a:effectLst/>
                          <a:latin typeface="Arial Narrow"/>
                        </a:rPr>
                        <a:t>como la construcción e instalación de una Plataforma Logística.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s-MX" sz="1600" b="0" i="0" u="none" strike="noStrike" dirty="0">
                          <a:solidFill>
                            <a:srgbClr val="000000"/>
                          </a:solidFill>
                          <a:effectLst/>
                          <a:latin typeface="Arial Narrow"/>
                        </a:rPr>
                        <a:t>Yucatán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xmlns="" val="3086827036"/>
              </p:ext>
            </p:extLst>
          </p:nvPr>
        </p:nvGraphicFramePr>
        <p:xfrm>
          <a:off x="264840" y="7714018"/>
          <a:ext cx="6624738" cy="794762"/>
        </p:xfrm>
        <a:graphic>
          <a:graphicData uri="http://schemas.openxmlformats.org/drawingml/2006/table">
            <a:tbl>
              <a:tblPr/>
              <a:tblGrid>
                <a:gridCol w="5544616"/>
                <a:gridCol w="1080122"/>
              </a:tblGrid>
              <a:tr h="288032">
                <a:tc>
                  <a:txBody>
                    <a:bodyPr/>
                    <a:lstStyle/>
                    <a:p>
                      <a:pPr algn="l" fontAlgn="b"/>
                      <a:r>
                        <a:rPr lang="es-MX" sz="1600" b="0" i="0" u="none" strike="noStrike" dirty="0" smtClean="0">
                          <a:solidFill>
                            <a:srgbClr val="000000"/>
                          </a:solidFill>
                          <a:effectLst/>
                          <a:latin typeface="Arial Narrow"/>
                        </a:rPr>
                        <a:t>9. Aviación </a:t>
                      </a:r>
                      <a:r>
                        <a:rPr lang="es-MX" sz="1600" b="0" i="0" u="none" strike="noStrike" dirty="0">
                          <a:solidFill>
                            <a:srgbClr val="000000"/>
                          </a:solidFill>
                          <a:effectLst/>
                          <a:latin typeface="Arial Narrow"/>
                        </a:rPr>
                        <a:t>General del aeropuerto de Hidalgo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600" b="0" i="0" u="none" strike="noStrike">
                          <a:solidFill>
                            <a:srgbClr val="000000"/>
                          </a:solidFill>
                          <a:effectLst/>
                          <a:latin typeface="Arial Narrow"/>
                        </a:rPr>
                        <a:t>Hidalgo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550">
                <a:tc>
                  <a:txBody>
                    <a:bodyPr/>
                    <a:lstStyle/>
                    <a:p>
                      <a:pPr algn="l" fontAlgn="b"/>
                      <a:r>
                        <a:rPr lang="es-MX" sz="1600" b="0" i="0" u="none" strike="noStrike" dirty="0" smtClean="0">
                          <a:solidFill>
                            <a:srgbClr val="000000"/>
                          </a:solidFill>
                          <a:effectLst/>
                          <a:latin typeface="Arial Narrow"/>
                        </a:rPr>
                        <a:t>10. Modernizar </a:t>
                      </a:r>
                      <a:r>
                        <a:rPr lang="es-MX" sz="1600" b="0" i="0" u="none" strike="noStrike" dirty="0">
                          <a:solidFill>
                            <a:srgbClr val="000000"/>
                          </a:solidFill>
                          <a:effectLst/>
                          <a:latin typeface="Arial Narrow"/>
                        </a:rPr>
                        <a:t>el aeropuerto de Chetumal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s-MX" sz="1600" b="0" i="0" u="none" strike="noStrike" dirty="0">
                          <a:solidFill>
                            <a:srgbClr val="000000"/>
                          </a:solidFill>
                          <a:effectLst/>
                          <a:latin typeface="Arial Narrow"/>
                        </a:rPr>
                        <a:t>Chetumal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9550">
                <a:tc>
                  <a:txBody>
                    <a:bodyPr/>
                    <a:lstStyle/>
                    <a:p>
                      <a:pPr algn="l" fontAlgn="b"/>
                      <a:r>
                        <a:rPr lang="es-MX" sz="1600" b="0" i="0" u="none" strike="noStrike" dirty="0" smtClean="0">
                          <a:solidFill>
                            <a:srgbClr val="000000"/>
                          </a:solidFill>
                          <a:effectLst/>
                          <a:latin typeface="Arial Narrow"/>
                        </a:rPr>
                        <a:t>11. Terminar </a:t>
                      </a:r>
                      <a:r>
                        <a:rPr lang="es-MX" sz="1600" b="0" i="0" u="none" strike="noStrike" dirty="0">
                          <a:solidFill>
                            <a:srgbClr val="000000"/>
                          </a:solidFill>
                          <a:effectLst/>
                          <a:latin typeface="Arial Narrow"/>
                        </a:rPr>
                        <a:t>y poner en marcha el aeropuerto de carga de Nuevo Laredo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600" b="0" i="0" u="none" strike="noStrike" dirty="0">
                          <a:solidFill>
                            <a:srgbClr val="000000"/>
                          </a:solidFill>
                          <a:effectLst/>
                          <a:latin typeface="Arial Narrow"/>
                        </a:rPr>
                        <a:t>Tamaulipas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4197500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lgn="just" fontAlgn="base">
              <a:spcBef>
                <a:spcPct val="0"/>
              </a:spcBef>
              <a:spcAft>
                <a:spcPct val="0"/>
              </a:spcAft>
              <a:buFont typeface="Arial" panose="020B0604020202020204" pitchFamily="34" charset="0"/>
              <a:buChar char="•"/>
            </a:pPr>
            <a:r>
              <a:rPr lang="es-MX" sz="1600" dirty="0" smtClean="0">
                <a:solidFill>
                  <a:prstClr val="black"/>
                </a:solidFill>
                <a:latin typeface="Arial Narrow" panose="020B0606020202030204" pitchFamily="34" charset="0"/>
              </a:rPr>
              <a:t>La inversión pública para infraestructura en 2014 alcanzará un monto de 793 mil 809 millones de pesos, lo que representa un 10.1 por ciento superior en términos reales a la inversión registrada en 2013.</a:t>
            </a:r>
          </a:p>
          <a:p>
            <a:pPr marL="285750" indent="-285750" algn="just" fontAlgn="base">
              <a:spcBef>
                <a:spcPct val="0"/>
              </a:spcBef>
              <a:spcAft>
                <a:spcPct val="0"/>
              </a:spcAft>
              <a:buFont typeface="Arial" panose="020B0604020202020204" pitchFamily="34" charset="0"/>
              <a:buChar char="•"/>
            </a:pPr>
            <a:endParaRPr lang="es-MX" sz="1600" dirty="0" smtClean="0">
              <a:solidFill>
                <a:prstClr val="black"/>
              </a:solidFill>
              <a:latin typeface="Arial Narrow" panose="020B0606020202030204" pitchFamily="34" charset="0"/>
            </a:endParaRPr>
          </a:p>
          <a:p>
            <a:pPr marL="285750" indent="-285750" algn="just" fontAlgn="base">
              <a:spcBef>
                <a:spcPct val="0"/>
              </a:spcBef>
              <a:spcAft>
                <a:spcPct val="0"/>
              </a:spcAft>
              <a:buFont typeface="Arial" panose="020B0604020202020204" pitchFamily="34" charset="0"/>
              <a:buChar char="•"/>
            </a:pPr>
            <a:r>
              <a:rPr lang="es-MX" sz="1600" dirty="0" smtClean="0">
                <a:solidFill>
                  <a:prstClr val="black"/>
                </a:solidFill>
                <a:latin typeface="Arial Narrow" panose="020B0606020202030204" pitchFamily="34" charset="0"/>
              </a:rPr>
              <a:t>La inversión se distribuye de la siguiente manera:</a:t>
            </a:r>
          </a:p>
          <a:p>
            <a:pPr marL="285750" indent="-285750" algn="just" fontAlgn="base">
              <a:spcBef>
                <a:spcPct val="0"/>
              </a:spcBef>
              <a:spcAft>
                <a:spcPct val="0"/>
              </a:spcAft>
              <a:buFont typeface="Arial" panose="020B0604020202020204" pitchFamily="34" charset="0"/>
              <a:buChar char="•"/>
            </a:pPr>
            <a:endParaRPr lang="es-MX" dirty="0">
              <a:solidFill>
                <a:prstClr val="black"/>
              </a:solidFill>
              <a:latin typeface="Arial Narrow" panose="020B0606020202030204" pitchFamily="34" charset="0"/>
            </a:endParaRPr>
          </a:p>
          <a:p>
            <a:pPr marL="285750" indent="-285750" algn="just" fontAlgn="base">
              <a:spcBef>
                <a:spcPct val="0"/>
              </a:spcBef>
              <a:spcAft>
                <a:spcPct val="0"/>
              </a:spcAft>
              <a:buFont typeface="Arial" panose="020B0604020202020204" pitchFamily="34" charset="0"/>
              <a:buChar char="•"/>
            </a:pPr>
            <a:endParaRPr lang="es-MX" dirty="0" smtClean="0">
              <a:solidFill>
                <a:prstClr val="black"/>
              </a:solidFill>
              <a:latin typeface="Arial Narrow" panose="020B0606020202030204" pitchFamily="34" charset="0"/>
            </a:endParaRPr>
          </a:p>
          <a:p>
            <a:endParaRPr lang="es-MX" dirty="0" smtClean="0"/>
          </a:p>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11</a:t>
            </a:fld>
            <a:endParaRPr lang="es-MX"/>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3573" y="5710758"/>
            <a:ext cx="5136858" cy="3433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714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336848" y="4360168"/>
            <a:ext cx="6120680" cy="4608512"/>
          </a:xfrm>
        </p:spPr>
        <p:txBody>
          <a:bodyPr/>
          <a:lstStyle/>
          <a:p>
            <a:pPr marL="285750" indent="-285750" algn="just">
              <a:buFont typeface="Arial" panose="020B0604020202020204" pitchFamily="34" charset="0"/>
              <a:buChar char="•"/>
            </a:pPr>
            <a:r>
              <a:rPr lang="es-MX" sz="1600" dirty="0" smtClean="0">
                <a:latin typeface="Arial Narrow" panose="020B0606020202030204" pitchFamily="34" charset="0"/>
              </a:rPr>
              <a:t>Actualmente se están construyendo 26 autopistas con una inversión superior a 70 mil millones de pesos y quedarán concluidas en diferentes etapas durante los siguientes 2 años.</a:t>
            </a:r>
          </a:p>
          <a:p>
            <a:pPr algn="just"/>
            <a:endParaRPr lang="es-MX" sz="1600" dirty="0" smtClean="0">
              <a:latin typeface="Arial Narrow" panose="020B0606020202030204" pitchFamily="34" charset="0"/>
            </a:endParaRPr>
          </a:p>
          <a:p>
            <a:pPr marL="285750" indent="-285750" algn="just">
              <a:buFont typeface="Arial" panose="020B0604020202020204" pitchFamily="34" charset="0"/>
              <a:buChar char="•"/>
            </a:pPr>
            <a:r>
              <a:rPr lang="es-MX" sz="1600" dirty="0" smtClean="0">
                <a:latin typeface="Arial Narrow" panose="020B0606020202030204" pitchFamily="34" charset="0"/>
              </a:rPr>
              <a:t>En materia de ferrocarriles, este año  se trabajó en los proyectos ejecutivos de los ferrocarriles México-Toluca, México-Querétaro,  el transpeninsular Mérida –Punta Venado, el tren ligero de Guadalajara y la línea 3 del Metro de Monterrey. Por lo que se esperan en 2014 importantes flujos de inversiones hacia esos proyectos.</a:t>
            </a:r>
          </a:p>
          <a:p>
            <a:pPr marL="285750" indent="-285750" algn="just">
              <a:buFont typeface="Arial" panose="020B0604020202020204" pitchFamily="34" charset="0"/>
              <a:buChar char="•"/>
            </a:pPr>
            <a:endParaRPr lang="es-MX" sz="1600" dirty="0" smtClean="0">
              <a:latin typeface="Arial Narrow" panose="020B0606020202030204" pitchFamily="34" charset="0"/>
            </a:endParaRPr>
          </a:p>
          <a:p>
            <a:pPr marL="285750" indent="-285750" algn="just">
              <a:buFont typeface="Arial" panose="020B0604020202020204" pitchFamily="34" charset="0"/>
              <a:buChar char="•"/>
            </a:pPr>
            <a:r>
              <a:rPr lang="es-MX" sz="1600" dirty="0" smtClean="0">
                <a:latin typeface="Arial Narrow" panose="020B0606020202030204" pitchFamily="34" charset="0"/>
              </a:rPr>
              <a:t>En diciembre la SCT lanzará licitaciones que implican, por lo menos, 15,000 millones de pesos las cuales podrían alcanzar hasta un monto de  los 25,000 millones para iniciar el próximo año con una dinámica de construcción.</a:t>
            </a:r>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12</a:t>
            </a:fld>
            <a:endParaRPr lang="es-MX" dirty="0"/>
          </a:p>
        </p:txBody>
      </p:sp>
    </p:spTree>
    <p:extLst>
      <p:ext uri="{BB962C8B-B14F-4D97-AF65-F5344CB8AC3E}">
        <p14:creationId xmlns:p14="http://schemas.microsoft.com/office/powerpoint/2010/main" xmlns="" val="34087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552872" y="4415790"/>
            <a:ext cx="5976664" cy="4183380"/>
          </a:xfrm>
        </p:spPr>
        <p:txBody>
          <a:bodyPr/>
          <a:lstStyle/>
          <a:p>
            <a:pPr marL="285750" indent="-285750" algn="just">
              <a:buFont typeface="Arial" panose="020B0604020202020204" pitchFamily="34" charset="0"/>
              <a:buChar char="•"/>
            </a:pPr>
            <a:r>
              <a:rPr lang="es-MX" sz="1600" dirty="0" smtClean="0">
                <a:latin typeface="Arial Narrow" panose="020B0606020202030204" pitchFamily="34" charset="0"/>
              </a:rPr>
              <a:t>En materia de puertos, se lanzará la licitación nacional e internacional para iniciar los trabajos de ampliación del puerto de Veracruz, luego de que se aprobó el estudio de impacto ambiental presentado por la administración portuaria. La primera etapa del proyecto, que contempla una inversión de 26 mil millones de pesos, está programada para enero de 2014.</a:t>
            </a:r>
          </a:p>
          <a:p>
            <a:pPr algn="just"/>
            <a:endParaRPr lang="es-MX" sz="1600" dirty="0" smtClean="0">
              <a:latin typeface="Arial Narrow" panose="020B0606020202030204" pitchFamily="34" charset="0"/>
            </a:endParaRPr>
          </a:p>
          <a:p>
            <a:pPr marL="285750" indent="-285750" algn="just">
              <a:buFont typeface="Arial" panose="020B0604020202020204" pitchFamily="34" charset="0"/>
              <a:buChar char="•"/>
            </a:pPr>
            <a:r>
              <a:rPr lang="es-MX" sz="1600" dirty="0" smtClean="0">
                <a:latin typeface="Arial Narrow" panose="020B0606020202030204" pitchFamily="34" charset="0"/>
              </a:rPr>
              <a:t>El monto de las inversiones que se prevé realizar en 2014 permitirá al sector de la construcción (incluye vivienda) recuperarse y crecer 4.5% el próximo año y generar 350 mil puestos de trabajo.  </a:t>
            </a:r>
          </a:p>
          <a:p>
            <a:endParaRPr lang="es-MX" sz="1600" dirty="0">
              <a:latin typeface="Arial Narrow" panose="020B0606020202030204" pitchFamily="34" charset="0"/>
            </a:endParaRPr>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13</a:t>
            </a:fld>
            <a:endParaRPr lang="es-MX"/>
          </a:p>
        </p:txBody>
      </p:sp>
    </p:spTree>
    <p:extLst>
      <p:ext uri="{BB962C8B-B14F-4D97-AF65-F5344CB8AC3E}">
        <p14:creationId xmlns:p14="http://schemas.microsoft.com/office/powerpoint/2010/main" xmlns="" val="86114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480864" y="4415790"/>
            <a:ext cx="6120680" cy="4183380"/>
          </a:xfrm>
        </p:spPr>
        <p:txBody>
          <a:bodyPr/>
          <a:lstStyle/>
          <a:p>
            <a:pPr algn="just"/>
            <a:r>
              <a:rPr lang="es-MX" sz="1600" dirty="0">
                <a:latin typeface="Arial Narrow" panose="020B0606020202030204" pitchFamily="34" charset="0"/>
              </a:rPr>
              <a:t>Con la apertura de los mercados a los servicios de infraestructura, han  </a:t>
            </a:r>
            <a:r>
              <a:rPr lang="es-MX" sz="1600" dirty="0" smtClean="0">
                <a:latin typeface="Arial Narrow" panose="020B0606020202030204" pitchFamily="34" charset="0"/>
              </a:rPr>
              <a:t>ingresado a México empresas </a:t>
            </a:r>
            <a:r>
              <a:rPr lang="es-MX" sz="1600" dirty="0">
                <a:latin typeface="Arial Narrow" panose="020B0606020202030204" pitchFamily="34" charset="0"/>
              </a:rPr>
              <a:t>constructoras extranjeras </a:t>
            </a:r>
            <a:r>
              <a:rPr lang="es-MX" sz="1600" dirty="0" smtClean="0">
                <a:latin typeface="Arial Narrow" panose="020B0606020202030204" pitchFamily="34" charset="0"/>
              </a:rPr>
              <a:t>que</a:t>
            </a:r>
            <a:r>
              <a:rPr lang="es-MX" sz="1600" dirty="0">
                <a:latin typeface="Arial Narrow" panose="020B0606020202030204" pitchFamily="34" charset="0"/>
              </a:rPr>
              <a:t>, en muchos casos, permiten:</a:t>
            </a:r>
          </a:p>
          <a:p>
            <a:pPr algn="just"/>
            <a:r>
              <a:rPr lang="es-MX" sz="1600" dirty="0">
                <a:latin typeface="Arial Narrow" panose="020B0606020202030204" pitchFamily="34" charset="0"/>
              </a:rPr>
              <a:t> </a:t>
            </a:r>
          </a:p>
          <a:p>
            <a:pPr marL="800100" lvl="1" indent="-342900" algn="just">
              <a:buFont typeface="Arial" panose="020B0604020202020204" pitchFamily="34" charset="0"/>
              <a:buChar char="•"/>
            </a:pPr>
            <a:r>
              <a:rPr lang="es-MX" sz="1600" dirty="0">
                <a:latin typeface="Arial Narrow" panose="020B0606020202030204" pitchFamily="34" charset="0"/>
              </a:rPr>
              <a:t>Nuevas técnicas de producción </a:t>
            </a:r>
          </a:p>
          <a:p>
            <a:pPr marL="800100" lvl="1" indent="-342900" algn="just">
              <a:buFont typeface="Arial" panose="020B0604020202020204" pitchFamily="34" charset="0"/>
              <a:buChar char="•"/>
            </a:pPr>
            <a:r>
              <a:rPr lang="es-MX" sz="1600" dirty="0">
                <a:latin typeface="Arial Narrow" panose="020B0606020202030204" pitchFamily="34" charset="0"/>
              </a:rPr>
              <a:t>Tecnologías de punta	</a:t>
            </a:r>
          </a:p>
          <a:p>
            <a:pPr marL="800100" lvl="1" indent="-342900" algn="just">
              <a:buFont typeface="Arial" panose="020B0604020202020204" pitchFamily="34" charset="0"/>
              <a:buChar char="•"/>
            </a:pPr>
            <a:r>
              <a:rPr lang="es-MX" sz="1600" dirty="0">
                <a:latin typeface="Arial Narrow" panose="020B0606020202030204" pitchFamily="34" charset="0"/>
              </a:rPr>
              <a:t>Modalidades de organización empresarial </a:t>
            </a:r>
          </a:p>
          <a:p>
            <a:pPr marL="800100" lvl="1" indent="-342900" algn="just">
              <a:buFont typeface="Arial" panose="020B0604020202020204" pitchFamily="34" charset="0"/>
              <a:buChar char="•"/>
            </a:pPr>
            <a:r>
              <a:rPr lang="es-MX" sz="1600" dirty="0">
                <a:latin typeface="Arial Narrow" panose="020B0606020202030204" pitchFamily="34" charset="0"/>
              </a:rPr>
              <a:t>Oportunidad de alianzas estratégicas</a:t>
            </a:r>
          </a:p>
          <a:p>
            <a:pPr lvl="1" algn="just"/>
            <a:endParaRPr lang="es-MX" sz="2400" dirty="0">
              <a:latin typeface="Arial Narrow" pitchFamily="34" charset="0"/>
            </a:endParaRPr>
          </a:p>
          <a:p>
            <a:r>
              <a:rPr lang="es-MX" sz="2000" dirty="0">
                <a:latin typeface="Arial Narrow" pitchFamily="34" charset="0"/>
              </a:rPr>
              <a:t>	</a:t>
            </a:r>
            <a:r>
              <a:rPr lang="es-MX" sz="1600" b="1" dirty="0">
                <a:latin typeface="Arial Narrow" pitchFamily="34" charset="0"/>
              </a:rPr>
              <a:t> En la que ofrecen:        </a:t>
            </a:r>
            <a:r>
              <a:rPr lang="es-MX" sz="1600" b="1" dirty="0" smtClean="0">
                <a:latin typeface="Arial Narrow" pitchFamily="34" charset="0"/>
              </a:rPr>
              <a:t>                 Y </a:t>
            </a:r>
            <a:r>
              <a:rPr lang="es-MX" sz="1600" b="1" dirty="0">
                <a:latin typeface="Arial Narrow" pitchFamily="34" charset="0"/>
              </a:rPr>
              <a:t>se reciben:</a:t>
            </a:r>
          </a:p>
          <a:p>
            <a:r>
              <a:rPr lang="es-MX" sz="1600" dirty="0">
                <a:latin typeface="Arial Narrow" pitchFamily="34" charset="0"/>
              </a:rPr>
              <a:t>	</a:t>
            </a:r>
            <a:r>
              <a:rPr lang="es-MX" sz="1600" dirty="0" smtClean="0">
                <a:latin typeface="Arial Narrow" pitchFamily="34" charset="0"/>
              </a:rPr>
              <a:t>Conocimiento </a:t>
            </a:r>
            <a:r>
              <a:rPr lang="es-MX" sz="1600" dirty="0">
                <a:latin typeface="Arial Narrow" pitchFamily="34" charset="0"/>
              </a:rPr>
              <a:t>técnico    		Tecnología        </a:t>
            </a:r>
          </a:p>
          <a:p>
            <a:r>
              <a:rPr lang="es-MX" sz="1600" dirty="0">
                <a:latin typeface="Arial Narrow" pitchFamily="34" charset="0"/>
              </a:rPr>
              <a:t>	</a:t>
            </a:r>
            <a:r>
              <a:rPr lang="es-MX" sz="1600" dirty="0" smtClean="0">
                <a:latin typeface="Arial Narrow" pitchFamily="34" charset="0"/>
              </a:rPr>
              <a:t>Del </a:t>
            </a:r>
            <a:r>
              <a:rPr lang="es-MX" sz="1600" dirty="0">
                <a:latin typeface="Arial Narrow" pitchFamily="34" charset="0"/>
              </a:rPr>
              <a:t>mercado		</a:t>
            </a:r>
            <a:r>
              <a:rPr lang="es-MX" sz="1600" dirty="0" smtClean="0">
                <a:latin typeface="Arial Narrow" pitchFamily="34" charset="0"/>
              </a:rPr>
              <a:t>Financiamiento</a:t>
            </a:r>
            <a:endParaRPr lang="es-MX" sz="1600" dirty="0">
              <a:latin typeface="Arial Narrow" pitchFamily="34" charset="0"/>
            </a:endParaRPr>
          </a:p>
          <a:p>
            <a:r>
              <a:rPr lang="es-MX" sz="1600" dirty="0">
                <a:latin typeface="Arial Narrow" pitchFamily="34" charset="0"/>
              </a:rPr>
              <a:t>	</a:t>
            </a:r>
            <a:r>
              <a:rPr lang="es-MX" sz="1600" dirty="0" smtClean="0">
                <a:latin typeface="Arial Narrow" pitchFamily="34" charset="0"/>
              </a:rPr>
              <a:t>Laboral</a:t>
            </a:r>
            <a:endParaRPr lang="es-MX" sz="1600" dirty="0">
              <a:latin typeface="Arial Narrow" pitchFamily="34" charset="0"/>
            </a:endParaRPr>
          </a:p>
          <a:p>
            <a:r>
              <a:rPr lang="es-MX" sz="1600" dirty="0">
                <a:latin typeface="Arial Narrow" pitchFamily="34" charset="0"/>
              </a:rPr>
              <a:t>	</a:t>
            </a:r>
            <a:r>
              <a:rPr lang="es-MX" sz="1600" dirty="0" smtClean="0">
                <a:latin typeface="Arial Narrow" pitchFamily="34" charset="0"/>
              </a:rPr>
              <a:t>Normativo</a:t>
            </a:r>
            <a:endParaRPr lang="es-MX" sz="1600"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14</a:t>
            </a:fld>
            <a:endParaRPr lang="es-MX"/>
          </a:p>
        </p:txBody>
      </p:sp>
    </p:spTree>
    <p:extLst>
      <p:ext uri="{BB962C8B-B14F-4D97-AF65-F5344CB8AC3E}">
        <p14:creationId xmlns:p14="http://schemas.microsoft.com/office/powerpoint/2010/main" xmlns="" val="1335314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480864" y="4360168"/>
            <a:ext cx="6264696" cy="4183380"/>
          </a:xfrm>
        </p:spPr>
        <p:txBody>
          <a:bodyPr/>
          <a:lstStyle/>
          <a:p>
            <a:pPr algn="just"/>
            <a:r>
              <a:rPr lang="es-MX" sz="1600" dirty="0">
                <a:solidFill>
                  <a:prstClr val="black"/>
                </a:solidFill>
                <a:latin typeface="Arial Narrow" panose="020B0606020202030204" pitchFamily="34" charset="0"/>
              </a:rPr>
              <a:t>La Cámara Mexicana de la Industria de la Construcción CMIC y las asociaciones de la construcción de Estados Unidos y Canadá firmaron por primera ocasión un acuerdo mediante el cual sus afiliados se comprometen a desarrollar prácticas de negocio éticas y a facilitar el intercambio de experiencias y tecnologías.</a:t>
            </a:r>
          </a:p>
          <a:p>
            <a:pPr algn="just"/>
            <a:endParaRPr lang="es-MX" sz="1600" dirty="0">
              <a:solidFill>
                <a:prstClr val="black"/>
              </a:solidFill>
              <a:latin typeface="Arial Narrow" panose="020B0606020202030204" pitchFamily="34" charset="0"/>
            </a:endParaRPr>
          </a:p>
          <a:p>
            <a:pPr algn="just"/>
            <a:r>
              <a:rPr lang="es-MX" sz="1600" dirty="0" smtClean="0">
                <a:solidFill>
                  <a:prstClr val="black"/>
                </a:solidFill>
                <a:latin typeface="Arial Narrow" pitchFamily="34" charset="0"/>
              </a:rPr>
              <a:t>Así como encontrar </a:t>
            </a:r>
            <a:r>
              <a:rPr lang="es-MX" sz="1600" dirty="0">
                <a:solidFill>
                  <a:prstClr val="black"/>
                </a:solidFill>
                <a:latin typeface="Arial Narrow" pitchFamily="34" charset="0"/>
              </a:rPr>
              <a:t>los mecanismos que permitan el beneficio común con las oportunidades de inversión que existen  en los tres </a:t>
            </a:r>
            <a:r>
              <a:rPr lang="es-MX" sz="1600" dirty="0" smtClean="0">
                <a:solidFill>
                  <a:prstClr val="black"/>
                </a:solidFill>
                <a:latin typeface="Arial Narrow" pitchFamily="34" charset="0"/>
              </a:rPr>
              <a:t>países, cumpliendo con las prácticas locales:</a:t>
            </a:r>
          </a:p>
          <a:p>
            <a:pPr algn="just"/>
            <a:endParaRPr lang="es-MX" sz="1600" dirty="0">
              <a:solidFill>
                <a:prstClr val="black"/>
              </a:solidFill>
              <a:latin typeface="Arial Narrow" pitchFamily="34" charset="0"/>
            </a:endParaRPr>
          </a:p>
          <a:p>
            <a:pPr marL="285750" indent="-285750" algn="just">
              <a:buFont typeface="Arial" panose="020B0604020202020204" pitchFamily="34" charset="0"/>
              <a:buChar char="•"/>
            </a:pPr>
            <a:r>
              <a:rPr lang="es-MX" sz="1600" dirty="0">
                <a:latin typeface="Arial Narrow" panose="020B0606020202030204" pitchFamily="34" charset="0"/>
              </a:rPr>
              <a:t>Servir a sus clientes o usuarios de servicios con honestidad e integridad.</a:t>
            </a:r>
          </a:p>
          <a:p>
            <a:pPr marL="285750" indent="-285750" algn="just">
              <a:buFont typeface="Arial" panose="020B0604020202020204" pitchFamily="34" charset="0"/>
              <a:buChar char="•"/>
            </a:pPr>
            <a:endParaRPr lang="es-MX" sz="1600" dirty="0">
              <a:latin typeface="Arial Narrow" panose="020B0606020202030204" pitchFamily="34" charset="0"/>
            </a:endParaRPr>
          </a:p>
          <a:p>
            <a:pPr marL="285750" indent="-285750" algn="just">
              <a:buFont typeface="Arial" panose="020B0604020202020204" pitchFamily="34" charset="0"/>
              <a:buChar char="•"/>
            </a:pPr>
            <a:r>
              <a:rPr lang="es-MX" sz="1600" dirty="0">
                <a:latin typeface="Arial Narrow" panose="020B0606020202030204" pitchFamily="34" charset="0"/>
              </a:rPr>
              <a:t>Tratar a sus competidores, subcontratista y proveedores de manera correcta, justa y equitativa.</a:t>
            </a:r>
          </a:p>
          <a:p>
            <a:pPr marL="285750" indent="-285750" algn="just">
              <a:buFont typeface="Arial" panose="020B0604020202020204" pitchFamily="34" charset="0"/>
              <a:buChar char="•"/>
            </a:pPr>
            <a:endParaRPr lang="es-MX" sz="1600" dirty="0">
              <a:latin typeface="Arial Narrow" panose="020B0606020202030204" pitchFamily="34" charset="0"/>
            </a:endParaRPr>
          </a:p>
          <a:p>
            <a:pPr marL="285750" indent="-285750" algn="just">
              <a:buFont typeface="Arial" panose="020B0604020202020204" pitchFamily="34" charset="0"/>
              <a:buChar char="•"/>
            </a:pPr>
            <a:r>
              <a:rPr lang="es-MX" sz="1600" dirty="0">
                <a:latin typeface="Arial Narrow" panose="020B0606020202030204" pitchFamily="34" charset="0"/>
              </a:rPr>
              <a:t>Cumplir cabalmente con la legislación laboral y de seguridad industrial, así como con las prácticas de negocio establecidas.  </a:t>
            </a:r>
          </a:p>
          <a:p>
            <a:pPr algn="just"/>
            <a:endParaRPr lang="es-MX" dirty="0">
              <a:solidFill>
                <a:prstClr val="black"/>
              </a:solidFill>
              <a:latin typeface="Arial Narrow" pitchFamily="34" charset="0"/>
            </a:endParaRPr>
          </a:p>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15</a:t>
            </a:fld>
            <a:endParaRPr lang="es-MX"/>
          </a:p>
        </p:txBody>
      </p:sp>
    </p:spTree>
    <p:extLst>
      <p:ext uri="{BB962C8B-B14F-4D97-AF65-F5344CB8AC3E}">
        <p14:creationId xmlns:p14="http://schemas.microsoft.com/office/powerpoint/2010/main" xmlns="" val="980657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264840" y="4360168"/>
            <a:ext cx="6552728" cy="3888432"/>
          </a:xfrm>
        </p:spPr>
        <p:txBody>
          <a:bodyPr/>
          <a:lstStyle/>
          <a:p>
            <a:pPr algn="just"/>
            <a:r>
              <a:rPr lang="es-MX" sz="1600" dirty="0" smtClean="0">
                <a:latin typeface="Arial Narrow" panose="020B0606020202030204" pitchFamily="34" charset="0"/>
              </a:rPr>
              <a:t>También se tiene firmada una declaración conjunta con las Cámaras de la Construcción de los países latinoamericanos, donde destaca el acuerdo de asociación vía alianza entre las empresas extranjeras con las locales y la adopción de mejores prácticas corporativas.</a:t>
            </a:r>
          </a:p>
          <a:p>
            <a:pPr algn="just"/>
            <a:endParaRPr lang="es-MX" sz="1600" dirty="0">
              <a:latin typeface="Arial Narrow" panose="020B0606020202030204" pitchFamily="34" charset="0"/>
            </a:endParaRPr>
          </a:p>
          <a:p>
            <a:endParaRPr lang="es-MX" dirty="0" smtClean="0"/>
          </a:p>
          <a:p>
            <a:endParaRPr lang="es-MX" dirty="0"/>
          </a:p>
          <a:p>
            <a:endParaRPr lang="es-MX" dirty="0" smtClean="0"/>
          </a:p>
          <a:p>
            <a:endParaRPr lang="es-MX" dirty="0"/>
          </a:p>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16</a:t>
            </a:fld>
            <a:endParaRPr lang="es-MX"/>
          </a:p>
        </p:txBody>
      </p:sp>
      <p:pic>
        <p:nvPicPr>
          <p:cNvPr id="5" name="Picture 9"/>
          <p:cNvPicPr>
            <a:picLocks noChangeAspect="1" noChangeArrowheads="1"/>
          </p:cNvPicPr>
          <p:nvPr/>
        </p:nvPicPr>
        <p:blipFill>
          <a:blip r:embed="rId3"/>
          <a:srcRect/>
          <a:stretch>
            <a:fillRect/>
          </a:stretch>
        </p:blipFill>
        <p:spPr bwMode="auto">
          <a:xfrm>
            <a:off x="1362060" y="5505456"/>
            <a:ext cx="3937000" cy="3163888"/>
          </a:xfrm>
          <a:prstGeom prst="rect">
            <a:avLst/>
          </a:prstGeom>
          <a:noFill/>
          <a:ln w="9525">
            <a:noFill/>
            <a:miter lim="800000"/>
            <a:headEnd/>
            <a:tailEnd/>
          </a:ln>
          <a:effectLst/>
        </p:spPr>
      </p:pic>
    </p:spTree>
    <p:extLst>
      <p:ext uri="{BB962C8B-B14F-4D97-AF65-F5344CB8AC3E}">
        <p14:creationId xmlns:p14="http://schemas.microsoft.com/office/powerpoint/2010/main" xmlns="" val="1775738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p:txBody>
          <a:bodyPr>
            <a:normAutofit/>
          </a:bodyPr>
          <a:lstStyle/>
          <a:p>
            <a:pPr algn="just"/>
            <a:r>
              <a:rPr lang="es-MX" sz="1600" dirty="0" smtClean="0">
                <a:latin typeface="Arial Narrow" panose="020B0606020202030204" pitchFamily="34" charset="0"/>
              </a:rPr>
              <a:t>Recientemente la Cámara Mexicana de la Industria de la Construcción (CMIC), se reunió con representantes de la Asociaciòn Internacional de Contratistas de China, para impulsar una asociación de empresas mexicanas con firmas chinas. Las constructoras chinas tienen un plan muy agresivo de participación en proyectos de asociaciones público-privadas, construcción y operación de infraestructura, así como fabricación de materiales y herramientas. </a:t>
            </a:r>
          </a:p>
          <a:p>
            <a:pPr algn="just"/>
            <a:endParaRPr lang="es-MX" sz="1600" dirty="0" smtClean="0">
              <a:latin typeface="Arial Narrow" panose="020B0606020202030204" pitchFamily="34" charset="0"/>
            </a:endParaRPr>
          </a:p>
          <a:p>
            <a:pPr algn="just"/>
            <a:r>
              <a:rPr lang="es-MX" sz="1600" dirty="0" smtClean="0">
                <a:latin typeface="Arial Narrow" panose="020B0606020202030204" pitchFamily="34" charset="0"/>
              </a:rPr>
              <a:t>En principio existe una propuesta para la firma de un o acuerdo entre la  Cámara de la Construcción de China y la Cámara Mexicana de la Industria de la Construcción el cual implica que los empresarios asiáticos trabajarán con empresas mexicanas en condiciones que garanticen esquemas mutuamente benéficos en transferencia de tecnología, subcontratación de obras y asociaciones para competir en proyectos. </a:t>
            </a:r>
          </a:p>
          <a:p>
            <a:endParaRPr lang="es-ES"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17</a:t>
            </a:fld>
            <a:endParaRPr lang="es-MX"/>
          </a:p>
        </p:txBody>
      </p:sp>
      <p:pic>
        <p:nvPicPr>
          <p:cNvPr id="7170" name="Picture 2" descr="http://t0.gstatic.com/images?q=tbn:ANd9GcRynOfvxD4x-uKS_JWurrpZht93TNOe2hDcJrgna7iuA8u_WovQXlJazHY">
            <a:hlinkClick r:id="rId3"/>
          </p:cNvPr>
          <p:cNvPicPr>
            <a:picLocks noChangeAspect="1" noChangeArrowheads="1"/>
          </p:cNvPicPr>
          <p:nvPr/>
        </p:nvPicPr>
        <p:blipFill>
          <a:blip r:embed="rId4"/>
          <a:srcRect/>
          <a:stretch>
            <a:fillRect/>
          </a:stretch>
        </p:blipFill>
        <p:spPr bwMode="auto">
          <a:xfrm>
            <a:off x="1647812" y="3148002"/>
            <a:ext cx="885760" cy="500066"/>
          </a:xfrm>
          <a:prstGeom prst="rect">
            <a:avLst/>
          </a:prstGeom>
          <a:noFill/>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408856" y="4288160"/>
            <a:ext cx="6192688" cy="4311010"/>
          </a:xfrm>
        </p:spPr>
        <p:txBody>
          <a:bodyPr/>
          <a:lstStyle/>
          <a:p>
            <a:pPr algn="just"/>
            <a:r>
              <a:rPr lang="es-MX" sz="1600" dirty="0">
                <a:latin typeface="Arial Narrow" panose="020B0606020202030204" pitchFamily="34" charset="0"/>
              </a:rPr>
              <a:t>Con la aprobada Ley de Asociaciones Público-Privadas se flexibilizan y aclaran los procesos que estimulan la inversión privada y que otorgan garantías jurídicas  a la misma.  </a:t>
            </a:r>
            <a:endParaRPr lang="es-MX" sz="1600" dirty="0" smtClean="0">
              <a:latin typeface="Arial Narrow" panose="020B0606020202030204" pitchFamily="34" charset="0"/>
            </a:endParaRPr>
          </a:p>
          <a:p>
            <a:pPr algn="just"/>
            <a:endParaRPr lang="es-MX" sz="1600" dirty="0">
              <a:latin typeface="Arial Narrow" panose="020B0606020202030204" pitchFamily="34" charset="0"/>
            </a:endParaRPr>
          </a:p>
          <a:p>
            <a:pPr algn="just"/>
            <a:r>
              <a:rPr lang="es-MX" sz="1600" dirty="0">
                <a:latin typeface="Arial Narrow" panose="020B0606020202030204" pitchFamily="34" charset="0"/>
              </a:rPr>
              <a:t>Las ventajas específicas que aporta el nuevo marco jurídico para el desarrollo de </a:t>
            </a:r>
            <a:r>
              <a:rPr lang="es-MX" sz="1600" dirty="0" err="1">
                <a:latin typeface="Arial Narrow" panose="020B0606020202030204" pitchFamily="34" charset="0"/>
              </a:rPr>
              <a:t>APP´s</a:t>
            </a:r>
            <a:r>
              <a:rPr lang="es-MX" sz="1600" dirty="0">
                <a:latin typeface="Arial Narrow" panose="020B0606020202030204" pitchFamily="34" charset="0"/>
              </a:rPr>
              <a:t> se pueden resumir en los siguientes puntos:</a:t>
            </a:r>
          </a:p>
          <a:p>
            <a:pPr algn="just"/>
            <a:endParaRPr lang="es-MX" sz="1600" dirty="0">
              <a:latin typeface="Arial Narrow" panose="020B0606020202030204" pitchFamily="34" charset="0"/>
            </a:endParaRPr>
          </a:p>
          <a:p>
            <a:pPr algn="just"/>
            <a:r>
              <a:rPr lang="es-MX" sz="1600" b="1" dirty="0">
                <a:latin typeface="Arial Narrow" panose="020B0606020202030204" pitchFamily="34" charset="0"/>
              </a:rPr>
              <a:t>Asignación clara de responsabilidades</a:t>
            </a:r>
            <a:r>
              <a:rPr lang="es-MX" sz="1600" dirty="0">
                <a:latin typeface="Arial Narrow" panose="020B0606020202030204" pitchFamily="34" charset="0"/>
              </a:rPr>
              <a:t>: </a:t>
            </a:r>
          </a:p>
          <a:p>
            <a:pPr algn="just"/>
            <a:r>
              <a:rPr lang="es-MX" sz="1600" dirty="0">
                <a:latin typeface="Arial Narrow" panose="020B0606020202030204" pitchFamily="34" charset="0"/>
              </a:rPr>
              <a:t>El contrato establece con claridad la distribución de riesgos entre el Estado y los particulares. </a:t>
            </a:r>
          </a:p>
          <a:p>
            <a:pPr algn="just"/>
            <a:endParaRPr lang="es-MX" sz="1600" dirty="0">
              <a:latin typeface="Arial Narrow" panose="020B0606020202030204" pitchFamily="34" charset="0"/>
            </a:endParaRPr>
          </a:p>
          <a:p>
            <a:pPr algn="just"/>
            <a:r>
              <a:rPr lang="es-MX" sz="1600" b="1" dirty="0">
                <a:latin typeface="Arial Narrow" panose="020B0606020202030204" pitchFamily="34" charset="0"/>
              </a:rPr>
              <a:t>Modificación y prórroga</a:t>
            </a:r>
            <a:r>
              <a:rPr lang="es-MX" sz="1600" dirty="0">
                <a:latin typeface="Arial Narrow" panose="020B0606020202030204" pitchFamily="34" charset="0"/>
              </a:rPr>
              <a:t>: </a:t>
            </a:r>
          </a:p>
          <a:p>
            <a:pPr algn="just"/>
            <a:r>
              <a:rPr lang="es-MX" sz="1600" dirty="0">
                <a:latin typeface="Arial Narrow" panose="020B0606020202030204" pitchFamily="34" charset="0"/>
              </a:rPr>
              <a:t>Se introduce la posibilidad de modificar y ampliar los plazos y autorizaciones de los contratos ante contingencias no previstas.</a:t>
            </a:r>
          </a:p>
          <a:p>
            <a:pPr algn="just"/>
            <a:endParaRPr lang="es-MX" sz="1600" dirty="0">
              <a:latin typeface="Arial Narrow" panose="020B0606020202030204" pitchFamily="34" charset="0"/>
            </a:endParaRPr>
          </a:p>
          <a:p>
            <a:pPr algn="just"/>
            <a:r>
              <a:rPr lang="es-MX" sz="1600" b="1" dirty="0">
                <a:latin typeface="Arial Narrow" panose="020B0606020202030204" pitchFamily="34" charset="0"/>
              </a:rPr>
              <a:t>Arbitraje: </a:t>
            </a:r>
          </a:p>
          <a:p>
            <a:pPr algn="just"/>
            <a:r>
              <a:rPr lang="es-MX" sz="1600" dirty="0">
                <a:latin typeface="Arial Narrow" panose="020B0606020202030204" pitchFamily="34" charset="0"/>
              </a:rPr>
              <a:t>Se establecen reglas para dirimir diferencias de carácter técnico-económico por medio de mecanismos alternativos de resolución de conflictos y la vía judicial federal. </a:t>
            </a:r>
          </a:p>
          <a:p>
            <a:endParaRPr lang="es-MX" sz="1600"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18</a:t>
            </a:fld>
            <a:endParaRPr lang="es-MX"/>
          </a:p>
        </p:txBody>
      </p:sp>
    </p:spTree>
    <p:extLst>
      <p:ext uri="{BB962C8B-B14F-4D97-AF65-F5344CB8AC3E}">
        <p14:creationId xmlns:p14="http://schemas.microsoft.com/office/powerpoint/2010/main" xmlns="" val="13409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408856" y="4415790"/>
            <a:ext cx="6120680" cy="4183380"/>
          </a:xfrm>
        </p:spPr>
        <p:txBody>
          <a:bodyPr/>
          <a:lstStyle/>
          <a:p>
            <a:pPr algn="just"/>
            <a:r>
              <a:rPr lang="es-MX" sz="1600" b="1" dirty="0">
                <a:latin typeface="Arial Narrow" panose="020B0606020202030204" pitchFamily="34" charset="0"/>
              </a:rPr>
              <a:t>Propuestas no solicitadas: </a:t>
            </a:r>
          </a:p>
          <a:p>
            <a:pPr algn="just"/>
            <a:r>
              <a:rPr lang="es-MX" sz="1600" dirty="0">
                <a:latin typeface="Arial Narrow" panose="020B0606020202030204" pitchFamily="34" charset="0"/>
              </a:rPr>
              <a:t>Los particulares pueden presentar propuestas sin que las dependencias y entidades hayan convocado a concurso. </a:t>
            </a:r>
          </a:p>
          <a:p>
            <a:pPr algn="just"/>
            <a:endParaRPr lang="es-MX" sz="1600" b="1" dirty="0">
              <a:latin typeface="Arial Narrow" panose="020B0606020202030204" pitchFamily="34" charset="0"/>
            </a:endParaRPr>
          </a:p>
          <a:p>
            <a:pPr algn="just"/>
            <a:r>
              <a:rPr lang="es-MX" sz="1600" b="1" dirty="0">
                <a:latin typeface="Arial Narrow" panose="020B0606020202030204" pitchFamily="34" charset="0"/>
              </a:rPr>
              <a:t>Competencia internacional para concursos: </a:t>
            </a:r>
          </a:p>
          <a:p>
            <a:pPr algn="just"/>
            <a:r>
              <a:rPr lang="es-MX" sz="1600" dirty="0">
                <a:latin typeface="Arial Narrow" panose="020B0606020202030204" pitchFamily="34" charset="0"/>
              </a:rPr>
              <a:t>Podrán participar en las licitaciones públicas tanto nacionales como extranjeras sin distinción y se le adjudicará el contrato a aquel que presente la mejor propuesta técnico-financiera.</a:t>
            </a:r>
          </a:p>
          <a:p>
            <a:pPr algn="just"/>
            <a:endParaRPr lang="es-MX" sz="1600" dirty="0">
              <a:latin typeface="Arial Narrow" panose="020B0606020202030204" pitchFamily="34" charset="0"/>
            </a:endParaRPr>
          </a:p>
          <a:p>
            <a:pPr algn="just"/>
            <a:r>
              <a:rPr lang="es-MX" sz="1600" b="1" dirty="0">
                <a:latin typeface="Arial Narrow" panose="020B0606020202030204" pitchFamily="34" charset="0"/>
              </a:rPr>
              <a:t>Requerimientos de proyecto ejecutivo:  </a:t>
            </a:r>
            <a:endParaRPr lang="es-MX" sz="1600" dirty="0">
              <a:latin typeface="Arial Narrow" panose="020B0606020202030204" pitchFamily="34" charset="0"/>
            </a:endParaRPr>
          </a:p>
          <a:p>
            <a:pPr lvl="0" algn="just"/>
            <a:r>
              <a:rPr lang="es-MX" sz="1600" dirty="0">
                <a:latin typeface="Arial Narrow" panose="020B0606020202030204" pitchFamily="34" charset="0"/>
              </a:rPr>
              <a:t>Se obliga a la dependencia o entidad interesada presentar el análisis de rentabilidad social, viabilidad técnica y jurídica para determinar la conveniencia de utilizar un esquema de asociación público-privada en un proyecto de infraestructura.</a:t>
            </a:r>
          </a:p>
          <a:p>
            <a:endParaRPr lang="es-MX" sz="1600"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19</a:t>
            </a:fld>
            <a:endParaRPr lang="es-MX"/>
          </a:p>
        </p:txBody>
      </p:sp>
    </p:spTree>
    <p:extLst>
      <p:ext uri="{BB962C8B-B14F-4D97-AF65-F5344CB8AC3E}">
        <p14:creationId xmlns:p14="http://schemas.microsoft.com/office/powerpoint/2010/main" xmlns="" val="188539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984920" y="4415790"/>
            <a:ext cx="5040560" cy="4183380"/>
          </a:xfrm>
        </p:spPr>
        <p:txBody>
          <a:bodyPr/>
          <a:lstStyle/>
          <a:p>
            <a:pPr marL="171450" indent="-171450" algn="just">
              <a:buFont typeface="Arial" pitchFamily="34" charset="0"/>
              <a:buChar char="•"/>
            </a:pPr>
            <a:r>
              <a:rPr lang="es-MX" sz="1600" dirty="0" smtClean="0">
                <a:latin typeface="Arial Narrow" pitchFamily="34" charset="0"/>
              </a:rPr>
              <a:t>La </a:t>
            </a:r>
            <a:r>
              <a:rPr lang="es-MX" sz="1600" b="1" dirty="0">
                <a:latin typeface="Arial Narrow" pitchFamily="34" charset="0"/>
              </a:rPr>
              <a:t>Cámara Mexicana de la Industria de la Construcción </a:t>
            </a:r>
            <a:r>
              <a:rPr lang="es-MX" sz="1600" b="1" dirty="0" smtClean="0">
                <a:latin typeface="Arial Narrow" pitchFamily="34" charset="0"/>
              </a:rPr>
              <a:t>es el </a:t>
            </a:r>
            <a:r>
              <a:rPr lang="es-MX" sz="1600" dirty="0" smtClean="0">
                <a:latin typeface="Arial Narrow" pitchFamily="34" charset="0"/>
              </a:rPr>
              <a:t>máximo </a:t>
            </a:r>
            <a:r>
              <a:rPr lang="es-MX" sz="1600" dirty="0">
                <a:latin typeface="Arial Narrow" pitchFamily="34" charset="0"/>
              </a:rPr>
              <a:t>órgano de representación del gremio, consolida, unifica y promueve desde 1953 a las empresas afiliadas del país, otorgándoles servicios de alta calidad como son: </a:t>
            </a:r>
            <a:r>
              <a:rPr lang="es-MX" sz="1600" dirty="0" smtClean="0">
                <a:latin typeface="Arial Narrow" pitchFamily="34" charset="0"/>
              </a:rPr>
              <a:t>Representación </a:t>
            </a:r>
            <a:r>
              <a:rPr lang="es-MX" sz="1600" dirty="0">
                <a:latin typeface="Arial Narrow" pitchFamily="34" charset="0"/>
              </a:rPr>
              <a:t>y </a:t>
            </a:r>
            <a:r>
              <a:rPr lang="es-MX" sz="1600" dirty="0" smtClean="0">
                <a:latin typeface="Arial Narrow" pitchFamily="34" charset="0"/>
              </a:rPr>
              <a:t>Gestión, Información, Asesoría, Capacitación, Servicios Educativos, Certificación, Desarrollo Tecnológico. </a:t>
            </a:r>
            <a:r>
              <a:rPr lang="es-MX" sz="1600" dirty="0">
                <a:latin typeface="Arial Narrow" pitchFamily="34" charset="0"/>
              </a:rPr>
              <a:t>La </a:t>
            </a:r>
            <a:r>
              <a:rPr lang="es-MX" sz="1600" dirty="0" err="1">
                <a:latin typeface="Arial Narrow" pitchFamily="34" charset="0"/>
              </a:rPr>
              <a:t>CMlC</a:t>
            </a:r>
            <a:r>
              <a:rPr lang="es-MX" sz="1600" dirty="0">
                <a:latin typeface="Arial Narrow" pitchFamily="34" charset="0"/>
              </a:rPr>
              <a:t> es una institución pública, autónoma, con personalidad jurídica propia y jurisdicción en todo el territorio de la República Mexicana que se constituyó el 23 de marzo de 1953 y que actualmente </a:t>
            </a:r>
            <a:r>
              <a:rPr lang="es-MX" sz="1600" dirty="0" smtClean="0">
                <a:latin typeface="Arial Narrow" pitchFamily="34" charset="0"/>
              </a:rPr>
              <a:t>cuenta </a:t>
            </a:r>
            <a:r>
              <a:rPr lang="es-MX" sz="1600" dirty="0">
                <a:latin typeface="Arial Narrow" pitchFamily="34" charset="0"/>
              </a:rPr>
              <a:t>con </a:t>
            </a:r>
            <a:r>
              <a:rPr lang="es-MX" sz="1600" dirty="0" smtClean="0">
                <a:latin typeface="Arial Narrow" pitchFamily="34" charset="0"/>
              </a:rPr>
              <a:t>alrededor </a:t>
            </a:r>
            <a:r>
              <a:rPr lang="es-MX" sz="1600" dirty="0">
                <a:latin typeface="Arial Narrow" pitchFamily="34" charset="0"/>
              </a:rPr>
              <a:t>de 10 mil socios.</a:t>
            </a:r>
          </a:p>
          <a:p>
            <a:pPr marL="171450" indent="-171450">
              <a:buFont typeface="Arial" pitchFamily="34" charset="0"/>
              <a:buChar char="•"/>
            </a:pPr>
            <a:endParaRPr lang="es-MX" sz="1600" dirty="0" smtClean="0">
              <a:latin typeface="Arial Narrow" pitchFamily="34" charset="0"/>
            </a:endParaRPr>
          </a:p>
          <a:p>
            <a:pPr marL="171450" indent="-171450" algn="just">
              <a:buFont typeface="Arial" pitchFamily="34" charset="0"/>
              <a:buChar char="•"/>
            </a:pPr>
            <a:r>
              <a:rPr lang="es-MX" sz="1600" dirty="0" smtClean="0">
                <a:latin typeface="Arial Narrow" pitchFamily="34" charset="0"/>
              </a:rPr>
              <a:t>Tiene su </a:t>
            </a:r>
            <a:r>
              <a:rPr lang="es-MX" sz="1600" dirty="0">
                <a:latin typeface="Arial Narrow" pitchFamily="34" charset="0"/>
              </a:rPr>
              <a:t>sede principal </a:t>
            </a:r>
            <a:r>
              <a:rPr lang="es-MX" sz="1600" dirty="0" smtClean="0">
                <a:latin typeface="Arial Narrow" pitchFamily="34" charset="0"/>
              </a:rPr>
              <a:t>en la </a:t>
            </a:r>
            <a:r>
              <a:rPr lang="es-MX" sz="1600" dirty="0">
                <a:latin typeface="Arial Narrow" pitchFamily="34" charset="0"/>
              </a:rPr>
              <a:t>ciudad de </a:t>
            </a:r>
            <a:r>
              <a:rPr lang="es-MX" sz="1600" dirty="0" smtClean="0">
                <a:latin typeface="Arial Narrow" pitchFamily="34" charset="0"/>
              </a:rPr>
              <a:t>México y adquiere </a:t>
            </a:r>
            <a:r>
              <a:rPr lang="es-MX" sz="1600" dirty="0">
                <a:latin typeface="Arial Narrow" pitchFamily="34" charset="0"/>
              </a:rPr>
              <a:t>carácter nacional a través de </a:t>
            </a:r>
            <a:r>
              <a:rPr lang="es-MX" sz="1600" dirty="0" smtClean="0">
                <a:latin typeface="Arial Narrow" pitchFamily="34" charset="0"/>
              </a:rPr>
              <a:t>sus 43 delegaciones en </a:t>
            </a:r>
            <a:r>
              <a:rPr lang="es-MX" sz="1600" dirty="0">
                <a:latin typeface="Arial Narrow" pitchFamily="34" charset="0"/>
              </a:rPr>
              <a:t>las entidades federativas quienes cumplen las mismas funciones que la sede en la jurisdicción de su competencia.</a:t>
            </a:r>
          </a:p>
          <a:p>
            <a:pPr marL="171450" indent="-171450" algn="just">
              <a:buFont typeface="Arial" pitchFamily="34" charset="0"/>
              <a:buChar char="•"/>
            </a:pPr>
            <a:endParaRPr lang="es-MX" sz="1600" dirty="0" smtClean="0">
              <a:latin typeface="Arial Narrow" pitchFamily="34" charset="0"/>
            </a:endParaRPr>
          </a:p>
          <a:p>
            <a:endParaRPr lang="es-MX" dirty="0"/>
          </a:p>
        </p:txBody>
      </p:sp>
      <p:sp>
        <p:nvSpPr>
          <p:cNvPr id="4" name="3 Marcador de número de diapositiva"/>
          <p:cNvSpPr>
            <a:spLocks noGrp="1"/>
          </p:cNvSpPr>
          <p:nvPr>
            <p:ph type="sldNum" sz="quarter" idx="10"/>
          </p:nvPr>
        </p:nvSpPr>
        <p:spPr/>
        <p:txBody>
          <a:bodyPr/>
          <a:lstStyle/>
          <a:p>
            <a:fld id="{69F3749E-85BB-48C0-9AE1-B38D6CF5F153}" type="slidenum">
              <a:rPr lang="es-ES_tradnl" smtClean="0">
                <a:solidFill>
                  <a:prstClr val="black"/>
                </a:solidFill>
              </a:rPr>
              <a:pPr/>
              <a:t>2</a:t>
            </a:fld>
            <a:endParaRPr lang="es-ES_tradnl">
              <a:solidFill>
                <a:prstClr val="black"/>
              </a:solidFill>
            </a:endParaRPr>
          </a:p>
        </p:txBody>
      </p:sp>
    </p:spTree>
    <p:extLst>
      <p:ext uri="{BB962C8B-B14F-4D97-AF65-F5344CB8AC3E}">
        <p14:creationId xmlns:p14="http://schemas.microsoft.com/office/powerpoint/2010/main" xmlns="" val="1026823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264840" y="4415790"/>
            <a:ext cx="6480720" cy="4183380"/>
          </a:xfrm>
        </p:spPr>
        <p:txBody>
          <a:bodyPr/>
          <a:lstStyle/>
          <a:p>
            <a:pPr algn="just"/>
            <a:r>
              <a:rPr lang="es-MX" sz="1600" dirty="0">
                <a:latin typeface="Arial Narrow" panose="020B0606020202030204" pitchFamily="34" charset="0"/>
              </a:rPr>
              <a:t>Para detonar con mayor prontitud los proyectos de infraestructura bajo el nuevo marco de Asociaciones Público Privadas (APP'S), se debe crear una agencia gubernamental de promoción a las </a:t>
            </a:r>
            <a:r>
              <a:rPr lang="es-MX" sz="1600" dirty="0" err="1">
                <a:latin typeface="Arial Narrow" panose="020B0606020202030204" pitchFamily="34" charset="0"/>
              </a:rPr>
              <a:t>APP´s</a:t>
            </a:r>
            <a:r>
              <a:rPr lang="es-MX" sz="1600" dirty="0">
                <a:latin typeface="Arial Narrow" panose="020B0606020202030204" pitchFamily="34" charset="0"/>
              </a:rPr>
              <a:t>, que ayude a visualizar, desarrollar e impulsar los proyectos bajo el esquema de asociación público-privada, tal como ya existe en otros países. </a:t>
            </a:r>
          </a:p>
          <a:p>
            <a:pPr algn="just"/>
            <a:endParaRPr lang="es-MX" sz="1600" dirty="0">
              <a:latin typeface="Arial Narrow" panose="020B0606020202030204" pitchFamily="34" charset="0"/>
            </a:endParaRPr>
          </a:p>
          <a:p>
            <a:pPr algn="just"/>
            <a:r>
              <a:rPr lang="es-MX" sz="1600" dirty="0">
                <a:latin typeface="Arial Narrow" panose="020B0606020202030204" pitchFamily="34" charset="0"/>
              </a:rPr>
              <a:t>También es cierto que existe poco conocimiento y experiencia sobre el tema y un alto riesgo en los inversionistas si no se aplica de manera adecuada. Por este motivo,  la CMIC recomienda lo siguiente:</a:t>
            </a:r>
          </a:p>
          <a:p>
            <a:pPr algn="just"/>
            <a:endParaRPr lang="es-MX" sz="1600" dirty="0">
              <a:latin typeface="Arial Narrow" panose="020B0606020202030204" pitchFamily="34" charset="0"/>
            </a:endParaRPr>
          </a:p>
          <a:p>
            <a:pPr marL="342900" indent="-342900" algn="just">
              <a:buFont typeface="Arial" panose="020B0604020202020204" pitchFamily="34" charset="0"/>
              <a:buChar char="•"/>
            </a:pPr>
            <a:r>
              <a:rPr lang="es-MX" sz="1600" dirty="0">
                <a:latin typeface="Arial Narrow" panose="020B0606020202030204" pitchFamily="34" charset="0"/>
              </a:rPr>
              <a:t>Debe trabajarse con los Estados y Municipios para que apliquen la LAPP a proyectos con inversión público privada.</a:t>
            </a:r>
          </a:p>
          <a:p>
            <a:pPr marL="342900" indent="-342900" algn="just">
              <a:buFont typeface="Arial" panose="020B0604020202020204" pitchFamily="34" charset="0"/>
              <a:buChar char="•"/>
            </a:pPr>
            <a:endParaRPr lang="es-MX" sz="1600" dirty="0">
              <a:latin typeface="Arial Narrow" panose="020B0606020202030204" pitchFamily="34" charset="0"/>
            </a:endParaRPr>
          </a:p>
          <a:p>
            <a:pPr marL="342900" indent="-342900" algn="just">
              <a:buFont typeface="Arial" panose="020B0604020202020204" pitchFamily="34" charset="0"/>
              <a:buChar char="•"/>
            </a:pPr>
            <a:r>
              <a:rPr lang="es-MX" sz="1600" dirty="0">
                <a:latin typeface="Arial Narrow" panose="020B0606020202030204" pitchFamily="34" charset="0"/>
              </a:rPr>
              <a:t>La aplicación de la LAPP en forma generalizada en el país, a nivel estatal y municipal, facilitaría el desarrollo de infraestructura con inversión privada y pública, al tener un solo ordenamiento legal con condiciones conocidas por las partes, evitando que los inversionistas y constructores privados deban conocer en detalle los diversos ordenamientos legales que aplican en cada Estado o Municipio. </a:t>
            </a:r>
          </a:p>
          <a:p>
            <a:endParaRPr lang="es-MX" sz="1600"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20</a:t>
            </a:fld>
            <a:endParaRPr lang="es-MX"/>
          </a:p>
        </p:txBody>
      </p:sp>
    </p:spTree>
    <p:extLst>
      <p:ext uri="{BB962C8B-B14F-4D97-AF65-F5344CB8AC3E}">
        <p14:creationId xmlns:p14="http://schemas.microsoft.com/office/powerpoint/2010/main" xmlns="" val="3895678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p:txBody>
          <a:bodyPr/>
          <a:lstStyle/>
          <a:p>
            <a:pPr algn="just"/>
            <a:r>
              <a:rPr lang="es-MX" sz="1600" b="1" dirty="0">
                <a:latin typeface="Arial Narrow" pitchFamily="34" charset="0"/>
              </a:rPr>
              <a:t>Creación de Comités Estatales de impulso a la infraestructura, como una estrategia para el desarrollo regional a través de </a:t>
            </a:r>
            <a:r>
              <a:rPr lang="es-MX" sz="1600" b="1" dirty="0" smtClean="0">
                <a:latin typeface="Arial Narrow" pitchFamily="34" charset="0"/>
              </a:rPr>
              <a:t>las </a:t>
            </a:r>
            <a:r>
              <a:rPr lang="es-MX" sz="1600" b="1" dirty="0" err="1" smtClean="0">
                <a:latin typeface="Arial Narrow" pitchFamily="34" charset="0"/>
              </a:rPr>
              <a:t>APP´s</a:t>
            </a:r>
            <a:r>
              <a:rPr lang="es-MX" sz="1600" dirty="0" smtClean="0">
                <a:latin typeface="Arial Narrow" pitchFamily="34" charset="0"/>
              </a:rPr>
              <a:t>:</a:t>
            </a:r>
            <a:endParaRPr lang="es-ES" sz="1600" i="1" dirty="0">
              <a:latin typeface="Arial Narrow" pitchFamily="34" charset="0"/>
            </a:endParaRPr>
          </a:p>
          <a:p>
            <a:pPr algn="just"/>
            <a:endParaRPr lang="es-MX" sz="1600" dirty="0" smtClean="0">
              <a:latin typeface="Arial Narrow" panose="020B0606020202030204" pitchFamily="34" charset="0"/>
            </a:endParaRPr>
          </a:p>
          <a:p>
            <a:pPr algn="just"/>
            <a:r>
              <a:rPr lang="es-MX" sz="1600" b="1" dirty="0">
                <a:latin typeface="Arial Narrow" panose="020B0606020202030204" pitchFamily="34" charset="0"/>
              </a:rPr>
              <a:t>Objetivo del Planteamiento</a:t>
            </a:r>
            <a:r>
              <a:rPr lang="es-MX" sz="1600" dirty="0">
                <a:latin typeface="Arial Narrow" panose="020B0606020202030204" pitchFamily="34" charset="0"/>
              </a:rPr>
              <a:t>: Convertir a la infraestructura en una palanca para el Desarrollo Regional de México </a:t>
            </a:r>
            <a:endParaRPr lang="es-ES" sz="1600" dirty="0">
              <a:latin typeface="Arial Narrow" panose="020B0606020202030204" pitchFamily="34" charset="0"/>
            </a:endParaRPr>
          </a:p>
          <a:p>
            <a:pPr algn="just"/>
            <a:endParaRPr lang="es-MX" sz="1600" dirty="0" smtClean="0">
              <a:latin typeface="Arial Narrow" panose="020B0606020202030204" pitchFamily="34" charset="0"/>
            </a:endParaRPr>
          </a:p>
          <a:p>
            <a:pPr algn="just"/>
            <a:r>
              <a:rPr lang="es-MX" sz="1600" dirty="0" smtClean="0">
                <a:latin typeface="Arial Narrow" panose="020B0606020202030204" pitchFamily="34" charset="0"/>
              </a:rPr>
              <a:t>Ya que, el </a:t>
            </a:r>
            <a:r>
              <a:rPr lang="es-MX" sz="1600" dirty="0">
                <a:latin typeface="Arial Narrow" panose="020B0606020202030204" pitchFamily="34" charset="0"/>
              </a:rPr>
              <a:t>principal precursor del crecimiento económico y el  desarrollo social a nivel regional es la infraestructura,  pero ésta debe ser el resultado de una planeación integral con un enfoque </a:t>
            </a:r>
            <a:r>
              <a:rPr lang="es-MX" sz="1600" dirty="0" smtClean="0">
                <a:latin typeface="Arial Narrow" panose="020B0606020202030204" pitchFamily="34" charset="0"/>
              </a:rPr>
              <a:t>regional.</a:t>
            </a:r>
            <a:endParaRPr lang="es-MX" sz="1600" dirty="0">
              <a:latin typeface="Arial Narrow" panose="020B0606020202030204" pitchFamily="34" charset="0"/>
            </a:endParaRPr>
          </a:p>
          <a:p>
            <a:endParaRPr lang="es-MX" dirty="0"/>
          </a:p>
          <a:p>
            <a:endParaRPr lang="es-MX" dirty="0" smtClean="0"/>
          </a:p>
          <a:p>
            <a:endParaRPr lang="es-MX" dirty="0"/>
          </a:p>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21</a:t>
            </a:fld>
            <a:endParaRPr lang="es-MX"/>
          </a:p>
        </p:txBody>
      </p:sp>
    </p:spTree>
    <p:extLst>
      <p:ext uri="{BB962C8B-B14F-4D97-AF65-F5344CB8AC3E}">
        <p14:creationId xmlns:p14="http://schemas.microsoft.com/office/powerpoint/2010/main" xmlns="" val="989519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xfrm>
            <a:off x="1303338" y="696913"/>
            <a:ext cx="4403725"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sz="1600" b="1" dirty="0">
                <a:latin typeface="Arial Narrow" panose="020B0606020202030204" pitchFamily="34" charset="0"/>
              </a:rPr>
              <a:t>Objetivos del </a:t>
            </a:r>
            <a:r>
              <a:rPr lang="es-ES" sz="1600" b="1" dirty="0">
                <a:latin typeface="Arial Narrow" panose="020B0606020202030204" pitchFamily="34" charset="0"/>
              </a:rPr>
              <a:t>Comité para </a:t>
            </a:r>
            <a:r>
              <a:rPr lang="es-ES" sz="1600" b="1" dirty="0" smtClean="0">
                <a:latin typeface="Arial Narrow" panose="020B0606020202030204" pitchFamily="34" charset="0"/>
              </a:rPr>
              <a:t>el </a:t>
            </a:r>
            <a:r>
              <a:rPr lang="es-ES" sz="1600" b="1" dirty="0">
                <a:latin typeface="Arial Narrow" panose="020B0606020202030204" pitchFamily="34" charset="0"/>
              </a:rPr>
              <a:t>Impulso de la Infraestructura </a:t>
            </a:r>
            <a:r>
              <a:rPr lang="es-ES" sz="1600" b="1" dirty="0" smtClean="0">
                <a:latin typeface="Arial Narrow" panose="020B0606020202030204" pitchFamily="34" charset="0"/>
              </a:rPr>
              <a:t>:</a:t>
            </a:r>
            <a:endParaRPr lang="es-ES" sz="1600" b="1" dirty="0">
              <a:latin typeface="Arial Narrow" panose="020B0606020202030204" pitchFamily="34" charset="0"/>
            </a:endParaRPr>
          </a:p>
          <a:p>
            <a:endParaRPr lang="es-MX" sz="1600" dirty="0" smtClean="0">
              <a:latin typeface="Arial Narrow" panose="020B0606020202030204" pitchFamily="34" charset="0"/>
            </a:endParaRPr>
          </a:p>
          <a:p>
            <a:pPr marL="285750" indent="-285750" algn="just">
              <a:lnSpc>
                <a:spcPct val="90000"/>
              </a:lnSpc>
              <a:buFont typeface="Arial" panose="020B0604020202020204" pitchFamily="34" charset="0"/>
              <a:buChar char="•"/>
            </a:pPr>
            <a:r>
              <a:rPr lang="es-ES" sz="1600" dirty="0">
                <a:latin typeface="Arial Narrow" panose="020B0606020202030204" pitchFamily="34" charset="0"/>
              </a:rPr>
              <a:t>Planeación de largo plazo para lograr continuidad en los programas de infraestructura (banco de proyectos ejecutivos completos).</a:t>
            </a:r>
          </a:p>
          <a:p>
            <a:pPr marL="285750" indent="-285750" algn="just">
              <a:lnSpc>
                <a:spcPct val="90000"/>
              </a:lnSpc>
              <a:buFont typeface="Arial" panose="020B0604020202020204" pitchFamily="34" charset="0"/>
              <a:buChar char="•"/>
            </a:pPr>
            <a:endParaRPr lang="es-ES" sz="1600" dirty="0">
              <a:latin typeface="Arial Narrow" panose="020B0606020202030204" pitchFamily="34" charset="0"/>
            </a:endParaRPr>
          </a:p>
          <a:p>
            <a:pPr marL="285750" indent="-285750" algn="just">
              <a:lnSpc>
                <a:spcPct val="90000"/>
              </a:lnSpc>
              <a:buFont typeface="Arial" panose="020B0604020202020204" pitchFamily="34" charset="0"/>
              <a:buChar char="•"/>
            </a:pPr>
            <a:r>
              <a:rPr lang="es-ES" sz="1600" dirty="0">
                <a:latin typeface="Arial Narrow" panose="020B0606020202030204" pitchFamily="34" charset="0"/>
              </a:rPr>
              <a:t>Transparencia (Garantía de la participación ciudadana -- empresarial, académica y sociedad civil).</a:t>
            </a:r>
          </a:p>
          <a:p>
            <a:pPr marL="285750" indent="-285750" algn="just">
              <a:lnSpc>
                <a:spcPct val="90000"/>
              </a:lnSpc>
              <a:buFont typeface="Arial" panose="020B0604020202020204" pitchFamily="34" charset="0"/>
              <a:buChar char="•"/>
            </a:pPr>
            <a:endParaRPr lang="es-ES" sz="1600" dirty="0">
              <a:latin typeface="Arial Narrow" panose="020B0606020202030204" pitchFamily="34" charset="0"/>
            </a:endParaRPr>
          </a:p>
          <a:p>
            <a:pPr marL="285750" indent="-285750" algn="just">
              <a:lnSpc>
                <a:spcPct val="90000"/>
              </a:lnSpc>
              <a:buFont typeface="Arial" panose="020B0604020202020204" pitchFamily="34" charset="0"/>
              <a:buChar char="•"/>
            </a:pPr>
            <a:r>
              <a:rPr lang="es-ES" sz="1600" dirty="0">
                <a:latin typeface="Arial Narrow" panose="020B0606020202030204" pitchFamily="34" charset="0"/>
              </a:rPr>
              <a:t>Mecanismos de concientización para lograr consenso en la aprobación de proyectos por parte de la sociedad.</a:t>
            </a:r>
          </a:p>
          <a:p>
            <a:pPr marL="285750" indent="-285750" algn="just">
              <a:lnSpc>
                <a:spcPct val="90000"/>
              </a:lnSpc>
              <a:buFont typeface="Arial" panose="020B0604020202020204" pitchFamily="34" charset="0"/>
              <a:buChar char="•"/>
            </a:pPr>
            <a:endParaRPr lang="es-ES" sz="1600" dirty="0">
              <a:latin typeface="Arial Narrow" panose="020B0606020202030204" pitchFamily="34" charset="0"/>
            </a:endParaRPr>
          </a:p>
          <a:p>
            <a:pPr marL="285750" indent="-285750" algn="just">
              <a:lnSpc>
                <a:spcPct val="90000"/>
              </a:lnSpc>
              <a:buFont typeface="Arial" panose="020B0604020202020204" pitchFamily="34" charset="0"/>
              <a:buChar char="•"/>
            </a:pPr>
            <a:r>
              <a:rPr lang="es-ES" sz="1600" dirty="0">
                <a:latin typeface="Arial Narrow" panose="020B0606020202030204" pitchFamily="34" charset="0"/>
              </a:rPr>
              <a:t>Atracción de inversiones del sector privado.</a:t>
            </a:r>
          </a:p>
          <a:p>
            <a:pPr marL="285750" indent="-285750" algn="just">
              <a:lnSpc>
                <a:spcPct val="90000"/>
              </a:lnSpc>
              <a:buFont typeface="Arial" panose="020B0604020202020204" pitchFamily="34" charset="0"/>
              <a:buChar char="•"/>
            </a:pPr>
            <a:endParaRPr lang="es-ES" sz="1600" dirty="0">
              <a:latin typeface="Arial Narrow" panose="020B0606020202030204" pitchFamily="34" charset="0"/>
            </a:endParaRPr>
          </a:p>
          <a:p>
            <a:pPr marL="285750" indent="-285750" algn="just">
              <a:lnSpc>
                <a:spcPct val="90000"/>
              </a:lnSpc>
              <a:buFont typeface="Arial" panose="020B0604020202020204" pitchFamily="34" charset="0"/>
              <a:buChar char="•"/>
            </a:pPr>
            <a:r>
              <a:rPr lang="es-ES" sz="1600" dirty="0">
                <a:latin typeface="Arial Narrow" panose="020B0606020202030204" pitchFamily="34" charset="0"/>
              </a:rPr>
              <a:t>Simplificación administrativa que permita agilizar los procesos de aprobación y ejecución de las obras (Ventanilla única).</a:t>
            </a:r>
          </a:p>
          <a:p>
            <a:pPr marL="285750" indent="-285750" algn="just">
              <a:lnSpc>
                <a:spcPct val="90000"/>
              </a:lnSpc>
              <a:buFont typeface="Arial" panose="020B0604020202020204" pitchFamily="34" charset="0"/>
              <a:buChar char="•"/>
            </a:pPr>
            <a:endParaRPr lang="es-MX" sz="1600" dirty="0">
              <a:latin typeface="Arial Narrow" panose="020B0606020202030204" pitchFamily="34" charset="0"/>
            </a:endParaRPr>
          </a:p>
          <a:p>
            <a:pPr marL="285750" indent="-285750" algn="just">
              <a:lnSpc>
                <a:spcPct val="90000"/>
              </a:lnSpc>
              <a:buFont typeface="Arial" panose="020B0604020202020204" pitchFamily="34" charset="0"/>
              <a:buChar char="•"/>
            </a:pPr>
            <a:r>
              <a:rPr lang="es-ES" sz="1600" dirty="0">
                <a:latin typeface="Arial Narrow" panose="020B0606020202030204" pitchFamily="34" charset="0"/>
              </a:rPr>
              <a:t>Sustentabilidad en los proyectos (Responsabilidad social en cuidado al medio ambiente).</a:t>
            </a:r>
          </a:p>
          <a:p>
            <a:pPr algn="just">
              <a:lnSpc>
                <a:spcPct val="90000"/>
              </a:lnSpc>
            </a:pPr>
            <a:endParaRPr lang="es-ES" sz="1600" b="1" dirty="0">
              <a:latin typeface="Arial Narrow" panose="020B0606020202030204" pitchFamily="34" charset="0"/>
            </a:endParaRPr>
          </a:p>
          <a:p>
            <a:endParaRPr lang="es-MX" dirty="0"/>
          </a:p>
          <a:p>
            <a:endParaRPr lang="es-MX"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701040" y="4415790"/>
            <a:ext cx="5684480" cy="4183380"/>
          </a:xfrm>
        </p:spPr>
        <p:txBody>
          <a:bodyPr/>
          <a:lstStyle/>
          <a:p>
            <a:pPr algn="just"/>
            <a:r>
              <a:rPr lang="es-MX" sz="1600" dirty="0" smtClean="0">
                <a:latin typeface="Arial Narrow" panose="020B0606020202030204" pitchFamily="34" charset="0"/>
              </a:rPr>
              <a:t>En el Comité de Impulso a la Infraestructura a través de la </a:t>
            </a:r>
            <a:r>
              <a:rPr lang="es-MX" sz="1600" dirty="0" err="1" smtClean="0">
                <a:latin typeface="Arial Narrow" panose="020B0606020202030204" pitchFamily="34" charset="0"/>
              </a:rPr>
              <a:t>APP´s</a:t>
            </a:r>
            <a:r>
              <a:rPr lang="es-MX" sz="1600" dirty="0" smtClean="0">
                <a:latin typeface="Arial Narrow" panose="020B0606020202030204" pitchFamily="34" charset="0"/>
              </a:rPr>
              <a:t> convergerían tanto autoridades federales,  estatales y municipales, empresariales, así como, académicas, especialistas y sociedad civil en general que involucradas o interesadas en la planeación, desarrollo e implementación de los proyectos de infraestructura de la región.</a:t>
            </a:r>
          </a:p>
          <a:p>
            <a:endParaRPr lang="es-MX" dirty="0" smtClean="0"/>
          </a:p>
          <a:p>
            <a:endParaRPr lang="es-MX" dirty="0"/>
          </a:p>
          <a:p>
            <a:r>
              <a:rPr lang="es-MX" dirty="0" smtClean="0"/>
              <a:t> </a:t>
            </a:r>
          </a:p>
          <a:p>
            <a:endParaRPr lang="es-MX" dirty="0"/>
          </a:p>
          <a:p>
            <a:endParaRPr lang="es-MX" dirty="0" smtClean="0"/>
          </a:p>
          <a:p>
            <a:endParaRPr lang="es-MX" dirty="0"/>
          </a:p>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23</a:t>
            </a:fld>
            <a:endParaRPr lang="es-MX"/>
          </a:p>
        </p:txBody>
      </p:sp>
    </p:spTree>
    <p:extLst>
      <p:ext uri="{BB962C8B-B14F-4D97-AF65-F5344CB8AC3E}">
        <p14:creationId xmlns:p14="http://schemas.microsoft.com/office/powerpoint/2010/main" xmlns="" val="1766081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336848" y="4216152"/>
            <a:ext cx="6480720" cy="4183380"/>
          </a:xfrm>
        </p:spPr>
        <p:txBody>
          <a:bodyPr/>
          <a:lstStyle/>
          <a:p>
            <a:pPr algn="just"/>
            <a:r>
              <a:rPr lang="es-MX" sz="1600" dirty="0">
                <a:latin typeface="Arial Narrow" panose="020B0606020202030204" pitchFamily="34" charset="0"/>
              </a:rPr>
              <a:t>Desarrollar la infraestructura que el país necesita no es labor de un solo actor, se requieren sinergias entre los tres niveles de gobierno, los congresos federales y locales, colegios, academia, municipios y organismos empresariales nacionales e internacionales.</a:t>
            </a:r>
          </a:p>
          <a:p>
            <a:pPr algn="just"/>
            <a:r>
              <a:rPr lang="es-MX" sz="1600" dirty="0">
                <a:latin typeface="Arial Narrow" panose="020B0606020202030204" pitchFamily="34" charset="0"/>
              </a:rPr>
              <a:t> </a:t>
            </a:r>
          </a:p>
          <a:p>
            <a:pPr algn="just"/>
            <a:r>
              <a:rPr lang="es-MX" sz="1600" dirty="0">
                <a:latin typeface="Arial Narrow" panose="020B0606020202030204" pitchFamily="34" charset="0"/>
              </a:rPr>
              <a:t>Asimismo, es necesario aprovechar de manera responsable y sustentable el potencial de recursos energéticos y naturales, que son bastos y diversos, para asumir el liderazgo competitivo que México tiene por su privilegiada posición geográfica.</a:t>
            </a:r>
          </a:p>
          <a:p>
            <a:pPr algn="just"/>
            <a:r>
              <a:rPr lang="es-MX" sz="1600" dirty="0">
                <a:latin typeface="Arial Narrow" panose="020B0606020202030204" pitchFamily="34" charset="0"/>
              </a:rPr>
              <a:t> </a:t>
            </a:r>
          </a:p>
          <a:p>
            <a:pPr algn="just"/>
            <a:r>
              <a:rPr lang="es-MX" sz="1600" dirty="0">
                <a:latin typeface="Arial Narrow" panose="020B0606020202030204" pitchFamily="34" charset="0"/>
              </a:rPr>
              <a:t>Si actuamos de esta manera, sin duda, nuestra sociedad alcanzará mayores niveles de bienestar y calidad de vida bajo un marco de equilibrio y sustentabilidad, permitiendo a nuestras futuras generaciones vivir en un México mejor.</a:t>
            </a:r>
          </a:p>
          <a:p>
            <a:pPr algn="just"/>
            <a:r>
              <a:rPr lang="es-MX" sz="1600" dirty="0">
                <a:latin typeface="Arial Narrow" panose="020B0606020202030204" pitchFamily="34" charset="0"/>
              </a:rPr>
              <a:t> </a:t>
            </a:r>
          </a:p>
          <a:p>
            <a:pPr algn="just"/>
            <a:r>
              <a:rPr lang="es-MX" sz="1600" dirty="0">
                <a:latin typeface="Arial Narrow" panose="020B0606020202030204" pitchFamily="34" charset="0"/>
              </a:rPr>
              <a:t>La propuesta de la CMIC en inversión pública y privada en infraestructura para el período 2013 a 2018 es de al menos </a:t>
            </a:r>
            <a:r>
              <a:rPr lang="es-MX" sz="1600" b="1" dirty="0">
                <a:latin typeface="Arial Narrow" panose="020B0606020202030204" pitchFamily="34" charset="0"/>
              </a:rPr>
              <a:t>20.8 billones de pesos </a:t>
            </a:r>
            <a:r>
              <a:rPr lang="es-MX" sz="1600" dirty="0" smtClean="0">
                <a:latin typeface="Arial Narrow" panose="020B0606020202030204" pitchFamily="34" charset="0"/>
              </a:rPr>
              <a:t>(siempre y cuando se apruebe la reforma energética</a:t>
            </a:r>
            <a:r>
              <a:rPr lang="es-MX" sz="1600" dirty="0">
                <a:latin typeface="Arial Narrow" panose="020B0606020202030204" pitchFamily="34" charset="0"/>
              </a:rPr>
              <a:t>). De los 20.8 billones de pesos, 13.5 billones corresponderían a inversión privada y  7.3 billones a inversión </a:t>
            </a:r>
            <a:r>
              <a:rPr lang="es-MX" sz="1600" dirty="0" smtClean="0">
                <a:latin typeface="Arial Narrow" panose="020B0606020202030204" pitchFamily="34" charset="0"/>
              </a:rPr>
              <a:t>pública (4 billones anunciados por EPN con la posibilidad de incrementarse, de llevarse a cabo las reformas estructurales, energética).</a:t>
            </a:r>
            <a:endParaRPr lang="es-MX" sz="1600" dirty="0">
              <a:latin typeface="Arial Narrow" panose="020B0606020202030204" pitchFamily="34" charset="0"/>
            </a:endParaRPr>
          </a:p>
          <a:p>
            <a:r>
              <a:rPr lang="es-MX" dirty="0"/>
              <a:t> </a:t>
            </a:r>
          </a:p>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24</a:t>
            </a:fld>
            <a:endParaRPr lang="es-MX" dirty="0"/>
          </a:p>
        </p:txBody>
      </p:sp>
    </p:spTree>
    <p:extLst>
      <p:ext uri="{BB962C8B-B14F-4D97-AF65-F5344CB8AC3E}">
        <p14:creationId xmlns:p14="http://schemas.microsoft.com/office/powerpoint/2010/main" xmlns="" val="905087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solidFill>
                  <a:prstClr val="black"/>
                </a:solidFill>
              </a:rPr>
              <a:pPr/>
              <a:t>25</a:t>
            </a:fld>
            <a:endParaRPr lang="es-MX">
              <a:solidFill>
                <a:prstClr val="black"/>
              </a:solidFill>
            </a:endParaRPr>
          </a:p>
        </p:txBody>
      </p:sp>
    </p:spTree>
    <p:extLst>
      <p:ext uri="{BB962C8B-B14F-4D97-AF65-F5344CB8AC3E}">
        <p14:creationId xmlns:p14="http://schemas.microsoft.com/office/powerpoint/2010/main" xmlns="" val="148716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xfrm>
            <a:off x="1303338" y="696913"/>
            <a:ext cx="4403725"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Rectangle 3"/>
          <p:cNvSpPr>
            <a:spLocks noGrp="1"/>
          </p:cNvSpPr>
          <p:nvPr>
            <p:ph type="body" idx="1"/>
          </p:nvPr>
        </p:nvSpPr>
        <p:spPr>
          <a:xfrm>
            <a:off x="336848" y="4360168"/>
            <a:ext cx="6336704"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7780" algn="just"/>
            <a:r>
              <a:rPr lang="es-MX" sz="1600" dirty="0" smtClean="0">
                <a:latin typeface="Arial Narrow" pitchFamily="34" charset="0"/>
              </a:rPr>
              <a:t>En 2012, la industria de la construcción de México se encontraba ubicada en la posición número 12 a nivel mundial por el valor de su producción anual.</a:t>
            </a:r>
          </a:p>
          <a:p>
            <a:pPr marL="177780" algn="just"/>
            <a:endParaRPr lang="es-MX" sz="1600" dirty="0">
              <a:latin typeface="Arial Narrow" pitchFamily="34" charset="0"/>
            </a:endParaRPr>
          </a:p>
          <a:p>
            <a:pPr marL="177780" lvl="0" algn="just"/>
            <a:r>
              <a:rPr lang="es-MX" sz="1600" dirty="0" smtClean="0">
                <a:latin typeface="Arial Narrow" pitchFamily="34" charset="0"/>
              </a:rPr>
              <a:t>En los</a:t>
            </a:r>
            <a:r>
              <a:rPr lang="es-UY" sz="1600" dirty="0" smtClean="0">
                <a:latin typeface="Arial Narrow" pitchFamily="34" charset="0"/>
              </a:rPr>
              <a:t> </a:t>
            </a:r>
            <a:r>
              <a:rPr lang="es-UY" sz="1600" dirty="0">
                <a:latin typeface="Arial Narrow" pitchFamily="34" charset="0"/>
              </a:rPr>
              <a:t>próximos años se registrará un rumbo continuo de negocios hacia </a:t>
            </a:r>
            <a:r>
              <a:rPr lang="es-UY" sz="1600" dirty="0" smtClean="0">
                <a:latin typeface="Arial Narrow" pitchFamily="34" charset="0"/>
              </a:rPr>
              <a:t>los mercados </a:t>
            </a:r>
            <a:r>
              <a:rPr lang="es-UY" sz="1600" dirty="0">
                <a:latin typeface="Arial Narrow" pitchFamily="34" charset="0"/>
              </a:rPr>
              <a:t>emergentes, donde el aumento de la población, la urbanización rápida y el fuerte crecimiento económico son factores de desarrollo atractivos para la </a:t>
            </a:r>
            <a:r>
              <a:rPr lang="es-UY" sz="1600" dirty="0" smtClean="0">
                <a:latin typeface="Arial Narrow" pitchFamily="34" charset="0"/>
              </a:rPr>
              <a:t>industria de la construcción. Al mismo tiempo, </a:t>
            </a:r>
            <a:r>
              <a:rPr lang="es-UY" sz="1600" dirty="0">
                <a:latin typeface="Arial Narrow" pitchFamily="34" charset="0"/>
              </a:rPr>
              <a:t>la construcción en la mayoría de los países desarrollados se verá limitada por grandes déficits públicos, programas de austeridad, menor crecimiento de la población y expansión económica limitada. </a:t>
            </a:r>
            <a:r>
              <a:rPr lang="es-UY" sz="1600" dirty="0" smtClean="0">
                <a:latin typeface="Arial Narrow" pitchFamily="34" charset="0"/>
              </a:rPr>
              <a:t>Gran parte </a:t>
            </a:r>
            <a:r>
              <a:rPr lang="es-UY" sz="1600" dirty="0">
                <a:latin typeface="Arial Narrow" pitchFamily="34" charset="0"/>
              </a:rPr>
              <a:t>de los países desarrollados, en particular los de Europa </a:t>
            </a:r>
            <a:r>
              <a:rPr lang="es-UY" sz="1600" dirty="0" smtClean="0">
                <a:latin typeface="Arial Narrow" pitchFamily="34" charset="0"/>
              </a:rPr>
              <a:t>Occidental, </a:t>
            </a:r>
            <a:r>
              <a:rPr lang="es-UY" sz="1600" dirty="0">
                <a:latin typeface="Arial Narrow" pitchFamily="34" charset="0"/>
              </a:rPr>
              <a:t>registrarán poco </a:t>
            </a:r>
            <a:r>
              <a:rPr lang="es-UY" sz="1600" dirty="0" smtClean="0">
                <a:latin typeface="Arial Narrow" pitchFamily="34" charset="0"/>
              </a:rPr>
              <a:t>crecimiento.</a:t>
            </a:r>
            <a:endParaRPr lang="es-MX" sz="1600" dirty="0" smtClean="0">
              <a:latin typeface="Arial Narrow" pitchFamily="34" charset="0"/>
            </a:endParaRPr>
          </a:p>
          <a:p>
            <a:pPr marL="177780" algn="just"/>
            <a:endParaRPr lang="es-MX" sz="1600" dirty="0" smtClean="0">
              <a:latin typeface="Arial Narrow" pitchFamily="34" charset="0"/>
            </a:endParaRPr>
          </a:p>
          <a:p>
            <a:pPr marL="177780" lvl="0" algn="just"/>
            <a:r>
              <a:rPr lang="es-UY" sz="1600" dirty="0">
                <a:latin typeface="Arial Narrow" pitchFamily="34" charset="0"/>
              </a:rPr>
              <a:t>Las obras de infraestructura </a:t>
            </a:r>
            <a:r>
              <a:rPr lang="es-UY" sz="1600" dirty="0" smtClean="0">
                <a:latin typeface="Arial Narrow" pitchFamily="34" charset="0"/>
              </a:rPr>
              <a:t>serán </a:t>
            </a:r>
            <a:r>
              <a:rPr lang="es-UY" sz="1600" dirty="0">
                <a:latin typeface="Arial Narrow" pitchFamily="34" charset="0"/>
              </a:rPr>
              <a:t>el motor </a:t>
            </a:r>
            <a:r>
              <a:rPr lang="es-UY" sz="1600" dirty="0" smtClean="0">
                <a:latin typeface="Arial Narrow" pitchFamily="34" charset="0"/>
              </a:rPr>
              <a:t>de </a:t>
            </a:r>
            <a:r>
              <a:rPr lang="es-UY" sz="1600" dirty="0">
                <a:latin typeface="Arial Narrow" pitchFamily="34" charset="0"/>
              </a:rPr>
              <a:t>crecimiento de la industria de la construcción </a:t>
            </a:r>
            <a:r>
              <a:rPr lang="es-UY" sz="1600" dirty="0" smtClean="0">
                <a:latin typeface="Arial Narrow" pitchFamily="34" charset="0"/>
              </a:rPr>
              <a:t>en México, por lo que es necesario crear los incentivos necesarios para atraer </a:t>
            </a:r>
            <a:r>
              <a:rPr lang="es-UY" sz="1600" dirty="0">
                <a:latin typeface="Arial Narrow" pitchFamily="34" charset="0"/>
              </a:rPr>
              <a:t>inversión privada </a:t>
            </a:r>
            <a:r>
              <a:rPr lang="es-UY" sz="1600" dirty="0" smtClean="0">
                <a:latin typeface="Arial Narrow" pitchFamily="34" charset="0"/>
              </a:rPr>
              <a:t>que complemente y sustituya a la inversión pública en los próximos años. </a:t>
            </a:r>
            <a:endParaRPr lang="es-MX" sz="1600" dirty="0">
              <a:latin typeface="Arial Narrow"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1303338" y="696913"/>
            <a:ext cx="4403725"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Rectangle 3"/>
          <p:cNvSpPr>
            <a:spLocks noGrp="1"/>
          </p:cNvSpPr>
          <p:nvPr>
            <p:ph type="body" idx="1"/>
          </p:nvPr>
        </p:nvSpPr>
        <p:spPr>
          <a:xfrm>
            <a:off x="696888" y="4432176"/>
            <a:ext cx="5828496"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es-MX" sz="1400" b="1" dirty="0">
                <a:latin typeface="Arial Narrow" pitchFamily="34" charset="0"/>
              </a:rPr>
              <a:t>La infraestructura como palanca del desarrollo equilibrado</a:t>
            </a:r>
          </a:p>
          <a:p>
            <a:pPr algn="just"/>
            <a:endParaRPr lang="es-MX" sz="1400" dirty="0">
              <a:latin typeface="Arial Narrow" pitchFamily="34" charset="0"/>
            </a:endParaRPr>
          </a:p>
          <a:p>
            <a:pPr algn="just"/>
            <a:r>
              <a:rPr lang="es-MX" sz="1400" dirty="0">
                <a:latin typeface="Arial Narrow" pitchFamily="34" charset="0"/>
              </a:rPr>
              <a:t>En la Cámara Mexicana de la Industria de la Construcción (CMIC) sabemos que la inversión en infraestructura es un elemento clave para el desarrollo y crecimiento económico de una nación. Diversos estudios e investigaciones aportan evidencia clara de que la mayor inversión en infraestructura mejora las tasas de crecimiento económico, sobretodo a largo plazo, y ayuda a reducir la pobreza y la desigualdad.  </a:t>
            </a:r>
          </a:p>
          <a:p>
            <a:pPr algn="just"/>
            <a:endParaRPr lang="es-ES" sz="1400" dirty="0">
              <a:latin typeface="Arial Narrow" pitchFamily="34" charset="0"/>
            </a:endParaRPr>
          </a:p>
          <a:p>
            <a:pPr algn="just"/>
            <a:r>
              <a:rPr lang="es-ES" sz="1400" dirty="0">
                <a:latin typeface="Arial Narrow" pitchFamily="34" charset="0"/>
              </a:rPr>
              <a:t>La construcción  de infraestructura produce beneficios tanto en los negocios como en el bienestar de la población. En los negocios ,  la infraestructura contribuye a fortalecer a la  industria nacional en sus procesos de producción, distribución y comercialización, haciéndola más productiva y competitiva, al crear carreteras, puertos, aeropuertos y telecomunicaciones para el transporte de mercancías, personas e información; al cimentar las instalaciones que suministren energía eléctrica, petróleo y gas, para proveer los energéticos requeridos; al erigir instalaciones turísticas que permitan el acceso de recursos económicos adicionales al país, una de las principales fuentes de ingresos para México; y al construir escuelas, hospitales y clínicas, para capacitar al personal y cuidar la salud de los habitantes</a:t>
            </a:r>
            <a:endParaRPr lang="es-MX" sz="1400" dirty="0">
              <a:latin typeface="Arial Narrow"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p:txBody>
          <a:bodyPr>
            <a:normAutofit/>
          </a:bodyPr>
          <a:lstStyle/>
          <a:p>
            <a:pPr algn="just"/>
            <a:r>
              <a:rPr lang="es-MX" sz="1600" dirty="0" smtClean="0">
                <a:latin typeface="Arial Narrow" panose="020B0606020202030204" pitchFamily="34" charset="0"/>
              </a:rPr>
              <a:t>Los retos de México en la materia de infraestructura son notables. De acuerdo con el Foro Económico Mundial, por la competitividad de su infraestructura México ocupa el lugar 64 entre 148 países, y por su desempeño logístico, es decir, por su capacidad para asegurar el tránsito rápido, seguro y a menor costo de personas y mercancías, ocupa el sitio 47 de 155 países, según el índice respectivo elaborado en 2012 por el Banco Mundial. </a:t>
            </a:r>
          </a:p>
          <a:p>
            <a:endParaRPr lang="es-ES"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latin typeface="Arial Narrow" pitchFamily="34" charset="0"/>
              </a:rPr>
              <a:t>Considerando la magnitud de los proyectos de infraestructura que se tienen previstos realizar durante la presente administración, México se ha convertido en un foco de atención para las empresas constructoras extranjeras. </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600" dirty="0">
              <a:latin typeface="Arial Narrow"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latin typeface="Arial Narrow" pitchFamily="34" charset="0"/>
              </a:rPr>
              <a:t>El 25% de los proyectos más importantes de infraestructura a realizarse en Latinoamérica corresponden a México.</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b="0" dirty="0" smtClean="0">
              <a:solidFill>
                <a:prstClr val="black"/>
              </a:solidFill>
              <a:latin typeface="Arial Narrow" pitchFamily="34" charset="0"/>
            </a:endParaRPr>
          </a:p>
          <a:p>
            <a:endParaRPr lang="es-MX" b="0"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6</a:t>
            </a:fld>
            <a:endParaRPr lang="es-MX"/>
          </a:p>
        </p:txBody>
      </p:sp>
    </p:spTree>
    <p:extLst>
      <p:ext uri="{BB962C8B-B14F-4D97-AF65-F5344CB8AC3E}">
        <p14:creationId xmlns:p14="http://schemas.microsoft.com/office/powerpoint/2010/main" xmlns="" val="14530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4" name="3 Marcador de número de diapositiva"/>
          <p:cNvSpPr>
            <a:spLocks noGrp="1"/>
          </p:cNvSpPr>
          <p:nvPr>
            <p:ph type="sldNum" sz="quarter" idx="10"/>
          </p:nvPr>
        </p:nvSpPr>
        <p:spPr/>
        <p:txBody>
          <a:bodyPr/>
          <a:lstStyle/>
          <a:p>
            <a:fld id="{9D8C13FB-5AE5-45AD-B316-569B342A6655}" type="slidenum">
              <a:rPr lang="es-MX" smtClean="0"/>
              <a:pPr/>
              <a:t>7</a:t>
            </a:fld>
            <a:endParaRPr lang="es-MX"/>
          </a:p>
        </p:txBody>
      </p:sp>
      <p:graphicFrame>
        <p:nvGraphicFramePr>
          <p:cNvPr id="5" name="4 Tabla"/>
          <p:cNvGraphicFramePr>
            <a:graphicFrameLocks noGrp="1"/>
          </p:cNvGraphicFramePr>
          <p:nvPr>
            <p:extLst>
              <p:ext uri="{D42A27DB-BD31-4B8C-83A1-F6EECF244321}">
                <p14:modId xmlns:p14="http://schemas.microsoft.com/office/powerpoint/2010/main" xmlns="" val="4224567525"/>
              </p:ext>
            </p:extLst>
          </p:nvPr>
        </p:nvGraphicFramePr>
        <p:xfrm>
          <a:off x="408856" y="4432176"/>
          <a:ext cx="6336704" cy="4101925"/>
        </p:xfrm>
        <a:graphic>
          <a:graphicData uri="http://schemas.openxmlformats.org/drawingml/2006/table">
            <a:tbl>
              <a:tblPr/>
              <a:tblGrid>
                <a:gridCol w="5121445"/>
                <a:gridCol w="1215259"/>
              </a:tblGrid>
              <a:tr h="178514">
                <a:tc>
                  <a:txBody>
                    <a:bodyPr/>
                    <a:lstStyle/>
                    <a:p>
                      <a:pPr algn="ctr" fontAlgn="b"/>
                      <a:r>
                        <a:rPr lang="es-MX" sz="1600" b="1" i="0" u="none" strike="noStrike" dirty="0" smtClean="0">
                          <a:solidFill>
                            <a:srgbClr val="000000"/>
                          </a:solidFill>
                          <a:effectLst/>
                          <a:latin typeface="Arial Narrow"/>
                        </a:rPr>
                        <a:t>Proyecto Emblemáticos</a:t>
                      </a:r>
                      <a:endParaRPr lang="es-MX" sz="1600" b="1" i="0" u="none" strike="noStrike" dirty="0">
                        <a:solidFill>
                          <a:srgbClr val="000000"/>
                        </a:solidFill>
                        <a:effectLst/>
                        <a:latin typeface="Arial Narrow"/>
                      </a:endParaRPr>
                    </a:p>
                  </a:txBody>
                  <a:tcPr marL="6612" marR="6612" marT="66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1" i="0" u="none" strike="noStrike" dirty="0">
                          <a:solidFill>
                            <a:srgbClr val="000000"/>
                          </a:solidFill>
                          <a:effectLst/>
                          <a:latin typeface="Arial Narrow"/>
                        </a:rPr>
                        <a:t>Monto</a:t>
                      </a:r>
                    </a:p>
                  </a:txBody>
                  <a:tcPr marL="6612" marR="6612" marT="66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43">
                <a:tc>
                  <a:txBody>
                    <a:bodyPr/>
                    <a:lstStyle/>
                    <a:p>
                      <a:pPr algn="l" rtl="0" fontAlgn="ctr"/>
                      <a:r>
                        <a:rPr lang="es-MX" sz="1600" b="1" i="0" u="none" strike="noStrike" dirty="0" smtClean="0">
                          <a:solidFill>
                            <a:srgbClr val="000000"/>
                          </a:solidFill>
                          <a:effectLst/>
                          <a:latin typeface="Arial Narrow"/>
                        </a:rPr>
                        <a:t>1. </a:t>
                      </a:r>
                      <a:r>
                        <a:rPr lang="es-MX" sz="1600" b="0" i="0" u="none" strike="noStrike" dirty="0" smtClean="0">
                          <a:solidFill>
                            <a:srgbClr val="000000"/>
                          </a:solidFill>
                          <a:effectLst/>
                          <a:latin typeface="Arial Narrow"/>
                        </a:rPr>
                        <a:t>Tren </a:t>
                      </a:r>
                      <a:r>
                        <a:rPr lang="es-MX" sz="1600" b="0" i="0" u="none" strike="noStrike" dirty="0">
                          <a:solidFill>
                            <a:srgbClr val="000000"/>
                          </a:solidFill>
                          <a:effectLst/>
                          <a:latin typeface="Arial Narrow"/>
                        </a:rPr>
                        <a:t>Rápido Querétaro - Cd. México</a:t>
                      </a:r>
                    </a:p>
                  </a:txBody>
                  <a:tcPr marL="6612" marR="6612" marT="661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MX" sz="1600" b="0" i="0" u="none" strike="noStrike">
                          <a:solidFill>
                            <a:srgbClr val="000000"/>
                          </a:solidFill>
                          <a:effectLst/>
                          <a:latin typeface="Arial Narrow"/>
                        </a:rPr>
                        <a:t>$73,000</a:t>
                      </a:r>
                    </a:p>
                  </a:txBody>
                  <a:tcPr marL="6612" marR="6612" marT="661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45126">
                <a:tc>
                  <a:txBody>
                    <a:bodyPr/>
                    <a:lstStyle/>
                    <a:p>
                      <a:pPr algn="l" rtl="0" fontAlgn="ctr"/>
                      <a:r>
                        <a:rPr lang="es-MX" sz="1600" b="1" i="0" u="none" strike="noStrike" dirty="0" smtClean="0">
                          <a:solidFill>
                            <a:srgbClr val="000000"/>
                          </a:solidFill>
                          <a:effectLst/>
                          <a:latin typeface="Arial Narrow"/>
                        </a:rPr>
                        <a:t>2. </a:t>
                      </a:r>
                      <a:r>
                        <a:rPr lang="es-MX" sz="1600" b="0" i="0" u="none" strike="noStrike" dirty="0" smtClean="0">
                          <a:solidFill>
                            <a:srgbClr val="000000"/>
                          </a:solidFill>
                          <a:effectLst/>
                          <a:latin typeface="Arial Narrow"/>
                        </a:rPr>
                        <a:t>Construcción </a:t>
                      </a:r>
                      <a:r>
                        <a:rPr lang="es-MX" sz="1600" b="0" i="0" u="none" strike="noStrike" dirty="0">
                          <a:solidFill>
                            <a:srgbClr val="000000"/>
                          </a:solidFill>
                          <a:effectLst/>
                          <a:latin typeface="Arial Narrow"/>
                        </a:rPr>
                        <a:t>de nuevo puerto - obras de infraestructura básica </a:t>
                      </a:r>
                      <a:r>
                        <a:rPr lang="es-MX" sz="1600" b="0" i="0" u="none" strike="noStrike" dirty="0" smtClean="0">
                          <a:solidFill>
                            <a:srgbClr val="000000"/>
                          </a:solidFill>
                          <a:effectLst/>
                          <a:latin typeface="Arial Narrow"/>
                        </a:rPr>
                        <a:t>y</a:t>
                      </a:r>
                    </a:p>
                    <a:p>
                      <a:pPr algn="l" rtl="0" fontAlgn="ctr"/>
                      <a:r>
                        <a:rPr lang="es-MX" sz="1600" b="0" i="0" u="none" strike="noStrike" dirty="0" smtClean="0">
                          <a:solidFill>
                            <a:srgbClr val="000000"/>
                          </a:solidFill>
                          <a:effectLst/>
                          <a:latin typeface="Arial Narrow"/>
                        </a:rPr>
                        <a:t>    terminales en Veracruz</a:t>
                      </a:r>
                      <a:endParaRPr lang="es-MX" sz="1600" b="0" i="0" u="none" strike="noStrike" dirty="0">
                        <a:solidFill>
                          <a:srgbClr val="000000"/>
                        </a:solidFill>
                        <a:effectLst/>
                        <a:latin typeface="Arial Narrow"/>
                      </a:endParaRPr>
                    </a:p>
                  </a:txBody>
                  <a:tcPr marL="6612" marR="6612" marT="661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s-MX" sz="1600" b="0" i="0" u="none" strike="noStrike" dirty="0">
                          <a:solidFill>
                            <a:srgbClr val="000000"/>
                          </a:solidFill>
                          <a:effectLst/>
                          <a:latin typeface="Arial Narrow"/>
                        </a:rPr>
                        <a:t>$21,213</a:t>
                      </a:r>
                    </a:p>
                  </a:txBody>
                  <a:tcPr marL="6612" marR="6612" marT="661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337192">
                <a:tc>
                  <a:txBody>
                    <a:bodyPr/>
                    <a:lstStyle/>
                    <a:p>
                      <a:pPr algn="l" rtl="0" fontAlgn="ctr"/>
                      <a:r>
                        <a:rPr lang="es-MX" sz="1600" b="1" i="0" u="none" strike="noStrike" dirty="0" smtClean="0">
                          <a:solidFill>
                            <a:srgbClr val="000000"/>
                          </a:solidFill>
                          <a:effectLst/>
                          <a:latin typeface="Arial Narrow"/>
                        </a:rPr>
                        <a:t>3. </a:t>
                      </a:r>
                      <a:r>
                        <a:rPr lang="es-MX" sz="1600" b="0" i="0" u="none" strike="noStrike" dirty="0" smtClean="0">
                          <a:solidFill>
                            <a:srgbClr val="000000"/>
                          </a:solidFill>
                          <a:effectLst/>
                          <a:latin typeface="Arial Narrow"/>
                        </a:rPr>
                        <a:t>Tren </a:t>
                      </a:r>
                      <a:r>
                        <a:rPr lang="es-MX" sz="1600" b="0" i="0" u="none" strike="noStrike" dirty="0">
                          <a:solidFill>
                            <a:srgbClr val="000000"/>
                          </a:solidFill>
                          <a:effectLst/>
                          <a:latin typeface="Arial Narrow"/>
                        </a:rPr>
                        <a:t>interurbano México – Toluca</a:t>
                      </a:r>
                    </a:p>
                  </a:txBody>
                  <a:tcPr marL="6612" marR="6612" marT="661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MX" sz="1600" b="0" i="0" u="none" strike="noStrike">
                          <a:solidFill>
                            <a:srgbClr val="000000"/>
                          </a:solidFill>
                          <a:effectLst/>
                          <a:latin typeface="Arial Narrow"/>
                        </a:rPr>
                        <a:t>$20,000</a:t>
                      </a:r>
                    </a:p>
                  </a:txBody>
                  <a:tcPr marL="6612" marR="6612" marT="661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50416">
                <a:tc>
                  <a:txBody>
                    <a:bodyPr/>
                    <a:lstStyle/>
                    <a:p>
                      <a:pPr algn="l" rtl="0" fontAlgn="ctr"/>
                      <a:r>
                        <a:rPr lang="es-MX" sz="1600" b="1" i="0" u="none" strike="noStrike" dirty="0" smtClean="0">
                          <a:solidFill>
                            <a:srgbClr val="000000"/>
                          </a:solidFill>
                          <a:effectLst/>
                          <a:latin typeface="Arial Narrow"/>
                        </a:rPr>
                        <a:t>4.</a:t>
                      </a:r>
                      <a:r>
                        <a:rPr lang="es-MX" sz="1600" b="1" i="0" u="none" strike="noStrike" baseline="0" dirty="0" smtClean="0">
                          <a:solidFill>
                            <a:srgbClr val="000000"/>
                          </a:solidFill>
                          <a:effectLst/>
                          <a:latin typeface="Arial Narrow"/>
                        </a:rPr>
                        <a:t> </a:t>
                      </a:r>
                      <a:r>
                        <a:rPr lang="es-MX" sz="1600" b="0" i="0" u="none" strike="noStrike" dirty="0" smtClean="0">
                          <a:solidFill>
                            <a:srgbClr val="000000"/>
                          </a:solidFill>
                          <a:effectLst/>
                          <a:latin typeface="Arial Narrow"/>
                        </a:rPr>
                        <a:t>Concluir </a:t>
                      </a:r>
                      <a:r>
                        <a:rPr lang="es-MX" sz="1600" b="0" i="0" u="none" strike="noStrike" dirty="0">
                          <a:solidFill>
                            <a:srgbClr val="000000"/>
                          </a:solidFill>
                          <a:effectLst/>
                          <a:latin typeface="Arial Narrow"/>
                        </a:rPr>
                        <a:t>la carretera Oaxaca  Istmo. (Mitla-Tehuantepec)</a:t>
                      </a:r>
                    </a:p>
                  </a:txBody>
                  <a:tcPr marL="6612" marR="6612" marT="661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s-MX" sz="1600" b="0" i="0" u="none" strike="noStrike">
                          <a:solidFill>
                            <a:srgbClr val="000000"/>
                          </a:solidFill>
                          <a:effectLst/>
                          <a:latin typeface="Arial Narrow"/>
                        </a:rPr>
                        <a:t>$18,286</a:t>
                      </a:r>
                    </a:p>
                  </a:txBody>
                  <a:tcPr marL="6612" marR="6612" marT="661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588434">
                <a:tc>
                  <a:txBody>
                    <a:bodyPr/>
                    <a:lstStyle/>
                    <a:p>
                      <a:pPr algn="l" rtl="0" fontAlgn="ctr"/>
                      <a:r>
                        <a:rPr lang="es-MX" sz="1600" b="1" i="0" u="none" strike="noStrike" dirty="0" smtClean="0">
                          <a:solidFill>
                            <a:srgbClr val="000000"/>
                          </a:solidFill>
                          <a:effectLst/>
                          <a:latin typeface="Arial Narrow"/>
                        </a:rPr>
                        <a:t>5. </a:t>
                      </a:r>
                      <a:r>
                        <a:rPr lang="es-MX" sz="1600" b="0" i="0" u="none" strike="noStrike" dirty="0" smtClean="0">
                          <a:solidFill>
                            <a:srgbClr val="000000"/>
                          </a:solidFill>
                          <a:effectLst/>
                          <a:latin typeface="Arial Narrow"/>
                        </a:rPr>
                        <a:t>Construcción </a:t>
                      </a:r>
                      <a:r>
                        <a:rPr lang="es-MX" sz="1600" b="0" i="0" u="none" strike="noStrike" dirty="0">
                          <a:solidFill>
                            <a:srgbClr val="000000"/>
                          </a:solidFill>
                          <a:effectLst/>
                          <a:latin typeface="Arial Narrow"/>
                        </a:rPr>
                        <a:t>del Tren Transpeninsular desde Mérida, </a:t>
                      </a:r>
                      <a:r>
                        <a:rPr lang="es-MX" sz="1600" b="0" i="0" u="none" strike="noStrike" dirty="0" smtClean="0">
                          <a:solidFill>
                            <a:srgbClr val="000000"/>
                          </a:solidFill>
                          <a:effectLst/>
                          <a:latin typeface="Arial Narrow"/>
                        </a:rPr>
                        <a:t>Yucatán</a:t>
                      </a:r>
                    </a:p>
                    <a:p>
                      <a:pPr algn="l" rtl="0" fontAlgn="ctr"/>
                      <a:r>
                        <a:rPr lang="es-MX" sz="1600" b="0" i="0" u="none" strike="noStrike" dirty="0" smtClean="0">
                          <a:solidFill>
                            <a:srgbClr val="000000"/>
                          </a:solidFill>
                          <a:effectLst/>
                          <a:latin typeface="Arial Narrow"/>
                        </a:rPr>
                        <a:t>    hasta </a:t>
                      </a:r>
                      <a:r>
                        <a:rPr lang="es-MX" sz="1600" b="0" i="0" u="none" strike="noStrike" dirty="0">
                          <a:solidFill>
                            <a:srgbClr val="000000"/>
                          </a:solidFill>
                          <a:effectLst/>
                          <a:latin typeface="Arial Narrow"/>
                        </a:rPr>
                        <a:t>Punta Venado, Quintana Roo.</a:t>
                      </a:r>
                    </a:p>
                  </a:txBody>
                  <a:tcPr marL="6612" marR="6612" marT="661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MX" sz="1600" b="0" i="0" u="none" strike="noStrike" dirty="0">
                          <a:solidFill>
                            <a:srgbClr val="000000"/>
                          </a:solidFill>
                          <a:effectLst/>
                          <a:latin typeface="Arial Narrow"/>
                        </a:rPr>
                        <a:t>$15,400</a:t>
                      </a:r>
                    </a:p>
                  </a:txBody>
                  <a:tcPr marL="6612" marR="6612" marT="661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50416">
                <a:tc>
                  <a:txBody>
                    <a:bodyPr/>
                    <a:lstStyle/>
                    <a:p>
                      <a:pPr algn="l" rtl="0" fontAlgn="ctr"/>
                      <a:r>
                        <a:rPr lang="es-MX" sz="1600" b="1" i="0" u="none" strike="noStrike" dirty="0" smtClean="0">
                          <a:solidFill>
                            <a:srgbClr val="000000"/>
                          </a:solidFill>
                          <a:effectLst/>
                          <a:latin typeface="Arial Narrow"/>
                        </a:rPr>
                        <a:t>6.</a:t>
                      </a:r>
                      <a:r>
                        <a:rPr lang="es-MX" sz="1600" b="0" i="0" u="none" strike="noStrike" dirty="0" smtClean="0">
                          <a:solidFill>
                            <a:srgbClr val="000000"/>
                          </a:solidFill>
                          <a:effectLst/>
                          <a:latin typeface="Arial Narrow"/>
                        </a:rPr>
                        <a:t> Modernizar </a:t>
                      </a:r>
                      <a:r>
                        <a:rPr lang="es-MX" sz="1600" b="0" i="0" u="none" strike="noStrike" dirty="0">
                          <a:solidFill>
                            <a:srgbClr val="000000"/>
                          </a:solidFill>
                          <a:effectLst/>
                          <a:latin typeface="Arial Narrow"/>
                        </a:rPr>
                        <a:t>el puerto de </a:t>
                      </a:r>
                      <a:r>
                        <a:rPr lang="es-MX" sz="1600" b="0" i="0" u="none" strike="noStrike" dirty="0" smtClean="0">
                          <a:solidFill>
                            <a:srgbClr val="000000"/>
                          </a:solidFill>
                          <a:effectLst/>
                          <a:latin typeface="Arial Narrow"/>
                        </a:rPr>
                        <a:t>Guaymas, Sonora</a:t>
                      </a:r>
                      <a:endParaRPr lang="es-MX" sz="1600" b="0" i="0" u="none" strike="noStrike" dirty="0">
                        <a:solidFill>
                          <a:srgbClr val="000000"/>
                        </a:solidFill>
                        <a:effectLst/>
                        <a:latin typeface="Arial Narrow"/>
                      </a:endParaRPr>
                    </a:p>
                  </a:txBody>
                  <a:tcPr marL="6612" marR="6612" marT="661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s-MX" sz="1600" b="0" i="0" u="none" strike="noStrike">
                          <a:solidFill>
                            <a:srgbClr val="000000"/>
                          </a:solidFill>
                          <a:effectLst/>
                          <a:latin typeface="Arial Narrow"/>
                        </a:rPr>
                        <a:t>$7,245</a:t>
                      </a:r>
                    </a:p>
                  </a:txBody>
                  <a:tcPr marL="6612" marR="6612" marT="661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317358">
                <a:tc>
                  <a:txBody>
                    <a:bodyPr/>
                    <a:lstStyle/>
                    <a:p>
                      <a:pPr algn="l" rtl="0" fontAlgn="ctr"/>
                      <a:r>
                        <a:rPr lang="es-MX" sz="1600" b="1" i="0" u="none" strike="noStrike" dirty="0" smtClean="0">
                          <a:solidFill>
                            <a:srgbClr val="000000"/>
                          </a:solidFill>
                          <a:effectLst/>
                          <a:latin typeface="Arial Narrow"/>
                        </a:rPr>
                        <a:t>7.</a:t>
                      </a:r>
                      <a:r>
                        <a:rPr lang="es-MX" sz="1600" b="0" i="0" u="none" strike="noStrike" dirty="0" smtClean="0">
                          <a:solidFill>
                            <a:srgbClr val="000000"/>
                          </a:solidFill>
                          <a:effectLst/>
                          <a:latin typeface="Arial Narrow"/>
                        </a:rPr>
                        <a:t> Terminal </a:t>
                      </a:r>
                      <a:r>
                        <a:rPr lang="es-MX" sz="1600" b="0" i="0" u="none" strike="noStrike" dirty="0">
                          <a:solidFill>
                            <a:srgbClr val="000000"/>
                          </a:solidFill>
                          <a:effectLst/>
                          <a:latin typeface="Arial Narrow"/>
                        </a:rPr>
                        <a:t>especializada de contenedores </a:t>
                      </a:r>
                      <a:r>
                        <a:rPr lang="es-MX" sz="1600" b="0" i="0" u="none" strike="noStrike" dirty="0" smtClean="0">
                          <a:solidFill>
                            <a:srgbClr val="000000"/>
                          </a:solidFill>
                          <a:effectLst/>
                          <a:latin typeface="Arial Narrow"/>
                        </a:rPr>
                        <a:t>II, Lázaro Cárdenas,</a:t>
                      </a:r>
                    </a:p>
                    <a:p>
                      <a:pPr algn="l" rtl="0" fontAlgn="ctr"/>
                      <a:r>
                        <a:rPr lang="es-MX" sz="1600" b="0" i="0" u="none" strike="noStrike" dirty="0" smtClean="0">
                          <a:solidFill>
                            <a:srgbClr val="000000"/>
                          </a:solidFill>
                          <a:effectLst/>
                          <a:latin typeface="Arial Narrow"/>
                        </a:rPr>
                        <a:t>    Michoacán</a:t>
                      </a:r>
                      <a:endParaRPr lang="es-MX" sz="1600" b="0" i="0" u="none" strike="noStrike" dirty="0">
                        <a:solidFill>
                          <a:srgbClr val="000000"/>
                        </a:solidFill>
                        <a:effectLst/>
                        <a:latin typeface="Arial Narrow"/>
                      </a:endParaRPr>
                    </a:p>
                  </a:txBody>
                  <a:tcPr marL="6612" marR="6612" marT="661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MX" sz="1600" b="0" i="0" u="none" strike="noStrike">
                          <a:solidFill>
                            <a:srgbClr val="000000"/>
                          </a:solidFill>
                          <a:effectLst/>
                          <a:latin typeface="Arial Narrow"/>
                        </a:rPr>
                        <a:t>$5,795</a:t>
                      </a:r>
                    </a:p>
                  </a:txBody>
                  <a:tcPr marL="6612" marR="6612" marT="661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462813">
                <a:tc>
                  <a:txBody>
                    <a:bodyPr/>
                    <a:lstStyle/>
                    <a:p>
                      <a:pPr algn="l" rtl="0" fontAlgn="ctr"/>
                      <a:r>
                        <a:rPr lang="es-MX" sz="1600" b="1" i="0" u="none" strike="noStrike" dirty="0" smtClean="0">
                          <a:solidFill>
                            <a:srgbClr val="000000"/>
                          </a:solidFill>
                          <a:effectLst/>
                          <a:latin typeface="Arial Narrow"/>
                        </a:rPr>
                        <a:t>8.</a:t>
                      </a:r>
                      <a:r>
                        <a:rPr lang="es-MX" sz="1600" b="0" i="0" u="none" strike="noStrike" dirty="0" smtClean="0">
                          <a:solidFill>
                            <a:srgbClr val="000000"/>
                          </a:solidFill>
                          <a:effectLst/>
                          <a:latin typeface="Arial Narrow"/>
                        </a:rPr>
                        <a:t> Ampliación </a:t>
                      </a:r>
                      <a:r>
                        <a:rPr lang="es-MX" sz="1600" b="0" i="0" u="none" strike="noStrike" dirty="0">
                          <a:solidFill>
                            <a:srgbClr val="000000"/>
                          </a:solidFill>
                          <a:effectLst/>
                          <a:latin typeface="Arial Narrow"/>
                        </a:rPr>
                        <a:t>del Sistema del Tren Eléctrico Urbano en la </a:t>
                      </a:r>
                      <a:r>
                        <a:rPr lang="es-MX" sz="1600" b="0" i="0" u="none" strike="noStrike" dirty="0" smtClean="0">
                          <a:solidFill>
                            <a:srgbClr val="000000"/>
                          </a:solidFill>
                          <a:effectLst/>
                          <a:latin typeface="Arial Narrow"/>
                        </a:rPr>
                        <a:t>Zona </a:t>
                      </a:r>
                    </a:p>
                    <a:p>
                      <a:pPr algn="l" rtl="0" fontAlgn="ctr"/>
                      <a:r>
                        <a:rPr lang="es-MX" sz="1600" b="0" i="0" u="none" strike="noStrike" dirty="0" smtClean="0">
                          <a:solidFill>
                            <a:srgbClr val="000000"/>
                          </a:solidFill>
                          <a:effectLst/>
                          <a:latin typeface="Arial Narrow"/>
                        </a:rPr>
                        <a:t>    Metropolitana de Guadalajara, Jalisco.</a:t>
                      </a:r>
                      <a:endParaRPr lang="es-MX" sz="1600" b="0" i="0" u="none" strike="noStrike" dirty="0">
                        <a:solidFill>
                          <a:srgbClr val="000000"/>
                        </a:solidFill>
                        <a:effectLst/>
                        <a:latin typeface="Arial Narrow"/>
                      </a:endParaRPr>
                    </a:p>
                  </a:txBody>
                  <a:tcPr marL="6612" marR="6612" marT="661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s-MX" sz="1600" b="0" i="0" u="none" strike="noStrike">
                          <a:solidFill>
                            <a:srgbClr val="000000"/>
                          </a:solidFill>
                          <a:effectLst/>
                          <a:latin typeface="Arial Narrow"/>
                        </a:rPr>
                        <a:t>$5,000</a:t>
                      </a:r>
                    </a:p>
                  </a:txBody>
                  <a:tcPr marL="6612" marR="6612" marT="661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318996">
                <a:tc>
                  <a:txBody>
                    <a:bodyPr/>
                    <a:lstStyle/>
                    <a:p>
                      <a:pPr algn="r" rtl="0" fontAlgn="ctr"/>
                      <a:r>
                        <a:rPr lang="es-MX" sz="1600" b="1" i="0" u="none" strike="noStrike" dirty="0">
                          <a:solidFill>
                            <a:srgbClr val="000000"/>
                          </a:solidFill>
                          <a:effectLst/>
                          <a:latin typeface="Arial Narrow"/>
                        </a:rPr>
                        <a:t>Total</a:t>
                      </a:r>
                    </a:p>
                  </a:txBody>
                  <a:tcPr marL="6612" marR="6612" marT="661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1600" b="1" i="0" u="none" strike="noStrike" dirty="0">
                          <a:solidFill>
                            <a:srgbClr val="000000"/>
                          </a:solidFill>
                          <a:effectLst/>
                          <a:latin typeface="Arial Narrow"/>
                        </a:rPr>
                        <a:t>$165,939</a:t>
                      </a:r>
                    </a:p>
                  </a:txBody>
                  <a:tcPr marL="6612" marR="6612" marT="6612"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xmlns="" val="353322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192832" y="4288160"/>
            <a:ext cx="6696744" cy="4183380"/>
          </a:xfrm>
        </p:spPr>
        <p:txBody>
          <a:bodyPr/>
          <a:lstStyle/>
          <a:p>
            <a:pPr algn="just" fontAlgn="base">
              <a:spcBef>
                <a:spcPct val="0"/>
              </a:spcBef>
              <a:spcAft>
                <a:spcPct val="0"/>
              </a:spcAft>
            </a:pPr>
            <a:r>
              <a:rPr lang="es-MX" sz="1600" dirty="0">
                <a:solidFill>
                  <a:prstClr val="black"/>
                </a:solidFill>
                <a:latin typeface="Arial Narrow" panose="020B0606020202030204" pitchFamily="34" charset="0"/>
                <a:cs typeface="Arial" charset="0"/>
              </a:rPr>
              <a:t>Los 500 proyectos más importantes incluidos en el PPEF 2014 suman recursos totales por casi los </a:t>
            </a:r>
            <a:r>
              <a:rPr lang="es-MX" sz="1600" b="1" dirty="0">
                <a:solidFill>
                  <a:prstClr val="black"/>
                </a:solidFill>
                <a:latin typeface="Arial Narrow" panose="020B0606020202030204" pitchFamily="34" charset="0"/>
                <a:cs typeface="Arial" charset="0"/>
              </a:rPr>
              <a:t>6 billones </a:t>
            </a:r>
            <a:r>
              <a:rPr lang="es-MX" sz="1600" dirty="0">
                <a:solidFill>
                  <a:prstClr val="black"/>
                </a:solidFill>
                <a:latin typeface="Arial Narrow" panose="020B0606020202030204" pitchFamily="34" charset="0"/>
                <a:cs typeface="Arial" charset="0"/>
              </a:rPr>
              <a:t>de pesos para ejercerse durante los próximos años.</a:t>
            </a:r>
          </a:p>
          <a:p>
            <a:pPr algn="just" fontAlgn="base">
              <a:spcBef>
                <a:spcPct val="0"/>
              </a:spcBef>
              <a:spcAft>
                <a:spcPct val="0"/>
              </a:spcAft>
            </a:pPr>
            <a:endParaRPr lang="es-MX" sz="1600" dirty="0" smtClean="0">
              <a:solidFill>
                <a:prstClr val="black"/>
              </a:solidFill>
              <a:latin typeface="Arial Narrow" panose="020B0606020202030204" pitchFamily="34" charset="0"/>
              <a:cs typeface="Arial" charset="0"/>
            </a:endParaRPr>
          </a:p>
          <a:p>
            <a:pPr algn="just" fontAlgn="base">
              <a:spcBef>
                <a:spcPct val="0"/>
              </a:spcBef>
              <a:spcAft>
                <a:spcPct val="0"/>
              </a:spcAft>
            </a:pPr>
            <a:r>
              <a:rPr lang="es-MX" sz="1600" dirty="0" smtClean="0">
                <a:solidFill>
                  <a:prstClr val="black"/>
                </a:solidFill>
                <a:latin typeface="Arial Narrow" panose="020B0606020202030204" pitchFamily="34" charset="0"/>
                <a:cs typeface="Arial" charset="0"/>
              </a:rPr>
              <a:t>Estos </a:t>
            </a:r>
            <a:r>
              <a:rPr lang="es-MX" sz="1600" dirty="0">
                <a:solidFill>
                  <a:prstClr val="black"/>
                </a:solidFill>
                <a:latin typeface="Arial Narrow" panose="020B0606020202030204" pitchFamily="34" charset="0"/>
                <a:cs typeface="Arial" charset="0"/>
              </a:rPr>
              <a:t>500 proyectos tienen previsto ejercer recursos por 500 mil millones de pesos durante 2014</a:t>
            </a:r>
          </a:p>
          <a:p>
            <a:endParaRPr lang="es-MX" sz="1600" dirty="0" smtClean="0">
              <a:latin typeface="Arial Narrow" panose="020B0606020202030204" pitchFamily="34" charset="0"/>
            </a:endParaRPr>
          </a:p>
          <a:p>
            <a:r>
              <a:rPr lang="es-MX" sz="1600" dirty="0" smtClean="0">
                <a:latin typeface="Arial Narrow" panose="020B0606020202030204" pitchFamily="34" charset="0"/>
              </a:rPr>
              <a:t>Cabe resaltar que el Presidente Enrique Peña Nieto anunció inversiones en  infraestructura por un monto de </a:t>
            </a:r>
            <a:r>
              <a:rPr lang="es-MX" sz="1600" b="1" dirty="0" smtClean="0">
                <a:latin typeface="Arial Narrow" panose="020B0606020202030204" pitchFamily="34" charset="0"/>
              </a:rPr>
              <a:t>4 billones </a:t>
            </a:r>
            <a:r>
              <a:rPr lang="es-MX" sz="1600" dirty="0" smtClean="0">
                <a:latin typeface="Arial Narrow" panose="020B0606020202030204" pitchFamily="34" charset="0"/>
              </a:rPr>
              <a:t>de pesos para su sexenio, de los cuales: </a:t>
            </a:r>
          </a:p>
          <a:p>
            <a:endParaRPr lang="es-MX" sz="1600" b="1" dirty="0">
              <a:solidFill>
                <a:srgbClr val="000000"/>
              </a:solidFill>
              <a:latin typeface="Arial Narrow" panose="020B0606020202030204" pitchFamily="34" charset="0"/>
            </a:endParaRPr>
          </a:p>
          <a:p>
            <a:r>
              <a:rPr lang="es-MX" sz="1600" b="1" dirty="0" smtClean="0">
                <a:solidFill>
                  <a:srgbClr val="000000"/>
                </a:solidFill>
                <a:latin typeface="Arial Narrow" panose="020B0606020202030204" pitchFamily="34" charset="0"/>
              </a:rPr>
              <a:t>1.3 </a:t>
            </a:r>
            <a:r>
              <a:rPr lang="es-MX" sz="1600" b="1" dirty="0">
                <a:solidFill>
                  <a:srgbClr val="000000"/>
                </a:solidFill>
                <a:latin typeface="Arial Narrow" panose="020B0606020202030204" pitchFamily="34" charset="0"/>
              </a:rPr>
              <a:t>billones </a:t>
            </a:r>
            <a:r>
              <a:rPr lang="es-MX" sz="1600" dirty="0" smtClean="0">
                <a:solidFill>
                  <a:srgbClr val="000000"/>
                </a:solidFill>
                <a:latin typeface="Arial Narrow" panose="020B0606020202030204" pitchFamily="34" charset="0"/>
              </a:rPr>
              <a:t>estarían destinados para </a:t>
            </a:r>
            <a:r>
              <a:rPr lang="es-MX" sz="1600" dirty="0">
                <a:solidFill>
                  <a:srgbClr val="000000"/>
                </a:solidFill>
                <a:latin typeface="Arial Narrow" panose="020B0606020202030204" pitchFamily="34" charset="0"/>
              </a:rPr>
              <a:t>Comunicaciones y Transportes, distribuidos de la siguiente manera: </a:t>
            </a:r>
          </a:p>
          <a:p>
            <a:pPr marL="804863" fontAlgn="ctr">
              <a:buFont typeface="Arial" pitchFamily="34" charset="0"/>
              <a:buChar char="•"/>
            </a:pPr>
            <a:r>
              <a:rPr lang="es-MX" sz="1600" b="1" dirty="0">
                <a:solidFill>
                  <a:srgbClr val="000000"/>
                </a:solidFill>
                <a:latin typeface="Arial Narrow" panose="020B0606020202030204" pitchFamily="34" charset="0"/>
              </a:rPr>
              <a:t>700,000 </a:t>
            </a:r>
            <a:r>
              <a:rPr lang="es-MX" sz="1600" b="1" dirty="0" err="1">
                <a:solidFill>
                  <a:srgbClr val="000000"/>
                </a:solidFill>
                <a:latin typeface="Arial Narrow" panose="020B0606020202030204" pitchFamily="34" charset="0"/>
              </a:rPr>
              <a:t>mdp</a:t>
            </a:r>
            <a:r>
              <a:rPr lang="es-MX" sz="1600" b="1" dirty="0">
                <a:solidFill>
                  <a:srgbClr val="000000"/>
                </a:solidFill>
                <a:latin typeface="Arial Narrow" panose="020B0606020202030204" pitchFamily="34" charset="0"/>
              </a:rPr>
              <a:t> </a:t>
            </a:r>
            <a:r>
              <a:rPr lang="es-MX" sz="1600" dirty="0">
                <a:solidFill>
                  <a:srgbClr val="000000"/>
                </a:solidFill>
                <a:latin typeface="Arial Narrow" panose="020B0606020202030204" pitchFamily="34" charset="0"/>
              </a:rPr>
              <a:t>para telecomunicaciones </a:t>
            </a:r>
          </a:p>
          <a:p>
            <a:pPr marL="804863" fontAlgn="ctr">
              <a:buFont typeface="Arial" pitchFamily="34" charset="0"/>
              <a:buChar char="•"/>
            </a:pPr>
            <a:r>
              <a:rPr lang="es-MX" sz="1600" b="1" dirty="0">
                <a:solidFill>
                  <a:srgbClr val="000000"/>
                </a:solidFill>
                <a:latin typeface="Arial Narrow" panose="020B0606020202030204" pitchFamily="34" charset="0"/>
              </a:rPr>
              <a:t>386,000  </a:t>
            </a:r>
            <a:r>
              <a:rPr lang="es-MX" sz="1600" b="1" dirty="0" err="1">
                <a:solidFill>
                  <a:srgbClr val="000000"/>
                </a:solidFill>
                <a:latin typeface="Arial Narrow" panose="020B0606020202030204" pitchFamily="34" charset="0"/>
              </a:rPr>
              <a:t>mdp</a:t>
            </a:r>
            <a:r>
              <a:rPr lang="es-MX" sz="1600" b="1" dirty="0">
                <a:solidFill>
                  <a:srgbClr val="000000"/>
                </a:solidFill>
                <a:latin typeface="Arial Narrow" panose="020B0606020202030204" pitchFamily="34" charset="0"/>
              </a:rPr>
              <a:t> </a:t>
            </a:r>
            <a:r>
              <a:rPr lang="es-MX" sz="1600" dirty="0">
                <a:solidFill>
                  <a:srgbClr val="000000"/>
                </a:solidFill>
                <a:latin typeface="Arial Narrow" panose="020B0606020202030204" pitchFamily="34" charset="0"/>
              </a:rPr>
              <a:t>para carreteras</a:t>
            </a:r>
          </a:p>
          <a:p>
            <a:pPr marL="804863" fontAlgn="ctr">
              <a:buFont typeface="Arial" pitchFamily="34" charset="0"/>
              <a:buChar char="•"/>
            </a:pPr>
            <a:r>
              <a:rPr lang="es-MX" sz="1600" b="1" dirty="0">
                <a:solidFill>
                  <a:srgbClr val="000000"/>
                </a:solidFill>
                <a:latin typeface="Arial Narrow" panose="020B0606020202030204" pitchFamily="34" charset="0"/>
              </a:rPr>
              <a:t>  98,098  </a:t>
            </a:r>
            <a:r>
              <a:rPr lang="es-MX" sz="1600" b="1" dirty="0" err="1">
                <a:solidFill>
                  <a:srgbClr val="000000"/>
                </a:solidFill>
                <a:latin typeface="Arial Narrow" panose="020B0606020202030204" pitchFamily="34" charset="0"/>
              </a:rPr>
              <a:t>mdp</a:t>
            </a:r>
            <a:r>
              <a:rPr lang="es-MX" sz="1600" b="1" dirty="0">
                <a:solidFill>
                  <a:srgbClr val="000000"/>
                </a:solidFill>
                <a:latin typeface="Arial Narrow" panose="020B0606020202030204" pitchFamily="34" charset="0"/>
              </a:rPr>
              <a:t> </a:t>
            </a:r>
            <a:r>
              <a:rPr lang="es-MX" sz="1600" dirty="0">
                <a:solidFill>
                  <a:srgbClr val="000000"/>
                </a:solidFill>
                <a:latin typeface="Arial Narrow" panose="020B0606020202030204" pitchFamily="34" charset="0"/>
              </a:rPr>
              <a:t>para ferrocarriles</a:t>
            </a:r>
          </a:p>
          <a:p>
            <a:pPr marL="804863" fontAlgn="ctr">
              <a:buFont typeface="Arial" pitchFamily="34" charset="0"/>
              <a:buChar char="•"/>
            </a:pPr>
            <a:r>
              <a:rPr lang="es-MX" sz="1600" b="1" dirty="0">
                <a:solidFill>
                  <a:srgbClr val="000000"/>
                </a:solidFill>
                <a:latin typeface="Arial Narrow" panose="020B0606020202030204" pitchFamily="34" charset="0"/>
              </a:rPr>
              <a:t>  62,381mdp </a:t>
            </a:r>
            <a:r>
              <a:rPr lang="es-MX" sz="1600" dirty="0">
                <a:solidFill>
                  <a:srgbClr val="000000"/>
                </a:solidFill>
                <a:latin typeface="Arial Narrow" panose="020B0606020202030204" pitchFamily="34" charset="0"/>
              </a:rPr>
              <a:t>para puertos</a:t>
            </a:r>
          </a:p>
          <a:p>
            <a:pPr marL="804863" fontAlgn="ctr">
              <a:buFont typeface="Arial" pitchFamily="34" charset="0"/>
              <a:buChar char="•"/>
            </a:pPr>
            <a:r>
              <a:rPr lang="es-MX" sz="1600" dirty="0">
                <a:solidFill>
                  <a:srgbClr val="000000"/>
                </a:solidFill>
                <a:latin typeface="Arial Narrow" panose="020B0606020202030204" pitchFamily="34" charset="0"/>
              </a:rPr>
              <a:t>  </a:t>
            </a:r>
            <a:r>
              <a:rPr lang="es-MX" sz="1600" b="1" dirty="0">
                <a:solidFill>
                  <a:srgbClr val="000000"/>
                </a:solidFill>
                <a:latin typeface="Arial Narrow" panose="020B0606020202030204" pitchFamily="34" charset="0"/>
              </a:rPr>
              <a:t>35,036 </a:t>
            </a:r>
            <a:r>
              <a:rPr lang="es-MX" sz="1600" b="1" dirty="0" err="1">
                <a:solidFill>
                  <a:srgbClr val="000000"/>
                </a:solidFill>
                <a:latin typeface="Arial Narrow" panose="020B0606020202030204" pitchFamily="34" charset="0"/>
              </a:rPr>
              <a:t>mdp</a:t>
            </a:r>
            <a:r>
              <a:rPr lang="es-MX" sz="1600" b="1" dirty="0">
                <a:solidFill>
                  <a:srgbClr val="000000"/>
                </a:solidFill>
                <a:latin typeface="Arial Narrow" panose="020B0606020202030204" pitchFamily="34" charset="0"/>
              </a:rPr>
              <a:t> </a:t>
            </a:r>
            <a:r>
              <a:rPr lang="es-MX" sz="1600" dirty="0">
                <a:solidFill>
                  <a:srgbClr val="000000"/>
                </a:solidFill>
                <a:latin typeface="Arial Narrow" panose="020B0606020202030204" pitchFamily="34" charset="0"/>
              </a:rPr>
              <a:t>para aeropuertos</a:t>
            </a:r>
          </a:p>
          <a:p>
            <a:endParaRPr lang="es-MX" sz="1600" dirty="0" smtClean="0">
              <a:latin typeface="Arial Narrow" panose="020B0606020202030204" pitchFamily="34" charset="0"/>
            </a:endParaRPr>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8</a:t>
            </a:fld>
            <a:endParaRPr lang="es-MX"/>
          </a:p>
        </p:txBody>
      </p:sp>
    </p:spTree>
    <p:extLst>
      <p:ext uri="{BB962C8B-B14F-4D97-AF65-F5344CB8AC3E}">
        <p14:creationId xmlns:p14="http://schemas.microsoft.com/office/powerpoint/2010/main" xmlns="" val="174597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03338" y="696913"/>
            <a:ext cx="4403725" cy="3486150"/>
          </a:xfrm>
        </p:spPr>
      </p:sp>
      <p:sp>
        <p:nvSpPr>
          <p:cNvPr id="3" name="2 Marcador de notas"/>
          <p:cNvSpPr>
            <a:spLocks noGrp="1"/>
          </p:cNvSpPr>
          <p:nvPr>
            <p:ph type="body" idx="1"/>
          </p:nvPr>
        </p:nvSpPr>
        <p:spPr>
          <a:xfrm>
            <a:off x="336848" y="4415790"/>
            <a:ext cx="6264696" cy="4183380"/>
          </a:xfrm>
        </p:spPr>
        <p:txBody>
          <a:bodyPr/>
          <a:lstStyle/>
          <a:p>
            <a:pPr algn="just"/>
            <a:r>
              <a:rPr lang="es-MX" sz="1600" dirty="0" smtClean="0">
                <a:latin typeface="Arial Narrow" panose="020B0606020202030204" pitchFamily="34" charset="0"/>
              </a:rPr>
              <a:t>Mejorar </a:t>
            </a:r>
            <a:r>
              <a:rPr lang="es-MX" sz="1600" dirty="0">
                <a:latin typeface="Arial Narrow" panose="020B0606020202030204" pitchFamily="34" charset="0"/>
              </a:rPr>
              <a:t>nuestra competitividad global, y con ello acrecentar el potencial de México para su </a:t>
            </a:r>
            <a:r>
              <a:rPr lang="es-MX" sz="1600" dirty="0" smtClean="0">
                <a:latin typeface="Arial Narrow" panose="020B0606020202030204" pitchFamily="34" charset="0"/>
              </a:rPr>
              <a:t>crecimiento, </a:t>
            </a:r>
            <a:r>
              <a:rPr lang="es-MX" sz="1600" dirty="0">
                <a:latin typeface="Arial Narrow" panose="020B0606020202030204" pitchFamily="34" charset="0"/>
              </a:rPr>
              <a:t>forma parte de los propósitos de </a:t>
            </a:r>
            <a:r>
              <a:rPr lang="es-MX" sz="1600" dirty="0" smtClean="0">
                <a:latin typeface="Arial Narrow" panose="020B0606020202030204" pitchFamily="34" charset="0"/>
              </a:rPr>
              <a:t>un adecuado Programa </a:t>
            </a:r>
            <a:r>
              <a:rPr lang="es-MX" sz="1600" dirty="0">
                <a:latin typeface="Arial Narrow" panose="020B0606020202030204" pitchFamily="34" charset="0"/>
              </a:rPr>
              <a:t>de Inversiones. La visión que se propone es llegar a 2018 con una infraestructura de transporte y comunicaciones desplegada con sentido estratégico, mediante una Agenda Logística moderna, que facilite los desplazamientos oportunos de bienes y personas al menor costo posible, </a:t>
            </a:r>
            <a:r>
              <a:rPr lang="es-MX" sz="1600" dirty="0" smtClean="0">
                <a:latin typeface="Arial Narrow" panose="020B0606020202030204" pitchFamily="34" charset="0"/>
              </a:rPr>
              <a:t>impulse el desarrollo económico y social de las distintas regiones de México y facilite </a:t>
            </a:r>
            <a:r>
              <a:rPr lang="es-MX" sz="1600" dirty="0">
                <a:latin typeface="Arial Narrow" panose="020B0606020202030204" pitchFamily="34" charset="0"/>
              </a:rPr>
              <a:t>las exportaciones </a:t>
            </a:r>
            <a:r>
              <a:rPr lang="es-MX" sz="1600" dirty="0" smtClean="0">
                <a:latin typeface="Arial Narrow" panose="020B0606020202030204" pitchFamily="34" charset="0"/>
              </a:rPr>
              <a:t>. </a:t>
            </a:r>
            <a:endParaRPr lang="es-MX" sz="1600" dirty="0">
              <a:latin typeface="Arial Narrow" panose="020B0606020202030204" pitchFamily="34" charset="0"/>
            </a:endParaRPr>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9</a:t>
            </a:fld>
            <a:endParaRPr lang="es-MX"/>
          </a:p>
        </p:txBody>
      </p:sp>
    </p:spTree>
    <p:extLst>
      <p:ext uri="{BB962C8B-B14F-4D97-AF65-F5344CB8AC3E}">
        <p14:creationId xmlns:p14="http://schemas.microsoft.com/office/powerpoint/2010/main" xmlns="" val="168672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55860"/>
            <a:ext cx="7315200" cy="2738593"/>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452364"/>
            <a:ext cx="7315200" cy="1207958"/>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0531867-D892-4E0E-B86B-8CAB5A1FB2C4}" type="datetime1">
              <a:rPr lang="es-MX" smtClean="0"/>
              <a:pPr/>
              <a:t>14/04/2001</a:t>
            </a:fld>
            <a:endParaRPr lang="es-MX"/>
          </a:p>
        </p:txBody>
      </p:sp>
      <p:sp>
        <p:nvSpPr>
          <p:cNvPr id="8" name="Slide Number Placeholder 7"/>
          <p:cNvSpPr>
            <a:spLocks noGrp="1"/>
          </p:cNvSpPr>
          <p:nvPr>
            <p:ph type="sldNum" sz="quarter" idx="11"/>
          </p:nvPr>
        </p:nvSpPr>
        <p:spPr/>
        <p:txBody>
          <a:bodyPr/>
          <a:lstStyle/>
          <a:p>
            <a:fld id="{89A47D61-1A53-4717-9E17-4F01C9CBFDF0}" type="slidenum">
              <a:rPr lang="es-MX" smtClean="0"/>
              <a:pPr/>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6168B40-9648-43B7-A0AF-51D1F43FA124}" type="datetime1">
              <a:rPr lang="es-MX" smtClean="0"/>
              <a:pPr/>
              <a:t>14/04/2001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6" y="1927772"/>
            <a:ext cx="1492499" cy="4732553"/>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927772"/>
            <a:ext cx="5241476" cy="473255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1D632EF-C64F-4EB7-BD10-889D536F0925}" type="datetime1">
              <a:rPr lang="es-MX" smtClean="0"/>
              <a:pPr/>
              <a:t>14/04/2001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6868841"/>
            <a:ext cx="2133600" cy="288156"/>
          </a:xfrm>
        </p:spPr>
        <p:txBody>
          <a:bodyPr/>
          <a:lstStyle/>
          <a:p>
            <a:fld id="{93955423-D9D7-4FE1-B63F-8955817605ED}" type="datetime1">
              <a:rPr lang="es-MX" smtClean="0"/>
              <a:pPr/>
              <a:t>14/04/2001</a:t>
            </a:fld>
            <a:endParaRPr lang="es-MX"/>
          </a:p>
        </p:txBody>
      </p:sp>
      <p:sp>
        <p:nvSpPr>
          <p:cNvPr id="5" name="Footer Placeholder 4"/>
          <p:cNvSpPr>
            <a:spLocks noGrp="1"/>
          </p:cNvSpPr>
          <p:nvPr>
            <p:ph type="ftr" sz="quarter" idx="11"/>
          </p:nvPr>
        </p:nvSpPr>
        <p:spPr>
          <a:xfrm>
            <a:off x="3125724" y="6868841"/>
            <a:ext cx="2895600" cy="288156"/>
          </a:xfrm>
        </p:spPr>
        <p:txBody>
          <a:bodyPr/>
          <a:lstStyle/>
          <a:p>
            <a:endParaRPr lang="es-MX"/>
          </a:p>
        </p:txBody>
      </p:sp>
      <p:sp>
        <p:nvSpPr>
          <p:cNvPr id="6" name="Slide Number Placeholder 5"/>
          <p:cNvSpPr>
            <a:spLocks noGrp="1"/>
          </p:cNvSpPr>
          <p:nvPr>
            <p:ph type="sldNum" sz="quarter" idx="12"/>
          </p:nvPr>
        </p:nvSpPr>
        <p:spPr>
          <a:xfrm>
            <a:off x="6327648" y="6868841"/>
            <a:ext cx="2130552" cy="288156"/>
          </a:xfrm>
        </p:spPr>
        <p:txBody>
          <a:bodyPr/>
          <a:lstStyle/>
          <a:p>
            <a:fld id="{89A47D61-1A53-4717-9E17-4F01C9CBFDF0}" type="slidenum">
              <a:rPr lang="es-MX" smtClean="0"/>
              <a:pPr/>
              <a:t>‹Nº›</a:t>
            </a:fld>
            <a:endParaRPr lang="es-MX"/>
          </a:p>
        </p:txBody>
      </p:sp>
      <p:grpSp>
        <p:nvGrpSpPr>
          <p:cNvPr id="7" name="Group 22"/>
          <p:cNvGrpSpPr/>
          <p:nvPr/>
        </p:nvGrpSpPr>
        <p:grpSpPr>
          <a:xfrm rot="5400000">
            <a:off x="4532898" y="2626307"/>
            <a:ext cx="96499"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248295"/>
            <a:ext cx="7772400" cy="155135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4101206"/>
            <a:ext cx="6400800" cy="184956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7294A20-E723-4F11-9E56-4DC743C29543}"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9698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94EB94-ED61-4C01-A928-68D4CD321096}"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1126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650714"/>
            <a:ext cx="7772400" cy="1437431"/>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3067530"/>
            <a:ext cx="7772400" cy="158318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AE198B-7988-41A2-B2DB-1FA0AFC343A1}"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26332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88730"/>
            <a:ext cx="4038600" cy="47763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88730"/>
            <a:ext cx="4038600" cy="47763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5F3E751-3507-47B8-89EC-7D7C14771F95}" type="datetime1">
              <a:rPr lang="es-MX" smtClean="0">
                <a:solidFill>
                  <a:prstClr val="black">
                    <a:tint val="75000"/>
                  </a:prstClr>
                </a:solidFill>
              </a:rPr>
              <a:pPr/>
              <a:t>14/04/2001</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74102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20042"/>
            <a:ext cx="4040188" cy="6751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295198"/>
            <a:ext cx="4040188" cy="4169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32" y="1620042"/>
            <a:ext cx="4041775" cy="6751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2295198"/>
            <a:ext cx="4041775" cy="4169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1F9FDFE-3923-405F-84AE-F7C563EC1C56}" type="datetime1">
              <a:rPr lang="es-MX" smtClean="0">
                <a:solidFill>
                  <a:prstClr val="black">
                    <a:tint val="75000"/>
                  </a:prstClr>
                </a:solidFill>
              </a:rPr>
              <a:pPr/>
              <a:t>14/04/2001</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678728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C0C659D-8E60-4F49-853D-96336FDEC314}" type="datetime1">
              <a:rPr lang="es-MX" smtClean="0">
                <a:solidFill>
                  <a:prstClr val="black">
                    <a:tint val="75000"/>
                  </a:prstClr>
                </a:solidFill>
              </a:rPr>
              <a:pPr/>
              <a:t>14/04/2001</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5164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A5B74E-98D7-4196-98C0-ECB6FAD31A0F}" type="datetime1">
              <a:rPr lang="es-MX" smtClean="0">
                <a:solidFill>
                  <a:prstClr val="black">
                    <a:tint val="75000"/>
                  </a:prstClr>
                </a:solidFill>
              </a:rPr>
              <a:pPr/>
              <a:t>14/04/2001</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98191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300126-1F15-4C7F-B14F-6C55EAB96553}" type="datetime1">
              <a:rPr lang="es-MX" smtClean="0"/>
              <a:pPr/>
              <a:t>14/04/2001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88156"/>
            <a:ext cx="3008313" cy="1226339"/>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1" y="288162"/>
            <a:ext cx="5111750" cy="6176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4" y="1514496"/>
            <a:ext cx="3008313" cy="495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44A3B0-0656-4218-94B3-0245EE6CBAED}" type="datetime1">
              <a:rPr lang="es-MX" smtClean="0">
                <a:solidFill>
                  <a:prstClr val="black">
                    <a:tint val="75000"/>
                  </a:prstClr>
                </a:solidFill>
              </a:rPr>
              <a:pPr/>
              <a:t>14/04/2001</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52203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5066189"/>
            <a:ext cx="5486400" cy="598092"/>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46676"/>
            <a:ext cx="5486400" cy="43424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664282"/>
            <a:ext cx="5486400" cy="8493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0B1B35-7279-408F-8E3B-DA1D27CE275F}" type="datetime1">
              <a:rPr lang="es-MX" smtClean="0">
                <a:solidFill>
                  <a:prstClr val="black">
                    <a:tint val="75000"/>
                  </a:prstClr>
                </a:solidFill>
              </a:rPr>
              <a:pPr/>
              <a:t>14/04/2001</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46969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551832C-DFE9-4E6D-9BBA-75FD9908CCA9}"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48135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89832"/>
            <a:ext cx="2057400" cy="6175256"/>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89832"/>
            <a:ext cx="6019800" cy="617525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9B7D73C-C1D4-4476-B2CA-63CDEC14B675}"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5851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6"/>
          <p:cNvSpPr/>
          <p:nvPr/>
        </p:nvSpPr>
        <p:spPr>
          <a:xfrm>
            <a:off x="2" y="2573304"/>
            <a:ext cx="9144000" cy="482494"/>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5" name="Rectangle 30"/>
          <p:cNvSpPr/>
          <p:nvPr/>
        </p:nvSpPr>
        <p:spPr>
          <a:xfrm>
            <a:off x="2" y="964996"/>
            <a:ext cx="9144000" cy="1608315"/>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9" name="Subtitle 8"/>
          <p:cNvSpPr>
            <a:spLocks noGrp="1"/>
          </p:cNvSpPr>
          <p:nvPr>
            <p:ph type="subTitle" idx="1"/>
          </p:nvPr>
        </p:nvSpPr>
        <p:spPr>
          <a:xfrm>
            <a:off x="457200" y="2613097"/>
            <a:ext cx="8305800" cy="402079"/>
          </a:xfrm>
        </p:spPr>
        <p:txBody>
          <a:bodyPr>
            <a:noAutofit/>
          </a:bodyPr>
          <a:lstStyle>
            <a:lvl1pPr marL="0" indent="0" algn="l">
              <a:buNone/>
              <a:defRPr sz="2000" spc="100" baseline="0">
                <a:solidFill>
                  <a:srgbClr val="FFFFFF"/>
                </a:solidFill>
              </a:defRPr>
            </a:lvl1pPr>
            <a:lvl2pPr marL="457123" indent="0" algn="ctr">
              <a:buNone/>
            </a:lvl2pPr>
            <a:lvl3pPr marL="914244" indent="0" algn="ctr">
              <a:buNone/>
            </a:lvl3pPr>
            <a:lvl4pPr marL="1371367" indent="0" algn="ctr">
              <a:buNone/>
            </a:lvl4pPr>
            <a:lvl5pPr marL="1828489" indent="0" algn="ctr">
              <a:buNone/>
            </a:lvl5pPr>
            <a:lvl6pPr marL="2285612" indent="0" algn="ctr">
              <a:buNone/>
            </a:lvl6pPr>
            <a:lvl7pPr marL="2742733" indent="0" algn="ctr">
              <a:buNone/>
            </a:lvl7pPr>
            <a:lvl8pPr marL="3199855" indent="0" algn="ctr">
              <a:buNone/>
            </a:lvl8pPr>
            <a:lvl9pPr marL="3656977" indent="0" algn="ctr">
              <a:buNone/>
            </a:lvl9pPr>
          </a:lstStyle>
          <a:p>
            <a:r>
              <a:rPr lang="es-ES" smtClean="0"/>
              <a:t>Haga clic para modificar el estilo de subtítulo del patrón</a:t>
            </a:r>
            <a:endParaRPr lang="en-US" dirty="0"/>
          </a:p>
        </p:txBody>
      </p:sp>
      <p:sp>
        <p:nvSpPr>
          <p:cNvPr id="28" name="Title 27"/>
          <p:cNvSpPr>
            <a:spLocks noGrp="1"/>
          </p:cNvSpPr>
          <p:nvPr>
            <p:ph type="ctrTitle"/>
          </p:nvPr>
        </p:nvSpPr>
        <p:spPr>
          <a:xfrm>
            <a:off x="457200" y="1125825"/>
            <a:ext cx="8305800" cy="1367067"/>
          </a:xfrm>
        </p:spPr>
        <p:txBody>
          <a:bodyPr anchor="ctr">
            <a:noAutofit/>
          </a:bodyPr>
          <a:lstStyle>
            <a:lvl1pPr algn="l">
              <a:defRPr sz="4700" cap="all" spc="-100" baseline="0">
                <a:solidFill>
                  <a:srgbClr val="FFFFFF"/>
                </a:solidFill>
              </a:defRPr>
            </a:lvl1pPr>
          </a:lstStyle>
          <a:p>
            <a:r>
              <a:rPr lang="es-ES" smtClean="0"/>
              <a:t>Haga clic para modificar el estilo de título del patrón</a:t>
            </a:r>
            <a:endParaRPr lang="en-US" dirty="0"/>
          </a:p>
        </p:txBody>
      </p:sp>
      <p:sp>
        <p:nvSpPr>
          <p:cNvPr id="6" name="Date Placeholder 9"/>
          <p:cNvSpPr>
            <a:spLocks noGrp="1"/>
          </p:cNvSpPr>
          <p:nvPr>
            <p:ph type="dt" sz="half" idx="10"/>
          </p:nvPr>
        </p:nvSpPr>
        <p:spPr/>
        <p:txBody>
          <a:bodyPr rtlCol="0"/>
          <a:lstStyle>
            <a:lvl1pPr>
              <a:defRPr/>
            </a:lvl1pPr>
          </a:lstStyle>
          <a:p>
            <a:pPr>
              <a:defRPr/>
            </a:pPr>
            <a:fld id="{AD85FE67-DF16-4A7D-BEA7-6AD7D3B22A78}" type="datetime1">
              <a:rPr lang="es-MX">
                <a:solidFill>
                  <a:srgbClr val="E7ECED"/>
                </a:solidFill>
              </a:rPr>
              <a:pPr>
                <a:defRPr/>
              </a:pPr>
              <a:t>14/04/2001</a:t>
            </a:fld>
            <a:endParaRPr lang="es-MX">
              <a:solidFill>
                <a:srgbClr val="E7ECED"/>
              </a:solidFill>
            </a:endParaRPr>
          </a:p>
        </p:txBody>
      </p:sp>
      <p:sp>
        <p:nvSpPr>
          <p:cNvPr id="7" name="Slide Number Placeholder 10"/>
          <p:cNvSpPr>
            <a:spLocks noGrp="1"/>
          </p:cNvSpPr>
          <p:nvPr>
            <p:ph type="sldNum" sz="quarter" idx="11"/>
          </p:nvPr>
        </p:nvSpPr>
        <p:spPr/>
        <p:txBody>
          <a:bodyPr rtlCol="0"/>
          <a:lstStyle>
            <a:lvl1pPr>
              <a:defRPr/>
            </a:lvl1pPr>
          </a:lstStyle>
          <a:p>
            <a:pPr>
              <a:defRPr/>
            </a:pPr>
            <a:fld id="{456DD371-03C5-4035-98BE-3B13DD21341F}" type="slidenum">
              <a:rPr lang="es-MX">
                <a:solidFill>
                  <a:srgbClr val="E7ECED"/>
                </a:solidFill>
              </a:rPr>
              <a:pPr>
                <a:defRPr/>
              </a:pPr>
              <a:t>‹Nº›</a:t>
            </a:fld>
            <a:endParaRPr lang="es-MX">
              <a:solidFill>
                <a:srgbClr val="E7ECED"/>
              </a:solidFill>
            </a:endParaRPr>
          </a:p>
        </p:txBody>
      </p:sp>
      <p:sp>
        <p:nvSpPr>
          <p:cNvPr id="8" name="Footer Placeholder 11"/>
          <p:cNvSpPr>
            <a:spLocks noGrp="1"/>
          </p:cNvSpPr>
          <p:nvPr>
            <p:ph type="ftr" sz="quarter" idx="12"/>
          </p:nvPr>
        </p:nvSpPr>
        <p:spPr/>
        <p:txBody>
          <a:bodyPr rtlCol="0"/>
          <a:lstStyle>
            <a:lvl1pPr>
              <a:defRPr/>
            </a:lvl1pPr>
          </a:lstStyle>
          <a:p>
            <a:pPr>
              <a:defRPr/>
            </a:pPr>
            <a:endParaRPr lang="es-ES">
              <a:solidFill>
                <a:srgbClr val="E7ECED"/>
              </a:solidFill>
            </a:endParaRPr>
          </a:p>
        </p:txBody>
      </p:sp>
    </p:spTree>
    <p:extLst>
      <p:ext uri="{BB962C8B-B14F-4D97-AF65-F5344CB8AC3E}">
        <p14:creationId xmlns:p14="http://schemas.microsoft.com/office/powerpoint/2010/main" xmlns="" val="1088296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4" name="Rectangle 7"/>
          <p:cNvSpPr/>
          <p:nvPr/>
        </p:nvSpPr>
        <p:spPr>
          <a:xfrm>
            <a:off x="2" y="1373955"/>
            <a:ext cx="9144000" cy="48249"/>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457207" y="167720"/>
            <a:ext cx="8229601" cy="1206236"/>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9" name="Content Placeholder 8"/>
          <p:cNvSpPr>
            <a:spLocks noGrp="1"/>
          </p:cNvSpPr>
          <p:nvPr>
            <p:ph sz="quarter" idx="1"/>
          </p:nvPr>
        </p:nvSpPr>
        <p:spPr>
          <a:xfrm>
            <a:off x="457207" y="1608314"/>
            <a:ext cx="8229601" cy="482494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9"/>
          <p:cNvSpPr>
            <a:spLocks noGrp="1"/>
          </p:cNvSpPr>
          <p:nvPr>
            <p:ph type="dt" sz="half" idx="10"/>
          </p:nvPr>
        </p:nvSpPr>
        <p:spPr/>
        <p:txBody>
          <a:bodyPr rtlCol="0"/>
          <a:lstStyle>
            <a:lvl1pPr>
              <a:defRPr/>
            </a:lvl1pPr>
          </a:lstStyle>
          <a:p>
            <a:pPr>
              <a:defRPr/>
            </a:pPr>
            <a:fld id="{884D144D-D483-4687-8700-CA8257B49BDF}" type="datetime1">
              <a:rPr lang="es-MX">
                <a:solidFill>
                  <a:srgbClr val="E7ECED"/>
                </a:solidFill>
              </a:rPr>
              <a:pPr>
                <a:defRPr/>
              </a:pPr>
              <a:t>14/04/2001</a:t>
            </a:fld>
            <a:endParaRPr lang="es-MX">
              <a:solidFill>
                <a:srgbClr val="E7ECED"/>
              </a:solidFill>
            </a:endParaRPr>
          </a:p>
        </p:txBody>
      </p:sp>
      <p:sp>
        <p:nvSpPr>
          <p:cNvPr id="6" name="Slide Number Placeholder 10"/>
          <p:cNvSpPr>
            <a:spLocks noGrp="1"/>
          </p:cNvSpPr>
          <p:nvPr>
            <p:ph type="sldNum" sz="quarter" idx="11"/>
          </p:nvPr>
        </p:nvSpPr>
        <p:spPr/>
        <p:txBody>
          <a:bodyPr rtlCol="0"/>
          <a:lstStyle>
            <a:lvl1pPr>
              <a:defRPr/>
            </a:lvl1pPr>
          </a:lstStyle>
          <a:p>
            <a:pPr>
              <a:defRPr/>
            </a:pPr>
            <a:fld id="{4EBB66A2-04B8-4F96-A66D-CD3C75CE7658}" type="slidenum">
              <a:rPr lang="es-MX">
                <a:solidFill>
                  <a:srgbClr val="E7ECED"/>
                </a:solidFill>
              </a:rPr>
              <a:pPr>
                <a:defRPr/>
              </a:pPr>
              <a:t>‹Nº›</a:t>
            </a:fld>
            <a:endParaRPr lang="es-MX">
              <a:solidFill>
                <a:srgbClr val="E7ECED"/>
              </a:solidFill>
            </a:endParaRPr>
          </a:p>
        </p:txBody>
      </p:sp>
      <p:sp>
        <p:nvSpPr>
          <p:cNvPr id="7" name="Footer Placeholder 11"/>
          <p:cNvSpPr>
            <a:spLocks noGrp="1"/>
          </p:cNvSpPr>
          <p:nvPr>
            <p:ph type="ftr" sz="quarter" idx="12"/>
          </p:nvPr>
        </p:nvSpPr>
        <p:spPr/>
        <p:txBody>
          <a:bodyPr rtlCol="0"/>
          <a:lstStyle>
            <a:lvl1pPr>
              <a:defRPr/>
            </a:lvl1pPr>
          </a:lstStyle>
          <a:p>
            <a:pPr>
              <a:defRPr/>
            </a:pPr>
            <a:endParaRPr lang="es-ES">
              <a:solidFill>
                <a:srgbClr val="E7ECED"/>
              </a:solidFill>
            </a:endParaRPr>
          </a:p>
        </p:txBody>
      </p:sp>
    </p:spTree>
    <p:extLst>
      <p:ext uri="{BB962C8B-B14F-4D97-AF65-F5344CB8AC3E}">
        <p14:creationId xmlns:p14="http://schemas.microsoft.com/office/powerpoint/2010/main" xmlns="" val="1984676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ectangle 25"/>
          <p:cNvSpPr/>
          <p:nvPr/>
        </p:nvSpPr>
        <p:spPr>
          <a:xfrm>
            <a:off x="2" y="5233211"/>
            <a:ext cx="9144000" cy="482494"/>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5" name="Rectangle 26"/>
          <p:cNvSpPr/>
          <p:nvPr/>
        </p:nvSpPr>
        <p:spPr>
          <a:xfrm>
            <a:off x="2" y="3618711"/>
            <a:ext cx="9144000" cy="1611530"/>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685800" y="3699122"/>
            <a:ext cx="7924800" cy="1447483"/>
          </a:xfrm>
        </p:spPr>
        <p:txBody>
          <a:bodyPr>
            <a:noAutofit/>
          </a:bodyPr>
          <a:lstStyle>
            <a:lvl1pPr algn="l">
              <a:buNone/>
              <a:defRPr sz="4200" b="0" cap="all">
                <a:solidFill>
                  <a:srgbClr val="FFFFFF"/>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5233211"/>
            <a:ext cx="7924800" cy="482494"/>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5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Date Placeholder 3"/>
          <p:cNvSpPr>
            <a:spLocks noGrp="1"/>
          </p:cNvSpPr>
          <p:nvPr>
            <p:ph type="dt" sz="half" idx="10"/>
          </p:nvPr>
        </p:nvSpPr>
        <p:spPr/>
        <p:txBody>
          <a:bodyPr/>
          <a:lstStyle>
            <a:lvl1pPr>
              <a:defRPr/>
            </a:lvl1pPr>
          </a:lstStyle>
          <a:p>
            <a:pPr>
              <a:defRPr/>
            </a:pPr>
            <a:fld id="{2E30A210-C47B-4BE2-BD56-584F1D87ABD0}" type="datetime1">
              <a:rPr lang="es-MX">
                <a:solidFill>
                  <a:srgbClr val="E7ECED"/>
                </a:solidFill>
              </a:rPr>
              <a:pPr>
                <a:defRPr/>
              </a:pPr>
              <a:t>14/04/2001</a:t>
            </a:fld>
            <a:endParaRPr lang="es-MX">
              <a:solidFill>
                <a:srgbClr val="E7ECED"/>
              </a:solidFill>
            </a:endParaRPr>
          </a:p>
        </p:txBody>
      </p:sp>
      <p:sp>
        <p:nvSpPr>
          <p:cNvPr id="7" name="Footer Placeholder 4"/>
          <p:cNvSpPr>
            <a:spLocks noGrp="1"/>
          </p:cNvSpPr>
          <p:nvPr>
            <p:ph type="ftr" sz="quarter" idx="11"/>
          </p:nvPr>
        </p:nvSpPr>
        <p:spPr/>
        <p:txBody>
          <a:bodyPr/>
          <a:lstStyle>
            <a:lvl1pPr>
              <a:defRPr/>
            </a:lvl1pPr>
          </a:lstStyle>
          <a:p>
            <a:pPr>
              <a:defRPr/>
            </a:pPr>
            <a:endParaRPr lang="es-ES">
              <a:solidFill>
                <a:srgbClr val="E7ECED"/>
              </a:solidFill>
            </a:endParaRPr>
          </a:p>
        </p:txBody>
      </p:sp>
      <p:sp>
        <p:nvSpPr>
          <p:cNvPr id="8" name="Slide Number Placeholder 5"/>
          <p:cNvSpPr>
            <a:spLocks noGrp="1"/>
          </p:cNvSpPr>
          <p:nvPr>
            <p:ph type="sldNum" sz="quarter" idx="12"/>
          </p:nvPr>
        </p:nvSpPr>
        <p:spPr/>
        <p:txBody>
          <a:bodyPr/>
          <a:lstStyle>
            <a:lvl1pPr>
              <a:defRPr/>
            </a:lvl1pPr>
          </a:lstStyle>
          <a:p>
            <a:pPr>
              <a:defRPr/>
            </a:pPr>
            <a:fld id="{24583E29-E223-47E7-AC0A-DE079AD24833}" type="slidenum">
              <a:rPr lang="es-MX">
                <a:solidFill>
                  <a:srgbClr val="E7ECED"/>
                </a:solidFill>
              </a:rPr>
              <a:pPr>
                <a:defRPr/>
              </a:pPr>
              <a:t>‹Nº›</a:t>
            </a:fld>
            <a:endParaRPr lang="es-MX">
              <a:solidFill>
                <a:srgbClr val="E7ECED"/>
              </a:solidFill>
            </a:endParaRPr>
          </a:p>
        </p:txBody>
      </p:sp>
    </p:spTree>
    <p:extLst>
      <p:ext uri="{BB962C8B-B14F-4D97-AF65-F5344CB8AC3E}">
        <p14:creationId xmlns:p14="http://schemas.microsoft.com/office/powerpoint/2010/main" xmlns="" val="1231620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5" name="Rectangle 8"/>
          <p:cNvSpPr/>
          <p:nvPr/>
        </p:nvSpPr>
        <p:spPr>
          <a:xfrm>
            <a:off x="2" y="1373955"/>
            <a:ext cx="9144000" cy="48249"/>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
          </p:nvPr>
        </p:nvSpPr>
        <p:spPr>
          <a:xfrm>
            <a:off x="457200" y="1608314"/>
            <a:ext cx="4059936" cy="482494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2"/>
          </p:nvPr>
        </p:nvSpPr>
        <p:spPr>
          <a:xfrm>
            <a:off x="4648200" y="1608314"/>
            <a:ext cx="4059936" cy="482494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85F1CD6C-4E92-4FD9-A579-C586D0AD6A2D}" type="datetime1">
              <a:rPr lang="es-MX">
                <a:solidFill>
                  <a:srgbClr val="E7ECED"/>
                </a:solidFill>
              </a:rPr>
              <a:pPr>
                <a:defRPr/>
              </a:pPr>
              <a:t>14/04/2001</a:t>
            </a:fld>
            <a:endParaRPr lang="es-MX">
              <a:solidFill>
                <a:srgbClr val="E7ECED"/>
              </a:solidFill>
            </a:endParaRPr>
          </a:p>
        </p:txBody>
      </p:sp>
      <p:sp>
        <p:nvSpPr>
          <p:cNvPr id="7" name="Footer Placeholder 5"/>
          <p:cNvSpPr>
            <a:spLocks noGrp="1"/>
          </p:cNvSpPr>
          <p:nvPr>
            <p:ph type="ftr" sz="quarter" idx="11"/>
          </p:nvPr>
        </p:nvSpPr>
        <p:spPr/>
        <p:txBody>
          <a:bodyPr/>
          <a:lstStyle>
            <a:lvl1pPr>
              <a:defRPr/>
            </a:lvl1pPr>
          </a:lstStyle>
          <a:p>
            <a:pPr>
              <a:defRPr/>
            </a:pPr>
            <a:endParaRPr lang="es-ES">
              <a:solidFill>
                <a:srgbClr val="E7ECED"/>
              </a:solidFill>
            </a:endParaRPr>
          </a:p>
        </p:txBody>
      </p:sp>
      <p:sp>
        <p:nvSpPr>
          <p:cNvPr id="8" name="Slide Number Placeholder 6"/>
          <p:cNvSpPr>
            <a:spLocks noGrp="1"/>
          </p:cNvSpPr>
          <p:nvPr>
            <p:ph type="sldNum" sz="quarter" idx="12"/>
          </p:nvPr>
        </p:nvSpPr>
        <p:spPr/>
        <p:txBody>
          <a:bodyPr/>
          <a:lstStyle>
            <a:lvl1pPr>
              <a:defRPr/>
            </a:lvl1pPr>
          </a:lstStyle>
          <a:p>
            <a:pPr>
              <a:defRPr/>
            </a:pPr>
            <a:fld id="{E0B00A73-F9BE-4A29-8E7A-D8496B31EAE1}" type="slidenum">
              <a:rPr lang="es-MX">
                <a:solidFill>
                  <a:srgbClr val="E7ECED"/>
                </a:solidFill>
              </a:rPr>
              <a:pPr>
                <a:defRPr/>
              </a:pPr>
              <a:t>‹Nº›</a:t>
            </a:fld>
            <a:endParaRPr lang="es-MX">
              <a:solidFill>
                <a:srgbClr val="E7ECED"/>
              </a:solidFill>
            </a:endParaRPr>
          </a:p>
        </p:txBody>
      </p:sp>
    </p:spTree>
    <p:extLst>
      <p:ext uri="{BB962C8B-B14F-4D97-AF65-F5344CB8AC3E}">
        <p14:creationId xmlns:p14="http://schemas.microsoft.com/office/powerpoint/2010/main" xmlns="" val="3471097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447486"/>
            <a:ext cx="4040188" cy="884574"/>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48" tIns="91424" bIns="91424" anchor="ctr">
            <a:noAutofit/>
          </a:bodyPr>
          <a:lstStyle>
            <a:lvl1pPr marL="0" indent="0" algn="l">
              <a:spcBef>
                <a:spcPts val="0"/>
              </a:spcBef>
              <a:buNone/>
              <a:defRPr sz="2400" b="0"/>
            </a:lvl1pPr>
            <a:lvl2pPr>
              <a:buNone/>
              <a:defRPr sz="2000" b="1"/>
            </a:lvl2pPr>
            <a:lvl3pPr>
              <a:buNone/>
              <a:defRPr sz="1800" b="1"/>
            </a:lvl3pPr>
            <a:lvl4pPr>
              <a:buNone/>
              <a:defRPr sz="1500" b="1"/>
            </a:lvl4pPr>
            <a:lvl5pPr>
              <a:buNone/>
              <a:defRPr sz="1500" b="1"/>
            </a:lvl5pPr>
          </a:lstStyle>
          <a:p>
            <a:pPr lvl="0"/>
            <a:r>
              <a:rPr lang="es-ES" smtClean="0"/>
              <a:t>Haga clic para modificar el estilo de texto del patrón</a:t>
            </a:r>
          </a:p>
        </p:txBody>
      </p:sp>
      <p:sp>
        <p:nvSpPr>
          <p:cNvPr id="32" name="Content Placeholder 31"/>
          <p:cNvSpPr>
            <a:spLocks noGrp="1"/>
          </p:cNvSpPr>
          <p:nvPr>
            <p:ph sz="quarter" idx="2"/>
          </p:nvPr>
        </p:nvSpPr>
        <p:spPr>
          <a:xfrm>
            <a:off x="457200" y="2343409"/>
            <a:ext cx="4038600" cy="41301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4" name="Content Placeholder 33"/>
          <p:cNvSpPr>
            <a:spLocks noGrp="1"/>
          </p:cNvSpPr>
          <p:nvPr>
            <p:ph sz="quarter" idx="4"/>
          </p:nvPr>
        </p:nvSpPr>
        <p:spPr>
          <a:xfrm>
            <a:off x="4649787" y="2343409"/>
            <a:ext cx="4038600" cy="41301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457207" y="164048"/>
            <a:ext cx="8229601" cy="1206236"/>
          </a:xfrm>
        </p:spPr>
        <p:txBody>
          <a:bodyPr/>
          <a:lstStyle>
            <a:lvl1pPr>
              <a:defRPr/>
            </a:lvl1pPr>
          </a:lstStyle>
          <a:p>
            <a:r>
              <a:rPr lang="es-ES" smtClean="0"/>
              <a:t>Haga clic para modificar el estilo de título del patrón</a:t>
            </a:r>
            <a:endParaRPr lang="en-US" dirty="0"/>
          </a:p>
        </p:txBody>
      </p:sp>
      <p:sp>
        <p:nvSpPr>
          <p:cNvPr id="12" name="Text Placeholder 11"/>
          <p:cNvSpPr>
            <a:spLocks noGrp="1"/>
          </p:cNvSpPr>
          <p:nvPr>
            <p:ph type="body" idx="3"/>
          </p:nvPr>
        </p:nvSpPr>
        <p:spPr>
          <a:xfrm>
            <a:off x="4648204" y="1447486"/>
            <a:ext cx="4040188" cy="884574"/>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48" tIns="91424" bIns="91424" anchor="ctr">
            <a:noAutofit/>
          </a:bodyPr>
          <a:lstStyle>
            <a:lvl1pPr marL="0" indent="0" algn="l">
              <a:spcBef>
                <a:spcPts val="0"/>
              </a:spcBef>
              <a:buNone/>
              <a:defRPr sz="2400" b="0"/>
            </a:lvl1pPr>
            <a:lvl2pPr>
              <a:buNone/>
              <a:defRPr sz="2000" b="1"/>
            </a:lvl2pPr>
            <a:lvl3pPr>
              <a:buNone/>
              <a:defRPr sz="1800" b="1"/>
            </a:lvl3pPr>
            <a:lvl4pPr>
              <a:buNone/>
              <a:defRPr sz="1500" b="1"/>
            </a:lvl4pPr>
            <a:lvl5pPr>
              <a:buNone/>
              <a:defRPr sz="1500" b="1"/>
            </a:lvl5pPr>
          </a:lstStyle>
          <a:p>
            <a:pPr lvl="0"/>
            <a:r>
              <a:rPr lang="es-ES" smtClean="0"/>
              <a:t>Haga clic para modificar el estilo de texto del patrón</a:t>
            </a:r>
          </a:p>
        </p:txBody>
      </p:sp>
      <p:sp>
        <p:nvSpPr>
          <p:cNvPr id="7" name="Date Placeholder 23"/>
          <p:cNvSpPr>
            <a:spLocks noGrp="1"/>
          </p:cNvSpPr>
          <p:nvPr>
            <p:ph type="dt" sz="half" idx="10"/>
          </p:nvPr>
        </p:nvSpPr>
        <p:spPr/>
        <p:txBody>
          <a:bodyPr/>
          <a:lstStyle>
            <a:lvl1pPr>
              <a:defRPr/>
            </a:lvl1pPr>
          </a:lstStyle>
          <a:p>
            <a:pPr>
              <a:defRPr/>
            </a:pPr>
            <a:fld id="{352E67C0-7D3F-4059-8E40-0089B11C8835}" type="datetime1">
              <a:rPr lang="es-MX">
                <a:solidFill>
                  <a:srgbClr val="E7ECED"/>
                </a:solidFill>
              </a:rPr>
              <a:pPr>
                <a:defRPr/>
              </a:pPr>
              <a:t>14/04/2001</a:t>
            </a:fld>
            <a:endParaRPr lang="es-MX">
              <a:solidFill>
                <a:srgbClr val="E7ECED"/>
              </a:solidFill>
            </a:endParaRPr>
          </a:p>
        </p:txBody>
      </p:sp>
      <p:sp>
        <p:nvSpPr>
          <p:cNvPr id="8" name="Footer Placeholder 9"/>
          <p:cNvSpPr>
            <a:spLocks noGrp="1"/>
          </p:cNvSpPr>
          <p:nvPr>
            <p:ph type="ftr" sz="quarter" idx="11"/>
          </p:nvPr>
        </p:nvSpPr>
        <p:spPr/>
        <p:txBody>
          <a:bodyPr/>
          <a:lstStyle>
            <a:lvl1pPr>
              <a:defRPr/>
            </a:lvl1pPr>
          </a:lstStyle>
          <a:p>
            <a:pPr>
              <a:defRPr/>
            </a:pPr>
            <a:endParaRPr lang="es-ES">
              <a:solidFill>
                <a:srgbClr val="E7ECED"/>
              </a:solidFill>
            </a:endParaRPr>
          </a:p>
        </p:txBody>
      </p:sp>
      <p:sp>
        <p:nvSpPr>
          <p:cNvPr id="9" name="Slide Number Placeholder 21"/>
          <p:cNvSpPr>
            <a:spLocks noGrp="1"/>
          </p:cNvSpPr>
          <p:nvPr>
            <p:ph type="sldNum" sz="quarter" idx="12"/>
          </p:nvPr>
        </p:nvSpPr>
        <p:spPr/>
        <p:txBody>
          <a:bodyPr/>
          <a:lstStyle>
            <a:lvl1pPr>
              <a:defRPr/>
            </a:lvl1pPr>
          </a:lstStyle>
          <a:p>
            <a:pPr>
              <a:defRPr/>
            </a:pPr>
            <a:fld id="{B6839104-072F-4D11-B872-8E1B68FAC79F}" type="slidenum">
              <a:rPr lang="es-MX">
                <a:solidFill>
                  <a:srgbClr val="E7ECED"/>
                </a:solidFill>
              </a:rPr>
              <a:pPr>
                <a:defRPr/>
              </a:pPr>
              <a:t>‹Nº›</a:t>
            </a:fld>
            <a:endParaRPr lang="es-MX">
              <a:solidFill>
                <a:srgbClr val="E7ECED"/>
              </a:solidFill>
            </a:endParaRPr>
          </a:p>
        </p:txBody>
      </p:sp>
    </p:spTree>
    <p:extLst>
      <p:ext uri="{BB962C8B-B14F-4D97-AF65-F5344CB8AC3E}">
        <p14:creationId xmlns:p14="http://schemas.microsoft.com/office/powerpoint/2010/main" xmlns="" val="577181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3" name="Rectangle 7"/>
          <p:cNvSpPr/>
          <p:nvPr/>
        </p:nvSpPr>
        <p:spPr>
          <a:xfrm>
            <a:off x="2" y="1373955"/>
            <a:ext cx="9144000" cy="48249"/>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08B35617-2F0B-431D-AC28-7DED02B3FEFD}" type="datetime1">
              <a:rPr lang="es-MX">
                <a:solidFill>
                  <a:srgbClr val="E7ECED"/>
                </a:solidFill>
              </a:rPr>
              <a:pPr>
                <a:defRPr/>
              </a:pPr>
              <a:t>14/04/2001</a:t>
            </a:fld>
            <a:endParaRPr lang="es-MX">
              <a:solidFill>
                <a:srgbClr val="E7ECED"/>
              </a:solidFill>
            </a:endParaRPr>
          </a:p>
        </p:txBody>
      </p:sp>
      <p:sp>
        <p:nvSpPr>
          <p:cNvPr id="5" name="Footer Placeholder 3"/>
          <p:cNvSpPr>
            <a:spLocks noGrp="1"/>
          </p:cNvSpPr>
          <p:nvPr>
            <p:ph type="ftr" sz="quarter" idx="11"/>
          </p:nvPr>
        </p:nvSpPr>
        <p:spPr/>
        <p:txBody>
          <a:bodyPr/>
          <a:lstStyle>
            <a:lvl1pPr>
              <a:defRPr/>
            </a:lvl1pPr>
          </a:lstStyle>
          <a:p>
            <a:pPr>
              <a:defRPr/>
            </a:pPr>
            <a:endParaRPr lang="es-ES">
              <a:solidFill>
                <a:srgbClr val="E7ECED"/>
              </a:solidFill>
            </a:endParaRPr>
          </a:p>
        </p:txBody>
      </p:sp>
      <p:sp>
        <p:nvSpPr>
          <p:cNvPr id="6" name="Slide Number Placeholder 4"/>
          <p:cNvSpPr>
            <a:spLocks noGrp="1"/>
          </p:cNvSpPr>
          <p:nvPr>
            <p:ph type="sldNum" sz="quarter" idx="12"/>
          </p:nvPr>
        </p:nvSpPr>
        <p:spPr/>
        <p:txBody>
          <a:bodyPr/>
          <a:lstStyle>
            <a:lvl1pPr>
              <a:defRPr/>
            </a:lvl1pPr>
          </a:lstStyle>
          <a:p>
            <a:pPr>
              <a:defRPr/>
            </a:pPr>
            <a:fld id="{1B7AF004-C48B-4A07-96C3-4513748804A2}" type="slidenum">
              <a:rPr lang="es-MX">
                <a:solidFill>
                  <a:srgbClr val="E7ECED"/>
                </a:solidFill>
              </a:rPr>
              <a:pPr>
                <a:defRPr/>
              </a:pPr>
              <a:t>‹Nº›</a:t>
            </a:fld>
            <a:endParaRPr lang="es-MX">
              <a:solidFill>
                <a:srgbClr val="E7ECED"/>
              </a:solidFill>
            </a:endParaRPr>
          </a:p>
        </p:txBody>
      </p:sp>
    </p:spTree>
    <p:extLst>
      <p:ext uri="{BB962C8B-B14F-4D97-AF65-F5344CB8AC3E}">
        <p14:creationId xmlns:p14="http://schemas.microsoft.com/office/powerpoint/2010/main" xmlns="" val="13344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295168"/>
            <a:ext cx="7315200" cy="1365159"/>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4078936"/>
            <a:ext cx="7315200" cy="115920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D44980-3A2B-47CA-868D-344E80B106A9}" type="datetime1">
              <a:rPr lang="es-MX" smtClean="0"/>
              <a:pPr/>
              <a:t>14/04/2001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2AD7739F-3A5B-43C7-808C-5EFE04E90A96}" type="datetime1">
              <a:rPr lang="es-MX">
                <a:solidFill>
                  <a:srgbClr val="E7ECED"/>
                </a:solidFill>
              </a:rPr>
              <a:pPr>
                <a:defRPr/>
              </a:pPr>
              <a:t>14/04/2001</a:t>
            </a:fld>
            <a:endParaRPr lang="es-MX">
              <a:solidFill>
                <a:srgbClr val="E7ECED"/>
              </a:solidFill>
            </a:endParaRPr>
          </a:p>
        </p:txBody>
      </p:sp>
      <p:sp>
        <p:nvSpPr>
          <p:cNvPr id="3" name="Footer Placeholder 9"/>
          <p:cNvSpPr>
            <a:spLocks noGrp="1"/>
          </p:cNvSpPr>
          <p:nvPr>
            <p:ph type="ftr" sz="quarter" idx="11"/>
          </p:nvPr>
        </p:nvSpPr>
        <p:spPr/>
        <p:txBody>
          <a:bodyPr/>
          <a:lstStyle>
            <a:lvl1pPr>
              <a:defRPr/>
            </a:lvl1pPr>
          </a:lstStyle>
          <a:p>
            <a:pPr>
              <a:defRPr/>
            </a:pPr>
            <a:endParaRPr lang="es-ES">
              <a:solidFill>
                <a:srgbClr val="E7ECED"/>
              </a:solidFill>
            </a:endParaRPr>
          </a:p>
        </p:txBody>
      </p:sp>
      <p:sp>
        <p:nvSpPr>
          <p:cNvPr id="4" name="Slide Number Placeholder 21"/>
          <p:cNvSpPr>
            <a:spLocks noGrp="1"/>
          </p:cNvSpPr>
          <p:nvPr>
            <p:ph type="sldNum" sz="quarter" idx="12"/>
          </p:nvPr>
        </p:nvSpPr>
        <p:spPr/>
        <p:txBody>
          <a:bodyPr/>
          <a:lstStyle>
            <a:lvl1pPr>
              <a:defRPr/>
            </a:lvl1pPr>
          </a:lstStyle>
          <a:p>
            <a:pPr>
              <a:defRPr/>
            </a:pPr>
            <a:fld id="{4D1F794F-9EC8-47AB-BD93-FC7AB93E5E82}" type="slidenum">
              <a:rPr lang="es-MX">
                <a:solidFill>
                  <a:srgbClr val="E7ECED"/>
                </a:solidFill>
              </a:rPr>
              <a:pPr>
                <a:defRPr/>
              </a:pPr>
              <a:t>‹Nº›</a:t>
            </a:fld>
            <a:endParaRPr lang="es-MX">
              <a:solidFill>
                <a:srgbClr val="E7ECED"/>
              </a:solidFill>
            </a:endParaRPr>
          </a:p>
        </p:txBody>
      </p:sp>
    </p:spTree>
    <p:extLst>
      <p:ext uri="{BB962C8B-B14F-4D97-AF65-F5344CB8AC3E}">
        <p14:creationId xmlns:p14="http://schemas.microsoft.com/office/powerpoint/2010/main" xmlns="" val="2120796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ectangle 7"/>
          <p:cNvSpPr/>
          <p:nvPr/>
        </p:nvSpPr>
        <p:spPr>
          <a:xfrm>
            <a:off x="2" y="0"/>
            <a:ext cx="2590800" cy="7237413"/>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6" name="Oval 16"/>
          <p:cNvSpPr/>
          <p:nvPr/>
        </p:nvSpPr>
        <p:spPr>
          <a:xfrm>
            <a:off x="1563898" y="4577125"/>
            <a:ext cx="1026907" cy="1083719"/>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7" name="Rectangle 17"/>
          <p:cNvSpPr/>
          <p:nvPr/>
        </p:nvSpPr>
        <p:spPr>
          <a:xfrm>
            <a:off x="0" y="402079"/>
            <a:ext cx="2133600" cy="2521052"/>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8" name="Rectangle 18"/>
          <p:cNvSpPr/>
          <p:nvPr/>
        </p:nvSpPr>
        <p:spPr>
          <a:xfrm>
            <a:off x="1447802" y="0"/>
            <a:ext cx="1175302" cy="668712"/>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9" name="Oval 19"/>
          <p:cNvSpPr/>
          <p:nvPr/>
        </p:nvSpPr>
        <p:spPr>
          <a:xfrm>
            <a:off x="59408" y="7"/>
            <a:ext cx="2302797" cy="25101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buClr>
                <a:srgbClr val="59B0B9"/>
              </a:buClr>
              <a:buSzPct val="90000"/>
              <a:buFont typeface="Wingdings 2"/>
              <a:buChar char=""/>
              <a:defRPr/>
            </a:pPr>
            <a:endParaRPr lang="en-US" dirty="0">
              <a:solidFill>
                <a:prstClr val="white"/>
              </a:solidFill>
            </a:endParaRPr>
          </a:p>
        </p:txBody>
      </p:sp>
      <p:sp>
        <p:nvSpPr>
          <p:cNvPr id="10" name="Oval 20"/>
          <p:cNvSpPr/>
          <p:nvPr/>
        </p:nvSpPr>
        <p:spPr>
          <a:xfrm>
            <a:off x="0" y="3457876"/>
            <a:ext cx="891076" cy="936039"/>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11" name="Oval 21"/>
          <p:cNvSpPr/>
          <p:nvPr/>
        </p:nvSpPr>
        <p:spPr>
          <a:xfrm>
            <a:off x="793101" y="1816885"/>
            <a:ext cx="1402570" cy="1480167"/>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12" name="Oval 22"/>
          <p:cNvSpPr/>
          <p:nvPr/>
        </p:nvSpPr>
        <p:spPr>
          <a:xfrm>
            <a:off x="609600" y="4262034"/>
            <a:ext cx="1554480" cy="1640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buClr>
                <a:srgbClr val="59B0B9"/>
              </a:buClr>
              <a:buSzPct val="90000"/>
              <a:buFont typeface="Wingdings 2"/>
              <a:buChar char=""/>
              <a:defRPr/>
            </a:pPr>
            <a:endParaRPr lang="en-US" dirty="0">
              <a:solidFill>
                <a:prstClr val="white"/>
              </a:solidFill>
            </a:endParaRPr>
          </a:p>
        </p:txBody>
      </p:sp>
      <p:sp>
        <p:nvSpPr>
          <p:cNvPr id="13" name="Oval 25"/>
          <p:cNvSpPr/>
          <p:nvPr/>
        </p:nvSpPr>
        <p:spPr>
          <a:xfrm>
            <a:off x="152401" y="2492889"/>
            <a:ext cx="457200" cy="482494"/>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4" name="Oval 23"/>
          <p:cNvSpPr/>
          <p:nvPr/>
        </p:nvSpPr>
        <p:spPr>
          <a:xfrm>
            <a:off x="1752602" y="402080"/>
            <a:ext cx="457200" cy="482494"/>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5" name="Oval 24"/>
          <p:cNvSpPr/>
          <p:nvPr/>
        </p:nvSpPr>
        <p:spPr>
          <a:xfrm>
            <a:off x="579126" y="2653720"/>
            <a:ext cx="2011681" cy="2122974"/>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6" name="Rectangle 29"/>
          <p:cNvSpPr/>
          <p:nvPr/>
        </p:nvSpPr>
        <p:spPr>
          <a:xfrm>
            <a:off x="0" y="6031177"/>
            <a:ext cx="1600200" cy="1206236"/>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7" name="Oval 26"/>
          <p:cNvSpPr/>
          <p:nvPr/>
        </p:nvSpPr>
        <p:spPr>
          <a:xfrm>
            <a:off x="1323394" y="6200219"/>
            <a:ext cx="731520" cy="771991"/>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8" name="Oval 27"/>
          <p:cNvSpPr/>
          <p:nvPr/>
        </p:nvSpPr>
        <p:spPr>
          <a:xfrm>
            <a:off x="30972" y="5500961"/>
            <a:ext cx="1645430" cy="1736461"/>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29" name="Content Placeholder 28"/>
          <p:cNvSpPr>
            <a:spLocks noGrp="1"/>
          </p:cNvSpPr>
          <p:nvPr>
            <p:ph sz="quarter" idx="1"/>
          </p:nvPr>
        </p:nvSpPr>
        <p:spPr>
          <a:xfrm>
            <a:off x="2743201" y="241247"/>
            <a:ext cx="6248400" cy="619200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 name="Text Placeholder 2"/>
          <p:cNvSpPr>
            <a:spLocks noGrp="1"/>
          </p:cNvSpPr>
          <p:nvPr>
            <p:ph type="body" idx="2"/>
          </p:nvPr>
        </p:nvSpPr>
        <p:spPr>
          <a:xfrm>
            <a:off x="301754" y="1688733"/>
            <a:ext cx="2057400" cy="3940369"/>
          </a:xfrm>
        </p:spPr>
        <p:txBody>
          <a:bodyPr/>
          <a:lstStyle>
            <a:lvl1pPr marL="0" indent="0">
              <a:lnSpc>
                <a:spcPts val="2400"/>
              </a:lnSpc>
              <a:spcAft>
                <a:spcPts val="1000"/>
              </a:spcAft>
              <a:buNone/>
              <a:defRPr sz="15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31" name="Title 30"/>
          <p:cNvSpPr>
            <a:spLocks noGrp="1"/>
          </p:cNvSpPr>
          <p:nvPr>
            <p:ph type="title"/>
          </p:nvPr>
        </p:nvSpPr>
        <p:spPr>
          <a:xfrm>
            <a:off x="301754" y="405296"/>
            <a:ext cx="2057400" cy="1206236"/>
          </a:xfrm>
        </p:spPr>
        <p:txBody>
          <a:bodyPr tIns="91424"/>
          <a:lstStyle>
            <a:lvl1pPr algn="l">
              <a:buNone/>
              <a:defRPr sz="1800" b="1" spc="-50" baseline="0">
                <a:solidFill>
                  <a:srgbClr val="FFFFFF"/>
                </a:solidFill>
                <a:latin typeface="+mn-lt"/>
                <a:ea typeface="+mn-lt"/>
                <a:cs typeface="+mn-lt"/>
              </a:defRPr>
            </a:lvl1pPr>
          </a:lstStyle>
          <a:p>
            <a:r>
              <a:rPr lang="es-ES" smtClean="0"/>
              <a:t>Haga clic para modificar el estilo de título del patrón</a:t>
            </a:r>
            <a:endParaRPr lang="en-US" dirty="0"/>
          </a:p>
        </p:txBody>
      </p:sp>
      <p:sp>
        <p:nvSpPr>
          <p:cNvPr id="19" name="Date Placeholder 4"/>
          <p:cNvSpPr>
            <a:spLocks noGrp="1"/>
          </p:cNvSpPr>
          <p:nvPr>
            <p:ph type="dt" sz="half" idx="10"/>
          </p:nvPr>
        </p:nvSpPr>
        <p:spPr/>
        <p:txBody>
          <a:bodyPr/>
          <a:lstStyle>
            <a:lvl1pPr>
              <a:defRPr/>
            </a:lvl1pPr>
          </a:lstStyle>
          <a:p>
            <a:pPr>
              <a:defRPr/>
            </a:pPr>
            <a:fld id="{AFC2C569-84E1-4881-B45C-FD7A2E258B66}" type="datetime1">
              <a:rPr lang="es-MX">
                <a:solidFill>
                  <a:srgbClr val="E7ECED"/>
                </a:solidFill>
              </a:rPr>
              <a:pPr>
                <a:defRPr/>
              </a:pPr>
              <a:t>14/04/2001</a:t>
            </a:fld>
            <a:endParaRPr lang="es-MX">
              <a:solidFill>
                <a:srgbClr val="E7ECED"/>
              </a:solidFill>
            </a:endParaRPr>
          </a:p>
        </p:txBody>
      </p:sp>
      <p:sp>
        <p:nvSpPr>
          <p:cNvPr id="20" name="Footer Placeholder 5"/>
          <p:cNvSpPr>
            <a:spLocks noGrp="1"/>
          </p:cNvSpPr>
          <p:nvPr>
            <p:ph type="ftr" sz="quarter" idx="11"/>
          </p:nvPr>
        </p:nvSpPr>
        <p:spPr>
          <a:xfrm>
            <a:off x="2284422" y="6709691"/>
            <a:ext cx="3430587" cy="403753"/>
          </a:xfrm>
        </p:spPr>
        <p:txBody>
          <a:bodyPr/>
          <a:lstStyle>
            <a:lvl1pPr>
              <a:defRPr/>
            </a:lvl1pPr>
          </a:lstStyle>
          <a:p>
            <a:pPr>
              <a:defRPr/>
            </a:pPr>
            <a:endParaRPr lang="es-ES">
              <a:solidFill>
                <a:srgbClr val="E7ECED"/>
              </a:solidFill>
            </a:endParaRPr>
          </a:p>
        </p:txBody>
      </p:sp>
      <p:sp>
        <p:nvSpPr>
          <p:cNvPr id="21" name="Slide Number Placeholder 6"/>
          <p:cNvSpPr>
            <a:spLocks noGrp="1"/>
          </p:cNvSpPr>
          <p:nvPr>
            <p:ph type="sldNum" sz="quarter" idx="12"/>
          </p:nvPr>
        </p:nvSpPr>
        <p:spPr>
          <a:xfrm>
            <a:off x="155575" y="6667802"/>
            <a:ext cx="1189038" cy="482494"/>
          </a:xfrm>
        </p:spPr>
        <p:txBody>
          <a:bodyPr/>
          <a:lstStyle>
            <a:lvl1pPr>
              <a:defRPr>
                <a:solidFill>
                  <a:srgbClr val="FFFFFF"/>
                </a:solidFill>
              </a:defRPr>
            </a:lvl1pPr>
          </a:lstStyle>
          <a:p>
            <a:pPr>
              <a:defRPr/>
            </a:pPr>
            <a:fld id="{2BEF3880-CA0A-4459-B239-D28B22A0B11F}" type="slidenum">
              <a:rPr lang="es-MX"/>
              <a:pPr>
                <a:defRPr/>
              </a:pPr>
              <a:t>‹Nº›</a:t>
            </a:fld>
            <a:endParaRPr lang="es-MX"/>
          </a:p>
        </p:txBody>
      </p:sp>
    </p:spTree>
    <p:extLst>
      <p:ext uri="{BB962C8B-B14F-4D97-AF65-F5344CB8AC3E}">
        <p14:creationId xmlns:p14="http://schemas.microsoft.com/office/powerpoint/2010/main" xmlns="" val="338189700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24"/>
          <p:cNvSpPr/>
          <p:nvPr/>
        </p:nvSpPr>
        <p:spPr>
          <a:xfrm>
            <a:off x="2" y="0"/>
            <a:ext cx="2590800" cy="7237413"/>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6" name="Oval 25"/>
          <p:cNvSpPr/>
          <p:nvPr/>
        </p:nvSpPr>
        <p:spPr>
          <a:xfrm>
            <a:off x="1563898" y="4577125"/>
            <a:ext cx="1026907" cy="1083719"/>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7" name="Rectangle 26"/>
          <p:cNvSpPr/>
          <p:nvPr/>
        </p:nvSpPr>
        <p:spPr>
          <a:xfrm>
            <a:off x="0" y="402079"/>
            <a:ext cx="2133600" cy="2521052"/>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8" name="Rectangle 27"/>
          <p:cNvSpPr/>
          <p:nvPr/>
        </p:nvSpPr>
        <p:spPr>
          <a:xfrm>
            <a:off x="1447802" y="0"/>
            <a:ext cx="1175302" cy="668712"/>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9" name="Oval 28"/>
          <p:cNvSpPr/>
          <p:nvPr/>
        </p:nvSpPr>
        <p:spPr>
          <a:xfrm>
            <a:off x="59408" y="7"/>
            <a:ext cx="2302797" cy="25101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buClr>
                <a:srgbClr val="59B0B9"/>
              </a:buClr>
              <a:buSzPct val="90000"/>
              <a:buFont typeface="Wingdings 2"/>
              <a:buChar char=""/>
              <a:defRPr/>
            </a:pPr>
            <a:endParaRPr lang="en-US" dirty="0">
              <a:solidFill>
                <a:prstClr val="white"/>
              </a:solidFill>
            </a:endParaRPr>
          </a:p>
        </p:txBody>
      </p:sp>
      <p:sp>
        <p:nvSpPr>
          <p:cNvPr id="10" name="Oval 29"/>
          <p:cNvSpPr/>
          <p:nvPr/>
        </p:nvSpPr>
        <p:spPr>
          <a:xfrm>
            <a:off x="0" y="3457876"/>
            <a:ext cx="891076" cy="936039"/>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11" name="Oval 30"/>
          <p:cNvSpPr/>
          <p:nvPr/>
        </p:nvSpPr>
        <p:spPr>
          <a:xfrm>
            <a:off x="793101" y="1816885"/>
            <a:ext cx="1402570" cy="1480167"/>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12" name="Oval 31"/>
          <p:cNvSpPr/>
          <p:nvPr/>
        </p:nvSpPr>
        <p:spPr>
          <a:xfrm>
            <a:off x="609600" y="4262034"/>
            <a:ext cx="1554480" cy="1640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buClr>
                <a:srgbClr val="59B0B9"/>
              </a:buClr>
              <a:buSzPct val="90000"/>
              <a:buFont typeface="Wingdings 2"/>
              <a:buChar char=""/>
              <a:defRPr/>
            </a:pPr>
            <a:endParaRPr lang="en-US" dirty="0">
              <a:solidFill>
                <a:prstClr val="white"/>
              </a:solidFill>
            </a:endParaRPr>
          </a:p>
        </p:txBody>
      </p:sp>
      <p:sp>
        <p:nvSpPr>
          <p:cNvPr id="13" name="Oval 33"/>
          <p:cNvSpPr/>
          <p:nvPr/>
        </p:nvSpPr>
        <p:spPr>
          <a:xfrm>
            <a:off x="1752602" y="402080"/>
            <a:ext cx="457200" cy="482494"/>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4" name="Oval 34"/>
          <p:cNvSpPr/>
          <p:nvPr/>
        </p:nvSpPr>
        <p:spPr>
          <a:xfrm>
            <a:off x="579126" y="2653720"/>
            <a:ext cx="2011681" cy="2122974"/>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5" name="Rectangle 35"/>
          <p:cNvSpPr/>
          <p:nvPr/>
        </p:nvSpPr>
        <p:spPr>
          <a:xfrm>
            <a:off x="0" y="6031177"/>
            <a:ext cx="1600200" cy="1206236"/>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6" name="Oval 36"/>
          <p:cNvSpPr/>
          <p:nvPr/>
        </p:nvSpPr>
        <p:spPr>
          <a:xfrm>
            <a:off x="1323394" y="6200219"/>
            <a:ext cx="731520" cy="771991"/>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7" name="Oval 37"/>
          <p:cNvSpPr/>
          <p:nvPr/>
        </p:nvSpPr>
        <p:spPr>
          <a:xfrm>
            <a:off x="30972" y="5500961"/>
            <a:ext cx="1645430" cy="1736461"/>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18" name="Oval 20"/>
          <p:cNvSpPr/>
          <p:nvPr/>
        </p:nvSpPr>
        <p:spPr>
          <a:xfrm>
            <a:off x="152401" y="2492889"/>
            <a:ext cx="457200" cy="482494"/>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304801" y="402079"/>
            <a:ext cx="2057400" cy="1206236"/>
          </a:xfrm>
        </p:spPr>
        <p:txBody>
          <a:bodyPr tIns="91424"/>
          <a:lstStyle>
            <a:lvl1pPr algn="l">
              <a:buNone/>
              <a:defRPr sz="1800" b="1" spc="-50" baseline="0">
                <a:solidFill>
                  <a:srgbClr val="FFFFFF"/>
                </a:solidFill>
                <a:latin typeface="+mn-lt"/>
                <a:ea typeface="+mn-lt"/>
                <a:cs typeface="+mn-l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590800" y="4"/>
            <a:ext cx="6553200" cy="6272425"/>
          </a:xfrm>
          <a:solidFill>
            <a:schemeClr val="bg2"/>
          </a:solidFill>
        </p:spPr>
        <p:txBody>
          <a:bodyPr>
            <a:normAutofit/>
          </a:bodyPr>
          <a:lstStyle>
            <a:lvl1pPr>
              <a:buNone/>
              <a:defRPr sz="3200"/>
            </a:lvl1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304801" y="1688729"/>
            <a:ext cx="2057400" cy="4503280"/>
          </a:xfrm>
        </p:spPr>
        <p:txBody>
          <a:bodyPr/>
          <a:lstStyle>
            <a:lvl1pPr marL="0" indent="0">
              <a:lnSpc>
                <a:spcPts val="2400"/>
              </a:lnSpc>
              <a:spcAft>
                <a:spcPts val="1000"/>
              </a:spcAft>
              <a:buFontTx/>
              <a:buNone/>
              <a:defRPr sz="1500" b="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9" name="Date Placeholder 4"/>
          <p:cNvSpPr>
            <a:spLocks noGrp="1"/>
          </p:cNvSpPr>
          <p:nvPr>
            <p:ph type="dt" sz="half" idx="10"/>
          </p:nvPr>
        </p:nvSpPr>
        <p:spPr/>
        <p:txBody>
          <a:bodyPr/>
          <a:lstStyle>
            <a:lvl1pPr>
              <a:defRPr/>
            </a:lvl1pPr>
          </a:lstStyle>
          <a:p>
            <a:pPr>
              <a:defRPr/>
            </a:pPr>
            <a:fld id="{D5DE7DF4-12FC-4F42-9CA3-7C843A74A767}" type="datetime1">
              <a:rPr lang="es-MX">
                <a:solidFill>
                  <a:srgbClr val="E7ECED"/>
                </a:solidFill>
              </a:rPr>
              <a:pPr>
                <a:defRPr/>
              </a:pPr>
              <a:t>14/04/2001</a:t>
            </a:fld>
            <a:endParaRPr lang="es-MX">
              <a:solidFill>
                <a:srgbClr val="E7ECED"/>
              </a:solidFill>
            </a:endParaRPr>
          </a:p>
        </p:txBody>
      </p:sp>
      <p:sp>
        <p:nvSpPr>
          <p:cNvPr id="20" name="Footer Placeholder 5"/>
          <p:cNvSpPr>
            <a:spLocks noGrp="1"/>
          </p:cNvSpPr>
          <p:nvPr>
            <p:ph type="ftr" sz="quarter" idx="11"/>
          </p:nvPr>
        </p:nvSpPr>
        <p:spPr/>
        <p:txBody>
          <a:bodyPr/>
          <a:lstStyle>
            <a:lvl1pPr>
              <a:defRPr/>
            </a:lvl1pPr>
          </a:lstStyle>
          <a:p>
            <a:pPr>
              <a:defRPr/>
            </a:pPr>
            <a:endParaRPr lang="es-ES">
              <a:solidFill>
                <a:srgbClr val="E7ECED"/>
              </a:solidFill>
            </a:endParaRPr>
          </a:p>
        </p:txBody>
      </p:sp>
      <p:sp>
        <p:nvSpPr>
          <p:cNvPr id="21" name="Slide Number Placeholder 6"/>
          <p:cNvSpPr>
            <a:spLocks noGrp="1"/>
          </p:cNvSpPr>
          <p:nvPr>
            <p:ph type="sldNum" sz="quarter" idx="12"/>
          </p:nvPr>
        </p:nvSpPr>
        <p:spPr>
          <a:xfrm>
            <a:off x="155575" y="6667802"/>
            <a:ext cx="1189038" cy="482494"/>
          </a:xfrm>
        </p:spPr>
        <p:txBody>
          <a:bodyPr/>
          <a:lstStyle>
            <a:lvl1pPr>
              <a:defRPr>
                <a:solidFill>
                  <a:srgbClr val="FFFFFF"/>
                </a:solidFill>
              </a:defRPr>
            </a:lvl1pPr>
          </a:lstStyle>
          <a:p>
            <a:pPr>
              <a:defRPr/>
            </a:pPr>
            <a:fld id="{6738B905-B3E2-42FA-8836-5AE5454AC74B}" type="slidenum">
              <a:rPr lang="es-MX"/>
              <a:pPr>
                <a:defRPr/>
              </a:pPr>
              <a:t>‹Nº›</a:t>
            </a:fld>
            <a:endParaRPr lang="es-MX"/>
          </a:p>
        </p:txBody>
      </p:sp>
    </p:spTree>
    <p:extLst>
      <p:ext uri="{BB962C8B-B14F-4D97-AF65-F5344CB8AC3E}">
        <p14:creationId xmlns:p14="http://schemas.microsoft.com/office/powerpoint/2010/main" xmlns="" val="1784448417"/>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23"/>
          <p:cNvSpPr>
            <a:spLocks noGrp="1"/>
          </p:cNvSpPr>
          <p:nvPr>
            <p:ph type="dt" sz="half" idx="10"/>
          </p:nvPr>
        </p:nvSpPr>
        <p:spPr/>
        <p:txBody>
          <a:bodyPr/>
          <a:lstStyle>
            <a:lvl1pPr>
              <a:defRPr/>
            </a:lvl1pPr>
          </a:lstStyle>
          <a:p>
            <a:pPr>
              <a:defRPr/>
            </a:pPr>
            <a:fld id="{41672991-6A1A-4ABF-BE02-C7B560151331}" type="datetime1">
              <a:rPr lang="es-MX">
                <a:solidFill>
                  <a:srgbClr val="E7ECED"/>
                </a:solidFill>
              </a:rPr>
              <a:pPr>
                <a:defRPr/>
              </a:pPr>
              <a:t>14/04/2001</a:t>
            </a:fld>
            <a:endParaRPr lang="es-MX">
              <a:solidFill>
                <a:srgbClr val="E7ECED"/>
              </a:solidFill>
            </a:endParaRPr>
          </a:p>
        </p:txBody>
      </p:sp>
      <p:sp>
        <p:nvSpPr>
          <p:cNvPr id="5" name="Footer Placeholder 9"/>
          <p:cNvSpPr>
            <a:spLocks noGrp="1"/>
          </p:cNvSpPr>
          <p:nvPr>
            <p:ph type="ftr" sz="quarter" idx="11"/>
          </p:nvPr>
        </p:nvSpPr>
        <p:spPr/>
        <p:txBody>
          <a:bodyPr/>
          <a:lstStyle>
            <a:lvl1pPr>
              <a:defRPr/>
            </a:lvl1pPr>
          </a:lstStyle>
          <a:p>
            <a:pPr>
              <a:defRPr/>
            </a:pPr>
            <a:endParaRPr lang="es-ES">
              <a:solidFill>
                <a:srgbClr val="E7ECED"/>
              </a:solidFill>
            </a:endParaRPr>
          </a:p>
        </p:txBody>
      </p:sp>
      <p:sp>
        <p:nvSpPr>
          <p:cNvPr id="6" name="Slide Number Placeholder 21"/>
          <p:cNvSpPr>
            <a:spLocks noGrp="1"/>
          </p:cNvSpPr>
          <p:nvPr>
            <p:ph type="sldNum" sz="quarter" idx="12"/>
          </p:nvPr>
        </p:nvSpPr>
        <p:spPr/>
        <p:txBody>
          <a:bodyPr/>
          <a:lstStyle>
            <a:lvl1pPr>
              <a:defRPr/>
            </a:lvl1pPr>
          </a:lstStyle>
          <a:p>
            <a:pPr>
              <a:defRPr/>
            </a:pPr>
            <a:fld id="{DCCAFEE0-A21C-465A-ABA2-D57029AEB881}" type="slidenum">
              <a:rPr lang="es-MX">
                <a:solidFill>
                  <a:srgbClr val="E7ECED"/>
                </a:solidFill>
              </a:rPr>
              <a:pPr>
                <a:defRPr/>
              </a:pPr>
              <a:t>‹Nº›</a:t>
            </a:fld>
            <a:endParaRPr lang="es-MX">
              <a:solidFill>
                <a:srgbClr val="E7ECED"/>
              </a:solidFill>
            </a:endParaRPr>
          </a:p>
        </p:txBody>
      </p:sp>
    </p:spTree>
    <p:extLst>
      <p:ext uri="{BB962C8B-B14F-4D97-AF65-F5344CB8AC3E}">
        <p14:creationId xmlns:p14="http://schemas.microsoft.com/office/powerpoint/2010/main" xmlns="" val="815329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89839"/>
            <a:ext cx="2057400" cy="6175256"/>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8" y="289839"/>
            <a:ext cx="6019799" cy="617525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23"/>
          <p:cNvSpPr>
            <a:spLocks noGrp="1"/>
          </p:cNvSpPr>
          <p:nvPr>
            <p:ph type="dt" sz="half" idx="10"/>
          </p:nvPr>
        </p:nvSpPr>
        <p:spPr/>
        <p:txBody>
          <a:bodyPr/>
          <a:lstStyle>
            <a:lvl1pPr>
              <a:defRPr/>
            </a:lvl1pPr>
          </a:lstStyle>
          <a:p>
            <a:pPr>
              <a:defRPr/>
            </a:pPr>
            <a:fld id="{E88D091A-F604-498D-978F-015B156265F4}" type="datetime1">
              <a:rPr lang="es-MX">
                <a:solidFill>
                  <a:srgbClr val="E7ECED"/>
                </a:solidFill>
              </a:rPr>
              <a:pPr>
                <a:defRPr/>
              </a:pPr>
              <a:t>14/04/2001</a:t>
            </a:fld>
            <a:endParaRPr lang="es-MX">
              <a:solidFill>
                <a:srgbClr val="E7ECED"/>
              </a:solidFill>
            </a:endParaRPr>
          </a:p>
        </p:txBody>
      </p:sp>
      <p:sp>
        <p:nvSpPr>
          <p:cNvPr id="5" name="Footer Placeholder 9"/>
          <p:cNvSpPr>
            <a:spLocks noGrp="1"/>
          </p:cNvSpPr>
          <p:nvPr>
            <p:ph type="ftr" sz="quarter" idx="11"/>
          </p:nvPr>
        </p:nvSpPr>
        <p:spPr/>
        <p:txBody>
          <a:bodyPr/>
          <a:lstStyle>
            <a:lvl1pPr>
              <a:defRPr/>
            </a:lvl1pPr>
          </a:lstStyle>
          <a:p>
            <a:pPr>
              <a:defRPr/>
            </a:pPr>
            <a:endParaRPr lang="es-ES">
              <a:solidFill>
                <a:srgbClr val="E7ECED"/>
              </a:solidFill>
            </a:endParaRPr>
          </a:p>
        </p:txBody>
      </p:sp>
      <p:sp>
        <p:nvSpPr>
          <p:cNvPr id="6" name="Slide Number Placeholder 21"/>
          <p:cNvSpPr>
            <a:spLocks noGrp="1"/>
          </p:cNvSpPr>
          <p:nvPr>
            <p:ph type="sldNum" sz="quarter" idx="12"/>
          </p:nvPr>
        </p:nvSpPr>
        <p:spPr/>
        <p:txBody>
          <a:bodyPr/>
          <a:lstStyle>
            <a:lvl1pPr>
              <a:defRPr/>
            </a:lvl1pPr>
          </a:lstStyle>
          <a:p>
            <a:pPr>
              <a:defRPr/>
            </a:pPr>
            <a:fld id="{A5F45A3C-107B-4695-896C-B2DD8F0AAD73}" type="slidenum">
              <a:rPr lang="es-MX">
                <a:solidFill>
                  <a:srgbClr val="E7ECED"/>
                </a:solidFill>
              </a:rPr>
              <a:pPr>
                <a:defRPr/>
              </a:pPr>
              <a:t>‹Nº›</a:t>
            </a:fld>
            <a:endParaRPr lang="es-MX">
              <a:solidFill>
                <a:srgbClr val="E7ECED"/>
              </a:solidFill>
            </a:endParaRPr>
          </a:p>
        </p:txBody>
      </p:sp>
    </p:spTree>
    <p:extLst>
      <p:ext uri="{BB962C8B-B14F-4D97-AF65-F5344CB8AC3E}">
        <p14:creationId xmlns:p14="http://schemas.microsoft.com/office/powerpoint/2010/main" xmlns="" val="3387726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248292"/>
            <a:ext cx="7772400" cy="155135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4101203"/>
            <a:ext cx="6400800" cy="184956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7294A20-E723-4F11-9E56-4DC743C29543}"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576696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94EB94-ED61-4C01-A928-68D4CD321096}"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784412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650710"/>
            <a:ext cx="7772400" cy="1437431"/>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3067527"/>
            <a:ext cx="7772400" cy="158318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AE198B-7988-41A2-B2DB-1FA0AFC343A1}"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418392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88730"/>
            <a:ext cx="4038600" cy="47763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88730"/>
            <a:ext cx="4038600" cy="47763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5F3E751-3507-47B8-89EC-7D7C14771F95}" type="datetime1">
              <a:rPr lang="es-MX" smtClean="0">
                <a:solidFill>
                  <a:prstClr val="black">
                    <a:tint val="75000"/>
                  </a:prstClr>
                </a:solidFill>
              </a:rPr>
              <a:pPr/>
              <a:t>14/04/2001</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712796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20042"/>
            <a:ext cx="4040188" cy="6751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295198"/>
            <a:ext cx="4040188" cy="4169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8" y="1620042"/>
            <a:ext cx="4041775" cy="6751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8" y="2295198"/>
            <a:ext cx="4041775" cy="4169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1F9FDFE-3923-405F-84AE-F7C563EC1C56}" type="datetime1">
              <a:rPr lang="es-MX" smtClean="0">
                <a:solidFill>
                  <a:prstClr val="black">
                    <a:tint val="75000"/>
                  </a:prstClr>
                </a:solidFill>
              </a:rPr>
              <a:pPr/>
              <a:t>14/04/2001</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9646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85FCC6-56A2-4E13-94AB-1BD749493A92}" type="datetime1">
              <a:rPr lang="es-MX" smtClean="0"/>
              <a:pPr/>
              <a:t>14/04/2001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A47D61-1A53-4717-9E17-4F01C9CBFDF0}" type="slidenum">
              <a:rPr lang="es-MX" smtClean="0"/>
              <a:pPr/>
              <a:t>‹Nº›</a:t>
            </a:fld>
            <a:endParaRPr lang="es-MX"/>
          </a:p>
        </p:txBody>
      </p:sp>
      <p:sp>
        <p:nvSpPr>
          <p:cNvPr id="9" name="Title 8"/>
          <p:cNvSpPr>
            <a:spLocks noGrp="1"/>
          </p:cNvSpPr>
          <p:nvPr>
            <p:ph type="title"/>
          </p:nvPr>
        </p:nvSpPr>
        <p:spPr>
          <a:xfrm>
            <a:off x="914400" y="1630180"/>
            <a:ext cx="7315200" cy="1217946"/>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894965"/>
            <a:ext cx="3566160" cy="37924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894971"/>
            <a:ext cx="3566160" cy="379461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C0C659D-8E60-4F49-853D-96336FDEC314}" type="datetime1">
              <a:rPr lang="es-MX" smtClean="0">
                <a:solidFill>
                  <a:prstClr val="black">
                    <a:tint val="75000"/>
                  </a:prstClr>
                </a:solidFill>
              </a:rPr>
              <a:pPr/>
              <a:t>14/04/2001</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623673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A5B74E-98D7-4196-98C0-ECB6FAD31A0F}" type="datetime1">
              <a:rPr lang="es-MX" smtClean="0">
                <a:solidFill>
                  <a:prstClr val="black">
                    <a:tint val="75000"/>
                  </a:prstClr>
                </a:solidFill>
              </a:rPr>
              <a:pPr/>
              <a:t>14/04/2001</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141476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88156"/>
            <a:ext cx="3008313" cy="1226339"/>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1" y="288159"/>
            <a:ext cx="5111750" cy="6176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3" y="1514496"/>
            <a:ext cx="3008313" cy="495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44A3B0-0656-4218-94B3-0245EE6CBAED}" type="datetime1">
              <a:rPr lang="es-MX" smtClean="0">
                <a:solidFill>
                  <a:prstClr val="black">
                    <a:tint val="75000"/>
                  </a:prstClr>
                </a:solidFill>
              </a:rPr>
              <a:pPr/>
              <a:t>14/04/2001</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20436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5066189"/>
            <a:ext cx="5486400" cy="598092"/>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46676"/>
            <a:ext cx="5486400" cy="43424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664282"/>
            <a:ext cx="5486400" cy="8493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0B1B35-7279-408F-8E3B-DA1D27CE275F}" type="datetime1">
              <a:rPr lang="es-MX" smtClean="0">
                <a:solidFill>
                  <a:prstClr val="black">
                    <a:tint val="75000"/>
                  </a:prstClr>
                </a:solidFill>
              </a:rPr>
              <a:pPr/>
              <a:t>14/04/2001</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754611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551832C-DFE9-4E6D-9BBA-75FD9908CCA9}"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570485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89832"/>
            <a:ext cx="2057400" cy="6175256"/>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89832"/>
            <a:ext cx="6019800" cy="617525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9B7D73C-C1D4-4476-B2CA-63CDEC14B675}"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87393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55860"/>
            <a:ext cx="7315200" cy="2738593"/>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452364"/>
            <a:ext cx="7315200" cy="1207958"/>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0531867-D892-4E0E-B86B-8CAB5A1FB2C4}" type="datetime1">
              <a:rPr lang="es-MX" smtClean="0">
                <a:solidFill>
                  <a:prstClr val="white">
                    <a:alpha val="50000"/>
                  </a:prstClr>
                </a:solidFill>
              </a:rPr>
              <a:pPr/>
              <a:t>14/04/2001</a:t>
            </a:fld>
            <a:endParaRPr lang="es-MX">
              <a:solidFill>
                <a:prstClr val="white">
                  <a:alpha val="50000"/>
                </a:prstClr>
              </a:solidFill>
            </a:endParaRPr>
          </a:p>
        </p:txBody>
      </p:sp>
      <p:sp>
        <p:nvSpPr>
          <p:cNvPr id="8" name="Slide Number Placeholder 7"/>
          <p:cNvSpPr>
            <a:spLocks noGrp="1"/>
          </p:cNvSpPr>
          <p:nvPr>
            <p:ph type="sldNum" sz="quarter" idx="11"/>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
        <p:nvSpPr>
          <p:cNvPr id="9" name="Footer Placeholder 8"/>
          <p:cNvSpPr>
            <a:spLocks noGrp="1"/>
          </p:cNvSpPr>
          <p:nvPr>
            <p:ph type="ftr" sz="quarter" idx="12"/>
          </p:nvPr>
        </p:nvSpPr>
        <p:spPr/>
        <p:txBody>
          <a:bodyPr/>
          <a:lstStyle/>
          <a:p>
            <a:endParaRPr lang="es-MX">
              <a:solidFill>
                <a:prstClr val="white"/>
              </a:solidFill>
            </a:endParaRPr>
          </a:p>
        </p:txBody>
      </p:sp>
    </p:spTree>
    <p:extLst>
      <p:ext uri="{BB962C8B-B14F-4D97-AF65-F5344CB8AC3E}">
        <p14:creationId xmlns:p14="http://schemas.microsoft.com/office/powerpoint/2010/main" xmlns="" val="62816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300126-1F15-4C7F-B14F-6C55EAB96553}" type="datetime1">
              <a:rPr lang="es-MX" smtClean="0">
                <a:solidFill>
                  <a:prstClr val="white">
                    <a:alpha val="50000"/>
                  </a:prstClr>
                </a:solidFill>
              </a:rPr>
              <a:pPr/>
              <a:t>14/04/2001</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xmlns="" val="2260936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295168"/>
            <a:ext cx="7315200" cy="1365159"/>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4078936"/>
            <a:ext cx="7315200" cy="115920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D44980-3A2B-47CA-868D-344E80B106A9}" type="datetime1">
              <a:rPr lang="es-MX" smtClean="0">
                <a:solidFill>
                  <a:prstClr val="white">
                    <a:alpha val="50000"/>
                  </a:prstClr>
                </a:solidFill>
              </a:rPr>
              <a:pPr/>
              <a:t>14/04/2001</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xmlns="" val="836578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85FCC6-56A2-4E13-94AB-1BD749493A92}" type="datetime1">
              <a:rPr lang="es-MX" smtClean="0">
                <a:solidFill>
                  <a:prstClr val="white">
                    <a:alpha val="50000"/>
                  </a:prstClr>
                </a:solidFill>
              </a:rPr>
              <a:pPr/>
              <a:t>14/04/2001</a:t>
            </a:fld>
            <a:endParaRPr lang="es-MX">
              <a:solidFill>
                <a:prstClr val="white">
                  <a:alpha val="50000"/>
                </a:prstClr>
              </a:solidFill>
            </a:endParaRPr>
          </a:p>
        </p:txBody>
      </p:sp>
      <p:sp>
        <p:nvSpPr>
          <p:cNvPr id="6" name="Footer Placeholder 5"/>
          <p:cNvSpPr>
            <a:spLocks noGrp="1"/>
          </p:cNvSpPr>
          <p:nvPr>
            <p:ph type="ftr" sz="quarter" idx="11"/>
          </p:nvPr>
        </p:nvSpPr>
        <p:spPr/>
        <p:txBody>
          <a:bodyPr/>
          <a:lstStyle/>
          <a:p>
            <a:endParaRPr lang="es-MX">
              <a:solidFill>
                <a:prstClr val="white"/>
              </a:solidFill>
            </a:endParaRPr>
          </a:p>
        </p:txBody>
      </p:sp>
      <p:sp>
        <p:nvSpPr>
          <p:cNvPr id="7" name="Slide Number Placeholder 6"/>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
        <p:nvSpPr>
          <p:cNvPr id="9" name="Title 8"/>
          <p:cNvSpPr>
            <a:spLocks noGrp="1"/>
          </p:cNvSpPr>
          <p:nvPr>
            <p:ph type="title"/>
          </p:nvPr>
        </p:nvSpPr>
        <p:spPr>
          <a:xfrm>
            <a:off x="914400" y="1630180"/>
            <a:ext cx="7315200" cy="1217946"/>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894965"/>
            <a:ext cx="3566160" cy="37924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894971"/>
            <a:ext cx="3566160" cy="379461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12631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894965"/>
            <a:ext cx="3364992" cy="6561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894965"/>
            <a:ext cx="3362062" cy="6561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E4AE12A-921C-4D12-AD2E-0D3C6584C37A}" type="datetime1">
              <a:rPr lang="es-MX" smtClean="0"/>
              <a:pPr/>
              <a:t>14/04/2001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9A47D61-1A53-4717-9E17-4F01C9CBFDF0}" type="slidenum">
              <a:rPr lang="es-MX" smtClean="0"/>
              <a:pPr/>
              <a:t>‹Nº›</a:t>
            </a:fld>
            <a:endParaRPr lang="es-MX"/>
          </a:p>
        </p:txBody>
      </p:sp>
      <p:sp>
        <p:nvSpPr>
          <p:cNvPr id="10" name="Title 9"/>
          <p:cNvSpPr>
            <a:spLocks noGrp="1"/>
          </p:cNvSpPr>
          <p:nvPr>
            <p:ph type="title"/>
          </p:nvPr>
        </p:nvSpPr>
        <p:spPr>
          <a:xfrm>
            <a:off x="914400" y="1630180"/>
            <a:ext cx="7315200" cy="1217946"/>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570460"/>
            <a:ext cx="3566160" cy="31169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570460"/>
            <a:ext cx="3566160" cy="31169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894965"/>
            <a:ext cx="3364992" cy="6561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894965"/>
            <a:ext cx="3362062" cy="6561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E4AE12A-921C-4D12-AD2E-0D3C6584C37A}" type="datetime1">
              <a:rPr lang="es-MX" smtClean="0">
                <a:solidFill>
                  <a:prstClr val="white">
                    <a:alpha val="50000"/>
                  </a:prstClr>
                </a:solidFill>
              </a:rPr>
              <a:pPr/>
              <a:t>14/04/2001</a:t>
            </a:fld>
            <a:endParaRPr lang="es-MX">
              <a:solidFill>
                <a:prstClr val="white">
                  <a:alpha val="50000"/>
                </a:prstClr>
              </a:solidFill>
            </a:endParaRPr>
          </a:p>
        </p:txBody>
      </p:sp>
      <p:sp>
        <p:nvSpPr>
          <p:cNvPr id="8" name="Footer Placeholder 7"/>
          <p:cNvSpPr>
            <a:spLocks noGrp="1"/>
          </p:cNvSpPr>
          <p:nvPr>
            <p:ph type="ftr" sz="quarter" idx="11"/>
          </p:nvPr>
        </p:nvSpPr>
        <p:spPr/>
        <p:txBody>
          <a:bodyPr/>
          <a:lstStyle/>
          <a:p>
            <a:endParaRPr lang="es-MX">
              <a:solidFill>
                <a:prstClr val="white"/>
              </a:solidFill>
            </a:endParaRPr>
          </a:p>
        </p:txBody>
      </p:sp>
      <p:sp>
        <p:nvSpPr>
          <p:cNvPr id="9" name="Slide Number Placeholder 8"/>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
        <p:nvSpPr>
          <p:cNvPr id="10" name="Title 9"/>
          <p:cNvSpPr>
            <a:spLocks noGrp="1"/>
          </p:cNvSpPr>
          <p:nvPr>
            <p:ph type="title"/>
          </p:nvPr>
        </p:nvSpPr>
        <p:spPr>
          <a:xfrm>
            <a:off x="914400" y="1630180"/>
            <a:ext cx="7315200" cy="1217946"/>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570460"/>
            <a:ext cx="3566160" cy="31169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570460"/>
            <a:ext cx="3566160" cy="31169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xmlns="" val="2015089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58B862D-5DEE-4D1B-B734-89BA3BC62515}" type="datetime1">
              <a:rPr lang="es-MX" smtClean="0">
                <a:solidFill>
                  <a:prstClr val="white">
                    <a:alpha val="50000"/>
                  </a:prstClr>
                </a:solidFill>
              </a:rPr>
              <a:pPr/>
              <a:t>14/04/2001</a:t>
            </a:fld>
            <a:endParaRPr lang="es-MX">
              <a:solidFill>
                <a:prstClr val="white">
                  <a:alpha val="50000"/>
                </a:prstClr>
              </a:solidFill>
            </a:endParaRPr>
          </a:p>
        </p:txBody>
      </p:sp>
      <p:sp>
        <p:nvSpPr>
          <p:cNvPr id="4" name="Footer Placeholder 3"/>
          <p:cNvSpPr>
            <a:spLocks noGrp="1"/>
          </p:cNvSpPr>
          <p:nvPr>
            <p:ph type="ftr" sz="quarter" idx="11"/>
          </p:nvPr>
        </p:nvSpPr>
        <p:spPr/>
        <p:txBody>
          <a:bodyPr/>
          <a:lstStyle/>
          <a:p>
            <a:endParaRPr lang="es-MX">
              <a:solidFill>
                <a:prstClr val="white"/>
              </a:solidFill>
            </a:endParaRPr>
          </a:p>
        </p:txBody>
      </p:sp>
      <p:sp>
        <p:nvSpPr>
          <p:cNvPr id="5" name="Slide Number Placeholder 4"/>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xmlns="" val="2629704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0ED49-9211-4C8F-ACEC-EB5BB28080A8}" type="datetime1">
              <a:rPr lang="es-MX" smtClean="0">
                <a:solidFill>
                  <a:prstClr val="white">
                    <a:alpha val="50000"/>
                  </a:prstClr>
                </a:solidFill>
              </a:rPr>
              <a:pPr/>
              <a:t>14/04/2001</a:t>
            </a:fld>
            <a:endParaRPr lang="es-MX">
              <a:solidFill>
                <a:prstClr val="white">
                  <a:alpha val="50000"/>
                </a:prstClr>
              </a:solidFill>
            </a:endParaRPr>
          </a:p>
        </p:txBody>
      </p:sp>
      <p:sp>
        <p:nvSpPr>
          <p:cNvPr id="3" name="Footer Placeholder 2"/>
          <p:cNvSpPr>
            <a:spLocks noGrp="1"/>
          </p:cNvSpPr>
          <p:nvPr>
            <p:ph type="ftr" sz="quarter" idx="11"/>
          </p:nvPr>
        </p:nvSpPr>
        <p:spPr/>
        <p:txBody>
          <a:bodyPr/>
          <a:lstStyle/>
          <a:p>
            <a:endParaRPr lang="es-MX">
              <a:solidFill>
                <a:prstClr val="white"/>
              </a:solidFill>
            </a:endParaRPr>
          </a:p>
        </p:txBody>
      </p:sp>
      <p:sp>
        <p:nvSpPr>
          <p:cNvPr id="4" name="Slide Number Placeholder 3"/>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xmlns="" val="4020742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926355"/>
            <a:ext cx="2950936" cy="229323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927770"/>
            <a:ext cx="4207848" cy="4724279"/>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285777"/>
            <a:ext cx="2950936" cy="2369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53B478-77C7-4AE6-96FA-566C110C2B39}" type="datetime1">
              <a:rPr lang="es-MX" smtClean="0">
                <a:solidFill>
                  <a:prstClr val="white">
                    <a:alpha val="50000"/>
                  </a:prstClr>
                </a:solidFill>
              </a:rPr>
              <a:pPr/>
              <a:t>14/04/2001</a:t>
            </a:fld>
            <a:endParaRPr lang="es-MX">
              <a:solidFill>
                <a:prstClr val="white">
                  <a:alpha val="50000"/>
                </a:prstClr>
              </a:solidFill>
            </a:endParaRPr>
          </a:p>
        </p:txBody>
      </p:sp>
      <p:sp>
        <p:nvSpPr>
          <p:cNvPr id="6" name="Footer Placeholder 5"/>
          <p:cNvSpPr>
            <a:spLocks noGrp="1"/>
          </p:cNvSpPr>
          <p:nvPr>
            <p:ph type="ftr" sz="quarter" idx="11"/>
          </p:nvPr>
        </p:nvSpPr>
        <p:spPr/>
        <p:txBody>
          <a:bodyPr/>
          <a:lstStyle/>
          <a:p>
            <a:endParaRPr lang="es-MX">
              <a:solidFill>
                <a:prstClr val="white"/>
              </a:solidFill>
            </a:endParaRPr>
          </a:p>
        </p:txBody>
      </p:sp>
      <p:sp>
        <p:nvSpPr>
          <p:cNvPr id="7" name="Slide Number Placeholder 6"/>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xmlns="" val="766239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929977"/>
            <a:ext cx="2953512" cy="22966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412473"/>
            <a:ext cx="4038600" cy="3538291"/>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284554"/>
            <a:ext cx="2953512" cy="23738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0EC531-FF63-4D7A-AACE-463A581D83E7}" type="datetime1">
              <a:rPr lang="es-MX" smtClean="0">
                <a:solidFill>
                  <a:prstClr val="white">
                    <a:alpha val="50000"/>
                  </a:prstClr>
                </a:solidFill>
              </a:rPr>
              <a:pPr/>
              <a:t>14/04/2001</a:t>
            </a:fld>
            <a:endParaRPr lang="es-MX">
              <a:solidFill>
                <a:prstClr val="white">
                  <a:alpha val="50000"/>
                </a:prstClr>
              </a:solidFill>
            </a:endParaRPr>
          </a:p>
        </p:txBody>
      </p:sp>
      <p:sp>
        <p:nvSpPr>
          <p:cNvPr id="6" name="Footer Placeholder 5"/>
          <p:cNvSpPr>
            <a:spLocks noGrp="1"/>
          </p:cNvSpPr>
          <p:nvPr>
            <p:ph type="ftr" sz="quarter" idx="11"/>
          </p:nvPr>
        </p:nvSpPr>
        <p:spPr/>
        <p:txBody>
          <a:bodyPr/>
          <a:lstStyle/>
          <a:p>
            <a:endParaRPr lang="es-MX">
              <a:solidFill>
                <a:prstClr val="white"/>
              </a:solidFill>
            </a:endParaRPr>
          </a:p>
        </p:txBody>
      </p:sp>
      <p:sp>
        <p:nvSpPr>
          <p:cNvPr id="7" name="Slide Number Placeholder 6"/>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xmlns="" val="238168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6168B40-9648-43B7-A0AF-51D1F43FA124}" type="datetime1">
              <a:rPr lang="es-MX" smtClean="0">
                <a:solidFill>
                  <a:prstClr val="white">
                    <a:alpha val="50000"/>
                  </a:prstClr>
                </a:solidFill>
              </a:rPr>
              <a:pPr/>
              <a:t>14/04/2001</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xmlns="" val="931411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6" y="1927772"/>
            <a:ext cx="1492499" cy="4732553"/>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927772"/>
            <a:ext cx="5241476" cy="473255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1D632EF-C64F-4EB7-BD10-889D536F0925}" type="datetime1">
              <a:rPr lang="es-MX" smtClean="0">
                <a:solidFill>
                  <a:prstClr val="white">
                    <a:alpha val="50000"/>
                  </a:prstClr>
                </a:solidFill>
              </a:rPr>
              <a:pPr/>
              <a:t>14/04/2001</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xmlns="" val="2841847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6868841"/>
            <a:ext cx="2133600" cy="288156"/>
          </a:xfrm>
        </p:spPr>
        <p:txBody>
          <a:bodyPr/>
          <a:lstStyle/>
          <a:p>
            <a:fld id="{93955423-D9D7-4FE1-B63F-8955817605ED}" type="datetime1">
              <a:rPr lang="es-MX" smtClean="0">
                <a:solidFill>
                  <a:prstClr val="white">
                    <a:alpha val="50000"/>
                  </a:prstClr>
                </a:solidFill>
              </a:rPr>
              <a:pPr/>
              <a:t>14/04/2001</a:t>
            </a:fld>
            <a:endParaRPr lang="es-MX">
              <a:solidFill>
                <a:prstClr val="white">
                  <a:alpha val="50000"/>
                </a:prstClr>
              </a:solidFill>
            </a:endParaRPr>
          </a:p>
        </p:txBody>
      </p:sp>
      <p:sp>
        <p:nvSpPr>
          <p:cNvPr id="5" name="Footer Placeholder 4"/>
          <p:cNvSpPr>
            <a:spLocks noGrp="1"/>
          </p:cNvSpPr>
          <p:nvPr>
            <p:ph type="ftr" sz="quarter" idx="11"/>
          </p:nvPr>
        </p:nvSpPr>
        <p:spPr>
          <a:xfrm>
            <a:off x="3125724" y="6868841"/>
            <a:ext cx="2895600" cy="288156"/>
          </a:xfrm>
        </p:spPr>
        <p:txBody>
          <a:bodyPr/>
          <a:lstStyle/>
          <a:p>
            <a:endParaRPr lang="es-MX">
              <a:solidFill>
                <a:prstClr val="white"/>
              </a:solidFill>
            </a:endParaRPr>
          </a:p>
        </p:txBody>
      </p:sp>
      <p:sp>
        <p:nvSpPr>
          <p:cNvPr id="6" name="Slide Number Placeholder 5"/>
          <p:cNvSpPr>
            <a:spLocks noGrp="1"/>
          </p:cNvSpPr>
          <p:nvPr>
            <p:ph type="sldNum" sz="quarter" idx="12"/>
          </p:nvPr>
        </p:nvSpPr>
        <p:spPr>
          <a:xfrm>
            <a:off x="6327648" y="6868841"/>
            <a:ext cx="2130552" cy="288156"/>
          </a:xfrm>
        </p:spPr>
        <p:txBody>
          <a:bodyPr/>
          <a:lstStyle/>
          <a:p>
            <a:fld id="{89A47D61-1A53-4717-9E17-4F01C9CBFDF0}" type="slidenum">
              <a:rPr lang="es-MX" smtClean="0">
                <a:solidFill>
                  <a:prstClr val="white"/>
                </a:solidFill>
              </a:rPr>
              <a:pPr/>
              <a:t>‹Nº›</a:t>
            </a:fld>
            <a:endParaRPr lang="es-MX">
              <a:solidFill>
                <a:prstClr val="white"/>
              </a:solidFill>
            </a:endParaRPr>
          </a:p>
        </p:txBody>
      </p:sp>
      <p:grpSp>
        <p:nvGrpSpPr>
          <p:cNvPr id="7" name="Group 22"/>
          <p:cNvGrpSpPr/>
          <p:nvPr/>
        </p:nvGrpSpPr>
        <p:grpSpPr>
          <a:xfrm rot="5400000">
            <a:off x="4532898" y="2626307"/>
            <a:ext cx="96499"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xmlns="" val="2995313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1" y="2248293"/>
            <a:ext cx="7772400" cy="155135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1" y="4101202"/>
            <a:ext cx="6400800" cy="1849561"/>
          </a:xfrm>
        </p:spPr>
        <p:txBody>
          <a:bodyPr/>
          <a:lstStyle>
            <a:lvl1pPr marL="0" indent="0" algn="ctr">
              <a:buNone/>
              <a:defRPr>
                <a:solidFill>
                  <a:schemeClr val="tx1">
                    <a:tint val="75000"/>
                  </a:schemeClr>
                </a:solidFill>
              </a:defRPr>
            </a:lvl1pPr>
            <a:lvl2pPr marL="478961" indent="0" algn="ctr">
              <a:buNone/>
              <a:defRPr>
                <a:solidFill>
                  <a:schemeClr val="tx1">
                    <a:tint val="75000"/>
                  </a:schemeClr>
                </a:solidFill>
              </a:defRPr>
            </a:lvl2pPr>
            <a:lvl3pPr marL="957922" indent="0" algn="ctr">
              <a:buNone/>
              <a:defRPr>
                <a:solidFill>
                  <a:schemeClr val="tx1">
                    <a:tint val="75000"/>
                  </a:schemeClr>
                </a:solidFill>
              </a:defRPr>
            </a:lvl3pPr>
            <a:lvl4pPr marL="1436883" indent="0" algn="ctr">
              <a:buNone/>
              <a:defRPr>
                <a:solidFill>
                  <a:schemeClr val="tx1">
                    <a:tint val="75000"/>
                  </a:schemeClr>
                </a:solidFill>
              </a:defRPr>
            </a:lvl4pPr>
            <a:lvl5pPr marL="1915844" indent="0" algn="ctr">
              <a:buNone/>
              <a:defRPr>
                <a:solidFill>
                  <a:schemeClr val="tx1">
                    <a:tint val="75000"/>
                  </a:schemeClr>
                </a:solidFill>
              </a:defRPr>
            </a:lvl5pPr>
            <a:lvl6pPr marL="2394805" indent="0" algn="ctr">
              <a:buNone/>
              <a:defRPr>
                <a:solidFill>
                  <a:schemeClr val="tx1">
                    <a:tint val="75000"/>
                  </a:schemeClr>
                </a:solidFill>
              </a:defRPr>
            </a:lvl6pPr>
            <a:lvl7pPr marL="2873767" indent="0" algn="ctr">
              <a:buNone/>
              <a:defRPr>
                <a:solidFill>
                  <a:schemeClr val="tx1">
                    <a:tint val="75000"/>
                  </a:schemeClr>
                </a:solidFill>
              </a:defRPr>
            </a:lvl7pPr>
            <a:lvl8pPr marL="3352728" indent="0" algn="ctr">
              <a:buNone/>
              <a:defRPr>
                <a:solidFill>
                  <a:schemeClr val="tx1">
                    <a:tint val="75000"/>
                  </a:schemeClr>
                </a:solidFill>
              </a:defRPr>
            </a:lvl8pPr>
            <a:lvl9pPr marL="3831689"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pPr>
              <a:defRPr/>
            </a:pPr>
            <a:fld id="{EECF9AEF-51A8-4C9D-8FBF-1FB5A5D1030B}" type="datetime1">
              <a:rPr lang="es-MX" smtClean="0">
                <a:solidFill>
                  <a:prstClr val="black">
                    <a:tint val="75000"/>
                  </a:prstClr>
                </a:solidFill>
              </a:rPr>
              <a:pPr>
                <a:def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98BAA093-BD2A-4D50-BDFB-DA3FAD4A0C75}"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3881405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FBA661F8-A5AA-4A1A-AC42-898CB15A53A0}" type="datetime1">
              <a:rPr lang="es-MX" smtClean="0">
                <a:solidFill>
                  <a:prstClr val="black">
                    <a:tint val="75000"/>
                  </a:prstClr>
                </a:solidFill>
              </a:rPr>
              <a:pPr>
                <a:def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6A73E59F-E36D-4FEF-8F9A-B1231D0F80F7}"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355533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58B862D-5DEE-4D1B-B734-89BA3BC62515}" type="datetime1">
              <a:rPr lang="es-MX" smtClean="0"/>
              <a:pPr/>
              <a:t>14/04/2001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4" y="4650708"/>
            <a:ext cx="7772400" cy="1437432"/>
          </a:xfrm>
        </p:spPr>
        <p:txBody>
          <a:bodyPr anchor="t"/>
          <a:lstStyle>
            <a:lvl1pPr algn="l">
              <a:defRPr sz="42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4" y="3067528"/>
            <a:ext cx="7772400" cy="1583184"/>
          </a:xfrm>
        </p:spPr>
        <p:txBody>
          <a:bodyPr anchor="b"/>
          <a:lstStyle>
            <a:lvl1pPr marL="0" indent="0">
              <a:buNone/>
              <a:defRPr sz="2100">
                <a:solidFill>
                  <a:schemeClr val="tx1">
                    <a:tint val="75000"/>
                  </a:schemeClr>
                </a:solidFill>
              </a:defRPr>
            </a:lvl1pPr>
            <a:lvl2pPr marL="478961" indent="0">
              <a:buNone/>
              <a:defRPr sz="1800">
                <a:solidFill>
                  <a:schemeClr val="tx1">
                    <a:tint val="75000"/>
                  </a:schemeClr>
                </a:solidFill>
              </a:defRPr>
            </a:lvl2pPr>
            <a:lvl3pPr marL="957922" indent="0">
              <a:buNone/>
              <a:defRPr sz="1700">
                <a:solidFill>
                  <a:schemeClr val="tx1">
                    <a:tint val="75000"/>
                  </a:schemeClr>
                </a:solidFill>
              </a:defRPr>
            </a:lvl3pPr>
            <a:lvl4pPr marL="1436883" indent="0">
              <a:buNone/>
              <a:defRPr sz="1400">
                <a:solidFill>
                  <a:schemeClr val="tx1">
                    <a:tint val="75000"/>
                  </a:schemeClr>
                </a:solidFill>
              </a:defRPr>
            </a:lvl4pPr>
            <a:lvl5pPr marL="1915844" indent="0">
              <a:buNone/>
              <a:defRPr sz="1400">
                <a:solidFill>
                  <a:schemeClr val="tx1">
                    <a:tint val="75000"/>
                  </a:schemeClr>
                </a:solidFill>
              </a:defRPr>
            </a:lvl5pPr>
            <a:lvl6pPr marL="2394805" indent="0">
              <a:buNone/>
              <a:defRPr sz="1400">
                <a:solidFill>
                  <a:schemeClr val="tx1">
                    <a:tint val="75000"/>
                  </a:schemeClr>
                </a:solidFill>
              </a:defRPr>
            </a:lvl6pPr>
            <a:lvl7pPr marL="2873767" indent="0">
              <a:buNone/>
              <a:defRPr sz="1400">
                <a:solidFill>
                  <a:schemeClr val="tx1">
                    <a:tint val="75000"/>
                  </a:schemeClr>
                </a:solidFill>
              </a:defRPr>
            </a:lvl7pPr>
            <a:lvl8pPr marL="3352728" indent="0">
              <a:buNone/>
              <a:defRPr sz="1400">
                <a:solidFill>
                  <a:schemeClr val="tx1">
                    <a:tint val="75000"/>
                  </a:schemeClr>
                </a:solidFill>
              </a:defRPr>
            </a:lvl8pPr>
            <a:lvl9pPr marL="383168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8981B90B-FEB3-46AD-97F8-1EBD1B54BC29}" type="datetime1">
              <a:rPr lang="es-MX" smtClean="0">
                <a:solidFill>
                  <a:prstClr val="black">
                    <a:tint val="75000"/>
                  </a:prstClr>
                </a:solidFill>
              </a:rPr>
              <a:pPr>
                <a:def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4A1371DE-73F7-4AD2-AE2F-87DED6546278}"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2776111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88733"/>
            <a:ext cx="4038600" cy="4776358"/>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88733"/>
            <a:ext cx="4038600" cy="4776358"/>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pPr>
              <a:defRPr/>
            </a:pPr>
            <a:fld id="{06EE27B6-4117-4B50-9508-0EEF2C3D4D9B}" type="datetime1">
              <a:rPr lang="es-MX" smtClean="0">
                <a:solidFill>
                  <a:prstClr val="black">
                    <a:tint val="75000"/>
                  </a:prstClr>
                </a:solidFill>
              </a:rPr>
              <a:pPr>
                <a:defRPr/>
              </a:pPr>
              <a:t>14/04/2001</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BA56EF68-AB50-497E-9B54-CA5EF374AF67}"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2953891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1" y="1620045"/>
            <a:ext cx="4040188" cy="675157"/>
          </a:xfrm>
        </p:spPr>
        <p:txBody>
          <a:bodyPr anchor="b"/>
          <a:lstStyle>
            <a:lvl1pPr marL="0" indent="0">
              <a:buNone/>
              <a:defRPr sz="2500" b="1"/>
            </a:lvl1pPr>
            <a:lvl2pPr marL="478961" indent="0">
              <a:buNone/>
              <a:defRPr sz="2100" b="1"/>
            </a:lvl2pPr>
            <a:lvl3pPr marL="957922" indent="0">
              <a:buNone/>
              <a:defRPr sz="1800" b="1"/>
            </a:lvl3pPr>
            <a:lvl4pPr marL="1436883" indent="0">
              <a:buNone/>
              <a:defRPr sz="1700" b="1"/>
            </a:lvl4pPr>
            <a:lvl5pPr marL="1915844" indent="0">
              <a:buNone/>
              <a:defRPr sz="1700" b="1"/>
            </a:lvl5pPr>
            <a:lvl6pPr marL="2394805" indent="0">
              <a:buNone/>
              <a:defRPr sz="1700" b="1"/>
            </a:lvl6pPr>
            <a:lvl7pPr marL="2873767" indent="0">
              <a:buNone/>
              <a:defRPr sz="1700" b="1"/>
            </a:lvl7pPr>
            <a:lvl8pPr marL="3352728" indent="0">
              <a:buNone/>
              <a:defRPr sz="1700" b="1"/>
            </a:lvl8pPr>
            <a:lvl9pPr marL="3831689" indent="0">
              <a:buNone/>
              <a:defRPr sz="17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295198"/>
            <a:ext cx="4040188" cy="4169890"/>
          </a:xfrm>
        </p:spPr>
        <p:txBody>
          <a:bodyPr/>
          <a:lstStyle>
            <a:lvl1pPr>
              <a:defRPr sz="25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620045"/>
            <a:ext cx="4041774" cy="675157"/>
          </a:xfrm>
        </p:spPr>
        <p:txBody>
          <a:bodyPr anchor="b"/>
          <a:lstStyle>
            <a:lvl1pPr marL="0" indent="0">
              <a:buNone/>
              <a:defRPr sz="2500" b="1"/>
            </a:lvl1pPr>
            <a:lvl2pPr marL="478961" indent="0">
              <a:buNone/>
              <a:defRPr sz="2100" b="1"/>
            </a:lvl2pPr>
            <a:lvl3pPr marL="957922" indent="0">
              <a:buNone/>
              <a:defRPr sz="1800" b="1"/>
            </a:lvl3pPr>
            <a:lvl4pPr marL="1436883" indent="0">
              <a:buNone/>
              <a:defRPr sz="1700" b="1"/>
            </a:lvl4pPr>
            <a:lvl5pPr marL="1915844" indent="0">
              <a:buNone/>
              <a:defRPr sz="1700" b="1"/>
            </a:lvl5pPr>
            <a:lvl6pPr marL="2394805" indent="0">
              <a:buNone/>
              <a:defRPr sz="1700" b="1"/>
            </a:lvl6pPr>
            <a:lvl7pPr marL="2873767" indent="0">
              <a:buNone/>
              <a:defRPr sz="1700" b="1"/>
            </a:lvl7pPr>
            <a:lvl8pPr marL="3352728" indent="0">
              <a:buNone/>
              <a:defRPr sz="1700" b="1"/>
            </a:lvl8pPr>
            <a:lvl9pPr marL="3831689" indent="0">
              <a:buNone/>
              <a:defRPr sz="17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295198"/>
            <a:ext cx="4041774" cy="4169890"/>
          </a:xfrm>
        </p:spPr>
        <p:txBody>
          <a:bodyPr/>
          <a:lstStyle>
            <a:lvl1pPr>
              <a:defRPr sz="25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pPr>
              <a:defRPr/>
            </a:pPr>
            <a:fld id="{9F872A5E-23EF-49EB-B6C1-AEC7840DE09A}" type="datetime1">
              <a:rPr lang="es-MX" smtClean="0">
                <a:solidFill>
                  <a:prstClr val="black">
                    <a:tint val="75000"/>
                  </a:prstClr>
                </a:solidFill>
              </a:rPr>
              <a:pPr>
                <a:defRPr/>
              </a:pPr>
              <a:t>14/04/2001</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pPr>
              <a:defRPr/>
            </a:pPr>
            <a:fld id="{71746783-F30B-4765-B3AB-F72169495600}"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1461314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pPr>
              <a:defRPr/>
            </a:pPr>
            <a:fld id="{C03C023E-AE35-4EF3-8104-E36119674558}" type="datetime1">
              <a:rPr lang="es-MX" smtClean="0">
                <a:solidFill>
                  <a:prstClr val="black">
                    <a:tint val="75000"/>
                  </a:prstClr>
                </a:solidFill>
              </a:rPr>
              <a:pPr>
                <a:defRPr/>
              </a:pPr>
              <a:t>14/04/2001</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pPr>
              <a:defRPr/>
            </a:pPr>
            <a:fld id="{8290D8FC-1581-4E36-9035-887068B25D5D}"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981206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6EAB3CDF-0900-4C25-BD32-F06F004C6312}" type="datetime1">
              <a:rPr lang="es-MX" smtClean="0">
                <a:solidFill>
                  <a:prstClr val="black">
                    <a:tint val="75000"/>
                  </a:prstClr>
                </a:solidFill>
              </a:rPr>
              <a:pPr>
                <a:defRPr/>
              </a:pPr>
              <a:t>14/04/2001</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pPr>
              <a:defRPr/>
            </a:pPr>
            <a:fld id="{357907EB-BE00-4805-B6EF-EB6130E87FC6}"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1852138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88158"/>
            <a:ext cx="3008313" cy="1226339"/>
          </a:xfrm>
        </p:spPr>
        <p:txBody>
          <a:bodyPr anchor="b"/>
          <a:lstStyle>
            <a:lvl1pPr algn="l">
              <a:defRPr sz="21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1" y="288156"/>
            <a:ext cx="5111750" cy="6176930"/>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514498"/>
            <a:ext cx="3008313" cy="4950592"/>
          </a:xfrm>
        </p:spPr>
        <p:txBody>
          <a:bodyPr/>
          <a:lstStyle>
            <a:lvl1pPr marL="0" indent="0">
              <a:buNone/>
              <a:defRPr sz="1400"/>
            </a:lvl1pPr>
            <a:lvl2pPr marL="478961" indent="0">
              <a:buNone/>
              <a:defRPr sz="1300"/>
            </a:lvl2pPr>
            <a:lvl3pPr marL="957922" indent="0">
              <a:buNone/>
              <a:defRPr sz="1000"/>
            </a:lvl3pPr>
            <a:lvl4pPr marL="1436883" indent="0">
              <a:buNone/>
              <a:defRPr sz="1000"/>
            </a:lvl4pPr>
            <a:lvl5pPr marL="1915844" indent="0">
              <a:buNone/>
              <a:defRPr sz="1000"/>
            </a:lvl5pPr>
            <a:lvl6pPr marL="2394805" indent="0">
              <a:buNone/>
              <a:defRPr sz="1000"/>
            </a:lvl6pPr>
            <a:lvl7pPr marL="2873767" indent="0">
              <a:buNone/>
              <a:defRPr sz="1000"/>
            </a:lvl7pPr>
            <a:lvl8pPr marL="3352728" indent="0">
              <a:buNone/>
              <a:defRPr sz="1000"/>
            </a:lvl8pPr>
            <a:lvl9pPr marL="3831689"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5A719A43-9762-4FBD-A7F0-805C01B987C5}" type="datetime1">
              <a:rPr lang="es-MX" smtClean="0">
                <a:solidFill>
                  <a:prstClr val="black">
                    <a:tint val="75000"/>
                  </a:prstClr>
                </a:solidFill>
              </a:rPr>
              <a:pPr>
                <a:defRPr/>
              </a:pPr>
              <a:t>14/04/2001</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79CBB662-9647-4CD6-B9CF-4631245B0661}"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1921624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9" y="5066189"/>
            <a:ext cx="5486400" cy="598092"/>
          </a:xfrm>
        </p:spPr>
        <p:txBody>
          <a:bodyPr anchor="b"/>
          <a:lstStyle>
            <a:lvl1pPr algn="l">
              <a:defRPr sz="21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9" y="646677"/>
            <a:ext cx="5486400" cy="4342448"/>
          </a:xfrm>
        </p:spPr>
        <p:txBody>
          <a:bodyPr/>
          <a:lstStyle>
            <a:lvl1pPr marL="0" indent="0">
              <a:buNone/>
              <a:defRPr sz="3400"/>
            </a:lvl1pPr>
            <a:lvl2pPr marL="478961" indent="0">
              <a:buNone/>
              <a:defRPr sz="2900"/>
            </a:lvl2pPr>
            <a:lvl3pPr marL="957922" indent="0">
              <a:buNone/>
              <a:defRPr sz="2500"/>
            </a:lvl3pPr>
            <a:lvl4pPr marL="1436883" indent="0">
              <a:buNone/>
              <a:defRPr sz="2100"/>
            </a:lvl4pPr>
            <a:lvl5pPr marL="1915844" indent="0">
              <a:buNone/>
              <a:defRPr sz="2100"/>
            </a:lvl5pPr>
            <a:lvl6pPr marL="2394805" indent="0">
              <a:buNone/>
              <a:defRPr sz="2100"/>
            </a:lvl6pPr>
            <a:lvl7pPr marL="2873767" indent="0">
              <a:buNone/>
              <a:defRPr sz="2100"/>
            </a:lvl7pPr>
            <a:lvl8pPr marL="3352728" indent="0">
              <a:buNone/>
              <a:defRPr sz="2100"/>
            </a:lvl8pPr>
            <a:lvl9pPr marL="3831689" indent="0">
              <a:buNone/>
              <a:defRPr sz="2100"/>
            </a:lvl9pPr>
          </a:lstStyle>
          <a:p>
            <a:endParaRPr lang="es-MX"/>
          </a:p>
        </p:txBody>
      </p:sp>
      <p:sp>
        <p:nvSpPr>
          <p:cNvPr id="4" name="3 Marcador de texto"/>
          <p:cNvSpPr>
            <a:spLocks noGrp="1"/>
          </p:cNvSpPr>
          <p:nvPr>
            <p:ph type="body" sz="half" idx="2"/>
          </p:nvPr>
        </p:nvSpPr>
        <p:spPr>
          <a:xfrm>
            <a:off x="1792289" y="5664280"/>
            <a:ext cx="5486400" cy="849390"/>
          </a:xfrm>
        </p:spPr>
        <p:txBody>
          <a:bodyPr/>
          <a:lstStyle>
            <a:lvl1pPr marL="0" indent="0">
              <a:buNone/>
              <a:defRPr sz="1400"/>
            </a:lvl1pPr>
            <a:lvl2pPr marL="478961" indent="0">
              <a:buNone/>
              <a:defRPr sz="1300"/>
            </a:lvl2pPr>
            <a:lvl3pPr marL="957922" indent="0">
              <a:buNone/>
              <a:defRPr sz="1000"/>
            </a:lvl3pPr>
            <a:lvl4pPr marL="1436883" indent="0">
              <a:buNone/>
              <a:defRPr sz="1000"/>
            </a:lvl4pPr>
            <a:lvl5pPr marL="1915844" indent="0">
              <a:buNone/>
              <a:defRPr sz="1000"/>
            </a:lvl5pPr>
            <a:lvl6pPr marL="2394805" indent="0">
              <a:buNone/>
              <a:defRPr sz="1000"/>
            </a:lvl6pPr>
            <a:lvl7pPr marL="2873767" indent="0">
              <a:buNone/>
              <a:defRPr sz="1000"/>
            </a:lvl7pPr>
            <a:lvl8pPr marL="3352728" indent="0">
              <a:buNone/>
              <a:defRPr sz="1000"/>
            </a:lvl8pPr>
            <a:lvl9pPr marL="3831689"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FFEC8D2D-E8B1-4700-9D57-1C213C257446}" type="datetime1">
              <a:rPr lang="es-MX" smtClean="0">
                <a:solidFill>
                  <a:prstClr val="black">
                    <a:tint val="75000"/>
                  </a:prstClr>
                </a:solidFill>
              </a:rPr>
              <a:pPr>
                <a:defRPr/>
              </a:pPr>
              <a:t>14/04/2001</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A6A5468C-49C8-4298-A9CA-0FBB29B110A9}"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4931079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441B8C5A-2EB2-45CD-863C-D22690D6A64F}" type="datetime1">
              <a:rPr lang="es-MX" smtClean="0">
                <a:solidFill>
                  <a:prstClr val="black">
                    <a:tint val="75000"/>
                  </a:prstClr>
                </a:solidFill>
              </a:rPr>
              <a:pPr>
                <a:def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2CBEE86E-9016-4681-8A90-40EFC8F74A12}"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1649422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399" y="289834"/>
            <a:ext cx="2057400" cy="6175256"/>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89834"/>
            <a:ext cx="6019800" cy="617525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3CBEAB9B-AD27-4E8C-8AF5-785EA38FADEA}" type="datetime1">
              <a:rPr lang="es-MX" smtClean="0">
                <a:solidFill>
                  <a:prstClr val="black">
                    <a:tint val="75000"/>
                  </a:prstClr>
                </a:solidFill>
              </a:rPr>
              <a:pPr>
                <a:defRPr/>
              </a:pPr>
              <a:t>14/04/2001</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884CE637-703B-41CC-812C-ECAE745B6338}"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xmlns="" val="28334019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2" name="1 Recortar rectángulo de esquina sencilla"/>
          <p:cNvSpPr/>
          <p:nvPr userDrawn="1"/>
        </p:nvSpPr>
        <p:spPr>
          <a:xfrm flipH="1">
            <a:off x="5932099" y="4"/>
            <a:ext cx="3211905" cy="7237413"/>
          </a:xfrm>
          <a:prstGeom prst="snip1Rect">
            <a:avLst/>
          </a:prstGeom>
          <a:solidFill>
            <a:srgbClr val="5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9376" tIns="64689" rIns="129376" bIns="64689" anchor="ctr"/>
          <a:lstStyle/>
          <a:p>
            <a:pPr algn="ctr" fontAlgn="base">
              <a:spcBef>
                <a:spcPct val="0"/>
              </a:spcBef>
              <a:spcAft>
                <a:spcPct val="0"/>
              </a:spcAft>
              <a:defRPr/>
            </a:pPr>
            <a:endParaRPr lang="es-MX">
              <a:solidFill>
                <a:prstClr val="white"/>
              </a:solidFill>
            </a:endParaRPr>
          </a:p>
        </p:txBody>
      </p:sp>
    </p:spTree>
    <p:extLst>
      <p:ext uri="{BB962C8B-B14F-4D97-AF65-F5344CB8AC3E}">
        <p14:creationId xmlns:p14="http://schemas.microsoft.com/office/powerpoint/2010/main" xmlns="" val="27012326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0ED49-9211-4C8F-ACEC-EB5BB28080A8}" type="datetime1">
              <a:rPr lang="es-MX" smtClean="0"/>
              <a:pPr/>
              <a:t>14/04/2001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926355"/>
            <a:ext cx="2950936" cy="229323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927770"/>
            <a:ext cx="4207848" cy="4724279"/>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285777"/>
            <a:ext cx="2950936" cy="2369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53B478-77C7-4AE6-96FA-566C110C2B39}" type="datetime1">
              <a:rPr lang="es-MX" smtClean="0"/>
              <a:pPr/>
              <a:t>14/04/2001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929977"/>
            <a:ext cx="2953512" cy="22966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412473"/>
            <a:ext cx="4038600" cy="3538291"/>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284554"/>
            <a:ext cx="2953512" cy="23738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0EC531-FF63-4D7A-AACE-463A581D83E7}" type="datetime1">
              <a:rPr lang="es-MX" smtClean="0"/>
              <a:pPr/>
              <a:t>14/04/2001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435268" y="605552"/>
            <a:ext cx="86236" cy="603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605552"/>
            <a:ext cx="576072" cy="603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630180"/>
            <a:ext cx="7315200" cy="1217946"/>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923072"/>
            <a:ext cx="7315200" cy="373534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79159"/>
            <a:ext cx="1189132" cy="314400"/>
          </a:xfrm>
          <a:prstGeom prst="rect">
            <a:avLst/>
          </a:prstGeom>
        </p:spPr>
        <p:txBody>
          <a:bodyPr vert="horz" lIns="91440" tIns="45720" rIns="91440" bIns="45720" rtlCol="0" anchor="ctr"/>
          <a:lstStyle>
            <a:lvl1pPr algn="l">
              <a:defRPr sz="1200">
                <a:solidFill>
                  <a:schemeClr val="tx1">
                    <a:alpha val="50000"/>
                  </a:schemeClr>
                </a:solidFill>
              </a:defRPr>
            </a:lvl1pPr>
          </a:lstStyle>
          <a:p>
            <a:fld id="{54CB7859-B826-4012-9DAE-BC652315119C}" type="datetime1">
              <a:rPr lang="es-MX" smtClean="0"/>
              <a:pPr/>
              <a:t>14/04/2001</a:t>
            </a:fld>
            <a:endParaRPr lang="es-MX"/>
          </a:p>
        </p:txBody>
      </p:sp>
      <p:sp>
        <p:nvSpPr>
          <p:cNvPr id="6" name="Slide Number Placeholder 5"/>
          <p:cNvSpPr>
            <a:spLocks noGrp="1"/>
          </p:cNvSpPr>
          <p:nvPr>
            <p:ph type="sldNum" sz="quarter" idx="4"/>
          </p:nvPr>
        </p:nvSpPr>
        <p:spPr>
          <a:xfrm>
            <a:off x="7314424" y="579159"/>
            <a:ext cx="941203" cy="318446"/>
          </a:xfrm>
          <a:prstGeom prst="rect">
            <a:avLst/>
          </a:prstGeom>
        </p:spPr>
        <p:txBody>
          <a:bodyPr vert="horz" lIns="91440" tIns="45720" rIns="91440" bIns="45720" rtlCol="0" anchor="ctr"/>
          <a:lstStyle>
            <a:lvl1pPr algn="r">
              <a:defRPr sz="1200">
                <a:solidFill>
                  <a:schemeClr val="tx1"/>
                </a:solidFill>
              </a:defRPr>
            </a:lvl1pPr>
          </a:lstStyle>
          <a:p>
            <a:fld id="{89A47D61-1A53-4717-9E17-4F01C9CBFDF0}" type="slidenum">
              <a:rPr lang="es-MX" smtClean="0"/>
              <a:pPr/>
              <a:t>‹Nº›</a:t>
            </a:fld>
            <a:endParaRPr lang="es-MX"/>
          </a:p>
        </p:txBody>
      </p:sp>
      <p:sp>
        <p:nvSpPr>
          <p:cNvPr id="5" name="Footer Placeholder 4"/>
          <p:cNvSpPr>
            <a:spLocks noGrp="1"/>
          </p:cNvSpPr>
          <p:nvPr>
            <p:ph type="ftr" sz="quarter" idx="3"/>
          </p:nvPr>
        </p:nvSpPr>
        <p:spPr>
          <a:xfrm>
            <a:off x="6008691" y="903317"/>
            <a:ext cx="2246489" cy="317892"/>
          </a:xfrm>
          <a:prstGeom prst="rect">
            <a:avLst/>
          </a:prstGeom>
        </p:spPr>
        <p:txBody>
          <a:bodyPr vert="horz" lIns="91440" tIns="0" rIns="91440" bIns="45720" rtlCol="0" anchor="t"/>
          <a:lstStyle>
            <a:lvl1pPr algn="l">
              <a:defRPr sz="1000">
                <a:solidFill>
                  <a:schemeClr val="tx1"/>
                </a:solidFill>
              </a:defRPr>
            </a:lvl1pPr>
          </a:lstStyle>
          <a:p>
            <a:endParaRPr lang="es-MX"/>
          </a:p>
        </p:txBody>
      </p:sp>
    </p:spTree>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61" r:id="rId12"/>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89832"/>
            <a:ext cx="8229600" cy="1206236"/>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88730"/>
            <a:ext cx="8229600" cy="477635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708016"/>
            <a:ext cx="2133600" cy="3853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9CAC9-31BA-4692-8EEB-D19519A08D54}"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708016"/>
            <a:ext cx="2895600" cy="385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708016"/>
            <a:ext cx="2133600" cy="3853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35535534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914409" y="2419361"/>
            <a:ext cx="2743201" cy="2244753"/>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1" name="Oval 10"/>
          <p:cNvSpPr/>
          <p:nvPr/>
        </p:nvSpPr>
        <p:spPr>
          <a:xfrm>
            <a:off x="2977831" y="5352684"/>
            <a:ext cx="1758141" cy="1835716"/>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3" name="Rectangle 12"/>
          <p:cNvSpPr/>
          <p:nvPr/>
        </p:nvSpPr>
        <p:spPr>
          <a:xfrm>
            <a:off x="5257800" y="2"/>
            <a:ext cx="3886200" cy="3216628"/>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4" name="Rectangle 13"/>
          <p:cNvSpPr/>
          <p:nvPr/>
        </p:nvSpPr>
        <p:spPr>
          <a:xfrm>
            <a:off x="7" y="4342450"/>
            <a:ext cx="2362199" cy="2599282"/>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a:xfrm>
            <a:off x="4178690" y="2522024"/>
            <a:ext cx="2174118" cy="2294399"/>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a:xfrm>
            <a:off x="6384589" y="6165973"/>
            <a:ext cx="1011260" cy="1067207"/>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17" name="Oval 16"/>
          <p:cNvSpPr/>
          <p:nvPr/>
        </p:nvSpPr>
        <p:spPr>
          <a:xfrm>
            <a:off x="6322506" y="1506096"/>
            <a:ext cx="2047389" cy="2160659"/>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a:xfrm>
            <a:off x="114300" y="5069064"/>
            <a:ext cx="1959428" cy="2067832"/>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a:xfrm>
            <a:off x="2021100" y="4831831"/>
            <a:ext cx="1026907" cy="1083719"/>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20" name="Oval 19"/>
          <p:cNvSpPr/>
          <p:nvPr/>
        </p:nvSpPr>
        <p:spPr>
          <a:xfrm>
            <a:off x="4172387" y="4882810"/>
            <a:ext cx="1515880" cy="1471737"/>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21" name="Rectangle 20"/>
          <p:cNvSpPr/>
          <p:nvPr/>
        </p:nvSpPr>
        <p:spPr>
          <a:xfrm>
            <a:off x="1907" y="381838"/>
            <a:ext cx="2512694" cy="2521052"/>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23" name="Rectangle 22"/>
          <p:cNvSpPr/>
          <p:nvPr/>
        </p:nvSpPr>
        <p:spPr>
          <a:xfrm>
            <a:off x="1295400" y="0"/>
            <a:ext cx="1524000" cy="64332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25" name="Oval 24"/>
          <p:cNvSpPr/>
          <p:nvPr/>
        </p:nvSpPr>
        <p:spPr>
          <a:xfrm>
            <a:off x="59403" y="224034"/>
            <a:ext cx="2022300" cy="2134182"/>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buClr>
                <a:srgbClr val="59B0B9"/>
              </a:buClr>
              <a:buSzPct val="90000"/>
              <a:buFont typeface="Wingdings 2"/>
              <a:buChar char=""/>
              <a:defRPr/>
            </a:pPr>
            <a:endParaRPr lang="en-US" dirty="0">
              <a:solidFill>
                <a:prstClr val="white"/>
              </a:solidFill>
            </a:endParaRPr>
          </a:p>
        </p:txBody>
      </p:sp>
      <p:sp>
        <p:nvSpPr>
          <p:cNvPr id="26" name="Oval 25"/>
          <p:cNvSpPr/>
          <p:nvPr/>
        </p:nvSpPr>
        <p:spPr>
          <a:xfrm>
            <a:off x="76200" y="4181617"/>
            <a:ext cx="891076" cy="936039"/>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27" name="Oval 26"/>
          <p:cNvSpPr/>
          <p:nvPr/>
        </p:nvSpPr>
        <p:spPr>
          <a:xfrm>
            <a:off x="2121361" y="1590845"/>
            <a:ext cx="1402570" cy="1480167"/>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28" name="Oval 27"/>
          <p:cNvSpPr/>
          <p:nvPr/>
        </p:nvSpPr>
        <p:spPr>
          <a:xfrm>
            <a:off x="3369256" y="492250"/>
            <a:ext cx="1595105" cy="168335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29" name="Oval 28"/>
          <p:cNvSpPr/>
          <p:nvPr/>
        </p:nvSpPr>
        <p:spPr>
          <a:xfrm>
            <a:off x="5189760" y="3131750"/>
            <a:ext cx="3234944" cy="3413915"/>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30" name="Oval 29"/>
          <p:cNvSpPr/>
          <p:nvPr/>
        </p:nvSpPr>
        <p:spPr>
          <a:xfrm>
            <a:off x="5562611" y="6889"/>
            <a:ext cx="1026907" cy="1083719"/>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32" name="Oval 31"/>
          <p:cNvSpPr/>
          <p:nvPr/>
        </p:nvSpPr>
        <p:spPr>
          <a:xfrm>
            <a:off x="6951220" y="4923321"/>
            <a:ext cx="2192780" cy="2314094"/>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33" name="Oval 32"/>
          <p:cNvSpPr/>
          <p:nvPr/>
        </p:nvSpPr>
        <p:spPr>
          <a:xfrm>
            <a:off x="1600203" y="3910827"/>
            <a:ext cx="1195876" cy="1264589"/>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34" name="Oval 33"/>
          <p:cNvSpPr/>
          <p:nvPr/>
        </p:nvSpPr>
        <p:spPr>
          <a:xfrm>
            <a:off x="6324599" y="241247"/>
            <a:ext cx="822960" cy="86849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35" name="Oval 34"/>
          <p:cNvSpPr/>
          <p:nvPr/>
        </p:nvSpPr>
        <p:spPr>
          <a:xfrm>
            <a:off x="8077213" y="6889"/>
            <a:ext cx="1026907" cy="1083719"/>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36" name="Rectangle 35"/>
          <p:cNvSpPr/>
          <p:nvPr/>
        </p:nvSpPr>
        <p:spPr>
          <a:xfrm>
            <a:off x="5410200" y="6674513"/>
            <a:ext cx="1524000" cy="562909"/>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dirty="0">
              <a:solidFill>
                <a:prstClr val="white"/>
              </a:solidFill>
            </a:endParaRPr>
          </a:p>
        </p:txBody>
      </p:sp>
      <p:sp>
        <p:nvSpPr>
          <p:cNvPr id="37" name="Oval 36"/>
          <p:cNvSpPr/>
          <p:nvPr/>
        </p:nvSpPr>
        <p:spPr>
          <a:xfrm>
            <a:off x="3011702" y="6889"/>
            <a:ext cx="1026907" cy="1083719"/>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lIns="91424" tIns="45713" rIns="91424" bIns="45713" anchor="ctr"/>
          <a:lstStyle/>
          <a:p>
            <a:pPr algn="ctr" fontAlgn="base">
              <a:spcBef>
                <a:spcPct val="0"/>
              </a:spcBef>
              <a:spcAft>
                <a:spcPct val="0"/>
              </a:spcAft>
              <a:defRPr/>
            </a:pPr>
            <a:endParaRPr lang="en-US">
              <a:solidFill>
                <a:prstClr val="white"/>
              </a:solidFill>
            </a:endParaRPr>
          </a:p>
        </p:txBody>
      </p:sp>
      <p:sp>
        <p:nvSpPr>
          <p:cNvPr id="1098" name="Text Placeholder 8"/>
          <p:cNvSpPr>
            <a:spLocks noGrp="1"/>
          </p:cNvSpPr>
          <p:nvPr>
            <p:ph type="body" idx="1"/>
          </p:nvPr>
        </p:nvSpPr>
        <p:spPr bwMode="auto">
          <a:xfrm>
            <a:off x="457200" y="1526224"/>
            <a:ext cx="8229600" cy="4938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3" rIns="91424" bIns="45713" numCol="1" anchor="t" anchorCtr="0" compatLnSpc="1">
            <a:prstTxWarp prst="textNoShape">
              <a:avLst/>
            </a:prstTxWarp>
          </a:bodyPr>
          <a:lstStyle/>
          <a:p>
            <a:pPr lvl="0"/>
            <a:r>
              <a:rPr lang="es-ES" altLang="es-ES_tradnl" smtClean="0"/>
              <a:t>Haga clic para modificar el estilo de texto del patrón</a:t>
            </a:r>
          </a:p>
          <a:p>
            <a:pPr lvl="1"/>
            <a:r>
              <a:rPr lang="es-ES" altLang="es-ES_tradnl" smtClean="0"/>
              <a:t>Segundo nivel</a:t>
            </a:r>
          </a:p>
          <a:p>
            <a:pPr lvl="2"/>
            <a:r>
              <a:rPr lang="es-ES" altLang="es-ES_tradnl" smtClean="0"/>
              <a:t>Tercer nivel</a:t>
            </a:r>
          </a:p>
          <a:p>
            <a:pPr lvl="3"/>
            <a:r>
              <a:rPr lang="es-ES" altLang="es-ES_tradnl" smtClean="0"/>
              <a:t>Cuarto nivel</a:t>
            </a:r>
          </a:p>
          <a:p>
            <a:pPr lvl="4"/>
            <a:r>
              <a:rPr lang="es-ES" altLang="es-ES_tradnl" smtClean="0"/>
              <a:t>Quinto nivel</a:t>
            </a:r>
            <a:endParaRPr lang="en-US" altLang="es-ES_tradnl" smtClean="0"/>
          </a:p>
        </p:txBody>
      </p:sp>
      <p:sp>
        <p:nvSpPr>
          <p:cNvPr id="24" name="Date Placeholder 23"/>
          <p:cNvSpPr>
            <a:spLocks noGrp="1"/>
          </p:cNvSpPr>
          <p:nvPr>
            <p:ph type="dt" sz="half" idx="2"/>
          </p:nvPr>
        </p:nvSpPr>
        <p:spPr>
          <a:xfrm>
            <a:off x="5791209" y="6709691"/>
            <a:ext cx="2974975" cy="403753"/>
          </a:xfrm>
          <a:prstGeom prst="rect">
            <a:avLst/>
          </a:prstGeom>
        </p:spPr>
        <p:txBody>
          <a:bodyPr vert="horz" lIns="91424" tIns="45713" rIns="91424" bIns="45713" anchor="ctr" anchorCtr="0"/>
          <a:lstStyle>
            <a:lvl1pPr algn="l">
              <a:defRPr sz="1400">
                <a:solidFill>
                  <a:schemeClr val="tx2"/>
                </a:solidFill>
                <a:cs typeface="+mn-cs"/>
              </a:defRPr>
            </a:lvl1pPr>
          </a:lstStyle>
          <a:p>
            <a:pPr fontAlgn="base">
              <a:spcBef>
                <a:spcPct val="0"/>
              </a:spcBef>
              <a:spcAft>
                <a:spcPct val="0"/>
              </a:spcAft>
              <a:defRPr/>
            </a:pPr>
            <a:fld id="{CFE8C385-CDD6-44CF-8419-1392EDB32AFE}" type="datetime1">
              <a:rPr lang="es-MX">
                <a:solidFill>
                  <a:srgbClr val="E7ECED"/>
                </a:solidFill>
                <a:latin typeface="Verdana" pitchFamily="34" charset="0"/>
              </a:rPr>
              <a:pPr fontAlgn="base">
                <a:spcBef>
                  <a:spcPct val="0"/>
                </a:spcBef>
                <a:spcAft>
                  <a:spcPct val="0"/>
                </a:spcAft>
                <a:defRPr/>
              </a:pPr>
              <a:t>14/04/2001</a:t>
            </a:fld>
            <a:endParaRPr lang="es-MX">
              <a:solidFill>
                <a:srgbClr val="E7ECED"/>
              </a:solidFill>
              <a:latin typeface="Verdana" pitchFamily="34" charset="0"/>
            </a:endParaRPr>
          </a:p>
        </p:txBody>
      </p:sp>
      <p:sp>
        <p:nvSpPr>
          <p:cNvPr id="10" name="Footer Placeholder 9"/>
          <p:cNvSpPr>
            <a:spLocks noGrp="1"/>
          </p:cNvSpPr>
          <p:nvPr>
            <p:ph type="ftr" sz="quarter" idx="3"/>
          </p:nvPr>
        </p:nvSpPr>
        <p:spPr>
          <a:xfrm>
            <a:off x="2133600" y="6709691"/>
            <a:ext cx="3581400" cy="403753"/>
          </a:xfrm>
          <a:prstGeom prst="rect">
            <a:avLst/>
          </a:prstGeom>
        </p:spPr>
        <p:txBody>
          <a:bodyPr vert="horz" lIns="91424" tIns="45713" rIns="91424" bIns="45713" anchor="ctr" anchorCtr="0"/>
          <a:lstStyle>
            <a:lvl1pPr algn="r">
              <a:defRPr sz="1400">
                <a:solidFill>
                  <a:schemeClr val="tx2"/>
                </a:solidFill>
                <a:cs typeface="+mn-cs"/>
              </a:defRPr>
            </a:lvl1pPr>
          </a:lstStyle>
          <a:p>
            <a:pPr fontAlgn="base">
              <a:spcBef>
                <a:spcPct val="0"/>
              </a:spcBef>
              <a:spcAft>
                <a:spcPct val="0"/>
              </a:spcAft>
              <a:defRPr/>
            </a:pPr>
            <a:endParaRPr lang="es-ES">
              <a:solidFill>
                <a:srgbClr val="E7ECED"/>
              </a:solidFill>
              <a:latin typeface="Verdana" pitchFamily="34" charset="0"/>
            </a:endParaRPr>
          </a:p>
        </p:txBody>
      </p:sp>
      <p:sp>
        <p:nvSpPr>
          <p:cNvPr id="22" name="Slide Number Placeholder 21"/>
          <p:cNvSpPr>
            <a:spLocks noGrp="1"/>
          </p:cNvSpPr>
          <p:nvPr>
            <p:ph type="sldNum" sz="quarter" idx="4"/>
          </p:nvPr>
        </p:nvSpPr>
        <p:spPr>
          <a:xfrm>
            <a:off x="155575" y="6662782"/>
            <a:ext cx="1189038" cy="485845"/>
          </a:xfrm>
          <a:prstGeom prst="rect">
            <a:avLst/>
          </a:prstGeom>
          <a:noFill/>
        </p:spPr>
        <p:txBody>
          <a:bodyPr vert="horz" lIns="0" tIns="0" rIns="0" bIns="0" anchor="ctr" anchorCtr="1">
            <a:normAutofit/>
          </a:bodyPr>
          <a:lstStyle>
            <a:lvl1pPr algn="ctr">
              <a:defRPr sz="2800">
                <a:solidFill>
                  <a:schemeClr val="tx2"/>
                </a:solidFill>
                <a:cs typeface="+mn-cs"/>
              </a:defRPr>
            </a:lvl1pPr>
          </a:lstStyle>
          <a:p>
            <a:pPr fontAlgn="base">
              <a:spcBef>
                <a:spcPct val="0"/>
              </a:spcBef>
              <a:spcAft>
                <a:spcPct val="0"/>
              </a:spcAft>
              <a:defRPr/>
            </a:pPr>
            <a:fld id="{ED886D73-1C3F-45D0-8206-3354D5305EB6}" type="slidenum">
              <a:rPr lang="es-MX">
                <a:solidFill>
                  <a:srgbClr val="E7ECED"/>
                </a:solidFill>
                <a:latin typeface="Verdana" pitchFamily="34" charset="0"/>
              </a:rPr>
              <a:pPr fontAlgn="base">
                <a:spcBef>
                  <a:spcPct val="0"/>
                </a:spcBef>
                <a:spcAft>
                  <a:spcPct val="0"/>
                </a:spcAft>
                <a:defRPr/>
              </a:pPr>
              <a:t>‹Nº›</a:t>
            </a:fld>
            <a:endParaRPr lang="es-MX">
              <a:solidFill>
                <a:srgbClr val="E7ECED"/>
              </a:solidFill>
              <a:latin typeface="Verdana" pitchFamily="34" charset="0"/>
            </a:endParaRPr>
          </a:p>
        </p:txBody>
      </p:sp>
      <p:sp>
        <p:nvSpPr>
          <p:cNvPr id="5" name="Title Placeholder 4"/>
          <p:cNvSpPr>
            <a:spLocks noGrp="1"/>
          </p:cNvSpPr>
          <p:nvPr>
            <p:ph type="title"/>
          </p:nvPr>
        </p:nvSpPr>
        <p:spPr>
          <a:xfrm>
            <a:off x="457200" y="160837"/>
            <a:ext cx="8229600" cy="1204561"/>
          </a:xfrm>
          <a:prstGeom prst="rect">
            <a:avLst/>
          </a:prstGeom>
        </p:spPr>
        <p:txBody>
          <a:bodyPr vert="horz" lIns="91424" tIns="45713" rIns="91424" bIns="45713" anchor="b" anchorCtr="0">
            <a:normAutofit/>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xmlns="" val="104188383"/>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ftr="0" dt="0"/>
  <p:txStyles>
    <p:titleStyle>
      <a:lvl1pPr algn="l" rtl="0" eaLnBrk="0" fontAlgn="base" hangingPunct="0">
        <a:spcBef>
          <a:spcPct val="0"/>
        </a:spcBef>
        <a:spcAft>
          <a:spcPct val="0"/>
        </a:spcAft>
        <a:defRPr sz="3800" kern="1200" spc="-1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Constantia" pitchFamily="18" charset="0"/>
        </a:defRPr>
      </a:lvl2pPr>
      <a:lvl3pPr algn="l" rtl="0" eaLnBrk="0" fontAlgn="base" hangingPunct="0">
        <a:spcBef>
          <a:spcPct val="0"/>
        </a:spcBef>
        <a:spcAft>
          <a:spcPct val="0"/>
        </a:spcAft>
        <a:defRPr sz="3800">
          <a:solidFill>
            <a:schemeClr val="tx2"/>
          </a:solidFill>
          <a:latin typeface="Constantia" pitchFamily="18" charset="0"/>
        </a:defRPr>
      </a:lvl3pPr>
      <a:lvl4pPr algn="l" rtl="0" eaLnBrk="0" fontAlgn="base" hangingPunct="0">
        <a:spcBef>
          <a:spcPct val="0"/>
        </a:spcBef>
        <a:spcAft>
          <a:spcPct val="0"/>
        </a:spcAft>
        <a:defRPr sz="3800">
          <a:solidFill>
            <a:schemeClr val="tx2"/>
          </a:solidFill>
          <a:latin typeface="Constantia" pitchFamily="18" charset="0"/>
        </a:defRPr>
      </a:lvl4pPr>
      <a:lvl5pPr algn="l" rtl="0" eaLnBrk="0" fontAlgn="base" hangingPunct="0">
        <a:spcBef>
          <a:spcPct val="0"/>
        </a:spcBef>
        <a:spcAft>
          <a:spcPct val="0"/>
        </a:spcAft>
        <a:defRPr sz="3800">
          <a:solidFill>
            <a:schemeClr val="tx2"/>
          </a:solidFill>
          <a:latin typeface="Constantia" pitchFamily="18" charset="0"/>
        </a:defRPr>
      </a:lvl5pPr>
      <a:lvl6pPr marL="585529" algn="l" rtl="0" fontAlgn="base">
        <a:spcBef>
          <a:spcPct val="0"/>
        </a:spcBef>
        <a:spcAft>
          <a:spcPct val="0"/>
        </a:spcAft>
        <a:defRPr sz="3800">
          <a:solidFill>
            <a:schemeClr val="tx2"/>
          </a:solidFill>
          <a:latin typeface="Constantia" pitchFamily="18" charset="0"/>
        </a:defRPr>
      </a:lvl6pPr>
      <a:lvl7pPr marL="1171057" algn="l" rtl="0" fontAlgn="base">
        <a:spcBef>
          <a:spcPct val="0"/>
        </a:spcBef>
        <a:spcAft>
          <a:spcPct val="0"/>
        </a:spcAft>
        <a:defRPr sz="3800">
          <a:solidFill>
            <a:schemeClr val="tx2"/>
          </a:solidFill>
          <a:latin typeface="Constantia" pitchFamily="18" charset="0"/>
        </a:defRPr>
      </a:lvl7pPr>
      <a:lvl8pPr marL="1756586" algn="l" rtl="0" fontAlgn="base">
        <a:spcBef>
          <a:spcPct val="0"/>
        </a:spcBef>
        <a:spcAft>
          <a:spcPct val="0"/>
        </a:spcAft>
        <a:defRPr sz="3800">
          <a:solidFill>
            <a:schemeClr val="tx2"/>
          </a:solidFill>
          <a:latin typeface="Constantia" pitchFamily="18" charset="0"/>
        </a:defRPr>
      </a:lvl8pPr>
      <a:lvl9pPr marL="2342114" algn="l" rtl="0" fontAlgn="base">
        <a:spcBef>
          <a:spcPct val="0"/>
        </a:spcBef>
        <a:spcAft>
          <a:spcPct val="0"/>
        </a:spcAft>
        <a:defRPr sz="3800">
          <a:solidFill>
            <a:schemeClr val="tx2"/>
          </a:solidFill>
          <a:latin typeface="Constantia" pitchFamily="18" charset="0"/>
        </a:defRPr>
      </a:lvl9pPr>
    </p:titleStyle>
    <p:bodyStyle>
      <a:lvl1pPr marL="271463" indent="-271463" algn="l" rtl="0" eaLnBrk="0" fontAlgn="base" hangingPunct="0">
        <a:spcBef>
          <a:spcPts val="700"/>
        </a:spcBef>
        <a:spcAft>
          <a:spcPct val="0"/>
        </a:spcAft>
        <a:buClr>
          <a:schemeClr val="accent2"/>
        </a:buClr>
        <a:buSzPct val="85000"/>
        <a:buFont typeface="Wingdings 2" pitchFamily="18" charset="2"/>
        <a:buChar char=""/>
        <a:defRPr sz="2800" kern="1200">
          <a:solidFill>
            <a:schemeClr val="tx1"/>
          </a:solidFill>
          <a:latin typeface="+mn-lt"/>
          <a:ea typeface="+mn-ea"/>
          <a:cs typeface="+mn-cs"/>
        </a:defRPr>
      </a:lvl1pPr>
      <a:lvl2pPr marL="638175" indent="-271463" algn="l" rtl="0" eaLnBrk="0" fontAlgn="base" hangingPunct="0">
        <a:spcBef>
          <a:spcPts val="588"/>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2pPr>
      <a:lvl3pPr marL="1003300" indent="-227013" algn="l" rtl="0" eaLnBrk="0" fontAlgn="base" hangingPunct="0">
        <a:spcBef>
          <a:spcPts val="500"/>
        </a:spcBef>
        <a:spcAft>
          <a:spcPct val="0"/>
        </a:spcAft>
        <a:buClr>
          <a:srgbClr val="DEAE00"/>
        </a:buClr>
        <a:buSzPct val="85000"/>
        <a:buFont typeface="Wingdings 2" pitchFamily="18" charset="2"/>
        <a:buChar char=""/>
        <a:defRPr sz="2200" kern="1200">
          <a:solidFill>
            <a:schemeClr val="tx1"/>
          </a:solidFill>
          <a:latin typeface="+mn-lt"/>
          <a:ea typeface="+mn-ea"/>
          <a:cs typeface="+mn-cs"/>
        </a:defRPr>
      </a:lvl3pPr>
      <a:lvl4pPr marL="1277938" indent="-227013" algn="l" rtl="0" eaLnBrk="0" fontAlgn="base" hangingPunct="0">
        <a:spcBef>
          <a:spcPts val="400"/>
        </a:spcBef>
        <a:spcAft>
          <a:spcPct val="0"/>
        </a:spcAft>
        <a:buClr>
          <a:srgbClr val="B77BB4"/>
        </a:buClr>
        <a:buFont typeface="Wingdings" pitchFamily="2" charset="2"/>
        <a:buChar char="§"/>
        <a:defRPr sz="2000" kern="1200">
          <a:solidFill>
            <a:schemeClr val="tx1"/>
          </a:solidFill>
          <a:latin typeface="+mn-lt"/>
          <a:ea typeface="+mn-ea"/>
          <a:cs typeface="+mn-cs"/>
        </a:defRPr>
      </a:lvl4pPr>
      <a:lvl5pPr marL="1552575" indent="-227013" algn="l" rtl="0" eaLnBrk="0" fontAlgn="base" hangingPunct="0">
        <a:spcBef>
          <a:spcPct val="20000"/>
        </a:spcBef>
        <a:spcAft>
          <a:spcPct val="0"/>
        </a:spcAft>
        <a:buClr>
          <a:srgbClr val="E0773C"/>
        </a:buClr>
        <a:buFont typeface="Wingdings" pitchFamily="2" charset="2"/>
        <a:buChar char="§"/>
        <a:defRPr sz="1500" kern="1200">
          <a:solidFill>
            <a:schemeClr val="tx1"/>
          </a:solidFill>
          <a:latin typeface="+mn-lt"/>
          <a:ea typeface="+mn-ea"/>
          <a:cs typeface="+mn-cs"/>
        </a:defRPr>
      </a:lvl5pPr>
      <a:lvl6pPr marL="1828489" indent="-228561"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338" indent="-182848" algn="l" rtl="0" eaLnBrk="1" latinLnBrk="0" hangingPunct="1">
        <a:spcBef>
          <a:spcPct val="20000"/>
        </a:spcBef>
        <a:buClr>
          <a:schemeClr val="accent2"/>
        </a:buClr>
        <a:buFont typeface="Wingdings"/>
        <a:buChar char="§"/>
        <a:defRPr sz="1500" kern="1200" baseline="0">
          <a:solidFill>
            <a:schemeClr val="tx1"/>
          </a:solidFill>
          <a:latin typeface="+mn-lt"/>
          <a:ea typeface="+mn-ea"/>
          <a:cs typeface="+mn-cs"/>
        </a:defRPr>
      </a:lvl7pPr>
      <a:lvl8pPr marL="2285612" indent="-182848" algn="l" rtl="0" eaLnBrk="1" latinLnBrk="0" hangingPunct="1">
        <a:spcBef>
          <a:spcPct val="20000"/>
        </a:spcBef>
        <a:buClr>
          <a:schemeClr val="accent3"/>
        </a:buClr>
        <a:buFont typeface="Wingdings"/>
        <a:buChar char="§"/>
        <a:defRPr sz="1500" kern="1200">
          <a:solidFill>
            <a:schemeClr val="tx1"/>
          </a:solidFill>
          <a:latin typeface="+mn-lt"/>
          <a:ea typeface="+mn-ea"/>
          <a:cs typeface="+mn-cs"/>
        </a:defRPr>
      </a:lvl8pPr>
      <a:lvl9pPr marL="2559885" indent="-182848" algn="l" rtl="0" eaLnBrk="1" latinLnBrk="0" hangingPunct="1">
        <a:spcBef>
          <a:spcPct val="20000"/>
        </a:spcBef>
        <a:buClr>
          <a:schemeClr val="accent6"/>
        </a:buClr>
        <a:buFont typeface="Wingdings"/>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23" algn="l" rtl="0" eaLnBrk="1" hangingPunct="1">
        <a:defRPr kern="1200">
          <a:solidFill>
            <a:schemeClr val="tx1"/>
          </a:solidFill>
          <a:latin typeface="+mn-lt"/>
          <a:ea typeface="+mn-ea"/>
          <a:cs typeface="+mn-cs"/>
        </a:defRPr>
      </a:lvl2pPr>
      <a:lvl3pPr marL="914244" algn="l" rtl="0" eaLnBrk="1" hangingPunct="1">
        <a:defRPr kern="1200">
          <a:solidFill>
            <a:schemeClr val="tx1"/>
          </a:solidFill>
          <a:latin typeface="+mn-lt"/>
          <a:ea typeface="+mn-ea"/>
          <a:cs typeface="+mn-cs"/>
        </a:defRPr>
      </a:lvl3pPr>
      <a:lvl4pPr marL="1371367" algn="l" rtl="0" eaLnBrk="1" hangingPunct="1">
        <a:defRPr kern="1200">
          <a:solidFill>
            <a:schemeClr val="tx1"/>
          </a:solidFill>
          <a:latin typeface="+mn-lt"/>
          <a:ea typeface="+mn-ea"/>
          <a:cs typeface="+mn-cs"/>
        </a:defRPr>
      </a:lvl4pPr>
      <a:lvl5pPr marL="1828489" algn="l" rtl="0" eaLnBrk="1" hangingPunct="1">
        <a:defRPr kern="1200">
          <a:solidFill>
            <a:schemeClr val="tx1"/>
          </a:solidFill>
          <a:latin typeface="+mn-lt"/>
          <a:ea typeface="+mn-ea"/>
          <a:cs typeface="+mn-cs"/>
        </a:defRPr>
      </a:lvl5pPr>
      <a:lvl6pPr marL="2285612" algn="l" rtl="0" eaLnBrk="1" hangingPunct="1">
        <a:defRPr kern="1200">
          <a:solidFill>
            <a:schemeClr val="tx1"/>
          </a:solidFill>
          <a:latin typeface="+mn-lt"/>
          <a:ea typeface="+mn-ea"/>
          <a:cs typeface="+mn-cs"/>
        </a:defRPr>
      </a:lvl6pPr>
      <a:lvl7pPr marL="2742733" algn="l" rtl="0" eaLnBrk="1" hangingPunct="1">
        <a:defRPr kern="1200">
          <a:solidFill>
            <a:schemeClr val="tx1"/>
          </a:solidFill>
          <a:latin typeface="+mn-lt"/>
          <a:ea typeface="+mn-ea"/>
          <a:cs typeface="+mn-cs"/>
        </a:defRPr>
      </a:lvl7pPr>
      <a:lvl8pPr marL="3199855" algn="l" rtl="0" eaLnBrk="1" hangingPunct="1">
        <a:defRPr kern="1200">
          <a:solidFill>
            <a:schemeClr val="tx1"/>
          </a:solidFill>
          <a:latin typeface="+mn-lt"/>
          <a:ea typeface="+mn-ea"/>
          <a:cs typeface="+mn-cs"/>
        </a:defRPr>
      </a:lvl8pPr>
      <a:lvl9pPr marL="3656977"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89832"/>
            <a:ext cx="8229600" cy="1206236"/>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88730"/>
            <a:ext cx="8229600" cy="477635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708012"/>
            <a:ext cx="2133600" cy="3853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9CAC9-31BA-4692-8EEB-D19519A08D54}" type="datetime1">
              <a:rPr lang="es-MX" smtClean="0">
                <a:solidFill>
                  <a:prstClr val="black">
                    <a:tint val="75000"/>
                  </a:prstClr>
                </a:solidFill>
              </a:rPr>
              <a:pPr/>
              <a:t>14/04/2001</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708012"/>
            <a:ext cx="2895600" cy="385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708012"/>
            <a:ext cx="2133600" cy="3853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92995755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435268" y="605552"/>
            <a:ext cx="86236" cy="603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605552"/>
            <a:ext cx="576072" cy="603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630180"/>
            <a:ext cx="7315200" cy="1217946"/>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923072"/>
            <a:ext cx="7315200" cy="373534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79159"/>
            <a:ext cx="1189132" cy="314400"/>
          </a:xfrm>
          <a:prstGeom prst="rect">
            <a:avLst/>
          </a:prstGeom>
        </p:spPr>
        <p:txBody>
          <a:bodyPr vert="horz" lIns="91440" tIns="45720" rIns="91440" bIns="45720" rtlCol="0" anchor="ctr"/>
          <a:lstStyle>
            <a:lvl1pPr algn="l">
              <a:defRPr sz="1200">
                <a:solidFill>
                  <a:schemeClr val="tx1">
                    <a:alpha val="50000"/>
                  </a:schemeClr>
                </a:solidFill>
              </a:defRPr>
            </a:lvl1pPr>
          </a:lstStyle>
          <a:p>
            <a:fld id="{54CB7859-B826-4012-9DAE-BC652315119C}" type="datetime1">
              <a:rPr lang="es-MX" smtClean="0">
                <a:solidFill>
                  <a:prstClr val="white">
                    <a:alpha val="50000"/>
                  </a:prstClr>
                </a:solidFill>
              </a:rPr>
              <a:pPr/>
              <a:t>14/04/2001</a:t>
            </a:fld>
            <a:endParaRPr lang="es-MX">
              <a:solidFill>
                <a:prstClr val="white">
                  <a:alpha val="50000"/>
                </a:prstClr>
              </a:solidFill>
            </a:endParaRPr>
          </a:p>
        </p:txBody>
      </p:sp>
      <p:sp>
        <p:nvSpPr>
          <p:cNvPr id="6" name="Slide Number Placeholder 5"/>
          <p:cNvSpPr>
            <a:spLocks noGrp="1"/>
          </p:cNvSpPr>
          <p:nvPr>
            <p:ph type="sldNum" sz="quarter" idx="4"/>
          </p:nvPr>
        </p:nvSpPr>
        <p:spPr>
          <a:xfrm>
            <a:off x="7314424" y="579159"/>
            <a:ext cx="941203" cy="318446"/>
          </a:xfrm>
          <a:prstGeom prst="rect">
            <a:avLst/>
          </a:prstGeom>
        </p:spPr>
        <p:txBody>
          <a:bodyPr vert="horz" lIns="91440" tIns="45720" rIns="91440" bIns="45720" rtlCol="0" anchor="ctr"/>
          <a:lstStyle>
            <a:lvl1pPr algn="r">
              <a:defRPr sz="1200">
                <a:solidFill>
                  <a:schemeClr val="tx1"/>
                </a:solidFill>
              </a:defRPr>
            </a:lvl1pPr>
          </a:lstStyle>
          <a:p>
            <a:fld id="{89A47D61-1A53-4717-9E17-4F01C9CBFDF0}" type="slidenum">
              <a:rPr lang="es-MX" smtClean="0">
                <a:solidFill>
                  <a:prstClr val="white"/>
                </a:solidFill>
              </a:rPr>
              <a:pPr/>
              <a:t>‹Nº›</a:t>
            </a:fld>
            <a:endParaRPr lang="es-MX">
              <a:solidFill>
                <a:prstClr val="white"/>
              </a:solidFill>
            </a:endParaRPr>
          </a:p>
        </p:txBody>
      </p:sp>
      <p:sp>
        <p:nvSpPr>
          <p:cNvPr id="5" name="Footer Placeholder 4"/>
          <p:cNvSpPr>
            <a:spLocks noGrp="1"/>
          </p:cNvSpPr>
          <p:nvPr>
            <p:ph type="ftr" sz="quarter" idx="3"/>
          </p:nvPr>
        </p:nvSpPr>
        <p:spPr>
          <a:xfrm>
            <a:off x="6008691" y="903317"/>
            <a:ext cx="2246489" cy="317892"/>
          </a:xfrm>
          <a:prstGeom prst="rect">
            <a:avLst/>
          </a:prstGeom>
        </p:spPr>
        <p:txBody>
          <a:bodyPr vert="horz" lIns="91440" tIns="0" rIns="91440" bIns="45720" rtlCol="0" anchor="t"/>
          <a:lstStyle>
            <a:lvl1pPr algn="l">
              <a:defRPr sz="1000">
                <a:solidFill>
                  <a:schemeClr val="tx1"/>
                </a:solidFill>
              </a:defRPr>
            </a:lvl1pPr>
          </a:lstStyle>
          <a:p>
            <a:endParaRPr lang="es-MX">
              <a:solidFill>
                <a:prstClr val="white"/>
              </a:solidFill>
            </a:endParaRPr>
          </a:p>
        </p:txBody>
      </p:sp>
    </p:spTree>
    <p:extLst>
      <p:ext uri="{BB962C8B-B14F-4D97-AF65-F5344CB8AC3E}">
        <p14:creationId xmlns:p14="http://schemas.microsoft.com/office/powerpoint/2010/main" xmlns="" val="3119663770"/>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1" y="289835"/>
            <a:ext cx="8229600" cy="1206237"/>
          </a:xfrm>
          <a:prstGeom prst="rect">
            <a:avLst/>
          </a:prstGeom>
        </p:spPr>
        <p:txBody>
          <a:bodyPr vert="horz" lIns="95792" tIns="47896" rIns="95792" bIns="47896"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1" y="1688733"/>
            <a:ext cx="8229600" cy="4776358"/>
          </a:xfrm>
          <a:prstGeom prst="rect">
            <a:avLst/>
          </a:prstGeom>
        </p:spPr>
        <p:txBody>
          <a:bodyPr vert="horz" lIns="95792" tIns="47896" rIns="95792" bIns="4789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199" y="6708013"/>
            <a:ext cx="2133600" cy="385325"/>
          </a:xfrm>
          <a:prstGeom prst="rect">
            <a:avLst/>
          </a:prstGeom>
        </p:spPr>
        <p:txBody>
          <a:bodyPr vert="horz" lIns="95792" tIns="47896" rIns="95792" bIns="47896" rtlCol="0" anchor="ctr"/>
          <a:lstStyle>
            <a:lvl1pPr algn="l">
              <a:defRPr sz="1300">
                <a:solidFill>
                  <a:schemeClr val="tx1">
                    <a:tint val="75000"/>
                  </a:schemeClr>
                </a:solidFill>
              </a:defRPr>
            </a:lvl1pPr>
          </a:lstStyle>
          <a:p>
            <a:pPr fontAlgn="base">
              <a:spcBef>
                <a:spcPct val="0"/>
              </a:spcBef>
              <a:spcAft>
                <a:spcPct val="0"/>
              </a:spcAft>
              <a:defRPr/>
            </a:pPr>
            <a:fld id="{1FE4E86A-A63A-48D3-9310-B80E8BB1AF69}" type="datetime1">
              <a:rPr lang="es-MX" smtClean="0">
                <a:solidFill>
                  <a:prstClr val="black">
                    <a:tint val="75000"/>
                  </a:prstClr>
                </a:solidFill>
                <a:latin typeface="Arial" pitchFamily="34" charset="0"/>
              </a:rPr>
              <a:pPr fontAlgn="base">
                <a:spcBef>
                  <a:spcPct val="0"/>
                </a:spcBef>
                <a:spcAft>
                  <a:spcPct val="0"/>
                </a:spcAft>
                <a:defRPr/>
              </a:pPr>
              <a:t>14/04/2001</a:t>
            </a:fld>
            <a:endParaRPr lang="es-MX">
              <a:solidFill>
                <a:prstClr val="black">
                  <a:tint val="75000"/>
                </a:prstClr>
              </a:solidFill>
              <a:latin typeface="Arial" pitchFamily="34" charset="0"/>
            </a:endParaRPr>
          </a:p>
        </p:txBody>
      </p:sp>
      <p:sp>
        <p:nvSpPr>
          <p:cNvPr id="5" name="4 Marcador de pie de página"/>
          <p:cNvSpPr>
            <a:spLocks noGrp="1"/>
          </p:cNvSpPr>
          <p:nvPr>
            <p:ph type="ftr" sz="quarter" idx="3"/>
          </p:nvPr>
        </p:nvSpPr>
        <p:spPr>
          <a:xfrm>
            <a:off x="3124202" y="6708013"/>
            <a:ext cx="2895599" cy="385325"/>
          </a:xfrm>
          <a:prstGeom prst="rect">
            <a:avLst/>
          </a:prstGeom>
        </p:spPr>
        <p:txBody>
          <a:bodyPr vert="horz" lIns="95792" tIns="47896" rIns="95792" bIns="47896" rtlCol="0" anchor="ctr"/>
          <a:lstStyle>
            <a:lvl1pPr algn="ctr">
              <a:defRPr sz="1300">
                <a:solidFill>
                  <a:schemeClr val="tx1">
                    <a:tint val="75000"/>
                  </a:schemeClr>
                </a:solidFill>
              </a:defRPr>
            </a:lvl1pPr>
          </a:lstStyle>
          <a:p>
            <a:pPr fontAlgn="base">
              <a:spcBef>
                <a:spcPct val="0"/>
              </a:spcBef>
              <a:spcAft>
                <a:spcPct val="0"/>
              </a:spcAft>
              <a:defRPr/>
            </a:pPr>
            <a:endParaRPr lang="es-ES">
              <a:solidFill>
                <a:prstClr val="black">
                  <a:tint val="75000"/>
                </a:prstClr>
              </a:solidFill>
              <a:latin typeface="Arial" pitchFamily="34" charset="0"/>
            </a:endParaRPr>
          </a:p>
        </p:txBody>
      </p:sp>
      <p:sp>
        <p:nvSpPr>
          <p:cNvPr id="6" name="5 Marcador de número de diapositiva"/>
          <p:cNvSpPr>
            <a:spLocks noGrp="1"/>
          </p:cNvSpPr>
          <p:nvPr>
            <p:ph type="sldNum" sz="quarter" idx="4"/>
          </p:nvPr>
        </p:nvSpPr>
        <p:spPr>
          <a:xfrm>
            <a:off x="6553201" y="6708013"/>
            <a:ext cx="2133600" cy="385325"/>
          </a:xfrm>
          <a:prstGeom prst="rect">
            <a:avLst/>
          </a:prstGeom>
        </p:spPr>
        <p:txBody>
          <a:bodyPr vert="horz" lIns="95792" tIns="47896" rIns="95792" bIns="47896" rtlCol="0" anchor="ctr"/>
          <a:lstStyle>
            <a:lvl1pPr algn="r">
              <a:defRPr sz="1300">
                <a:solidFill>
                  <a:schemeClr val="tx1">
                    <a:tint val="75000"/>
                  </a:schemeClr>
                </a:solidFill>
              </a:defRPr>
            </a:lvl1pPr>
          </a:lstStyle>
          <a:p>
            <a:pPr fontAlgn="base">
              <a:spcBef>
                <a:spcPct val="0"/>
              </a:spcBef>
              <a:spcAft>
                <a:spcPct val="0"/>
              </a:spcAft>
              <a:defRPr/>
            </a:pPr>
            <a:fld id="{BA56EF68-AB50-497E-9B54-CA5EF374AF67}" type="slidenum">
              <a:rPr lang="es-MX" smtClean="0">
                <a:solidFill>
                  <a:prstClr val="black">
                    <a:tint val="75000"/>
                  </a:prstClr>
                </a:solidFill>
                <a:latin typeface="Arial" pitchFamily="34" charset="0"/>
              </a:rPr>
              <a:pPr fontAlgn="base">
                <a:spcBef>
                  <a:spcPct val="0"/>
                </a:spcBef>
                <a:spcAft>
                  <a:spcPct val="0"/>
                </a:spcAft>
                <a:defRPr/>
              </a:pPr>
              <a:t>‹Nº›</a:t>
            </a:fld>
            <a:endParaRPr lang="es-MX">
              <a:solidFill>
                <a:prstClr val="black">
                  <a:tint val="75000"/>
                </a:prstClr>
              </a:solidFill>
              <a:latin typeface="Arial" pitchFamily="34" charset="0"/>
            </a:endParaRPr>
          </a:p>
        </p:txBody>
      </p:sp>
    </p:spTree>
    <p:extLst>
      <p:ext uri="{BB962C8B-B14F-4D97-AF65-F5344CB8AC3E}">
        <p14:creationId xmlns:p14="http://schemas.microsoft.com/office/powerpoint/2010/main" xmlns="" val="44653095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hf hdr="0" ftr="0" dt="0"/>
  <p:txStyles>
    <p:titleStyle>
      <a:lvl1pPr algn="ctr" defTabSz="957922" rtl="0" eaLnBrk="1" latinLnBrk="0" hangingPunct="1">
        <a:spcBef>
          <a:spcPct val="0"/>
        </a:spcBef>
        <a:buNone/>
        <a:defRPr sz="4600" kern="1200">
          <a:solidFill>
            <a:schemeClr val="tx1"/>
          </a:solidFill>
          <a:latin typeface="+mj-lt"/>
          <a:ea typeface="+mj-ea"/>
          <a:cs typeface="+mj-cs"/>
        </a:defRPr>
      </a:lvl1pPr>
    </p:titleStyle>
    <p:bodyStyle>
      <a:lvl1pPr marL="359221" indent="-359221" algn="l" defTabSz="95792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311" indent="-299350" algn="l" defTabSz="957922"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403" indent="-239481" algn="l" defTabSz="95792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6364" indent="-239481" algn="l" defTabSz="95792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5325" indent="-239481" algn="l" defTabSz="95792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4286" indent="-239481" algn="l" defTabSz="95792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247" indent="-239481" algn="l" defTabSz="95792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2208" indent="-239481" algn="l" defTabSz="95792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1169" indent="-239481" algn="l" defTabSz="95792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s-MX"/>
      </a:defPPr>
      <a:lvl1pPr marL="0" algn="l" defTabSz="957922" rtl="0" eaLnBrk="1" latinLnBrk="0" hangingPunct="1">
        <a:defRPr sz="1800" kern="1200">
          <a:solidFill>
            <a:schemeClr val="tx1"/>
          </a:solidFill>
          <a:latin typeface="+mn-lt"/>
          <a:ea typeface="+mn-ea"/>
          <a:cs typeface="+mn-cs"/>
        </a:defRPr>
      </a:lvl1pPr>
      <a:lvl2pPr marL="478961" algn="l" defTabSz="957922" rtl="0" eaLnBrk="1" latinLnBrk="0" hangingPunct="1">
        <a:defRPr sz="1800" kern="1200">
          <a:solidFill>
            <a:schemeClr val="tx1"/>
          </a:solidFill>
          <a:latin typeface="+mn-lt"/>
          <a:ea typeface="+mn-ea"/>
          <a:cs typeface="+mn-cs"/>
        </a:defRPr>
      </a:lvl2pPr>
      <a:lvl3pPr marL="957922" algn="l" defTabSz="957922" rtl="0" eaLnBrk="1" latinLnBrk="0" hangingPunct="1">
        <a:defRPr sz="1800" kern="1200">
          <a:solidFill>
            <a:schemeClr val="tx1"/>
          </a:solidFill>
          <a:latin typeface="+mn-lt"/>
          <a:ea typeface="+mn-ea"/>
          <a:cs typeface="+mn-cs"/>
        </a:defRPr>
      </a:lvl3pPr>
      <a:lvl4pPr marL="1436883" algn="l" defTabSz="957922" rtl="0" eaLnBrk="1" latinLnBrk="0" hangingPunct="1">
        <a:defRPr sz="1800" kern="1200">
          <a:solidFill>
            <a:schemeClr val="tx1"/>
          </a:solidFill>
          <a:latin typeface="+mn-lt"/>
          <a:ea typeface="+mn-ea"/>
          <a:cs typeface="+mn-cs"/>
        </a:defRPr>
      </a:lvl4pPr>
      <a:lvl5pPr marL="1915844" algn="l" defTabSz="957922" rtl="0" eaLnBrk="1" latinLnBrk="0" hangingPunct="1">
        <a:defRPr sz="1800" kern="1200">
          <a:solidFill>
            <a:schemeClr val="tx1"/>
          </a:solidFill>
          <a:latin typeface="+mn-lt"/>
          <a:ea typeface="+mn-ea"/>
          <a:cs typeface="+mn-cs"/>
        </a:defRPr>
      </a:lvl5pPr>
      <a:lvl6pPr marL="2394805" algn="l" defTabSz="957922" rtl="0" eaLnBrk="1" latinLnBrk="0" hangingPunct="1">
        <a:defRPr sz="1800" kern="1200">
          <a:solidFill>
            <a:schemeClr val="tx1"/>
          </a:solidFill>
          <a:latin typeface="+mn-lt"/>
          <a:ea typeface="+mn-ea"/>
          <a:cs typeface="+mn-cs"/>
        </a:defRPr>
      </a:lvl6pPr>
      <a:lvl7pPr marL="2873767" algn="l" defTabSz="957922" rtl="0" eaLnBrk="1" latinLnBrk="0" hangingPunct="1">
        <a:defRPr sz="1800" kern="1200">
          <a:solidFill>
            <a:schemeClr val="tx1"/>
          </a:solidFill>
          <a:latin typeface="+mn-lt"/>
          <a:ea typeface="+mn-ea"/>
          <a:cs typeface="+mn-cs"/>
        </a:defRPr>
      </a:lvl7pPr>
      <a:lvl8pPr marL="3352728" algn="l" defTabSz="957922" rtl="0" eaLnBrk="1" latinLnBrk="0" hangingPunct="1">
        <a:defRPr sz="1800" kern="1200">
          <a:solidFill>
            <a:schemeClr val="tx1"/>
          </a:solidFill>
          <a:latin typeface="+mn-lt"/>
          <a:ea typeface="+mn-ea"/>
          <a:cs typeface="+mn-cs"/>
        </a:defRPr>
      </a:lvl8pPr>
      <a:lvl9pPr marL="3831689" algn="l" defTabSz="9579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7.gif"/><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hyperlink" Target="http://search.babylon.com/imageres.php?iu=http://movelands.com/data_images/images/china/china-04.jpg&amp;ir=http://movelands.com/china/&amp;ig=http://t2.gstatic.com/images?q=tbn:ANd9GcRYVIAg5FzNe27b6V_g6ODj2HH4UzmPGuXbsmVuhHeFNmjbfSni6tUNhBp3&amp;h=1083&amp;w=1617&amp;q=china&amp;babsrc=SP_def"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hyperlink" Target="http://search.babylon.com/imageres.php?iu=http://www.mars.com/global/assets/images/center-content/Mexico-flag.jpg&amp;ir=http://www.mars.com/global/about-mars/mars-pia/market-summaries/mars-mexico.aspx&amp;ig=http://t0.gstatic.com/images?q=tbn:ANd9GcRynOfvxD4x-uKS_JWurrpZht93TNOe2hDcJrgna7iuA8u_WovQXlJazHY&amp;h=394&amp;w=700&amp;q=mexico&amp;babsrc=SP_def" TargetMode="External"/><Relationship Id="rId4" Type="http://schemas.openxmlformats.org/officeDocument/2006/relationships/image" Target="../media/image26.jpeg"/><Relationship Id="rId9" Type="http://schemas.openxmlformats.org/officeDocument/2006/relationships/image" Target="../media/image7.gif"/></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gi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gif"/><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7.gi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971602" y="2640813"/>
            <a:ext cx="7272808" cy="3516347"/>
          </a:xfrm>
          <a:prstGeom prst="rect">
            <a:avLst/>
          </a:prstGeom>
          <a:noFill/>
        </p:spPr>
        <p:txBody>
          <a:bodyPr wrap="square" rtlCol="0">
            <a:spAutoFit/>
          </a:bodyPr>
          <a:lstStyle/>
          <a:p>
            <a:pPr algn="ctr">
              <a:defRPr/>
            </a:pPr>
            <a:r>
              <a:rPr lang="es-ES" sz="2400" b="1" dirty="0" smtClean="0">
                <a:solidFill>
                  <a:schemeClr val="bg1"/>
                </a:solidFill>
              </a:rPr>
              <a:t>“El Papel de la Infraestructura en la Integración Económica y Social en México” </a:t>
            </a:r>
          </a:p>
          <a:p>
            <a:pPr algn="ctr">
              <a:defRPr/>
            </a:pPr>
            <a:endParaRPr lang="en-US" sz="2000" b="1" spc="50" dirty="0"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endParaRPr>
          </a:p>
          <a:p>
            <a:pPr algn="ctr">
              <a:defRPr/>
            </a:pPr>
            <a:endParaRPr lang="en-US" sz="2000" b="1" spc="50" dirty="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endParaRPr>
          </a:p>
          <a:p>
            <a:pPr algn="ctr">
              <a:defRPr/>
            </a:pPr>
            <a:r>
              <a:rPr lang="en-US" sz="2000" b="1" spc="50" dirty="0"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rPr>
              <a:t>Ing. Luis </a:t>
            </a:r>
            <a:r>
              <a:rPr lang="en-US" sz="2000" b="1" spc="50" dirty="0" err="1"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rPr>
              <a:t>Zárate</a:t>
            </a:r>
            <a:r>
              <a:rPr lang="en-US" sz="2000" b="1" spc="50" dirty="0"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rPr>
              <a:t> Rocha</a:t>
            </a:r>
          </a:p>
          <a:p>
            <a:pPr algn="ctr">
              <a:defRPr/>
            </a:pPr>
            <a:r>
              <a:rPr lang="es-MX" sz="1600" dirty="0" smtClean="0">
                <a:solidFill>
                  <a:schemeClr val="bg1"/>
                </a:solidFill>
              </a:rPr>
              <a:t>Presidente Nacional</a:t>
            </a:r>
          </a:p>
          <a:p>
            <a:pPr algn="ctr">
              <a:defRPr/>
            </a:pPr>
            <a:r>
              <a:rPr lang="en-US" sz="1600" spc="50" dirty="0"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rPr>
              <a:t>CMIC</a:t>
            </a:r>
          </a:p>
          <a:p>
            <a:pPr algn="ctr">
              <a:defRPr/>
            </a:pPr>
            <a:endParaRPr lang="en-US" sz="1050" spc="50" dirty="0" smtClean="0">
              <a:ln w="13500">
                <a:solidFill>
                  <a:schemeClr val="accent1">
                    <a:shade val="2500"/>
                    <a:alpha val="6500"/>
                  </a:schemeClr>
                </a:solidFill>
                <a:prstDash val="solid"/>
              </a:ln>
              <a:solidFill>
                <a:schemeClr val="bg1"/>
              </a:solidFill>
              <a:latin typeface="Century Gothic" panose="020B0502020202020204" pitchFamily="34" charset="0"/>
              <a:ea typeface="Segoe UI Symbol" pitchFamily="34" charset="0"/>
              <a:cs typeface="DokChampa" pitchFamily="34" charset="-34"/>
            </a:endParaRPr>
          </a:p>
          <a:p>
            <a:pPr algn="ctr">
              <a:defRPr/>
            </a:pPr>
            <a:endParaRPr lang="en-US" sz="1050" spc="50" dirty="0" smtClean="0">
              <a:ln w="13500">
                <a:solidFill>
                  <a:schemeClr val="accent1">
                    <a:shade val="2500"/>
                    <a:alpha val="6500"/>
                  </a:schemeClr>
                </a:solidFill>
                <a:prstDash val="solid"/>
              </a:ln>
              <a:solidFill>
                <a:schemeClr val="bg1"/>
              </a:solidFill>
              <a:latin typeface="Century Gothic" panose="020B0502020202020204" pitchFamily="34" charset="0"/>
              <a:ea typeface="Segoe UI Symbol" pitchFamily="34" charset="0"/>
              <a:cs typeface="DokChampa" pitchFamily="34" charset="-34"/>
            </a:endParaRPr>
          </a:p>
          <a:p>
            <a:endParaRPr lang="es-MX" sz="1050" dirty="0">
              <a:solidFill>
                <a:schemeClr val="bg1"/>
              </a:solidFill>
            </a:endParaRPr>
          </a:p>
          <a:p>
            <a:pPr algn="ctr"/>
            <a:r>
              <a:rPr lang="es-MX" sz="1050" dirty="0">
                <a:solidFill>
                  <a:schemeClr val="bg1"/>
                </a:solidFill>
              </a:rPr>
              <a:t> </a:t>
            </a:r>
            <a:r>
              <a:rPr lang="es-MX" sz="1050" b="1" dirty="0" smtClean="0">
                <a:solidFill>
                  <a:schemeClr val="bg1"/>
                </a:solidFill>
              </a:rPr>
              <a:t>IV FORO MÉXICO UNIÓN EUROPEA</a:t>
            </a:r>
            <a:endParaRPr lang="en-US" sz="1050" spc="50" dirty="0" smtClean="0">
              <a:ln w="13500">
                <a:solidFill>
                  <a:schemeClr val="accent1">
                    <a:shade val="2500"/>
                    <a:alpha val="6500"/>
                  </a:schemeClr>
                </a:solidFill>
                <a:prstDash val="solid"/>
              </a:ln>
              <a:solidFill>
                <a:schemeClr val="bg1"/>
              </a:solidFill>
              <a:latin typeface="Century Gothic" panose="020B0502020202020204" pitchFamily="34" charset="0"/>
              <a:ea typeface="Segoe UI Symbol" pitchFamily="34" charset="0"/>
              <a:cs typeface="DokChampa" pitchFamily="34" charset="-34"/>
            </a:endParaRPr>
          </a:p>
          <a:p>
            <a:pPr algn="ctr">
              <a:defRPr/>
            </a:pPr>
            <a:endParaRPr lang="en-US" sz="1050" spc="50" dirty="0">
              <a:ln w="13500">
                <a:solidFill>
                  <a:schemeClr val="accent1">
                    <a:shade val="2500"/>
                    <a:alpha val="6500"/>
                  </a:schemeClr>
                </a:solidFill>
                <a:prstDash val="solid"/>
              </a:ln>
              <a:solidFill>
                <a:schemeClr val="bg1"/>
              </a:solidFill>
              <a:latin typeface="Century Gothic" panose="020B0502020202020204" pitchFamily="34" charset="0"/>
              <a:ea typeface="Segoe UI Symbol" pitchFamily="34" charset="0"/>
              <a:cs typeface="DokChampa" pitchFamily="34" charset="-34"/>
            </a:endParaRPr>
          </a:p>
          <a:p>
            <a:pPr algn="ctr">
              <a:defRPr/>
            </a:pPr>
            <a:r>
              <a:rPr lang="en-US" sz="1000" b="1" spc="50" dirty="0" err="1"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rPr>
              <a:t>Noviembre</a:t>
            </a:r>
            <a:r>
              <a:rPr lang="en-US" sz="1000" b="1" spc="50" dirty="0"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rPr>
              <a:t> 29,  2013</a:t>
            </a:r>
          </a:p>
          <a:p>
            <a:pPr algn="ctr">
              <a:defRPr/>
            </a:pPr>
            <a:endParaRPr lang="en-US" sz="2000" spc="50" dirty="0"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endParaRPr>
          </a:p>
        </p:txBody>
      </p:sp>
      <p:sp>
        <p:nvSpPr>
          <p:cNvPr id="2" name="1 Rectángulo"/>
          <p:cNvSpPr/>
          <p:nvPr/>
        </p:nvSpPr>
        <p:spPr>
          <a:xfrm>
            <a:off x="40831" y="50263"/>
            <a:ext cx="2226915" cy="13389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32239" y="272430"/>
            <a:ext cx="2304256" cy="2404923"/>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7083654" y="6047283"/>
            <a:ext cx="2051720" cy="646331"/>
          </a:xfrm>
          <a:prstGeom prst="rect">
            <a:avLst/>
          </a:prstGeom>
          <a:solidFill>
            <a:schemeClr val="tx1"/>
          </a:solidFill>
        </p:spPr>
        <p:txBody>
          <a:bodyPr wrap="square" rtlCol="0">
            <a:spAutoFit/>
          </a:bodyPr>
          <a:lstStyle/>
          <a:p>
            <a:endParaRPr lang="es-MX" dirty="0" smtClean="0"/>
          </a:p>
          <a:p>
            <a:endParaRPr lang="es-MX" dirty="0"/>
          </a:p>
        </p:txBody>
      </p:sp>
      <p:pic>
        <p:nvPicPr>
          <p:cNvPr id="36868" name="Picture 4" descr="http://www.euroamerica.org/imas06/0001.gif"/>
          <p:cNvPicPr>
            <a:picLocks noChangeAspect="1" noChangeArrowheads="1"/>
          </p:cNvPicPr>
          <p:nvPr/>
        </p:nvPicPr>
        <p:blipFill>
          <a:blip r:embed="rId4"/>
          <a:srcRect/>
          <a:stretch>
            <a:fillRect/>
          </a:stretch>
        </p:blipFill>
        <p:spPr bwMode="auto">
          <a:xfrm>
            <a:off x="7928767" y="5797092"/>
            <a:ext cx="1071570" cy="814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4129584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6876256" y="6138986"/>
            <a:ext cx="2160240"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 name="1 Tabla"/>
          <p:cNvGraphicFramePr>
            <a:graphicFrameLocks noGrp="1"/>
          </p:cNvGraphicFramePr>
          <p:nvPr>
            <p:extLst>
              <p:ext uri="{D42A27DB-BD31-4B8C-83A1-F6EECF244321}">
                <p14:modId xmlns:p14="http://schemas.microsoft.com/office/powerpoint/2010/main" xmlns="" val="2306533763"/>
              </p:ext>
            </p:extLst>
          </p:nvPr>
        </p:nvGraphicFramePr>
        <p:xfrm>
          <a:off x="251523" y="1338956"/>
          <a:ext cx="8784977" cy="5172683"/>
        </p:xfrm>
        <a:graphic>
          <a:graphicData uri="http://schemas.openxmlformats.org/drawingml/2006/table">
            <a:tbl>
              <a:tblPr/>
              <a:tblGrid>
                <a:gridCol w="506218"/>
                <a:gridCol w="3310206"/>
                <a:gridCol w="720080"/>
                <a:gridCol w="576064"/>
                <a:gridCol w="2944722"/>
                <a:gridCol w="727687"/>
              </a:tblGrid>
              <a:tr h="203682">
                <a:tc gridSpan="2">
                  <a:txBody>
                    <a:bodyPr/>
                    <a:lstStyle/>
                    <a:p>
                      <a:pPr algn="l" fontAlgn="b"/>
                      <a:r>
                        <a:rPr lang="es-MX" sz="1300" b="1" i="0" u="none" strike="noStrike" dirty="0">
                          <a:solidFill>
                            <a:srgbClr val="000000"/>
                          </a:solidFill>
                          <a:effectLst/>
                          <a:latin typeface="Arial Narrow"/>
                        </a:rPr>
                        <a:t>CARRETERAS:</a:t>
                      </a:r>
                    </a:p>
                  </a:txBody>
                  <a:tcPr marL="5270" marR="5270" marT="55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a:txBody>
                    <a:bodyPr/>
                    <a:lstStyle/>
                    <a:p>
                      <a:pPr algn="l" fontAlgn="b"/>
                      <a:r>
                        <a:rPr lang="es-MX" sz="600" b="0" i="0" u="none" strike="noStrike">
                          <a:solidFill>
                            <a:srgbClr val="000000"/>
                          </a:solidFill>
                          <a:effectLst/>
                          <a:latin typeface="Arial Narrow"/>
                        </a:rPr>
                        <a:t> </a:t>
                      </a:r>
                    </a:p>
                  </a:txBody>
                  <a:tcPr marL="5270" marR="5270" marT="5562"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fontAlgn="b"/>
                      <a:r>
                        <a:rPr lang="es-MX" sz="1300" b="1" i="0" u="none" strike="noStrike" smtClean="0">
                          <a:solidFill>
                            <a:srgbClr val="000000"/>
                          </a:solidFill>
                          <a:effectLst/>
                          <a:latin typeface="Arial Narrow"/>
                        </a:rPr>
                        <a:t>  PUERTOS</a:t>
                      </a:r>
                      <a:r>
                        <a:rPr lang="es-MX" sz="1300" b="1"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a:txBody>
                    <a:bodyPr/>
                    <a:lstStyle/>
                    <a:p>
                      <a:pPr algn="l" fontAlgn="b"/>
                      <a:r>
                        <a:rPr lang="es-MX" sz="600" b="0" i="0" u="none" strike="noStrike">
                          <a:solidFill>
                            <a:srgbClr val="000000"/>
                          </a:solidFill>
                          <a:effectLst/>
                          <a:latin typeface="Arial Narrow"/>
                        </a:rPr>
                        <a:t> </a:t>
                      </a:r>
                    </a:p>
                  </a:txBody>
                  <a:tcPr marL="5270" marR="5270" marT="55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6227">
                <a:tc>
                  <a:txBody>
                    <a:bodyPr/>
                    <a:lstStyle/>
                    <a:p>
                      <a:pPr algn="ctr" fontAlgn="ctr"/>
                      <a:r>
                        <a:rPr lang="es-MX" sz="900" b="1" i="0" u="none" strike="noStrike" dirty="0">
                          <a:solidFill>
                            <a:srgbClr val="000000"/>
                          </a:solidFill>
                          <a:effectLst/>
                          <a:latin typeface="Arial Narrow"/>
                        </a:rPr>
                        <a:t>Código del Proyecto</a:t>
                      </a:r>
                    </a:p>
                  </a:txBody>
                  <a:tcPr marL="5270" marR="5270" marT="55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MX" sz="900" b="1" i="0" u="none" strike="noStrike" dirty="0">
                          <a:solidFill>
                            <a:srgbClr val="000000"/>
                          </a:solidFill>
                          <a:effectLst/>
                          <a:latin typeface="Arial Narrow"/>
                        </a:rPr>
                        <a:t>Proyecto</a:t>
                      </a:r>
                    </a:p>
                  </a:txBody>
                  <a:tcPr marL="5270" marR="5270" marT="5562"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Arial Narrow"/>
                        </a:rPr>
                        <a:t>Entidad</a:t>
                      </a:r>
                    </a:p>
                  </a:txBody>
                  <a:tcPr marL="5270" marR="5270" marT="55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900" b="1" i="0" u="none" strike="noStrike" dirty="0" smtClean="0">
                          <a:solidFill>
                            <a:srgbClr val="000000"/>
                          </a:solidFill>
                          <a:effectLst/>
                          <a:latin typeface="Arial Narrow"/>
                        </a:rPr>
                        <a:t> Código </a:t>
                      </a:r>
                      <a:r>
                        <a:rPr lang="es-MX" sz="900" b="1" i="0" u="none" strike="noStrike" dirty="0">
                          <a:solidFill>
                            <a:srgbClr val="000000"/>
                          </a:solidFill>
                          <a:effectLst/>
                          <a:latin typeface="Arial Narrow"/>
                        </a:rPr>
                        <a:t>del Proyecto</a:t>
                      </a:r>
                    </a:p>
                  </a:txBody>
                  <a:tcPr marL="5270" marR="5270" marT="556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MX" sz="900" b="1" i="0" u="none" strike="noStrike" dirty="0">
                          <a:solidFill>
                            <a:srgbClr val="000000"/>
                          </a:solidFill>
                          <a:effectLst/>
                          <a:latin typeface="Arial Narrow"/>
                        </a:rPr>
                        <a:t>Proyecto</a:t>
                      </a:r>
                    </a:p>
                  </a:txBody>
                  <a:tcPr marL="5270" marR="5270" marT="5562"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Arial Narrow"/>
                        </a:rPr>
                        <a:t>Entidad</a:t>
                      </a:r>
                    </a:p>
                  </a:txBody>
                  <a:tcPr marL="5270" marR="5270" marT="5562" marB="0" anchor="ctr">
                    <a:lnL>
                      <a:noFill/>
                    </a:lnL>
                    <a:lnR w="12700" cap="flat" cmpd="sng" algn="ctr">
                      <a:solidFill>
                        <a:srgbClr val="000000"/>
                      </a:solidFill>
                      <a:prstDash val="solid"/>
                      <a:round/>
                      <a:headEnd type="none" w="med" len="med"/>
                      <a:tailEnd type="none" w="med" len="med"/>
                    </a:lnR>
                    <a:lnT>
                      <a:noFill/>
                    </a:lnT>
                    <a:lnB>
                      <a:noFill/>
                    </a:lnB>
                  </a:tcPr>
                </a:tc>
              </a:tr>
              <a:tr h="279883">
                <a:tc>
                  <a:txBody>
                    <a:bodyPr/>
                    <a:lstStyle/>
                    <a:p>
                      <a:pPr algn="l" fontAlgn="b"/>
                      <a:r>
                        <a:rPr lang="es-MX" sz="900" b="0" i="0" u="none" strike="noStrike" dirty="0">
                          <a:solidFill>
                            <a:srgbClr val="000000"/>
                          </a:solidFill>
                          <a:effectLst/>
                          <a:latin typeface="Arial Narrow"/>
                        </a:rPr>
                        <a:t>CG-022</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Construcción de la carretera </a:t>
                      </a:r>
                      <a:r>
                        <a:rPr lang="es-MX" sz="900" b="0" i="0" u="none" strike="noStrike" dirty="0" err="1">
                          <a:solidFill>
                            <a:srgbClr val="000000"/>
                          </a:solidFill>
                          <a:effectLst/>
                          <a:latin typeface="Arial Narrow"/>
                        </a:rPr>
                        <a:t>Cardel</a:t>
                      </a:r>
                      <a:r>
                        <a:rPr lang="es-MX" sz="900" b="0" i="0" u="none" strike="noStrike" dirty="0">
                          <a:solidFill>
                            <a:srgbClr val="000000"/>
                          </a:solidFill>
                          <a:effectLst/>
                          <a:latin typeface="Arial Narrow"/>
                        </a:rPr>
                        <a:t> - Poza Rica (primera etapa)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Veracruz</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endParaRPr lang="es-MX" sz="1800" dirty="0"/>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endParaRPr lang="es-MX" sz="1800" dirty="0"/>
                    </a:p>
                  </a:txBody>
                  <a:tcPr marL="5270" marR="5270" marT="5562" marB="0" anchor="b">
                    <a:lnL>
                      <a:noFill/>
                    </a:lnL>
                    <a:lnR>
                      <a:noFill/>
                    </a:lnR>
                    <a:lnT>
                      <a:noFill/>
                    </a:lnT>
                    <a:lnB>
                      <a:noFill/>
                    </a:lnB>
                    <a:solidFill>
                      <a:srgbClr val="F2DCDB"/>
                    </a:solidFill>
                  </a:tcPr>
                </a:tc>
                <a:tc>
                  <a:txBody>
                    <a:bodyPr/>
                    <a:lstStyle/>
                    <a:p>
                      <a:endParaRPr lang="es-MX" sz="1800"/>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158113">
                <a:tc>
                  <a:txBody>
                    <a:bodyPr/>
                    <a:lstStyle/>
                    <a:p>
                      <a:pPr algn="l" fontAlgn="b"/>
                      <a:r>
                        <a:rPr lang="es-MX" sz="900" b="0" i="0" u="none" strike="noStrike" dirty="0">
                          <a:solidFill>
                            <a:srgbClr val="000000"/>
                          </a:solidFill>
                          <a:effectLst/>
                          <a:latin typeface="Arial Narrow"/>
                        </a:rPr>
                        <a:t>CG-023</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Construcción de la autopista Tuxpan -Tampico</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Veracruz</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MX" sz="900" b="0" i="0" u="none" strike="noStrike" dirty="0" smtClean="0">
                          <a:solidFill>
                            <a:srgbClr val="000000"/>
                          </a:solidFill>
                          <a:effectLst/>
                          <a:latin typeface="Arial Narrow"/>
                        </a:rPr>
                        <a:t> CG-063</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a:solidFill>
                            <a:srgbClr val="000000"/>
                          </a:solidFill>
                          <a:effectLst/>
                          <a:latin typeface="Arial Narrow"/>
                        </a:rPr>
                        <a:t>Modernizar el puerto de Ciudad del Carmen</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Campeche</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tcPr>
                </a:tc>
              </a:tr>
              <a:tr h="295058">
                <a:tc>
                  <a:txBody>
                    <a:bodyPr/>
                    <a:lstStyle/>
                    <a:p>
                      <a:pPr algn="l" fontAlgn="b"/>
                      <a:r>
                        <a:rPr lang="es-MX" sz="900" b="0" i="0" u="none" strike="noStrike" dirty="0">
                          <a:solidFill>
                            <a:srgbClr val="000000"/>
                          </a:solidFill>
                          <a:effectLst/>
                          <a:latin typeface="Arial Narrow"/>
                        </a:rPr>
                        <a:t>CG-026</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Continuar la construcción de la autopista Jala - Compostela - Bahía</a:t>
                      </a:r>
                      <a:br>
                        <a:rPr lang="es-MX" sz="900" b="0" i="0" u="none" strike="noStrike" dirty="0">
                          <a:solidFill>
                            <a:srgbClr val="000000"/>
                          </a:solidFill>
                          <a:effectLst/>
                          <a:latin typeface="Arial Narrow"/>
                        </a:rPr>
                      </a:br>
                      <a:r>
                        <a:rPr lang="es-MX" sz="900" b="0" i="0" u="none" strike="noStrike" dirty="0">
                          <a:solidFill>
                            <a:srgbClr val="000000"/>
                          </a:solidFill>
                          <a:effectLst/>
                          <a:latin typeface="Arial Narrow"/>
                        </a:rPr>
                        <a:t>de </a:t>
                      </a:r>
                      <a:r>
                        <a:rPr lang="es-MX" sz="900" b="0" i="0" u="none" strike="noStrike" dirty="0" err="1">
                          <a:solidFill>
                            <a:srgbClr val="000000"/>
                          </a:solidFill>
                          <a:effectLst/>
                          <a:latin typeface="Arial Narrow"/>
                        </a:rPr>
                        <a:t>BanderasT</a:t>
                      </a:r>
                      <a:endParaRPr lang="es-MX" sz="900" b="0" i="0" u="none" strike="noStrike" dirty="0">
                        <a:solidFill>
                          <a:srgbClr val="000000"/>
                        </a:solidFill>
                        <a:effectLst/>
                        <a:latin typeface="Arial Narrow"/>
                      </a:endParaRP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Nayarit</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s-MX" sz="900" b="0" i="0" u="none" strike="noStrike" dirty="0" smtClean="0">
                          <a:solidFill>
                            <a:srgbClr val="000000"/>
                          </a:solidFill>
                          <a:effectLst/>
                          <a:latin typeface="Arial Narrow"/>
                        </a:rPr>
                        <a:t> CG-066</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Modernizar el puerto de </a:t>
                      </a:r>
                      <a:r>
                        <a:rPr lang="es-MX" sz="900" b="0" i="0" u="none" strike="noStrike" dirty="0" err="1">
                          <a:solidFill>
                            <a:srgbClr val="000000"/>
                          </a:solidFill>
                          <a:effectLst/>
                          <a:latin typeface="Arial Narrow"/>
                        </a:rPr>
                        <a:t>Seybaplaya</a:t>
                      </a:r>
                      <a:endParaRPr lang="es-MX" sz="900" b="0" i="0" u="none" strike="noStrike" dirty="0">
                        <a:solidFill>
                          <a:srgbClr val="000000"/>
                        </a:solidFill>
                        <a:effectLst/>
                        <a:latin typeface="Arial Narrow"/>
                      </a:endParaRP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Campeche</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316227">
                <a:tc>
                  <a:txBody>
                    <a:bodyPr/>
                    <a:lstStyle/>
                    <a:p>
                      <a:pPr algn="l" fontAlgn="b"/>
                      <a:r>
                        <a:rPr lang="es-MX" sz="900" b="0" i="0" u="none" strike="noStrike" dirty="0">
                          <a:solidFill>
                            <a:srgbClr val="000000"/>
                          </a:solidFill>
                          <a:effectLst/>
                          <a:latin typeface="Arial Narrow"/>
                        </a:rPr>
                        <a:t>CG-040</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Construcción del Viaducto Elevado sobre la autopista México - Veracruz, </a:t>
                      </a:r>
                      <a:r>
                        <a:rPr lang="es-MX" sz="900" b="0" i="0" u="none" strike="noStrike" dirty="0" smtClean="0">
                          <a:solidFill>
                            <a:srgbClr val="000000"/>
                          </a:solidFill>
                          <a:effectLst/>
                          <a:latin typeface="Arial Narrow"/>
                        </a:rPr>
                        <a:t>tramo Planta </a:t>
                      </a:r>
                      <a:r>
                        <a:rPr lang="es-MX" sz="900" b="0" i="0" u="none" strike="noStrike" dirty="0">
                          <a:solidFill>
                            <a:srgbClr val="000000"/>
                          </a:solidFill>
                          <a:effectLst/>
                          <a:latin typeface="Arial Narrow"/>
                        </a:rPr>
                        <a:t>VW- Estadio Cuauhtémoc o la opción que técnicamente mejor resulte</a:t>
                      </a:r>
                    </a:p>
                  </a:txBody>
                  <a:tcPr marL="5270" marR="5270" marT="5562" marB="0" anchor="b">
                    <a:lnL>
                      <a:noFill/>
                    </a:lnL>
                    <a:lnR>
                      <a:noFill/>
                    </a:lnR>
                    <a:lnT>
                      <a:noFill/>
                    </a:lnT>
                    <a:lnB>
                      <a:noFill/>
                    </a:lnB>
                  </a:tcPr>
                </a:tc>
                <a:tc>
                  <a:txBody>
                    <a:bodyPr/>
                    <a:lstStyle/>
                    <a:p>
                      <a:pPr algn="l" fontAlgn="b"/>
                      <a:r>
                        <a:rPr lang="es-MX" sz="900" b="0" i="0" u="none" strike="noStrike" dirty="0">
                          <a:solidFill>
                            <a:srgbClr val="000000"/>
                          </a:solidFill>
                          <a:effectLst/>
                          <a:latin typeface="Arial Narrow"/>
                        </a:rPr>
                        <a:t>Puebla</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MX" sz="900" b="0" i="0" u="none" strike="noStrike" dirty="0" smtClean="0">
                          <a:solidFill>
                            <a:srgbClr val="000000"/>
                          </a:solidFill>
                          <a:effectLst/>
                          <a:latin typeface="Arial Narrow"/>
                        </a:rPr>
                        <a:t> CG-247</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Ampliación y modernización del puerto de Altura en Progreso,</a:t>
                      </a:r>
                      <a:br>
                        <a:rPr lang="es-MX" sz="900" b="0" i="0" u="none" strike="noStrike" dirty="0">
                          <a:solidFill>
                            <a:srgbClr val="000000"/>
                          </a:solidFill>
                          <a:effectLst/>
                          <a:latin typeface="Arial Narrow"/>
                        </a:rPr>
                      </a:br>
                      <a:r>
                        <a:rPr lang="es-MX" sz="900" b="0" i="0" u="none" strike="noStrike" dirty="0">
                          <a:solidFill>
                            <a:srgbClr val="000000"/>
                          </a:solidFill>
                          <a:effectLst/>
                          <a:latin typeface="Arial Narrow"/>
                        </a:rPr>
                        <a:t>así como la construcción e instalación de una Plataforma Logística.</a:t>
                      </a:r>
                    </a:p>
                  </a:txBody>
                  <a:tcPr marL="5270" marR="5270" marT="5562" marB="0" anchor="b">
                    <a:lnL>
                      <a:noFill/>
                    </a:lnL>
                    <a:lnR>
                      <a:noFill/>
                    </a:lnR>
                    <a:lnT>
                      <a:noFill/>
                    </a:lnT>
                    <a:lnB>
                      <a:noFill/>
                    </a:lnB>
                  </a:tcPr>
                </a:tc>
                <a:tc>
                  <a:txBody>
                    <a:bodyPr/>
                    <a:lstStyle/>
                    <a:p>
                      <a:pPr algn="l" fontAlgn="b"/>
                      <a:r>
                        <a:rPr lang="es-MX" sz="900" b="0" i="0" u="none" strike="noStrike" dirty="0">
                          <a:solidFill>
                            <a:srgbClr val="000000"/>
                          </a:solidFill>
                          <a:effectLst/>
                          <a:latin typeface="Arial Narrow"/>
                        </a:rPr>
                        <a:t>Yucatán</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tcPr>
                </a:tc>
              </a:tr>
              <a:tr h="316227">
                <a:tc>
                  <a:txBody>
                    <a:bodyPr/>
                    <a:lstStyle/>
                    <a:p>
                      <a:pPr algn="l" fontAlgn="b"/>
                      <a:r>
                        <a:rPr lang="es-MX" sz="900" b="0" i="0" u="none" strike="noStrike" dirty="0">
                          <a:solidFill>
                            <a:srgbClr val="000000"/>
                          </a:solidFill>
                          <a:effectLst/>
                          <a:latin typeface="Arial Narrow"/>
                        </a:rPr>
                        <a:t>CG-040</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Ampliar a 6 carriles la autopista Colima - Guadalajara, en el tramo Colima -</a:t>
                      </a:r>
                      <a:br>
                        <a:rPr lang="es-MX" sz="900" b="0" i="0" u="none" strike="noStrike" dirty="0">
                          <a:solidFill>
                            <a:srgbClr val="000000"/>
                          </a:solidFill>
                          <a:effectLst/>
                          <a:latin typeface="Arial Narrow"/>
                        </a:rPr>
                      </a:br>
                      <a:r>
                        <a:rPr lang="es-MX" sz="900" b="0" i="0" u="none" strike="noStrike" dirty="0" err="1">
                          <a:solidFill>
                            <a:srgbClr val="000000"/>
                          </a:solidFill>
                          <a:effectLst/>
                          <a:latin typeface="Arial Narrow"/>
                        </a:rPr>
                        <a:t>Tonilá</a:t>
                      </a:r>
                      <a:endParaRPr lang="es-MX" sz="900" b="0" i="0" u="none" strike="noStrike" dirty="0">
                        <a:solidFill>
                          <a:srgbClr val="000000"/>
                        </a:solidFill>
                        <a:effectLst/>
                        <a:latin typeface="Arial Narrow"/>
                      </a:endParaRP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Colima</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s-MX" sz="900" b="0" i="0" u="none" strike="noStrike" dirty="0" smtClean="0">
                          <a:solidFill>
                            <a:srgbClr val="000000"/>
                          </a:solidFill>
                          <a:effectLst/>
                          <a:latin typeface="Arial Narrow"/>
                        </a:rPr>
                        <a:t> P.E</a:t>
                      </a:r>
                      <a:r>
                        <a:rPr lang="es-MX" sz="900" b="0"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Ampliación del puerto de Altamira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Tamaulipas</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316227">
                <a:tc>
                  <a:txBody>
                    <a:bodyPr/>
                    <a:lstStyle/>
                    <a:p>
                      <a:pPr algn="l" fontAlgn="b"/>
                      <a:r>
                        <a:rPr lang="es-MX" sz="900" b="0" i="0" u="none" strike="noStrike" dirty="0">
                          <a:solidFill>
                            <a:srgbClr val="000000"/>
                          </a:solidFill>
                          <a:effectLst/>
                          <a:latin typeface="Arial Narrow"/>
                        </a:rPr>
                        <a:t>CG-074</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Ampliar a 6 carriles la autopista Colima - Guadalajara, en el tramo Manzanillo </a:t>
                      </a:r>
                      <a:br>
                        <a:rPr lang="es-MX" sz="900" b="0" i="0" u="none" strike="noStrike" dirty="0">
                          <a:solidFill>
                            <a:srgbClr val="000000"/>
                          </a:solidFill>
                          <a:effectLst/>
                          <a:latin typeface="Arial Narrow"/>
                        </a:rPr>
                      </a:br>
                      <a:r>
                        <a:rPr lang="es-MX" sz="900" b="0" i="0" u="none" strike="noStrike" dirty="0">
                          <a:solidFill>
                            <a:srgbClr val="000000"/>
                          </a:solidFill>
                          <a:effectLst/>
                          <a:latin typeface="Arial Narrow"/>
                        </a:rPr>
                        <a:t>Colima (primera etapa)</a:t>
                      </a:r>
                    </a:p>
                  </a:txBody>
                  <a:tcPr marL="5270" marR="5270" marT="5562" marB="0" anchor="b">
                    <a:lnL>
                      <a:noFill/>
                    </a:lnL>
                    <a:lnR>
                      <a:noFill/>
                    </a:lnR>
                    <a:lnT>
                      <a:noFill/>
                    </a:lnT>
                    <a:lnB>
                      <a:noFill/>
                    </a:lnB>
                  </a:tcPr>
                </a:tc>
                <a:tc>
                  <a:txBody>
                    <a:bodyPr/>
                    <a:lstStyle/>
                    <a:p>
                      <a:pPr algn="l" fontAlgn="b"/>
                      <a:r>
                        <a:rPr lang="es-MX" sz="900" b="0" i="0" u="none" strike="noStrike" dirty="0">
                          <a:solidFill>
                            <a:srgbClr val="000000"/>
                          </a:solidFill>
                          <a:effectLst/>
                          <a:latin typeface="Arial Narrow"/>
                        </a:rPr>
                        <a:t>Colima</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MX" sz="900" b="0" i="0" u="none" strike="noStrike" dirty="0" smtClean="0">
                          <a:solidFill>
                            <a:srgbClr val="000000"/>
                          </a:solidFill>
                          <a:effectLst/>
                          <a:latin typeface="Arial Narrow"/>
                        </a:rPr>
                        <a:t> P.E</a:t>
                      </a:r>
                      <a:r>
                        <a:rPr lang="es-MX" sz="900" b="0"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Modernización del puerto de Mazatlán</a:t>
                      </a:r>
                    </a:p>
                  </a:txBody>
                  <a:tcPr marL="5270" marR="5270" marT="5562" marB="0" anchor="b">
                    <a:lnL>
                      <a:noFill/>
                    </a:lnL>
                    <a:lnR>
                      <a:noFill/>
                    </a:lnR>
                    <a:lnT>
                      <a:noFill/>
                    </a:lnT>
                    <a:lnB>
                      <a:noFill/>
                    </a:lnB>
                  </a:tcPr>
                </a:tc>
                <a:tc>
                  <a:txBody>
                    <a:bodyPr/>
                    <a:lstStyle/>
                    <a:p>
                      <a:pPr algn="l" fontAlgn="b"/>
                      <a:r>
                        <a:rPr lang="es-MX" sz="900" b="0" i="0" u="none" strike="noStrike" dirty="0">
                          <a:solidFill>
                            <a:srgbClr val="000000"/>
                          </a:solidFill>
                          <a:effectLst/>
                          <a:latin typeface="Arial Narrow"/>
                        </a:rPr>
                        <a:t>Sinaloa</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tcPr>
                </a:tc>
              </a:tr>
              <a:tr h="279883">
                <a:tc>
                  <a:txBody>
                    <a:bodyPr/>
                    <a:lstStyle/>
                    <a:p>
                      <a:pPr algn="l" fontAlgn="b"/>
                      <a:r>
                        <a:rPr lang="es-MX" sz="900" b="0" i="0" u="none" strike="noStrike">
                          <a:solidFill>
                            <a:srgbClr val="000000"/>
                          </a:solidFill>
                          <a:effectLst/>
                          <a:latin typeface="Arial Narrow"/>
                        </a:rPr>
                        <a:t>CG-080</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Continuar con la modernización de la carretera Pachuca - Huejutla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Hidalgo</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s-MX" sz="900" b="0" i="0" u="none" strike="noStrike" dirty="0" smtClean="0">
                          <a:solidFill>
                            <a:srgbClr val="000000"/>
                          </a:solidFill>
                          <a:effectLst/>
                          <a:latin typeface="Arial Narrow"/>
                        </a:rPr>
                        <a:t> CG-024</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Construcción de una terminal portuaria de pasajeros en Puerto Vallarta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Jalisco</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203682">
                <a:tc>
                  <a:txBody>
                    <a:bodyPr/>
                    <a:lstStyle/>
                    <a:p>
                      <a:pPr algn="l" fontAlgn="b"/>
                      <a:r>
                        <a:rPr lang="es-MX" sz="900" b="0" i="0" u="none" strike="noStrike" dirty="0">
                          <a:solidFill>
                            <a:srgbClr val="000000"/>
                          </a:solidFill>
                          <a:effectLst/>
                          <a:latin typeface="Arial Narrow"/>
                        </a:rPr>
                        <a:t>CG-111</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a:solidFill>
                            <a:srgbClr val="000000"/>
                          </a:solidFill>
                          <a:effectLst/>
                          <a:latin typeface="Arial Narrow"/>
                        </a:rPr>
                        <a:t>Modernizar la carretera Tuxtla Gutiérrez - Villaflores</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Chiapas</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MX" sz="1300" b="1" i="0" u="none" strike="noStrike" dirty="0" smtClean="0">
                          <a:solidFill>
                            <a:srgbClr val="000000"/>
                          </a:solidFill>
                          <a:effectLst/>
                          <a:latin typeface="Arial Narrow"/>
                        </a:rPr>
                        <a:t>  AEROPUERTOS</a:t>
                      </a:r>
                      <a:r>
                        <a:rPr lang="es-MX" sz="1300" b="1"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a:txBody>
                    <a:bodyPr/>
                    <a:lstStyle/>
                    <a:p>
                      <a:pPr algn="l" fontAlgn="b"/>
                      <a:r>
                        <a:rPr lang="es-MX" sz="900" b="0" i="0" u="none" strike="noStrike" dirty="0">
                          <a:solidFill>
                            <a:srgbClr val="000000"/>
                          </a:solidFill>
                          <a:effectLst/>
                          <a:latin typeface="Arial Narrow"/>
                        </a:rPr>
                        <a:t> </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tcPr>
                </a:tc>
              </a:tr>
              <a:tr h="316227">
                <a:tc>
                  <a:txBody>
                    <a:bodyPr/>
                    <a:lstStyle/>
                    <a:p>
                      <a:pPr algn="l" fontAlgn="b"/>
                      <a:r>
                        <a:rPr lang="es-MX" sz="900" b="0" i="0" u="none" strike="noStrike" dirty="0">
                          <a:solidFill>
                            <a:srgbClr val="000000"/>
                          </a:solidFill>
                          <a:effectLst/>
                          <a:latin typeface="Arial Narrow"/>
                        </a:rPr>
                        <a:t>CG-131</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Modernizar la carretera Tampico - Ciudad Victoria - Límite con el Estado</a:t>
                      </a:r>
                      <a:br>
                        <a:rPr lang="es-MX" sz="900" b="0" i="0" u="none" strike="noStrike">
                          <a:solidFill>
                            <a:srgbClr val="000000"/>
                          </a:solidFill>
                          <a:effectLst/>
                          <a:latin typeface="Arial Narrow"/>
                        </a:rPr>
                      </a:br>
                      <a:r>
                        <a:rPr lang="es-MX" sz="900" b="0" i="0" u="none" strike="noStrike">
                          <a:solidFill>
                            <a:srgbClr val="000000"/>
                          </a:solidFill>
                          <a:effectLst/>
                          <a:latin typeface="Arial Narrow"/>
                        </a:rPr>
                        <a:t>de Nuevo León, primera etapa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Tamaulipas</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s-MX" sz="900" b="0" i="0" u="none" strike="noStrike" dirty="0" smtClean="0">
                          <a:solidFill>
                            <a:srgbClr val="000000"/>
                          </a:solidFill>
                          <a:effectLst/>
                          <a:latin typeface="Arial Narrow"/>
                        </a:rPr>
                        <a:t> CG-079</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Aviación General del aeropuerto de Hidalgo</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Hidalgo</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295058">
                <a:tc>
                  <a:txBody>
                    <a:bodyPr/>
                    <a:lstStyle/>
                    <a:p>
                      <a:pPr algn="l" fontAlgn="b"/>
                      <a:r>
                        <a:rPr lang="es-MX" sz="900" b="0" i="0" u="none" strike="noStrike" dirty="0">
                          <a:solidFill>
                            <a:srgbClr val="000000"/>
                          </a:solidFill>
                          <a:effectLst/>
                          <a:latin typeface="Arial Narrow"/>
                        </a:rPr>
                        <a:t>CG-156</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a:solidFill>
                            <a:srgbClr val="000000"/>
                          </a:solidFill>
                          <a:effectLst/>
                          <a:latin typeface="Arial Narrow"/>
                        </a:rPr>
                        <a:t>Autopista Zitácuaro - Valle de Bravo</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México-Michoacán</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MX" sz="900" b="0" i="0" u="none" strike="noStrike" dirty="0" smtClean="0">
                          <a:solidFill>
                            <a:srgbClr val="000000"/>
                          </a:solidFill>
                          <a:effectLst/>
                          <a:latin typeface="Arial Narrow"/>
                        </a:rPr>
                        <a:t> CG-164</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Modernizar el aeropuerto de Chetumal</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Chetumal</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tcPr>
                </a:tc>
              </a:tr>
              <a:tr h="158113">
                <a:tc>
                  <a:txBody>
                    <a:bodyPr/>
                    <a:lstStyle/>
                    <a:p>
                      <a:pPr algn="l" fontAlgn="b"/>
                      <a:r>
                        <a:rPr lang="es-MX" sz="900" b="0" i="0" u="none" strike="noStrike">
                          <a:solidFill>
                            <a:srgbClr val="000000"/>
                          </a:solidFill>
                          <a:effectLst/>
                          <a:latin typeface="Arial Narrow"/>
                        </a:rPr>
                        <a:t>CG-171</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Infraestructura Tulum y SolidaridadT</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Quintana Roo</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s-MX" sz="900" b="0" i="0" u="none" strike="noStrike" dirty="0" smtClean="0">
                          <a:solidFill>
                            <a:srgbClr val="000000"/>
                          </a:solidFill>
                          <a:effectLst/>
                          <a:latin typeface="Arial Narrow"/>
                        </a:rPr>
                        <a:t> CG-183</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Terminar y poner en marcha el aeropuerto de carga de Nuevo Laredo</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Tamaulipas</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158113">
                <a:tc>
                  <a:txBody>
                    <a:bodyPr/>
                    <a:lstStyle/>
                    <a:p>
                      <a:pPr algn="l" fontAlgn="b"/>
                      <a:r>
                        <a:rPr lang="es-MX" sz="900" b="0" i="0" u="none" strike="noStrike" dirty="0">
                          <a:solidFill>
                            <a:srgbClr val="000000"/>
                          </a:solidFill>
                          <a:effectLst/>
                          <a:latin typeface="Arial Narrow"/>
                        </a:rPr>
                        <a:t>CG-211</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a:solidFill>
                            <a:srgbClr val="000000"/>
                          </a:solidFill>
                          <a:effectLst/>
                          <a:latin typeface="Arial Narrow"/>
                        </a:rPr>
                        <a:t>Concluir la carretera Oaxaca - IstmoT</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Oaxaca</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MX" sz="900" b="0" i="0" u="none" strike="noStrike" dirty="0" smtClean="0">
                          <a:solidFill>
                            <a:srgbClr val="000000"/>
                          </a:solidFill>
                          <a:effectLst/>
                          <a:latin typeface="Arial Narrow"/>
                        </a:rPr>
                        <a:t> CG-210</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Aeropuerto en la Región del Istmo</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Oaxaca</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tcPr>
                </a:tc>
              </a:tr>
              <a:tr h="158113">
                <a:tc>
                  <a:txBody>
                    <a:bodyPr/>
                    <a:lstStyle/>
                    <a:p>
                      <a:pPr algn="l" fontAlgn="b"/>
                      <a:r>
                        <a:rPr lang="es-MX" sz="900" b="0" i="0" u="none" strike="noStrike" dirty="0">
                          <a:solidFill>
                            <a:srgbClr val="000000"/>
                          </a:solidFill>
                          <a:effectLst/>
                          <a:latin typeface="Arial Narrow"/>
                        </a:rPr>
                        <a:t>CG-213</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Concluir la carretera Oaxaca - Puerto EscondidoT</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Oaxaca</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s-MX" sz="900" b="0" i="0" u="none" strike="noStrike" dirty="0" smtClean="0">
                          <a:solidFill>
                            <a:srgbClr val="000000"/>
                          </a:solidFill>
                          <a:effectLst/>
                          <a:latin typeface="Arial Narrow"/>
                        </a:rPr>
                        <a:t> CG-220</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Modernizar el aeropuerto El Lencero, en Jalapa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Veracruz</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158113">
                <a:tc>
                  <a:txBody>
                    <a:bodyPr/>
                    <a:lstStyle/>
                    <a:p>
                      <a:pPr algn="l" fontAlgn="b"/>
                      <a:r>
                        <a:rPr lang="es-MX" sz="900" b="0" i="0" u="none" strike="noStrike" dirty="0">
                          <a:solidFill>
                            <a:srgbClr val="000000"/>
                          </a:solidFill>
                          <a:effectLst/>
                          <a:latin typeface="Arial Narrow"/>
                        </a:rPr>
                        <a:t>CG-217</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a:solidFill>
                            <a:srgbClr val="000000"/>
                          </a:solidFill>
                          <a:effectLst/>
                          <a:latin typeface="Arial Narrow"/>
                        </a:rPr>
                        <a:t>Autopista Siglo XXI (tramo Cuernavaca en Morelos)</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Morelos</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MX" sz="900" b="0" i="0" u="none" strike="noStrike" dirty="0" smtClean="0">
                          <a:solidFill>
                            <a:srgbClr val="000000"/>
                          </a:solidFill>
                          <a:effectLst/>
                          <a:latin typeface="Arial Narrow"/>
                        </a:rPr>
                        <a:t> CG-251</a:t>
                      </a:r>
                      <a:endParaRPr lang="es-MX" sz="900" b="0" i="0" u="none" strike="noStrike" dirty="0">
                        <a:solidFill>
                          <a:srgbClr val="000000"/>
                        </a:solidFill>
                        <a:effectLst/>
                        <a:latin typeface="Arial Narrow"/>
                      </a:endParaRP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Rehabilitar y modernizar el aeropuerto de </a:t>
                      </a:r>
                      <a:r>
                        <a:rPr lang="es-MX" sz="900" b="0" i="0" u="none" strike="noStrike" dirty="0" err="1">
                          <a:solidFill>
                            <a:srgbClr val="000000"/>
                          </a:solidFill>
                          <a:effectLst/>
                          <a:latin typeface="Arial Narrow"/>
                        </a:rPr>
                        <a:t>Atlangatepec</a:t>
                      </a:r>
                      <a:endParaRPr lang="es-MX" sz="900" b="0" i="0" u="none" strike="noStrike" dirty="0">
                        <a:solidFill>
                          <a:srgbClr val="000000"/>
                        </a:solidFill>
                        <a:effectLst/>
                        <a:latin typeface="Arial Narrow"/>
                      </a:endParaRPr>
                    </a:p>
                  </a:txBody>
                  <a:tcPr marL="5270" marR="5270" marT="5562" marB="0" anchor="b">
                    <a:lnL>
                      <a:noFill/>
                    </a:lnL>
                    <a:lnR>
                      <a:noFill/>
                    </a:lnR>
                    <a:lnT>
                      <a:noFill/>
                    </a:lnT>
                    <a:lnB>
                      <a:noFill/>
                    </a:lnB>
                  </a:tcPr>
                </a:tc>
                <a:tc>
                  <a:txBody>
                    <a:bodyPr/>
                    <a:lstStyle/>
                    <a:p>
                      <a:pPr algn="l" fontAlgn="b"/>
                      <a:r>
                        <a:rPr lang="es-MX" sz="900" b="0" i="0" u="none" strike="noStrike" dirty="0">
                          <a:solidFill>
                            <a:srgbClr val="000000"/>
                          </a:solidFill>
                          <a:effectLst/>
                          <a:latin typeface="Arial Narrow"/>
                        </a:rPr>
                        <a:t>Tlaxcala</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tcPr>
                </a:tc>
              </a:tr>
              <a:tr h="316227">
                <a:tc>
                  <a:txBody>
                    <a:bodyPr/>
                    <a:lstStyle/>
                    <a:p>
                      <a:pPr algn="l" fontAlgn="b"/>
                      <a:r>
                        <a:rPr lang="es-MX" sz="900" b="0" i="0" u="none" strike="noStrike" dirty="0">
                          <a:solidFill>
                            <a:srgbClr val="000000"/>
                          </a:solidFill>
                          <a:effectLst/>
                          <a:latin typeface="Arial Narrow"/>
                        </a:rPr>
                        <a:t>CG-234</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Modernizar y ampliar la carretera Palenque - San Cristóbal de las Casas</a:t>
                      </a:r>
                      <a:br>
                        <a:rPr lang="es-MX" sz="900" b="0" i="0" u="none" strike="noStrike">
                          <a:solidFill>
                            <a:srgbClr val="000000"/>
                          </a:solidFill>
                          <a:effectLst/>
                          <a:latin typeface="Arial Narrow"/>
                        </a:rPr>
                      </a:br>
                      <a:r>
                        <a:rPr lang="es-MX" sz="900" b="0" i="0" u="none" strike="noStrike">
                          <a:solidFill>
                            <a:srgbClr val="000000"/>
                          </a:solidFill>
                          <a:effectLst/>
                          <a:latin typeface="Arial Narrow"/>
                        </a:rPr>
                        <a:t>(primera etapa)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Chiapas</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s-MX" sz="900" b="0" i="0" u="none" strike="noStrike" dirty="0" smtClean="0">
                          <a:solidFill>
                            <a:srgbClr val="000000"/>
                          </a:solidFill>
                          <a:effectLst/>
                          <a:latin typeface="Arial Narrow"/>
                        </a:rPr>
                        <a:t> P.E</a:t>
                      </a:r>
                      <a:r>
                        <a:rPr lang="es-MX" sz="900" b="0"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Ampliación aeropuerto Tijuana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Baja California</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158113">
                <a:tc>
                  <a:txBody>
                    <a:bodyPr/>
                    <a:lstStyle/>
                    <a:p>
                      <a:pPr algn="l" fontAlgn="b"/>
                      <a:r>
                        <a:rPr lang="es-MX" sz="900" b="0" i="0" u="none" strike="noStrike" dirty="0">
                          <a:solidFill>
                            <a:srgbClr val="000000"/>
                          </a:solidFill>
                          <a:effectLst/>
                          <a:latin typeface="Arial Narrow"/>
                        </a:rPr>
                        <a:t>P.E.</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a:solidFill>
                            <a:srgbClr val="000000"/>
                          </a:solidFill>
                          <a:effectLst/>
                          <a:latin typeface="Arial Narrow"/>
                        </a:rPr>
                        <a:t>Viaducto Tlalpan - salida a Cuernavaca</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Distrito Fedral</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MX" sz="900" b="0" i="0" u="none" strike="noStrike" dirty="0" smtClean="0">
                          <a:solidFill>
                            <a:srgbClr val="000000"/>
                          </a:solidFill>
                          <a:effectLst/>
                          <a:latin typeface="Arial Narrow"/>
                        </a:rPr>
                        <a:t> P.E</a:t>
                      </a:r>
                      <a:r>
                        <a:rPr lang="es-MX" sz="900" b="0"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Modernización aeropuerto San José del </a:t>
                      </a:r>
                      <a:r>
                        <a:rPr lang="es-MX" sz="900" b="0" i="0" u="none" strike="noStrike" dirty="0" err="1">
                          <a:solidFill>
                            <a:srgbClr val="000000"/>
                          </a:solidFill>
                          <a:effectLst/>
                          <a:latin typeface="Arial Narrow"/>
                        </a:rPr>
                        <a:t>CaboT</a:t>
                      </a:r>
                      <a:endParaRPr lang="es-MX" sz="900" b="0" i="0" u="none" strike="noStrike" dirty="0">
                        <a:solidFill>
                          <a:srgbClr val="000000"/>
                        </a:solidFill>
                        <a:effectLst/>
                        <a:latin typeface="Arial Narrow"/>
                      </a:endParaRPr>
                    </a:p>
                  </a:txBody>
                  <a:tcPr marL="5270" marR="5270" marT="5562" marB="0" anchor="b">
                    <a:lnL>
                      <a:noFill/>
                    </a:lnL>
                    <a:lnR>
                      <a:noFill/>
                    </a:lnR>
                    <a:lnT>
                      <a:noFill/>
                    </a:lnT>
                    <a:lnB>
                      <a:noFill/>
                    </a:lnB>
                  </a:tcPr>
                </a:tc>
                <a:tc>
                  <a:txBody>
                    <a:bodyPr/>
                    <a:lstStyle/>
                    <a:p>
                      <a:pPr algn="l" fontAlgn="b"/>
                      <a:r>
                        <a:rPr lang="es-MX" sz="900" b="0" i="0" u="none" strike="noStrike" dirty="0">
                          <a:solidFill>
                            <a:srgbClr val="000000"/>
                          </a:solidFill>
                          <a:effectLst/>
                          <a:latin typeface="Arial Narrow"/>
                        </a:rPr>
                        <a:t>Baja California</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tcPr>
                </a:tc>
              </a:tr>
              <a:tr h="158113">
                <a:tc>
                  <a:txBody>
                    <a:bodyPr/>
                    <a:lstStyle/>
                    <a:p>
                      <a:pPr algn="l" fontAlgn="b"/>
                      <a:r>
                        <a:rPr lang="es-MX" sz="900" b="0" i="0" u="none" strike="noStrike" dirty="0">
                          <a:solidFill>
                            <a:srgbClr val="000000"/>
                          </a:solidFill>
                          <a:effectLst/>
                          <a:latin typeface="Arial Narrow"/>
                        </a:rPr>
                        <a:t>P.E.</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Guanajuato - San Miguel de Allende</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Guanajuato</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s-MX" sz="900" b="0" i="0" u="none" strike="noStrike" dirty="0" smtClean="0">
                          <a:solidFill>
                            <a:srgbClr val="000000"/>
                          </a:solidFill>
                          <a:effectLst/>
                          <a:latin typeface="Arial Narrow"/>
                        </a:rPr>
                        <a:t> P.E</a:t>
                      </a:r>
                      <a:r>
                        <a:rPr lang="es-MX" sz="900" b="0"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Ampliación de aeropuerto Chihuahua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Chihuahua</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158113">
                <a:tc>
                  <a:txBody>
                    <a:bodyPr/>
                    <a:lstStyle/>
                    <a:p>
                      <a:pPr algn="l" fontAlgn="b"/>
                      <a:r>
                        <a:rPr lang="es-MX" sz="900" b="0" i="0" u="none" strike="noStrike" dirty="0">
                          <a:solidFill>
                            <a:srgbClr val="000000"/>
                          </a:solidFill>
                          <a:effectLst/>
                          <a:latin typeface="Arial Narrow"/>
                        </a:rPr>
                        <a:t>P.E.</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a:solidFill>
                            <a:srgbClr val="000000"/>
                          </a:solidFill>
                          <a:effectLst/>
                          <a:latin typeface="Arial Narrow"/>
                        </a:rPr>
                        <a:t>Salamanca - León</a:t>
                      </a:r>
                    </a:p>
                  </a:txBody>
                  <a:tcPr marL="5270" marR="5270" marT="5562" marB="0" anchor="b">
                    <a:lnL>
                      <a:noFill/>
                    </a:lnL>
                    <a:lnR>
                      <a:noFill/>
                    </a:lnR>
                    <a:lnT>
                      <a:noFill/>
                    </a:lnT>
                    <a:lnB>
                      <a:noFill/>
                    </a:lnB>
                  </a:tcPr>
                </a:tc>
                <a:tc>
                  <a:txBody>
                    <a:bodyPr/>
                    <a:lstStyle/>
                    <a:p>
                      <a:pPr algn="l" fontAlgn="b"/>
                      <a:r>
                        <a:rPr lang="es-MX" sz="900" b="0" i="0" u="none" strike="noStrike">
                          <a:solidFill>
                            <a:srgbClr val="000000"/>
                          </a:solidFill>
                          <a:effectLst/>
                          <a:latin typeface="Arial Narrow"/>
                        </a:rPr>
                        <a:t>Guanajuato</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MX" sz="900" b="0" i="0" u="none" strike="noStrike" dirty="0" smtClean="0">
                          <a:solidFill>
                            <a:srgbClr val="000000"/>
                          </a:solidFill>
                          <a:effectLst/>
                          <a:latin typeface="Arial Narrow"/>
                        </a:rPr>
                        <a:t> P.E</a:t>
                      </a:r>
                      <a:r>
                        <a:rPr lang="es-MX" sz="900" b="0"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900" b="0" i="0" u="none" strike="noStrike" dirty="0">
                          <a:solidFill>
                            <a:srgbClr val="000000"/>
                          </a:solidFill>
                          <a:effectLst/>
                          <a:latin typeface="Arial Narrow"/>
                        </a:rPr>
                        <a:t>Modernización de aeropuerto Bajío - Guanajuato</a:t>
                      </a:r>
                    </a:p>
                  </a:txBody>
                  <a:tcPr marL="5270" marR="5270" marT="5562" marB="0" anchor="b">
                    <a:lnL>
                      <a:noFill/>
                    </a:lnL>
                    <a:lnR>
                      <a:noFill/>
                    </a:lnR>
                    <a:lnT>
                      <a:noFill/>
                    </a:lnT>
                    <a:lnB>
                      <a:noFill/>
                    </a:lnB>
                  </a:tcPr>
                </a:tc>
                <a:tc>
                  <a:txBody>
                    <a:bodyPr/>
                    <a:lstStyle/>
                    <a:p>
                      <a:pPr algn="l" fontAlgn="b"/>
                      <a:r>
                        <a:rPr lang="es-MX" sz="900" b="0" i="0" u="none" strike="noStrike" dirty="0">
                          <a:solidFill>
                            <a:srgbClr val="000000"/>
                          </a:solidFill>
                          <a:effectLst/>
                          <a:latin typeface="Arial Narrow"/>
                        </a:rPr>
                        <a:t>Guanajuato</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tcPr>
                </a:tc>
              </a:tr>
              <a:tr h="158113">
                <a:tc>
                  <a:txBody>
                    <a:bodyPr/>
                    <a:lstStyle/>
                    <a:p>
                      <a:pPr algn="l" fontAlgn="b"/>
                      <a:r>
                        <a:rPr lang="es-MX" sz="900" b="0" i="0" u="none" strike="noStrike" dirty="0">
                          <a:solidFill>
                            <a:srgbClr val="000000"/>
                          </a:solidFill>
                          <a:effectLst/>
                          <a:latin typeface="Arial Narrow"/>
                        </a:rPr>
                        <a:t>P.E.</a:t>
                      </a:r>
                    </a:p>
                  </a:txBody>
                  <a:tcPr marL="5270" marR="5270" marT="5562" marB="0" anchor="b">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Encarnación de Díaz - San Juan de los Lagos</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a:solidFill>
                            <a:srgbClr val="000000"/>
                          </a:solidFill>
                          <a:effectLst/>
                          <a:latin typeface="Arial Narrow"/>
                        </a:rPr>
                        <a:t>Jalisco</a:t>
                      </a:r>
                    </a:p>
                  </a:txBody>
                  <a:tcPr marL="5270" marR="5270" marT="5562" marB="0" anchor="b">
                    <a:lnL>
                      <a:noFill/>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s-MX" sz="900" b="0" i="0" u="none" strike="noStrike" dirty="0" smtClean="0">
                          <a:solidFill>
                            <a:srgbClr val="000000"/>
                          </a:solidFill>
                          <a:effectLst/>
                          <a:latin typeface="Arial Narrow"/>
                        </a:rPr>
                        <a:t> P.E</a:t>
                      </a:r>
                      <a:r>
                        <a:rPr lang="es-MX" sz="900" b="0"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Ampliación aeropuerto Puerto Vallarta</a:t>
                      </a:r>
                    </a:p>
                  </a:txBody>
                  <a:tcPr marL="5270" marR="5270" marT="5562" marB="0" anchor="b">
                    <a:lnL>
                      <a:noFill/>
                    </a:lnL>
                    <a:lnR>
                      <a:noFill/>
                    </a:lnR>
                    <a:lnT>
                      <a:noFill/>
                    </a:lnT>
                    <a:lnB>
                      <a:noFill/>
                    </a:lnB>
                    <a:solidFill>
                      <a:srgbClr val="F2DCDB"/>
                    </a:solidFill>
                  </a:tcPr>
                </a:tc>
                <a:tc>
                  <a:txBody>
                    <a:bodyPr/>
                    <a:lstStyle/>
                    <a:p>
                      <a:pPr algn="l" fontAlgn="b"/>
                      <a:r>
                        <a:rPr lang="es-MX" sz="900" b="0" i="0" u="none" strike="noStrike" dirty="0">
                          <a:solidFill>
                            <a:srgbClr val="000000"/>
                          </a:solidFill>
                          <a:effectLst/>
                          <a:latin typeface="Arial Narrow"/>
                        </a:rPr>
                        <a:t>Jalisco</a:t>
                      </a:r>
                    </a:p>
                  </a:txBody>
                  <a:tcPr marL="5270" marR="5270" marT="5562" marB="0" anchor="b">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295058">
                <a:tc>
                  <a:txBody>
                    <a:bodyPr/>
                    <a:lstStyle/>
                    <a:p>
                      <a:pPr algn="l" fontAlgn="b"/>
                      <a:r>
                        <a:rPr lang="es-MX" sz="900" b="0" i="0" u="none" strike="noStrike" dirty="0">
                          <a:solidFill>
                            <a:srgbClr val="000000"/>
                          </a:solidFill>
                          <a:effectLst/>
                          <a:latin typeface="Arial Narrow"/>
                        </a:rPr>
                        <a:t>P.E.</a:t>
                      </a:r>
                    </a:p>
                  </a:txBody>
                  <a:tcPr marL="5270" marR="5270" marT="556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Narrow"/>
                        </a:rPr>
                        <a:t>Ampliación de la autopista Toluca - Atlacomulco</a:t>
                      </a:r>
                    </a:p>
                  </a:txBody>
                  <a:tcPr marL="5270" marR="5270"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Narrow"/>
                        </a:rPr>
                        <a:t>Estado de México</a:t>
                      </a:r>
                    </a:p>
                  </a:txBody>
                  <a:tcPr marL="5270" marR="5270" marT="5562"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dirty="0" smtClean="0">
                          <a:solidFill>
                            <a:srgbClr val="000000"/>
                          </a:solidFill>
                          <a:effectLst/>
                          <a:latin typeface="Arial Narrow"/>
                        </a:rPr>
                        <a:t> P.E</a:t>
                      </a:r>
                      <a:r>
                        <a:rPr lang="es-MX" sz="900" b="0" i="0" u="none" strike="noStrike" dirty="0">
                          <a:solidFill>
                            <a:srgbClr val="000000"/>
                          </a:solidFill>
                          <a:effectLst/>
                          <a:latin typeface="Arial Narrow"/>
                        </a:rPr>
                        <a:t>.</a:t>
                      </a:r>
                    </a:p>
                  </a:txBody>
                  <a:tcPr marL="5270" marR="5270" marT="5562"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Arial Narrow"/>
                        </a:rPr>
                        <a:t>Ampliación de aeropuerto Toluca</a:t>
                      </a:r>
                    </a:p>
                  </a:txBody>
                  <a:tcPr marL="5270" marR="5270"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Arial Narrow"/>
                        </a:rPr>
                        <a:t>Estado de México</a:t>
                      </a:r>
                    </a:p>
                  </a:txBody>
                  <a:tcPr marL="5270" marR="5270" marT="55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 name="Text Box 10"/>
          <p:cNvSpPr txBox="1">
            <a:spLocks noChangeArrowheads="1"/>
          </p:cNvSpPr>
          <p:nvPr/>
        </p:nvSpPr>
        <p:spPr bwMode="auto">
          <a:xfrm>
            <a:off x="2843810" y="275074"/>
            <a:ext cx="6296000" cy="461655"/>
          </a:xfrm>
          <a:prstGeom prst="rect">
            <a:avLst/>
          </a:prstGeom>
          <a:solidFill>
            <a:srgbClr val="C0504D"/>
          </a:solidFill>
          <a:ln w="9525">
            <a:noFill/>
            <a:miter lim="800000"/>
            <a:headEnd/>
            <a:tailEnd/>
          </a:ln>
          <a:effectLst>
            <a:prstShdw prst="shdw17" dist="17961" dir="2700000">
              <a:srgbClr val="7A0000"/>
            </a:prstShdw>
          </a:effectLst>
        </p:spPr>
        <p:txBody>
          <a:bodyPr wrap="square" lIns="91432" tIns="45715" rIns="91432" bIns="45715">
            <a:spAutoFit/>
          </a:bodyPr>
          <a:lstStyle/>
          <a:p>
            <a:pPr defTabSz="913800" fontAlgn="base">
              <a:spcBef>
                <a:spcPct val="50000"/>
              </a:spcBef>
              <a:spcAft>
                <a:spcPct val="0"/>
              </a:spcAft>
              <a:defRPr/>
            </a:pPr>
            <a:r>
              <a:rPr lang="es-MX" sz="2400" kern="0" dirty="0" smtClean="0">
                <a:solidFill>
                  <a:prstClr val="white"/>
                </a:solidFill>
                <a:effectLst>
                  <a:outerShdw blurRad="38100" dist="38100" dir="2700000" algn="tl">
                    <a:srgbClr val="000000"/>
                  </a:outerShdw>
                </a:effectLst>
                <a:latin typeface="Arial Narrow" panose="020B0606020202030204" pitchFamily="34" charset="0"/>
              </a:rPr>
              <a:t>9. Proyectos de infraestructura próximos a licitarse </a:t>
            </a:r>
            <a:endParaRPr lang="es-ES" sz="2400" kern="0" dirty="0">
              <a:solidFill>
                <a:prstClr val="white"/>
              </a:solidFill>
              <a:effectLst>
                <a:outerShdw blurRad="38100" dist="38100" dir="2700000" algn="tl">
                  <a:srgbClr val="000000"/>
                </a:outerShdw>
              </a:effectLst>
              <a:latin typeface="Arial Narrow" panose="020B0606020202030204" pitchFamily="34" charset="0"/>
            </a:endParaRPr>
          </a:p>
        </p:txBody>
      </p:sp>
      <p:sp>
        <p:nvSpPr>
          <p:cNvPr id="4"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9</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176413971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7010400" y="6910144"/>
            <a:ext cx="2133600" cy="385325"/>
          </a:xfrm>
        </p:spPr>
        <p:txBody>
          <a:bodyPr/>
          <a:lstStyle/>
          <a:p>
            <a:pPr>
              <a:defRPr/>
            </a:pPr>
            <a:r>
              <a:rPr lang="es-MX" sz="1600" b="1" dirty="0" smtClean="0">
                <a:solidFill>
                  <a:prstClr val="white">
                    <a:lumMod val="95000"/>
                  </a:prstClr>
                </a:solidFill>
                <a:latin typeface="Arial Narrow" pitchFamily="34" charset="0"/>
              </a:rPr>
              <a:t>10</a:t>
            </a:r>
            <a:endParaRPr lang="es-MX" sz="1600" b="1" dirty="0">
              <a:solidFill>
                <a:prstClr val="white">
                  <a:lumMod val="95000"/>
                </a:prstClr>
              </a:solidFill>
              <a:latin typeface="Arial Narrow" pitchFamily="34" charset="0"/>
            </a:endParaRPr>
          </a:p>
        </p:txBody>
      </p:sp>
      <p:sp>
        <p:nvSpPr>
          <p:cNvPr id="3" name="2 Rectángulo"/>
          <p:cNvSpPr/>
          <p:nvPr/>
        </p:nvSpPr>
        <p:spPr>
          <a:xfrm>
            <a:off x="185052" y="5706938"/>
            <a:ext cx="3774373" cy="1200329"/>
          </a:xfrm>
          <a:prstGeom prst="rect">
            <a:avLst/>
          </a:prstGeom>
        </p:spPr>
        <p:txBody>
          <a:bodyPr wrap="square">
            <a:spAutoFit/>
          </a:bodyPr>
          <a:lstStyle/>
          <a:p>
            <a:pPr fontAlgn="base">
              <a:spcBef>
                <a:spcPct val="0"/>
              </a:spcBef>
              <a:spcAft>
                <a:spcPct val="0"/>
              </a:spcAft>
            </a:pPr>
            <a:r>
              <a:rPr lang="es-MX" sz="800" dirty="0">
                <a:solidFill>
                  <a:prstClr val="black"/>
                </a:solidFill>
                <a:latin typeface="Arial" pitchFamily="34" charset="0"/>
              </a:rPr>
              <a:t>1/ Para </a:t>
            </a:r>
            <a:r>
              <a:rPr lang="es-MX" sz="800" dirty="0" smtClean="0">
                <a:solidFill>
                  <a:prstClr val="black"/>
                </a:solidFill>
                <a:latin typeface="Arial" pitchFamily="34" charset="0"/>
              </a:rPr>
              <a:t>2014, </a:t>
            </a:r>
            <a:r>
              <a:rPr lang="es-MX" sz="800" dirty="0">
                <a:solidFill>
                  <a:prstClr val="black"/>
                </a:solidFill>
                <a:latin typeface="Arial" pitchFamily="34" charset="0"/>
              </a:rPr>
              <a:t>se </a:t>
            </a:r>
            <a:r>
              <a:rPr lang="es-MX" sz="800" dirty="0" smtClean="0">
                <a:solidFill>
                  <a:prstClr val="black"/>
                </a:solidFill>
                <a:latin typeface="Arial" pitchFamily="34" charset="0"/>
              </a:rPr>
              <a:t>estimó en </a:t>
            </a:r>
            <a:r>
              <a:rPr lang="es-MX" sz="800" dirty="0">
                <a:solidFill>
                  <a:prstClr val="black"/>
                </a:solidFill>
                <a:latin typeface="Arial" pitchFamily="34" charset="0"/>
              </a:rPr>
              <a:t>base al PPEF </a:t>
            </a:r>
            <a:r>
              <a:rPr lang="es-MX" sz="800" dirty="0" smtClean="0">
                <a:solidFill>
                  <a:prstClr val="black"/>
                </a:solidFill>
                <a:latin typeface="Arial" pitchFamily="34" charset="0"/>
              </a:rPr>
              <a:t>2014 </a:t>
            </a:r>
            <a:r>
              <a:rPr lang="es-MX" sz="800" dirty="0">
                <a:solidFill>
                  <a:prstClr val="black"/>
                </a:solidFill>
                <a:latin typeface="Arial" pitchFamily="34" charset="0"/>
              </a:rPr>
              <a:t>y al dictamen de la Comisión de Presupuesto y Cuenta </a:t>
            </a:r>
            <a:r>
              <a:rPr lang="es-MX" sz="800" dirty="0" smtClean="0">
                <a:solidFill>
                  <a:prstClr val="black"/>
                </a:solidFill>
                <a:latin typeface="Arial" pitchFamily="34" charset="0"/>
              </a:rPr>
              <a:t>Pública con proyecto </a:t>
            </a:r>
            <a:r>
              <a:rPr lang="es-MX" sz="800" dirty="0">
                <a:solidFill>
                  <a:prstClr val="black"/>
                </a:solidFill>
                <a:latin typeface="Arial" pitchFamily="34" charset="0"/>
              </a:rPr>
              <a:t>de </a:t>
            </a:r>
            <a:r>
              <a:rPr lang="es-MX" sz="800" dirty="0" smtClean="0">
                <a:solidFill>
                  <a:prstClr val="black"/>
                </a:solidFill>
                <a:latin typeface="Arial" pitchFamily="34" charset="0"/>
              </a:rPr>
              <a:t>decreto </a:t>
            </a:r>
            <a:r>
              <a:rPr lang="es-MX" sz="800" dirty="0">
                <a:solidFill>
                  <a:prstClr val="black"/>
                </a:solidFill>
                <a:latin typeface="Arial" pitchFamily="34" charset="0"/>
              </a:rPr>
              <a:t>del PEF 2014.					</a:t>
            </a:r>
          </a:p>
          <a:p>
            <a:pPr fontAlgn="base">
              <a:spcBef>
                <a:spcPct val="0"/>
              </a:spcBef>
              <a:spcAft>
                <a:spcPct val="0"/>
              </a:spcAft>
            </a:pPr>
            <a:r>
              <a:rPr lang="es-MX" sz="800" dirty="0" smtClean="0">
                <a:solidFill>
                  <a:prstClr val="black"/>
                </a:solidFill>
                <a:latin typeface="Arial" pitchFamily="34" charset="0"/>
              </a:rPr>
              <a:t>Los cálculos de las  las </a:t>
            </a:r>
            <a:r>
              <a:rPr lang="es-MX" sz="800" dirty="0">
                <a:solidFill>
                  <a:prstClr val="black"/>
                </a:solidFill>
                <a:latin typeface="Arial" pitchFamily="34" charset="0"/>
              </a:rPr>
              <a:t>variaciones reales </a:t>
            </a:r>
            <a:r>
              <a:rPr lang="es-MX" sz="800" dirty="0" smtClean="0">
                <a:solidFill>
                  <a:prstClr val="black"/>
                </a:solidFill>
                <a:latin typeface="Arial" pitchFamily="34" charset="0"/>
              </a:rPr>
              <a:t>se realizaron en base al incremento del deflactor implícito </a:t>
            </a:r>
            <a:r>
              <a:rPr lang="es-MX" sz="800" dirty="0">
                <a:solidFill>
                  <a:prstClr val="black"/>
                </a:solidFill>
                <a:latin typeface="Arial" pitchFamily="34" charset="0"/>
              </a:rPr>
              <a:t>del PIB de 3.4% para 2013 y de 3.8% para 2014.					</a:t>
            </a:r>
            <a:endParaRPr lang="es-MX" sz="800" dirty="0" smtClean="0">
              <a:solidFill>
                <a:prstClr val="black"/>
              </a:solidFill>
              <a:latin typeface="Arial" pitchFamily="34" charset="0"/>
            </a:endParaRPr>
          </a:p>
          <a:p>
            <a:pPr fontAlgn="base">
              <a:spcBef>
                <a:spcPct val="0"/>
              </a:spcBef>
              <a:spcAft>
                <a:spcPct val="0"/>
              </a:spcAft>
            </a:pPr>
            <a:r>
              <a:rPr lang="es-MX" sz="800" dirty="0" smtClean="0">
                <a:solidFill>
                  <a:prstClr val="black"/>
                </a:solidFill>
                <a:latin typeface="Arial" pitchFamily="34" charset="0"/>
              </a:rPr>
              <a:t>Fuente: Gerencia de Economía y Financiamiento de la CMIC</a:t>
            </a:r>
            <a:endParaRPr lang="es-MX" sz="800" dirty="0">
              <a:solidFill>
                <a:prstClr val="black"/>
              </a:solidFill>
              <a:latin typeface="Arial" pitchFamily="34" charset="0"/>
            </a:endParaRPr>
          </a:p>
        </p:txBody>
      </p:sp>
      <p:graphicFrame>
        <p:nvGraphicFramePr>
          <p:cNvPr id="11" name="1 Gráfico"/>
          <p:cNvGraphicFramePr>
            <a:graphicFrameLocks/>
          </p:cNvGraphicFramePr>
          <p:nvPr>
            <p:extLst>
              <p:ext uri="{D42A27DB-BD31-4B8C-83A1-F6EECF244321}">
                <p14:modId xmlns:p14="http://schemas.microsoft.com/office/powerpoint/2010/main" xmlns="" val="596121969"/>
              </p:ext>
            </p:extLst>
          </p:nvPr>
        </p:nvGraphicFramePr>
        <p:xfrm>
          <a:off x="334842" y="2482175"/>
          <a:ext cx="4220308" cy="2894965"/>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1 Conector recto de flecha"/>
          <p:cNvCxnSpPr/>
          <p:nvPr/>
        </p:nvCxnSpPr>
        <p:spPr>
          <a:xfrm flipV="1">
            <a:off x="2661256" y="2854522"/>
            <a:ext cx="797627" cy="3115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1 CuadroTexto"/>
          <p:cNvSpPr txBox="1"/>
          <p:nvPr/>
        </p:nvSpPr>
        <p:spPr>
          <a:xfrm>
            <a:off x="2769922" y="2713796"/>
            <a:ext cx="580292" cy="2814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s-MX" sz="1000" b="1" dirty="0">
                <a:solidFill>
                  <a:srgbClr val="C00000"/>
                </a:solidFill>
                <a:latin typeface="Arial Narrow" panose="020B0606020202030204" pitchFamily="34" charset="0"/>
              </a:rPr>
              <a:t>(</a:t>
            </a:r>
            <a:r>
              <a:rPr lang="es-MX" sz="1000" b="1" dirty="0" smtClean="0">
                <a:solidFill>
                  <a:srgbClr val="C00000"/>
                </a:solidFill>
                <a:latin typeface="Arial Narrow" panose="020B0606020202030204" pitchFamily="34" charset="0"/>
              </a:rPr>
              <a:t>10.1%)</a:t>
            </a:r>
            <a:endParaRPr lang="es-MX" sz="1000" b="1" dirty="0">
              <a:solidFill>
                <a:srgbClr val="C00000"/>
              </a:solidFill>
              <a:latin typeface="Arial Narrow" panose="020B0606020202030204" pitchFamily="34" charset="0"/>
            </a:endParaRPr>
          </a:p>
        </p:txBody>
      </p:sp>
      <p:sp>
        <p:nvSpPr>
          <p:cNvPr id="22" name="21 CuadroTexto"/>
          <p:cNvSpPr txBox="1"/>
          <p:nvPr/>
        </p:nvSpPr>
        <p:spPr>
          <a:xfrm>
            <a:off x="484162" y="1602482"/>
            <a:ext cx="4303861" cy="523220"/>
          </a:xfrm>
          <a:prstGeom prst="rect">
            <a:avLst/>
          </a:prstGeom>
          <a:noFill/>
        </p:spPr>
        <p:txBody>
          <a:bodyPr wrap="square" rtlCol="0">
            <a:spAutoFit/>
          </a:bodyPr>
          <a:lstStyle/>
          <a:p>
            <a:pPr fontAlgn="base">
              <a:spcBef>
                <a:spcPct val="0"/>
              </a:spcBef>
              <a:spcAft>
                <a:spcPct val="0"/>
              </a:spcAft>
            </a:pPr>
            <a:r>
              <a:rPr lang="es-MX" sz="1600" dirty="0" smtClean="0">
                <a:solidFill>
                  <a:prstClr val="black"/>
                </a:solidFill>
                <a:latin typeface="Arial" pitchFamily="34" charset="0"/>
              </a:rPr>
              <a:t>Inversión Física Presupuestaria 2012-2014</a:t>
            </a:r>
          </a:p>
          <a:p>
            <a:pPr algn="ctr" fontAlgn="base">
              <a:spcBef>
                <a:spcPct val="0"/>
              </a:spcBef>
              <a:spcAft>
                <a:spcPct val="0"/>
              </a:spcAft>
            </a:pPr>
            <a:r>
              <a:rPr lang="es-MX" sz="1200" dirty="0" smtClean="0">
                <a:solidFill>
                  <a:prstClr val="black"/>
                </a:solidFill>
                <a:latin typeface="Arial" pitchFamily="34" charset="0"/>
              </a:rPr>
              <a:t>(millones de pesos e incrementos reales)</a:t>
            </a:r>
            <a:endParaRPr lang="es-MX" sz="1200" dirty="0">
              <a:solidFill>
                <a:prstClr val="black"/>
              </a:solidFill>
              <a:latin typeface="Arial" pitchFamily="34" charset="0"/>
            </a:endParaRPr>
          </a:p>
        </p:txBody>
      </p:sp>
      <p:sp>
        <p:nvSpPr>
          <p:cNvPr id="29" name="28 CuadroTexto"/>
          <p:cNvSpPr txBox="1"/>
          <p:nvPr/>
        </p:nvSpPr>
        <p:spPr>
          <a:xfrm>
            <a:off x="4888320" y="867136"/>
            <a:ext cx="3988135" cy="3693319"/>
          </a:xfrm>
          <a:prstGeom prst="rect">
            <a:avLst/>
          </a:prstGeom>
          <a:noFill/>
        </p:spPr>
        <p:txBody>
          <a:bodyPr wrap="square" rtlCol="0">
            <a:spAutoFit/>
          </a:bodyPr>
          <a:lstStyle/>
          <a:p>
            <a:pPr marL="285750" indent="-285750" algn="just" fontAlgn="base">
              <a:spcBef>
                <a:spcPct val="0"/>
              </a:spcBef>
              <a:spcAft>
                <a:spcPct val="0"/>
              </a:spcAft>
              <a:buFont typeface="Arial" panose="020B0604020202020204" pitchFamily="34" charset="0"/>
              <a:buChar char="•"/>
            </a:pPr>
            <a:r>
              <a:rPr lang="es-MX" dirty="0" smtClean="0">
                <a:solidFill>
                  <a:prstClr val="black"/>
                </a:solidFill>
                <a:latin typeface="Arial Narrow" panose="020B0606020202030204" pitchFamily="34" charset="0"/>
              </a:rPr>
              <a:t>La inversión pública para infraestructura en 2014 alcanzará un monto de 793 mil 809 millones de pesos, lo que representa un 10.1 por ciento superior en términos reales a la inversión registrada en 2013.</a:t>
            </a:r>
          </a:p>
          <a:p>
            <a:pPr marL="285750" indent="-285750" algn="just" fontAlgn="base">
              <a:spcBef>
                <a:spcPct val="0"/>
              </a:spcBef>
              <a:spcAft>
                <a:spcPct val="0"/>
              </a:spcAft>
              <a:buFont typeface="Arial" panose="020B0604020202020204" pitchFamily="34" charset="0"/>
              <a:buChar char="•"/>
            </a:pPr>
            <a:endParaRPr lang="es-MX" dirty="0">
              <a:solidFill>
                <a:prstClr val="black"/>
              </a:solidFill>
              <a:latin typeface="Arial Narrow" panose="020B0606020202030204" pitchFamily="34" charset="0"/>
            </a:endParaRPr>
          </a:p>
          <a:p>
            <a:pPr marL="285750" indent="-285750" algn="just" fontAlgn="base">
              <a:spcBef>
                <a:spcPct val="0"/>
              </a:spcBef>
              <a:spcAft>
                <a:spcPct val="0"/>
              </a:spcAft>
              <a:buFont typeface="Arial" panose="020B0604020202020204" pitchFamily="34" charset="0"/>
              <a:buChar char="•"/>
            </a:pPr>
            <a:r>
              <a:rPr lang="es-MX" dirty="0" smtClean="0">
                <a:solidFill>
                  <a:prstClr val="black"/>
                </a:solidFill>
                <a:latin typeface="Arial Narrow" panose="020B0606020202030204" pitchFamily="34" charset="0"/>
              </a:rPr>
              <a:t>La inversión se distribuye de la siguiente manera:</a:t>
            </a:r>
          </a:p>
          <a:p>
            <a:pPr fontAlgn="base">
              <a:spcBef>
                <a:spcPct val="0"/>
              </a:spcBef>
              <a:spcAft>
                <a:spcPct val="0"/>
              </a:spcAft>
            </a:pPr>
            <a:endParaRPr lang="es-MX" dirty="0">
              <a:solidFill>
                <a:prstClr val="black"/>
              </a:solidFill>
              <a:latin typeface="Arial" pitchFamily="34" charset="0"/>
            </a:endParaRPr>
          </a:p>
          <a:p>
            <a:pPr fontAlgn="base">
              <a:spcBef>
                <a:spcPct val="0"/>
              </a:spcBef>
              <a:spcAft>
                <a:spcPct val="0"/>
              </a:spcAft>
            </a:pPr>
            <a:endParaRPr lang="es-MX" dirty="0" smtClean="0">
              <a:solidFill>
                <a:prstClr val="black"/>
              </a:solidFill>
              <a:latin typeface="Arial" pitchFamily="34" charset="0"/>
            </a:endParaRPr>
          </a:p>
          <a:p>
            <a:pPr fontAlgn="base">
              <a:spcBef>
                <a:spcPct val="0"/>
              </a:spcBef>
              <a:spcAft>
                <a:spcPct val="0"/>
              </a:spcAft>
            </a:pPr>
            <a:endParaRPr lang="es-MX" dirty="0" smtClean="0">
              <a:solidFill>
                <a:prstClr val="black"/>
              </a:solidFill>
              <a:latin typeface="Arial" pitchFamily="34" charset="0"/>
            </a:endParaRPr>
          </a:p>
          <a:p>
            <a:pPr fontAlgn="base">
              <a:spcBef>
                <a:spcPct val="0"/>
              </a:spcBef>
              <a:spcAft>
                <a:spcPct val="0"/>
              </a:spcAft>
            </a:pPr>
            <a:endParaRPr lang="es-MX" dirty="0">
              <a:solidFill>
                <a:prstClr val="black"/>
              </a:solidFill>
              <a:latin typeface="Arial" pitchFamily="34" charset="0"/>
            </a:endParaRPr>
          </a:p>
          <a:p>
            <a:pPr fontAlgn="base">
              <a:spcBef>
                <a:spcPct val="0"/>
              </a:spcBef>
              <a:spcAft>
                <a:spcPct val="0"/>
              </a:spcAft>
            </a:pPr>
            <a:r>
              <a:rPr lang="es-MX" dirty="0" smtClean="0">
                <a:solidFill>
                  <a:prstClr val="black"/>
                </a:solidFill>
                <a:latin typeface="Arial" pitchFamily="34" charset="0"/>
              </a:rPr>
              <a:t>   </a:t>
            </a:r>
            <a:endParaRPr lang="es-MX" dirty="0">
              <a:solidFill>
                <a:prstClr val="black"/>
              </a:solidFill>
              <a:latin typeface="Arial" pitchFamily="34" charset="0"/>
            </a:endParaRPr>
          </a:p>
        </p:txBody>
      </p:sp>
      <p:graphicFrame>
        <p:nvGraphicFramePr>
          <p:cNvPr id="30" name="29 Tabla"/>
          <p:cNvGraphicFramePr>
            <a:graphicFrameLocks noGrp="1"/>
          </p:cNvGraphicFramePr>
          <p:nvPr>
            <p:extLst>
              <p:ext uri="{D42A27DB-BD31-4B8C-83A1-F6EECF244321}">
                <p14:modId xmlns:p14="http://schemas.microsoft.com/office/powerpoint/2010/main" xmlns="" val="2548752195"/>
              </p:ext>
            </p:extLst>
          </p:nvPr>
        </p:nvGraphicFramePr>
        <p:xfrm>
          <a:off x="5118410" y="3292543"/>
          <a:ext cx="3758392" cy="2442222"/>
        </p:xfrm>
        <a:graphic>
          <a:graphicData uri="http://schemas.openxmlformats.org/drawingml/2006/table">
            <a:tbl>
              <a:tblPr/>
              <a:tblGrid>
                <a:gridCol w="1709211"/>
                <a:gridCol w="664347"/>
                <a:gridCol w="648751"/>
                <a:gridCol w="736083"/>
              </a:tblGrid>
              <a:tr h="624689">
                <a:tc>
                  <a:txBody>
                    <a:bodyPr/>
                    <a:lstStyle/>
                    <a:p>
                      <a:pPr algn="ctr" fontAlgn="ctr"/>
                      <a:r>
                        <a:rPr lang="es-MX" sz="1000" b="1" i="0" u="none" strike="noStrike" dirty="0">
                          <a:solidFill>
                            <a:srgbClr val="FFFFFF"/>
                          </a:solidFill>
                          <a:effectLst/>
                          <a:latin typeface="Arial Narrow"/>
                        </a:rPr>
                        <a:t>Dependencia</a:t>
                      </a:r>
                    </a:p>
                  </a:txBody>
                  <a:tcPr marL="8792" marR="8792" marT="10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s-MX" sz="1000" b="1" i="0" u="none" strike="noStrike" dirty="0">
                          <a:solidFill>
                            <a:srgbClr val="FFFFFF"/>
                          </a:solidFill>
                          <a:effectLst/>
                          <a:latin typeface="Arial Narrow"/>
                        </a:rPr>
                        <a:t>Inversión en millones de pesos</a:t>
                      </a:r>
                    </a:p>
                  </a:txBody>
                  <a:tcPr marL="8792" marR="8792" marT="10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s-MX" sz="1000" b="1" i="0" u="none" strike="noStrike" dirty="0">
                          <a:solidFill>
                            <a:srgbClr val="FFFFFF"/>
                          </a:solidFill>
                          <a:effectLst/>
                          <a:latin typeface="Arial Narrow"/>
                        </a:rPr>
                        <a:t>Participación en el total</a:t>
                      </a:r>
                    </a:p>
                  </a:txBody>
                  <a:tcPr marL="8792" marR="8792" marT="10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s-MX" sz="1000" b="1" i="0" u="none" strike="noStrike" dirty="0">
                          <a:solidFill>
                            <a:srgbClr val="FFFFFF"/>
                          </a:solidFill>
                          <a:effectLst/>
                          <a:latin typeface="Arial Narrow"/>
                        </a:rPr>
                        <a:t>% de Cambio Real               2014/2013</a:t>
                      </a:r>
                    </a:p>
                  </a:txBody>
                  <a:tcPr marL="8792" marR="8792" marT="10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231366">
                <a:tc>
                  <a:txBody>
                    <a:bodyPr/>
                    <a:lstStyle/>
                    <a:p>
                      <a:pPr algn="l" fontAlgn="b"/>
                      <a:r>
                        <a:rPr lang="es-MX" sz="1000" b="1" i="0" u="none" strike="noStrike" dirty="0" smtClean="0">
                          <a:solidFill>
                            <a:srgbClr val="000000"/>
                          </a:solidFill>
                          <a:effectLst/>
                          <a:latin typeface="Arial Narrow"/>
                        </a:rPr>
                        <a:t>Petróleos </a:t>
                      </a:r>
                      <a:r>
                        <a:rPr lang="es-MX" sz="1000" b="1" i="0" u="none" strike="noStrike" dirty="0">
                          <a:solidFill>
                            <a:srgbClr val="000000"/>
                          </a:solidFill>
                          <a:effectLst/>
                          <a:latin typeface="Arial Narrow"/>
                        </a:rPr>
                        <a:t>Mexicanos </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MX" sz="1000" b="1" i="0" u="none" strike="noStrike" dirty="0">
                          <a:solidFill>
                            <a:srgbClr val="000000"/>
                          </a:solidFill>
                          <a:effectLst/>
                          <a:latin typeface="Arial Narrow"/>
                        </a:rPr>
                        <a:t>357,527</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s-MX" sz="1000" b="1" i="0" u="none" strike="noStrike" dirty="0">
                          <a:solidFill>
                            <a:srgbClr val="000000"/>
                          </a:solidFill>
                          <a:effectLst/>
                          <a:latin typeface="Arial Narrow"/>
                        </a:rPr>
                        <a:t>45.0%</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MX" sz="1000" b="1" i="0" u="none" strike="noStrike" dirty="0">
                          <a:solidFill>
                            <a:srgbClr val="000000"/>
                          </a:solidFill>
                          <a:effectLst/>
                          <a:latin typeface="Arial Narrow"/>
                        </a:rPr>
                        <a:t>5.6%</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1366">
                <a:tc>
                  <a:txBody>
                    <a:bodyPr/>
                    <a:lstStyle/>
                    <a:p>
                      <a:pPr algn="l" fontAlgn="b"/>
                      <a:r>
                        <a:rPr lang="es-MX" sz="1000" b="1" i="0" u="none" strike="noStrike" dirty="0" smtClean="0">
                          <a:solidFill>
                            <a:srgbClr val="000000"/>
                          </a:solidFill>
                          <a:effectLst/>
                          <a:latin typeface="Arial Narrow"/>
                        </a:rPr>
                        <a:t>Comunicaciones </a:t>
                      </a:r>
                      <a:r>
                        <a:rPr lang="es-MX" sz="1000" b="1" i="0" u="none" strike="noStrike" dirty="0">
                          <a:solidFill>
                            <a:srgbClr val="000000"/>
                          </a:solidFill>
                          <a:effectLst/>
                          <a:latin typeface="Arial Narrow"/>
                        </a:rPr>
                        <a:t>y Transportes</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b"/>
                      <a:r>
                        <a:rPr lang="es-MX" sz="1000" b="1" i="0" u="none" strike="noStrike" dirty="0">
                          <a:solidFill>
                            <a:srgbClr val="000000"/>
                          </a:solidFill>
                          <a:effectLst/>
                          <a:latin typeface="Arial Narrow"/>
                        </a:rPr>
                        <a:t>106,602</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b"/>
                      <a:r>
                        <a:rPr lang="es-MX" sz="1000" b="1" i="0" u="none" strike="noStrike" dirty="0">
                          <a:solidFill>
                            <a:srgbClr val="000000"/>
                          </a:solidFill>
                          <a:effectLst/>
                          <a:latin typeface="Arial Narrow"/>
                        </a:rPr>
                        <a:t>13.4%</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b"/>
                      <a:r>
                        <a:rPr lang="es-MX" sz="1000" b="1" i="0" u="none" strike="noStrike" dirty="0">
                          <a:solidFill>
                            <a:srgbClr val="000000"/>
                          </a:solidFill>
                          <a:effectLst/>
                          <a:latin typeface="Arial Narrow"/>
                        </a:rPr>
                        <a:t>49.7%</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r>
              <a:tr h="311862">
                <a:tc>
                  <a:txBody>
                    <a:bodyPr/>
                    <a:lstStyle/>
                    <a:p>
                      <a:pPr algn="l" fontAlgn="b"/>
                      <a:r>
                        <a:rPr lang="es-MX" sz="1000" b="1" i="0" u="none" strike="noStrike" dirty="0" smtClean="0">
                          <a:solidFill>
                            <a:srgbClr val="000000"/>
                          </a:solidFill>
                          <a:effectLst/>
                          <a:latin typeface="Arial Narrow"/>
                        </a:rPr>
                        <a:t>Medio </a:t>
                      </a:r>
                      <a:r>
                        <a:rPr lang="es-MX" sz="1000" b="1" i="0" u="none" strike="noStrike" dirty="0">
                          <a:solidFill>
                            <a:srgbClr val="000000"/>
                          </a:solidFill>
                          <a:effectLst/>
                          <a:latin typeface="Arial Narrow"/>
                        </a:rPr>
                        <a:t>Ambiente y Recursos Naturales</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MX" sz="1000" b="1" i="0" u="none" strike="noStrike" dirty="0">
                          <a:solidFill>
                            <a:srgbClr val="000000"/>
                          </a:solidFill>
                          <a:effectLst/>
                          <a:latin typeface="Arial Narrow"/>
                        </a:rPr>
                        <a:t>45,898</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MX" sz="1000" b="1" i="0" u="none" strike="noStrike" dirty="0">
                          <a:solidFill>
                            <a:srgbClr val="000000"/>
                          </a:solidFill>
                          <a:effectLst/>
                          <a:latin typeface="Arial Narrow"/>
                        </a:rPr>
                        <a:t>5.8%</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MX" sz="1000" b="1" i="0" u="none" strike="noStrike" dirty="0">
                          <a:solidFill>
                            <a:srgbClr val="000000"/>
                          </a:solidFill>
                          <a:effectLst/>
                          <a:latin typeface="Arial Narrow"/>
                        </a:rPr>
                        <a:t>24.0%</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2365">
                <a:tc>
                  <a:txBody>
                    <a:bodyPr/>
                    <a:lstStyle/>
                    <a:p>
                      <a:pPr algn="l" fontAlgn="b"/>
                      <a:r>
                        <a:rPr lang="es-MX" sz="1000" b="1" i="0" u="none" strike="noStrike" dirty="0" smtClean="0">
                          <a:solidFill>
                            <a:srgbClr val="000000"/>
                          </a:solidFill>
                          <a:effectLst/>
                          <a:latin typeface="Arial Narrow"/>
                        </a:rPr>
                        <a:t>Comisión </a:t>
                      </a:r>
                      <a:r>
                        <a:rPr lang="es-MX" sz="1000" b="1" i="0" u="none" strike="noStrike" dirty="0">
                          <a:solidFill>
                            <a:srgbClr val="000000"/>
                          </a:solidFill>
                          <a:effectLst/>
                          <a:latin typeface="Arial Narrow"/>
                        </a:rPr>
                        <a:t>Federal de Electricidad</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b"/>
                      <a:r>
                        <a:rPr lang="es-MX" sz="1000" b="1" i="0" u="none" strike="noStrike" dirty="0">
                          <a:solidFill>
                            <a:srgbClr val="000000"/>
                          </a:solidFill>
                          <a:effectLst/>
                          <a:latin typeface="Arial Narrow"/>
                        </a:rPr>
                        <a:t>40,062</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b"/>
                      <a:r>
                        <a:rPr lang="es-MX" sz="1000" b="1" i="0" u="none" strike="noStrike" dirty="0">
                          <a:solidFill>
                            <a:srgbClr val="000000"/>
                          </a:solidFill>
                          <a:effectLst/>
                          <a:latin typeface="Arial Narrow"/>
                        </a:rPr>
                        <a:t>5.0%</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b"/>
                      <a:r>
                        <a:rPr lang="es-MX" sz="1000" b="1" i="0" u="none" strike="noStrike" dirty="0">
                          <a:solidFill>
                            <a:srgbClr val="000000"/>
                          </a:solidFill>
                          <a:effectLst/>
                          <a:latin typeface="Arial Narrow"/>
                        </a:rPr>
                        <a:t>13.7%</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r>
              <a:tr h="231366">
                <a:tc>
                  <a:txBody>
                    <a:bodyPr/>
                    <a:lstStyle/>
                    <a:p>
                      <a:pPr algn="l" fontAlgn="b"/>
                      <a:r>
                        <a:rPr lang="es-MX" sz="1000" b="1" i="0" u="none" strike="noStrike" dirty="0" smtClean="0">
                          <a:solidFill>
                            <a:srgbClr val="000000"/>
                          </a:solidFill>
                          <a:effectLst/>
                          <a:latin typeface="Arial Narrow"/>
                        </a:rPr>
                        <a:t>Instituto </a:t>
                      </a:r>
                      <a:r>
                        <a:rPr lang="es-MX" sz="1000" b="1" i="0" u="none" strike="noStrike" dirty="0">
                          <a:solidFill>
                            <a:srgbClr val="000000"/>
                          </a:solidFill>
                          <a:effectLst/>
                          <a:latin typeface="Arial Narrow"/>
                        </a:rPr>
                        <a:t>Mexicano del Seguro Social</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MX" sz="1000" b="1" i="0" u="none" strike="noStrike">
                          <a:solidFill>
                            <a:srgbClr val="000000"/>
                          </a:solidFill>
                          <a:effectLst/>
                          <a:latin typeface="Arial Narrow"/>
                        </a:rPr>
                        <a:t>4,800</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MX" sz="1000" b="1" i="0" u="none" strike="noStrike">
                          <a:solidFill>
                            <a:srgbClr val="000000"/>
                          </a:solidFill>
                          <a:effectLst/>
                          <a:latin typeface="Arial Narrow"/>
                        </a:rPr>
                        <a:t>0.6%</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MX" sz="1000" b="1" i="0" u="none" strike="noStrike" dirty="0">
                          <a:solidFill>
                            <a:srgbClr val="000000"/>
                          </a:solidFill>
                          <a:effectLst/>
                          <a:latin typeface="Arial Narrow"/>
                        </a:rPr>
                        <a:t>38.4%</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366">
                <a:tc>
                  <a:txBody>
                    <a:bodyPr/>
                    <a:lstStyle/>
                    <a:p>
                      <a:pPr algn="l" fontAlgn="b"/>
                      <a:r>
                        <a:rPr lang="es-MX" sz="1000" b="1" i="0" u="none" strike="noStrike" dirty="0" smtClean="0">
                          <a:solidFill>
                            <a:srgbClr val="000000"/>
                          </a:solidFill>
                          <a:effectLst/>
                          <a:latin typeface="Arial Narrow"/>
                        </a:rPr>
                        <a:t>Otras </a:t>
                      </a:r>
                      <a:r>
                        <a:rPr lang="es-MX" sz="1000" b="1" i="0" u="none" strike="noStrike" dirty="0">
                          <a:solidFill>
                            <a:srgbClr val="000000"/>
                          </a:solidFill>
                          <a:effectLst/>
                          <a:latin typeface="Arial Narrow"/>
                        </a:rPr>
                        <a:t>dependencias</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b"/>
                      <a:r>
                        <a:rPr lang="es-MX" sz="1000" b="1" i="0" u="none" strike="noStrike" dirty="0">
                          <a:solidFill>
                            <a:srgbClr val="000000"/>
                          </a:solidFill>
                          <a:effectLst/>
                          <a:latin typeface="Arial Narrow"/>
                        </a:rPr>
                        <a:t>238,920</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b"/>
                      <a:r>
                        <a:rPr lang="es-MX" sz="1000" b="1" i="0" u="none" strike="noStrike" dirty="0">
                          <a:solidFill>
                            <a:srgbClr val="000000"/>
                          </a:solidFill>
                          <a:effectLst/>
                          <a:latin typeface="Arial Narrow"/>
                        </a:rPr>
                        <a:t>30.1%</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fontAlgn="b"/>
                      <a:r>
                        <a:rPr lang="es-MX" sz="1000" b="1" i="0" u="none" strike="noStrike" dirty="0">
                          <a:solidFill>
                            <a:srgbClr val="000000"/>
                          </a:solidFill>
                          <a:effectLst/>
                          <a:latin typeface="Arial Narrow"/>
                        </a:rPr>
                        <a:t> </a:t>
                      </a:r>
                      <a:r>
                        <a:rPr lang="es-MX" sz="1000" b="1" i="0" u="none" strike="noStrike" dirty="0" smtClean="0">
                          <a:solidFill>
                            <a:srgbClr val="000000"/>
                          </a:solidFill>
                          <a:effectLst/>
                          <a:latin typeface="Arial Narrow"/>
                        </a:rPr>
                        <a:t>N.D</a:t>
                      </a:r>
                      <a:endParaRPr lang="es-MX" sz="1000" b="1" i="0" u="none" strike="noStrike" dirty="0">
                        <a:solidFill>
                          <a:srgbClr val="000000"/>
                        </a:solidFill>
                        <a:effectLst/>
                        <a:latin typeface="Arial Narrow"/>
                      </a:endParaRP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r>
              <a:tr h="231366">
                <a:tc>
                  <a:txBody>
                    <a:bodyPr/>
                    <a:lstStyle/>
                    <a:p>
                      <a:pPr algn="ctr" fontAlgn="b"/>
                      <a:r>
                        <a:rPr lang="es-MX" sz="1000" b="1" i="0" u="none" strike="noStrike" dirty="0">
                          <a:solidFill>
                            <a:schemeClr val="bg1"/>
                          </a:solidFill>
                          <a:effectLst/>
                          <a:latin typeface="Arial Narrow"/>
                        </a:rPr>
                        <a:t>Total </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fontAlgn="b"/>
                      <a:r>
                        <a:rPr lang="es-MX" sz="1000" b="1" i="0" u="none" strike="noStrike" dirty="0">
                          <a:solidFill>
                            <a:schemeClr val="bg1"/>
                          </a:solidFill>
                          <a:effectLst/>
                          <a:latin typeface="Arial Narrow"/>
                        </a:rPr>
                        <a:t>793,809</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fontAlgn="b"/>
                      <a:r>
                        <a:rPr lang="es-MX" sz="1000" b="1" i="0" u="none" strike="noStrike" dirty="0">
                          <a:solidFill>
                            <a:schemeClr val="bg1"/>
                          </a:solidFill>
                          <a:effectLst/>
                          <a:latin typeface="Arial Narrow"/>
                        </a:rPr>
                        <a:t>100%</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fontAlgn="b"/>
                      <a:r>
                        <a:rPr lang="es-MX" sz="1000" b="1" i="0" u="none" strike="noStrike" dirty="0">
                          <a:solidFill>
                            <a:schemeClr val="bg1"/>
                          </a:solidFill>
                          <a:effectLst/>
                          <a:latin typeface="Arial Narrow"/>
                        </a:rPr>
                        <a:t>10.1%</a:t>
                      </a:r>
                    </a:p>
                  </a:txBody>
                  <a:tcPr marL="8792" marR="8792" marT="100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sp>
        <p:nvSpPr>
          <p:cNvPr id="13" name="Text Box 10"/>
          <p:cNvSpPr txBox="1">
            <a:spLocks noChangeArrowheads="1"/>
          </p:cNvSpPr>
          <p:nvPr/>
        </p:nvSpPr>
        <p:spPr bwMode="auto">
          <a:xfrm>
            <a:off x="2489498" y="234330"/>
            <a:ext cx="6646490" cy="461655"/>
          </a:xfrm>
          <a:prstGeom prst="rect">
            <a:avLst/>
          </a:prstGeom>
          <a:solidFill>
            <a:srgbClr val="C0504D"/>
          </a:solidFill>
          <a:ln w="9525">
            <a:noFill/>
            <a:miter lim="800000"/>
            <a:headEnd/>
            <a:tailEnd/>
          </a:ln>
          <a:effectLst>
            <a:prstShdw prst="shdw17" dist="17961" dir="2700000">
              <a:srgbClr val="7A0000"/>
            </a:prstShdw>
          </a:effectLst>
        </p:spPr>
        <p:txBody>
          <a:bodyPr wrap="square" lIns="91432" tIns="45715" rIns="91432" bIns="45715">
            <a:spAutoFit/>
          </a:bodyPr>
          <a:lstStyle/>
          <a:p>
            <a:pPr defTabSz="913800" fontAlgn="base">
              <a:spcBef>
                <a:spcPct val="50000"/>
              </a:spcBef>
              <a:spcAft>
                <a:spcPct val="0"/>
              </a:spcAft>
              <a:defRPr/>
            </a:pPr>
            <a:r>
              <a:rPr lang="es-MX" sz="2400" kern="0" dirty="0" smtClean="0">
                <a:solidFill>
                  <a:prstClr val="white"/>
                </a:solidFill>
                <a:effectLst>
                  <a:outerShdw blurRad="38100" dist="38100" dir="2700000" algn="tl">
                    <a:srgbClr val="000000"/>
                  </a:outerShdw>
                </a:effectLst>
                <a:latin typeface="Arial Narrow" panose="020B0606020202030204" pitchFamily="34" charset="0"/>
                <a:cs typeface="Arial" panose="020B0604020202020204" pitchFamily="34" charset="0"/>
              </a:rPr>
              <a:t>10. Inversión en Infraestructura 2014</a:t>
            </a:r>
            <a:endParaRPr lang="es-ES" sz="2400" kern="0" dirty="0">
              <a:solidFill>
                <a:prstClr val="white"/>
              </a:solidFill>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47720931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179512" y="1458466"/>
            <a:ext cx="8773988" cy="4955203"/>
          </a:xfrm>
          <a:prstGeom prst="rect">
            <a:avLst/>
          </a:prstGeom>
        </p:spPr>
        <p:txBody>
          <a:bodyPr wrap="square">
            <a:spAutoFit/>
          </a:bodyPr>
          <a:lstStyle/>
          <a:p>
            <a:pPr marL="285750" indent="-285750" algn="just">
              <a:buFont typeface="Arial" panose="020B0604020202020204" pitchFamily="34" charset="0"/>
              <a:buChar char="•"/>
            </a:pPr>
            <a:r>
              <a:rPr lang="es-MX" sz="2000" dirty="0" smtClean="0">
                <a:solidFill>
                  <a:schemeClr val="bg1"/>
                </a:solidFill>
              </a:rPr>
              <a:t>Actualmente </a:t>
            </a:r>
            <a:r>
              <a:rPr lang="es-MX" sz="2000" dirty="0">
                <a:solidFill>
                  <a:schemeClr val="bg1"/>
                </a:solidFill>
              </a:rPr>
              <a:t>se están construyendo 26 autopistas con una inversión superior a 70 mil millones de pesos y quedarán concluidas en diferentes etapas durante los siguientes 2 años.</a:t>
            </a:r>
          </a:p>
          <a:p>
            <a:pPr algn="just"/>
            <a:r>
              <a:rPr lang="es-MX" sz="2000" dirty="0">
                <a:solidFill>
                  <a:schemeClr val="bg1"/>
                </a:solidFill>
              </a:rPr>
              <a:t> </a:t>
            </a:r>
          </a:p>
          <a:p>
            <a:pPr marL="285750" indent="-285750" algn="just">
              <a:buFont typeface="Arial" panose="020B0604020202020204" pitchFamily="34" charset="0"/>
              <a:buChar char="•"/>
            </a:pPr>
            <a:r>
              <a:rPr lang="es-MX" sz="2000" dirty="0" smtClean="0">
                <a:solidFill>
                  <a:schemeClr val="bg1"/>
                </a:solidFill>
              </a:rPr>
              <a:t>En </a:t>
            </a:r>
            <a:r>
              <a:rPr lang="es-MX" sz="2000" dirty="0">
                <a:solidFill>
                  <a:schemeClr val="bg1"/>
                </a:solidFill>
              </a:rPr>
              <a:t>materia de </a:t>
            </a:r>
            <a:r>
              <a:rPr lang="es-MX" sz="2000" dirty="0" smtClean="0">
                <a:solidFill>
                  <a:schemeClr val="bg1"/>
                </a:solidFill>
              </a:rPr>
              <a:t>ferrocarriles, este año  </a:t>
            </a:r>
            <a:r>
              <a:rPr lang="es-MX" sz="2000" dirty="0">
                <a:solidFill>
                  <a:schemeClr val="bg1"/>
                </a:solidFill>
              </a:rPr>
              <a:t>se trabajó en los proyectos ejecutivos </a:t>
            </a:r>
            <a:r>
              <a:rPr lang="es-MX" sz="2000" dirty="0" smtClean="0">
                <a:solidFill>
                  <a:schemeClr val="bg1"/>
                </a:solidFill>
              </a:rPr>
              <a:t>de los ferrocarriles México-Toluca</a:t>
            </a:r>
            <a:r>
              <a:rPr lang="es-MX" sz="2000" dirty="0">
                <a:solidFill>
                  <a:schemeClr val="bg1"/>
                </a:solidFill>
              </a:rPr>
              <a:t>, México-Querétaro,  el transpeninsular Mérida –Punta Venado, el tren ligero de Guadalajara y la línea 3 del Metro de </a:t>
            </a:r>
            <a:r>
              <a:rPr lang="es-MX" sz="2000" dirty="0" smtClean="0">
                <a:solidFill>
                  <a:schemeClr val="bg1"/>
                </a:solidFill>
              </a:rPr>
              <a:t>Monterrey. Por lo que se esperan en 2014 importantes flujos de inversiones hacia esos proyectos.</a:t>
            </a:r>
          </a:p>
          <a:p>
            <a:pPr marL="285750" indent="-285750" algn="just">
              <a:buFont typeface="Arial" panose="020B0604020202020204" pitchFamily="34" charset="0"/>
              <a:buChar char="•"/>
            </a:pPr>
            <a:endParaRPr lang="es-MX" sz="2000" dirty="0">
              <a:solidFill>
                <a:schemeClr val="bg1"/>
              </a:solidFill>
            </a:endParaRPr>
          </a:p>
          <a:p>
            <a:pPr marL="285750" indent="-285750" algn="just">
              <a:buFont typeface="Arial" panose="020B0604020202020204" pitchFamily="34" charset="0"/>
              <a:buChar char="•"/>
            </a:pPr>
            <a:r>
              <a:rPr lang="es-MX" sz="2000" dirty="0">
                <a:solidFill>
                  <a:schemeClr val="bg1"/>
                </a:solidFill>
              </a:rPr>
              <a:t>En diciembre la SCT lanzará licitaciones que implican, por lo menos, 15,000 millones de pesos las cuales podrían alcanzar hasta un monto de  los 25,000 millones para iniciar el próximo año con una dinámica de </a:t>
            </a:r>
            <a:r>
              <a:rPr lang="es-MX" sz="2000" dirty="0" smtClean="0">
                <a:solidFill>
                  <a:schemeClr val="bg1"/>
                </a:solidFill>
              </a:rPr>
              <a:t>construcción</a:t>
            </a:r>
            <a:r>
              <a:rPr lang="es-MX" sz="2000" dirty="0">
                <a:solidFill>
                  <a:schemeClr val="bg1"/>
                </a:solidFill>
              </a:rPr>
              <a:t>.</a:t>
            </a:r>
            <a:endParaRPr lang="es-MX" dirty="0">
              <a:solidFill>
                <a:schemeClr val="bg1"/>
              </a:solidFill>
            </a:endParaRPr>
          </a:p>
          <a:p>
            <a:pPr algn="just"/>
            <a:endParaRPr lang="es-MX" dirty="0">
              <a:solidFill>
                <a:schemeClr val="bg1"/>
              </a:solidFill>
            </a:endParaRPr>
          </a:p>
          <a:p>
            <a:endParaRPr lang="es-MX" dirty="0">
              <a:solidFill>
                <a:schemeClr val="bg1"/>
              </a:solidFill>
            </a:endParaRPr>
          </a:p>
        </p:txBody>
      </p:sp>
      <p:sp>
        <p:nvSpPr>
          <p:cNvPr id="4" name="Text Box 10"/>
          <p:cNvSpPr txBox="1">
            <a:spLocks noChangeArrowheads="1"/>
          </p:cNvSpPr>
          <p:nvPr/>
        </p:nvSpPr>
        <p:spPr bwMode="auto">
          <a:xfrm>
            <a:off x="2339752" y="378346"/>
            <a:ext cx="6790506" cy="461655"/>
          </a:xfrm>
          <a:prstGeom prst="rect">
            <a:avLst/>
          </a:prstGeom>
          <a:solidFill>
            <a:srgbClr val="C0504D"/>
          </a:solidFill>
          <a:ln w="9525">
            <a:noFill/>
            <a:miter lim="800000"/>
            <a:headEnd/>
            <a:tailEnd/>
          </a:ln>
          <a:effectLst>
            <a:prstShdw prst="shdw17" dist="17961" dir="2700000">
              <a:srgbClr val="7A0000"/>
            </a:prstShdw>
          </a:effectLst>
        </p:spPr>
        <p:txBody>
          <a:bodyPr wrap="square" lIns="91432" tIns="45715" rIns="91432" bIns="45715">
            <a:spAutoFit/>
          </a:bodyPr>
          <a:lstStyle/>
          <a:p>
            <a:pPr defTabSz="913800" fontAlgn="base">
              <a:spcBef>
                <a:spcPct val="50000"/>
              </a:spcBef>
              <a:spcAft>
                <a:spcPct val="0"/>
              </a:spcAft>
              <a:defRPr/>
            </a:pPr>
            <a:r>
              <a:rPr lang="es-MX" sz="2400" kern="0" dirty="0" smtClean="0">
                <a:solidFill>
                  <a:prstClr val="white"/>
                </a:solidFill>
                <a:effectLst>
                  <a:outerShdw blurRad="38100" dist="38100" dir="2700000" algn="tl">
                    <a:srgbClr val="000000"/>
                  </a:outerShdw>
                </a:effectLst>
                <a:latin typeface="Arial Narrow" panose="020B0606020202030204" pitchFamily="34" charset="0"/>
                <a:cs typeface="Arial" panose="020B0604020202020204" pitchFamily="34" charset="0"/>
              </a:rPr>
              <a:t>11. Inversión en Infraestructura de SCT en 2014</a:t>
            </a:r>
            <a:endParaRPr lang="es-ES" sz="2400" kern="0" dirty="0">
              <a:solidFill>
                <a:prstClr val="white"/>
              </a:solidFill>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5"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11</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174861723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143322" y="1602482"/>
            <a:ext cx="8856984" cy="3477875"/>
          </a:xfrm>
          <a:prstGeom prst="rect">
            <a:avLst/>
          </a:prstGeom>
        </p:spPr>
        <p:txBody>
          <a:bodyPr wrap="square">
            <a:spAutoFit/>
          </a:bodyPr>
          <a:lstStyle/>
          <a:p>
            <a:pPr marL="285750" indent="-285750" algn="just">
              <a:buFont typeface="Arial" panose="020B0604020202020204" pitchFamily="34" charset="0"/>
              <a:buChar char="•"/>
            </a:pPr>
            <a:r>
              <a:rPr lang="es-MX" sz="2000" dirty="0">
                <a:solidFill>
                  <a:schemeClr val="bg1"/>
                </a:solidFill>
              </a:rPr>
              <a:t>En materia de puertos, </a:t>
            </a:r>
            <a:r>
              <a:rPr lang="es-MX" sz="2000" dirty="0" smtClean="0">
                <a:solidFill>
                  <a:schemeClr val="bg1"/>
                </a:solidFill>
              </a:rPr>
              <a:t>se lanzará </a:t>
            </a:r>
            <a:r>
              <a:rPr lang="es-MX" sz="2000" dirty="0">
                <a:solidFill>
                  <a:schemeClr val="bg1"/>
                </a:solidFill>
              </a:rPr>
              <a:t>la licitación nacional e internacional para iniciar los trabajos de ampliación del puerto </a:t>
            </a:r>
            <a:r>
              <a:rPr lang="es-MX" sz="2000" dirty="0" smtClean="0">
                <a:solidFill>
                  <a:schemeClr val="bg1"/>
                </a:solidFill>
              </a:rPr>
              <a:t>de </a:t>
            </a:r>
            <a:r>
              <a:rPr lang="es-MX" sz="2000" dirty="0">
                <a:solidFill>
                  <a:schemeClr val="bg1"/>
                </a:solidFill>
              </a:rPr>
              <a:t>V</a:t>
            </a:r>
            <a:r>
              <a:rPr lang="es-MX" sz="2000" dirty="0" smtClean="0">
                <a:solidFill>
                  <a:schemeClr val="bg1"/>
                </a:solidFill>
              </a:rPr>
              <a:t>eracruz, </a:t>
            </a:r>
            <a:r>
              <a:rPr lang="es-MX" sz="2000" dirty="0">
                <a:solidFill>
                  <a:schemeClr val="bg1"/>
                </a:solidFill>
              </a:rPr>
              <a:t>luego de que se aprobó el estudio de impacto ambiental presentado por la administración portuaria. La primera etapa del proyecto, que contempla una inversión de 26 mil millones de </a:t>
            </a:r>
            <a:r>
              <a:rPr lang="es-MX" sz="2000" dirty="0" smtClean="0">
                <a:solidFill>
                  <a:schemeClr val="bg1"/>
                </a:solidFill>
              </a:rPr>
              <a:t>pesos, </a:t>
            </a:r>
            <a:r>
              <a:rPr lang="es-MX" sz="2000" dirty="0">
                <a:solidFill>
                  <a:schemeClr val="bg1"/>
                </a:solidFill>
              </a:rPr>
              <a:t>está programada para enero de 2014</a:t>
            </a:r>
            <a:r>
              <a:rPr lang="es-MX" sz="2000" dirty="0" smtClean="0">
                <a:solidFill>
                  <a:schemeClr val="bg1"/>
                </a:solidFill>
              </a:rPr>
              <a:t>.</a:t>
            </a:r>
            <a:endParaRPr lang="es-MX" sz="2000" dirty="0">
              <a:solidFill>
                <a:schemeClr val="bg1"/>
              </a:solidFill>
            </a:endParaRPr>
          </a:p>
          <a:p>
            <a:pPr algn="just"/>
            <a:endParaRPr lang="es-MX" sz="2000" dirty="0">
              <a:solidFill>
                <a:schemeClr val="bg1"/>
              </a:solidFill>
            </a:endParaRPr>
          </a:p>
          <a:p>
            <a:pPr marL="285750" indent="-285750" algn="just">
              <a:buFont typeface="Arial" panose="020B0604020202020204" pitchFamily="34" charset="0"/>
              <a:buChar char="•"/>
            </a:pPr>
            <a:r>
              <a:rPr lang="es-MX" sz="2000" dirty="0" smtClean="0">
                <a:solidFill>
                  <a:schemeClr val="bg1"/>
                </a:solidFill>
              </a:rPr>
              <a:t>El monto de las inversiones que se prevé realizar en 2014 permitirá al sector de la construcción (incluye vivienda) recuperarse y crecer 4.5</a:t>
            </a:r>
            <a:r>
              <a:rPr lang="es-MX" sz="2000" dirty="0">
                <a:solidFill>
                  <a:schemeClr val="bg1"/>
                </a:solidFill>
              </a:rPr>
              <a:t>% </a:t>
            </a:r>
            <a:r>
              <a:rPr lang="es-MX" sz="2000" dirty="0" smtClean="0">
                <a:solidFill>
                  <a:schemeClr val="bg1"/>
                </a:solidFill>
              </a:rPr>
              <a:t>el próximo año y generar 350 </a:t>
            </a:r>
            <a:r>
              <a:rPr lang="es-MX" sz="2000" dirty="0">
                <a:solidFill>
                  <a:schemeClr val="bg1"/>
                </a:solidFill>
              </a:rPr>
              <a:t>mil puestos de </a:t>
            </a:r>
            <a:r>
              <a:rPr lang="es-MX" sz="2000" dirty="0" smtClean="0">
                <a:solidFill>
                  <a:schemeClr val="bg1"/>
                </a:solidFill>
              </a:rPr>
              <a:t>trabajo.  </a:t>
            </a:r>
            <a:endParaRPr lang="es-MX" sz="2000" dirty="0">
              <a:solidFill>
                <a:schemeClr val="bg1"/>
              </a:solidFill>
            </a:endParaRPr>
          </a:p>
          <a:p>
            <a:pPr marL="285750" indent="-285750" algn="just">
              <a:buFont typeface="Arial" panose="020B0604020202020204" pitchFamily="34" charset="0"/>
              <a:buChar char="•"/>
            </a:pPr>
            <a:endParaRPr lang="es-MX" sz="2000" dirty="0">
              <a:solidFill>
                <a:schemeClr val="bg1"/>
              </a:solidFill>
            </a:endParaRPr>
          </a:p>
        </p:txBody>
      </p:sp>
      <p:sp>
        <p:nvSpPr>
          <p:cNvPr id="4" name="Text Box 10"/>
          <p:cNvSpPr txBox="1">
            <a:spLocks noChangeArrowheads="1"/>
          </p:cNvSpPr>
          <p:nvPr/>
        </p:nvSpPr>
        <p:spPr bwMode="auto">
          <a:xfrm>
            <a:off x="2506266" y="378346"/>
            <a:ext cx="6646490" cy="461655"/>
          </a:xfrm>
          <a:prstGeom prst="rect">
            <a:avLst/>
          </a:prstGeom>
          <a:solidFill>
            <a:srgbClr val="C0504D"/>
          </a:solidFill>
          <a:ln w="9525">
            <a:noFill/>
            <a:miter lim="800000"/>
            <a:headEnd/>
            <a:tailEnd/>
          </a:ln>
          <a:effectLst>
            <a:prstShdw prst="shdw17" dist="17961" dir="2700000">
              <a:srgbClr val="7A0000"/>
            </a:prstShdw>
          </a:effectLst>
        </p:spPr>
        <p:txBody>
          <a:bodyPr wrap="square" lIns="91432" tIns="45715" rIns="91432" bIns="45715">
            <a:spAutoFit/>
          </a:bodyPr>
          <a:lstStyle/>
          <a:p>
            <a:pPr defTabSz="913800" fontAlgn="base">
              <a:spcBef>
                <a:spcPct val="50000"/>
              </a:spcBef>
              <a:spcAft>
                <a:spcPct val="0"/>
              </a:spcAft>
              <a:defRPr/>
            </a:pPr>
            <a:r>
              <a:rPr lang="es-MX" sz="2400" kern="0" dirty="0" smtClean="0">
                <a:solidFill>
                  <a:prstClr val="white"/>
                </a:solidFill>
                <a:effectLst>
                  <a:outerShdw blurRad="38100" dist="38100" dir="2700000" algn="tl">
                    <a:srgbClr val="000000"/>
                  </a:outerShdw>
                </a:effectLst>
                <a:latin typeface="Arial Narrow" panose="020B0606020202030204" pitchFamily="34" charset="0"/>
                <a:cs typeface="Arial" panose="020B0604020202020204" pitchFamily="34" charset="0"/>
              </a:rPr>
              <a:t>11. Inversión en Infraestructura de SCT 2014                  </a:t>
            </a:r>
            <a:endParaRPr lang="es-ES" sz="2400" kern="0" dirty="0">
              <a:solidFill>
                <a:prstClr val="white"/>
              </a:solidFill>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5"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12</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57074485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4550" y="1458468"/>
            <a:ext cx="8568952" cy="4955203"/>
          </a:xfrm>
          <a:prstGeom prst="rect">
            <a:avLst/>
          </a:prstGeom>
        </p:spPr>
        <p:txBody>
          <a:bodyPr wrap="square">
            <a:spAutoFit/>
          </a:bodyPr>
          <a:lstStyle/>
          <a:p>
            <a:pPr algn="just"/>
            <a:r>
              <a:rPr lang="es-MX" sz="2000" dirty="0" smtClean="0">
                <a:latin typeface="Arial Narrow" panose="020B0606020202030204" pitchFamily="34" charset="0"/>
              </a:rPr>
              <a:t>Con </a:t>
            </a:r>
            <a:r>
              <a:rPr lang="es-MX" sz="2000" dirty="0">
                <a:latin typeface="Arial Narrow" panose="020B0606020202030204" pitchFamily="34" charset="0"/>
              </a:rPr>
              <a:t>la apertura de los mercados </a:t>
            </a:r>
            <a:r>
              <a:rPr lang="es-MX" sz="2000" dirty="0" smtClean="0">
                <a:latin typeface="Arial Narrow" panose="020B0606020202030204" pitchFamily="34" charset="0"/>
              </a:rPr>
              <a:t>a los servicios </a:t>
            </a:r>
            <a:r>
              <a:rPr lang="es-MX" sz="2000" dirty="0">
                <a:latin typeface="Arial Narrow" panose="020B0606020202030204" pitchFamily="34" charset="0"/>
              </a:rPr>
              <a:t>de </a:t>
            </a:r>
            <a:r>
              <a:rPr lang="es-MX" sz="2000" dirty="0" smtClean="0">
                <a:latin typeface="Arial Narrow" panose="020B0606020202030204" pitchFamily="34" charset="0"/>
              </a:rPr>
              <a:t>infraestructura, han  ingresado a México empresas constructoras extranjeras que</a:t>
            </a:r>
            <a:r>
              <a:rPr lang="es-MX" sz="2000" dirty="0">
                <a:latin typeface="Arial Narrow" panose="020B0606020202030204" pitchFamily="34" charset="0"/>
              </a:rPr>
              <a:t>, en muchos casos, </a:t>
            </a:r>
            <a:r>
              <a:rPr lang="es-MX" sz="2000" dirty="0" smtClean="0">
                <a:latin typeface="Arial Narrow" panose="020B0606020202030204" pitchFamily="34" charset="0"/>
              </a:rPr>
              <a:t>permiten:</a:t>
            </a:r>
            <a:r>
              <a:rPr lang="es-MX" sz="2400" dirty="0" smtClean="0">
                <a:latin typeface="Arial Narrow" panose="020B0606020202030204" pitchFamily="34" charset="0"/>
              </a:rPr>
              <a:t> </a:t>
            </a:r>
          </a:p>
          <a:p>
            <a:pPr algn="just"/>
            <a:endParaRPr lang="es-MX" sz="2400" dirty="0" smtClean="0">
              <a:latin typeface="Arial Narrow" panose="020B0606020202030204" pitchFamily="34" charset="0"/>
            </a:endParaRPr>
          </a:p>
          <a:p>
            <a:pPr marL="800100" lvl="1" indent="-342900" algn="just">
              <a:lnSpc>
                <a:spcPct val="150000"/>
              </a:lnSpc>
              <a:buFont typeface="Arial" panose="020B0604020202020204" pitchFamily="34" charset="0"/>
              <a:buChar char="•"/>
            </a:pPr>
            <a:r>
              <a:rPr lang="es-MX" sz="2200" dirty="0" smtClean="0">
                <a:latin typeface="Arial Narrow" panose="020B0606020202030204" pitchFamily="34" charset="0"/>
              </a:rPr>
              <a:t>Nuevas técnicas de producción </a:t>
            </a:r>
          </a:p>
          <a:p>
            <a:pPr marL="800100" lvl="1" indent="-342900" algn="just">
              <a:lnSpc>
                <a:spcPct val="150000"/>
              </a:lnSpc>
              <a:buFont typeface="Arial" panose="020B0604020202020204" pitchFamily="34" charset="0"/>
              <a:buChar char="•"/>
            </a:pPr>
            <a:r>
              <a:rPr lang="es-MX" sz="2200" dirty="0" smtClean="0">
                <a:latin typeface="Arial Narrow" panose="020B0606020202030204" pitchFamily="34" charset="0"/>
              </a:rPr>
              <a:t>Tecnologías de punta	</a:t>
            </a:r>
          </a:p>
          <a:p>
            <a:pPr marL="800100" lvl="1" indent="-342900" algn="just">
              <a:lnSpc>
                <a:spcPct val="150000"/>
              </a:lnSpc>
              <a:buFont typeface="Arial" panose="020B0604020202020204" pitchFamily="34" charset="0"/>
              <a:buChar char="•"/>
            </a:pPr>
            <a:r>
              <a:rPr lang="es-MX" sz="2200" dirty="0" smtClean="0">
                <a:latin typeface="Arial Narrow" panose="020B0606020202030204" pitchFamily="34" charset="0"/>
              </a:rPr>
              <a:t>Modalidades de organización empresarial </a:t>
            </a:r>
          </a:p>
          <a:p>
            <a:pPr marL="800100" lvl="1" indent="-342900" algn="just">
              <a:lnSpc>
                <a:spcPct val="150000"/>
              </a:lnSpc>
              <a:buFont typeface="Arial" panose="020B0604020202020204" pitchFamily="34" charset="0"/>
              <a:buChar char="•"/>
            </a:pPr>
            <a:r>
              <a:rPr lang="es-MX" sz="2200" dirty="0" smtClean="0">
                <a:latin typeface="Arial Narrow" panose="020B0606020202030204" pitchFamily="34" charset="0"/>
              </a:rPr>
              <a:t>Oportunidad de alianzas estratégicas</a:t>
            </a:r>
          </a:p>
          <a:p>
            <a:pPr lvl="1" algn="just"/>
            <a:endParaRPr lang="es-MX" sz="2400" dirty="0" smtClean="0">
              <a:latin typeface="Arial Narrow" pitchFamily="34" charset="0"/>
            </a:endParaRPr>
          </a:p>
          <a:p>
            <a:r>
              <a:rPr lang="es-MX" sz="2000" dirty="0" smtClean="0">
                <a:latin typeface="Arial Narrow" pitchFamily="34" charset="0"/>
              </a:rPr>
              <a:t>	</a:t>
            </a:r>
            <a:r>
              <a:rPr lang="es-MX" sz="2000" b="1" dirty="0" smtClean="0">
                <a:latin typeface="Arial Narrow" pitchFamily="34" charset="0"/>
              </a:rPr>
              <a:t> </a:t>
            </a:r>
            <a:r>
              <a:rPr lang="es-MX" b="1" dirty="0" smtClean="0">
                <a:latin typeface="Arial Narrow" pitchFamily="34" charset="0"/>
              </a:rPr>
              <a:t>En la que ofrecen:                 </a:t>
            </a:r>
            <a:r>
              <a:rPr lang="es-MX" dirty="0" smtClean="0">
                <a:latin typeface="Arial Narrow" pitchFamily="34" charset="0"/>
              </a:rPr>
              <a:t>		</a:t>
            </a:r>
            <a:r>
              <a:rPr lang="es-MX" b="1" dirty="0" smtClean="0">
                <a:latin typeface="Arial Narrow" pitchFamily="34" charset="0"/>
              </a:rPr>
              <a:t>Y se reciben:</a:t>
            </a:r>
          </a:p>
          <a:p>
            <a:r>
              <a:rPr lang="es-MX" dirty="0" smtClean="0">
                <a:latin typeface="Arial Narrow" pitchFamily="34" charset="0"/>
              </a:rPr>
              <a:t>		Conocimiento técnico    		Tecnología        </a:t>
            </a:r>
          </a:p>
          <a:p>
            <a:r>
              <a:rPr lang="es-MX" dirty="0" smtClean="0">
                <a:latin typeface="Arial Narrow" pitchFamily="34" charset="0"/>
              </a:rPr>
              <a:t>		Del mercado			Financiamiento</a:t>
            </a:r>
          </a:p>
          <a:p>
            <a:r>
              <a:rPr lang="es-MX" dirty="0" smtClean="0">
                <a:latin typeface="Arial Narrow" pitchFamily="34" charset="0"/>
              </a:rPr>
              <a:t>		Laboral</a:t>
            </a:r>
          </a:p>
          <a:p>
            <a:r>
              <a:rPr lang="es-MX" dirty="0" smtClean="0">
                <a:latin typeface="Arial Narrow" pitchFamily="34" charset="0"/>
              </a:rPr>
              <a:t>		Normativo</a:t>
            </a:r>
            <a:endParaRPr lang="es-MX" dirty="0">
              <a:latin typeface="Arial Narrow" pitchFamily="34" charset="0"/>
            </a:endParaRPr>
          </a:p>
        </p:txBody>
      </p:sp>
      <p:sp>
        <p:nvSpPr>
          <p:cNvPr id="6" name="Text Box 10"/>
          <p:cNvSpPr txBox="1">
            <a:spLocks noChangeArrowheads="1"/>
          </p:cNvSpPr>
          <p:nvPr/>
        </p:nvSpPr>
        <p:spPr bwMode="auto">
          <a:xfrm>
            <a:off x="2355448" y="336237"/>
            <a:ext cx="6807185" cy="830987"/>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marL="447675" indent="-447675" defTabSz="913800">
              <a:spcBef>
                <a:spcPct val="50000"/>
              </a:spcBef>
              <a:defRPr/>
            </a:pPr>
            <a:r>
              <a:rPr lang="es-MX" sz="2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Atracción de capitales para el impulso de la   infraestructura en México </a:t>
            </a:r>
            <a:endParaRPr lang="es-ES" sz="2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13</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2" name="1 Rectángulo"/>
          <p:cNvSpPr/>
          <p:nvPr/>
        </p:nvSpPr>
        <p:spPr>
          <a:xfrm>
            <a:off x="7092280" y="5922962"/>
            <a:ext cx="1944216"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http://www.euroamerica.org/imas06/0001.gif"/>
          <p:cNvPicPr>
            <a:picLocks noChangeAspect="1" noChangeArrowheads="1"/>
          </p:cNvPicPr>
          <p:nvPr/>
        </p:nvPicPr>
        <p:blipFill>
          <a:blip r:embed="rId3"/>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5877902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76256" y="5911545"/>
            <a:ext cx="2232248" cy="870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ext Box 10"/>
          <p:cNvSpPr txBox="1">
            <a:spLocks noChangeArrowheads="1"/>
          </p:cNvSpPr>
          <p:nvPr/>
        </p:nvSpPr>
        <p:spPr bwMode="auto">
          <a:xfrm>
            <a:off x="2771800" y="336235"/>
            <a:ext cx="6390828" cy="1200318"/>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marL="180975" indent="-180975" defTabSz="913800">
              <a:spcBef>
                <a:spcPct val="50000"/>
              </a:spcBef>
              <a:defRPr/>
            </a:pPr>
            <a:r>
              <a:rPr lang="es-MX" sz="2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 Convenios Internacionales CMIC:                                   </a:t>
            </a:r>
            <a:r>
              <a:rPr lang="es-MX" sz="2400" i="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 American Construction Federation (NACF)</a:t>
            </a:r>
            <a:endParaRPr lang="es-ES" sz="2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3778" y="1746500"/>
            <a:ext cx="4188896" cy="4234799"/>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sp>
        <p:nvSpPr>
          <p:cNvPr id="6"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14</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3" name="2 CuadroTexto"/>
          <p:cNvSpPr txBox="1"/>
          <p:nvPr/>
        </p:nvSpPr>
        <p:spPr>
          <a:xfrm>
            <a:off x="247824" y="1514848"/>
            <a:ext cx="3717280" cy="4832092"/>
          </a:xfrm>
          <a:prstGeom prst="rect">
            <a:avLst/>
          </a:prstGeom>
          <a:noFill/>
        </p:spPr>
        <p:txBody>
          <a:bodyPr wrap="square" rtlCol="0">
            <a:spAutoFit/>
          </a:bodyPr>
          <a:lstStyle/>
          <a:p>
            <a:pPr marL="285750" indent="-285750" algn="just">
              <a:buFont typeface="Arial" panose="020B0604020202020204" pitchFamily="34" charset="0"/>
              <a:buChar char="•"/>
            </a:pPr>
            <a:r>
              <a:rPr lang="es-MX" sz="2200" dirty="0" smtClean="0">
                <a:latin typeface="Arial Narrow" panose="020B0606020202030204" pitchFamily="34" charset="0"/>
              </a:rPr>
              <a:t>Servir a sus clientes o usuarios de servicios con honestidad e integridad.</a:t>
            </a:r>
          </a:p>
          <a:p>
            <a:pPr marL="285750" indent="-285750" algn="just">
              <a:buFont typeface="Arial" panose="020B0604020202020204" pitchFamily="34" charset="0"/>
              <a:buChar char="•"/>
            </a:pPr>
            <a:endParaRPr lang="es-MX" sz="2200" dirty="0">
              <a:latin typeface="Arial Narrow" panose="020B0606020202030204" pitchFamily="34" charset="0"/>
            </a:endParaRPr>
          </a:p>
          <a:p>
            <a:pPr marL="285750" indent="-285750" algn="just">
              <a:buFont typeface="Arial" panose="020B0604020202020204" pitchFamily="34" charset="0"/>
              <a:buChar char="•"/>
            </a:pPr>
            <a:r>
              <a:rPr lang="es-MX" sz="2200" dirty="0" smtClean="0">
                <a:latin typeface="Arial Narrow" panose="020B0606020202030204" pitchFamily="34" charset="0"/>
              </a:rPr>
              <a:t>Tratar a sus competidores, subcontratista y proveedores de manera correcta, justa y equitativa.</a:t>
            </a:r>
          </a:p>
          <a:p>
            <a:pPr marL="285750" indent="-285750" algn="just">
              <a:buFont typeface="Arial" panose="020B0604020202020204" pitchFamily="34" charset="0"/>
              <a:buChar char="•"/>
            </a:pPr>
            <a:endParaRPr lang="es-MX" sz="2200" dirty="0">
              <a:latin typeface="Arial Narrow" panose="020B0606020202030204" pitchFamily="34" charset="0"/>
            </a:endParaRPr>
          </a:p>
          <a:p>
            <a:pPr marL="285750" indent="-285750" algn="just">
              <a:buFont typeface="Arial" panose="020B0604020202020204" pitchFamily="34" charset="0"/>
              <a:buChar char="•"/>
            </a:pPr>
            <a:r>
              <a:rPr lang="es-MX" sz="2200" dirty="0" smtClean="0">
                <a:latin typeface="Arial Narrow" panose="020B0606020202030204" pitchFamily="34" charset="0"/>
              </a:rPr>
              <a:t>Cumplir cabalmente con la legislación laboral y de seguridad industrial, así como con las prácticas de negocio establecidas.  </a:t>
            </a:r>
            <a:endParaRPr lang="es-MX" sz="2200" dirty="0">
              <a:latin typeface="Arial Narrow" panose="020B0606020202030204" pitchFamily="34" charset="0"/>
            </a:endParaRPr>
          </a:p>
        </p:txBody>
      </p:sp>
      <p:pic>
        <p:nvPicPr>
          <p:cNvPr id="7" name="Picture 4" descr="http://www.euroamerica.org/imas06/0001.gif"/>
          <p:cNvPicPr>
            <a:picLocks noChangeAspect="1" noChangeArrowheads="1"/>
          </p:cNvPicPr>
          <p:nvPr/>
        </p:nvPicPr>
        <p:blipFill>
          <a:blip r:embed="rId4"/>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5509138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6876256" y="5911545"/>
            <a:ext cx="2232248" cy="870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15</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8" name="Text Box 10"/>
          <p:cNvSpPr txBox="1">
            <a:spLocks noChangeArrowheads="1"/>
          </p:cNvSpPr>
          <p:nvPr/>
        </p:nvSpPr>
        <p:spPr bwMode="auto">
          <a:xfrm>
            <a:off x="1907704" y="336235"/>
            <a:ext cx="7254924" cy="1200318"/>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marL="266700" indent="-266700" defTabSz="913800">
              <a:spcBef>
                <a:spcPct val="50000"/>
              </a:spcBef>
              <a:defRPr/>
            </a:pPr>
            <a:r>
              <a:rPr lang="es-MX" sz="2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Convenios Internacionales CMIC:                                                 F</a:t>
            </a:r>
            <a:r>
              <a:rPr lang="es-MX" sz="2400" i="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ederación Interamericana de la Industria de la Construcción (FIIC)</a:t>
            </a:r>
            <a:endParaRPr lang="es-ES" sz="2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2"/>
          <p:cNvPicPr/>
          <p:nvPr/>
        </p:nvPicPr>
        <p:blipFill rotWithShape="1">
          <a:blip r:embed="rId3">
            <a:extLst>
              <a:ext uri="{28A0092B-C50C-407E-A947-70E740481C1C}">
                <a14:useLocalDpi xmlns:a14="http://schemas.microsoft.com/office/drawing/2010/main" xmlns="" val="0"/>
              </a:ext>
            </a:extLst>
          </a:blip>
          <a:srcRect l="17855" t="15739" r="19360" b="13427"/>
          <a:stretch/>
        </p:blipFill>
        <p:spPr bwMode="auto">
          <a:xfrm>
            <a:off x="642912" y="1975632"/>
            <a:ext cx="3947170" cy="294198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53640926-AAD7-44D8-BBD7-CCE9431645EC}">
              <a14:shadowObscured xmlns:a14="http://schemas.microsoft.com/office/drawing/2010/main" xmlns=""/>
            </a:ext>
          </a:extLst>
        </p:spPr>
      </p:pic>
      <p:pic>
        <p:nvPicPr>
          <p:cNvPr id="9" name="8 Imagen"/>
          <p:cNvPicPr/>
          <p:nvPr/>
        </p:nvPicPr>
        <p:blipFill rotWithShape="1">
          <a:blip r:embed="rId4"/>
          <a:srcRect l="17526" t="13756" r="19711" b="11972"/>
          <a:stretch/>
        </p:blipFill>
        <p:spPr bwMode="auto">
          <a:xfrm>
            <a:off x="5084862" y="2554822"/>
            <a:ext cx="3678138" cy="3495622"/>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53640926-AAD7-44D8-BBD7-CCE9431645EC}">
              <a14:shadowObscured xmlns:a14="http://schemas.microsoft.com/office/drawing/2010/main" xmlns=""/>
            </a:ext>
          </a:extLst>
        </p:spPr>
      </p:pic>
      <p:pic>
        <p:nvPicPr>
          <p:cNvPr id="11" name="Picture 4" descr="http://www.euroamerica.org/imas06/0001.gif"/>
          <p:cNvPicPr>
            <a:picLocks noChangeAspect="1" noChangeArrowheads="1"/>
          </p:cNvPicPr>
          <p:nvPr/>
        </p:nvPicPr>
        <p:blipFill>
          <a:blip r:embed="rId5"/>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3473533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876256" y="5911545"/>
            <a:ext cx="2232248" cy="870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Text Box 10"/>
          <p:cNvSpPr txBox="1">
            <a:spLocks noChangeArrowheads="1"/>
          </p:cNvSpPr>
          <p:nvPr/>
        </p:nvSpPr>
        <p:spPr bwMode="auto">
          <a:xfrm>
            <a:off x="2267745" y="162322"/>
            <a:ext cx="6894884" cy="1200318"/>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marL="180975" indent="-180975" defTabSz="913800">
              <a:spcBef>
                <a:spcPct val="50000"/>
              </a:spcBef>
              <a:defRPr/>
            </a:pPr>
            <a:r>
              <a:rPr lang="es-MX" sz="2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Convenios Internacionales CMIC:                              Reunión con la Cámara de Construcción de China</a:t>
            </a:r>
            <a:endParaRPr lang="es-ES" sz="2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472" y="1547004"/>
            <a:ext cx="4643470" cy="2817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72202" y="2189946"/>
            <a:ext cx="2277265" cy="3351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
        <p:nvSpPr>
          <p:cNvPr id="9" name="4 Marcador de número de diapositiva"/>
          <p:cNvSpPr txBox="1">
            <a:spLocks/>
          </p:cNvSpPr>
          <p:nvPr/>
        </p:nvSpPr>
        <p:spPr>
          <a:xfrm>
            <a:off x="8763000" y="6852092"/>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16</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pic>
        <p:nvPicPr>
          <p:cNvPr id="8194" name="Picture 2" descr="http://t0.gstatic.com/images?q=tbn:ANd9GcRynOfvxD4x-uKS_JWurrpZht93TNOe2hDcJrgna7iuA8u_WovQXlJazHY">
            <a:hlinkClick r:id="rId5"/>
          </p:cNvPr>
          <p:cNvPicPr>
            <a:picLocks noChangeAspect="1" noChangeArrowheads="1"/>
          </p:cNvPicPr>
          <p:nvPr/>
        </p:nvPicPr>
        <p:blipFill>
          <a:blip r:embed="rId6"/>
          <a:srcRect/>
          <a:stretch>
            <a:fillRect/>
          </a:stretch>
        </p:blipFill>
        <p:spPr bwMode="auto">
          <a:xfrm>
            <a:off x="714352" y="5047466"/>
            <a:ext cx="1644981" cy="928694"/>
          </a:xfrm>
          <a:prstGeom prst="rect">
            <a:avLst/>
          </a:prstGeom>
          <a:ln>
            <a:noFill/>
          </a:ln>
          <a:effectLst>
            <a:outerShdw blurRad="292100" dist="139700" dir="2700000" algn="tl" rotWithShape="0">
              <a:srgbClr val="333333">
                <a:alpha val="65000"/>
              </a:srgbClr>
            </a:outerShdw>
          </a:effectLst>
        </p:spPr>
      </p:pic>
      <p:pic>
        <p:nvPicPr>
          <p:cNvPr id="8196" name="Picture 4" descr="http://t2.gstatic.com/images?q=tbn:ANd9GcRYVIAg5FzNe27b6V_g6ODj2HH4UzmPGuXbsmVuhHeFNmjbfSni6tUNhBp3">
            <a:hlinkClick r:id="rId7"/>
          </p:cNvPr>
          <p:cNvPicPr>
            <a:picLocks noChangeAspect="1" noChangeArrowheads="1"/>
          </p:cNvPicPr>
          <p:nvPr/>
        </p:nvPicPr>
        <p:blipFill>
          <a:blip r:embed="rId8"/>
          <a:srcRect/>
          <a:stretch>
            <a:fillRect/>
          </a:stretch>
        </p:blipFill>
        <p:spPr bwMode="auto">
          <a:xfrm>
            <a:off x="3143242" y="5047466"/>
            <a:ext cx="1643074" cy="928694"/>
          </a:xfrm>
          <a:prstGeom prst="rect">
            <a:avLst/>
          </a:prstGeom>
          <a:ln>
            <a:noFill/>
          </a:ln>
          <a:effectLst>
            <a:outerShdw blurRad="292100" dist="139700" dir="2700000" algn="tl" rotWithShape="0">
              <a:srgbClr val="333333">
                <a:alpha val="65000"/>
              </a:srgbClr>
            </a:outerShdw>
          </a:effectLst>
        </p:spPr>
      </p:pic>
      <p:pic>
        <p:nvPicPr>
          <p:cNvPr id="10" name="Picture 4" descr="http://www.euroamerica.org/imas06/0001.gif"/>
          <p:cNvPicPr>
            <a:picLocks noChangeAspect="1" noChangeArrowheads="1"/>
          </p:cNvPicPr>
          <p:nvPr/>
        </p:nvPicPr>
        <p:blipFill>
          <a:blip r:embed="rId9"/>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4895969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76256" y="5911545"/>
            <a:ext cx="2232248" cy="870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395536" y="1482268"/>
            <a:ext cx="8532440" cy="5016758"/>
          </a:xfrm>
          <a:prstGeom prst="rect">
            <a:avLst/>
          </a:prstGeom>
        </p:spPr>
        <p:txBody>
          <a:bodyPr wrap="square">
            <a:spAutoFit/>
          </a:bodyPr>
          <a:lstStyle/>
          <a:p>
            <a:pPr algn="just"/>
            <a:r>
              <a:rPr lang="es-MX" sz="2000" dirty="0">
                <a:latin typeface="Arial Narrow" panose="020B0606020202030204" pitchFamily="34" charset="0"/>
              </a:rPr>
              <a:t>Con la aprobada Ley de Asociaciones Público-Privadas se flexibilizan y aclaran los procesos que estimulan la inversión privada y que otorgan garantías jurídicas  a la misma.  </a:t>
            </a:r>
          </a:p>
          <a:p>
            <a:pPr algn="just"/>
            <a:r>
              <a:rPr lang="es-MX" sz="2000" dirty="0">
                <a:latin typeface="Arial Narrow" panose="020B0606020202030204" pitchFamily="34" charset="0"/>
              </a:rPr>
              <a:t>Las ventajas específicas que aporta el nuevo marco jurídico para el desarrollo de </a:t>
            </a:r>
            <a:r>
              <a:rPr lang="es-MX" sz="2000" dirty="0" err="1">
                <a:latin typeface="Arial Narrow" panose="020B0606020202030204" pitchFamily="34" charset="0"/>
              </a:rPr>
              <a:t>APP´s</a:t>
            </a:r>
            <a:r>
              <a:rPr lang="es-MX" sz="2000" dirty="0">
                <a:latin typeface="Arial Narrow" panose="020B0606020202030204" pitchFamily="34" charset="0"/>
              </a:rPr>
              <a:t> se pueden resumir en los siguientes puntos:</a:t>
            </a:r>
          </a:p>
          <a:p>
            <a:pPr algn="just"/>
            <a:endParaRPr lang="es-MX" sz="2000" dirty="0">
              <a:latin typeface="Arial Narrow" panose="020B0606020202030204" pitchFamily="34" charset="0"/>
            </a:endParaRPr>
          </a:p>
          <a:p>
            <a:pPr algn="just"/>
            <a:r>
              <a:rPr lang="es-MX" sz="2000" b="1" dirty="0">
                <a:latin typeface="Arial Narrow" panose="020B0606020202030204" pitchFamily="34" charset="0"/>
              </a:rPr>
              <a:t>Asignación clara de </a:t>
            </a:r>
            <a:r>
              <a:rPr lang="es-MX" sz="2000" b="1" dirty="0" smtClean="0">
                <a:latin typeface="Arial Narrow" panose="020B0606020202030204" pitchFamily="34" charset="0"/>
              </a:rPr>
              <a:t>responsabilidades</a:t>
            </a:r>
            <a:r>
              <a:rPr lang="es-MX" sz="2000" dirty="0" smtClean="0">
                <a:latin typeface="Arial Narrow" panose="020B0606020202030204" pitchFamily="34" charset="0"/>
              </a:rPr>
              <a:t>: </a:t>
            </a:r>
          </a:p>
          <a:p>
            <a:pPr algn="just"/>
            <a:r>
              <a:rPr lang="es-MX" sz="2000" dirty="0" smtClean="0">
                <a:latin typeface="Arial Narrow" panose="020B0606020202030204" pitchFamily="34" charset="0"/>
              </a:rPr>
              <a:t>El </a:t>
            </a:r>
            <a:r>
              <a:rPr lang="es-MX" sz="2000" dirty="0">
                <a:latin typeface="Arial Narrow" panose="020B0606020202030204" pitchFamily="34" charset="0"/>
              </a:rPr>
              <a:t>contrato establece con claridad la distribución de riesgos entre el Estado y los </a:t>
            </a:r>
            <a:r>
              <a:rPr lang="es-MX" sz="2000" dirty="0" smtClean="0">
                <a:latin typeface="Arial Narrow" panose="020B0606020202030204" pitchFamily="34" charset="0"/>
              </a:rPr>
              <a:t>particulares</a:t>
            </a:r>
            <a:r>
              <a:rPr lang="es-MX" sz="2000" dirty="0">
                <a:latin typeface="Arial Narrow" panose="020B0606020202030204" pitchFamily="34" charset="0"/>
              </a:rPr>
              <a:t>. </a:t>
            </a:r>
          </a:p>
          <a:p>
            <a:pPr algn="just"/>
            <a:endParaRPr lang="es-MX" sz="2000" dirty="0" smtClean="0">
              <a:latin typeface="Arial Narrow" panose="020B0606020202030204" pitchFamily="34" charset="0"/>
            </a:endParaRPr>
          </a:p>
          <a:p>
            <a:pPr algn="just"/>
            <a:r>
              <a:rPr lang="es-MX" sz="2000" b="1" dirty="0" smtClean="0">
                <a:latin typeface="Arial Narrow" panose="020B0606020202030204" pitchFamily="34" charset="0"/>
              </a:rPr>
              <a:t>Modificación </a:t>
            </a:r>
            <a:r>
              <a:rPr lang="es-MX" sz="2000" b="1" dirty="0">
                <a:latin typeface="Arial Narrow" panose="020B0606020202030204" pitchFamily="34" charset="0"/>
              </a:rPr>
              <a:t>y </a:t>
            </a:r>
            <a:r>
              <a:rPr lang="es-MX" sz="2000" b="1" dirty="0" smtClean="0">
                <a:latin typeface="Arial Narrow" panose="020B0606020202030204" pitchFamily="34" charset="0"/>
              </a:rPr>
              <a:t>prórroga</a:t>
            </a:r>
            <a:r>
              <a:rPr lang="es-MX" sz="2000" dirty="0" smtClean="0">
                <a:latin typeface="Arial Narrow" panose="020B0606020202030204" pitchFamily="34" charset="0"/>
              </a:rPr>
              <a:t>: </a:t>
            </a:r>
          </a:p>
          <a:p>
            <a:pPr algn="just"/>
            <a:r>
              <a:rPr lang="es-MX" sz="2000" dirty="0" smtClean="0">
                <a:latin typeface="Arial Narrow" panose="020B0606020202030204" pitchFamily="34" charset="0"/>
              </a:rPr>
              <a:t>Se </a:t>
            </a:r>
            <a:r>
              <a:rPr lang="es-MX" sz="2000" dirty="0">
                <a:latin typeface="Arial Narrow" panose="020B0606020202030204" pitchFamily="34" charset="0"/>
              </a:rPr>
              <a:t>introduce la posibilidad de modificar y ampliar los plazos y autorizaciones de los contratos ante contingencias no previstas</a:t>
            </a:r>
            <a:r>
              <a:rPr lang="es-MX" sz="2000" dirty="0" smtClean="0">
                <a:latin typeface="Arial Narrow" panose="020B0606020202030204" pitchFamily="34" charset="0"/>
              </a:rPr>
              <a:t>.</a:t>
            </a:r>
          </a:p>
          <a:p>
            <a:pPr algn="just"/>
            <a:endParaRPr lang="es-MX" sz="2000" dirty="0">
              <a:latin typeface="Arial Narrow" panose="020B0606020202030204" pitchFamily="34" charset="0"/>
            </a:endParaRPr>
          </a:p>
          <a:p>
            <a:pPr algn="just"/>
            <a:r>
              <a:rPr lang="es-MX" sz="2000" b="1" dirty="0" smtClean="0">
                <a:latin typeface="Arial Narrow" panose="020B0606020202030204" pitchFamily="34" charset="0"/>
              </a:rPr>
              <a:t>Arbitraje: </a:t>
            </a:r>
          </a:p>
          <a:p>
            <a:pPr algn="just"/>
            <a:r>
              <a:rPr lang="es-MX" sz="2000" dirty="0" smtClean="0">
                <a:latin typeface="Arial Narrow" panose="020B0606020202030204" pitchFamily="34" charset="0"/>
              </a:rPr>
              <a:t>Se </a:t>
            </a:r>
            <a:r>
              <a:rPr lang="es-MX" sz="2000" dirty="0">
                <a:latin typeface="Arial Narrow" panose="020B0606020202030204" pitchFamily="34" charset="0"/>
              </a:rPr>
              <a:t>establecen reglas para dirimir diferencias de carácter técnico-económico por medio de mecanismos alternativos de resolución de conflictos y la vía judicial federal. </a:t>
            </a:r>
          </a:p>
        </p:txBody>
      </p:sp>
      <p:sp>
        <p:nvSpPr>
          <p:cNvPr id="6" name="Text Box 10"/>
          <p:cNvSpPr txBox="1">
            <a:spLocks noChangeArrowheads="1"/>
          </p:cNvSpPr>
          <p:nvPr/>
        </p:nvSpPr>
        <p:spPr bwMode="auto">
          <a:xfrm>
            <a:off x="2186583" y="234332"/>
            <a:ext cx="6966892" cy="830987"/>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marL="180975" indent="-180975" defTabSz="913800">
              <a:spcBef>
                <a:spcPct val="50000"/>
              </a:spcBef>
              <a:defRPr/>
            </a:pPr>
            <a:r>
              <a:rPr lang="es-MX" sz="2400" dirty="0" smtClean="0">
                <a:solidFill>
                  <a:prstClr val="white"/>
                </a:solidFill>
                <a:effectLst>
                  <a:outerShdw blurRad="38100" dist="38100" dir="2700000" algn="tl">
                    <a:srgbClr val="000000">
                      <a:alpha val="43137"/>
                    </a:srgbClr>
                  </a:outerShdw>
                </a:effectLst>
                <a:latin typeface="Arial Narrow" pitchFamily="34" charset="0"/>
              </a:rPr>
              <a:t>15. Las </a:t>
            </a:r>
            <a:r>
              <a:rPr lang="es-MX" sz="2400" dirty="0" err="1" smtClean="0">
                <a:solidFill>
                  <a:prstClr val="white"/>
                </a:solidFill>
                <a:effectLst>
                  <a:outerShdw blurRad="38100" dist="38100" dir="2700000" algn="tl">
                    <a:srgbClr val="000000">
                      <a:alpha val="43137"/>
                    </a:srgbClr>
                  </a:outerShdw>
                </a:effectLst>
                <a:latin typeface="Arial Narrow" pitchFamily="34" charset="0"/>
              </a:rPr>
              <a:t>APP´s</a:t>
            </a:r>
            <a:r>
              <a:rPr lang="es-MX" sz="2400" dirty="0" smtClean="0">
                <a:solidFill>
                  <a:prstClr val="white"/>
                </a:solidFill>
                <a:effectLst>
                  <a:outerShdw blurRad="38100" dist="38100" dir="2700000" algn="tl">
                    <a:srgbClr val="000000">
                      <a:alpha val="43137"/>
                    </a:srgbClr>
                  </a:outerShdw>
                </a:effectLst>
                <a:latin typeface="Arial Narrow" pitchFamily="34" charset="0"/>
              </a:rPr>
              <a:t> instrumentos para canalizar la inversión nacional y extranjera hacia los proyectos de infraestructura</a:t>
            </a:r>
            <a:endParaRPr lang="es-ES" sz="2400" i="1" dirty="0">
              <a:solidFill>
                <a:prstClr val="white"/>
              </a:solidFill>
              <a:effectLst>
                <a:outerShdw blurRad="38100" dist="38100" dir="2700000" algn="tl">
                  <a:srgbClr val="000000">
                    <a:alpha val="43137"/>
                  </a:srgbClr>
                </a:outerShdw>
              </a:effectLst>
              <a:latin typeface="Arial Narrow" pitchFamily="34" charset="0"/>
            </a:endParaRPr>
          </a:p>
        </p:txBody>
      </p:sp>
      <p:sp>
        <p:nvSpPr>
          <p:cNvPr id="7" name="4 Marcador de número de diapositiva"/>
          <p:cNvSpPr txBox="1">
            <a:spLocks/>
          </p:cNvSpPr>
          <p:nvPr/>
        </p:nvSpPr>
        <p:spPr>
          <a:xfrm>
            <a:off x="8763000" y="6852091"/>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17</a:t>
            </a:r>
            <a:endParaRPr lang="en-US" sz="1600" b="1" dirty="0" smtClean="0">
              <a:solidFill>
                <a:prstClr val="white"/>
              </a:solidFill>
              <a:effectLst>
                <a:outerShdw blurRad="38100" dist="38100" dir="2700000" algn="tl">
                  <a:srgbClr val="000000">
                    <a:alpha val="43137"/>
                  </a:srgbClr>
                </a:outerShdw>
              </a:effectLst>
              <a:latin typeface="Arial Narrow" pitchFamily="34" charset="0"/>
            </a:endParaRPr>
          </a:p>
        </p:txBody>
      </p:sp>
      <p:pic>
        <p:nvPicPr>
          <p:cNvPr id="8" name="Picture 4" descr="http://www.euroamerica.org/imas06/0001.gif"/>
          <p:cNvPicPr>
            <a:picLocks noChangeAspect="1" noChangeArrowheads="1"/>
          </p:cNvPicPr>
          <p:nvPr/>
        </p:nvPicPr>
        <p:blipFill>
          <a:blip r:embed="rId3"/>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4388106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76256" y="5911545"/>
            <a:ext cx="2232248" cy="870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395536" y="1566931"/>
            <a:ext cx="8532440" cy="4431983"/>
          </a:xfrm>
          <a:prstGeom prst="rect">
            <a:avLst/>
          </a:prstGeom>
        </p:spPr>
        <p:txBody>
          <a:bodyPr wrap="square">
            <a:spAutoFit/>
          </a:bodyPr>
          <a:lstStyle/>
          <a:p>
            <a:pPr algn="just"/>
            <a:r>
              <a:rPr lang="es-MX" sz="2000" b="1" dirty="0">
                <a:latin typeface="Arial Narrow" panose="020B0606020202030204" pitchFamily="34" charset="0"/>
              </a:rPr>
              <a:t>Propuestas no </a:t>
            </a:r>
            <a:r>
              <a:rPr lang="es-MX" sz="2000" b="1" dirty="0" smtClean="0">
                <a:latin typeface="Arial Narrow" panose="020B0606020202030204" pitchFamily="34" charset="0"/>
              </a:rPr>
              <a:t>solicitadas: </a:t>
            </a:r>
          </a:p>
          <a:p>
            <a:pPr algn="just"/>
            <a:r>
              <a:rPr lang="es-MX" sz="2000" dirty="0" smtClean="0">
                <a:latin typeface="Arial Narrow" panose="020B0606020202030204" pitchFamily="34" charset="0"/>
              </a:rPr>
              <a:t>Los </a:t>
            </a:r>
            <a:r>
              <a:rPr lang="es-MX" sz="2000" dirty="0">
                <a:latin typeface="Arial Narrow" panose="020B0606020202030204" pitchFamily="34" charset="0"/>
              </a:rPr>
              <a:t>particulares pueden presentar propuestas sin que las dependencias y entidades hayan convocado a concurso. </a:t>
            </a:r>
          </a:p>
          <a:p>
            <a:pPr algn="just"/>
            <a:endParaRPr lang="es-MX" sz="2000" b="1" dirty="0" smtClean="0">
              <a:latin typeface="Arial Narrow" panose="020B0606020202030204" pitchFamily="34" charset="0"/>
            </a:endParaRPr>
          </a:p>
          <a:p>
            <a:pPr algn="just"/>
            <a:r>
              <a:rPr lang="es-MX" sz="2000" b="1" dirty="0" smtClean="0">
                <a:latin typeface="Arial Narrow" panose="020B0606020202030204" pitchFamily="34" charset="0"/>
              </a:rPr>
              <a:t>Competencia </a:t>
            </a:r>
            <a:r>
              <a:rPr lang="es-MX" sz="2000" b="1" dirty="0">
                <a:latin typeface="Arial Narrow" panose="020B0606020202030204" pitchFamily="34" charset="0"/>
              </a:rPr>
              <a:t>internacional para </a:t>
            </a:r>
            <a:r>
              <a:rPr lang="es-MX" sz="2000" b="1" dirty="0" smtClean="0">
                <a:latin typeface="Arial Narrow" panose="020B0606020202030204" pitchFamily="34" charset="0"/>
              </a:rPr>
              <a:t>concursos: </a:t>
            </a:r>
          </a:p>
          <a:p>
            <a:pPr algn="just"/>
            <a:r>
              <a:rPr lang="es-MX" sz="2000" dirty="0" smtClean="0">
                <a:latin typeface="Arial Narrow" panose="020B0606020202030204" pitchFamily="34" charset="0"/>
              </a:rPr>
              <a:t>Podrán </a:t>
            </a:r>
            <a:r>
              <a:rPr lang="es-MX" sz="2000" dirty="0">
                <a:latin typeface="Arial Narrow" panose="020B0606020202030204" pitchFamily="34" charset="0"/>
              </a:rPr>
              <a:t>participar en las licitaciones públicas tanto nacionales como extranjeras sin distinción y se le adjudicará el contrato a aquel que presente la mejor propuesta técnico-financiera</a:t>
            </a:r>
            <a:r>
              <a:rPr lang="es-MX" sz="2000" dirty="0" smtClean="0">
                <a:latin typeface="Arial Narrow" panose="020B0606020202030204" pitchFamily="34" charset="0"/>
              </a:rPr>
              <a:t>.</a:t>
            </a:r>
          </a:p>
          <a:p>
            <a:pPr algn="just"/>
            <a:endParaRPr lang="es-MX" sz="2000" dirty="0">
              <a:latin typeface="Arial Narrow" panose="020B0606020202030204" pitchFamily="34" charset="0"/>
            </a:endParaRPr>
          </a:p>
          <a:p>
            <a:pPr algn="just"/>
            <a:r>
              <a:rPr lang="es-MX" sz="2000" b="1" dirty="0" smtClean="0">
                <a:latin typeface="Arial Narrow" panose="020B0606020202030204" pitchFamily="34" charset="0"/>
              </a:rPr>
              <a:t>Requerimientos </a:t>
            </a:r>
            <a:r>
              <a:rPr lang="es-MX" sz="2000" b="1" dirty="0">
                <a:latin typeface="Arial Narrow" panose="020B0606020202030204" pitchFamily="34" charset="0"/>
              </a:rPr>
              <a:t>de proyecto </a:t>
            </a:r>
            <a:r>
              <a:rPr lang="es-MX" sz="2000" b="1" dirty="0" smtClean="0">
                <a:latin typeface="Arial Narrow" panose="020B0606020202030204" pitchFamily="34" charset="0"/>
              </a:rPr>
              <a:t>ejecutivo:  </a:t>
            </a:r>
            <a:endParaRPr lang="es-MX" sz="2000" dirty="0">
              <a:latin typeface="Arial Narrow" panose="020B0606020202030204" pitchFamily="34" charset="0"/>
            </a:endParaRPr>
          </a:p>
          <a:p>
            <a:pPr lvl="0" algn="just"/>
            <a:r>
              <a:rPr lang="es-MX" sz="2000" dirty="0">
                <a:latin typeface="Arial Narrow" panose="020B0606020202030204" pitchFamily="34" charset="0"/>
              </a:rPr>
              <a:t>Se obliga a la dependencia o entidad interesada presentar el análisis de rentabilidad social, viabilidad técnica y jurídica para determinar la conveniencia de utilizar un esquema de asociación público-privada en un proyecto de infraestructura.</a:t>
            </a:r>
          </a:p>
          <a:p>
            <a:pPr algn="just"/>
            <a:endParaRPr lang="es-MX" sz="2200" dirty="0">
              <a:latin typeface="Arial Narrow" panose="020B0606020202030204" pitchFamily="34" charset="0"/>
            </a:endParaRPr>
          </a:p>
        </p:txBody>
      </p:sp>
      <p:sp>
        <p:nvSpPr>
          <p:cNvPr id="6" name="4 Marcador de número de diapositiva"/>
          <p:cNvSpPr txBox="1">
            <a:spLocks/>
          </p:cNvSpPr>
          <p:nvPr/>
        </p:nvSpPr>
        <p:spPr>
          <a:xfrm>
            <a:off x="8763000" y="6852091"/>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18</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7" name="Text Box 10"/>
          <p:cNvSpPr txBox="1">
            <a:spLocks noChangeArrowheads="1"/>
          </p:cNvSpPr>
          <p:nvPr/>
        </p:nvSpPr>
        <p:spPr bwMode="auto">
          <a:xfrm>
            <a:off x="2198043" y="234332"/>
            <a:ext cx="6966892" cy="830987"/>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marL="180975" indent="-180975" defTabSz="913800">
              <a:spcBef>
                <a:spcPct val="50000"/>
              </a:spcBef>
              <a:defRPr/>
            </a:pPr>
            <a:r>
              <a:rPr lang="es-MX" sz="2400" dirty="0" smtClean="0">
                <a:solidFill>
                  <a:prstClr val="white"/>
                </a:solidFill>
                <a:effectLst>
                  <a:outerShdw blurRad="38100" dist="38100" dir="2700000" algn="tl">
                    <a:srgbClr val="000000">
                      <a:alpha val="43137"/>
                    </a:srgbClr>
                  </a:outerShdw>
                </a:effectLst>
                <a:latin typeface="Arial Narrow" pitchFamily="34" charset="0"/>
              </a:rPr>
              <a:t>16. Las </a:t>
            </a:r>
            <a:r>
              <a:rPr lang="es-MX" sz="2400" dirty="0" err="1" smtClean="0">
                <a:solidFill>
                  <a:prstClr val="white"/>
                </a:solidFill>
                <a:effectLst>
                  <a:outerShdw blurRad="38100" dist="38100" dir="2700000" algn="tl">
                    <a:srgbClr val="000000">
                      <a:alpha val="43137"/>
                    </a:srgbClr>
                  </a:outerShdw>
                </a:effectLst>
                <a:latin typeface="Arial Narrow" pitchFamily="34" charset="0"/>
              </a:rPr>
              <a:t>APP´s</a:t>
            </a:r>
            <a:r>
              <a:rPr lang="es-MX" sz="2400" dirty="0" smtClean="0">
                <a:solidFill>
                  <a:prstClr val="white"/>
                </a:solidFill>
                <a:effectLst>
                  <a:outerShdw blurRad="38100" dist="38100" dir="2700000" algn="tl">
                    <a:srgbClr val="000000">
                      <a:alpha val="43137"/>
                    </a:srgbClr>
                  </a:outerShdw>
                </a:effectLst>
                <a:latin typeface="Arial Narrow" pitchFamily="34" charset="0"/>
              </a:rPr>
              <a:t> instrumentos para canalizar la inversión nacional y extranjera hacia los proyectos de infraestructura</a:t>
            </a:r>
            <a:endParaRPr lang="es-ES" sz="2400" i="1" dirty="0">
              <a:solidFill>
                <a:prstClr val="white"/>
              </a:solidFill>
              <a:effectLst>
                <a:outerShdw blurRad="38100" dist="38100" dir="2700000" algn="tl">
                  <a:srgbClr val="000000">
                    <a:alpha val="43137"/>
                  </a:srgbClr>
                </a:outerShdw>
              </a:effectLst>
              <a:latin typeface="Arial Narrow" pitchFamily="34" charset="0"/>
            </a:endParaRPr>
          </a:p>
        </p:txBody>
      </p:sp>
      <p:pic>
        <p:nvPicPr>
          <p:cNvPr id="8" name="Picture 4" descr="http://www.euroamerica.org/imas06/0001.gif"/>
          <p:cNvPicPr>
            <a:picLocks noChangeAspect="1" noChangeArrowheads="1"/>
          </p:cNvPicPr>
          <p:nvPr/>
        </p:nvPicPr>
        <p:blipFill>
          <a:blip r:embed="rId3"/>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2717473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 Box 22"/>
          <p:cNvSpPr txBox="1">
            <a:spLocks noChangeArrowheads="1"/>
          </p:cNvSpPr>
          <p:nvPr/>
        </p:nvSpPr>
        <p:spPr bwMode="auto">
          <a:xfrm>
            <a:off x="2542136" y="306338"/>
            <a:ext cx="6624736" cy="463846"/>
          </a:xfrm>
          <a:prstGeom prst="rect">
            <a:avLst/>
          </a:prstGeom>
          <a:solidFill>
            <a:schemeClr val="accent2"/>
          </a:solidFill>
          <a:ln>
            <a:noFill/>
          </a:ln>
          <a:effectLst/>
          <a:extLst/>
        </p:spPr>
        <p:txBody>
          <a:bodyPr wrap="square"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s-MX" sz="2400" dirty="0" smtClean="0">
                <a:solidFill>
                  <a:prstClr val="white"/>
                </a:solidFill>
                <a:effectLst>
                  <a:outerShdw blurRad="38100" dist="38100" dir="2700000" algn="tl">
                    <a:srgbClr val="000000">
                      <a:alpha val="43137"/>
                    </a:srgbClr>
                  </a:outerShdw>
                </a:effectLst>
              </a:rPr>
              <a:t>1. Relevancia de la CMIC</a:t>
            </a:r>
            <a:endParaRPr lang="es-ES" sz="2400" dirty="0">
              <a:solidFill>
                <a:prstClr val="white"/>
              </a:solidFill>
              <a:effectLst>
                <a:outerShdw blurRad="38100" dist="38100" dir="2700000" algn="tl">
                  <a:srgbClr val="000000">
                    <a:alpha val="43137"/>
                  </a:srgbClr>
                </a:outerShdw>
              </a:effectLs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098426"/>
            <a:ext cx="9202039" cy="561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1" name="Picture 4" descr="http://www.euroamerica.org/imas06/0001.gif"/>
          <p:cNvPicPr>
            <a:picLocks noChangeAspect="1" noChangeArrowheads="1"/>
          </p:cNvPicPr>
          <p:nvPr/>
        </p:nvPicPr>
        <p:blipFill>
          <a:blip r:embed="rId4"/>
          <a:srcRect/>
          <a:stretch>
            <a:fillRect/>
          </a:stretch>
        </p:blipFill>
        <p:spPr bwMode="auto">
          <a:xfrm>
            <a:off x="8316417" y="6202967"/>
            <a:ext cx="684221" cy="520394"/>
          </a:xfrm>
          <a:prstGeom prst="rect">
            <a:avLst/>
          </a:prstGeom>
          <a:ln>
            <a:noFill/>
          </a:ln>
          <a:effectLst>
            <a:outerShdw blurRad="292100" dist="139700" dir="2700000" algn="tl" rotWithShape="0">
              <a:srgbClr val="333333">
                <a:alpha val="65000"/>
              </a:srgbClr>
            </a:outerShdw>
          </a:effectLst>
        </p:spPr>
      </p:pic>
      <p:sp>
        <p:nvSpPr>
          <p:cNvPr id="152"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2962251421"/>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164288" y="6067001"/>
            <a:ext cx="1979712" cy="646331"/>
          </a:xfrm>
          <a:prstGeom prst="rect">
            <a:avLst/>
          </a:prstGeom>
          <a:solidFill>
            <a:schemeClr val="bg1"/>
          </a:solidFill>
        </p:spPr>
        <p:txBody>
          <a:bodyPr wrap="square" rtlCol="0">
            <a:spAutoFit/>
          </a:bodyPr>
          <a:lstStyle/>
          <a:p>
            <a:endParaRPr lang="es-MX" dirty="0" smtClean="0"/>
          </a:p>
          <a:p>
            <a:endParaRPr lang="es-MX" dirty="0"/>
          </a:p>
        </p:txBody>
      </p:sp>
      <p:sp>
        <p:nvSpPr>
          <p:cNvPr id="5" name="Text Box 10"/>
          <p:cNvSpPr txBox="1">
            <a:spLocks noChangeArrowheads="1"/>
          </p:cNvSpPr>
          <p:nvPr/>
        </p:nvSpPr>
        <p:spPr bwMode="auto">
          <a:xfrm>
            <a:off x="2177108" y="378346"/>
            <a:ext cx="6966892" cy="707876"/>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marL="180975" indent="-180975" defTabSz="913800">
              <a:spcBef>
                <a:spcPct val="50000"/>
              </a:spcBef>
              <a:defRPr/>
            </a:pPr>
            <a:r>
              <a:rPr lang="es-MX" sz="2000" dirty="0" smtClean="0">
                <a:solidFill>
                  <a:prstClr val="white"/>
                </a:solidFill>
                <a:effectLst>
                  <a:outerShdw blurRad="38100" dist="38100" dir="2700000" algn="tl">
                    <a:srgbClr val="000000">
                      <a:alpha val="43137"/>
                    </a:srgbClr>
                  </a:outerShdw>
                </a:effectLst>
                <a:latin typeface="Arial Narrow" pitchFamily="34" charset="0"/>
              </a:rPr>
              <a:t>17. Forma de impulsar los beneficios de las </a:t>
            </a:r>
            <a:r>
              <a:rPr lang="es-MX" sz="2000" dirty="0" err="1" smtClean="0">
                <a:solidFill>
                  <a:prstClr val="white"/>
                </a:solidFill>
                <a:effectLst>
                  <a:outerShdw blurRad="38100" dist="38100" dir="2700000" algn="tl">
                    <a:srgbClr val="000000">
                      <a:alpha val="43137"/>
                    </a:srgbClr>
                  </a:outerShdw>
                </a:effectLst>
                <a:latin typeface="Arial Narrow" pitchFamily="34" charset="0"/>
              </a:rPr>
              <a:t>APP´s</a:t>
            </a:r>
            <a:r>
              <a:rPr lang="es-MX" sz="2000" dirty="0" smtClean="0">
                <a:solidFill>
                  <a:prstClr val="white"/>
                </a:solidFill>
                <a:effectLst>
                  <a:outerShdw blurRad="38100" dist="38100" dir="2700000" algn="tl">
                    <a:srgbClr val="000000">
                      <a:alpha val="43137"/>
                    </a:srgbClr>
                  </a:outerShdw>
                </a:effectLst>
                <a:latin typeface="Arial Narrow" pitchFamily="34" charset="0"/>
              </a:rPr>
              <a:t>  al desarrollo de proyectos de infraestructura a nivel nacional y regional</a:t>
            </a:r>
            <a:endParaRPr lang="es-ES" sz="2000" i="1" dirty="0">
              <a:solidFill>
                <a:prstClr val="white"/>
              </a:solidFill>
              <a:effectLst>
                <a:outerShdw blurRad="38100" dist="38100" dir="2700000" algn="tl">
                  <a:srgbClr val="000000">
                    <a:alpha val="43137"/>
                  </a:srgbClr>
                </a:outerShdw>
              </a:effectLst>
              <a:latin typeface="Arial Narrow" pitchFamily="34" charset="0"/>
            </a:endParaRPr>
          </a:p>
        </p:txBody>
      </p:sp>
      <p:sp>
        <p:nvSpPr>
          <p:cNvPr id="2" name="1 Rectángulo"/>
          <p:cNvSpPr/>
          <p:nvPr/>
        </p:nvSpPr>
        <p:spPr>
          <a:xfrm>
            <a:off x="252139" y="1388799"/>
            <a:ext cx="8858350" cy="5324535"/>
          </a:xfrm>
          <a:prstGeom prst="rect">
            <a:avLst/>
          </a:prstGeom>
        </p:spPr>
        <p:txBody>
          <a:bodyPr wrap="square">
            <a:spAutoFit/>
          </a:bodyPr>
          <a:lstStyle/>
          <a:p>
            <a:pPr algn="just"/>
            <a:r>
              <a:rPr lang="es-MX" sz="2000" dirty="0">
                <a:latin typeface="Arial Narrow" panose="020B0606020202030204" pitchFamily="34" charset="0"/>
              </a:rPr>
              <a:t>Para detonar con mayor prontitud los proyectos de infraestructura bajo el nuevo marco de Asociaciones Público Privadas (APP'S), se debe crear una agencia gubernamental de promoción a las </a:t>
            </a:r>
            <a:r>
              <a:rPr lang="es-MX" sz="2000" dirty="0" err="1" smtClean="0">
                <a:latin typeface="Arial Narrow" panose="020B0606020202030204" pitchFamily="34" charset="0"/>
              </a:rPr>
              <a:t>APP´s</a:t>
            </a:r>
            <a:r>
              <a:rPr lang="es-MX" sz="2000" dirty="0">
                <a:latin typeface="Arial Narrow" panose="020B0606020202030204" pitchFamily="34" charset="0"/>
              </a:rPr>
              <a:t>, que ayude a visualizar, desarrollar e impulsar los proyectos bajo el esquema de asociación público-privada, tal como ya existe en otros países. </a:t>
            </a:r>
            <a:endParaRPr lang="es-MX" sz="2000" dirty="0" smtClean="0">
              <a:latin typeface="Arial Narrow" panose="020B0606020202030204" pitchFamily="34" charset="0"/>
            </a:endParaRPr>
          </a:p>
          <a:p>
            <a:pPr algn="just"/>
            <a:endParaRPr lang="es-MX" sz="2000" dirty="0">
              <a:latin typeface="Arial Narrow" panose="020B0606020202030204" pitchFamily="34" charset="0"/>
            </a:endParaRPr>
          </a:p>
          <a:p>
            <a:pPr algn="just"/>
            <a:r>
              <a:rPr lang="es-MX" sz="2000" dirty="0">
                <a:latin typeface="Arial Narrow" panose="020B0606020202030204" pitchFamily="34" charset="0"/>
              </a:rPr>
              <a:t>También es cierto que existe poco conocimiento y experiencia sobre el tema y un alto riesgo en los inversionistas si no se aplica de manera adecuada. Por este motivo,  la CMIC recomienda lo siguiente:</a:t>
            </a:r>
          </a:p>
          <a:p>
            <a:pPr algn="just"/>
            <a:endParaRPr lang="es-MX" sz="2000" dirty="0" smtClean="0">
              <a:latin typeface="Arial Narrow" panose="020B0606020202030204" pitchFamily="34" charset="0"/>
            </a:endParaRPr>
          </a:p>
          <a:p>
            <a:pPr marL="342900" indent="-342900" algn="just">
              <a:buFont typeface="Arial" panose="020B0604020202020204" pitchFamily="34" charset="0"/>
              <a:buChar char="•"/>
            </a:pPr>
            <a:r>
              <a:rPr lang="es-MX" sz="2000" dirty="0" smtClean="0">
                <a:latin typeface="Arial Narrow" panose="020B0606020202030204" pitchFamily="34" charset="0"/>
              </a:rPr>
              <a:t>Debe </a:t>
            </a:r>
            <a:r>
              <a:rPr lang="es-MX" sz="2000" dirty="0">
                <a:latin typeface="Arial Narrow" panose="020B0606020202030204" pitchFamily="34" charset="0"/>
              </a:rPr>
              <a:t>trabajarse con los Estados y Municipios para que apliquen la LAPP a proyectos con inversión público privada.</a:t>
            </a:r>
          </a:p>
          <a:p>
            <a:pPr marL="342900" indent="-342900" algn="just">
              <a:buFont typeface="Arial" panose="020B0604020202020204" pitchFamily="34" charset="0"/>
              <a:buChar char="•"/>
            </a:pPr>
            <a:endParaRPr lang="es-MX" sz="2000" dirty="0">
              <a:latin typeface="Arial Narrow" panose="020B0606020202030204" pitchFamily="34" charset="0"/>
            </a:endParaRPr>
          </a:p>
          <a:p>
            <a:pPr marL="342900" indent="-342900" algn="just">
              <a:buFont typeface="Arial" panose="020B0604020202020204" pitchFamily="34" charset="0"/>
              <a:buChar char="•"/>
            </a:pPr>
            <a:r>
              <a:rPr lang="es-MX" sz="2000" dirty="0" smtClean="0">
                <a:latin typeface="Arial Narrow" panose="020B0606020202030204" pitchFamily="34" charset="0"/>
              </a:rPr>
              <a:t>La </a:t>
            </a:r>
            <a:r>
              <a:rPr lang="es-MX" sz="2000" dirty="0">
                <a:latin typeface="Arial Narrow" panose="020B0606020202030204" pitchFamily="34" charset="0"/>
              </a:rPr>
              <a:t>aplicación de la LAPP en forma generalizada en el país, a nivel estatal y municipal, facilitaría el desarrollo de infraestructura con inversión privada y pública, al tener un solo ordenamiento legal con condiciones conocidas por las partes, evitando que los inversionistas y constructores privados deban conocer en detalle los diversos ordenamientos legales que aplican en cada Estado o Municipio. </a:t>
            </a:r>
          </a:p>
        </p:txBody>
      </p:sp>
      <p:sp>
        <p:nvSpPr>
          <p:cNvPr id="6" name="4 Marcador de número de diapositiva"/>
          <p:cNvSpPr txBox="1">
            <a:spLocks/>
          </p:cNvSpPr>
          <p:nvPr/>
        </p:nvSpPr>
        <p:spPr>
          <a:xfrm>
            <a:off x="8763000" y="6852091"/>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19</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126365238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1854912" y="162324"/>
            <a:ext cx="7289088" cy="1015653"/>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marL="180975" indent="-180975" defTabSz="913800">
              <a:spcBef>
                <a:spcPct val="50000"/>
              </a:spcBef>
              <a:defRPr/>
            </a:pPr>
            <a:r>
              <a:rPr lang="es-MX"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Creación de Comités Estatales de impulso a la infraestructura, como una estrategia para el desarrollo regional a través de  las </a:t>
            </a:r>
            <a:r>
              <a:rPr lang="es-MX" sz="2000" dirty="0" err="1"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APP´s</a:t>
            </a:r>
            <a:endParaRPr lang="es-ES" sz="20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4 Marcador de número de diapositiva"/>
          <p:cNvSpPr txBox="1">
            <a:spLocks/>
          </p:cNvSpPr>
          <p:nvPr/>
        </p:nvSpPr>
        <p:spPr>
          <a:xfrm>
            <a:off x="8763000" y="6852091"/>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20</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25" name="24 Rectángulo"/>
          <p:cNvSpPr/>
          <p:nvPr/>
        </p:nvSpPr>
        <p:spPr>
          <a:xfrm>
            <a:off x="611560" y="1314450"/>
            <a:ext cx="8424936" cy="707886"/>
          </a:xfrm>
          <a:prstGeom prst="rect">
            <a:avLst/>
          </a:prstGeom>
        </p:spPr>
        <p:txBody>
          <a:bodyPr wrap="square">
            <a:spAutoFit/>
          </a:bodyPr>
          <a:lstStyle/>
          <a:p>
            <a:pPr algn="ctr">
              <a:spcBef>
                <a:spcPct val="50000"/>
              </a:spcBef>
            </a:pPr>
            <a:r>
              <a:rPr lang="es-MX" sz="2000" b="1" dirty="0">
                <a:latin typeface="Arial Narrow" panose="020B0606020202030204" pitchFamily="34" charset="0"/>
              </a:rPr>
              <a:t>Objetivo del </a:t>
            </a:r>
            <a:r>
              <a:rPr lang="es-MX" sz="2000" b="1" dirty="0" smtClean="0">
                <a:latin typeface="Arial Narrow" panose="020B0606020202030204" pitchFamily="34" charset="0"/>
              </a:rPr>
              <a:t>Planteamiento: Convertir </a:t>
            </a:r>
            <a:r>
              <a:rPr lang="es-MX" sz="2000" b="1" dirty="0">
                <a:latin typeface="Arial Narrow" panose="020B0606020202030204" pitchFamily="34" charset="0"/>
              </a:rPr>
              <a:t>a la infraestructura en una palanca para </a:t>
            </a:r>
            <a:r>
              <a:rPr lang="es-MX" sz="2000" b="1" dirty="0" smtClean="0">
                <a:latin typeface="Arial Narrow" panose="020B0606020202030204" pitchFamily="34" charset="0"/>
              </a:rPr>
              <a:t>el Desarrollo Regional de México </a:t>
            </a:r>
            <a:endParaRPr lang="es-ES" sz="2000" b="1" dirty="0">
              <a:latin typeface="Arial Narrow" panose="020B0606020202030204" pitchFamily="34" charset="0"/>
            </a:endParaRPr>
          </a:p>
        </p:txBody>
      </p:sp>
      <p:sp>
        <p:nvSpPr>
          <p:cNvPr id="26" name="Text Box 15"/>
          <p:cNvSpPr txBox="1">
            <a:spLocks noChangeArrowheads="1"/>
          </p:cNvSpPr>
          <p:nvPr/>
        </p:nvSpPr>
        <p:spPr bwMode="auto">
          <a:xfrm>
            <a:off x="683568" y="2033967"/>
            <a:ext cx="8352928" cy="584775"/>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rPr>
              <a:t>El </a:t>
            </a:r>
            <a:r>
              <a:rPr lang="es-MX" sz="1600" b="1" dirty="0">
                <a:solidFill>
                  <a:schemeClr val="bg1"/>
                </a:solidFill>
                <a:effectLst>
                  <a:outerShdw blurRad="38100" dist="38100" dir="2700000" algn="tl">
                    <a:srgbClr val="000000">
                      <a:alpha val="43137"/>
                    </a:srgbClr>
                  </a:outerShdw>
                </a:effectLst>
                <a:latin typeface="Arial Narrow" panose="020B0606020202030204" pitchFamily="34" charset="0"/>
              </a:rPr>
              <a:t>principal precursor del crecimiento económico y el  desarrollo social </a:t>
            </a:r>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rPr>
              <a:t>a nivel regional es </a:t>
            </a:r>
            <a:r>
              <a:rPr lang="es-MX" sz="1600" b="1" dirty="0">
                <a:solidFill>
                  <a:schemeClr val="bg1"/>
                </a:solidFill>
                <a:effectLst>
                  <a:outerShdw blurRad="38100" dist="38100" dir="2700000" algn="tl">
                    <a:srgbClr val="000000">
                      <a:alpha val="43137"/>
                    </a:srgbClr>
                  </a:outerShdw>
                </a:effectLst>
                <a:latin typeface="Arial Narrow" panose="020B0606020202030204" pitchFamily="34" charset="0"/>
              </a:rPr>
              <a:t>la infraestructura, </a:t>
            </a:r>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rPr>
              <a:t> pero </a:t>
            </a:r>
            <a:r>
              <a:rPr lang="es-MX" sz="1600" b="1" dirty="0">
                <a:solidFill>
                  <a:schemeClr val="bg1"/>
                </a:solidFill>
                <a:effectLst>
                  <a:outerShdw blurRad="38100" dist="38100" dir="2700000" algn="tl">
                    <a:srgbClr val="000000">
                      <a:alpha val="43137"/>
                    </a:srgbClr>
                  </a:outerShdw>
                </a:effectLst>
                <a:latin typeface="Arial Narrow" panose="020B0606020202030204" pitchFamily="34" charset="0"/>
              </a:rPr>
              <a:t>ésta debe ser el resultado de una planeación integral con un enfoque </a:t>
            </a:r>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rPr>
              <a:t>regional</a:t>
            </a:r>
          </a:p>
        </p:txBody>
      </p:sp>
      <p:sp>
        <p:nvSpPr>
          <p:cNvPr id="2" name="1 Rectángulo"/>
          <p:cNvSpPr/>
          <p:nvPr/>
        </p:nvSpPr>
        <p:spPr>
          <a:xfrm>
            <a:off x="6732240" y="5850954"/>
            <a:ext cx="2304256"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11905" y="2688770"/>
            <a:ext cx="6372463" cy="4026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descr="http://www.euroamerica.org/imas06/0001.gif"/>
          <p:cNvPicPr>
            <a:picLocks noChangeAspect="1" noChangeArrowheads="1"/>
          </p:cNvPicPr>
          <p:nvPr/>
        </p:nvPicPr>
        <p:blipFill>
          <a:blip r:embed="rId4"/>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3266199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699794" y="351819"/>
            <a:ext cx="6444208" cy="707886"/>
          </a:xfrm>
          <a:prstGeom prst="rect">
            <a:avLst/>
          </a:prstGeom>
          <a:solidFill>
            <a:schemeClr val="accent2"/>
          </a:solidFill>
          <a:ln>
            <a:noFill/>
          </a:ln>
          <a:effectLst>
            <a:prstShdw prst="shdw17" dist="17961" dir="2700000">
              <a:srgbClr val="CC0000">
                <a:gamma/>
                <a:shade val="60000"/>
                <a:invGamma/>
              </a:srgbClr>
            </a:prstShdw>
          </a:effectLst>
          <a:extLst/>
        </p:spPr>
        <p:txBody>
          <a:bodyPr wrap="square">
            <a:spAutoFit/>
          </a:bodyPr>
          <a:lstStyle/>
          <a:p>
            <a:pPr algn="l">
              <a:spcBef>
                <a:spcPct val="50000"/>
              </a:spcBef>
            </a:pPr>
            <a:r>
              <a:rPr lang="es-MX" sz="2000"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19. Objetivos del </a:t>
            </a:r>
            <a:r>
              <a:rPr lang="es-ES" sz="2000"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Comité </a:t>
            </a:r>
            <a:r>
              <a:rPr lang="es-ES"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para </a:t>
            </a:r>
            <a:r>
              <a:rPr lang="es-ES" sz="2000"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el Impulso de la Infraestructura a través de las </a:t>
            </a:r>
            <a:r>
              <a:rPr lang="es-ES" sz="2000" dirty="0" err="1"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APP´s</a:t>
            </a:r>
            <a:r>
              <a:rPr lang="es-ES" sz="2000"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lang="es-ES"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9875" name="Text Box 3"/>
          <p:cNvSpPr txBox="1">
            <a:spLocks noChangeArrowheads="1"/>
          </p:cNvSpPr>
          <p:nvPr/>
        </p:nvSpPr>
        <p:spPr bwMode="auto">
          <a:xfrm>
            <a:off x="1187626" y="1499314"/>
            <a:ext cx="7575376" cy="4773614"/>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90000"/>
              </a:lnSpc>
            </a:pPr>
            <a:r>
              <a:rPr lang="es-ES" sz="2000" b="1" dirty="0">
                <a:solidFill>
                  <a:schemeClr val="bg1"/>
                </a:solidFill>
                <a:effectLst>
                  <a:outerShdw blurRad="38100" dist="38100" dir="2700000" algn="tl">
                    <a:srgbClr val="000000">
                      <a:alpha val="43137"/>
                    </a:srgbClr>
                  </a:outerShdw>
                </a:effectLst>
                <a:latin typeface="Arial Narrow" panose="020B0606020202030204" pitchFamily="34" charset="0"/>
              </a:rPr>
              <a:t>Planeación de largo plazo para lograr continuidad en los programas de infraestructura (banco de proyectos ejecutivos completos).</a:t>
            </a:r>
          </a:p>
          <a:p>
            <a:pPr algn="just">
              <a:lnSpc>
                <a:spcPct val="90000"/>
              </a:lnSpc>
            </a:pPr>
            <a:endParaRPr lang="es-ES" sz="2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just">
              <a:lnSpc>
                <a:spcPct val="90000"/>
              </a:lnSpc>
            </a:pPr>
            <a:r>
              <a:rPr lang="es-ES" sz="2000" b="1" dirty="0">
                <a:solidFill>
                  <a:schemeClr val="bg1"/>
                </a:solidFill>
                <a:effectLst>
                  <a:outerShdw blurRad="38100" dist="38100" dir="2700000" algn="tl">
                    <a:srgbClr val="000000">
                      <a:alpha val="43137"/>
                    </a:srgbClr>
                  </a:outerShdw>
                </a:effectLst>
                <a:latin typeface="Arial Narrow" panose="020B0606020202030204" pitchFamily="34" charset="0"/>
              </a:rPr>
              <a:t>Transparencia (Garantía de la participación ciudadana -- empresarial, académica y sociedad civil).</a:t>
            </a:r>
          </a:p>
          <a:p>
            <a:pPr algn="just">
              <a:lnSpc>
                <a:spcPct val="90000"/>
              </a:lnSpc>
            </a:pPr>
            <a:endParaRPr lang="es-ES" sz="2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just">
              <a:lnSpc>
                <a:spcPct val="90000"/>
              </a:lnSpc>
            </a:pPr>
            <a:r>
              <a:rPr lang="es-ES" sz="2000" b="1" dirty="0">
                <a:solidFill>
                  <a:schemeClr val="bg1"/>
                </a:solidFill>
                <a:effectLst>
                  <a:outerShdw blurRad="38100" dist="38100" dir="2700000" algn="tl">
                    <a:srgbClr val="000000">
                      <a:alpha val="43137"/>
                    </a:srgbClr>
                  </a:outerShdw>
                </a:effectLst>
                <a:latin typeface="Arial Narrow" panose="020B0606020202030204" pitchFamily="34" charset="0"/>
              </a:rPr>
              <a:t>Mecanismos de concientización para lograr consenso en la aprobación de proyectos por parte de la sociedad.</a:t>
            </a:r>
          </a:p>
          <a:p>
            <a:pPr algn="just">
              <a:lnSpc>
                <a:spcPct val="90000"/>
              </a:lnSpc>
            </a:pPr>
            <a:endParaRPr lang="es-ES" sz="2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just">
              <a:lnSpc>
                <a:spcPct val="90000"/>
              </a:lnSpc>
            </a:pPr>
            <a:r>
              <a:rPr lang="es-ES" sz="2000" b="1" dirty="0">
                <a:solidFill>
                  <a:schemeClr val="bg1"/>
                </a:solidFill>
                <a:effectLst>
                  <a:outerShdw blurRad="38100" dist="38100" dir="2700000" algn="tl">
                    <a:srgbClr val="000000">
                      <a:alpha val="43137"/>
                    </a:srgbClr>
                  </a:outerShdw>
                </a:effectLst>
                <a:latin typeface="Arial Narrow" panose="020B0606020202030204" pitchFamily="34" charset="0"/>
              </a:rPr>
              <a:t>Atracción de inversiones del sector privado.</a:t>
            </a:r>
          </a:p>
          <a:p>
            <a:pPr algn="just">
              <a:lnSpc>
                <a:spcPct val="90000"/>
              </a:lnSpc>
            </a:pPr>
            <a:endParaRPr lang="es-ES" sz="2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just">
              <a:lnSpc>
                <a:spcPct val="90000"/>
              </a:lnSpc>
            </a:pPr>
            <a:r>
              <a:rPr lang="es-ES" sz="2000" b="1" dirty="0">
                <a:solidFill>
                  <a:schemeClr val="bg1"/>
                </a:solidFill>
                <a:effectLst>
                  <a:outerShdw blurRad="38100" dist="38100" dir="2700000" algn="tl">
                    <a:srgbClr val="000000">
                      <a:alpha val="43137"/>
                    </a:srgbClr>
                  </a:outerShdw>
                </a:effectLst>
                <a:latin typeface="Arial Narrow" panose="020B0606020202030204" pitchFamily="34" charset="0"/>
              </a:rPr>
              <a:t>Simplificación administrativa que permita agilizar los procesos de aprobación y ejecución de las obras (Ventanilla única).</a:t>
            </a:r>
          </a:p>
          <a:p>
            <a:pPr algn="just">
              <a:lnSpc>
                <a:spcPct val="90000"/>
              </a:lnSpc>
            </a:pPr>
            <a:endParaRPr lang="es-MX" sz="2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just">
              <a:lnSpc>
                <a:spcPct val="90000"/>
              </a:lnSpc>
            </a:pPr>
            <a:r>
              <a:rPr lang="es-ES" sz="2000" b="1" dirty="0">
                <a:solidFill>
                  <a:schemeClr val="bg1"/>
                </a:solidFill>
                <a:effectLst>
                  <a:outerShdw blurRad="38100" dist="38100" dir="2700000" algn="tl">
                    <a:srgbClr val="000000">
                      <a:alpha val="43137"/>
                    </a:srgbClr>
                  </a:outerShdw>
                </a:effectLst>
                <a:latin typeface="Arial Narrow" panose="020B0606020202030204" pitchFamily="34" charset="0"/>
              </a:rPr>
              <a:t>Sustentabilidad en los proyectos (Responsabilidad social en cuidado al medio ambiente).</a:t>
            </a:r>
          </a:p>
          <a:p>
            <a:pPr algn="just">
              <a:lnSpc>
                <a:spcPct val="90000"/>
              </a:lnSpc>
            </a:pPr>
            <a:endParaRPr lang="es-ES" b="1" dirty="0">
              <a:solidFill>
                <a:srgbClr val="DDDDDD"/>
              </a:solidFill>
              <a:effectLst>
                <a:outerShdw blurRad="38100" dist="38100" dir="2700000" algn="tl">
                  <a:srgbClr val="000000">
                    <a:alpha val="43137"/>
                  </a:srgbClr>
                </a:outerShdw>
              </a:effectLst>
              <a:latin typeface="Arial Narrow" panose="020B0606020202030204" pitchFamily="34" charset="0"/>
            </a:endParaRPr>
          </a:p>
        </p:txBody>
      </p:sp>
      <p:sp>
        <p:nvSpPr>
          <p:cNvPr id="79876" name="AutoShape 4"/>
          <p:cNvSpPr>
            <a:spLocks noChangeArrowheads="1"/>
          </p:cNvSpPr>
          <p:nvPr/>
        </p:nvSpPr>
        <p:spPr bwMode="auto">
          <a:xfrm>
            <a:off x="756270" y="1642923"/>
            <a:ext cx="287338" cy="380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s-MX"/>
          </a:p>
        </p:txBody>
      </p:sp>
      <p:sp>
        <p:nvSpPr>
          <p:cNvPr id="79877" name="AutoShape 5"/>
          <p:cNvSpPr>
            <a:spLocks noChangeArrowheads="1"/>
          </p:cNvSpPr>
          <p:nvPr/>
        </p:nvSpPr>
        <p:spPr bwMode="auto">
          <a:xfrm>
            <a:off x="756270" y="2430535"/>
            <a:ext cx="287338" cy="38029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s-MX"/>
          </a:p>
        </p:txBody>
      </p:sp>
      <p:sp>
        <p:nvSpPr>
          <p:cNvPr id="79878" name="AutoShape 6"/>
          <p:cNvSpPr>
            <a:spLocks noChangeArrowheads="1"/>
          </p:cNvSpPr>
          <p:nvPr/>
        </p:nvSpPr>
        <p:spPr bwMode="auto">
          <a:xfrm>
            <a:off x="756270" y="3315105"/>
            <a:ext cx="287338" cy="38029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s-MX"/>
          </a:p>
        </p:txBody>
      </p:sp>
      <p:sp>
        <p:nvSpPr>
          <p:cNvPr id="79879" name="AutoShape 7"/>
          <p:cNvSpPr>
            <a:spLocks noChangeArrowheads="1"/>
          </p:cNvSpPr>
          <p:nvPr/>
        </p:nvSpPr>
        <p:spPr bwMode="auto">
          <a:xfrm>
            <a:off x="756270" y="4075705"/>
            <a:ext cx="287338" cy="38029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s-MX"/>
          </a:p>
        </p:txBody>
      </p:sp>
      <p:sp>
        <p:nvSpPr>
          <p:cNvPr id="79880" name="AutoShape 8"/>
          <p:cNvSpPr>
            <a:spLocks noChangeArrowheads="1"/>
          </p:cNvSpPr>
          <p:nvPr/>
        </p:nvSpPr>
        <p:spPr bwMode="auto">
          <a:xfrm>
            <a:off x="756270" y="4759237"/>
            <a:ext cx="287338" cy="38029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s-MX"/>
          </a:p>
        </p:txBody>
      </p:sp>
      <p:sp>
        <p:nvSpPr>
          <p:cNvPr id="79881" name="AutoShape 9"/>
          <p:cNvSpPr>
            <a:spLocks noChangeArrowheads="1"/>
          </p:cNvSpPr>
          <p:nvPr/>
        </p:nvSpPr>
        <p:spPr bwMode="auto">
          <a:xfrm>
            <a:off x="756270" y="5518163"/>
            <a:ext cx="287338" cy="380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s-MX"/>
          </a:p>
        </p:txBody>
      </p:sp>
      <p:sp>
        <p:nvSpPr>
          <p:cNvPr id="11" name="4 Marcador de número de diapositiva"/>
          <p:cNvSpPr txBox="1">
            <a:spLocks/>
          </p:cNvSpPr>
          <p:nvPr/>
        </p:nvSpPr>
        <p:spPr>
          <a:xfrm>
            <a:off x="8763000" y="6852091"/>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21</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211185546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732241" y="645689"/>
            <a:ext cx="2474242" cy="532754"/>
          </a:xfrm>
          <a:prstGeom prst="rect">
            <a:avLst/>
          </a:prstGeom>
          <a:solidFill>
            <a:schemeClr val="accent2"/>
          </a:solidFill>
          <a:ln>
            <a:noFill/>
          </a:ln>
          <a:effectLst>
            <a:prstShdw prst="shdw17" dist="17961" dir="2700000">
              <a:srgbClr val="CC0000">
                <a:gamma/>
                <a:shade val="60000"/>
                <a:invGamma/>
              </a:srgbClr>
            </a:prstShdw>
          </a:effectLst>
          <a:extLst/>
        </p:spPr>
        <p:txBody>
          <a:bodyPr anchor="ctr"/>
          <a:lstStyle/>
          <a:p>
            <a:pPr algn="l"/>
            <a:r>
              <a:rPr lang="es-MX" sz="2000"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Estructura del Comité</a:t>
            </a:r>
            <a:endParaRPr lang="es-MX"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1686" name="Rectangle 6"/>
          <p:cNvSpPr>
            <a:spLocks noChangeArrowheads="1"/>
          </p:cNvSpPr>
          <p:nvPr/>
        </p:nvSpPr>
        <p:spPr bwMode="auto">
          <a:xfrm>
            <a:off x="1969072" y="1648672"/>
            <a:ext cx="2663825" cy="1923604"/>
          </a:xfrm>
          <a:prstGeom prst="rect">
            <a:avLst/>
          </a:prstGeom>
          <a:solidFill>
            <a:srgbClr val="31859C"/>
          </a:solidFill>
          <a:ln w="38100">
            <a:solidFill>
              <a:srgbClr val="003366"/>
            </a:solidFill>
            <a:miter lim="800000"/>
            <a:headEnd/>
            <a:tailEnd/>
          </a:ln>
          <a:effectLst>
            <a:outerShdw dist="107763" dir="2700000" algn="ctr" rotWithShape="0">
              <a:srgbClr val="808080">
                <a:alpha val="50000"/>
              </a:srgbClr>
            </a:outerShdw>
          </a:effectLst>
        </p:spPr>
        <p:txBody>
          <a:bodyPr anchor="ctr">
            <a:spAutoFit/>
          </a:bodyPr>
          <a:lstStyle/>
          <a:p>
            <a:pPr algn="l">
              <a:lnSpc>
                <a:spcPct val="70000"/>
              </a:lnSpc>
            </a:pPr>
            <a:r>
              <a:rPr lang="es-ES" sz="1600" b="1" u="sng" dirty="0">
                <a:solidFill>
                  <a:schemeClr val="bg1"/>
                </a:solidFill>
                <a:effectLst>
                  <a:outerShdw blurRad="38100" dist="38100" dir="2700000" algn="tl">
                    <a:srgbClr val="000000"/>
                  </a:outerShdw>
                </a:effectLst>
                <a:latin typeface="Arial Narrow" panose="020B0606020202030204" pitchFamily="34" charset="0"/>
              </a:rPr>
              <a:t>Gobierno del estado</a:t>
            </a:r>
            <a:br>
              <a:rPr lang="es-ES" sz="1600" b="1" u="sng" dirty="0">
                <a:solidFill>
                  <a:schemeClr val="bg1"/>
                </a:solidFill>
                <a:effectLst>
                  <a:outerShdw blurRad="38100" dist="38100" dir="2700000" algn="tl">
                    <a:srgbClr val="000000"/>
                  </a:outerShdw>
                </a:effectLst>
                <a:latin typeface="Arial Narrow" panose="020B0606020202030204" pitchFamily="34" charset="0"/>
              </a:rPr>
            </a:br>
            <a:endParaRPr lang="es-ES" sz="1400" b="1" dirty="0">
              <a:solidFill>
                <a:schemeClr val="bg1"/>
              </a:solidFill>
              <a:effectLst>
                <a:outerShdw blurRad="38100" dist="38100" dir="2700000" algn="tl">
                  <a:srgbClr val="000000"/>
                </a:outerShdw>
              </a:effectLst>
              <a:latin typeface="Arial Narrow" panose="020B0606020202030204" pitchFamily="34" charset="0"/>
            </a:endParaRPr>
          </a:p>
          <a:p>
            <a:pPr algn="just"/>
            <a:r>
              <a:rPr lang="es-MX" sz="1400" b="1" dirty="0">
                <a:solidFill>
                  <a:schemeClr val="bg1"/>
                </a:solidFill>
                <a:effectLst>
                  <a:outerShdw blurRad="38100" dist="38100" dir="2700000" algn="tl">
                    <a:srgbClr val="000000"/>
                  </a:outerShdw>
                </a:effectLst>
                <a:latin typeface="Arial Narrow" panose="020B0606020202030204" pitchFamily="34" charset="0"/>
              </a:rPr>
              <a:t>Secretarías de:</a:t>
            </a:r>
            <a:endParaRPr lang="es-ES" sz="1400" b="1" dirty="0">
              <a:solidFill>
                <a:schemeClr val="bg1"/>
              </a:solidFill>
              <a:effectLst>
                <a:outerShdw blurRad="38100" dist="38100" dir="2700000" algn="tl">
                  <a:srgbClr val="000000"/>
                </a:outerShdw>
              </a:effectLst>
              <a:latin typeface="Arial Narrow" panose="020B0606020202030204" pitchFamily="34" charset="0"/>
            </a:endParaRPr>
          </a:p>
          <a:p>
            <a:pPr algn="just"/>
            <a:r>
              <a:rPr lang="es-ES" sz="1400" b="1" dirty="0">
                <a:solidFill>
                  <a:schemeClr val="bg1"/>
                </a:solidFill>
                <a:effectLst>
                  <a:outerShdw blurRad="38100" dist="38100" dir="2700000" algn="tl">
                    <a:srgbClr val="000000"/>
                  </a:outerShdw>
                </a:effectLst>
                <a:latin typeface="Arial Narrow" panose="020B0606020202030204" pitchFamily="34" charset="0"/>
              </a:rPr>
              <a:t>    </a:t>
            </a:r>
            <a:r>
              <a:rPr lang="es-ES" sz="1400" b="1" dirty="0">
                <a:solidFill>
                  <a:schemeClr val="bg1"/>
                </a:solidFill>
                <a:effectLst>
                  <a:outerShdw blurRad="38100" dist="38100" dir="2700000" algn="tl">
                    <a:srgbClr val="000000"/>
                  </a:outerShdw>
                </a:effectLst>
                <a:latin typeface="Arial Narrow" panose="020B0606020202030204" pitchFamily="34" charset="0"/>
                <a:cs typeface="Times New Roman" pitchFamily="18" charset="0"/>
              </a:rPr>
              <a:t>● </a:t>
            </a:r>
            <a:r>
              <a:rPr lang="es-ES" sz="1400" b="1" dirty="0">
                <a:solidFill>
                  <a:schemeClr val="bg1"/>
                </a:solidFill>
                <a:effectLst>
                  <a:outerShdw blurRad="38100" dist="38100" dir="2700000" algn="tl">
                    <a:srgbClr val="000000"/>
                  </a:outerShdw>
                </a:effectLst>
                <a:latin typeface="Arial Narrow" panose="020B0606020202030204" pitchFamily="34" charset="0"/>
              </a:rPr>
              <a:t>Obras Públicas</a:t>
            </a:r>
          </a:p>
          <a:p>
            <a:pPr algn="just"/>
            <a:r>
              <a:rPr lang="es-ES" sz="1400" b="1" dirty="0">
                <a:solidFill>
                  <a:schemeClr val="bg1"/>
                </a:solidFill>
                <a:effectLst>
                  <a:outerShdw blurRad="38100" dist="38100" dir="2700000" algn="tl">
                    <a:srgbClr val="000000"/>
                  </a:outerShdw>
                </a:effectLst>
                <a:latin typeface="Arial Narrow" panose="020B0606020202030204" pitchFamily="34" charset="0"/>
              </a:rPr>
              <a:t>    </a:t>
            </a:r>
            <a:r>
              <a:rPr lang="es-ES" sz="1400" b="1" dirty="0">
                <a:solidFill>
                  <a:schemeClr val="bg1"/>
                </a:solidFill>
                <a:effectLst>
                  <a:outerShdw blurRad="38100" dist="38100" dir="2700000" algn="tl">
                    <a:srgbClr val="000000"/>
                  </a:outerShdw>
                </a:effectLst>
                <a:latin typeface="Arial Narrow" panose="020B0606020202030204" pitchFamily="34" charset="0"/>
                <a:cs typeface="Times New Roman" pitchFamily="18" charset="0"/>
              </a:rPr>
              <a:t>● </a:t>
            </a:r>
            <a:r>
              <a:rPr lang="es-ES" sz="1400" b="1" dirty="0">
                <a:solidFill>
                  <a:schemeClr val="bg1"/>
                </a:solidFill>
                <a:effectLst>
                  <a:outerShdw blurRad="38100" dist="38100" dir="2700000" algn="tl">
                    <a:srgbClr val="000000"/>
                  </a:outerShdw>
                </a:effectLst>
                <a:latin typeface="Arial Narrow" panose="020B0606020202030204" pitchFamily="34" charset="0"/>
              </a:rPr>
              <a:t>Turismo</a:t>
            </a:r>
          </a:p>
          <a:p>
            <a:pPr algn="just"/>
            <a:r>
              <a:rPr lang="es-ES" sz="1400" b="1" dirty="0">
                <a:solidFill>
                  <a:schemeClr val="bg1"/>
                </a:solidFill>
                <a:effectLst>
                  <a:outerShdw blurRad="38100" dist="38100" dir="2700000" algn="tl">
                    <a:srgbClr val="000000"/>
                  </a:outerShdw>
                </a:effectLst>
                <a:latin typeface="Arial Narrow" panose="020B0606020202030204" pitchFamily="34" charset="0"/>
              </a:rPr>
              <a:t>    </a:t>
            </a:r>
            <a:r>
              <a:rPr lang="es-ES" sz="1400" b="1" dirty="0">
                <a:solidFill>
                  <a:schemeClr val="bg1"/>
                </a:solidFill>
                <a:effectLst>
                  <a:outerShdw blurRad="38100" dist="38100" dir="2700000" algn="tl">
                    <a:srgbClr val="000000"/>
                  </a:outerShdw>
                </a:effectLst>
                <a:latin typeface="Arial Narrow" panose="020B0606020202030204" pitchFamily="34" charset="0"/>
                <a:cs typeface="Times New Roman" pitchFamily="18" charset="0"/>
              </a:rPr>
              <a:t>● </a:t>
            </a:r>
            <a:r>
              <a:rPr lang="es-ES" sz="1400" b="1" dirty="0">
                <a:solidFill>
                  <a:schemeClr val="bg1"/>
                </a:solidFill>
                <a:effectLst>
                  <a:outerShdw blurRad="38100" dist="38100" dir="2700000" algn="tl">
                    <a:srgbClr val="000000"/>
                  </a:outerShdw>
                </a:effectLst>
                <a:latin typeface="Arial Narrow" panose="020B0606020202030204" pitchFamily="34" charset="0"/>
              </a:rPr>
              <a:t>Salud</a:t>
            </a:r>
          </a:p>
          <a:p>
            <a:pPr algn="just"/>
            <a:r>
              <a:rPr lang="es-ES" sz="1400" b="1" dirty="0">
                <a:solidFill>
                  <a:schemeClr val="bg1"/>
                </a:solidFill>
                <a:effectLst>
                  <a:outerShdw blurRad="38100" dist="38100" dir="2700000" algn="tl">
                    <a:srgbClr val="000000"/>
                  </a:outerShdw>
                </a:effectLst>
                <a:latin typeface="Arial Narrow" panose="020B0606020202030204" pitchFamily="34" charset="0"/>
                <a:cs typeface="Times New Roman" pitchFamily="18" charset="0"/>
              </a:rPr>
              <a:t>   ● </a:t>
            </a:r>
            <a:r>
              <a:rPr lang="es-ES" sz="1400" b="1" dirty="0">
                <a:solidFill>
                  <a:schemeClr val="bg1"/>
                </a:solidFill>
                <a:effectLst>
                  <a:outerShdw blurRad="38100" dist="38100" dir="2700000" algn="tl">
                    <a:srgbClr val="000000"/>
                  </a:outerShdw>
                </a:effectLst>
                <a:latin typeface="Arial Narrow" panose="020B0606020202030204" pitchFamily="34" charset="0"/>
              </a:rPr>
              <a:t>Finanzas</a:t>
            </a:r>
          </a:p>
          <a:p>
            <a:pPr algn="just"/>
            <a:r>
              <a:rPr lang="es-ES" sz="1400" b="1" dirty="0">
                <a:solidFill>
                  <a:schemeClr val="bg1"/>
                </a:solidFill>
                <a:effectLst>
                  <a:outerShdw blurRad="38100" dist="38100" dir="2700000" algn="tl">
                    <a:srgbClr val="000000"/>
                  </a:outerShdw>
                </a:effectLst>
                <a:latin typeface="Arial Narrow" panose="020B0606020202030204" pitchFamily="34" charset="0"/>
              </a:rPr>
              <a:t>    </a:t>
            </a:r>
            <a:r>
              <a:rPr lang="es-ES" sz="1400" b="1" dirty="0">
                <a:solidFill>
                  <a:schemeClr val="bg1"/>
                </a:solidFill>
                <a:effectLst>
                  <a:outerShdw blurRad="38100" dist="38100" dir="2700000" algn="tl">
                    <a:srgbClr val="000000"/>
                  </a:outerShdw>
                </a:effectLst>
                <a:latin typeface="Arial Narrow" panose="020B0606020202030204" pitchFamily="34" charset="0"/>
                <a:cs typeface="Times New Roman" pitchFamily="18" charset="0"/>
              </a:rPr>
              <a:t>● </a:t>
            </a:r>
            <a:r>
              <a:rPr lang="es-ES" sz="1400" b="1" dirty="0">
                <a:solidFill>
                  <a:schemeClr val="bg1"/>
                </a:solidFill>
                <a:effectLst>
                  <a:outerShdw blurRad="38100" dist="38100" dir="2700000" algn="tl">
                    <a:srgbClr val="000000"/>
                  </a:outerShdw>
                </a:effectLst>
                <a:latin typeface="Arial Narrow" panose="020B0606020202030204" pitchFamily="34" charset="0"/>
              </a:rPr>
              <a:t>Contraloría</a:t>
            </a:r>
            <a:endParaRPr lang="pt-BR" sz="1400" b="1" dirty="0">
              <a:solidFill>
                <a:schemeClr val="bg1"/>
              </a:solidFill>
              <a:effectLst>
                <a:outerShdw blurRad="38100" dist="38100" dir="2700000" algn="tl">
                  <a:srgbClr val="000000"/>
                </a:outerShdw>
              </a:effectLst>
              <a:latin typeface="Arial Narrow" panose="020B0606020202030204" pitchFamily="34" charset="0"/>
            </a:endParaRPr>
          </a:p>
          <a:p>
            <a:pPr algn="just"/>
            <a:r>
              <a:rPr lang="pt-BR" sz="1400" b="1" dirty="0">
                <a:solidFill>
                  <a:schemeClr val="bg1"/>
                </a:solidFill>
                <a:effectLst>
                  <a:outerShdw blurRad="38100" dist="38100" dir="2700000" algn="tl">
                    <a:srgbClr val="000000"/>
                  </a:outerShdw>
                </a:effectLst>
                <a:latin typeface="Arial Narrow" panose="020B0606020202030204" pitchFamily="34" charset="0"/>
              </a:rPr>
              <a:t>    </a:t>
            </a:r>
            <a:r>
              <a:rPr lang="pt-BR" sz="1400" b="1" dirty="0">
                <a:solidFill>
                  <a:schemeClr val="bg1"/>
                </a:solidFill>
                <a:effectLst>
                  <a:outerShdw blurRad="38100" dist="38100" dir="2700000" algn="tl">
                    <a:srgbClr val="000000"/>
                  </a:outerShdw>
                </a:effectLst>
                <a:latin typeface="Arial Narrow" panose="020B0606020202030204" pitchFamily="34" charset="0"/>
                <a:cs typeface="Times New Roman" pitchFamily="18" charset="0"/>
              </a:rPr>
              <a:t>● </a:t>
            </a:r>
            <a:r>
              <a:rPr lang="pt-BR" sz="1400" b="1" dirty="0" err="1">
                <a:solidFill>
                  <a:schemeClr val="bg1"/>
                </a:solidFill>
                <a:effectLst>
                  <a:outerShdw blurRad="38100" dist="38100" dir="2700000" algn="tl">
                    <a:srgbClr val="000000"/>
                  </a:outerShdw>
                </a:effectLst>
                <a:latin typeface="Arial Narrow" panose="020B0606020202030204" pitchFamily="34" charset="0"/>
              </a:rPr>
              <a:t>Economía</a:t>
            </a:r>
            <a:endParaRPr lang="es-ES" sz="1400" b="1" dirty="0">
              <a:solidFill>
                <a:schemeClr val="bg1"/>
              </a:solidFill>
              <a:effectLst>
                <a:outerShdw blurRad="38100" dist="38100" dir="2700000" algn="tl">
                  <a:srgbClr val="000000"/>
                </a:outerShdw>
              </a:effectLst>
              <a:latin typeface="Arial Narrow" panose="020B0606020202030204" pitchFamily="34" charset="0"/>
            </a:endParaRPr>
          </a:p>
        </p:txBody>
      </p:sp>
      <p:sp>
        <p:nvSpPr>
          <p:cNvPr id="71689" name="Rectangle 9"/>
          <p:cNvSpPr>
            <a:spLocks noChangeArrowheads="1"/>
          </p:cNvSpPr>
          <p:nvPr/>
        </p:nvSpPr>
        <p:spPr bwMode="auto">
          <a:xfrm>
            <a:off x="4866258" y="1689467"/>
            <a:ext cx="3943350" cy="203132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just">
              <a:lnSpc>
                <a:spcPct val="75000"/>
              </a:lnSpc>
            </a:pPr>
            <a:r>
              <a:rPr lang="es-ES" sz="1400" b="1" u="sng" dirty="0">
                <a:solidFill>
                  <a:schemeClr val="bg1"/>
                </a:solidFill>
                <a:effectLst>
                  <a:outerShdw blurRad="38100" dist="38100" dir="2700000" algn="tl">
                    <a:srgbClr val="000000"/>
                  </a:outerShdw>
                </a:effectLst>
                <a:latin typeface="Arial Narrow" panose="020B0606020202030204" pitchFamily="34" charset="0"/>
              </a:rPr>
              <a:t>Sector social</a:t>
            </a:r>
          </a:p>
          <a:p>
            <a:pPr algn="just">
              <a:lnSpc>
                <a:spcPct val="75000"/>
              </a:lnSpc>
            </a:pPr>
            <a:endParaRPr lang="es-ES" sz="1400" b="1" u="sng" dirty="0">
              <a:solidFill>
                <a:schemeClr val="bg1"/>
              </a:solidFill>
              <a:effectLst>
                <a:outerShdw blurRad="38100" dist="38100" dir="2700000" algn="tl">
                  <a:srgbClr val="000000"/>
                </a:outerShdw>
              </a:effectLst>
              <a:latin typeface="Arial Narrow" panose="020B0606020202030204" pitchFamily="34" charset="0"/>
            </a:endParaRPr>
          </a:p>
          <a:p>
            <a:pPr algn="just">
              <a:lnSpc>
                <a:spcPct val="75000"/>
              </a:lnSpc>
              <a:buFontTx/>
              <a:buChar char="•"/>
            </a:pPr>
            <a:r>
              <a:rPr lang="es-ES" sz="1400" b="1" dirty="0">
                <a:solidFill>
                  <a:schemeClr val="bg1"/>
                </a:solidFill>
                <a:effectLst>
                  <a:outerShdw blurRad="38100" dist="38100" dir="2700000" algn="tl">
                    <a:srgbClr val="000000"/>
                  </a:outerShdw>
                </a:effectLst>
                <a:latin typeface="Arial Narrow" panose="020B0606020202030204" pitchFamily="34" charset="0"/>
              </a:rPr>
              <a:t>Empresarial</a:t>
            </a:r>
          </a:p>
          <a:p>
            <a:pPr algn="just">
              <a:lnSpc>
                <a:spcPct val="75000"/>
              </a:lnSpc>
            </a:pPr>
            <a:r>
              <a:rPr lang="en-US" sz="1400" b="1" dirty="0">
                <a:solidFill>
                  <a:schemeClr val="bg1"/>
                </a:solidFill>
                <a:effectLst>
                  <a:outerShdw blurRad="38100" dist="38100" dir="2700000" algn="tl">
                    <a:srgbClr val="000000"/>
                  </a:outerShdw>
                </a:effectLst>
                <a:latin typeface="Arial Narrow" panose="020B0606020202030204" pitchFamily="34" charset="0"/>
              </a:rPr>
              <a:t>   -</a:t>
            </a:r>
            <a:r>
              <a:rPr lang="es-ES" sz="1400" b="1" dirty="0">
                <a:solidFill>
                  <a:schemeClr val="bg1"/>
                </a:solidFill>
                <a:effectLst>
                  <a:outerShdw blurRad="38100" dist="38100" dir="2700000" algn="tl">
                    <a:srgbClr val="000000"/>
                  </a:outerShdw>
                </a:effectLst>
                <a:latin typeface="Arial Narrow" panose="020B0606020202030204" pitchFamily="34" charset="0"/>
              </a:rPr>
              <a:t>Organismos empresariales (Consejos,</a:t>
            </a:r>
          </a:p>
          <a:p>
            <a:pPr algn="just">
              <a:lnSpc>
                <a:spcPct val="75000"/>
              </a:lnSpc>
            </a:pPr>
            <a:r>
              <a:rPr lang="es-ES" sz="1400" b="1" dirty="0">
                <a:solidFill>
                  <a:schemeClr val="bg1"/>
                </a:solidFill>
                <a:effectLst>
                  <a:outerShdw blurRad="38100" dist="38100" dir="2700000" algn="tl">
                    <a:srgbClr val="000000"/>
                  </a:outerShdw>
                </a:effectLst>
                <a:latin typeface="Arial Narrow" panose="020B0606020202030204" pitchFamily="34" charset="0"/>
              </a:rPr>
              <a:t>    Confederaciones, Cámaras y Asociaciones)</a:t>
            </a:r>
          </a:p>
          <a:p>
            <a:pPr lvl="4" algn="just">
              <a:lnSpc>
                <a:spcPct val="75000"/>
              </a:lnSpc>
            </a:pPr>
            <a:endParaRPr lang="es-ES" sz="1400" b="1" dirty="0">
              <a:solidFill>
                <a:schemeClr val="bg1"/>
              </a:solidFill>
              <a:effectLst>
                <a:outerShdw blurRad="38100" dist="38100" dir="2700000" algn="tl">
                  <a:srgbClr val="000000"/>
                </a:outerShdw>
              </a:effectLst>
              <a:latin typeface="Arial Narrow" panose="020B0606020202030204" pitchFamily="34" charset="0"/>
            </a:endParaRPr>
          </a:p>
          <a:p>
            <a:pPr algn="just">
              <a:lnSpc>
                <a:spcPct val="75000"/>
              </a:lnSpc>
              <a:buFontTx/>
              <a:buChar char="•"/>
            </a:pPr>
            <a:r>
              <a:rPr lang="es-ES" sz="1400" b="1" dirty="0">
                <a:solidFill>
                  <a:schemeClr val="bg1"/>
                </a:solidFill>
                <a:effectLst>
                  <a:outerShdw blurRad="38100" dist="38100" dir="2700000" algn="tl">
                    <a:srgbClr val="000000"/>
                  </a:outerShdw>
                </a:effectLst>
                <a:latin typeface="Arial Narrow" panose="020B0606020202030204" pitchFamily="34" charset="0"/>
              </a:rPr>
              <a:t>Académico</a:t>
            </a:r>
          </a:p>
          <a:p>
            <a:pPr algn="just">
              <a:lnSpc>
                <a:spcPct val="75000"/>
              </a:lnSpc>
            </a:pPr>
            <a:r>
              <a:rPr lang="es-ES" sz="1400" b="1" dirty="0">
                <a:solidFill>
                  <a:schemeClr val="bg1"/>
                </a:solidFill>
                <a:effectLst>
                  <a:outerShdw blurRad="38100" dist="38100" dir="2700000" algn="tl">
                    <a:srgbClr val="000000"/>
                  </a:outerShdw>
                </a:effectLst>
                <a:latin typeface="Arial Narrow" panose="020B0606020202030204" pitchFamily="34" charset="0"/>
              </a:rPr>
              <a:t>  -Universidades</a:t>
            </a:r>
          </a:p>
          <a:p>
            <a:pPr algn="just">
              <a:lnSpc>
                <a:spcPct val="75000"/>
              </a:lnSpc>
            </a:pPr>
            <a:endParaRPr lang="es-ES" sz="1400" b="1" dirty="0">
              <a:solidFill>
                <a:schemeClr val="bg1"/>
              </a:solidFill>
              <a:effectLst>
                <a:outerShdw blurRad="38100" dist="38100" dir="2700000" algn="tl">
                  <a:srgbClr val="000000"/>
                </a:outerShdw>
              </a:effectLst>
              <a:latin typeface="Arial Narrow" panose="020B0606020202030204" pitchFamily="34" charset="0"/>
            </a:endParaRPr>
          </a:p>
          <a:p>
            <a:pPr algn="just">
              <a:lnSpc>
                <a:spcPct val="75000"/>
              </a:lnSpc>
              <a:buFontTx/>
              <a:buChar char="•"/>
            </a:pPr>
            <a:r>
              <a:rPr lang="es-ES" sz="1400" b="1" dirty="0">
                <a:solidFill>
                  <a:schemeClr val="bg1"/>
                </a:solidFill>
                <a:effectLst>
                  <a:outerShdw blurRad="38100" dist="38100" dir="2700000" algn="tl">
                    <a:srgbClr val="000000"/>
                  </a:outerShdw>
                </a:effectLst>
                <a:latin typeface="Arial Narrow" panose="020B0606020202030204" pitchFamily="34" charset="0"/>
              </a:rPr>
              <a:t>Sociedad civil</a:t>
            </a:r>
          </a:p>
          <a:p>
            <a:pPr algn="just">
              <a:lnSpc>
                <a:spcPct val="75000"/>
              </a:lnSpc>
            </a:pPr>
            <a:r>
              <a:rPr lang="es-ES" sz="1400" b="1" dirty="0">
                <a:solidFill>
                  <a:schemeClr val="bg1"/>
                </a:solidFill>
                <a:effectLst>
                  <a:outerShdw blurRad="38100" dist="38100" dir="2700000" algn="tl">
                    <a:srgbClr val="000000"/>
                  </a:outerShdw>
                </a:effectLst>
                <a:latin typeface="Arial Narrow" panose="020B0606020202030204" pitchFamily="34" charset="0"/>
              </a:rPr>
              <a:t>  -Colegio de profesionistas (ingenieros y</a:t>
            </a:r>
          </a:p>
          <a:p>
            <a:pPr algn="just">
              <a:lnSpc>
                <a:spcPct val="75000"/>
              </a:lnSpc>
            </a:pPr>
            <a:r>
              <a:rPr lang="es-ES" sz="1400" b="1" dirty="0">
                <a:solidFill>
                  <a:schemeClr val="bg1"/>
                </a:solidFill>
                <a:effectLst>
                  <a:outerShdw blurRad="38100" dist="38100" dir="2700000" algn="tl">
                    <a:srgbClr val="000000"/>
                  </a:outerShdw>
                </a:effectLst>
                <a:latin typeface="Arial Narrow" panose="020B0606020202030204" pitchFamily="34" charset="0"/>
              </a:rPr>
              <a:t>    arquitectos)</a:t>
            </a:r>
            <a:r>
              <a:rPr lang="es-MX" sz="1400" b="1" dirty="0">
                <a:solidFill>
                  <a:schemeClr val="bg1"/>
                </a:solidFill>
                <a:effectLst>
                  <a:outerShdw blurRad="38100" dist="38100" dir="2700000" algn="tl">
                    <a:srgbClr val="000000"/>
                  </a:outerShdw>
                </a:effectLst>
                <a:latin typeface="Arial Narrow" panose="020B0606020202030204" pitchFamily="34" charset="0"/>
              </a:rPr>
              <a:t>  </a:t>
            </a:r>
            <a:endParaRPr lang="es-ES" sz="1400" b="1" dirty="0">
              <a:solidFill>
                <a:schemeClr val="bg1"/>
              </a:solidFill>
              <a:effectLst>
                <a:outerShdw blurRad="38100" dist="38100" dir="2700000" algn="tl">
                  <a:srgbClr val="000000"/>
                </a:outerShdw>
              </a:effectLst>
              <a:latin typeface="Arial Narrow" panose="020B0606020202030204" pitchFamily="34" charset="0"/>
            </a:endParaRPr>
          </a:p>
        </p:txBody>
      </p:sp>
      <p:sp>
        <p:nvSpPr>
          <p:cNvPr id="71692" name="Text Box 12"/>
          <p:cNvSpPr txBox="1">
            <a:spLocks noChangeArrowheads="1"/>
          </p:cNvSpPr>
          <p:nvPr/>
        </p:nvSpPr>
        <p:spPr bwMode="auto">
          <a:xfrm>
            <a:off x="1068125" y="1526541"/>
            <a:ext cx="677108" cy="2159496"/>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eaVert">
            <a:spAutoFit/>
          </a:bodyPr>
          <a:lstStyle/>
          <a:p>
            <a:pPr algn="ctr">
              <a:spcBef>
                <a:spcPct val="50000"/>
              </a:spcBef>
            </a:pPr>
            <a:r>
              <a:rPr lang="es-MX" sz="1600" b="1" dirty="0">
                <a:effectLst>
                  <a:outerShdw blurRad="38100" dist="38100" dir="2700000" algn="tl">
                    <a:srgbClr val="000000"/>
                  </a:outerShdw>
                </a:effectLst>
                <a:latin typeface="Arial Narrow" panose="020B0606020202030204" pitchFamily="34" charset="0"/>
              </a:rPr>
              <a:t>INTEGRANTES   PERMANENTES</a:t>
            </a:r>
            <a:endParaRPr lang="es-ES" sz="1600" b="1" dirty="0">
              <a:effectLst>
                <a:outerShdw blurRad="38100" dist="38100" dir="2700000" algn="tl">
                  <a:srgbClr val="000000"/>
                </a:outerShdw>
              </a:effectLst>
              <a:latin typeface="Arial Narrow" panose="020B0606020202030204" pitchFamily="34" charset="0"/>
            </a:endParaRPr>
          </a:p>
        </p:txBody>
      </p:sp>
      <p:sp>
        <p:nvSpPr>
          <p:cNvPr id="71693" name="Text Box 13"/>
          <p:cNvSpPr txBox="1">
            <a:spLocks noChangeArrowheads="1"/>
          </p:cNvSpPr>
          <p:nvPr/>
        </p:nvSpPr>
        <p:spPr bwMode="auto">
          <a:xfrm>
            <a:off x="1287361" y="3922258"/>
            <a:ext cx="430887" cy="1140897"/>
          </a:xfrm>
          <a:prstGeom prst="rect">
            <a:avLst/>
          </a:prstGeom>
          <a:ln/>
          <a:extLst/>
        </p:spPr>
        <p:style>
          <a:lnRef idx="3">
            <a:schemeClr val="lt1"/>
          </a:lnRef>
          <a:fillRef idx="1">
            <a:schemeClr val="accent4"/>
          </a:fillRef>
          <a:effectRef idx="1">
            <a:schemeClr val="accent4"/>
          </a:effectRef>
          <a:fontRef idx="minor">
            <a:schemeClr val="lt1"/>
          </a:fontRef>
        </p:style>
        <p:txBody>
          <a:bodyPr vert="eaVert">
            <a:spAutoFit/>
          </a:bodyPr>
          <a:lstStyle/>
          <a:p>
            <a:pPr algn="ctr">
              <a:spcBef>
                <a:spcPct val="50000"/>
              </a:spcBef>
            </a:pPr>
            <a:r>
              <a:rPr lang="es-MX" sz="1600" b="1" dirty="0" smtClean="0">
                <a:effectLst>
                  <a:outerShdw blurRad="38100" dist="38100" dir="2700000" algn="tl">
                    <a:srgbClr val="000000"/>
                  </a:outerShdw>
                </a:effectLst>
                <a:latin typeface="Arial Narrow" panose="020B0606020202030204" pitchFamily="34" charset="0"/>
              </a:rPr>
              <a:t>INVITADOS</a:t>
            </a:r>
          </a:p>
        </p:txBody>
      </p:sp>
      <p:sp>
        <p:nvSpPr>
          <p:cNvPr id="71695" name="Text Box 15"/>
          <p:cNvSpPr txBox="1">
            <a:spLocks noChangeArrowheads="1"/>
          </p:cNvSpPr>
          <p:nvPr/>
        </p:nvSpPr>
        <p:spPr bwMode="auto">
          <a:xfrm>
            <a:off x="3533242" y="148646"/>
            <a:ext cx="2777156" cy="830997"/>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rPr>
              <a:t>Comité de Impulso a la Infraestructura a través de las </a:t>
            </a:r>
            <a:r>
              <a:rPr lang="es-MX" sz="1600" b="1" dirty="0" err="1" smtClean="0">
                <a:solidFill>
                  <a:schemeClr val="bg1"/>
                </a:solidFill>
                <a:effectLst>
                  <a:outerShdw blurRad="38100" dist="38100" dir="2700000" algn="tl">
                    <a:srgbClr val="000000">
                      <a:alpha val="43137"/>
                    </a:srgbClr>
                  </a:outerShdw>
                </a:effectLst>
                <a:latin typeface="Arial Narrow" panose="020B0606020202030204" pitchFamily="34" charset="0"/>
              </a:rPr>
              <a:t>APP´s</a:t>
            </a:r>
            <a:r>
              <a:rPr lang="es-MX" sz="1600" b="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s-MX" sz="1600" b="1" dirty="0">
                <a:solidFill>
                  <a:schemeClr val="bg1"/>
                </a:solidFill>
                <a:effectLst>
                  <a:outerShdw blurRad="38100" dist="38100" dir="2700000" algn="tl">
                    <a:srgbClr val="000000">
                      <a:alpha val="43137"/>
                    </a:srgbClr>
                  </a:outerShdw>
                </a:effectLst>
                <a:latin typeface="Arial Narrow" panose="020B0606020202030204" pitchFamily="34" charset="0"/>
              </a:rPr>
              <a:t>a nivel estatal y regional</a:t>
            </a:r>
            <a:endParaRPr lang="es-E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71697" name="Line 17"/>
          <p:cNvSpPr>
            <a:spLocks noChangeShapeType="1"/>
          </p:cNvSpPr>
          <p:nvPr/>
        </p:nvSpPr>
        <p:spPr bwMode="auto">
          <a:xfrm>
            <a:off x="4921820" y="1025617"/>
            <a:ext cx="0" cy="321663"/>
          </a:xfrm>
          <a:prstGeom prst="line">
            <a:avLst/>
          </a:prstGeom>
          <a:noFill/>
          <a:ln w="9525">
            <a:solidFill>
              <a:schemeClr val="accent2"/>
            </a:solidFill>
            <a:round/>
            <a:headEnd/>
            <a:tailEnd/>
          </a:ln>
          <a:effectLst>
            <a:prstShdw prst="shdw17" dist="17961" dir="2700000">
              <a:schemeClr val="accent2">
                <a:gamma/>
                <a:shade val="60000"/>
                <a:invGamma/>
              </a:schemeClr>
            </a:prstShdw>
          </a:effectLst>
          <a:extLst>
            <a:ext uri="{909E8E84-426E-40DD-AFC4-6F175D3DCCD1}">
              <a14:hiddenFill xmlns:a14="http://schemas.microsoft.com/office/drawing/2010/main" xmlns="">
                <a:noFill/>
              </a14:hiddenFill>
            </a:ext>
          </a:extLst>
        </p:spPr>
        <p:txBody>
          <a:bodyPr/>
          <a:lstStyle/>
          <a:p>
            <a:endParaRPr lang="es-MX"/>
          </a:p>
        </p:txBody>
      </p:sp>
      <p:sp>
        <p:nvSpPr>
          <p:cNvPr id="71698" name="Line 18"/>
          <p:cNvSpPr>
            <a:spLocks noChangeShapeType="1"/>
          </p:cNvSpPr>
          <p:nvPr/>
        </p:nvSpPr>
        <p:spPr bwMode="auto">
          <a:xfrm flipH="1">
            <a:off x="2616770" y="1347277"/>
            <a:ext cx="2305050" cy="0"/>
          </a:xfrm>
          <a:prstGeom prst="line">
            <a:avLst/>
          </a:prstGeom>
          <a:noFill/>
          <a:ln w="9525">
            <a:solidFill>
              <a:schemeClr val="accent2"/>
            </a:solidFill>
            <a:round/>
            <a:headEnd/>
            <a:tailEnd/>
          </a:ln>
          <a:effectLst>
            <a:prstShdw prst="shdw17" dist="17961" dir="2700000">
              <a:schemeClr val="accent2">
                <a:gamma/>
                <a:shade val="60000"/>
                <a:invGamma/>
              </a:schemeClr>
            </a:prstShdw>
          </a:effectLst>
          <a:extLst>
            <a:ext uri="{909E8E84-426E-40DD-AFC4-6F175D3DCCD1}">
              <a14:hiddenFill xmlns:a14="http://schemas.microsoft.com/office/drawing/2010/main" xmlns="">
                <a:noFill/>
              </a14:hiddenFill>
            </a:ext>
          </a:extLst>
        </p:spPr>
        <p:txBody>
          <a:bodyPr/>
          <a:lstStyle/>
          <a:p>
            <a:endParaRPr lang="es-MX"/>
          </a:p>
        </p:txBody>
      </p:sp>
      <p:sp>
        <p:nvSpPr>
          <p:cNvPr id="71699" name="Line 19"/>
          <p:cNvSpPr>
            <a:spLocks noChangeShapeType="1"/>
          </p:cNvSpPr>
          <p:nvPr/>
        </p:nvSpPr>
        <p:spPr bwMode="auto">
          <a:xfrm>
            <a:off x="4921820" y="1347277"/>
            <a:ext cx="1511300" cy="0"/>
          </a:xfrm>
          <a:prstGeom prst="line">
            <a:avLst/>
          </a:prstGeom>
          <a:noFill/>
          <a:ln w="9525">
            <a:solidFill>
              <a:schemeClr val="accent2"/>
            </a:solidFill>
            <a:round/>
            <a:headEnd/>
            <a:tailEnd/>
          </a:ln>
          <a:effectLst>
            <a:prstShdw prst="shdw17" dist="17961" dir="2700000">
              <a:schemeClr val="accent2">
                <a:gamma/>
                <a:shade val="60000"/>
                <a:invGamma/>
              </a:schemeClr>
            </a:prstShdw>
          </a:effectLst>
          <a:extLst>
            <a:ext uri="{909E8E84-426E-40DD-AFC4-6F175D3DCCD1}">
              <a14:hiddenFill xmlns:a14="http://schemas.microsoft.com/office/drawing/2010/main" xmlns="">
                <a:noFill/>
              </a14:hiddenFill>
            </a:ext>
          </a:extLst>
        </p:spPr>
        <p:txBody>
          <a:bodyPr/>
          <a:lstStyle/>
          <a:p>
            <a:endParaRPr lang="es-MX"/>
          </a:p>
        </p:txBody>
      </p:sp>
      <p:sp>
        <p:nvSpPr>
          <p:cNvPr id="71700" name="Line 20"/>
          <p:cNvSpPr>
            <a:spLocks noChangeShapeType="1"/>
          </p:cNvSpPr>
          <p:nvPr/>
        </p:nvSpPr>
        <p:spPr bwMode="auto">
          <a:xfrm>
            <a:off x="2616770" y="1347280"/>
            <a:ext cx="0" cy="152455"/>
          </a:xfrm>
          <a:prstGeom prst="line">
            <a:avLst/>
          </a:prstGeom>
          <a:noFill/>
          <a:ln w="9525">
            <a:solidFill>
              <a:schemeClr val="accent2"/>
            </a:solidFill>
            <a:round/>
            <a:headEnd/>
            <a:tailEnd/>
          </a:ln>
          <a:effectLst>
            <a:prstShdw prst="shdw17" dist="17961" dir="2700000">
              <a:schemeClr val="accent2">
                <a:gamma/>
                <a:shade val="60000"/>
                <a:invGamma/>
              </a:schemeClr>
            </a:prstShdw>
          </a:effectLst>
          <a:extLst>
            <a:ext uri="{909E8E84-426E-40DD-AFC4-6F175D3DCCD1}">
              <a14:hiddenFill xmlns:a14="http://schemas.microsoft.com/office/drawing/2010/main" xmlns="">
                <a:noFill/>
              </a14:hiddenFill>
            </a:ext>
          </a:extLst>
        </p:spPr>
        <p:txBody>
          <a:bodyPr/>
          <a:lstStyle/>
          <a:p>
            <a:endParaRPr lang="es-MX"/>
          </a:p>
        </p:txBody>
      </p:sp>
      <p:sp>
        <p:nvSpPr>
          <p:cNvPr id="71701" name="Line 21"/>
          <p:cNvSpPr>
            <a:spLocks noChangeShapeType="1"/>
          </p:cNvSpPr>
          <p:nvPr/>
        </p:nvSpPr>
        <p:spPr bwMode="auto">
          <a:xfrm>
            <a:off x="6433120" y="1347280"/>
            <a:ext cx="0" cy="152455"/>
          </a:xfrm>
          <a:prstGeom prst="line">
            <a:avLst/>
          </a:prstGeom>
          <a:noFill/>
          <a:ln w="9525">
            <a:solidFill>
              <a:schemeClr val="accent2"/>
            </a:solidFill>
            <a:round/>
            <a:headEnd/>
            <a:tailEnd/>
          </a:ln>
          <a:effectLst>
            <a:prstShdw prst="shdw17" dist="17961" dir="2700000">
              <a:schemeClr val="accent2">
                <a:gamma/>
                <a:shade val="60000"/>
                <a:invGamma/>
              </a:schemeClr>
            </a:prstShdw>
          </a:effectLst>
          <a:extLst>
            <a:ext uri="{909E8E84-426E-40DD-AFC4-6F175D3DCCD1}">
              <a14:hiddenFill xmlns:a14="http://schemas.microsoft.com/office/drawing/2010/main" xmlns="">
                <a:noFill/>
              </a14:hiddenFill>
            </a:ext>
          </a:extLst>
        </p:spPr>
        <p:txBody>
          <a:bodyPr/>
          <a:lstStyle/>
          <a:p>
            <a:endParaRPr lang="es-MX"/>
          </a:p>
        </p:txBody>
      </p:sp>
      <p:sp>
        <p:nvSpPr>
          <p:cNvPr id="71704" name="Text Box 24"/>
          <p:cNvSpPr txBox="1">
            <a:spLocks noChangeArrowheads="1"/>
          </p:cNvSpPr>
          <p:nvPr/>
        </p:nvSpPr>
        <p:spPr bwMode="auto">
          <a:xfrm>
            <a:off x="1969072" y="4074710"/>
            <a:ext cx="2663825" cy="63094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Bef>
                <a:spcPct val="50000"/>
              </a:spcBef>
            </a:pPr>
            <a:r>
              <a:rPr lang="es-ES" sz="1400" b="1" dirty="0">
                <a:solidFill>
                  <a:schemeClr val="bg1"/>
                </a:solidFill>
                <a:effectLst>
                  <a:outerShdw blurRad="38100" dist="38100" dir="2700000" algn="tl">
                    <a:srgbClr val="000000"/>
                  </a:outerShdw>
                </a:effectLst>
                <a:latin typeface="Arial Narrow" panose="020B0606020202030204" pitchFamily="34" charset="0"/>
              </a:rPr>
              <a:t>Funcionarios del Gobierno Federal </a:t>
            </a:r>
          </a:p>
          <a:p>
            <a:pPr algn="just">
              <a:spcBef>
                <a:spcPct val="50000"/>
              </a:spcBef>
            </a:pPr>
            <a:r>
              <a:rPr lang="es-MX" sz="1400" b="1" dirty="0">
                <a:solidFill>
                  <a:schemeClr val="bg1"/>
                </a:solidFill>
                <a:effectLst>
                  <a:outerShdw blurRad="38100" dist="38100" dir="2700000" algn="tl">
                    <a:srgbClr val="000000"/>
                  </a:outerShdw>
                </a:effectLst>
                <a:latin typeface="Arial Narrow" panose="020B0606020202030204" pitchFamily="34" charset="0"/>
              </a:rPr>
              <a:t>Autoridades municipales</a:t>
            </a:r>
            <a:endParaRPr lang="es-ES" sz="1400" b="1" dirty="0">
              <a:solidFill>
                <a:schemeClr val="bg1"/>
              </a:solidFill>
              <a:effectLst>
                <a:outerShdw blurRad="38100" dist="38100" dir="2700000" algn="tl">
                  <a:srgbClr val="000000"/>
                </a:outerShdw>
              </a:effectLst>
              <a:latin typeface="Arial Narrow" panose="020B0606020202030204" pitchFamily="34" charset="0"/>
            </a:endParaRPr>
          </a:p>
        </p:txBody>
      </p:sp>
      <p:sp>
        <p:nvSpPr>
          <p:cNvPr id="71705" name="Rectangle 25"/>
          <p:cNvSpPr>
            <a:spLocks noChangeArrowheads="1"/>
          </p:cNvSpPr>
          <p:nvPr/>
        </p:nvSpPr>
        <p:spPr bwMode="auto">
          <a:xfrm>
            <a:off x="4850382" y="4146224"/>
            <a:ext cx="4042098" cy="78175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p>
            <a:pPr algn="just">
              <a:lnSpc>
                <a:spcPct val="70000"/>
              </a:lnSpc>
            </a:pPr>
            <a:endParaRPr lang="es-ES" sz="1600" b="1" dirty="0" smtClean="0">
              <a:solidFill>
                <a:schemeClr val="bg1"/>
              </a:solidFill>
              <a:effectLst>
                <a:outerShdw blurRad="38100" dist="38100" dir="2700000" algn="tl">
                  <a:srgbClr val="000000"/>
                </a:outerShdw>
              </a:effectLst>
              <a:latin typeface="Calibri" pitchFamily="34" charset="0"/>
            </a:endParaRPr>
          </a:p>
          <a:p>
            <a:pPr algn="ctr">
              <a:lnSpc>
                <a:spcPct val="70000"/>
              </a:lnSpc>
            </a:pPr>
            <a:r>
              <a:rPr lang="es-ES" sz="1600" b="1" dirty="0" smtClean="0">
                <a:solidFill>
                  <a:schemeClr val="bg1"/>
                </a:solidFill>
                <a:effectLst>
                  <a:outerShdw blurRad="38100" dist="38100" dir="2700000" algn="tl">
                    <a:srgbClr val="000000"/>
                  </a:outerShdw>
                </a:effectLst>
                <a:latin typeface="Arial Narrow" panose="020B0606020202030204" pitchFamily="34" charset="0"/>
              </a:rPr>
              <a:t>Especialistas </a:t>
            </a:r>
            <a:r>
              <a:rPr lang="es-ES" sz="1600" b="1" dirty="0">
                <a:solidFill>
                  <a:schemeClr val="bg1"/>
                </a:solidFill>
                <a:effectLst>
                  <a:outerShdw blurRad="38100" dist="38100" dir="2700000" algn="tl">
                    <a:srgbClr val="000000"/>
                  </a:outerShdw>
                </a:effectLst>
                <a:latin typeface="Arial Narrow" panose="020B0606020202030204" pitchFamily="34" charset="0"/>
              </a:rPr>
              <a:t>nacionales </a:t>
            </a:r>
            <a:r>
              <a:rPr lang="es-ES" sz="1600" b="1" dirty="0" smtClean="0">
                <a:solidFill>
                  <a:schemeClr val="bg1"/>
                </a:solidFill>
                <a:effectLst>
                  <a:outerShdw blurRad="38100" dist="38100" dir="2700000" algn="tl">
                    <a:srgbClr val="000000"/>
                  </a:outerShdw>
                </a:effectLst>
                <a:latin typeface="Arial Narrow" panose="020B0606020202030204" pitchFamily="34" charset="0"/>
              </a:rPr>
              <a:t>e internacionales </a:t>
            </a:r>
            <a:r>
              <a:rPr lang="es-ES" sz="1600" b="1" dirty="0">
                <a:solidFill>
                  <a:schemeClr val="bg1"/>
                </a:solidFill>
                <a:effectLst>
                  <a:outerShdw blurRad="38100" dist="38100" dir="2700000" algn="tl">
                    <a:srgbClr val="000000"/>
                  </a:outerShdw>
                </a:effectLst>
                <a:latin typeface="Arial Narrow" panose="020B0606020202030204" pitchFamily="34" charset="0"/>
              </a:rPr>
              <a:t>en</a:t>
            </a:r>
          </a:p>
          <a:p>
            <a:pPr algn="ctr">
              <a:lnSpc>
                <a:spcPct val="70000"/>
              </a:lnSpc>
            </a:pPr>
            <a:r>
              <a:rPr lang="es-ES" sz="1600" b="1" dirty="0">
                <a:solidFill>
                  <a:schemeClr val="bg1"/>
                </a:solidFill>
                <a:effectLst>
                  <a:outerShdw blurRad="38100" dist="38100" dir="2700000" algn="tl">
                    <a:srgbClr val="000000"/>
                  </a:outerShdw>
                </a:effectLst>
                <a:latin typeface="Arial Narrow" panose="020B0606020202030204" pitchFamily="34" charset="0"/>
              </a:rPr>
              <a:t>materia </a:t>
            </a:r>
            <a:r>
              <a:rPr lang="es-ES" sz="1600" b="1" dirty="0" smtClean="0">
                <a:solidFill>
                  <a:schemeClr val="bg1"/>
                </a:solidFill>
                <a:effectLst>
                  <a:outerShdw blurRad="38100" dist="38100" dir="2700000" algn="tl">
                    <a:srgbClr val="000000"/>
                  </a:outerShdw>
                </a:effectLst>
                <a:latin typeface="Arial Narrow" panose="020B0606020202030204" pitchFamily="34" charset="0"/>
              </a:rPr>
              <a:t>de infraestructura</a:t>
            </a:r>
          </a:p>
          <a:p>
            <a:pPr algn="ctr">
              <a:lnSpc>
                <a:spcPct val="70000"/>
              </a:lnSpc>
            </a:pPr>
            <a:endParaRPr lang="es-ES" sz="1600" b="1" dirty="0">
              <a:solidFill>
                <a:schemeClr val="bg1"/>
              </a:solidFill>
              <a:effectLst>
                <a:outerShdw blurRad="38100" dist="38100" dir="2700000" algn="tl">
                  <a:srgbClr val="000000"/>
                </a:outerShdw>
              </a:effectLst>
              <a:latin typeface="Arial Narrow" panose="020B0606020202030204" pitchFamily="34" charset="0"/>
            </a:endParaRPr>
          </a:p>
        </p:txBody>
      </p:sp>
      <p:sp>
        <p:nvSpPr>
          <p:cNvPr id="71706" name="Text Box 26"/>
          <p:cNvSpPr txBox="1">
            <a:spLocks noChangeArrowheads="1"/>
          </p:cNvSpPr>
          <p:nvPr/>
        </p:nvSpPr>
        <p:spPr bwMode="auto">
          <a:xfrm>
            <a:off x="6341047" y="34040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endParaRPr lang="es-MX"/>
          </a:p>
        </p:txBody>
      </p:sp>
      <p:graphicFrame>
        <p:nvGraphicFramePr>
          <p:cNvPr id="71906" name="Group 226"/>
          <p:cNvGraphicFramePr>
            <a:graphicFrameLocks noGrp="1"/>
          </p:cNvGraphicFramePr>
          <p:nvPr>
            <p:ph idx="4294967295"/>
            <p:extLst>
              <p:ext uri="{D42A27DB-BD31-4B8C-83A1-F6EECF244321}">
                <p14:modId xmlns:p14="http://schemas.microsoft.com/office/powerpoint/2010/main" xmlns="" val="2711888984"/>
              </p:ext>
            </p:extLst>
          </p:nvPr>
        </p:nvGraphicFramePr>
        <p:xfrm>
          <a:off x="1034033" y="5213933"/>
          <a:ext cx="7848600" cy="1064486"/>
        </p:xfrm>
        <a:graphic>
          <a:graphicData uri="http://schemas.openxmlformats.org/drawingml/2006/table">
            <a:tbl>
              <a:tblPr/>
              <a:tblGrid>
                <a:gridCol w="1366837"/>
                <a:gridCol w="1008063"/>
                <a:gridCol w="1009650"/>
                <a:gridCol w="1655762"/>
                <a:gridCol w="647700"/>
                <a:gridCol w="792163"/>
                <a:gridCol w="720725"/>
                <a:gridCol w="647700"/>
              </a:tblGrid>
              <a:tr h="5180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dirty="0" smtClean="0">
                          <a:ln>
                            <a:noFill/>
                          </a:ln>
                          <a:solidFill>
                            <a:schemeClr val="bg1"/>
                          </a:solidFill>
                          <a:effectLst/>
                          <a:latin typeface="Arial Narrow" panose="020B0606020202030204" pitchFamily="34" charset="0"/>
                        </a:rPr>
                        <a:t>Especialidades</a:t>
                      </a:r>
                      <a:endParaRPr kumimoji="0" lang="es-ES"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cap="flat">
                      <a:noFill/>
                    </a:lnL>
                    <a:lnR w="12700" cap="flat" cmpd="sng" algn="ctr">
                      <a:solidFill>
                        <a:schemeClr val="accent2"/>
                      </a:solidFill>
                      <a:prstDash val="solid"/>
                      <a:round/>
                      <a:headEnd type="none" w="med" len="med"/>
                      <a:tailEnd type="none" w="med" len="med"/>
                    </a:lnR>
                    <a:lnT cap="flat">
                      <a:noFill/>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dirty="0" smtClean="0">
                          <a:ln>
                            <a:noFill/>
                          </a:ln>
                          <a:solidFill>
                            <a:schemeClr val="bg1"/>
                          </a:solidFill>
                          <a:effectLst/>
                          <a:latin typeface="Arial Narrow" panose="020B0606020202030204" pitchFamily="34" charset="0"/>
                        </a:rPr>
                        <a:t>Caminos</a:t>
                      </a:r>
                      <a:endParaRPr kumimoji="0" lang="es-ES"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cap="flat">
                      <a:noFill/>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dirty="0" smtClean="0">
                          <a:ln>
                            <a:noFill/>
                          </a:ln>
                          <a:solidFill>
                            <a:schemeClr val="bg1"/>
                          </a:solidFill>
                          <a:effectLst/>
                          <a:latin typeface="Arial Narrow" panose="020B0606020202030204" pitchFamily="34" charset="0"/>
                        </a:rPr>
                        <a:t>Agua</a:t>
                      </a:r>
                      <a:endParaRPr kumimoji="0" lang="es-ES"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cap="flat">
                      <a:noFill/>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dirty="0" smtClean="0">
                          <a:ln>
                            <a:noFill/>
                          </a:ln>
                          <a:solidFill>
                            <a:schemeClr val="bg1"/>
                          </a:solidFill>
                          <a:effectLst/>
                          <a:latin typeface="Arial Narrow" panose="020B0606020202030204" pitchFamily="34" charset="0"/>
                        </a:rPr>
                        <a:t>Vivienda y desarrollo urbano</a:t>
                      </a:r>
                      <a:endParaRPr kumimoji="0" lang="es-ES"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cap="flat">
                      <a:noFill/>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smtClean="0">
                          <a:ln>
                            <a:noFill/>
                          </a:ln>
                          <a:solidFill>
                            <a:schemeClr val="bg1"/>
                          </a:solidFill>
                          <a:effectLst/>
                          <a:latin typeface="Arial Narrow" panose="020B0606020202030204" pitchFamily="34" charset="0"/>
                        </a:rPr>
                        <a:t>Salud</a:t>
                      </a:r>
                      <a:endParaRPr kumimoji="0" lang="es-ES" sz="1300" b="1" i="0" u="none" strike="noStrike" cap="none" normalizeH="0" baseline="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cap="flat">
                      <a:noFill/>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smtClean="0">
                          <a:ln>
                            <a:noFill/>
                          </a:ln>
                          <a:solidFill>
                            <a:schemeClr val="bg1"/>
                          </a:solidFill>
                          <a:effectLst/>
                          <a:latin typeface="Arial Narrow" panose="020B0606020202030204" pitchFamily="34" charset="0"/>
                        </a:rPr>
                        <a:t>Educación</a:t>
                      </a:r>
                      <a:endParaRPr kumimoji="0" lang="es-ES" sz="1300" b="1" i="0" u="none" strike="noStrike" cap="none" normalizeH="0" baseline="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cap="flat">
                      <a:noFill/>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smtClean="0">
                          <a:ln>
                            <a:noFill/>
                          </a:ln>
                          <a:solidFill>
                            <a:schemeClr val="bg1"/>
                          </a:solidFill>
                          <a:effectLst/>
                          <a:latin typeface="Arial Narrow" panose="020B0606020202030204" pitchFamily="34" charset="0"/>
                        </a:rPr>
                        <a:t>Industria</a:t>
                      </a:r>
                      <a:endParaRPr kumimoji="0" lang="es-ES" sz="1300" b="1" i="0" u="none" strike="noStrike" cap="none" normalizeH="0" baseline="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cap="flat">
                      <a:noFill/>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smtClean="0">
                          <a:ln>
                            <a:noFill/>
                          </a:ln>
                          <a:solidFill>
                            <a:schemeClr val="bg1"/>
                          </a:solidFill>
                          <a:effectLst/>
                          <a:latin typeface="Arial Narrow" panose="020B0606020202030204" pitchFamily="34" charset="0"/>
                        </a:rPr>
                        <a:t>Turismo</a:t>
                      </a:r>
                      <a:endParaRPr kumimoji="0" lang="es-ES" sz="1300" b="1" i="0" u="none" strike="noStrike" cap="none" normalizeH="0" baseline="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cap="flat">
                      <a:noFill/>
                    </a:lnR>
                    <a:lnT cap="flat">
                      <a:noFill/>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r>
              <a:tr h="272081">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dirty="0" smtClean="0">
                          <a:ln>
                            <a:noFill/>
                          </a:ln>
                          <a:solidFill>
                            <a:schemeClr val="bg1"/>
                          </a:solidFill>
                          <a:effectLst/>
                          <a:latin typeface="Arial Narrow" panose="020B0606020202030204" pitchFamily="34" charset="0"/>
                        </a:rPr>
                        <a:t>Normatividad</a:t>
                      </a:r>
                      <a:endParaRPr kumimoji="0" lang="es-ES"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r>
              <a:tr h="2743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s-MX" sz="1300" b="1" i="0" u="none" strike="noStrike" cap="none" normalizeH="0" baseline="0" dirty="0" smtClean="0">
                          <a:ln>
                            <a:noFill/>
                          </a:ln>
                          <a:solidFill>
                            <a:schemeClr val="bg1"/>
                          </a:solidFill>
                          <a:effectLst/>
                          <a:latin typeface="Arial Narrow" panose="020B0606020202030204" pitchFamily="34" charset="0"/>
                        </a:rPr>
                        <a:t>Financiamiento</a:t>
                      </a:r>
                      <a:endParaRPr kumimoji="0" lang="es-ES"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endParaRPr kumimoji="0" lang="es-MX" sz="1300" b="1" i="0" u="none" strike="noStrike" cap="none" normalizeH="0" baseline="0" dirty="0" smtClean="0">
                        <a:ln>
                          <a:noFill/>
                        </a:ln>
                        <a:solidFill>
                          <a:schemeClr val="bg1"/>
                        </a:solidFill>
                        <a:effectLst/>
                        <a:latin typeface="Arial Narrow" panose="020B0606020202030204" pitchFamily="34" charset="0"/>
                      </a:endParaRPr>
                    </a:p>
                  </a:txBody>
                  <a:tcPr marL="0" marR="0" marT="0" marB="0"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cap="flat">
                      <a:noFill/>
                    </a:lnB>
                    <a:lnTlToBr>
                      <a:noFill/>
                    </a:lnTlToBr>
                    <a:lnBlToTr>
                      <a:noFill/>
                    </a:lnBlToTr>
                    <a:solidFill>
                      <a:schemeClr val="accent1">
                        <a:lumMod val="75000"/>
                      </a:schemeClr>
                    </a:solidFill>
                  </a:tcPr>
                </a:tc>
              </a:tr>
            </a:tbl>
          </a:graphicData>
        </a:graphic>
      </p:graphicFrame>
      <p:cxnSp>
        <p:nvCxnSpPr>
          <p:cNvPr id="71842" name="AutoShape 162"/>
          <p:cNvCxnSpPr>
            <a:cxnSpLocks noChangeShapeType="1"/>
          </p:cNvCxnSpPr>
          <p:nvPr/>
        </p:nvCxnSpPr>
        <p:spPr bwMode="auto">
          <a:xfrm>
            <a:off x="2905695" y="5599260"/>
            <a:ext cx="0" cy="407105"/>
          </a:xfrm>
          <a:prstGeom prst="straightConnector1">
            <a:avLst/>
          </a:prstGeom>
          <a:noFill/>
          <a:ln w="9525">
            <a:solidFill>
              <a:schemeClr val="bg1"/>
            </a:solidFill>
            <a:round/>
            <a:headEnd/>
            <a:tailEnd type="triangle" w="med" len="med"/>
          </a:ln>
          <a:effectLst>
            <a:prstShdw prst="shdw17" dist="17961" dir="2700000">
              <a:schemeClr val="bg1">
                <a:gamma/>
                <a:shade val="60000"/>
                <a:invGamma/>
              </a:schemeClr>
            </a:prstShdw>
          </a:effectLst>
          <a:extLst>
            <a:ext uri="{909E8E84-426E-40DD-AFC4-6F175D3DCCD1}">
              <a14:hiddenFill xmlns:a14="http://schemas.microsoft.com/office/drawing/2010/main" xmlns="">
                <a:noFill/>
              </a14:hiddenFill>
            </a:ext>
          </a:extLst>
        </p:spPr>
      </p:cxnSp>
      <p:cxnSp>
        <p:nvCxnSpPr>
          <p:cNvPr id="71843" name="AutoShape 163"/>
          <p:cNvCxnSpPr>
            <a:cxnSpLocks noChangeShapeType="1"/>
          </p:cNvCxnSpPr>
          <p:nvPr/>
        </p:nvCxnSpPr>
        <p:spPr bwMode="auto">
          <a:xfrm>
            <a:off x="3913758" y="5594232"/>
            <a:ext cx="0" cy="407104"/>
          </a:xfrm>
          <a:prstGeom prst="straightConnector1">
            <a:avLst/>
          </a:prstGeom>
          <a:noFill/>
          <a:ln w="9525">
            <a:solidFill>
              <a:schemeClr val="bg1"/>
            </a:solidFill>
            <a:round/>
            <a:headEnd/>
            <a:tailEnd type="triangle" w="med" len="med"/>
          </a:ln>
          <a:effectLst>
            <a:prstShdw prst="shdw17" dist="17961" dir="2700000">
              <a:schemeClr val="bg1">
                <a:gamma/>
                <a:shade val="60000"/>
                <a:invGamma/>
              </a:schemeClr>
            </a:prstShdw>
          </a:effectLst>
          <a:extLst>
            <a:ext uri="{909E8E84-426E-40DD-AFC4-6F175D3DCCD1}">
              <a14:hiddenFill xmlns:a14="http://schemas.microsoft.com/office/drawing/2010/main" xmlns="">
                <a:noFill/>
              </a14:hiddenFill>
            </a:ext>
          </a:extLst>
        </p:spPr>
      </p:cxnSp>
      <p:cxnSp>
        <p:nvCxnSpPr>
          <p:cNvPr id="71844" name="AutoShape 164"/>
          <p:cNvCxnSpPr>
            <a:cxnSpLocks noChangeShapeType="1"/>
          </p:cNvCxnSpPr>
          <p:nvPr/>
        </p:nvCxnSpPr>
        <p:spPr bwMode="auto">
          <a:xfrm>
            <a:off x="5282183" y="5594232"/>
            <a:ext cx="0" cy="407104"/>
          </a:xfrm>
          <a:prstGeom prst="straightConnector1">
            <a:avLst/>
          </a:prstGeom>
          <a:noFill/>
          <a:ln w="9525">
            <a:solidFill>
              <a:schemeClr val="bg1"/>
            </a:solidFill>
            <a:round/>
            <a:headEnd/>
            <a:tailEnd type="triangle" w="med" len="med"/>
          </a:ln>
          <a:effectLst>
            <a:prstShdw prst="shdw17" dist="17961" dir="2700000">
              <a:schemeClr val="bg1">
                <a:gamma/>
                <a:shade val="60000"/>
                <a:invGamma/>
              </a:schemeClr>
            </a:prstShdw>
          </a:effectLst>
          <a:extLst>
            <a:ext uri="{909E8E84-426E-40DD-AFC4-6F175D3DCCD1}">
              <a14:hiddenFill xmlns:a14="http://schemas.microsoft.com/office/drawing/2010/main" xmlns="">
                <a:noFill/>
              </a14:hiddenFill>
            </a:ext>
          </a:extLst>
        </p:spPr>
      </p:cxnSp>
      <p:cxnSp>
        <p:nvCxnSpPr>
          <p:cNvPr id="71845" name="AutoShape 165"/>
          <p:cNvCxnSpPr>
            <a:cxnSpLocks noChangeShapeType="1"/>
          </p:cNvCxnSpPr>
          <p:nvPr/>
        </p:nvCxnSpPr>
        <p:spPr bwMode="auto">
          <a:xfrm>
            <a:off x="6433120" y="5594232"/>
            <a:ext cx="0" cy="407104"/>
          </a:xfrm>
          <a:prstGeom prst="straightConnector1">
            <a:avLst/>
          </a:prstGeom>
          <a:noFill/>
          <a:ln w="9525">
            <a:solidFill>
              <a:schemeClr val="bg1"/>
            </a:solidFill>
            <a:round/>
            <a:headEnd/>
            <a:tailEnd type="triangle" w="med" len="med"/>
          </a:ln>
          <a:effectLst>
            <a:prstShdw prst="shdw17" dist="17961" dir="2700000">
              <a:schemeClr val="bg1">
                <a:gamma/>
                <a:shade val="60000"/>
                <a:invGamma/>
              </a:schemeClr>
            </a:prstShdw>
          </a:effectLst>
          <a:extLst>
            <a:ext uri="{909E8E84-426E-40DD-AFC4-6F175D3DCCD1}">
              <a14:hiddenFill xmlns:a14="http://schemas.microsoft.com/office/drawing/2010/main" xmlns="">
                <a:noFill/>
              </a14:hiddenFill>
            </a:ext>
          </a:extLst>
        </p:spPr>
      </p:cxnSp>
      <p:cxnSp>
        <p:nvCxnSpPr>
          <p:cNvPr id="71846" name="AutoShape 166"/>
          <p:cNvCxnSpPr>
            <a:cxnSpLocks noChangeShapeType="1"/>
          </p:cNvCxnSpPr>
          <p:nvPr/>
        </p:nvCxnSpPr>
        <p:spPr bwMode="auto">
          <a:xfrm>
            <a:off x="7153845" y="5594232"/>
            <a:ext cx="0" cy="407104"/>
          </a:xfrm>
          <a:prstGeom prst="straightConnector1">
            <a:avLst/>
          </a:prstGeom>
          <a:noFill/>
          <a:ln w="9525">
            <a:solidFill>
              <a:schemeClr val="bg1"/>
            </a:solidFill>
            <a:round/>
            <a:headEnd/>
            <a:tailEnd type="triangle" w="med" len="med"/>
          </a:ln>
          <a:effectLst>
            <a:prstShdw prst="shdw17" dist="17961" dir="2700000">
              <a:schemeClr val="bg1">
                <a:gamma/>
                <a:shade val="60000"/>
                <a:invGamma/>
              </a:schemeClr>
            </a:prstShdw>
          </a:effectLst>
          <a:extLst>
            <a:ext uri="{909E8E84-426E-40DD-AFC4-6F175D3DCCD1}">
              <a14:hiddenFill xmlns:a14="http://schemas.microsoft.com/office/drawing/2010/main" xmlns="">
                <a:noFill/>
              </a14:hiddenFill>
            </a:ext>
          </a:extLst>
        </p:spPr>
      </p:cxnSp>
      <p:cxnSp>
        <p:nvCxnSpPr>
          <p:cNvPr id="71847" name="AutoShape 167"/>
          <p:cNvCxnSpPr>
            <a:cxnSpLocks noChangeShapeType="1"/>
          </p:cNvCxnSpPr>
          <p:nvPr/>
        </p:nvCxnSpPr>
        <p:spPr bwMode="auto">
          <a:xfrm>
            <a:off x="7874570" y="5594232"/>
            <a:ext cx="0" cy="407104"/>
          </a:xfrm>
          <a:prstGeom prst="straightConnector1">
            <a:avLst/>
          </a:prstGeom>
          <a:noFill/>
          <a:ln w="9525">
            <a:solidFill>
              <a:schemeClr val="bg1"/>
            </a:solidFill>
            <a:round/>
            <a:headEnd/>
            <a:tailEnd type="triangle" w="med" len="med"/>
          </a:ln>
          <a:effectLst>
            <a:prstShdw prst="shdw17" dist="17961" dir="2700000">
              <a:schemeClr val="bg1">
                <a:gamma/>
                <a:shade val="60000"/>
                <a:invGamma/>
              </a:schemeClr>
            </a:prstShdw>
          </a:effectLst>
          <a:extLst>
            <a:ext uri="{909E8E84-426E-40DD-AFC4-6F175D3DCCD1}">
              <a14:hiddenFill xmlns:a14="http://schemas.microsoft.com/office/drawing/2010/main" xmlns="">
                <a:noFill/>
              </a14:hiddenFill>
            </a:ext>
          </a:extLst>
        </p:spPr>
      </p:cxnSp>
      <p:cxnSp>
        <p:nvCxnSpPr>
          <p:cNvPr id="71848" name="AutoShape 168"/>
          <p:cNvCxnSpPr>
            <a:cxnSpLocks noChangeShapeType="1"/>
          </p:cNvCxnSpPr>
          <p:nvPr/>
        </p:nvCxnSpPr>
        <p:spPr bwMode="auto">
          <a:xfrm>
            <a:off x="8593708" y="5594232"/>
            <a:ext cx="0" cy="407104"/>
          </a:xfrm>
          <a:prstGeom prst="straightConnector1">
            <a:avLst/>
          </a:prstGeom>
          <a:noFill/>
          <a:ln w="9525">
            <a:solidFill>
              <a:schemeClr val="bg1"/>
            </a:solidFill>
            <a:round/>
            <a:headEnd/>
            <a:tailEnd type="triangle" w="med" len="med"/>
          </a:ln>
          <a:effectLst>
            <a:prstShdw prst="shdw17" dist="17961" dir="2700000">
              <a:schemeClr val="bg1">
                <a:gamma/>
                <a:shade val="60000"/>
                <a:invGamma/>
              </a:schemeClr>
            </a:prstShdw>
          </a:effectLst>
          <a:extLst>
            <a:ext uri="{909E8E84-426E-40DD-AFC4-6F175D3DCCD1}">
              <a14:hiddenFill xmlns:a14="http://schemas.microsoft.com/office/drawing/2010/main" xmlns="">
                <a:noFill/>
              </a14:hiddenFill>
            </a:ext>
          </a:extLst>
        </p:spPr>
      </p:cxnSp>
      <p:sp>
        <p:nvSpPr>
          <p:cNvPr id="71907" name="Line 227"/>
          <p:cNvSpPr>
            <a:spLocks noChangeShapeType="1"/>
          </p:cNvSpPr>
          <p:nvPr/>
        </p:nvSpPr>
        <p:spPr bwMode="auto">
          <a:xfrm>
            <a:off x="2473898" y="5669621"/>
            <a:ext cx="6264275" cy="0"/>
          </a:xfrm>
          <a:prstGeom prst="line">
            <a:avLst/>
          </a:prstGeom>
          <a:noFill/>
          <a:ln w="3175">
            <a:solidFill>
              <a:schemeClr val="bg1">
                <a:lumMod val="95000"/>
              </a:schemeClr>
            </a:solidFill>
            <a:round/>
            <a:headEn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xmlns="">
                <a:noFill/>
              </a14:hiddenFill>
            </a:ext>
          </a:extLst>
        </p:spPr>
        <p:txBody>
          <a:bodyPr/>
          <a:lstStyle/>
          <a:p>
            <a:endParaRPr lang="es-MX"/>
          </a:p>
        </p:txBody>
      </p:sp>
      <p:sp>
        <p:nvSpPr>
          <p:cNvPr id="71909" name="Line 229"/>
          <p:cNvSpPr>
            <a:spLocks noChangeShapeType="1"/>
          </p:cNvSpPr>
          <p:nvPr/>
        </p:nvSpPr>
        <p:spPr bwMode="auto">
          <a:xfrm>
            <a:off x="2473898" y="5897466"/>
            <a:ext cx="6264275" cy="0"/>
          </a:xfrm>
          <a:prstGeom prst="line">
            <a:avLst/>
          </a:prstGeom>
          <a:noFill/>
          <a:ln w="9525">
            <a:solidFill>
              <a:schemeClr val="bg1"/>
            </a:solidFill>
            <a:round/>
            <a:headEn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xmlns="">
                <a:noFill/>
              </a14:hiddenFill>
            </a:ext>
          </a:extLst>
        </p:spPr>
        <p:txBody>
          <a:bodyPr/>
          <a:lstStyle/>
          <a:p>
            <a:endParaRPr lang="es-MX"/>
          </a:p>
        </p:txBody>
      </p:sp>
      <p:sp>
        <p:nvSpPr>
          <p:cNvPr id="27" name="4 Marcador de número de diapositiva"/>
          <p:cNvSpPr txBox="1">
            <a:spLocks/>
          </p:cNvSpPr>
          <p:nvPr/>
        </p:nvSpPr>
        <p:spPr>
          <a:xfrm>
            <a:off x="8763000" y="6852091"/>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22</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379057362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4651" y="1040590"/>
            <a:ext cx="8778875" cy="5771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 Box 141"/>
          <p:cNvSpPr txBox="1">
            <a:spLocks noChangeArrowheads="1"/>
          </p:cNvSpPr>
          <p:nvPr/>
        </p:nvSpPr>
        <p:spPr bwMode="auto">
          <a:xfrm>
            <a:off x="2411760" y="199076"/>
            <a:ext cx="5832648" cy="707886"/>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defPPr>
              <a:defRPr lang="es-MX"/>
            </a:defPPr>
            <a:lvl1pPr algn="r">
              <a:defRPr sz="2000" b="1"/>
            </a:lvl1pPr>
          </a:lstStyle>
          <a:p>
            <a:pPr algn="ctr" fontAlgn="base">
              <a:spcBef>
                <a:spcPct val="0"/>
              </a:spcBef>
              <a:spcAft>
                <a:spcPct val="0"/>
              </a:spcAft>
            </a:pPr>
            <a:r>
              <a:rPr lang="es-ES" dirty="0" smtClean="0">
                <a:solidFill>
                  <a:prstClr val="white"/>
                </a:solidFill>
                <a:effectLst>
                  <a:outerShdw blurRad="38100" dist="38100" dir="2700000" algn="tl">
                    <a:srgbClr val="000000">
                      <a:alpha val="43137"/>
                    </a:srgbClr>
                  </a:outerShdw>
                </a:effectLst>
                <a:latin typeface="Arial Narrow" pitchFamily="34" charset="0"/>
              </a:rPr>
              <a:t>Sinergias para ser un país competitivo con desarrollo regional equilibrado y sustentable</a:t>
            </a:r>
          </a:p>
        </p:txBody>
      </p:sp>
      <p:sp>
        <p:nvSpPr>
          <p:cNvPr id="2" name="1 CuadroTexto"/>
          <p:cNvSpPr txBox="1"/>
          <p:nvPr/>
        </p:nvSpPr>
        <p:spPr>
          <a:xfrm>
            <a:off x="7144716" y="5508425"/>
            <a:ext cx="1224136" cy="461665"/>
          </a:xfrm>
          <a:prstGeom prst="rect">
            <a:avLst/>
          </a:prstGeom>
          <a:solidFill>
            <a:schemeClr val="accent1">
              <a:lumMod val="75000"/>
            </a:schemeClr>
          </a:solidFill>
        </p:spPr>
        <p:txBody>
          <a:bodyPr wrap="square" rtlCol="0">
            <a:spAutoFit/>
          </a:bodyPr>
          <a:lstStyle/>
          <a:p>
            <a:r>
              <a:rPr lang="es-MX" sz="1200" b="1" dirty="0" smtClean="0">
                <a:solidFill>
                  <a:schemeClr val="bg1"/>
                </a:solidFill>
                <a:effectLst>
                  <a:outerShdw blurRad="38100" dist="38100" dir="2700000" algn="tl">
                    <a:srgbClr val="000000">
                      <a:alpha val="43137"/>
                    </a:srgbClr>
                  </a:outerShdw>
                </a:effectLst>
                <a:latin typeface="Arial Narrow" panose="020B0606020202030204" pitchFamily="34" charset="0"/>
              </a:rPr>
              <a:t>Grupos  Sociales interesados</a:t>
            </a:r>
            <a:endParaRPr lang="es-MX" sz="1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7" name="4 Marcador de número de diapositiva"/>
          <p:cNvSpPr txBox="1">
            <a:spLocks/>
          </p:cNvSpPr>
          <p:nvPr/>
        </p:nvSpPr>
        <p:spPr>
          <a:xfrm>
            <a:off x="8763000" y="6852091"/>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23</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1334935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971602" y="2640813"/>
            <a:ext cx="7272808" cy="3516347"/>
          </a:xfrm>
          <a:prstGeom prst="rect">
            <a:avLst/>
          </a:prstGeom>
          <a:noFill/>
        </p:spPr>
        <p:txBody>
          <a:bodyPr wrap="square" rtlCol="0">
            <a:spAutoFit/>
          </a:bodyPr>
          <a:lstStyle/>
          <a:p>
            <a:pPr algn="ctr">
              <a:defRPr/>
            </a:pPr>
            <a:r>
              <a:rPr lang="es-ES" sz="2400" b="1" dirty="0" smtClean="0">
                <a:solidFill>
                  <a:prstClr val="black"/>
                </a:solidFill>
              </a:rPr>
              <a:t>“El Papel de la Infraestructura en la Integración Económica y Social en México” </a:t>
            </a:r>
          </a:p>
          <a:p>
            <a:pPr algn="ctr">
              <a:defRPr/>
            </a:pPr>
            <a:endParaRPr lang="en-US" sz="2000" b="1" spc="50" dirty="0"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endParaRPr>
          </a:p>
          <a:p>
            <a:pPr algn="ctr">
              <a:defRPr/>
            </a:pPr>
            <a:endParaRPr lang="en-US" sz="2000" b="1" spc="50" dirty="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endParaRPr>
          </a:p>
          <a:p>
            <a:pPr algn="ctr">
              <a:defRPr/>
            </a:pPr>
            <a:r>
              <a:rPr lang="en-US" sz="2000" b="1" spc="50" dirty="0"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rPr>
              <a:t>Ing. Luis </a:t>
            </a:r>
            <a:r>
              <a:rPr lang="en-US" sz="2000" b="1" spc="50" dirty="0" err="1"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rPr>
              <a:t>Zárate</a:t>
            </a:r>
            <a:r>
              <a:rPr lang="en-US" sz="2000" b="1" spc="50" dirty="0"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rPr>
              <a:t> Rocha</a:t>
            </a:r>
          </a:p>
          <a:p>
            <a:pPr algn="ctr">
              <a:defRPr/>
            </a:pPr>
            <a:r>
              <a:rPr lang="es-MX" sz="1600" dirty="0" smtClean="0">
                <a:solidFill>
                  <a:prstClr val="black"/>
                </a:solidFill>
              </a:rPr>
              <a:t>Presidente Nacional</a:t>
            </a:r>
          </a:p>
          <a:p>
            <a:pPr algn="ctr">
              <a:defRPr/>
            </a:pPr>
            <a:r>
              <a:rPr lang="en-US" sz="1600" spc="50" dirty="0"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rPr>
              <a:t>CMIC</a:t>
            </a:r>
          </a:p>
          <a:p>
            <a:pPr algn="ctr">
              <a:defRPr/>
            </a:pPr>
            <a:endParaRPr lang="en-US" sz="1050" spc="50" dirty="0" smtClean="0">
              <a:ln w="13500">
                <a:solidFill>
                  <a:srgbClr val="6076B4">
                    <a:shade val="2500"/>
                    <a:alpha val="6500"/>
                  </a:srgbClr>
                </a:solidFill>
                <a:prstDash val="solid"/>
              </a:ln>
              <a:solidFill>
                <a:prstClr val="black"/>
              </a:solidFill>
              <a:latin typeface="Century Gothic" panose="020B0502020202020204" pitchFamily="34" charset="0"/>
              <a:ea typeface="Segoe UI Symbol" pitchFamily="34" charset="0"/>
              <a:cs typeface="DokChampa" pitchFamily="34" charset="-34"/>
            </a:endParaRPr>
          </a:p>
          <a:p>
            <a:pPr algn="ctr">
              <a:defRPr/>
            </a:pPr>
            <a:endParaRPr lang="en-US" sz="1050" spc="50" dirty="0" smtClean="0">
              <a:ln w="13500">
                <a:solidFill>
                  <a:srgbClr val="6076B4">
                    <a:shade val="2500"/>
                    <a:alpha val="6500"/>
                  </a:srgbClr>
                </a:solidFill>
                <a:prstDash val="solid"/>
              </a:ln>
              <a:solidFill>
                <a:prstClr val="black"/>
              </a:solidFill>
              <a:latin typeface="Century Gothic" panose="020B0502020202020204" pitchFamily="34" charset="0"/>
              <a:ea typeface="Segoe UI Symbol" pitchFamily="34" charset="0"/>
              <a:cs typeface="DokChampa" pitchFamily="34" charset="-34"/>
            </a:endParaRPr>
          </a:p>
          <a:p>
            <a:endParaRPr lang="es-MX" sz="1050" dirty="0">
              <a:solidFill>
                <a:prstClr val="black"/>
              </a:solidFill>
            </a:endParaRPr>
          </a:p>
          <a:p>
            <a:pPr algn="ctr"/>
            <a:r>
              <a:rPr lang="es-MX" sz="1050" dirty="0">
                <a:solidFill>
                  <a:prstClr val="black"/>
                </a:solidFill>
              </a:rPr>
              <a:t> </a:t>
            </a:r>
            <a:r>
              <a:rPr lang="es-MX" sz="1050" b="1" dirty="0" smtClean="0">
                <a:solidFill>
                  <a:prstClr val="black"/>
                </a:solidFill>
              </a:rPr>
              <a:t>IV FORO MÉXICO UNIÓN EUROPEA</a:t>
            </a:r>
            <a:endParaRPr lang="en-US" sz="1050" spc="50" dirty="0" smtClean="0">
              <a:ln w="13500">
                <a:solidFill>
                  <a:srgbClr val="6076B4">
                    <a:shade val="2500"/>
                    <a:alpha val="6500"/>
                  </a:srgbClr>
                </a:solidFill>
                <a:prstDash val="solid"/>
              </a:ln>
              <a:solidFill>
                <a:prstClr val="black"/>
              </a:solidFill>
              <a:latin typeface="Century Gothic" panose="020B0502020202020204" pitchFamily="34" charset="0"/>
              <a:ea typeface="Segoe UI Symbol" pitchFamily="34" charset="0"/>
              <a:cs typeface="DokChampa" pitchFamily="34" charset="-34"/>
            </a:endParaRPr>
          </a:p>
          <a:p>
            <a:pPr algn="ctr">
              <a:defRPr/>
            </a:pPr>
            <a:endParaRPr lang="en-US" sz="1050" spc="50" dirty="0">
              <a:ln w="13500">
                <a:solidFill>
                  <a:srgbClr val="6076B4">
                    <a:shade val="2500"/>
                    <a:alpha val="6500"/>
                  </a:srgbClr>
                </a:solidFill>
                <a:prstDash val="solid"/>
              </a:ln>
              <a:solidFill>
                <a:prstClr val="black"/>
              </a:solidFill>
              <a:latin typeface="Century Gothic" panose="020B0502020202020204" pitchFamily="34" charset="0"/>
              <a:ea typeface="Segoe UI Symbol" pitchFamily="34" charset="0"/>
              <a:cs typeface="DokChampa" pitchFamily="34" charset="-34"/>
            </a:endParaRPr>
          </a:p>
          <a:p>
            <a:pPr algn="ctr">
              <a:defRPr/>
            </a:pPr>
            <a:r>
              <a:rPr lang="en-US" sz="1000" b="1" spc="50" dirty="0" err="1"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rPr>
              <a:t>Noviembre</a:t>
            </a:r>
            <a:r>
              <a:rPr lang="en-US" sz="1000" b="1" spc="50" dirty="0"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rPr>
              <a:t> 29,  2013</a:t>
            </a:r>
          </a:p>
          <a:p>
            <a:pPr algn="ctr">
              <a:defRPr/>
            </a:pPr>
            <a:endParaRPr lang="en-US" sz="2000" spc="50" dirty="0"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endParaRPr>
          </a:p>
        </p:txBody>
      </p:sp>
      <p:sp>
        <p:nvSpPr>
          <p:cNvPr id="2" name="1 Rectángulo"/>
          <p:cNvSpPr/>
          <p:nvPr/>
        </p:nvSpPr>
        <p:spPr>
          <a:xfrm>
            <a:off x="40831" y="50263"/>
            <a:ext cx="2226915" cy="13389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32239" y="235884"/>
            <a:ext cx="2304256" cy="2404923"/>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7083654" y="6047283"/>
            <a:ext cx="2051720" cy="646331"/>
          </a:xfrm>
          <a:prstGeom prst="rect">
            <a:avLst/>
          </a:prstGeom>
          <a:solidFill>
            <a:schemeClr val="tx1"/>
          </a:solidFill>
        </p:spPr>
        <p:txBody>
          <a:bodyPr wrap="square" rtlCol="0">
            <a:spAutoFit/>
          </a:bodyPr>
          <a:lstStyle/>
          <a:p>
            <a:endParaRPr lang="es-MX" dirty="0" smtClean="0">
              <a:solidFill>
                <a:prstClr val="white"/>
              </a:solidFill>
            </a:endParaRPr>
          </a:p>
          <a:p>
            <a:endParaRPr lang="es-MX" dirty="0">
              <a:solidFill>
                <a:prstClr val="white"/>
              </a:solidFill>
            </a:endParaRPr>
          </a:p>
        </p:txBody>
      </p:sp>
      <p:pic>
        <p:nvPicPr>
          <p:cNvPr id="36868" name="Picture 4" descr="http://www.euroamerica.org/imas06/0001.gif"/>
          <p:cNvPicPr>
            <a:picLocks noChangeAspect="1" noChangeArrowheads="1"/>
          </p:cNvPicPr>
          <p:nvPr/>
        </p:nvPicPr>
        <p:blipFill>
          <a:blip r:embed="rId4"/>
          <a:srcRect/>
          <a:stretch>
            <a:fillRect/>
          </a:stretch>
        </p:blipFill>
        <p:spPr bwMode="auto">
          <a:xfrm>
            <a:off x="7929586" y="5833284"/>
            <a:ext cx="1071570" cy="814997"/>
          </a:xfrm>
          <a:prstGeom prst="rect">
            <a:avLst/>
          </a:prstGeom>
          <a:noFill/>
        </p:spPr>
      </p:pic>
    </p:spTree>
    <p:extLst>
      <p:ext uri="{BB962C8B-B14F-4D97-AF65-F5344CB8AC3E}">
        <p14:creationId xmlns:p14="http://schemas.microsoft.com/office/powerpoint/2010/main" xmlns="" val="2324578397"/>
      </p:ext>
    </p:extLst>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6878551" y="6166387"/>
            <a:ext cx="2265451" cy="646331"/>
          </a:xfrm>
          <a:prstGeom prst="rect">
            <a:avLst/>
          </a:prstGeom>
          <a:solidFill>
            <a:schemeClr val="bg1"/>
          </a:solidFill>
        </p:spPr>
        <p:txBody>
          <a:bodyPr wrap="square" rtlCol="0">
            <a:spAutoFit/>
          </a:bodyPr>
          <a:lstStyle/>
          <a:p>
            <a:endParaRPr lang="es-MX" dirty="0" smtClean="0"/>
          </a:p>
          <a:p>
            <a:endParaRPr lang="es-MX" dirty="0"/>
          </a:p>
        </p:txBody>
      </p:sp>
      <p:sp>
        <p:nvSpPr>
          <p:cNvPr id="32"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2</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30" name="Text Box 10"/>
          <p:cNvSpPr txBox="1">
            <a:spLocks noChangeArrowheads="1"/>
          </p:cNvSpPr>
          <p:nvPr/>
        </p:nvSpPr>
        <p:spPr bwMode="auto">
          <a:xfrm>
            <a:off x="2344087" y="162324"/>
            <a:ext cx="6807185" cy="830987"/>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defTabSz="913800">
              <a:spcBef>
                <a:spcPct val="50000"/>
              </a:spcBef>
              <a:defRPr/>
            </a:pPr>
            <a:r>
              <a:rPr lang="es-MX" sz="2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La Industria de la Construcción de México en </a:t>
            </a:r>
            <a:r>
              <a:rPr lang="es-MX" sz="2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MX" sz="2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Mundo  (2012) * </a:t>
            </a:r>
            <a:endParaRPr lang="es-ES" sz="2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 Box 7"/>
          <p:cNvSpPr txBox="1">
            <a:spLocks noChangeArrowheads="1"/>
          </p:cNvSpPr>
          <p:nvPr/>
        </p:nvSpPr>
        <p:spPr bwMode="auto">
          <a:xfrm>
            <a:off x="12204" y="6847071"/>
            <a:ext cx="8750796" cy="390342"/>
          </a:xfrm>
          <a:prstGeom prst="rect">
            <a:avLst/>
          </a:prstGeom>
          <a:noFill/>
          <a:ln w="9525">
            <a:noFill/>
            <a:miter lim="800000"/>
            <a:headEnd/>
            <a:tailEnd/>
          </a:ln>
        </p:spPr>
        <p:txBody>
          <a:bodyPr lIns="87250" tIns="43624" rIns="87250" bIns="43624"/>
          <a:lstStyle/>
          <a:p>
            <a:pPr defTabSz="873366">
              <a:defRPr/>
            </a:pPr>
            <a:r>
              <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Fuente</a:t>
            </a:r>
            <a:r>
              <a:rPr lang="es-ES" sz="10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 Estimaciones realizadas por la  </a:t>
            </a:r>
            <a:r>
              <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Gerencia de Economía </a:t>
            </a:r>
            <a:r>
              <a:rPr lang="es-ES" sz="10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 de la CMIC y </a:t>
            </a:r>
            <a:r>
              <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Financiamiento con información de Oxford </a:t>
            </a:r>
            <a:r>
              <a:rPr lang="es-ES" sz="1000" b="1" dirty="0" err="1">
                <a:solidFill>
                  <a:prstClr val="white"/>
                </a:solidFill>
                <a:effectLst>
                  <a:outerShdw blurRad="38100" dist="38100" dir="2700000" algn="tl">
                    <a:srgbClr val="000000">
                      <a:alpha val="43137"/>
                    </a:srgbClr>
                  </a:outerShdw>
                </a:effectLst>
                <a:latin typeface="Arial Narrow" pitchFamily="34" charset="0"/>
                <a:cs typeface="Calibri" pitchFamily="34" charset="0"/>
              </a:rPr>
              <a:t>Economics</a:t>
            </a:r>
            <a:r>
              <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 y Global Construction Perspectives</a:t>
            </a:r>
            <a:r>
              <a:rPr lang="es-MX" sz="1000" b="1" i="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a:t>
            </a:r>
          </a:p>
          <a:p>
            <a:pPr defTabSz="873366">
              <a:defRPr/>
            </a:pPr>
            <a:r>
              <a:rPr lang="es-MX" sz="10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 En base a información proporcionada por los 70 países con mayor actividad en su sector construcción a nivel mundial.</a:t>
            </a:r>
            <a:endPar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endParaRPr>
          </a:p>
        </p:txBody>
      </p:sp>
      <p:grpSp>
        <p:nvGrpSpPr>
          <p:cNvPr id="6" name="Group 5"/>
          <p:cNvGrpSpPr>
            <a:grpSpLocks/>
          </p:cNvGrpSpPr>
          <p:nvPr/>
        </p:nvGrpSpPr>
        <p:grpSpPr bwMode="auto">
          <a:xfrm>
            <a:off x="1747860" y="1338022"/>
            <a:ext cx="7201164" cy="3945175"/>
            <a:chOff x="1678" y="981"/>
            <a:chExt cx="3878" cy="2313"/>
          </a:xfrm>
        </p:grpSpPr>
        <p:sp>
          <p:nvSpPr>
            <p:cNvPr id="7" name="Freeform 6"/>
            <p:cNvSpPr>
              <a:spLocks/>
            </p:cNvSpPr>
            <p:nvPr/>
          </p:nvSpPr>
          <p:spPr bwMode="auto">
            <a:xfrm>
              <a:off x="3782" y="1360"/>
              <a:ext cx="1774" cy="815"/>
            </a:xfrm>
            <a:custGeom>
              <a:avLst/>
              <a:gdLst>
                <a:gd name="T0" fmla="*/ 1609 w 1718"/>
                <a:gd name="T1" fmla="*/ 42 h 878"/>
                <a:gd name="T2" fmla="*/ 1579 w 1718"/>
                <a:gd name="T3" fmla="*/ 15 h 878"/>
                <a:gd name="T4" fmla="*/ 1475 w 1718"/>
                <a:gd name="T5" fmla="*/ 15 h 878"/>
                <a:gd name="T6" fmla="*/ 1066 w 1718"/>
                <a:gd name="T7" fmla="*/ 42 h 878"/>
                <a:gd name="T8" fmla="*/ 1005 w 1718"/>
                <a:gd name="T9" fmla="*/ 53 h 878"/>
                <a:gd name="T10" fmla="*/ 943 w 1718"/>
                <a:gd name="T11" fmla="*/ 66 h 878"/>
                <a:gd name="T12" fmla="*/ 865 w 1718"/>
                <a:gd name="T13" fmla="*/ 92 h 878"/>
                <a:gd name="T14" fmla="*/ 913 w 1718"/>
                <a:gd name="T15" fmla="*/ 49 h 878"/>
                <a:gd name="T16" fmla="*/ 790 w 1718"/>
                <a:gd name="T17" fmla="*/ 71 h 878"/>
                <a:gd name="T18" fmla="*/ 685 w 1718"/>
                <a:gd name="T19" fmla="*/ 76 h 878"/>
                <a:gd name="T20" fmla="*/ 547 w 1718"/>
                <a:gd name="T21" fmla="*/ 76 h 878"/>
                <a:gd name="T22" fmla="*/ 381 w 1718"/>
                <a:gd name="T23" fmla="*/ 79 h 878"/>
                <a:gd name="T24" fmla="*/ 304 w 1718"/>
                <a:gd name="T25" fmla="*/ 94 h 878"/>
                <a:gd name="T26" fmla="*/ 182 w 1718"/>
                <a:gd name="T27" fmla="*/ 106 h 878"/>
                <a:gd name="T28" fmla="*/ 228 w 1718"/>
                <a:gd name="T29" fmla="*/ 94 h 878"/>
                <a:gd name="T30" fmla="*/ 73 w 1718"/>
                <a:gd name="T31" fmla="*/ 71 h 878"/>
                <a:gd name="T32" fmla="*/ 44 w 1718"/>
                <a:gd name="T33" fmla="*/ 101 h 878"/>
                <a:gd name="T34" fmla="*/ 8 w 1718"/>
                <a:gd name="T35" fmla="*/ 125 h 878"/>
                <a:gd name="T36" fmla="*/ 8 w 1718"/>
                <a:gd name="T37" fmla="*/ 136 h 878"/>
                <a:gd name="T38" fmla="*/ 73 w 1718"/>
                <a:gd name="T39" fmla="*/ 150 h 878"/>
                <a:gd name="T40" fmla="*/ 152 w 1718"/>
                <a:gd name="T41" fmla="*/ 162 h 878"/>
                <a:gd name="T42" fmla="*/ 196 w 1718"/>
                <a:gd name="T43" fmla="*/ 166 h 878"/>
                <a:gd name="T44" fmla="*/ 243 w 1718"/>
                <a:gd name="T45" fmla="*/ 177 h 878"/>
                <a:gd name="T46" fmla="*/ 196 w 1718"/>
                <a:gd name="T47" fmla="*/ 188 h 878"/>
                <a:gd name="T48" fmla="*/ 410 w 1718"/>
                <a:gd name="T49" fmla="*/ 198 h 878"/>
                <a:gd name="T50" fmla="*/ 425 w 1718"/>
                <a:gd name="T51" fmla="*/ 186 h 878"/>
                <a:gd name="T52" fmla="*/ 410 w 1718"/>
                <a:gd name="T53" fmla="*/ 175 h 878"/>
                <a:gd name="T54" fmla="*/ 469 w 1718"/>
                <a:gd name="T55" fmla="*/ 162 h 878"/>
                <a:gd name="T56" fmla="*/ 623 w 1718"/>
                <a:gd name="T57" fmla="*/ 166 h 878"/>
                <a:gd name="T58" fmla="*/ 667 w 1718"/>
                <a:gd name="T59" fmla="*/ 159 h 878"/>
                <a:gd name="T60" fmla="*/ 835 w 1718"/>
                <a:gd name="T61" fmla="*/ 149 h 878"/>
                <a:gd name="T62" fmla="*/ 927 w 1718"/>
                <a:gd name="T63" fmla="*/ 157 h 878"/>
                <a:gd name="T64" fmla="*/ 1079 w 1718"/>
                <a:gd name="T65" fmla="*/ 163 h 878"/>
                <a:gd name="T66" fmla="*/ 1218 w 1718"/>
                <a:gd name="T67" fmla="*/ 174 h 878"/>
                <a:gd name="T68" fmla="*/ 1409 w 1718"/>
                <a:gd name="T69" fmla="*/ 163 h 878"/>
                <a:gd name="T70" fmla="*/ 1626 w 1718"/>
                <a:gd name="T71" fmla="*/ 171 h 878"/>
                <a:gd name="T72" fmla="*/ 1839 w 1718"/>
                <a:gd name="T73" fmla="*/ 169 h 878"/>
                <a:gd name="T74" fmla="*/ 1912 w 1718"/>
                <a:gd name="T75" fmla="*/ 157 h 878"/>
                <a:gd name="T76" fmla="*/ 2064 w 1718"/>
                <a:gd name="T77" fmla="*/ 175 h 878"/>
                <a:gd name="T78" fmla="*/ 2064 w 1718"/>
                <a:gd name="T79" fmla="*/ 188 h 878"/>
                <a:gd name="T80" fmla="*/ 2140 w 1718"/>
                <a:gd name="T81" fmla="*/ 194 h 878"/>
                <a:gd name="T82" fmla="*/ 2232 w 1718"/>
                <a:gd name="T83" fmla="*/ 152 h 878"/>
                <a:gd name="T84" fmla="*/ 2155 w 1718"/>
                <a:gd name="T85" fmla="*/ 150 h 878"/>
                <a:gd name="T86" fmla="*/ 2428 w 1718"/>
                <a:gd name="T87" fmla="*/ 131 h 878"/>
                <a:gd name="T88" fmla="*/ 2549 w 1718"/>
                <a:gd name="T89" fmla="*/ 131 h 878"/>
                <a:gd name="T90" fmla="*/ 2715 w 1718"/>
                <a:gd name="T91" fmla="*/ 120 h 878"/>
                <a:gd name="T92" fmla="*/ 2610 w 1718"/>
                <a:gd name="T93" fmla="*/ 136 h 878"/>
                <a:gd name="T94" fmla="*/ 2657 w 1718"/>
                <a:gd name="T95" fmla="*/ 152 h 878"/>
                <a:gd name="T96" fmla="*/ 2715 w 1718"/>
                <a:gd name="T97" fmla="*/ 139 h 878"/>
                <a:gd name="T98" fmla="*/ 2779 w 1718"/>
                <a:gd name="T99" fmla="*/ 128 h 878"/>
                <a:gd name="T100" fmla="*/ 3035 w 1718"/>
                <a:gd name="T101" fmla="*/ 116 h 878"/>
                <a:gd name="T102" fmla="*/ 3035 w 1718"/>
                <a:gd name="T103" fmla="*/ 101 h 878"/>
                <a:gd name="T104" fmla="*/ 3127 w 1718"/>
                <a:gd name="T105" fmla="*/ 101 h 878"/>
                <a:gd name="T106" fmla="*/ 3218 w 1718"/>
                <a:gd name="T107" fmla="*/ 89 h 878"/>
                <a:gd name="T108" fmla="*/ 2838 w 1718"/>
                <a:gd name="T109" fmla="*/ 77 h 878"/>
                <a:gd name="T110" fmla="*/ 2790 w 1718"/>
                <a:gd name="T111" fmla="*/ 71 h 878"/>
                <a:gd name="T112" fmla="*/ 2579 w 1718"/>
                <a:gd name="T113" fmla="*/ 61 h 878"/>
                <a:gd name="T114" fmla="*/ 2370 w 1718"/>
                <a:gd name="T115" fmla="*/ 50 h 878"/>
                <a:gd name="T116" fmla="*/ 2113 w 1718"/>
                <a:gd name="T117" fmla="*/ 54 h 878"/>
                <a:gd name="T118" fmla="*/ 1941 w 1718"/>
                <a:gd name="T119" fmla="*/ 42 h 878"/>
                <a:gd name="T120" fmla="*/ 1759 w 1718"/>
                <a:gd name="T121" fmla="*/ 40 h 8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8"/>
                <a:gd name="T184" fmla="*/ 0 h 878"/>
                <a:gd name="T185" fmla="*/ 1718 w 1718"/>
                <a:gd name="T186" fmla="*/ 878 h 8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8" h="878">
                  <a:moveTo>
                    <a:pt x="871" y="168"/>
                  </a:moveTo>
                  <a:lnTo>
                    <a:pt x="863" y="176"/>
                  </a:lnTo>
                  <a:lnTo>
                    <a:pt x="871" y="184"/>
                  </a:lnTo>
                  <a:lnTo>
                    <a:pt x="847" y="199"/>
                  </a:lnTo>
                  <a:lnTo>
                    <a:pt x="839" y="199"/>
                  </a:lnTo>
                  <a:lnTo>
                    <a:pt x="847" y="184"/>
                  </a:lnTo>
                  <a:lnTo>
                    <a:pt x="911" y="120"/>
                  </a:lnTo>
                  <a:lnTo>
                    <a:pt x="911" y="80"/>
                  </a:lnTo>
                  <a:lnTo>
                    <a:pt x="887" y="48"/>
                  </a:lnTo>
                  <a:lnTo>
                    <a:pt x="847" y="48"/>
                  </a:lnTo>
                  <a:lnTo>
                    <a:pt x="847" y="64"/>
                  </a:lnTo>
                  <a:lnTo>
                    <a:pt x="831" y="64"/>
                  </a:lnTo>
                  <a:lnTo>
                    <a:pt x="847" y="40"/>
                  </a:lnTo>
                  <a:lnTo>
                    <a:pt x="807" y="32"/>
                  </a:lnTo>
                  <a:lnTo>
                    <a:pt x="831" y="16"/>
                  </a:lnTo>
                  <a:lnTo>
                    <a:pt x="807" y="0"/>
                  </a:lnTo>
                  <a:lnTo>
                    <a:pt x="775" y="40"/>
                  </a:lnTo>
                  <a:lnTo>
                    <a:pt x="775" y="64"/>
                  </a:lnTo>
                  <a:lnTo>
                    <a:pt x="759" y="64"/>
                  </a:lnTo>
                  <a:lnTo>
                    <a:pt x="695" y="80"/>
                  </a:lnTo>
                  <a:lnTo>
                    <a:pt x="647" y="112"/>
                  </a:lnTo>
                  <a:lnTo>
                    <a:pt x="624" y="136"/>
                  </a:lnTo>
                  <a:lnTo>
                    <a:pt x="632" y="176"/>
                  </a:lnTo>
                  <a:lnTo>
                    <a:pt x="560" y="184"/>
                  </a:lnTo>
                  <a:lnTo>
                    <a:pt x="568" y="231"/>
                  </a:lnTo>
                  <a:lnTo>
                    <a:pt x="584" y="247"/>
                  </a:lnTo>
                  <a:lnTo>
                    <a:pt x="576" y="255"/>
                  </a:lnTo>
                  <a:lnTo>
                    <a:pt x="552" y="231"/>
                  </a:lnTo>
                  <a:lnTo>
                    <a:pt x="536" y="223"/>
                  </a:lnTo>
                  <a:lnTo>
                    <a:pt x="528" y="231"/>
                  </a:lnTo>
                  <a:lnTo>
                    <a:pt x="512" y="215"/>
                  </a:lnTo>
                  <a:lnTo>
                    <a:pt x="496" y="199"/>
                  </a:lnTo>
                  <a:lnTo>
                    <a:pt x="496" y="207"/>
                  </a:lnTo>
                  <a:lnTo>
                    <a:pt x="504" y="231"/>
                  </a:lnTo>
                  <a:lnTo>
                    <a:pt x="488" y="263"/>
                  </a:lnTo>
                  <a:lnTo>
                    <a:pt x="496" y="287"/>
                  </a:lnTo>
                  <a:lnTo>
                    <a:pt x="496" y="319"/>
                  </a:lnTo>
                  <a:lnTo>
                    <a:pt x="496" y="335"/>
                  </a:lnTo>
                  <a:lnTo>
                    <a:pt x="496" y="343"/>
                  </a:lnTo>
                  <a:lnTo>
                    <a:pt x="504" y="375"/>
                  </a:lnTo>
                  <a:lnTo>
                    <a:pt x="464" y="415"/>
                  </a:lnTo>
                  <a:lnTo>
                    <a:pt x="456" y="407"/>
                  </a:lnTo>
                  <a:lnTo>
                    <a:pt x="488" y="367"/>
                  </a:lnTo>
                  <a:lnTo>
                    <a:pt x="496" y="351"/>
                  </a:lnTo>
                  <a:lnTo>
                    <a:pt x="480" y="335"/>
                  </a:lnTo>
                  <a:lnTo>
                    <a:pt x="480" y="271"/>
                  </a:lnTo>
                  <a:lnTo>
                    <a:pt x="472" y="255"/>
                  </a:lnTo>
                  <a:lnTo>
                    <a:pt x="480" y="215"/>
                  </a:lnTo>
                  <a:lnTo>
                    <a:pt x="464" y="207"/>
                  </a:lnTo>
                  <a:lnTo>
                    <a:pt x="472" y="199"/>
                  </a:lnTo>
                  <a:lnTo>
                    <a:pt x="464" y="184"/>
                  </a:lnTo>
                  <a:lnTo>
                    <a:pt x="456" y="192"/>
                  </a:lnTo>
                  <a:lnTo>
                    <a:pt x="416" y="279"/>
                  </a:lnTo>
                  <a:lnTo>
                    <a:pt x="416" y="319"/>
                  </a:lnTo>
                  <a:lnTo>
                    <a:pt x="440" y="343"/>
                  </a:lnTo>
                  <a:lnTo>
                    <a:pt x="440" y="359"/>
                  </a:lnTo>
                  <a:lnTo>
                    <a:pt x="416" y="343"/>
                  </a:lnTo>
                  <a:lnTo>
                    <a:pt x="336" y="287"/>
                  </a:lnTo>
                  <a:lnTo>
                    <a:pt x="336" y="303"/>
                  </a:lnTo>
                  <a:lnTo>
                    <a:pt x="360" y="335"/>
                  </a:lnTo>
                  <a:lnTo>
                    <a:pt x="344" y="343"/>
                  </a:lnTo>
                  <a:lnTo>
                    <a:pt x="336" y="335"/>
                  </a:lnTo>
                  <a:lnTo>
                    <a:pt x="296" y="351"/>
                  </a:lnTo>
                  <a:lnTo>
                    <a:pt x="296" y="367"/>
                  </a:lnTo>
                  <a:lnTo>
                    <a:pt x="288" y="351"/>
                  </a:lnTo>
                  <a:lnTo>
                    <a:pt x="288" y="335"/>
                  </a:lnTo>
                  <a:lnTo>
                    <a:pt x="216" y="375"/>
                  </a:lnTo>
                  <a:lnTo>
                    <a:pt x="216" y="391"/>
                  </a:lnTo>
                  <a:lnTo>
                    <a:pt x="208" y="399"/>
                  </a:lnTo>
                  <a:lnTo>
                    <a:pt x="184" y="383"/>
                  </a:lnTo>
                  <a:lnTo>
                    <a:pt x="208" y="367"/>
                  </a:lnTo>
                  <a:lnTo>
                    <a:pt x="200" y="351"/>
                  </a:lnTo>
                  <a:lnTo>
                    <a:pt x="176" y="343"/>
                  </a:lnTo>
                  <a:lnTo>
                    <a:pt x="176" y="359"/>
                  </a:lnTo>
                  <a:lnTo>
                    <a:pt x="176" y="391"/>
                  </a:lnTo>
                  <a:lnTo>
                    <a:pt x="184" y="407"/>
                  </a:lnTo>
                  <a:lnTo>
                    <a:pt x="176" y="415"/>
                  </a:lnTo>
                  <a:lnTo>
                    <a:pt x="160" y="415"/>
                  </a:lnTo>
                  <a:lnTo>
                    <a:pt x="136" y="431"/>
                  </a:lnTo>
                  <a:lnTo>
                    <a:pt x="144" y="463"/>
                  </a:lnTo>
                  <a:lnTo>
                    <a:pt x="104" y="447"/>
                  </a:lnTo>
                  <a:lnTo>
                    <a:pt x="96" y="455"/>
                  </a:lnTo>
                  <a:lnTo>
                    <a:pt x="112" y="471"/>
                  </a:lnTo>
                  <a:lnTo>
                    <a:pt x="96" y="471"/>
                  </a:lnTo>
                  <a:lnTo>
                    <a:pt x="80" y="463"/>
                  </a:lnTo>
                  <a:lnTo>
                    <a:pt x="80" y="415"/>
                  </a:lnTo>
                  <a:lnTo>
                    <a:pt x="56" y="407"/>
                  </a:lnTo>
                  <a:lnTo>
                    <a:pt x="56" y="391"/>
                  </a:lnTo>
                  <a:lnTo>
                    <a:pt x="64" y="399"/>
                  </a:lnTo>
                  <a:lnTo>
                    <a:pt x="120" y="415"/>
                  </a:lnTo>
                  <a:lnTo>
                    <a:pt x="152" y="399"/>
                  </a:lnTo>
                  <a:lnTo>
                    <a:pt x="144" y="375"/>
                  </a:lnTo>
                  <a:lnTo>
                    <a:pt x="104" y="335"/>
                  </a:lnTo>
                  <a:lnTo>
                    <a:pt x="64" y="319"/>
                  </a:lnTo>
                  <a:lnTo>
                    <a:pt x="56" y="311"/>
                  </a:lnTo>
                  <a:lnTo>
                    <a:pt x="40" y="319"/>
                  </a:lnTo>
                  <a:lnTo>
                    <a:pt x="16" y="335"/>
                  </a:lnTo>
                  <a:lnTo>
                    <a:pt x="16" y="359"/>
                  </a:lnTo>
                  <a:lnTo>
                    <a:pt x="32" y="367"/>
                  </a:lnTo>
                  <a:lnTo>
                    <a:pt x="24" y="391"/>
                  </a:lnTo>
                  <a:lnTo>
                    <a:pt x="32" y="423"/>
                  </a:lnTo>
                  <a:lnTo>
                    <a:pt x="24" y="447"/>
                  </a:lnTo>
                  <a:lnTo>
                    <a:pt x="40" y="463"/>
                  </a:lnTo>
                  <a:lnTo>
                    <a:pt x="32" y="479"/>
                  </a:lnTo>
                  <a:lnTo>
                    <a:pt x="48" y="495"/>
                  </a:lnTo>
                  <a:lnTo>
                    <a:pt x="48" y="503"/>
                  </a:lnTo>
                  <a:lnTo>
                    <a:pt x="24" y="535"/>
                  </a:lnTo>
                  <a:lnTo>
                    <a:pt x="8" y="551"/>
                  </a:lnTo>
                  <a:lnTo>
                    <a:pt x="16" y="551"/>
                  </a:lnTo>
                  <a:lnTo>
                    <a:pt x="24" y="559"/>
                  </a:lnTo>
                  <a:lnTo>
                    <a:pt x="16" y="575"/>
                  </a:lnTo>
                  <a:lnTo>
                    <a:pt x="8" y="583"/>
                  </a:lnTo>
                  <a:lnTo>
                    <a:pt x="0" y="583"/>
                  </a:lnTo>
                  <a:lnTo>
                    <a:pt x="8" y="599"/>
                  </a:lnTo>
                  <a:lnTo>
                    <a:pt x="8" y="607"/>
                  </a:lnTo>
                  <a:lnTo>
                    <a:pt x="8" y="623"/>
                  </a:lnTo>
                  <a:lnTo>
                    <a:pt x="16" y="639"/>
                  </a:lnTo>
                  <a:lnTo>
                    <a:pt x="32" y="647"/>
                  </a:lnTo>
                  <a:lnTo>
                    <a:pt x="40" y="647"/>
                  </a:lnTo>
                  <a:lnTo>
                    <a:pt x="40" y="663"/>
                  </a:lnTo>
                  <a:lnTo>
                    <a:pt x="56" y="687"/>
                  </a:lnTo>
                  <a:lnTo>
                    <a:pt x="56" y="695"/>
                  </a:lnTo>
                  <a:lnTo>
                    <a:pt x="48" y="695"/>
                  </a:lnTo>
                  <a:lnTo>
                    <a:pt x="56" y="711"/>
                  </a:lnTo>
                  <a:lnTo>
                    <a:pt x="72" y="711"/>
                  </a:lnTo>
                  <a:lnTo>
                    <a:pt x="80" y="719"/>
                  </a:lnTo>
                  <a:lnTo>
                    <a:pt x="72" y="719"/>
                  </a:lnTo>
                  <a:lnTo>
                    <a:pt x="80" y="727"/>
                  </a:lnTo>
                  <a:lnTo>
                    <a:pt x="88" y="727"/>
                  </a:lnTo>
                  <a:lnTo>
                    <a:pt x="96" y="735"/>
                  </a:lnTo>
                  <a:lnTo>
                    <a:pt x="96" y="742"/>
                  </a:lnTo>
                  <a:lnTo>
                    <a:pt x="104" y="735"/>
                  </a:lnTo>
                  <a:lnTo>
                    <a:pt x="136" y="758"/>
                  </a:lnTo>
                  <a:lnTo>
                    <a:pt x="136" y="782"/>
                  </a:lnTo>
                  <a:lnTo>
                    <a:pt x="128" y="782"/>
                  </a:lnTo>
                  <a:lnTo>
                    <a:pt x="120" y="782"/>
                  </a:lnTo>
                  <a:lnTo>
                    <a:pt x="120" y="798"/>
                  </a:lnTo>
                  <a:lnTo>
                    <a:pt x="128" y="790"/>
                  </a:lnTo>
                  <a:lnTo>
                    <a:pt x="136" y="798"/>
                  </a:lnTo>
                  <a:lnTo>
                    <a:pt x="112" y="806"/>
                  </a:lnTo>
                  <a:lnTo>
                    <a:pt x="120" y="814"/>
                  </a:lnTo>
                  <a:lnTo>
                    <a:pt x="104" y="830"/>
                  </a:lnTo>
                  <a:lnTo>
                    <a:pt x="96" y="830"/>
                  </a:lnTo>
                  <a:lnTo>
                    <a:pt x="104" y="830"/>
                  </a:lnTo>
                  <a:lnTo>
                    <a:pt x="136" y="854"/>
                  </a:lnTo>
                  <a:lnTo>
                    <a:pt x="168" y="854"/>
                  </a:lnTo>
                  <a:lnTo>
                    <a:pt x="176" y="862"/>
                  </a:lnTo>
                  <a:lnTo>
                    <a:pt x="192" y="862"/>
                  </a:lnTo>
                  <a:lnTo>
                    <a:pt x="208" y="878"/>
                  </a:lnTo>
                  <a:lnTo>
                    <a:pt x="216" y="878"/>
                  </a:lnTo>
                  <a:lnTo>
                    <a:pt x="224" y="878"/>
                  </a:lnTo>
                  <a:lnTo>
                    <a:pt x="216" y="862"/>
                  </a:lnTo>
                  <a:lnTo>
                    <a:pt x="216" y="846"/>
                  </a:lnTo>
                  <a:lnTo>
                    <a:pt x="208" y="830"/>
                  </a:lnTo>
                  <a:lnTo>
                    <a:pt x="216" y="814"/>
                  </a:lnTo>
                  <a:lnTo>
                    <a:pt x="224" y="822"/>
                  </a:lnTo>
                  <a:lnTo>
                    <a:pt x="232" y="814"/>
                  </a:lnTo>
                  <a:lnTo>
                    <a:pt x="232" y="806"/>
                  </a:lnTo>
                  <a:lnTo>
                    <a:pt x="224" y="806"/>
                  </a:lnTo>
                  <a:lnTo>
                    <a:pt x="232" y="798"/>
                  </a:lnTo>
                  <a:lnTo>
                    <a:pt x="224" y="782"/>
                  </a:lnTo>
                  <a:lnTo>
                    <a:pt x="216" y="782"/>
                  </a:lnTo>
                  <a:lnTo>
                    <a:pt x="208" y="774"/>
                  </a:lnTo>
                  <a:lnTo>
                    <a:pt x="216" y="735"/>
                  </a:lnTo>
                  <a:lnTo>
                    <a:pt x="224" y="750"/>
                  </a:lnTo>
                  <a:lnTo>
                    <a:pt x="232" y="750"/>
                  </a:lnTo>
                  <a:lnTo>
                    <a:pt x="224" y="735"/>
                  </a:lnTo>
                  <a:lnTo>
                    <a:pt x="248" y="719"/>
                  </a:lnTo>
                  <a:lnTo>
                    <a:pt x="256" y="727"/>
                  </a:lnTo>
                  <a:lnTo>
                    <a:pt x="264" y="719"/>
                  </a:lnTo>
                  <a:lnTo>
                    <a:pt x="280" y="727"/>
                  </a:lnTo>
                  <a:lnTo>
                    <a:pt x="296" y="735"/>
                  </a:lnTo>
                  <a:lnTo>
                    <a:pt x="312" y="735"/>
                  </a:lnTo>
                  <a:lnTo>
                    <a:pt x="328" y="735"/>
                  </a:lnTo>
                  <a:lnTo>
                    <a:pt x="336" y="735"/>
                  </a:lnTo>
                  <a:lnTo>
                    <a:pt x="360" y="735"/>
                  </a:lnTo>
                  <a:lnTo>
                    <a:pt x="368" y="727"/>
                  </a:lnTo>
                  <a:lnTo>
                    <a:pt x="344" y="719"/>
                  </a:lnTo>
                  <a:lnTo>
                    <a:pt x="360" y="711"/>
                  </a:lnTo>
                  <a:lnTo>
                    <a:pt x="352" y="703"/>
                  </a:lnTo>
                  <a:lnTo>
                    <a:pt x="360" y="695"/>
                  </a:lnTo>
                  <a:lnTo>
                    <a:pt x="360" y="679"/>
                  </a:lnTo>
                  <a:lnTo>
                    <a:pt x="376" y="687"/>
                  </a:lnTo>
                  <a:lnTo>
                    <a:pt x="432" y="663"/>
                  </a:lnTo>
                  <a:lnTo>
                    <a:pt x="432" y="655"/>
                  </a:lnTo>
                  <a:lnTo>
                    <a:pt x="440" y="655"/>
                  </a:lnTo>
                  <a:lnTo>
                    <a:pt x="456" y="655"/>
                  </a:lnTo>
                  <a:lnTo>
                    <a:pt x="464" y="671"/>
                  </a:lnTo>
                  <a:lnTo>
                    <a:pt x="464" y="679"/>
                  </a:lnTo>
                  <a:lnTo>
                    <a:pt x="472" y="679"/>
                  </a:lnTo>
                  <a:lnTo>
                    <a:pt x="488" y="687"/>
                  </a:lnTo>
                  <a:lnTo>
                    <a:pt x="488" y="695"/>
                  </a:lnTo>
                  <a:lnTo>
                    <a:pt x="496" y="695"/>
                  </a:lnTo>
                  <a:lnTo>
                    <a:pt x="512" y="679"/>
                  </a:lnTo>
                  <a:lnTo>
                    <a:pt x="528" y="671"/>
                  </a:lnTo>
                  <a:lnTo>
                    <a:pt x="536" y="695"/>
                  </a:lnTo>
                  <a:lnTo>
                    <a:pt x="560" y="735"/>
                  </a:lnTo>
                  <a:lnTo>
                    <a:pt x="568" y="727"/>
                  </a:lnTo>
                  <a:lnTo>
                    <a:pt x="576" y="735"/>
                  </a:lnTo>
                  <a:lnTo>
                    <a:pt x="592" y="735"/>
                  </a:lnTo>
                  <a:lnTo>
                    <a:pt x="616" y="750"/>
                  </a:lnTo>
                  <a:lnTo>
                    <a:pt x="624" y="758"/>
                  </a:lnTo>
                  <a:lnTo>
                    <a:pt x="624" y="750"/>
                  </a:lnTo>
                  <a:lnTo>
                    <a:pt x="640" y="766"/>
                  </a:lnTo>
                  <a:lnTo>
                    <a:pt x="647" y="758"/>
                  </a:lnTo>
                  <a:lnTo>
                    <a:pt x="679" y="735"/>
                  </a:lnTo>
                  <a:lnTo>
                    <a:pt x="703" y="742"/>
                  </a:lnTo>
                  <a:lnTo>
                    <a:pt x="719" y="750"/>
                  </a:lnTo>
                  <a:lnTo>
                    <a:pt x="743" y="750"/>
                  </a:lnTo>
                  <a:lnTo>
                    <a:pt x="743" y="727"/>
                  </a:lnTo>
                  <a:lnTo>
                    <a:pt x="759" y="719"/>
                  </a:lnTo>
                  <a:lnTo>
                    <a:pt x="783" y="727"/>
                  </a:lnTo>
                  <a:lnTo>
                    <a:pt x="799" y="742"/>
                  </a:lnTo>
                  <a:lnTo>
                    <a:pt x="807" y="742"/>
                  </a:lnTo>
                  <a:lnTo>
                    <a:pt x="815" y="735"/>
                  </a:lnTo>
                  <a:lnTo>
                    <a:pt x="855" y="758"/>
                  </a:lnTo>
                  <a:lnTo>
                    <a:pt x="879" y="766"/>
                  </a:lnTo>
                  <a:lnTo>
                    <a:pt x="903" y="758"/>
                  </a:lnTo>
                  <a:lnTo>
                    <a:pt x="919" y="742"/>
                  </a:lnTo>
                  <a:lnTo>
                    <a:pt x="935" y="750"/>
                  </a:lnTo>
                  <a:lnTo>
                    <a:pt x="951" y="758"/>
                  </a:lnTo>
                  <a:lnTo>
                    <a:pt x="967" y="750"/>
                  </a:lnTo>
                  <a:lnTo>
                    <a:pt x="975" y="727"/>
                  </a:lnTo>
                  <a:lnTo>
                    <a:pt x="983" y="719"/>
                  </a:lnTo>
                  <a:lnTo>
                    <a:pt x="983" y="711"/>
                  </a:lnTo>
                  <a:lnTo>
                    <a:pt x="975" y="711"/>
                  </a:lnTo>
                  <a:lnTo>
                    <a:pt x="983" y="695"/>
                  </a:lnTo>
                  <a:lnTo>
                    <a:pt x="1007" y="695"/>
                  </a:lnTo>
                  <a:lnTo>
                    <a:pt x="1031" y="695"/>
                  </a:lnTo>
                  <a:lnTo>
                    <a:pt x="1047" y="711"/>
                  </a:lnTo>
                  <a:lnTo>
                    <a:pt x="1055" y="758"/>
                  </a:lnTo>
                  <a:lnTo>
                    <a:pt x="1071" y="758"/>
                  </a:lnTo>
                  <a:lnTo>
                    <a:pt x="1087" y="774"/>
                  </a:lnTo>
                  <a:lnTo>
                    <a:pt x="1087" y="782"/>
                  </a:lnTo>
                  <a:lnTo>
                    <a:pt x="1103" y="782"/>
                  </a:lnTo>
                  <a:lnTo>
                    <a:pt x="1127" y="782"/>
                  </a:lnTo>
                  <a:lnTo>
                    <a:pt x="1127" y="790"/>
                  </a:lnTo>
                  <a:lnTo>
                    <a:pt x="1111" y="830"/>
                  </a:lnTo>
                  <a:lnTo>
                    <a:pt x="1103" y="830"/>
                  </a:lnTo>
                  <a:lnTo>
                    <a:pt x="1087" y="830"/>
                  </a:lnTo>
                  <a:lnTo>
                    <a:pt x="1087" y="870"/>
                  </a:lnTo>
                  <a:lnTo>
                    <a:pt x="1095" y="854"/>
                  </a:lnTo>
                  <a:lnTo>
                    <a:pt x="1103" y="854"/>
                  </a:lnTo>
                  <a:lnTo>
                    <a:pt x="1103" y="862"/>
                  </a:lnTo>
                  <a:lnTo>
                    <a:pt x="1111" y="870"/>
                  </a:lnTo>
                  <a:lnTo>
                    <a:pt x="1127" y="854"/>
                  </a:lnTo>
                  <a:lnTo>
                    <a:pt x="1191" y="782"/>
                  </a:lnTo>
                  <a:lnTo>
                    <a:pt x="1191" y="735"/>
                  </a:lnTo>
                  <a:lnTo>
                    <a:pt x="1199" y="719"/>
                  </a:lnTo>
                  <a:lnTo>
                    <a:pt x="1199" y="695"/>
                  </a:lnTo>
                  <a:lnTo>
                    <a:pt x="1183" y="679"/>
                  </a:lnTo>
                  <a:lnTo>
                    <a:pt x="1175" y="679"/>
                  </a:lnTo>
                  <a:lnTo>
                    <a:pt x="1167" y="695"/>
                  </a:lnTo>
                  <a:lnTo>
                    <a:pt x="1159" y="695"/>
                  </a:lnTo>
                  <a:lnTo>
                    <a:pt x="1167" y="679"/>
                  </a:lnTo>
                  <a:lnTo>
                    <a:pt x="1159" y="679"/>
                  </a:lnTo>
                  <a:lnTo>
                    <a:pt x="1151" y="671"/>
                  </a:lnTo>
                  <a:lnTo>
                    <a:pt x="1135" y="671"/>
                  </a:lnTo>
                  <a:lnTo>
                    <a:pt x="1135" y="663"/>
                  </a:lnTo>
                  <a:lnTo>
                    <a:pt x="1215" y="583"/>
                  </a:lnTo>
                  <a:lnTo>
                    <a:pt x="1247" y="575"/>
                  </a:lnTo>
                  <a:lnTo>
                    <a:pt x="1247" y="583"/>
                  </a:lnTo>
                  <a:lnTo>
                    <a:pt x="1255" y="575"/>
                  </a:lnTo>
                  <a:lnTo>
                    <a:pt x="1279" y="583"/>
                  </a:lnTo>
                  <a:lnTo>
                    <a:pt x="1287" y="567"/>
                  </a:lnTo>
                  <a:lnTo>
                    <a:pt x="1303" y="575"/>
                  </a:lnTo>
                  <a:lnTo>
                    <a:pt x="1311" y="575"/>
                  </a:lnTo>
                  <a:lnTo>
                    <a:pt x="1303" y="583"/>
                  </a:lnTo>
                  <a:lnTo>
                    <a:pt x="1303" y="591"/>
                  </a:lnTo>
                  <a:lnTo>
                    <a:pt x="1343" y="583"/>
                  </a:lnTo>
                  <a:lnTo>
                    <a:pt x="1335" y="575"/>
                  </a:lnTo>
                  <a:lnTo>
                    <a:pt x="1367" y="527"/>
                  </a:lnTo>
                  <a:lnTo>
                    <a:pt x="1398" y="519"/>
                  </a:lnTo>
                  <a:lnTo>
                    <a:pt x="1398" y="535"/>
                  </a:lnTo>
                  <a:lnTo>
                    <a:pt x="1398" y="551"/>
                  </a:lnTo>
                  <a:lnTo>
                    <a:pt x="1430" y="527"/>
                  </a:lnTo>
                  <a:lnTo>
                    <a:pt x="1430" y="503"/>
                  </a:lnTo>
                  <a:lnTo>
                    <a:pt x="1438" y="503"/>
                  </a:lnTo>
                  <a:lnTo>
                    <a:pt x="1438" y="511"/>
                  </a:lnTo>
                  <a:lnTo>
                    <a:pt x="1430" y="551"/>
                  </a:lnTo>
                  <a:lnTo>
                    <a:pt x="1414" y="551"/>
                  </a:lnTo>
                  <a:lnTo>
                    <a:pt x="1374" y="599"/>
                  </a:lnTo>
                  <a:lnTo>
                    <a:pt x="1367" y="607"/>
                  </a:lnTo>
                  <a:lnTo>
                    <a:pt x="1351" y="655"/>
                  </a:lnTo>
                  <a:lnTo>
                    <a:pt x="1367" y="735"/>
                  </a:lnTo>
                  <a:lnTo>
                    <a:pt x="1374" y="727"/>
                  </a:lnTo>
                  <a:lnTo>
                    <a:pt x="1398" y="695"/>
                  </a:lnTo>
                  <a:lnTo>
                    <a:pt x="1398" y="679"/>
                  </a:lnTo>
                  <a:lnTo>
                    <a:pt x="1414" y="671"/>
                  </a:lnTo>
                  <a:lnTo>
                    <a:pt x="1414" y="647"/>
                  </a:lnTo>
                  <a:lnTo>
                    <a:pt x="1422" y="647"/>
                  </a:lnTo>
                  <a:lnTo>
                    <a:pt x="1430" y="647"/>
                  </a:lnTo>
                  <a:lnTo>
                    <a:pt x="1430" y="631"/>
                  </a:lnTo>
                  <a:lnTo>
                    <a:pt x="1430" y="615"/>
                  </a:lnTo>
                  <a:lnTo>
                    <a:pt x="1414" y="599"/>
                  </a:lnTo>
                  <a:lnTo>
                    <a:pt x="1430" y="583"/>
                  </a:lnTo>
                  <a:lnTo>
                    <a:pt x="1430" y="567"/>
                  </a:lnTo>
                  <a:lnTo>
                    <a:pt x="1438" y="567"/>
                  </a:lnTo>
                  <a:lnTo>
                    <a:pt x="1462" y="551"/>
                  </a:lnTo>
                  <a:lnTo>
                    <a:pt x="1462" y="567"/>
                  </a:lnTo>
                  <a:lnTo>
                    <a:pt x="1470" y="559"/>
                  </a:lnTo>
                  <a:lnTo>
                    <a:pt x="1486" y="551"/>
                  </a:lnTo>
                  <a:lnTo>
                    <a:pt x="1502" y="567"/>
                  </a:lnTo>
                  <a:lnTo>
                    <a:pt x="1510" y="551"/>
                  </a:lnTo>
                  <a:lnTo>
                    <a:pt x="1574" y="503"/>
                  </a:lnTo>
                  <a:lnTo>
                    <a:pt x="1598" y="511"/>
                  </a:lnTo>
                  <a:lnTo>
                    <a:pt x="1598" y="503"/>
                  </a:lnTo>
                  <a:lnTo>
                    <a:pt x="1590" y="463"/>
                  </a:lnTo>
                  <a:lnTo>
                    <a:pt x="1582" y="463"/>
                  </a:lnTo>
                  <a:lnTo>
                    <a:pt x="1582" y="455"/>
                  </a:lnTo>
                  <a:lnTo>
                    <a:pt x="1590" y="455"/>
                  </a:lnTo>
                  <a:lnTo>
                    <a:pt x="1598" y="447"/>
                  </a:lnTo>
                  <a:lnTo>
                    <a:pt x="1614" y="431"/>
                  </a:lnTo>
                  <a:lnTo>
                    <a:pt x="1606" y="415"/>
                  </a:lnTo>
                  <a:lnTo>
                    <a:pt x="1614" y="415"/>
                  </a:lnTo>
                  <a:lnTo>
                    <a:pt x="1622" y="431"/>
                  </a:lnTo>
                  <a:lnTo>
                    <a:pt x="1638" y="431"/>
                  </a:lnTo>
                  <a:lnTo>
                    <a:pt x="1646" y="447"/>
                  </a:lnTo>
                  <a:lnTo>
                    <a:pt x="1678" y="463"/>
                  </a:lnTo>
                  <a:lnTo>
                    <a:pt x="1686" y="447"/>
                  </a:lnTo>
                  <a:lnTo>
                    <a:pt x="1686" y="431"/>
                  </a:lnTo>
                  <a:lnTo>
                    <a:pt x="1702" y="431"/>
                  </a:lnTo>
                  <a:lnTo>
                    <a:pt x="1718" y="415"/>
                  </a:lnTo>
                  <a:lnTo>
                    <a:pt x="1694" y="399"/>
                  </a:lnTo>
                  <a:lnTo>
                    <a:pt x="1662" y="391"/>
                  </a:lnTo>
                  <a:lnTo>
                    <a:pt x="1598" y="335"/>
                  </a:lnTo>
                  <a:lnTo>
                    <a:pt x="1558" y="311"/>
                  </a:lnTo>
                  <a:lnTo>
                    <a:pt x="1510" y="303"/>
                  </a:lnTo>
                  <a:lnTo>
                    <a:pt x="1510" y="335"/>
                  </a:lnTo>
                  <a:lnTo>
                    <a:pt x="1494" y="343"/>
                  </a:lnTo>
                  <a:lnTo>
                    <a:pt x="1478" y="327"/>
                  </a:lnTo>
                  <a:lnTo>
                    <a:pt x="1478" y="319"/>
                  </a:lnTo>
                  <a:lnTo>
                    <a:pt x="1486" y="319"/>
                  </a:lnTo>
                  <a:lnTo>
                    <a:pt x="1494" y="311"/>
                  </a:lnTo>
                  <a:lnTo>
                    <a:pt x="1478" y="311"/>
                  </a:lnTo>
                  <a:lnTo>
                    <a:pt x="1470" y="319"/>
                  </a:lnTo>
                  <a:lnTo>
                    <a:pt x="1438" y="319"/>
                  </a:lnTo>
                  <a:lnTo>
                    <a:pt x="1398" y="319"/>
                  </a:lnTo>
                  <a:lnTo>
                    <a:pt x="1390" y="311"/>
                  </a:lnTo>
                  <a:lnTo>
                    <a:pt x="1398" y="295"/>
                  </a:lnTo>
                  <a:lnTo>
                    <a:pt x="1382" y="271"/>
                  </a:lnTo>
                  <a:lnTo>
                    <a:pt x="1359" y="271"/>
                  </a:lnTo>
                  <a:lnTo>
                    <a:pt x="1319" y="279"/>
                  </a:lnTo>
                  <a:lnTo>
                    <a:pt x="1311" y="263"/>
                  </a:lnTo>
                  <a:lnTo>
                    <a:pt x="1295" y="263"/>
                  </a:lnTo>
                  <a:lnTo>
                    <a:pt x="1287" y="255"/>
                  </a:lnTo>
                  <a:lnTo>
                    <a:pt x="1287" y="231"/>
                  </a:lnTo>
                  <a:lnTo>
                    <a:pt x="1247" y="223"/>
                  </a:lnTo>
                  <a:lnTo>
                    <a:pt x="1191" y="207"/>
                  </a:lnTo>
                  <a:lnTo>
                    <a:pt x="1175" y="231"/>
                  </a:lnTo>
                  <a:lnTo>
                    <a:pt x="1191" y="255"/>
                  </a:lnTo>
                  <a:lnTo>
                    <a:pt x="1143" y="255"/>
                  </a:lnTo>
                  <a:lnTo>
                    <a:pt x="1127" y="263"/>
                  </a:lnTo>
                  <a:lnTo>
                    <a:pt x="1111" y="239"/>
                  </a:lnTo>
                  <a:lnTo>
                    <a:pt x="1095" y="279"/>
                  </a:lnTo>
                  <a:lnTo>
                    <a:pt x="1087" y="271"/>
                  </a:lnTo>
                  <a:lnTo>
                    <a:pt x="1071" y="247"/>
                  </a:lnTo>
                  <a:lnTo>
                    <a:pt x="1079" y="215"/>
                  </a:lnTo>
                  <a:lnTo>
                    <a:pt x="1063" y="192"/>
                  </a:lnTo>
                  <a:lnTo>
                    <a:pt x="1023" y="184"/>
                  </a:lnTo>
                  <a:lnTo>
                    <a:pt x="1007" y="184"/>
                  </a:lnTo>
                  <a:lnTo>
                    <a:pt x="1007" y="192"/>
                  </a:lnTo>
                  <a:lnTo>
                    <a:pt x="1007" y="207"/>
                  </a:lnTo>
                  <a:lnTo>
                    <a:pt x="959" y="199"/>
                  </a:lnTo>
                  <a:lnTo>
                    <a:pt x="967" y="184"/>
                  </a:lnTo>
                  <a:lnTo>
                    <a:pt x="927" y="176"/>
                  </a:lnTo>
                  <a:lnTo>
                    <a:pt x="911" y="184"/>
                  </a:lnTo>
                  <a:lnTo>
                    <a:pt x="871" y="16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 name="Freeform 7"/>
            <p:cNvSpPr>
              <a:spLocks/>
            </p:cNvSpPr>
            <p:nvPr/>
          </p:nvSpPr>
          <p:spPr bwMode="auto">
            <a:xfrm>
              <a:off x="3543" y="1612"/>
              <a:ext cx="288" cy="302"/>
            </a:xfrm>
            <a:custGeom>
              <a:avLst/>
              <a:gdLst>
                <a:gd name="T0" fmla="*/ 119 w 279"/>
                <a:gd name="T1" fmla="*/ 59 h 328"/>
                <a:gd name="T2" fmla="*/ 105 w 279"/>
                <a:gd name="T3" fmla="*/ 59 h 328"/>
                <a:gd name="T4" fmla="*/ 36 w 279"/>
                <a:gd name="T5" fmla="*/ 63 h 328"/>
                <a:gd name="T6" fmla="*/ 8 w 279"/>
                <a:gd name="T7" fmla="*/ 54 h 328"/>
                <a:gd name="T8" fmla="*/ 8 w 279"/>
                <a:gd name="T9" fmla="*/ 49 h 328"/>
                <a:gd name="T10" fmla="*/ 44 w 279"/>
                <a:gd name="T11" fmla="*/ 45 h 328"/>
                <a:gd name="T12" fmla="*/ 93 w 279"/>
                <a:gd name="T13" fmla="*/ 41 h 328"/>
                <a:gd name="T14" fmla="*/ 152 w 279"/>
                <a:gd name="T15" fmla="*/ 32 h 328"/>
                <a:gd name="T16" fmla="*/ 196 w 279"/>
                <a:gd name="T17" fmla="*/ 18 h 328"/>
                <a:gd name="T18" fmla="*/ 179 w 279"/>
                <a:gd name="T19" fmla="*/ 18 h 328"/>
                <a:gd name="T20" fmla="*/ 179 w 279"/>
                <a:gd name="T21" fmla="*/ 17 h 328"/>
                <a:gd name="T22" fmla="*/ 226 w 279"/>
                <a:gd name="T23" fmla="*/ 11 h 328"/>
                <a:gd name="T24" fmla="*/ 241 w 279"/>
                <a:gd name="T25" fmla="*/ 13 h 328"/>
                <a:gd name="T26" fmla="*/ 257 w 279"/>
                <a:gd name="T27" fmla="*/ 9 h 328"/>
                <a:gd name="T28" fmla="*/ 298 w 279"/>
                <a:gd name="T29" fmla="*/ 6 h 328"/>
                <a:gd name="T30" fmla="*/ 360 w 279"/>
                <a:gd name="T31" fmla="*/ 0 h 328"/>
                <a:gd name="T32" fmla="*/ 406 w 279"/>
                <a:gd name="T33" fmla="*/ 0 h 328"/>
                <a:gd name="T34" fmla="*/ 466 w 279"/>
                <a:gd name="T35" fmla="*/ 0 h 328"/>
                <a:gd name="T36" fmla="*/ 497 w 279"/>
                <a:gd name="T37" fmla="*/ 6 h 328"/>
                <a:gd name="T38" fmla="*/ 497 w 279"/>
                <a:gd name="T39" fmla="*/ 7 h 328"/>
                <a:gd name="T40" fmla="*/ 466 w 279"/>
                <a:gd name="T41" fmla="*/ 13 h 328"/>
                <a:gd name="T42" fmla="*/ 451 w 279"/>
                <a:gd name="T43" fmla="*/ 6 h 328"/>
                <a:gd name="T44" fmla="*/ 406 w 279"/>
                <a:gd name="T45" fmla="*/ 13 h 328"/>
                <a:gd name="T46" fmla="*/ 344 w 279"/>
                <a:gd name="T47" fmla="*/ 14 h 328"/>
                <a:gd name="T48" fmla="*/ 316 w 279"/>
                <a:gd name="T49" fmla="*/ 13 h 328"/>
                <a:gd name="T50" fmla="*/ 298 w 279"/>
                <a:gd name="T51" fmla="*/ 15 h 328"/>
                <a:gd name="T52" fmla="*/ 257 w 279"/>
                <a:gd name="T53" fmla="*/ 15 h 328"/>
                <a:gd name="T54" fmla="*/ 241 w 279"/>
                <a:gd name="T55" fmla="*/ 18 h 328"/>
                <a:gd name="T56" fmla="*/ 226 w 279"/>
                <a:gd name="T57" fmla="*/ 25 h 328"/>
                <a:gd name="T58" fmla="*/ 179 w 279"/>
                <a:gd name="T59" fmla="*/ 32 h 328"/>
                <a:gd name="T60" fmla="*/ 179 w 279"/>
                <a:gd name="T61" fmla="*/ 37 h 328"/>
                <a:gd name="T62" fmla="*/ 152 w 279"/>
                <a:gd name="T63" fmla="*/ 40 h 328"/>
                <a:gd name="T64" fmla="*/ 152 w 279"/>
                <a:gd name="T65" fmla="*/ 50 h 328"/>
                <a:gd name="T66" fmla="*/ 135 w 279"/>
                <a:gd name="T67" fmla="*/ 57 h 328"/>
                <a:gd name="T68" fmla="*/ 119 w 279"/>
                <a:gd name="T69" fmla="*/ 62 h 3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9"/>
                <a:gd name="T106" fmla="*/ 0 h 328"/>
                <a:gd name="T107" fmla="*/ 279 w 279"/>
                <a:gd name="T108" fmla="*/ 328 h 3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9" h="328">
                  <a:moveTo>
                    <a:pt x="64" y="320"/>
                  </a:moveTo>
                  <a:lnTo>
                    <a:pt x="64" y="312"/>
                  </a:lnTo>
                  <a:lnTo>
                    <a:pt x="56" y="304"/>
                  </a:lnTo>
                  <a:lnTo>
                    <a:pt x="56" y="312"/>
                  </a:lnTo>
                  <a:lnTo>
                    <a:pt x="32" y="328"/>
                  </a:lnTo>
                  <a:lnTo>
                    <a:pt x="16" y="328"/>
                  </a:lnTo>
                  <a:lnTo>
                    <a:pt x="8" y="328"/>
                  </a:lnTo>
                  <a:lnTo>
                    <a:pt x="8" y="280"/>
                  </a:lnTo>
                  <a:lnTo>
                    <a:pt x="0" y="272"/>
                  </a:lnTo>
                  <a:lnTo>
                    <a:pt x="8" y="256"/>
                  </a:lnTo>
                  <a:lnTo>
                    <a:pt x="0" y="248"/>
                  </a:lnTo>
                  <a:lnTo>
                    <a:pt x="24" y="232"/>
                  </a:lnTo>
                  <a:lnTo>
                    <a:pt x="32" y="224"/>
                  </a:lnTo>
                  <a:lnTo>
                    <a:pt x="48" y="216"/>
                  </a:lnTo>
                  <a:lnTo>
                    <a:pt x="64" y="184"/>
                  </a:lnTo>
                  <a:lnTo>
                    <a:pt x="80" y="168"/>
                  </a:lnTo>
                  <a:lnTo>
                    <a:pt x="96" y="136"/>
                  </a:lnTo>
                  <a:lnTo>
                    <a:pt x="104" y="96"/>
                  </a:lnTo>
                  <a:lnTo>
                    <a:pt x="120" y="88"/>
                  </a:lnTo>
                  <a:lnTo>
                    <a:pt x="96" y="96"/>
                  </a:lnTo>
                  <a:lnTo>
                    <a:pt x="88" y="96"/>
                  </a:lnTo>
                  <a:lnTo>
                    <a:pt x="96" y="88"/>
                  </a:lnTo>
                  <a:lnTo>
                    <a:pt x="96" y="72"/>
                  </a:lnTo>
                  <a:lnTo>
                    <a:pt x="120" y="56"/>
                  </a:lnTo>
                  <a:lnTo>
                    <a:pt x="120" y="72"/>
                  </a:lnTo>
                  <a:lnTo>
                    <a:pt x="128" y="64"/>
                  </a:lnTo>
                  <a:lnTo>
                    <a:pt x="128" y="48"/>
                  </a:lnTo>
                  <a:lnTo>
                    <a:pt x="136" y="48"/>
                  </a:lnTo>
                  <a:lnTo>
                    <a:pt x="144" y="32"/>
                  </a:lnTo>
                  <a:lnTo>
                    <a:pt x="159" y="32"/>
                  </a:lnTo>
                  <a:lnTo>
                    <a:pt x="175" y="24"/>
                  </a:lnTo>
                  <a:lnTo>
                    <a:pt x="191" y="0"/>
                  </a:lnTo>
                  <a:lnTo>
                    <a:pt x="207" y="8"/>
                  </a:lnTo>
                  <a:lnTo>
                    <a:pt x="215" y="0"/>
                  </a:lnTo>
                  <a:lnTo>
                    <a:pt x="239" y="0"/>
                  </a:lnTo>
                  <a:lnTo>
                    <a:pt x="247" y="0"/>
                  </a:lnTo>
                  <a:lnTo>
                    <a:pt x="279" y="24"/>
                  </a:lnTo>
                  <a:lnTo>
                    <a:pt x="263" y="32"/>
                  </a:lnTo>
                  <a:lnTo>
                    <a:pt x="247" y="32"/>
                  </a:lnTo>
                  <a:lnTo>
                    <a:pt x="263" y="40"/>
                  </a:lnTo>
                  <a:lnTo>
                    <a:pt x="271" y="48"/>
                  </a:lnTo>
                  <a:lnTo>
                    <a:pt x="247" y="64"/>
                  </a:lnTo>
                  <a:lnTo>
                    <a:pt x="255" y="48"/>
                  </a:lnTo>
                  <a:lnTo>
                    <a:pt x="239" y="32"/>
                  </a:lnTo>
                  <a:lnTo>
                    <a:pt x="223" y="40"/>
                  </a:lnTo>
                  <a:lnTo>
                    <a:pt x="215" y="64"/>
                  </a:lnTo>
                  <a:lnTo>
                    <a:pt x="207" y="72"/>
                  </a:lnTo>
                  <a:lnTo>
                    <a:pt x="183" y="72"/>
                  </a:lnTo>
                  <a:lnTo>
                    <a:pt x="175" y="56"/>
                  </a:lnTo>
                  <a:lnTo>
                    <a:pt x="167" y="64"/>
                  </a:lnTo>
                  <a:lnTo>
                    <a:pt x="159" y="64"/>
                  </a:lnTo>
                  <a:lnTo>
                    <a:pt x="159" y="80"/>
                  </a:lnTo>
                  <a:lnTo>
                    <a:pt x="144" y="80"/>
                  </a:lnTo>
                  <a:lnTo>
                    <a:pt x="136" y="80"/>
                  </a:lnTo>
                  <a:lnTo>
                    <a:pt x="136" y="96"/>
                  </a:lnTo>
                  <a:lnTo>
                    <a:pt x="128" y="96"/>
                  </a:lnTo>
                  <a:lnTo>
                    <a:pt x="120" y="112"/>
                  </a:lnTo>
                  <a:lnTo>
                    <a:pt x="120" y="128"/>
                  </a:lnTo>
                  <a:lnTo>
                    <a:pt x="104" y="144"/>
                  </a:lnTo>
                  <a:lnTo>
                    <a:pt x="96" y="168"/>
                  </a:lnTo>
                  <a:lnTo>
                    <a:pt x="96" y="184"/>
                  </a:lnTo>
                  <a:lnTo>
                    <a:pt x="96" y="192"/>
                  </a:lnTo>
                  <a:lnTo>
                    <a:pt x="88" y="200"/>
                  </a:lnTo>
                  <a:lnTo>
                    <a:pt x="80" y="208"/>
                  </a:lnTo>
                  <a:lnTo>
                    <a:pt x="72" y="232"/>
                  </a:lnTo>
                  <a:lnTo>
                    <a:pt x="80" y="264"/>
                  </a:lnTo>
                  <a:lnTo>
                    <a:pt x="80" y="288"/>
                  </a:lnTo>
                  <a:lnTo>
                    <a:pt x="72" y="296"/>
                  </a:lnTo>
                  <a:lnTo>
                    <a:pt x="72" y="320"/>
                  </a:lnTo>
                  <a:lnTo>
                    <a:pt x="64" y="32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 name="Freeform 8"/>
            <p:cNvSpPr>
              <a:spLocks/>
            </p:cNvSpPr>
            <p:nvPr/>
          </p:nvSpPr>
          <p:spPr bwMode="auto">
            <a:xfrm>
              <a:off x="3543" y="1612"/>
              <a:ext cx="288" cy="302"/>
            </a:xfrm>
            <a:custGeom>
              <a:avLst/>
              <a:gdLst>
                <a:gd name="T0" fmla="*/ 119 w 279"/>
                <a:gd name="T1" fmla="*/ 59 h 328"/>
                <a:gd name="T2" fmla="*/ 105 w 279"/>
                <a:gd name="T3" fmla="*/ 59 h 328"/>
                <a:gd name="T4" fmla="*/ 36 w 279"/>
                <a:gd name="T5" fmla="*/ 63 h 328"/>
                <a:gd name="T6" fmla="*/ 8 w 279"/>
                <a:gd name="T7" fmla="*/ 54 h 328"/>
                <a:gd name="T8" fmla="*/ 8 w 279"/>
                <a:gd name="T9" fmla="*/ 49 h 328"/>
                <a:gd name="T10" fmla="*/ 44 w 279"/>
                <a:gd name="T11" fmla="*/ 45 h 328"/>
                <a:gd name="T12" fmla="*/ 93 w 279"/>
                <a:gd name="T13" fmla="*/ 41 h 328"/>
                <a:gd name="T14" fmla="*/ 152 w 279"/>
                <a:gd name="T15" fmla="*/ 32 h 328"/>
                <a:gd name="T16" fmla="*/ 196 w 279"/>
                <a:gd name="T17" fmla="*/ 18 h 328"/>
                <a:gd name="T18" fmla="*/ 179 w 279"/>
                <a:gd name="T19" fmla="*/ 18 h 328"/>
                <a:gd name="T20" fmla="*/ 179 w 279"/>
                <a:gd name="T21" fmla="*/ 17 h 328"/>
                <a:gd name="T22" fmla="*/ 226 w 279"/>
                <a:gd name="T23" fmla="*/ 11 h 328"/>
                <a:gd name="T24" fmla="*/ 241 w 279"/>
                <a:gd name="T25" fmla="*/ 13 h 328"/>
                <a:gd name="T26" fmla="*/ 257 w 279"/>
                <a:gd name="T27" fmla="*/ 9 h 328"/>
                <a:gd name="T28" fmla="*/ 298 w 279"/>
                <a:gd name="T29" fmla="*/ 6 h 328"/>
                <a:gd name="T30" fmla="*/ 360 w 279"/>
                <a:gd name="T31" fmla="*/ 0 h 328"/>
                <a:gd name="T32" fmla="*/ 406 w 279"/>
                <a:gd name="T33" fmla="*/ 0 h 328"/>
                <a:gd name="T34" fmla="*/ 466 w 279"/>
                <a:gd name="T35" fmla="*/ 0 h 328"/>
                <a:gd name="T36" fmla="*/ 497 w 279"/>
                <a:gd name="T37" fmla="*/ 6 h 328"/>
                <a:gd name="T38" fmla="*/ 497 w 279"/>
                <a:gd name="T39" fmla="*/ 7 h 328"/>
                <a:gd name="T40" fmla="*/ 466 w 279"/>
                <a:gd name="T41" fmla="*/ 13 h 328"/>
                <a:gd name="T42" fmla="*/ 451 w 279"/>
                <a:gd name="T43" fmla="*/ 6 h 328"/>
                <a:gd name="T44" fmla="*/ 406 w 279"/>
                <a:gd name="T45" fmla="*/ 13 h 328"/>
                <a:gd name="T46" fmla="*/ 344 w 279"/>
                <a:gd name="T47" fmla="*/ 14 h 328"/>
                <a:gd name="T48" fmla="*/ 316 w 279"/>
                <a:gd name="T49" fmla="*/ 13 h 328"/>
                <a:gd name="T50" fmla="*/ 298 w 279"/>
                <a:gd name="T51" fmla="*/ 15 h 328"/>
                <a:gd name="T52" fmla="*/ 257 w 279"/>
                <a:gd name="T53" fmla="*/ 15 h 328"/>
                <a:gd name="T54" fmla="*/ 241 w 279"/>
                <a:gd name="T55" fmla="*/ 18 h 328"/>
                <a:gd name="T56" fmla="*/ 226 w 279"/>
                <a:gd name="T57" fmla="*/ 25 h 328"/>
                <a:gd name="T58" fmla="*/ 179 w 279"/>
                <a:gd name="T59" fmla="*/ 32 h 328"/>
                <a:gd name="T60" fmla="*/ 179 w 279"/>
                <a:gd name="T61" fmla="*/ 37 h 328"/>
                <a:gd name="T62" fmla="*/ 152 w 279"/>
                <a:gd name="T63" fmla="*/ 40 h 328"/>
                <a:gd name="T64" fmla="*/ 152 w 279"/>
                <a:gd name="T65" fmla="*/ 50 h 328"/>
                <a:gd name="T66" fmla="*/ 135 w 279"/>
                <a:gd name="T67" fmla="*/ 57 h 328"/>
                <a:gd name="T68" fmla="*/ 119 w 279"/>
                <a:gd name="T69" fmla="*/ 62 h 3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9"/>
                <a:gd name="T106" fmla="*/ 0 h 328"/>
                <a:gd name="T107" fmla="*/ 279 w 279"/>
                <a:gd name="T108" fmla="*/ 328 h 3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9" h="328">
                  <a:moveTo>
                    <a:pt x="64" y="320"/>
                  </a:moveTo>
                  <a:lnTo>
                    <a:pt x="64" y="312"/>
                  </a:lnTo>
                  <a:lnTo>
                    <a:pt x="56" y="304"/>
                  </a:lnTo>
                  <a:lnTo>
                    <a:pt x="56" y="312"/>
                  </a:lnTo>
                  <a:lnTo>
                    <a:pt x="32" y="328"/>
                  </a:lnTo>
                  <a:lnTo>
                    <a:pt x="16" y="328"/>
                  </a:lnTo>
                  <a:lnTo>
                    <a:pt x="8" y="328"/>
                  </a:lnTo>
                  <a:lnTo>
                    <a:pt x="8" y="280"/>
                  </a:lnTo>
                  <a:lnTo>
                    <a:pt x="0" y="272"/>
                  </a:lnTo>
                  <a:lnTo>
                    <a:pt x="8" y="256"/>
                  </a:lnTo>
                  <a:lnTo>
                    <a:pt x="0" y="248"/>
                  </a:lnTo>
                  <a:lnTo>
                    <a:pt x="24" y="232"/>
                  </a:lnTo>
                  <a:lnTo>
                    <a:pt x="32" y="224"/>
                  </a:lnTo>
                  <a:lnTo>
                    <a:pt x="48" y="216"/>
                  </a:lnTo>
                  <a:lnTo>
                    <a:pt x="64" y="184"/>
                  </a:lnTo>
                  <a:lnTo>
                    <a:pt x="80" y="168"/>
                  </a:lnTo>
                  <a:lnTo>
                    <a:pt x="96" y="136"/>
                  </a:lnTo>
                  <a:lnTo>
                    <a:pt x="104" y="96"/>
                  </a:lnTo>
                  <a:lnTo>
                    <a:pt x="120" y="88"/>
                  </a:lnTo>
                  <a:lnTo>
                    <a:pt x="96" y="96"/>
                  </a:lnTo>
                  <a:lnTo>
                    <a:pt x="88" y="96"/>
                  </a:lnTo>
                  <a:lnTo>
                    <a:pt x="96" y="88"/>
                  </a:lnTo>
                  <a:lnTo>
                    <a:pt x="96" y="72"/>
                  </a:lnTo>
                  <a:lnTo>
                    <a:pt x="120" y="56"/>
                  </a:lnTo>
                  <a:lnTo>
                    <a:pt x="120" y="72"/>
                  </a:lnTo>
                  <a:lnTo>
                    <a:pt x="128" y="64"/>
                  </a:lnTo>
                  <a:lnTo>
                    <a:pt x="128" y="48"/>
                  </a:lnTo>
                  <a:lnTo>
                    <a:pt x="136" y="48"/>
                  </a:lnTo>
                  <a:lnTo>
                    <a:pt x="144" y="32"/>
                  </a:lnTo>
                  <a:lnTo>
                    <a:pt x="159" y="32"/>
                  </a:lnTo>
                  <a:lnTo>
                    <a:pt x="175" y="24"/>
                  </a:lnTo>
                  <a:lnTo>
                    <a:pt x="191" y="0"/>
                  </a:lnTo>
                  <a:lnTo>
                    <a:pt x="207" y="8"/>
                  </a:lnTo>
                  <a:lnTo>
                    <a:pt x="215" y="0"/>
                  </a:lnTo>
                  <a:lnTo>
                    <a:pt x="239" y="0"/>
                  </a:lnTo>
                  <a:lnTo>
                    <a:pt x="247" y="0"/>
                  </a:lnTo>
                  <a:lnTo>
                    <a:pt x="279" y="24"/>
                  </a:lnTo>
                  <a:lnTo>
                    <a:pt x="263" y="32"/>
                  </a:lnTo>
                  <a:lnTo>
                    <a:pt x="247" y="32"/>
                  </a:lnTo>
                  <a:lnTo>
                    <a:pt x="263" y="40"/>
                  </a:lnTo>
                  <a:lnTo>
                    <a:pt x="271" y="48"/>
                  </a:lnTo>
                  <a:lnTo>
                    <a:pt x="247" y="64"/>
                  </a:lnTo>
                  <a:lnTo>
                    <a:pt x="255" y="48"/>
                  </a:lnTo>
                  <a:lnTo>
                    <a:pt x="239" y="32"/>
                  </a:lnTo>
                  <a:lnTo>
                    <a:pt x="223" y="40"/>
                  </a:lnTo>
                  <a:lnTo>
                    <a:pt x="215" y="64"/>
                  </a:lnTo>
                  <a:lnTo>
                    <a:pt x="207" y="72"/>
                  </a:lnTo>
                  <a:lnTo>
                    <a:pt x="183" y="72"/>
                  </a:lnTo>
                  <a:lnTo>
                    <a:pt x="175" y="56"/>
                  </a:lnTo>
                  <a:lnTo>
                    <a:pt x="167" y="64"/>
                  </a:lnTo>
                  <a:lnTo>
                    <a:pt x="159" y="64"/>
                  </a:lnTo>
                  <a:lnTo>
                    <a:pt x="159" y="80"/>
                  </a:lnTo>
                  <a:lnTo>
                    <a:pt x="144" y="80"/>
                  </a:lnTo>
                  <a:lnTo>
                    <a:pt x="136" y="80"/>
                  </a:lnTo>
                  <a:lnTo>
                    <a:pt x="136" y="96"/>
                  </a:lnTo>
                  <a:lnTo>
                    <a:pt x="128" y="96"/>
                  </a:lnTo>
                  <a:lnTo>
                    <a:pt x="120" y="112"/>
                  </a:lnTo>
                  <a:lnTo>
                    <a:pt x="120" y="128"/>
                  </a:lnTo>
                  <a:lnTo>
                    <a:pt x="104" y="144"/>
                  </a:lnTo>
                  <a:lnTo>
                    <a:pt x="96" y="168"/>
                  </a:lnTo>
                  <a:lnTo>
                    <a:pt x="96" y="184"/>
                  </a:lnTo>
                  <a:lnTo>
                    <a:pt x="96" y="192"/>
                  </a:lnTo>
                  <a:lnTo>
                    <a:pt x="88" y="200"/>
                  </a:lnTo>
                  <a:lnTo>
                    <a:pt x="80" y="208"/>
                  </a:lnTo>
                  <a:lnTo>
                    <a:pt x="72" y="232"/>
                  </a:lnTo>
                  <a:lnTo>
                    <a:pt x="80" y="264"/>
                  </a:lnTo>
                  <a:lnTo>
                    <a:pt x="80" y="288"/>
                  </a:lnTo>
                  <a:lnTo>
                    <a:pt x="72" y="296"/>
                  </a:lnTo>
                  <a:lnTo>
                    <a:pt x="72" y="320"/>
                  </a:lnTo>
                  <a:lnTo>
                    <a:pt x="64" y="32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 name="Freeform 9"/>
            <p:cNvSpPr>
              <a:spLocks/>
            </p:cNvSpPr>
            <p:nvPr/>
          </p:nvSpPr>
          <p:spPr bwMode="auto">
            <a:xfrm>
              <a:off x="3766" y="2175"/>
              <a:ext cx="205" cy="75"/>
            </a:xfrm>
            <a:custGeom>
              <a:avLst/>
              <a:gdLst>
                <a:gd name="T0" fmla="*/ 327 w 200"/>
                <a:gd name="T1" fmla="*/ 8 h 80"/>
                <a:gd name="T2" fmla="*/ 314 w 200"/>
                <a:gd name="T3" fmla="*/ 8 h 80"/>
                <a:gd name="T4" fmla="*/ 314 w 200"/>
                <a:gd name="T5" fmla="*/ 0 h 80"/>
                <a:gd name="T6" fmla="*/ 275 w 200"/>
                <a:gd name="T7" fmla="*/ 0 h 80"/>
                <a:gd name="T8" fmla="*/ 249 w 200"/>
                <a:gd name="T9" fmla="*/ 8 h 80"/>
                <a:gd name="T10" fmla="*/ 196 w 200"/>
                <a:gd name="T11" fmla="*/ 8 h 80"/>
                <a:gd name="T12" fmla="*/ 172 w 200"/>
                <a:gd name="T13" fmla="*/ 0 h 80"/>
                <a:gd name="T14" fmla="*/ 130 w 200"/>
                <a:gd name="T15" fmla="*/ 0 h 80"/>
                <a:gd name="T16" fmla="*/ 106 w 200"/>
                <a:gd name="T17" fmla="*/ 8 h 80"/>
                <a:gd name="T18" fmla="*/ 75 w 200"/>
                <a:gd name="T19" fmla="*/ 8 h 80"/>
                <a:gd name="T20" fmla="*/ 52 w 200"/>
                <a:gd name="T21" fmla="*/ 8 h 80"/>
                <a:gd name="T22" fmla="*/ 52 w 200"/>
                <a:gd name="T23" fmla="*/ 0 h 80"/>
                <a:gd name="T24" fmla="*/ 16 w 200"/>
                <a:gd name="T25" fmla="*/ 0 h 80"/>
                <a:gd name="T26" fmla="*/ 8 w 200"/>
                <a:gd name="T27" fmla="*/ 0 h 80"/>
                <a:gd name="T28" fmla="*/ 0 w 200"/>
                <a:gd name="T29" fmla="*/ 8 h 80"/>
                <a:gd name="T30" fmla="*/ 8 w 200"/>
                <a:gd name="T31" fmla="*/ 8 h 80"/>
                <a:gd name="T32" fmla="*/ 8 w 200"/>
                <a:gd name="T33" fmla="*/ 8 h 80"/>
                <a:gd name="T34" fmla="*/ 44 w 200"/>
                <a:gd name="T35" fmla="*/ 8 h 80"/>
                <a:gd name="T36" fmla="*/ 52 w 200"/>
                <a:gd name="T37" fmla="*/ 8 h 80"/>
                <a:gd name="T38" fmla="*/ 60 w 200"/>
                <a:gd name="T39" fmla="*/ 8 h 80"/>
                <a:gd name="T40" fmla="*/ 52 w 200"/>
                <a:gd name="T41" fmla="*/ 8 h 80"/>
                <a:gd name="T42" fmla="*/ 52 w 200"/>
                <a:gd name="T43" fmla="*/ 8 h 80"/>
                <a:gd name="T44" fmla="*/ 16 w 200"/>
                <a:gd name="T45" fmla="*/ 8 h 80"/>
                <a:gd name="T46" fmla="*/ 8 w 200"/>
                <a:gd name="T47" fmla="*/ 8 h 80"/>
                <a:gd name="T48" fmla="*/ 8 w 200"/>
                <a:gd name="T49" fmla="*/ 11 h 80"/>
                <a:gd name="T50" fmla="*/ 16 w 200"/>
                <a:gd name="T51" fmla="*/ 8 h 80"/>
                <a:gd name="T52" fmla="*/ 16 w 200"/>
                <a:gd name="T53" fmla="*/ 11 h 80"/>
                <a:gd name="T54" fmla="*/ 8 w 200"/>
                <a:gd name="T55" fmla="*/ 14 h 80"/>
                <a:gd name="T56" fmla="*/ 16 w 200"/>
                <a:gd name="T57" fmla="*/ 16 h 80"/>
                <a:gd name="T58" fmla="*/ 44 w 200"/>
                <a:gd name="T59" fmla="*/ 18 h 80"/>
                <a:gd name="T60" fmla="*/ 52 w 200"/>
                <a:gd name="T61" fmla="*/ 18 h 80"/>
                <a:gd name="T62" fmla="*/ 52 w 200"/>
                <a:gd name="T63" fmla="*/ 20 h 80"/>
                <a:gd name="T64" fmla="*/ 60 w 200"/>
                <a:gd name="T65" fmla="*/ 22 h 80"/>
                <a:gd name="T66" fmla="*/ 91 w 200"/>
                <a:gd name="T67" fmla="*/ 20 h 80"/>
                <a:gd name="T68" fmla="*/ 106 w 200"/>
                <a:gd name="T69" fmla="*/ 20 h 80"/>
                <a:gd name="T70" fmla="*/ 118 w 200"/>
                <a:gd name="T71" fmla="*/ 22 h 80"/>
                <a:gd name="T72" fmla="*/ 130 w 200"/>
                <a:gd name="T73" fmla="*/ 22 h 80"/>
                <a:gd name="T74" fmla="*/ 158 w 200"/>
                <a:gd name="T75" fmla="*/ 20 h 80"/>
                <a:gd name="T76" fmla="*/ 182 w 200"/>
                <a:gd name="T77" fmla="*/ 20 h 80"/>
                <a:gd name="T78" fmla="*/ 182 w 200"/>
                <a:gd name="T79" fmla="*/ 22 h 80"/>
                <a:gd name="T80" fmla="*/ 182 w 200"/>
                <a:gd name="T81" fmla="*/ 20 h 80"/>
                <a:gd name="T82" fmla="*/ 222 w 200"/>
                <a:gd name="T83" fmla="*/ 18 h 80"/>
                <a:gd name="T84" fmla="*/ 237 w 200"/>
                <a:gd name="T85" fmla="*/ 20 h 80"/>
                <a:gd name="T86" fmla="*/ 261 w 200"/>
                <a:gd name="T87" fmla="*/ 18 h 80"/>
                <a:gd name="T88" fmla="*/ 302 w 200"/>
                <a:gd name="T89" fmla="*/ 18 h 80"/>
                <a:gd name="T90" fmla="*/ 302 w 200"/>
                <a:gd name="T91" fmla="*/ 16 h 80"/>
                <a:gd name="T92" fmla="*/ 327 w 200"/>
                <a:gd name="T93" fmla="*/ 18 h 80"/>
                <a:gd name="T94" fmla="*/ 314 w 200"/>
                <a:gd name="T95" fmla="*/ 8 h 80"/>
                <a:gd name="T96" fmla="*/ 327 w 200"/>
                <a:gd name="T97" fmla="*/ 8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
                <a:gd name="T148" fmla="*/ 0 h 80"/>
                <a:gd name="T149" fmla="*/ 200 w 20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 h="80">
                  <a:moveTo>
                    <a:pt x="200" y="24"/>
                  </a:moveTo>
                  <a:lnTo>
                    <a:pt x="192" y="24"/>
                  </a:lnTo>
                  <a:lnTo>
                    <a:pt x="192" y="0"/>
                  </a:lnTo>
                  <a:lnTo>
                    <a:pt x="168" y="0"/>
                  </a:lnTo>
                  <a:lnTo>
                    <a:pt x="152" y="8"/>
                  </a:lnTo>
                  <a:lnTo>
                    <a:pt x="120" y="8"/>
                  </a:lnTo>
                  <a:lnTo>
                    <a:pt x="104" y="0"/>
                  </a:lnTo>
                  <a:lnTo>
                    <a:pt x="80" y="0"/>
                  </a:lnTo>
                  <a:lnTo>
                    <a:pt x="64" y="8"/>
                  </a:lnTo>
                  <a:lnTo>
                    <a:pt x="48" y="8"/>
                  </a:lnTo>
                  <a:lnTo>
                    <a:pt x="32" y="8"/>
                  </a:lnTo>
                  <a:lnTo>
                    <a:pt x="32" y="0"/>
                  </a:lnTo>
                  <a:lnTo>
                    <a:pt x="16" y="0"/>
                  </a:lnTo>
                  <a:lnTo>
                    <a:pt x="8" y="0"/>
                  </a:lnTo>
                  <a:lnTo>
                    <a:pt x="0" y="16"/>
                  </a:lnTo>
                  <a:lnTo>
                    <a:pt x="8" y="16"/>
                  </a:lnTo>
                  <a:lnTo>
                    <a:pt x="8" y="24"/>
                  </a:lnTo>
                  <a:lnTo>
                    <a:pt x="24" y="8"/>
                  </a:lnTo>
                  <a:lnTo>
                    <a:pt x="32" y="8"/>
                  </a:lnTo>
                  <a:lnTo>
                    <a:pt x="40" y="16"/>
                  </a:lnTo>
                  <a:lnTo>
                    <a:pt x="32" y="16"/>
                  </a:lnTo>
                  <a:lnTo>
                    <a:pt x="32" y="24"/>
                  </a:lnTo>
                  <a:lnTo>
                    <a:pt x="16" y="24"/>
                  </a:lnTo>
                  <a:lnTo>
                    <a:pt x="8" y="32"/>
                  </a:lnTo>
                  <a:lnTo>
                    <a:pt x="8" y="40"/>
                  </a:lnTo>
                  <a:lnTo>
                    <a:pt x="16" y="32"/>
                  </a:lnTo>
                  <a:lnTo>
                    <a:pt x="16" y="40"/>
                  </a:lnTo>
                  <a:lnTo>
                    <a:pt x="8" y="48"/>
                  </a:lnTo>
                  <a:lnTo>
                    <a:pt x="16" y="56"/>
                  </a:lnTo>
                  <a:lnTo>
                    <a:pt x="24" y="64"/>
                  </a:lnTo>
                  <a:lnTo>
                    <a:pt x="32" y="64"/>
                  </a:lnTo>
                  <a:lnTo>
                    <a:pt x="32" y="72"/>
                  </a:lnTo>
                  <a:lnTo>
                    <a:pt x="40" y="80"/>
                  </a:lnTo>
                  <a:lnTo>
                    <a:pt x="56" y="72"/>
                  </a:lnTo>
                  <a:lnTo>
                    <a:pt x="64" y="72"/>
                  </a:lnTo>
                  <a:lnTo>
                    <a:pt x="72" y="80"/>
                  </a:lnTo>
                  <a:lnTo>
                    <a:pt x="80" y="80"/>
                  </a:lnTo>
                  <a:lnTo>
                    <a:pt x="96" y="72"/>
                  </a:lnTo>
                  <a:lnTo>
                    <a:pt x="112" y="72"/>
                  </a:lnTo>
                  <a:lnTo>
                    <a:pt x="112" y="80"/>
                  </a:lnTo>
                  <a:lnTo>
                    <a:pt x="112" y="72"/>
                  </a:lnTo>
                  <a:lnTo>
                    <a:pt x="136" y="64"/>
                  </a:lnTo>
                  <a:lnTo>
                    <a:pt x="144" y="72"/>
                  </a:lnTo>
                  <a:lnTo>
                    <a:pt x="160" y="64"/>
                  </a:lnTo>
                  <a:lnTo>
                    <a:pt x="184" y="64"/>
                  </a:lnTo>
                  <a:lnTo>
                    <a:pt x="184" y="56"/>
                  </a:lnTo>
                  <a:lnTo>
                    <a:pt x="200" y="64"/>
                  </a:lnTo>
                  <a:lnTo>
                    <a:pt x="192" y="32"/>
                  </a:lnTo>
                  <a:lnTo>
                    <a:pt x="20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 name="Freeform 10"/>
            <p:cNvSpPr>
              <a:spLocks/>
            </p:cNvSpPr>
            <p:nvPr/>
          </p:nvSpPr>
          <p:spPr bwMode="auto">
            <a:xfrm>
              <a:off x="2669" y="2813"/>
              <a:ext cx="90" cy="452"/>
            </a:xfrm>
            <a:custGeom>
              <a:avLst/>
              <a:gdLst>
                <a:gd name="T0" fmla="*/ 113 w 88"/>
                <a:gd name="T1" fmla="*/ 0 h 487"/>
                <a:gd name="T2" fmla="*/ 113 w 88"/>
                <a:gd name="T3" fmla="*/ 6 h 487"/>
                <a:gd name="T4" fmla="*/ 136 w 88"/>
                <a:gd name="T5" fmla="*/ 13 h 487"/>
                <a:gd name="T6" fmla="*/ 113 w 88"/>
                <a:gd name="T7" fmla="*/ 18 h 487"/>
                <a:gd name="T8" fmla="*/ 113 w 88"/>
                <a:gd name="T9" fmla="*/ 27 h 487"/>
                <a:gd name="T10" fmla="*/ 102 w 88"/>
                <a:gd name="T11" fmla="*/ 43 h 487"/>
                <a:gd name="T12" fmla="*/ 86 w 88"/>
                <a:gd name="T13" fmla="*/ 50 h 487"/>
                <a:gd name="T14" fmla="*/ 70 w 88"/>
                <a:gd name="T15" fmla="*/ 58 h 487"/>
                <a:gd name="T16" fmla="*/ 60 w 88"/>
                <a:gd name="T17" fmla="*/ 66 h 487"/>
                <a:gd name="T18" fmla="*/ 60 w 88"/>
                <a:gd name="T19" fmla="*/ 76 h 487"/>
                <a:gd name="T20" fmla="*/ 70 w 88"/>
                <a:gd name="T21" fmla="*/ 76 h 487"/>
                <a:gd name="T22" fmla="*/ 52 w 88"/>
                <a:gd name="T23" fmla="*/ 86 h 487"/>
                <a:gd name="T24" fmla="*/ 52 w 88"/>
                <a:gd name="T25" fmla="*/ 95 h 487"/>
                <a:gd name="T26" fmla="*/ 52 w 88"/>
                <a:gd name="T27" fmla="*/ 99 h 487"/>
                <a:gd name="T28" fmla="*/ 52 w 88"/>
                <a:gd name="T29" fmla="*/ 102 h 487"/>
                <a:gd name="T30" fmla="*/ 102 w 88"/>
                <a:gd name="T31" fmla="*/ 102 h 487"/>
                <a:gd name="T32" fmla="*/ 113 w 88"/>
                <a:gd name="T33" fmla="*/ 106 h 487"/>
                <a:gd name="T34" fmla="*/ 86 w 88"/>
                <a:gd name="T35" fmla="*/ 110 h 487"/>
                <a:gd name="T36" fmla="*/ 60 w 88"/>
                <a:gd name="T37" fmla="*/ 108 h 487"/>
                <a:gd name="T38" fmla="*/ 70 w 88"/>
                <a:gd name="T39" fmla="*/ 106 h 487"/>
                <a:gd name="T40" fmla="*/ 52 w 88"/>
                <a:gd name="T41" fmla="*/ 106 h 487"/>
                <a:gd name="T42" fmla="*/ 16 w 88"/>
                <a:gd name="T43" fmla="*/ 102 h 487"/>
                <a:gd name="T44" fmla="*/ 8 w 88"/>
                <a:gd name="T45" fmla="*/ 102 h 487"/>
                <a:gd name="T46" fmla="*/ 16 w 88"/>
                <a:gd name="T47" fmla="*/ 101 h 487"/>
                <a:gd name="T48" fmla="*/ 16 w 88"/>
                <a:gd name="T49" fmla="*/ 101 h 487"/>
                <a:gd name="T50" fmla="*/ 16 w 88"/>
                <a:gd name="T51" fmla="*/ 101 h 487"/>
                <a:gd name="T52" fmla="*/ 16 w 88"/>
                <a:gd name="T53" fmla="*/ 95 h 487"/>
                <a:gd name="T54" fmla="*/ 0 w 88"/>
                <a:gd name="T55" fmla="*/ 95 h 487"/>
                <a:gd name="T56" fmla="*/ 8 w 88"/>
                <a:gd name="T57" fmla="*/ 88 h 487"/>
                <a:gd name="T58" fmla="*/ 16 w 88"/>
                <a:gd name="T59" fmla="*/ 88 h 487"/>
                <a:gd name="T60" fmla="*/ 8 w 88"/>
                <a:gd name="T61" fmla="*/ 84 h 487"/>
                <a:gd name="T62" fmla="*/ 8 w 88"/>
                <a:gd name="T63" fmla="*/ 82 h 487"/>
                <a:gd name="T64" fmla="*/ 16 w 88"/>
                <a:gd name="T65" fmla="*/ 76 h 487"/>
                <a:gd name="T66" fmla="*/ 44 w 88"/>
                <a:gd name="T67" fmla="*/ 76 h 487"/>
                <a:gd name="T68" fmla="*/ 52 w 88"/>
                <a:gd name="T69" fmla="*/ 66 h 487"/>
                <a:gd name="T70" fmla="*/ 44 w 88"/>
                <a:gd name="T71" fmla="*/ 61 h 487"/>
                <a:gd name="T72" fmla="*/ 44 w 88"/>
                <a:gd name="T73" fmla="*/ 54 h 487"/>
                <a:gd name="T74" fmla="*/ 70 w 88"/>
                <a:gd name="T75" fmla="*/ 40 h 487"/>
                <a:gd name="T76" fmla="*/ 70 w 88"/>
                <a:gd name="T77" fmla="*/ 32 h 487"/>
                <a:gd name="T78" fmla="*/ 86 w 88"/>
                <a:gd name="T79" fmla="*/ 24 h 487"/>
                <a:gd name="T80" fmla="*/ 102 w 88"/>
                <a:gd name="T81" fmla="*/ 9 h 4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
                <a:gd name="T124" fmla="*/ 0 h 487"/>
                <a:gd name="T125" fmla="*/ 88 w 88"/>
                <a:gd name="T126" fmla="*/ 487 h 4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 h="487">
                  <a:moveTo>
                    <a:pt x="56" y="8"/>
                  </a:moveTo>
                  <a:lnTo>
                    <a:pt x="72" y="0"/>
                  </a:lnTo>
                  <a:lnTo>
                    <a:pt x="72" y="16"/>
                  </a:lnTo>
                  <a:lnTo>
                    <a:pt x="72" y="24"/>
                  </a:lnTo>
                  <a:lnTo>
                    <a:pt x="80" y="56"/>
                  </a:lnTo>
                  <a:lnTo>
                    <a:pt x="88" y="56"/>
                  </a:lnTo>
                  <a:lnTo>
                    <a:pt x="88" y="72"/>
                  </a:lnTo>
                  <a:lnTo>
                    <a:pt x="72" y="80"/>
                  </a:lnTo>
                  <a:lnTo>
                    <a:pt x="80" y="104"/>
                  </a:lnTo>
                  <a:lnTo>
                    <a:pt x="72" y="120"/>
                  </a:lnTo>
                  <a:lnTo>
                    <a:pt x="56" y="160"/>
                  </a:lnTo>
                  <a:lnTo>
                    <a:pt x="64" y="192"/>
                  </a:lnTo>
                  <a:lnTo>
                    <a:pt x="56" y="208"/>
                  </a:lnTo>
                  <a:lnTo>
                    <a:pt x="56" y="224"/>
                  </a:lnTo>
                  <a:lnTo>
                    <a:pt x="48" y="232"/>
                  </a:lnTo>
                  <a:lnTo>
                    <a:pt x="48" y="256"/>
                  </a:lnTo>
                  <a:lnTo>
                    <a:pt x="40" y="271"/>
                  </a:lnTo>
                  <a:lnTo>
                    <a:pt x="40" y="295"/>
                  </a:lnTo>
                  <a:lnTo>
                    <a:pt x="40" y="311"/>
                  </a:lnTo>
                  <a:lnTo>
                    <a:pt x="40" y="335"/>
                  </a:lnTo>
                  <a:lnTo>
                    <a:pt x="48" y="335"/>
                  </a:lnTo>
                  <a:lnTo>
                    <a:pt x="48" y="343"/>
                  </a:lnTo>
                  <a:lnTo>
                    <a:pt x="40" y="375"/>
                  </a:lnTo>
                  <a:lnTo>
                    <a:pt x="32" y="383"/>
                  </a:lnTo>
                  <a:lnTo>
                    <a:pt x="32" y="399"/>
                  </a:lnTo>
                  <a:lnTo>
                    <a:pt x="32" y="423"/>
                  </a:lnTo>
                  <a:lnTo>
                    <a:pt x="32" y="431"/>
                  </a:lnTo>
                  <a:lnTo>
                    <a:pt x="32" y="439"/>
                  </a:lnTo>
                  <a:lnTo>
                    <a:pt x="32" y="431"/>
                  </a:lnTo>
                  <a:lnTo>
                    <a:pt x="32" y="455"/>
                  </a:lnTo>
                  <a:lnTo>
                    <a:pt x="40" y="463"/>
                  </a:lnTo>
                  <a:lnTo>
                    <a:pt x="64" y="463"/>
                  </a:lnTo>
                  <a:lnTo>
                    <a:pt x="72" y="463"/>
                  </a:lnTo>
                  <a:lnTo>
                    <a:pt x="72" y="471"/>
                  </a:lnTo>
                  <a:lnTo>
                    <a:pt x="56" y="471"/>
                  </a:lnTo>
                  <a:lnTo>
                    <a:pt x="56" y="487"/>
                  </a:lnTo>
                  <a:lnTo>
                    <a:pt x="48" y="487"/>
                  </a:lnTo>
                  <a:lnTo>
                    <a:pt x="40" y="479"/>
                  </a:lnTo>
                  <a:lnTo>
                    <a:pt x="48" y="479"/>
                  </a:lnTo>
                  <a:lnTo>
                    <a:pt x="48" y="471"/>
                  </a:lnTo>
                  <a:lnTo>
                    <a:pt x="32" y="479"/>
                  </a:lnTo>
                  <a:lnTo>
                    <a:pt x="32" y="471"/>
                  </a:lnTo>
                  <a:lnTo>
                    <a:pt x="24" y="471"/>
                  </a:lnTo>
                  <a:lnTo>
                    <a:pt x="16" y="463"/>
                  </a:lnTo>
                  <a:lnTo>
                    <a:pt x="16" y="471"/>
                  </a:lnTo>
                  <a:lnTo>
                    <a:pt x="8" y="463"/>
                  </a:lnTo>
                  <a:lnTo>
                    <a:pt x="8" y="455"/>
                  </a:lnTo>
                  <a:lnTo>
                    <a:pt x="16" y="447"/>
                  </a:lnTo>
                  <a:lnTo>
                    <a:pt x="16" y="439"/>
                  </a:lnTo>
                  <a:lnTo>
                    <a:pt x="16" y="447"/>
                  </a:lnTo>
                  <a:lnTo>
                    <a:pt x="8" y="455"/>
                  </a:lnTo>
                  <a:lnTo>
                    <a:pt x="16" y="447"/>
                  </a:lnTo>
                  <a:lnTo>
                    <a:pt x="16" y="439"/>
                  </a:lnTo>
                  <a:lnTo>
                    <a:pt x="16" y="423"/>
                  </a:lnTo>
                  <a:lnTo>
                    <a:pt x="8" y="423"/>
                  </a:lnTo>
                  <a:lnTo>
                    <a:pt x="0" y="423"/>
                  </a:lnTo>
                  <a:lnTo>
                    <a:pt x="0" y="415"/>
                  </a:lnTo>
                  <a:lnTo>
                    <a:pt x="8" y="391"/>
                  </a:lnTo>
                  <a:lnTo>
                    <a:pt x="8" y="383"/>
                  </a:lnTo>
                  <a:lnTo>
                    <a:pt x="16" y="399"/>
                  </a:lnTo>
                  <a:lnTo>
                    <a:pt x="24" y="375"/>
                  </a:lnTo>
                  <a:lnTo>
                    <a:pt x="8" y="375"/>
                  </a:lnTo>
                  <a:lnTo>
                    <a:pt x="0" y="375"/>
                  </a:lnTo>
                  <a:lnTo>
                    <a:pt x="8" y="359"/>
                  </a:lnTo>
                  <a:lnTo>
                    <a:pt x="16" y="359"/>
                  </a:lnTo>
                  <a:lnTo>
                    <a:pt x="16" y="335"/>
                  </a:lnTo>
                  <a:lnTo>
                    <a:pt x="24" y="335"/>
                  </a:lnTo>
                  <a:lnTo>
                    <a:pt x="24" y="343"/>
                  </a:lnTo>
                  <a:lnTo>
                    <a:pt x="32" y="303"/>
                  </a:lnTo>
                  <a:lnTo>
                    <a:pt x="32" y="295"/>
                  </a:lnTo>
                  <a:lnTo>
                    <a:pt x="24" y="287"/>
                  </a:lnTo>
                  <a:lnTo>
                    <a:pt x="24" y="271"/>
                  </a:lnTo>
                  <a:lnTo>
                    <a:pt x="32" y="264"/>
                  </a:lnTo>
                  <a:lnTo>
                    <a:pt x="24" y="240"/>
                  </a:lnTo>
                  <a:lnTo>
                    <a:pt x="32" y="240"/>
                  </a:lnTo>
                  <a:lnTo>
                    <a:pt x="48" y="176"/>
                  </a:lnTo>
                  <a:lnTo>
                    <a:pt x="40" y="152"/>
                  </a:lnTo>
                  <a:lnTo>
                    <a:pt x="48" y="144"/>
                  </a:lnTo>
                  <a:lnTo>
                    <a:pt x="48" y="128"/>
                  </a:lnTo>
                  <a:lnTo>
                    <a:pt x="56" y="104"/>
                  </a:lnTo>
                  <a:lnTo>
                    <a:pt x="56" y="56"/>
                  </a:lnTo>
                  <a:lnTo>
                    <a:pt x="64" y="40"/>
                  </a:lnTo>
                  <a:lnTo>
                    <a:pt x="5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 name="Freeform 11"/>
            <p:cNvSpPr>
              <a:spLocks/>
            </p:cNvSpPr>
            <p:nvPr/>
          </p:nvSpPr>
          <p:spPr bwMode="auto">
            <a:xfrm>
              <a:off x="2669" y="2813"/>
              <a:ext cx="90" cy="452"/>
            </a:xfrm>
            <a:custGeom>
              <a:avLst/>
              <a:gdLst>
                <a:gd name="T0" fmla="*/ 113 w 88"/>
                <a:gd name="T1" fmla="*/ 0 h 487"/>
                <a:gd name="T2" fmla="*/ 113 w 88"/>
                <a:gd name="T3" fmla="*/ 6 h 487"/>
                <a:gd name="T4" fmla="*/ 136 w 88"/>
                <a:gd name="T5" fmla="*/ 13 h 487"/>
                <a:gd name="T6" fmla="*/ 113 w 88"/>
                <a:gd name="T7" fmla="*/ 18 h 487"/>
                <a:gd name="T8" fmla="*/ 113 w 88"/>
                <a:gd name="T9" fmla="*/ 27 h 487"/>
                <a:gd name="T10" fmla="*/ 102 w 88"/>
                <a:gd name="T11" fmla="*/ 43 h 487"/>
                <a:gd name="T12" fmla="*/ 86 w 88"/>
                <a:gd name="T13" fmla="*/ 50 h 487"/>
                <a:gd name="T14" fmla="*/ 70 w 88"/>
                <a:gd name="T15" fmla="*/ 58 h 487"/>
                <a:gd name="T16" fmla="*/ 60 w 88"/>
                <a:gd name="T17" fmla="*/ 66 h 487"/>
                <a:gd name="T18" fmla="*/ 60 w 88"/>
                <a:gd name="T19" fmla="*/ 76 h 487"/>
                <a:gd name="T20" fmla="*/ 70 w 88"/>
                <a:gd name="T21" fmla="*/ 76 h 487"/>
                <a:gd name="T22" fmla="*/ 52 w 88"/>
                <a:gd name="T23" fmla="*/ 86 h 487"/>
                <a:gd name="T24" fmla="*/ 52 w 88"/>
                <a:gd name="T25" fmla="*/ 95 h 487"/>
                <a:gd name="T26" fmla="*/ 52 w 88"/>
                <a:gd name="T27" fmla="*/ 99 h 487"/>
                <a:gd name="T28" fmla="*/ 52 w 88"/>
                <a:gd name="T29" fmla="*/ 102 h 487"/>
                <a:gd name="T30" fmla="*/ 102 w 88"/>
                <a:gd name="T31" fmla="*/ 102 h 487"/>
                <a:gd name="T32" fmla="*/ 113 w 88"/>
                <a:gd name="T33" fmla="*/ 106 h 487"/>
                <a:gd name="T34" fmla="*/ 86 w 88"/>
                <a:gd name="T35" fmla="*/ 110 h 487"/>
                <a:gd name="T36" fmla="*/ 60 w 88"/>
                <a:gd name="T37" fmla="*/ 108 h 487"/>
                <a:gd name="T38" fmla="*/ 70 w 88"/>
                <a:gd name="T39" fmla="*/ 106 h 487"/>
                <a:gd name="T40" fmla="*/ 52 w 88"/>
                <a:gd name="T41" fmla="*/ 106 h 487"/>
                <a:gd name="T42" fmla="*/ 16 w 88"/>
                <a:gd name="T43" fmla="*/ 102 h 487"/>
                <a:gd name="T44" fmla="*/ 8 w 88"/>
                <a:gd name="T45" fmla="*/ 102 h 487"/>
                <a:gd name="T46" fmla="*/ 16 w 88"/>
                <a:gd name="T47" fmla="*/ 101 h 487"/>
                <a:gd name="T48" fmla="*/ 16 w 88"/>
                <a:gd name="T49" fmla="*/ 101 h 487"/>
                <a:gd name="T50" fmla="*/ 16 w 88"/>
                <a:gd name="T51" fmla="*/ 101 h 487"/>
                <a:gd name="T52" fmla="*/ 16 w 88"/>
                <a:gd name="T53" fmla="*/ 95 h 487"/>
                <a:gd name="T54" fmla="*/ 0 w 88"/>
                <a:gd name="T55" fmla="*/ 95 h 487"/>
                <a:gd name="T56" fmla="*/ 8 w 88"/>
                <a:gd name="T57" fmla="*/ 88 h 487"/>
                <a:gd name="T58" fmla="*/ 16 w 88"/>
                <a:gd name="T59" fmla="*/ 88 h 487"/>
                <a:gd name="T60" fmla="*/ 8 w 88"/>
                <a:gd name="T61" fmla="*/ 84 h 487"/>
                <a:gd name="T62" fmla="*/ 8 w 88"/>
                <a:gd name="T63" fmla="*/ 82 h 487"/>
                <a:gd name="T64" fmla="*/ 16 w 88"/>
                <a:gd name="T65" fmla="*/ 76 h 487"/>
                <a:gd name="T66" fmla="*/ 44 w 88"/>
                <a:gd name="T67" fmla="*/ 76 h 487"/>
                <a:gd name="T68" fmla="*/ 52 w 88"/>
                <a:gd name="T69" fmla="*/ 66 h 487"/>
                <a:gd name="T70" fmla="*/ 44 w 88"/>
                <a:gd name="T71" fmla="*/ 61 h 487"/>
                <a:gd name="T72" fmla="*/ 44 w 88"/>
                <a:gd name="T73" fmla="*/ 54 h 487"/>
                <a:gd name="T74" fmla="*/ 70 w 88"/>
                <a:gd name="T75" fmla="*/ 40 h 487"/>
                <a:gd name="T76" fmla="*/ 70 w 88"/>
                <a:gd name="T77" fmla="*/ 32 h 487"/>
                <a:gd name="T78" fmla="*/ 86 w 88"/>
                <a:gd name="T79" fmla="*/ 24 h 487"/>
                <a:gd name="T80" fmla="*/ 102 w 88"/>
                <a:gd name="T81" fmla="*/ 9 h 4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
                <a:gd name="T124" fmla="*/ 0 h 487"/>
                <a:gd name="T125" fmla="*/ 88 w 88"/>
                <a:gd name="T126" fmla="*/ 487 h 4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 h="487">
                  <a:moveTo>
                    <a:pt x="56" y="8"/>
                  </a:moveTo>
                  <a:lnTo>
                    <a:pt x="72" y="0"/>
                  </a:lnTo>
                  <a:lnTo>
                    <a:pt x="72" y="16"/>
                  </a:lnTo>
                  <a:lnTo>
                    <a:pt x="72" y="24"/>
                  </a:lnTo>
                  <a:lnTo>
                    <a:pt x="80" y="56"/>
                  </a:lnTo>
                  <a:lnTo>
                    <a:pt x="88" y="56"/>
                  </a:lnTo>
                  <a:lnTo>
                    <a:pt x="88" y="72"/>
                  </a:lnTo>
                  <a:lnTo>
                    <a:pt x="72" y="80"/>
                  </a:lnTo>
                  <a:lnTo>
                    <a:pt x="80" y="104"/>
                  </a:lnTo>
                  <a:lnTo>
                    <a:pt x="72" y="120"/>
                  </a:lnTo>
                  <a:lnTo>
                    <a:pt x="56" y="160"/>
                  </a:lnTo>
                  <a:lnTo>
                    <a:pt x="64" y="192"/>
                  </a:lnTo>
                  <a:lnTo>
                    <a:pt x="56" y="208"/>
                  </a:lnTo>
                  <a:lnTo>
                    <a:pt x="56" y="224"/>
                  </a:lnTo>
                  <a:lnTo>
                    <a:pt x="48" y="232"/>
                  </a:lnTo>
                  <a:lnTo>
                    <a:pt x="48" y="256"/>
                  </a:lnTo>
                  <a:lnTo>
                    <a:pt x="40" y="271"/>
                  </a:lnTo>
                  <a:lnTo>
                    <a:pt x="40" y="295"/>
                  </a:lnTo>
                  <a:lnTo>
                    <a:pt x="40" y="311"/>
                  </a:lnTo>
                  <a:lnTo>
                    <a:pt x="40" y="335"/>
                  </a:lnTo>
                  <a:lnTo>
                    <a:pt x="48" y="335"/>
                  </a:lnTo>
                  <a:lnTo>
                    <a:pt x="48" y="343"/>
                  </a:lnTo>
                  <a:lnTo>
                    <a:pt x="40" y="375"/>
                  </a:lnTo>
                  <a:lnTo>
                    <a:pt x="32" y="383"/>
                  </a:lnTo>
                  <a:lnTo>
                    <a:pt x="32" y="399"/>
                  </a:lnTo>
                  <a:lnTo>
                    <a:pt x="32" y="423"/>
                  </a:lnTo>
                  <a:lnTo>
                    <a:pt x="32" y="431"/>
                  </a:lnTo>
                  <a:lnTo>
                    <a:pt x="32" y="439"/>
                  </a:lnTo>
                  <a:lnTo>
                    <a:pt x="32" y="431"/>
                  </a:lnTo>
                  <a:lnTo>
                    <a:pt x="32" y="455"/>
                  </a:lnTo>
                  <a:lnTo>
                    <a:pt x="40" y="463"/>
                  </a:lnTo>
                  <a:lnTo>
                    <a:pt x="64" y="463"/>
                  </a:lnTo>
                  <a:lnTo>
                    <a:pt x="72" y="463"/>
                  </a:lnTo>
                  <a:lnTo>
                    <a:pt x="72" y="471"/>
                  </a:lnTo>
                  <a:lnTo>
                    <a:pt x="56" y="471"/>
                  </a:lnTo>
                  <a:lnTo>
                    <a:pt x="56" y="487"/>
                  </a:lnTo>
                  <a:lnTo>
                    <a:pt x="48" y="487"/>
                  </a:lnTo>
                  <a:lnTo>
                    <a:pt x="40" y="479"/>
                  </a:lnTo>
                  <a:lnTo>
                    <a:pt x="48" y="479"/>
                  </a:lnTo>
                  <a:lnTo>
                    <a:pt x="48" y="471"/>
                  </a:lnTo>
                  <a:lnTo>
                    <a:pt x="32" y="479"/>
                  </a:lnTo>
                  <a:lnTo>
                    <a:pt x="32" y="471"/>
                  </a:lnTo>
                  <a:lnTo>
                    <a:pt x="24" y="471"/>
                  </a:lnTo>
                  <a:lnTo>
                    <a:pt x="16" y="463"/>
                  </a:lnTo>
                  <a:lnTo>
                    <a:pt x="16" y="471"/>
                  </a:lnTo>
                  <a:lnTo>
                    <a:pt x="8" y="463"/>
                  </a:lnTo>
                  <a:lnTo>
                    <a:pt x="8" y="455"/>
                  </a:lnTo>
                  <a:lnTo>
                    <a:pt x="16" y="447"/>
                  </a:lnTo>
                  <a:lnTo>
                    <a:pt x="16" y="439"/>
                  </a:lnTo>
                  <a:lnTo>
                    <a:pt x="16" y="447"/>
                  </a:lnTo>
                  <a:lnTo>
                    <a:pt x="8" y="455"/>
                  </a:lnTo>
                  <a:lnTo>
                    <a:pt x="16" y="447"/>
                  </a:lnTo>
                  <a:lnTo>
                    <a:pt x="16" y="439"/>
                  </a:lnTo>
                  <a:lnTo>
                    <a:pt x="16" y="423"/>
                  </a:lnTo>
                  <a:lnTo>
                    <a:pt x="8" y="423"/>
                  </a:lnTo>
                  <a:lnTo>
                    <a:pt x="0" y="423"/>
                  </a:lnTo>
                  <a:lnTo>
                    <a:pt x="0" y="415"/>
                  </a:lnTo>
                  <a:lnTo>
                    <a:pt x="8" y="391"/>
                  </a:lnTo>
                  <a:lnTo>
                    <a:pt x="8" y="383"/>
                  </a:lnTo>
                  <a:lnTo>
                    <a:pt x="16" y="399"/>
                  </a:lnTo>
                  <a:lnTo>
                    <a:pt x="24" y="375"/>
                  </a:lnTo>
                  <a:lnTo>
                    <a:pt x="8" y="375"/>
                  </a:lnTo>
                  <a:lnTo>
                    <a:pt x="0" y="375"/>
                  </a:lnTo>
                  <a:lnTo>
                    <a:pt x="8" y="359"/>
                  </a:lnTo>
                  <a:lnTo>
                    <a:pt x="16" y="359"/>
                  </a:lnTo>
                  <a:lnTo>
                    <a:pt x="16" y="335"/>
                  </a:lnTo>
                  <a:lnTo>
                    <a:pt x="24" y="335"/>
                  </a:lnTo>
                  <a:lnTo>
                    <a:pt x="24" y="343"/>
                  </a:lnTo>
                  <a:lnTo>
                    <a:pt x="32" y="303"/>
                  </a:lnTo>
                  <a:lnTo>
                    <a:pt x="32" y="295"/>
                  </a:lnTo>
                  <a:lnTo>
                    <a:pt x="24" y="287"/>
                  </a:lnTo>
                  <a:lnTo>
                    <a:pt x="24" y="271"/>
                  </a:lnTo>
                  <a:lnTo>
                    <a:pt x="32" y="264"/>
                  </a:lnTo>
                  <a:lnTo>
                    <a:pt x="24" y="240"/>
                  </a:lnTo>
                  <a:lnTo>
                    <a:pt x="32" y="240"/>
                  </a:lnTo>
                  <a:lnTo>
                    <a:pt x="48" y="176"/>
                  </a:lnTo>
                  <a:lnTo>
                    <a:pt x="40" y="152"/>
                  </a:lnTo>
                  <a:lnTo>
                    <a:pt x="48" y="144"/>
                  </a:lnTo>
                  <a:lnTo>
                    <a:pt x="48" y="128"/>
                  </a:lnTo>
                  <a:lnTo>
                    <a:pt x="56" y="104"/>
                  </a:lnTo>
                  <a:lnTo>
                    <a:pt x="56" y="56"/>
                  </a:lnTo>
                  <a:lnTo>
                    <a:pt x="64" y="40"/>
                  </a:lnTo>
                  <a:lnTo>
                    <a:pt x="56" y="8"/>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 name="Freeform 12"/>
            <p:cNvSpPr>
              <a:spLocks/>
            </p:cNvSpPr>
            <p:nvPr/>
          </p:nvSpPr>
          <p:spPr bwMode="auto">
            <a:xfrm>
              <a:off x="2693" y="3249"/>
              <a:ext cx="51" cy="45"/>
            </a:xfrm>
            <a:custGeom>
              <a:avLst/>
              <a:gdLst>
                <a:gd name="T0" fmla="*/ 162 w 48"/>
                <a:gd name="T1" fmla="*/ 12 h 48"/>
                <a:gd name="T2" fmla="*/ 162 w 48"/>
                <a:gd name="T3" fmla="*/ 0 h 48"/>
                <a:gd name="T4" fmla="*/ 137 w 48"/>
                <a:gd name="T5" fmla="*/ 0 h 48"/>
                <a:gd name="T6" fmla="*/ 137 w 48"/>
                <a:gd name="T7" fmla="*/ 8 h 48"/>
                <a:gd name="T8" fmla="*/ 107 w 48"/>
                <a:gd name="T9" fmla="*/ 8 h 48"/>
                <a:gd name="T10" fmla="*/ 84 w 48"/>
                <a:gd name="T11" fmla="*/ 8 h 48"/>
                <a:gd name="T12" fmla="*/ 32 w 48"/>
                <a:gd name="T13" fmla="*/ 8 h 48"/>
                <a:gd name="T14" fmla="*/ 0 w 48"/>
                <a:gd name="T15" fmla="*/ 8 h 48"/>
                <a:gd name="T16" fmla="*/ 32 w 48"/>
                <a:gd name="T17" fmla="*/ 8 h 48"/>
                <a:gd name="T18" fmla="*/ 32 w 48"/>
                <a:gd name="T19" fmla="*/ 8 h 48"/>
                <a:gd name="T20" fmla="*/ 52 w 48"/>
                <a:gd name="T21" fmla="*/ 8 h 48"/>
                <a:gd name="T22" fmla="*/ 52 w 48"/>
                <a:gd name="T23" fmla="*/ 12 h 48"/>
                <a:gd name="T24" fmla="*/ 107 w 48"/>
                <a:gd name="T25" fmla="*/ 14 h 48"/>
                <a:gd name="T26" fmla="*/ 137 w 48"/>
                <a:gd name="T27" fmla="*/ 14 h 48"/>
                <a:gd name="T28" fmla="*/ 162 w 48"/>
                <a:gd name="T29" fmla="*/ 14 h 48"/>
                <a:gd name="T30" fmla="*/ 162 w 48"/>
                <a:gd name="T31" fmla="*/ 12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48"/>
                <a:gd name="T50" fmla="*/ 48 w 4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48">
                  <a:moveTo>
                    <a:pt x="48" y="40"/>
                  </a:moveTo>
                  <a:lnTo>
                    <a:pt x="48" y="0"/>
                  </a:lnTo>
                  <a:lnTo>
                    <a:pt x="40" y="0"/>
                  </a:lnTo>
                  <a:lnTo>
                    <a:pt x="40" y="16"/>
                  </a:lnTo>
                  <a:lnTo>
                    <a:pt x="32" y="24"/>
                  </a:lnTo>
                  <a:lnTo>
                    <a:pt x="24" y="24"/>
                  </a:lnTo>
                  <a:lnTo>
                    <a:pt x="8" y="8"/>
                  </a:lnTo>
                  <a:lnTo>
                    <a:pt x="0" y="16"/>
                  </a:lnTo>
                  <a:lnTo>
                    <a:pt x="8" y="24"/>
                  </a:lnTo>
                  <a:lnTo>
                    <a:pt x="8" y="32"/>
                  </a:lnTo>
                  <a:lnTo>
                    <a:pt x="16" y="32"/>
                  </a:lnTo>
                  <a:lnTo>
                    <a:pt x="16" y="40"/>
                  </a:lnTo>
                  <a:lnTo>
                    <a:pt x="32" y="48"/>
                  </a:lnTo>
                  <a:lnTo>
                    <a:pt x="40" y="48"/>
                  </a:lnTo>
                  <a:lnTo>
                    <a:pt x="48" y="48"/>
                  </a:lnTo>
                  <a:lnTo>
                    <a:pt x="48"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 name="Freeform 13"/>
            <p:cNvSpPr>
              <a:spLocks/>
            </p:cNvSpPr>
            <p:nvPr/>
          </p:nvSpPr>
          <p:spPr bwMode="auto">
            <a:xfrm>
              <a:off x="2693" y="3249"/>
              <a:ext cx="51" cy="45"/>
            </a:xfrm>
            <a:custGeom>
              <a:avLst/>
              <a:gdLst>
                <a:gd name="T0" fmla="*/ 162 w 48"/>
                <a:gd name="T1" fmla="*/ 12 h 48"/>
                <a:gd name="T2" fmla="*/ 162 w 48"/>
                <a:gd name="T3" fmla="*/ 0 h 48"/>
                <a:gd name="T4" fmla="*/ 137 w 48"/>
                <a:gd name="T5" fmla="*/ 0 h 48"/>
                <a:gd name="T6" fmla="*/ 137 w 48"/>
                <a:gd name="T7" fmla="*/ 8 h 48"/>
                <a:gd name="T8" fmla="*/ 107 w 48"/>
                <a:gd name="T9" fmla="*/ 8 h 48"/>
                <a:gd name="T10" fmla="*/ 84 w 48"/>
                <a:gd name="T11" fmla="*/ 8 h 48"/>
                <a:gd name="T12" fmla="*/ 32 w 48"/>
                <a:gd name="T13" fmla="*/ 8 h 48"/>
                <a:gd name="T14" fmla="*/ 0 w 48"/>
                <a:gd name="T15" fmla="*/ 8 h 48"/>
                <a:gd name="T16" fmla="*/ 32 w 48"/>
                <a:gd name="T17" fmla="*/ 8 h 48"/>
                <a:gd name="T18" fmla="*/ 32 w 48"/>
                <a:gd name="T19" fmla="*/ 8 h 48"/>
                <a:gd name="T20" fmla="*/ 52 w 48"/>
                <a:gd name="T21" fmla="*/ 8 h 48"/>
                <a:gd name="T22" fmla="*/ 52 w 48"/>
                <a:gd name="T23" fmla="*/ 12 h 48"/>
                <a:gd name="T24" fmla="*/ 107 w 48"/>
                <a:gd name="T25" fmla="*/ 14 h 48"/>
                <a:gd name="T26" fmla="*/ 137 w 48"/>
                <a:gd name="T27" fmla="*/ 14 h 48"/>
                <a:gd name="T28" fmla="*/ 162 w 48"/>
                <a:gd name="T29" fmla="*/ 14 h 48"/>
                <a:gd name="T30" fmla="*/ 162 w 48"/>
                <a:gd name="T31" fmla="*/ 12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48"/>
                <a:gd name="T50" fmla="*/ 48 w 4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48">
                  <a:moveTo>
                    <a:pt x="48" y="40"/>
                  </a:moveTo>
                  <a:lnTo>
                    <a:pt x="48" y="0"/>
                  </a:lnTo>
                  <a:lnTo>
                    <a:pt x="40" y="0"/>
                  </a:lnTo>
                  <a:lnTo>
                    <a:pt x="40" y="16"/>
                  </a:lnTo>
                  <a:lnTo>
                    <a:pt x="32" y="24"/>
                  </a:lnTo>
                  <a:lnTo>
                    <a:pt x="24" y="24"/>
                  </a:lnTo>
                  <a:lnTo>
                    <a:pt x="8" y="8"/>
                  </a:lnTo>
                  <a:lnTo>
                    <a:pt x="0" y="16"/>
                  </a:lnTo>
                  <a:lnTo>
                    <a:pt x="8" y="24"/>
                  </a:lnTo>
                  <a:lnTo>
                    <a:pt x="8" y="32"/>
                  </a:lnTo>
                  <a:lnTo>
                    <a:pt x="16" y="32"/>
                  </a:lnTo>
                  <a:lnTo>
                    <a:pt x="16" y="40"/>
                  </a:lnTo>
                  <a:lnTo>
                    <a:pt x="32" y="48"/>
                  </a:lnTo>
                  <a:lnTo>
                    <a:pt x="40" y="48"/>
                  </a:lnTo>
                  <a:lnTo>
                    <a:pt x="48" y="48"/>
                  </a:lnTo>
                  <a:lnTo>
                    <a:pt x="48" y="4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 name="Freeform 14"/>
            <p:cNvSpPr>
              <a:spLocks/>
            </p:cNvSpPr>
            <p:nvPr/>
          </p:nvSpPr>
          <p:spPr bwMode="auto">
            <a:xfrm>
              <a:off x="2700" y="2857"/>
              <a:ext cx="209" cy="383"/>
            </a:xfrm>
            <a:custGeom>
              <a:avLst/>
              <a:gdLst>
                <a:gd name="T0" fmla="*/ 387 w 200"/>
                <a:gd name="T1" fmla="*/ 19 h 415"/>
                <a:gd name="T2" fmla="*/ 482 w 200"/>
                <a:gd name="T3" fmla="*/ 12 h 415"/>
                <a:gd name="T4" fmla="*/ 462 w 200"/>
                <a:gd name="T5" fmla="*/ 8 h 415"/>
                <a:gd name="T6" fmla="*/ 423 w 200"/>
                <a:gd name="T7" fmla="*/ 12 h 415"/>
                <a:gd name="T8" fmla="*/ 367 w 200"/>
                <a:gd name="T9" fmla="*/ 12 h 415"/>
                <a:gd name="T10" fmla="*/ 387 w 200"/>
                <a:gd name="T11" fmla="*/ 8 h 415"/>
                <a:gd name="T12" fmla="*/ 288 w 200"/>
                <a:gd name="T13" fmla="*/ 6 h 415"/>
                <a:gd name="T14" fmla="*/ 232 w 200"/>
                <a:gd name="T15" fmla="*/ 0 h 415"/>
                <a:gd name="T16" fmla="*/ 173 w 200"/>
                <a:gd name="T17" fmla="*/ 0 h 415"/>
                <a:gd name="T18" fmla="*/ 137 w 200"/>
                <a:gd name="T19" fmla="*/ 6 h 415"/>
                <a:gd name="T20" fmla="*/ 115 w 200"/>
                <a:gd name="T21" fmla="*/ 12 h 415"/>
                <a:gd name="T22" fmla="*/ 54 w 200"/>
                <a:gd name="T23" fmla="*/ 22 h 415"/>
                <a:gd name="T24" fmla="*/ 54 w 200"/>
                <a:gd name="T25" fmla="*/ 32 h 415"/>
                <a:gd name="T26" fmla="*/ 38 w 200"/>
                <a:gd name="T27" fmla="*/ 38 h 415"/>
                <a:gd name="T28" fmla="*/ 8 w 200"/>
                <a:gd name="T29" fmla="*/ 44 h 415"/>
                <a:gd name="T30" fmla="*/ 8 w 200"/>
                <a:gd name="T31" fmla="*/ 52 h 415"/>
                <a:gd name="T32" fmla="*/ 38 w 200"/>
                <a:gd name="T33" fmla="*/ 57 h 415"/>
                <a:gd name="T34" fmla="*/ 8 w 200"/>
                <a:gd name="T35" fmla="*/ 66 h 415"/>
                <a:gd name="T36" fmla="*/ 0 w 200"/>
                <a:gd name="T37" fmla="*/ 71 h 415"/>
                <a:gd name="T38" fmla="*/ 0 w 200"/>
                <a:gd name="T39" fmla="*/ 78 h 415"/>
                <a:gd name="T40" fmla="*/ 0 w 200"/>
                <a:gd name="T41" fmla="*/ 78 h 415"/>
                <a:gd name="T42" fmla="*/ 8 w 200"/>
                <a:gd name="T43" fmla="*/ 84 h 415"/>
                <a:gd name="T44" fmla="*/ 96 w 200"/>
                <a:gd name="T45" fmla="*/ 84 h 415"/>
                <a:gd name="T46" fmla="*/ 96 w 200"/>
                <a:gd name="T47" fmla="*/ 78 h 415"/>
                <a:gd name="T48" fmla="*/ 137 w 200"/>
                <a:gd name="T49" fmla="*/ 72 h 415"/>
                <a:gd name="T50" fmla="*/ 194 w 200"/>
                <a:gd name="T51" fmla="*/ 66 h 415"/>
                <a:gd name="T52" fmla="*/ 137 w 200"/>
                <a:gd name="T53" fmla="*/ 65 h 415"/>
                <a:gd name="T54" fmla="*/ 154 w 200"/>
                <a:gd name="T55" fmla="*/ 61 h 415"/>
                <a:gd name="T56" fmla="*/ 194 w 200"/>
                <a:gd name="T57" fmla="*/ 57 h 415"/>
                <a:gd name="T58" fmla="*/ 212 w 200"/>
                <a:gd name="T59" fmla="*/ 55 h 415"/>
                <a:gd name="T60" fmla="*/ 232 w 200"/>
                <a:gd name="T61" fmla="*/ 52 h 415"/>
                <a:gd name="T62" fmla="*/ 194 w 200"/>
                <a:gd name="T63" fmla="*/ 52 h 415"/>
                <a:gd name="T64" fmla="*/ 232 w 200"/>
                <a:gd name="T65" fmla="*/ 48 h 415"/>
                <a:gd name="T66" fmla="*/ 288 w 200"/>
                <a:gd name="T67" fmla="*/ 44 h 415"/>
                <a:gd name="T68" fmla="*/ 288 w 200"/>
                <a:gd name="T69" fmla="*/ 41 h 415"/>
                <a:gd name="T70" fmla="*/ 387 w 200"/>
                <a:gd name="T71" fmla="*/ 41 h 415"/>
                <a:gd name="T72" fmla="*/ 405 w 200"/>
                <a:gd name="T73" fmla="*/ 35 h 415"/>
                <a:gd name="T74" fmla="*/ 387 w 200"/>
                <a:gd name="T75" fmla="*/ 32 h 415"/>
                <a:gd name="T76" fmla="*/ 367 w 200"/>
                <a:gd name="T77" fmla="*/ 30 h 4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
                <a:gd name="T118" fmla="*/ 0 h 415"/>
                <a:gd name="T119" fmla="*/ 200 w 200"/>
                <a:gd name="T120" fmla="*/ 415 h 4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 h="415">
                  <a:moveTo>
                    <a:pt x="152" y="144"/>
                  </a:moveTo>
                  <a:lnTo>
                    <a:pt x="160" y="96"/>
                  </a:lnTo>
                  <a:lnTo>
                    <a:pt x="192" y="64"/>
                  </a:lnTo>
                  <a:lnTo>
                    <a:pt x="200" y="56"/>
                  </a:lnTo>
                  <a:lnTo>
                    <a:pt x="200" y="40"/>
                  </a:lnTo>
                  <a:lnTo>
                    <a:pt x="192" y="40"/>
                  </a:lnTo>
                  <a:lnTo>
                    <a:pt x="192" y="56"/>
                  </a:lnTo>
                  <a:lnTo>
                    <a:pt x="176" y="56"/>
                  </a:lnTo>
                  <a:lnTo>
                    <a:pt x="168" y="64"/>
                  </a:lnTo>
                  <a:lnTo>
                    <a:pt x="152" y="56"/>
                  </a:lnTo>
                  <a:lnTo>
                    <a:pt x="160" y="48"/>
                  </a:lnTo>
                  <a:lnTo>
                    <a:pt x="160" y="40"/>
                  </a:lnTo>
                  <a:lnTo>
                    <a:pt x="144" y="24"/>
                  </a:lnTo>
                  <a:lnTo>
                    <a:pt x="120" y="24"/>
                  </a:lnTo>
                  <a:lnTo>
                    <a:pt x="112" y="8"/>
                  </a:lnTo>
                  <a:lnTo>
                    <a:pt x="96" y="0"/>
                  </a:lnTo>
                  <a:lnTo>
                    <a:pt x="88" y="8"/>
                  </a:lnTo>
                  <a:lnTo>
                    <a:pt x="72" y="0"/>
                  </a:lnTo>
                  <a:lnTo>
                    <a:pt x="56" y="8"/>
                  </a:lnTo>
                  <a:lnTo>
                    <a:pt x="56" y="24"/>
                  </a:lnTo>
                  <a:lnTo>
                    <a:pt x="40" y="32"/>
                  </a:lnTo>
                  <a:lnTo>
                    <a:pt x="48" y="56"/>
                  </a:lnTo>
                  <a:lnTo>
                    <a:pt x="40" y="72"/>
                  </a:lnTo>
                  <a:lnTo>
                    <a:pt x="24" y="112"/>
                  </a:lnTo>
                  <a:lnTo>
                    <a:pt x="32" y="144"/>
                  </a:lnTo>
                  <a:lnTo>
                    <a:pt x="24" y="160"/>
                  </a:lnTo>
                  <a:lnTo>
                    <a:pt x="24" y="176"/>
                  </a:lnTo>
                  <a:lnTo>
                    <a:pt x="16" y="184"/>
                  </a:lnTo>
                  <a:lnTo>
                    <a:pt x="16" y="208"/>
                  </a:lnTo>
                  <a:lnTo>
                    <a:pt x="8" y="223"/>
                  </a:lnTo>
                  <a:lnTo>
                    <a:pt x="8" y="247"/>
                  </a:lnTo>
                  <a:lnTo>
                    <a:pt x="8" y="263"/>
                  </a:lnTo>
                  <a:lnTo>
                    <a:pt x="8" y="287"/>
                  </a:lnTo>
                  <a:lnTo>
                    <a:pt x="16" y="287"/>
                  </a:lnTo>
                  <a:lnTo>
                    <a:pt x="16" y="295"/>
                  </a:lnTo>
                  <a:lnTo>
                    <a:pt x="8" y="327"/>
                  </a:lnTo>
                  <a:lnTo>
                    <a:pt x="0" y="335"/>
                  </a:lnTo>
                  <a:lnTo>
                    <a:pt x="0" y="351"/>
                  </a:lnTo>
                  <a:lnTo>
                    <a:pt x="0" y="375"/>
                  </a:lnTo>
                  <a:lnTo>
                    <a:pt x="0" y="383"/>
                  </a:lnTo>
                  <a:lnTo>
                    <a:pt x="0" y="391"/>
                  </a:lnTo>
                  <a:lnTo>
                    <a:pt x="0" y="383"/>
                  </a:lnTo>
                  <a:lnTo>
                    <a:pt x="0" y="407"/>
                  </a:lnTo>
                  <a:lnTo>
                    <a:pt x="8" y="415"/>
                  </a:lnTo>
                  <a:lnTo>
                    <a:pt x="32" y="415"/>
                  </a:lnTo>
                  <a:lnTo>
                    <a:pt x="40" y="415"/>
                  </a:lnTo>
                  <a:lnTo>
                    <a:pt x="40" y="391"/>
                  </a:lnTo>
                  <a:lnTo>
                    <a:pt x="40" y="383"/>
                  </a:lnTo>
                  <a:lnTo>
                    <a:pt x="48" y="375"/>
                  </a:lnTo>
                  <a:lnTo>
                    <a:pt x="56" y="359"/>
                  </a:lnTo>
                  <a:lnTo>
                    <a:pt x="80" y="343"/>
                  </a:lnTo>
                  <a:lnTo>
                    <a:pt x="80" y="327"/>
                  </a:lnTo>
                  <a:lnTo>
                    <a:pt x="72" y="327"/>
                  </a:lnTo>
                  <a:lnTo>
                    <a:pt x="56" y="319"/>
                  </a:lnTo>
                  <a:lnTo>
                    <a:pt x="56" y="311"/>
                  </a:lnTo>
                  <a:lnTo>
                    <a:pt x="64" y="303"/>
                  </a:lnTo>
                  <a:lnTo>
                    <a:pt x="80" y="295"/>
                  </a:lnTo>
                  <a:lnTo>
                    <a:pt x="80" y="287"/>
                  </a:lnTo>
                  <a:lnTo>
                    <a:pt x="80" y="279"/>
                  </a:lnTo>
                  <a:lnTo>
                    <a:pt x="88" y="271"/>
                  </a:lnTo>
                  <a:lnTo>
                    <a:pt x="88" y="263"/>
                  </a:lnTo>
                  <a:lnTo>
                    <a:pt x="96" y="263"/>
                  </a:lnTo>
                  <a:lnTo>
                    <a:pt x="96" y="255"/>
                  </a:lnTo>
                  <a:lnTo>
                    <a:pt x="80" y="255"/>
                  </a:lnTo>
                  <a:lnTo>
                    <a:pt x="80" y="239"/>
                  </a:lnTo>
                  <a:lnTo>
                    <a:pt x="96" y="239"/>
                  </a:lnTo>
                  <a:lnTo>
                    <a:pt x="112" y="239"/>
                  </a:lnTo>
                  <a:lnTo>
                    <a:pt x="120" y="216"/>
                  </a:lnTo>
                  <a:lnTo>
                    <a:pt x="112" y="208"/>
                  </a:lnTo>
                  <a:lnTo>
                    <a:pt x="120" y="208"/>
                  </a:lnTo>
                  <a:lnTo>
                    <a:pt x="128" y="208"/>
                  </a:lnTo>
                  <a:lnTo>
                    <a:pt x="160" y="200"/>
                  </a:lnTo>
                  <a:lnTo>
                    <a:pt x="168" y="184"/>
                  </a:lnTo>
                  <a:lnTo>
                    <a:pt x="168" y="176"/>
                  </a:lnTo>
                  <a:lnTo>
                    <a:pt x="160" y="168"/>
                  </a:lnTo>
                  <a:lnTo>
                    <a:pt x="160" y="160"/>
                  </a:lnTo>
                  <a:lnTo>
                    <a:pt x="152" y="152"/>
                  </a:lnTo>
                  <a:lnTo>
                    <a:pt x="152" y="14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 name="Freeform 15"/>
            <p:cNvSpPr>
              <a:spLocks/>
            </p:cNvSpPr>
            <p:nvPr/>
          </p:nvSpPr>
          <p:spPr bwMode="auto">
            <a:xfrm>
              <a:off x="2700" y="2857"/>
              <a:ext cx="209" cy="383"/>
            </a:xfrm>
            <a:custGeom>
              <a:avLst/>
              <a:gdLst>
                <a:gd name="T0" fmla="*/ 387 w 200"/>
                <a:gd name="T1" fmla="*/ 19 h 415"/>
                <a:gd name="T2" fmla="*/ 482 w 200"/>
                <a:gd name="T3" fmla="*/ 12 h 415"/>
                <a:gd name="T4" fmla="*/ 462 w 200"/>
                <a:gd name="T5" fmla="*/ 8 h 415"/>
                <a:gd name="T6" fmla="*/ 423 w 200"/>
                <a:gd name="T7" fmla="*/ 12 h 415"/>
                <a:gd name="T8" fmla="*/ 367 w 200"/>
                <a:gd name="T9" fmla="*/ 12 h 415"/>
                <a:gd name="T10" fmla="*/ 387 w 200"/>
                <a:gd name="T11" fmla="*/ 8 h 415"/>
                <a:gd name="T12" fmla="*/ 288 w 200"/>
                <a:gd name="T13" fmla="*/ 6 h 415"/>
                <a:gd name="T14" fmla="*/ 232 w 200"/>
                <a:gd name="T15" fmla="*/ 0 h 415"/>
                <a:gd name="T16" fmla="*/ 173 w 200"/>
                <a:gd name="T17" fmla="*/ 0 h 415"/>
                <a:gd name="T18" fmla="*/ 137 w 200"/>
                <a:gd name="T19" fmla="*/ 6 h 415"/>
                <a:gd name="T20" fmla="*/ 115 w 200"/>
                <a:gd name="T21" fmla="*/ 12 h 415"/>
                <a:gd name="T22" fmla="*/ 54 w 200"/>
                <a:gd name="T23" fmla="*/ 22 h 415"/>
                <a:gd name="T24" fmla="*/ 54 w 200"/>
                <a:gd name="T25" fmla="*/ 32 h 415"/>
                <a:gd name="T26" fmla="*/ 38 w 200"/>
                <a:gd name="T27" fmla="*/ 38 h 415"/>
                <a:gd name="T28" fmla="*/ 8 w 200"/>
                <a:gd name="T29" fmla="*/ 44 h 415"/>
                <a:gd name="T30" fmla="*/ 8 w 200"/>
                <a:gd name="T31" fmla="*/ 52 h 415"/>
                <a:gd name="T32" fmla="*/ 38 w 200"/>
                <a:gd name="T33" fmla="*/ 57 h 415"/>
                <a:gd name="T34" fmla="*/ 8 w 200"/>
                <a:gd name="T35" fmla="*/ 66 h 415"/>
                <a:gd name="T36" fmla="*/ 0 w 200"/>
                <a:gd name="T37" fmla="*/ 71 h 415"/>
                <a:gd name="T38" fmla="*/ 0 w 200"/>
                <a:gd name="T39" fmla="*/ 78 h 415"/>
                <a:gd name="T40" fmla="*/ 0 w 200"/>
                <a:gd name="T41" fmla="*/ 78 h 415"/>
                <a:gd name="T42" fmla="*/ 8 w 200"/>
                <a:gd name="T43" fmla="*/ 84 h 415"/>
                <a:gd name="T44" fmla="*/ 96 w 200"/>
                <a:gd name="T45" fmla="*/ 84 h 415"/>
                <a:gd name="T46" fmla="*/ 96 w 200"/>
                <a:gd name="T47" fmla="*/ 78 h 415"/>
                <a:gd name="T48" fmla="*/ 137 w 200"/>
                <a:gd name="T49" fmla="*/ 72 h 415"/>
                <a:gd name="T50" fmla="*/ 194 w 200"/>
                <a:gd name="T51" fmla="*/ 66 h 415"/>
                <a:gd name="T52" fmla="*/ 137 w 200"/>
                <a:gd name="T53" fmla="*/ 65 h 415"/>
                <a:gd name="T54" fmla="*/ 154 w 200"/>
                <a:gd name="T55" fmla="*/ 61 h 415"/>
                <a:gd name="T56" fmla="*/ 194 w 200"/>
                <a:gd name="T57" fmla="*/ 57 h 415"/>
                <a:gd name="T58" fmla="*/ 212 w 200"/>
                <a:gd name="T59" fmla="*/ 55 h 415"/>
                <a:gd name="T60" fmla="*/ 232 w 200"/>
                <a:gd name="T61" fmla="*/ 52 h 415"/>
                <a:gd name="T62" fmla="*/ 194 w 200"/>
                <a:gd name="T63" fmla="*/ 52 h 415"/>
                <a:gd name="T64" fmla="*/ 232 w 200"/>
                <a:gd name="T65" fmla="*/ 48 h 415"/>
                <a:gd name="T66" fmla="*/ 288 w 200"/>
                <a:gd name="T67" fmla="*/ 44 h 415"/>
                <a:gd name="T68" fmla="*/ 288 w 200"/>
                <a:gd name="T69" fmla="*/ 41 h 415"/>
                <a:gd name="T70" fmla="*/ 387 w 200"/>
                <a:gd name="T71" fmla="*/ 41 h 415"/>
                <a:gd name="T72" fmla="*/ 405 w 200"/>
                <a:gd name="T73" fmla="*/ 35 h 415"/>
                <a:gd name="T74" fmla="*/ 387 w 200"/>
                <a:gd name="T75" fmla="*/ 32 h 415"/>
                <a:gd name="T76" fmla="*/ 367 w 200"/>
                <a:gd name="T77" fmla="*/ 30 h 4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
                <a:gd name="T118" fmla="*/ 0 h 415"/>
                <a:gd name="T119" fmla="*/ 200 w 200"/>
                <a:gd name="T120" fmla="*/ 415 h 4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 h="415">
                  <a:moveTo>
                    <a:pt x="152" y="144"/>
                  </a:moveTo>
                  <a:lnTo>
                    <a:pt x="160" y="96"/>
                  </a:lnTo>
                  <a:lnTo>
                    <a:pt x="192" y="64"/>
                  </a:lnTo>
                  <a:lnTo>
                    <a:pt x="200" y="56"/>
                  </a:lnTo>
                  <a:lnTo>
                    <a:pt x="200" y="40"/>
                  </a:lnTo>
                  <a:lnTo>
                    <a:pt x="192" y="40"/>
                  </a:lnTo>
                  <a:lnTo>
                    <a:pt x="192" y="56"/>
                  </a:lnTo>
                  <a:lnTo>
                    <a:pt x="176" y="56"/>
                  </a:lnTo>
                  <a:lnTo>
                    <a:pt x="168" y="64"/>
                  </a:lnTo>
                  <a:lnTo>
                    <a:pt x="152" y="56"/>
                  </a:lnTo>
                  <a:lnTo>
                    <a:pt x="160" y="48"/>
                  </a:lnTo>
                  <a:lnTo>
                    <a:pt x="160" y="40"/>
                  </a:lnTo>
                  <a:lnTo>
                    <a:pt x="144" y="24"/>
                  </a:lnTo>
                  <a:lnTo>
                    <a:pt x="120" y="24"/>
                  </a:lnTo>
                  <a:lnTo>
                    <a:pt x="112" y="8"/>
                  </a:lnTo>
                  <a:lnTo>
                    <a:pt x="96" y="0"/>
                  </a:lnTo>
                  <a:lnTo>
                    <a:pt x="88" y="8"/>
                  </a:lnTo>
                  <a:lnTo>
                    <a:pt x="72" y="0"/>
                  </a:lnTo>
                  <a:lnTo>
                    <a:pt x="56" y="8"/>
                  </a:lnTo>
                  <a:lnTo>
                    <a:pt x="56" y="24"/>
                  </a:lnTo>
                  <a:lnTo>
                    <a:pt x="40" y="32"/>
                  </a:lnTo>
                  <a:lnTo>
                    <a:pt x="48" y="56"/>
                  </a:lnTo>
                  <a:lnTo>
                    <a:pt x="40" y="72"/>
                  </a:lnTo>
                  <a:lnTo>
                    <a:pt x="24" y="112"/>
                  </a:lnTo>
                  <a:lnTo>
                    <a:pt x="32" y="144"/>
                  </a:lnTo>
                  <a:lnTo>
                    <a:pt x="24" y="160"/>
                  </a:lnTo>
                  <a:lnTo>
                    <a:pt x="24" y="176"/>
                  </a:lnTo>
                  <a:lnTo>
                    <a:pt x="16" y="184"/>
                  </a:lnTo>
                  <a:lnTo>
                    <a:pt x="16" y="208"/>
                  </a:lnTo>
                  <a:lnTo>
                    <a:pt x="8" y="223"/>
                  </a:lnTo>
                  <a:lnTo>
                    <a:pt x="8" y="247"/>
                  </a:lnTo>
                  <a:lnTo>
                    <a:pt x="8" y="263"/>
                  </a:lnTo>
                  <a:lnTo>
                    <a:pt x="8" y="287"/>
                  </a:lnTo>
                  <a:lnTo>
                    <a:pt x="16" y="287"/>
                  </a:lnTo>
                  <a:lnTo>
                    <a:pt x="16" y="295"/>
                  </a:lnTo>
                  <a:lnTo>
                    <a:pt x="8" y="327"/>
                  </a:lnTo>
                  <a:lnTo>
                    <a:pt x="0" y="335"/>
                  </a:lnTo>
                  <a:lnTo>
                    <a:pt x="0" y="351"/>
                  </a:lnTo>
                  <a:lnTo>
                    <a:pt x="0" y="375"/>
                  </a:lnTo>
                  <a:lnTo>
                    <a:pt x="0" y="383"/>
                  </a:lnTo>
                  <a:lnTo>
                    <a:pt x="0" y="391"/>
                  </a:lnTo>
                  <a:lnTo>
                    <a:pt x="0" y="383"/>
                  </a:lnTo>
                  <a:lnTo>
                    <a:pt x="0" y="407"/>
                  </a:lnTo>
                  <a:lnTo>
                    <a:pt x="8" y="415"/>
                  </a:lnTo>
                  <a:lnTo>
                    <a:pt x="32" y="415"/>
                  </a:lnTo>
                  <a:lnTo>
                    <a:pt x="40" y="415"/>
                  </a:lnTo>
                  <a:lnTo>
                    <a:pt x="40" y="391"/>
                  </a:lnTo>
                  <a:lnTo>
                    <a:pt x="40" y="383"/>
                  </a:lnTo>
                  <a:lnTo>
                    <a:pt x="48" y="375"/>
                  </a:lnTo>
                  <a:lnTo>
                    <a:pt x="56" y="359"/>
                  </a:lnTo>
                  <a:lnTo>
                    <a:pt x="80" y="343"/>
                  </a:lnTo>
                  <a:lnTo>
                    <a:pt x="80" y="327"/>
                  </a:lnTo>
                  <a:lnTo>
                    <a:pt x="72" y="327"/>
                  </a:lnTo>
                  <a:lnTo>
                    <a:pt x="56" y="319"/>
                  </a:lnTo>
                  <a:lnTo>
                    <a:pt x="56" y="311"/>
                  </a:lnTo>
                  <a:lnTo>
                    <a:pt x="64" y="303"/>
                  </a:lnTo>
                  <a:lnTo>
                    <a:pt x="80" y="295"/>
                  </a:lnTo>
                  <a:lnTo>
                    <a:pt x="80" y="287"/>
                  </a:lnTo>
                  <a:lnTo>
                    <a:pt x="80" y="279"/>
                  </a:lnTo>
                  <a:lnTo>
                    <a:pt x="88" y="271"/>
                  </a:lnTo>
                  <a:lnTo>
                    <a:pt x="88" y="263"/>
                  </a:lnTo>
                  <a:lnTo>
                    <a:pt x="96" y="263"/>
                  </a:lnTo>
                  <a:lnTo>
                    <a:pt x="96" y="255"/>
                  </a:lnTo>
                  <a:lnTo>
                    <a:pt x="80" y="255"/>
                  </a:lnTo>
                  <a:lnTo>
                    <a:pt x="80" y="239"/>
                  </a:lnTo>
                  <a:lnTo>
                    <a:pt x="96" y="239"/>
                  </a:lnTo>
                  <a:lnTo>
                    <a:pt x="112" y="239"/>
                  </a:lnTo>
                  <a:lnTo>
                    <a:pt x="120" y="216"/>
                  </a:lnTo>
                  <a:lnTo>
                    <a:pt x="112" y="208"/>
                  </a:lnTo>
                  <a:lnTo>
                    <a:pt x="120" y="208"/>
                  </a:lnTo>
                  <a:lnTo>
                    <a:pt x="128" y="208"/>
                  </a:lnTo>
                  <a:lnTo>
                    <a:pt x="160" y="200"/>
                  </a:lnTo>
                  <a:lnTo>
                    <a:pt x="168" y="184"/>
                  </a:lnTo>
                  <a:lnTo>
                    <a:pt x="168" y="176"/>
                  </a:lnTo>
                  <a:lnTo>
                    <a:pt x="160" y="168"/>
                  </a:lnTo>
                  <a:lnTo>
                    <a:pt x="160" y="160"/>
                  </a:lnTo>
                  <a:lnTo>
                    <a:pt x="152" y="152"/>
                  </a:lnTo>
                  <a:lnTo>
                    <a:pt x="152" y="144"/>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 name="Freeform 16"/>
            <p:cNvSpPr>
              <a:spLocks/>
            </p:cNvSpPr>
            <p:nvPr/>
          </p:nvSpPr>
          <p:spPr bwMode="auto">
            <a:xfrm>
              <a:off x="1967" y="1507"/>
              <a:ext cx="925" cy="668"/>
            </a:xfrm>
            <a:custGeom>
              <a:avLst/>
              <a:gdLst>
                <a:gd name="T0" fmla="*/ 1192 w 895"/>
                <a:gd name="T1" fmla="*/ 169 h 718"/>
                <a:gd name="T2" fmla="*/ 1204 w 895"/>
                <a:gd name="T3" fmla="*/ 165 h 718"/>
                <a:gd name="T4" fmla="*/ 1220 w 895"/>
                <a:gd name="T5" fmla="*/ 155 h 718"/>
                <a:gd name="T6" fmla="*/ 1114 w 895"/>
                <a:gd name="T7" fmla="*/ 146 h 718"/>
                <a:gd name="T8" fmla="*/ 988 w 895"/>
                <a:gd name="T9" fmla="*/ 146 h 718"/>
                <a:gd name="T10" fmla="*/ 912 w 895"/>
                <a:gd name="T11" fmla="*/ 143 h 718"/>
                <a:gd name="T12" fmla="*/ 265 w 895"/>
                <a:gd name="T13" fmla="*/ 135 h 718"/>
                <a:gd name="T14" fmla="*/ 217 w 895"/>
                <a:gd name="T15" fmla="*/ 124 h 718"/>
                <a:gd name="T16" fmla="*/ 138 w 895"/>
                <a:gd name="T17" fmla="*/ 101 h 718"/>
                <a:gd name="T18" fmla="*/ 75 w 895"/>
                <a:gd name="T19" fmla="*/ 100 h 718"/>
                <a:gd name="T20" fmla="*/ 0 w 895"/>
                <a:gd name="T21" fmla="*/ 93 h 718"/>
                <a:gd name="T22" fmla="*/ 94 w 895"/>
                <a:gd name="T23" fmla="*/ 39 h 718"/>
                <a:gd name="T24" fmla="*/ 232 w 895"/>
                <a:gd name="T25" fmla="*/ 31 h 718"/>
                <a:gd name="T26" fmla="*/ 294 w 895"/>
                <a:gd name="T27" fmla="*/ 33 h 718"/>
                <a:gd name="T28" fmla="*/ 326 w 895"/>
                <a:gd name="T29" fmla="*/ 38 h 718"/>
                <a:gd name="T30" fmla="*/ 417 w 895"/>
                <a:gd name="T31" fmla="*/ 38 h 718"/>
                <a:gd name="T32" fmla="*/ 538 w 895"/>
                <a:gd name="T33" fmla="*/ 43 h 718"/>
                <a:gd name="T34" fmla="*/ 615 w 895"/>
                <a:gd name="T35" fmla="*/ 48 h 718"/>
                <a:gd name="T36" fmla="*/ 661 w 895"/>
                <a:gd name="T37" fmla="*/ 45 h 718"/>
                <a:gd name="T38" fmla="*/ 831 w 895"/>
                <a:gd name="T39" fmla="*/ 51 h 718"/>
                <a:gd name="T40" fmla="*/ 831 w 895"/>
                <a:gd name="T41" fmla="*/ 42 h 718"/>
                <a:gd name="T42" fmla="*/ 912 w 895"/>
                <a:gd name="T43" fmla="*/ 43 h 718"/>
                <a:gd name="T44" fmla="*/ 912 w 895"/>
                <a:gd name="T45" fmla="*/ 48 h 718"/>
                <a:gd name="T46" fmla="*/ 912 w 895"/>
                <a:gd name="T47" fmla="*/ 35 h 718"/>
                <a:gd name="T48" fmla="*/ 927 w 895"/>
                <a:gd name="T49" fmla="*/ 14 h 718"/>
                <a:gd name="T50" fmla="*/ 1007 w 895"/>
                <a:gd name="T51" fmla="*/ 7 h 718"/>
                <a:gd name="T52" fmla="*/ 943 w 895"/>
                <a:gd name="T53" fmla="*/ 16 h 718"/>
                <a:gd name="T54" fmla="*/ 988 w 895"/>
                <a:gd name="T55" fmla="*/ 38 h 718"/>
                <a:gd name="T56" fmla="*/ 1062 w 895"/>
                <a:gd name="T57" fmla="*/ 48 h 718"/>
                <a:gd name="T58" fmla="*/ 1127 w 895"/>
                <a:gd name="T59" fmla="*/ 48 h 718"/>
                <a:gd name="T60" fmla="*/ 1171 w 895"/>
                <a:gd name="T61" fmla="*/ 39 h 718"/>
                <a:gd name="T62" fmla="*/ 1171 w 895"/>
                <a:gd name="T63" fmla="*/ 48 h 718"/>
                <a:gd name="T64" fmla="*/ 1127 w 895"/>
                <a:gd name="T65" fmla="*/ 60 h 718"/>
                <a:gd name="T66" fmla="*/ 1082 w 895"/>
                <a:gd name="T67" fmla="*/ 64 h 718"/>
                <a:gd name="T68" fmla="*/ 1007 w 895"/>
                <a:gd name="T69" fmla="*/ 76 h 718"/>
                <a:gd name="T70" fmla="*/ 975 w 895"/>
                <a:gd name="T71" fmla="*/ 86 h 718"/>
                <a:gd name="T72" fmla="*/ 943 w 895"/>
                <a:gd name="T73" fmla="*/ 101 h 718"/>
                <a:gd name="T74" fmla="*/ 1049 w 895"/>
                <a:gd name="T75" fmla="*/ 111 h 718"/>
                <a:gd name="T76" fmla="*/ 1192 w 895"/>
                <a:gd name="T77" fmla="*/ 118 h 718"/>
                <a:gd name="T78" fmla="*/ 1236 w 895"/>
                <a:gd name="T79" fmla="*/ 120 h 718"/>
                <a:gd name="T80" fmla="*/ 1248 w 895"/>
                <a:gd name="T81" fmla="*/ 101 h 718"/>
                <a:gd name="T82" fmla="*/ 1270 w 895"/>
                <a:gd name="T83" fmla="*/ 93 h 718"/>
                <a:gd name="T84" fmla="*/ 1282 w 895"/>
                <a:gd name="T85" fmla="*/ 81 h 718"/>
                <a:gd name="T86" fmla="*/ 1389 w 895"/>
                <a:gd name="T87" fmla="*/ 87 h 718"/>
                <a:gd name="T88" fmla="*/ 1481 w 895"/>
                <a:gd name="T89" fmla="*/ 104 h 718"/>
                <a:gd name="T90" fmla="*/ 1608 w 895"/>
                <a:gd name="T91" fmla="*/ 109 h 718"/>
                <a:gd name="T92" fmla="*/ 1622 w 895"/>
                <a:gd name="T93" fmla="*/ 116 h 718"/>
                <a:gd name="T94" fmla="*/ 1668 w 895"/>
                <a:gd name="T95" fmla="*/ 124 h 718"/>
                <a:gd name="T96" fmla="*/ 1716 w 895"/>
                <a:gd name="T97" fmla="*/ 126 h 718"/>
                <a:gd name="T98" fmla="*/ 1668 w 895"/>
                <a:gd name="T99" fmla="*/ 135 h 718"/>
                <a:gd name="T100" fmla="*/ 1502 w 895"/>
                <a:gd name="T101" fmla="*/ 139 h 718"/>
                <a:gd name="T102" fmla="*/ 1407 w 895"/>
                <a:gd name="T103" fmla="*/ 151 h 718"/>
                <a:gd name="T104" fmla="*/ 1527 w 895"/>
                <a:gd name="T105" fmla="*/ 143 h 718"/>
                <a:gd name="T106" fmla="*/ 1512 w 895"/>
                <a:gd name="T107" fmla="*/ 146 h 718"/>
                <a:gd name="T108" fmla="*/ 1550 w 895"/>
                <a:gd name="T109" fmla="*/ 154 h 718"/>
                <a:gd name="T110" fmla="*/ 1622 w 895"/>
                <a:gd name="T111" fmla="*/ 151 h 718"/>
                <a:gd name="T112" fmla="*/ 1608 w 895"/>
                <a:gd name="T113" fmla="*/ 157 h 718"/>
                <a:gd name="T114" fmla="*/ 1550 w 895"/>
                <a:gd name="T115" fmla="*/ 157 h 718"/>
                <a:gd name="T116" fmla="*/ 1502 w 895"/>
                <a:gd name="T117" fmla="*/ 157 h 718"/>
                <a:gd name="T118" fmla="*/ 1454 w 895"/>
                <a:gd name="T119" fmla="*/ 151 h 718"/>
                <a:gd name="T120" fmla="*/ 1328 w 895"/>
                <a:gd name="T121" fmla="*/ 15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5"/>
                <a:gd name="T184" fmla="*/ 0 h 718"/>
                <a:gd name="T185" fmla="*/ 895 w 895"/>
                <a:gd name="T186" fmla="*/ 718 h 7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5" h="718">
                  <a:moveTo>
                    <a:pt x="647" y="686"/>
                  </a:moveTo>
                  <a:lnTo>
                    <a:pt x="647" y="702"/>
                  </a:lnTo>
                  <a:lnTo>
                    <a:pt x="623" y="710"/>
                  </a:lnTo>
                  <a:lnTo>
                    <a:pt x="615" y="718"/>
                  </a:lnTo>
                  <a:lnTo>
                    <a:pt x="599" y="718"/>
                  </a:lnTo>
                  <a:lnTo>
                    <a:pt x="615" y="702"/>
                  </a:lnTo>
                  <a:lnTo>
                    <a:pt x="607" y="702"/>
                  </a:lnTo>
                  <a:lnTo>
                    <a:pt x="623" y="694"/>
                  </a:lnTo>
                  <a:lnTo>
                    <a:pt x="623" y="670"/>
                  </a:lnTo>
                  <a:lnTo>
                    <a:pt x="631" y="678"/>
                  </a:lnTo>
                  <a:lnTo>
                    <a:pt x="639" y="670"/>
                  </a:lnTo>
                  <a:lnTo>
                    <a:pt x="631" y="662"/>
                  </a:lnTo>
                  <a:lnTo>
                    <a:pt x="591" y="654"/>
                  </a:lnTo>
                  <a:lnTo>
                    <a:pt x="591" y="646"/>
                  </a:lnTo>
                  <a:lnTo>
                    <a:pt x="583" y="622"/>
                  </a:lnTo>
                  <a:lnTo>
                    <a:pt x="575" y="622"/>
                  </a:lnTo>
                  <a:lnTo>
                    <a:pt x="567" y="614"/>
                  </a:lnTo>
                  <a:lnTo>
                    <a:pt x="551" y="606"/>
                  </a:lnTo>
                  <a:lnTo>
                    <a:pt x="535" y="622"/>
                  </a:lnTo>
                  <a:lnTo>
                    <a:pt x="511" y="622"/>
                  </a:lnTo>
                  <a:lnTo>
                    <a:pt x="503" y="614"/>
                  </a:lnTo>
                  <a:lnTo>
                    <a:pt x="487" y="614"/>
                  </a:lnTo>
                  <a:lnTo>
                    <a:pt x="479" y="598"/>
                  </a:lnTo>
                  <a:lnTo>
                    <a:pt x="471" y="606"/>
                  </a:lnTo>
                  <a:lnTo>
                    <a:pt x="192" y="606"/>
                  </a:lnTo>
                  <a:lnTo>
                    <a:pt x="184" y="606"/>
                  </a:lnTo>
                  <a:lnTo>
                    <a:pt x="176" y="598"/>
                  </a:lnTo>
                  <a:lnTo>
                    <a:pt x="136" y="575"/>
                  </a:lnTo>
                  <a:lnTo>
                    <a:pt x="128" y="551"/>
                  </a:lnTo>
                  <a:lnTo>
                    <a:pt x="120" y="543"/>
                  </a:lnTo>
                  <a:lnTo>
                    <a:pt x="104" y="527"/>
                  </a:lnTo>
                  <a:lnTo>
                    <a:pt x="112" y="519"/>
                  </a:lnTo>
                  <a:lnTo>
                    <a:pt x="112" y="503"/>
                  </a:lnTo>
                  <a:lnTo>
                    <a:pt x="112" y="487"/>
                  </a:lnTo>
                  <a:lnTo>
                    <a:pt x="88" y="471"/>
                  </a:lnTo>
                  <a:lnTo>
                    <a:pt x="72" y="431"/>
                  </a:lnTo>
                  <a:lnTo>
                    <a:pt x="64" y="431"/>
                  </a:lnTo>
                  <a:lnTo>
                    <a:pt x="56" y="407"/>
                  </a:lnTo>
                  <a:lnTo>
                    <a:pt x="40" y="415"/>
                  </a:lnTo>
                  <a:lnTo>
                    <a:pt x="40" y="423"/>
                  </a:lnTo>
                  <a:lnTo>
                    <a:pt x="16" y="399"/>
                  </a:lnTo>
                  <a:lnTo>
                    <a:pt x="16" y="391"/>
                  </a:lnTo>
                  <a:lnTo>
                    <a:pt x="0" y="399"/>
                  </a:lnTo>
                  <a:lnTo>
                    <a:pt x="0" y="391"/>
                  </a:lnTo>
                  <a:lnTo>
                    <a:pt x="0" y="159"/>
                  </a:lnTo>
                  <a:lnTo>
                    <a:pt x="8" y="159"/>
                  </a:lnTo>
                  <a:lnTo>
                    <a:pt x="48" y="183"/>
                  </a:lnTo>
                  <a:lnTo>
                    <a:pt x="48" y="167"/>
                  </a:lnTo>
                  <a:lnTo>
                    <a:pt x="56" y="159"/>
                  </a:lnTo>
                  <a:lnTo>
                    <a:pt x="72" y="159"/>
                  </a:lnTo>
                  <a:lnTo>
                    <a:pt x="80" y="159"/>
                  </a:lnTo>
                  <a:lnTo>
                    <a:pt x="120" y="135"/>
                  </a:lnTo>
                  <a:lnTo>
                    <a:pt x="120" y="151"/>
                  </a:lnTo>
                  <a:lnTo>
                    <a:pt x="128" y="151"/>
                  </a:lnTo>
                  <a:lnTo>
                    <a:pt x="136" y="127"/>
                  </a:lnTo>
                  <a:lnTo>
                    <a:pt x="152" y="143"/>
                  </a:lnTo>
                  <a:lnTo>
                    <a:pt x="152" y="159"/>
                  </a:lnTo>
                  <a:lnTo>
                    <a:pt x="160" y="159"/>
                  </a:lnTo>
                  <a:lnTo>
                    <a:pt x="168" y="151"/>
                  </a:lnTo>
                  <a:lnTo>
                    <a:pt x="168" y="159"/>
                  </a:lnTo>
                  <a:lnTo>
                    <a:pt x="184" y="159"/>
                  </a:lnTo>
                  <a:lnTo>
                    <a:pt x="184" y="151"/>
                  </a:lnTo>
                  <a:lnTo>
                    <a:pt x="200" y="151"/>
                  </a:lnTo>
                  <a:lnTo>
                    <a:pt x="216" y="159"/>
                  </a:lnTo>
                  <a:lnTo>
                    <a:pt x="231" y="167"/>
                  </a:lnTo>
                  <a:lnTo>
                    <a:pt x="239" y="175"/>
                  </a:lnTo>
                  <a:lnTo>
                    <a:pt x="255" y="175"/>
                  </a:lnTo>
                  <a:lnTo>
                    <a:pt x="279" y="183"/>
                  </a:lnTo>
                  <a:lnTo>
                    <a:pt x="279" y="199"/>
                  </a:lnTo>
                  <a:lnTo>
                    <a:pt x="271" y="207"/>
                  </a:lnTo>
                  <a:lnTo>
                    <a:pt x="287" y="215"/>
                  </a:lnTo>
                  <a:lnTo>
                    <a:pt x="319" y="207"/>
                  </a:lnTo>
                  <a:lnTo>
                    <a:pt x="343" y="215"/>
                  </a:lnTo>
                  <a:lnTo>
                    <a:pt x="343" y="207"/>
                  </a:lnTo>
                  <a:lnTo>
                    <a:pt x="335" y="199"/>
                  </a:lnTo>
                  <a:lnTo>
                    <a:pt x="343" y="191"/>
                  </a:lnTo>
                  <a:lnTo>
                    <a:pt x="367" y="175"/>
                  </a:lnTo>
                  <a:lnTo>
                    <a:pt x="375" y="199"/>
                  </a:lnTo>
                  <a:lnTo>
                    <a:pt x="407" y="207"/>
                  </a:lnTo>
                  <a:lnTo>
                    <a:pt x="431" y="215"/>
                  </a:lnTo>
                  <a:lnTo>
                    <a:pt x="439" y="215"/>
                  </a:lnTo>
                  <a:lnTo>
                    <a:pt x="439" y="199"/>
                  </a:lnTo>
                  <a:lnTo>
                    <a:pt x="447" y="191"/>
                  </a:lnTo>
                  <a:lnTo>
                    <a:pt x="431" y="175"/>
                  </a:lnTo>
                  <a:lnTo>
                    <a:pt x="439" y="167"/>
                  </a:lnTo>
                  <a:lnTo>
                    <a:pt x="447" y="151"/>
                  </a:lnTo>
                  <a:lnTo>
                    <a:pt x="463" y="167"/>
                  </a:lnTo>
                  <a:lnTo>
                    <a:pt x="471" y="183"/>
                  </a:lnTo>
                  <a:lnTo>
                    <a:pt x="463" y="199"/>
                  </a:lnTo>
                  <a:lnTo>
                    <a:pt x="463" y="207"/>
                  </a:lnTo>
                  <a:lnTo>
                    <a:pt x="471" y="215"/>
                  </a:lnTo>
                  <a:lnTo>
                    <a:pt x="471" y="207"/>
                  </a:lnTo>
                  <a:lnTo>
                    <a:pt x="487" y="191"/>
                  </a:lnTo>
                  <a:lnTo>
                    <a:pt x="479" y="175"/>
                  </a:lnTo>
                  <a:lnTo>
                    <a:pt x="487" y="159"/>
                  </a:lnTo>
                  <a:lnTo>
                    <a:pt x="471" y="151"/>
                  </a:lnTo>
                  <a:lnTo>
                    <a:pt x="463" y="135"/>
                  </a:lnTo>
                  <a:lnTo>
                    <a:pt x="471" y="95"/>
                  </a:lnTo>
                  <a:lnTo>
                    <a:pt x="479" y="87"/>
                  </a:lnTo>
                  <a:lnTo>
                    <a:pt x="479" y="55"/>
                  </a:lnTo>
                  <a:lnTo>
                    <a:pt x="471" y="24"/>
                  </a:lnTo>
                  <a:lnTo>
                    <a:pt x="471" y="8"/>
                  </a:lnTo>
                  <a:lnTo>
                    <a:pt x="503" y="0"/>
                  </a:lnTo>
                  <a:lnTo>
                    <a:pt x="519" y="8"/>
                  </a:lnTo>
                  <a:lnTo>
                    <a:pt x="527" y="16"/>
                  </a:lnTo>
                  <a:lnTo>
                    <a:pt x="511" y="55"/>
                  </a:lnTo>
                  <a:lnTo>
                    <a:pt x="503" y="55"/>
                  </a:lnTo>
                  <a:lnTo>
                    <a:pt x="487" y="63"/>
                  </a:lnTo>
                  <a:lnTo>
                    <a:pt x="495" y="71"/>
                  </a:lnTo>
                  <a:lnTo>
                    <a:pt x="487" y="79"/>
                  </a:lnTo>
                  <a:lnTo>
                    <a:pt x="511" y="143"/>
                  </a:lnTo>
                  <a:lnTo>
                    <a:pt x="511" y="159"/>
                  </a:lnTo>
                  <a:lnTo>
                    <a:pt x="535" y="191"/>
                  </a:lnTo>
                  <a:lnTo>
                    <a:pt x="543" y="167"/>
                  </a:lnTo>
                  <a:lnTo>
                    <a:pt x="551" y="183"/>
                  </a:lnTo>
                  <a:lnTo>
                    <a:pt x="551" y="207"/>
                  </a:lnTo>
                  <a:lnTo>
                    <a:pt x="559" y="223"/>
                  </a:lnTo>
                  <a:lnTo>
                    <a:pt x="567" y="223"/>
                  </a:lnTo>
                  <a:lnTo>
                    <a:pt x="567" y="207"/>
                  </a:lnTo>
                  <a:lnTo>
                    <a:pt x="583" y="207"/>
                  </a:lnTo>
                  <a:lnTo>
                    <a:pt x="583" y="151"/>
                  </a:lnTo>
                  <a:lnTo>
                    <a:pt x="591" y="151"/>
                  </a:lnTo>
                  <a:lnTo>
                    <a:pt x="607" y="159"/>
                  </a:lnTo>
                  <a:lnTo>
                    <a:pt x="607" y="167"/>
                  </a:lnTo>
                  <a:lnTo>
                    <a:pt x="623" y="167"/>
                  </a:lnTo>
                  <a:lnTo>
                    <a:pt x="623" y="191"/>
                  </a:lnTo>
                  <a:lnTo>
                    <a:pt x="607" y="199"/>
                  </a:lnTo>
                  <a:lnTo>
                    <a:pt x="607" y="207"/>
                  </a:lnTo>
                  <a:lnTo>
                    <a:pt x="623" y="215"/>
                  </a:lnTo>
                  <a:lnTo>
                    <a:pt x="623" y="231"/>
                  </a:lnTo>
                  <a:lnTo>
                    <a:pt x="591" y="255"/>
                  </a:lnTo>
                  <a:lnTo>
                    <a:pt x="583" y="255"/>
                  </a:lnTo>
                  <a:lnTo>
                    <a:pt x="583" y="247"/>
                  </a:lnTo>
                  <a:lnTo>
                    <a:pt x="567" y="247"/>
                  </a:lnTo>
                  <a:lnTo>
                    <a:pt x="575" y="255"/>
                  </a:lnTo>
                  <a:lnTo>
                    <a:pt x="559" y="271"/>
                  </a:lnTo>
                  <a:lnTo>
                    <a:pt x="559" y="287"/>
                  </a:lnTo>
                  <a:lnTo>
                    <a:pt x="551" y="311"/>
                  </a:lnTo>
                  <a:lnTo>
                    <a:pt x="535" y="311"/>
                  </a:lnTo>
                  <a:lnTo>
                    <a:pt x="519" y="327"/>
                  </a:lnTo>
                  <a:lnTo>
                    <a:pt x="527" y="343"/>
                  </a:lnTo>
                  <a:lnTo>
                    <a:pt x="511" y="343"/>
                  </a:lnTo>
                  <a:lnTo>
                    <a:pt x="511" y="359"/>
                  </a:lnTo>
                  <a:lnTo>
                    <a:pt x="503" y="359"/>
                  </a:lnTo>
                  <a:lnTo>
                    <a:pt x="495" y="367"/>
                  </a:lnTo>
                  <a:lnTo>
                    <a:pt x="479" y="399"/>
                  </a:lnTo>
                  <a:lnTo>
                    <a:pt x="479" y="423"/>
                  </a:lnTo>
                  <a:lnTo>
                    <a:pt x="487" y="431"/>
                  </a:lnTo>
                  <a:lnTo>
                    <a:pt x="503" y="431"/>
                  </a:lnTo>
                  <a:lnTo>
                    <a:pt x="511" y="471"/>
                  </a:lnTo>
                  <a:lnTo>
                    <a:pt x="519" y="463"/>
                  </a:lnTo>
                  <a:lnTo>
                    <a:pt x="543" y="471"/>
                  </a:lnTo>
                  <a:lnTo>
                    <a:pt x="551" y="487"/>
                  </a:lnTo>
                  <a:lnTo>
                    <a:pt x="583" y="495"/>
                  </a:lnTo>
                  <a:lnTo>
                    <a:pt x="607" y="495"/>
                  </a:lnTo>
                  <a:lnTo>
                    <a:pt x="615" y="503"/>
                  </a:lnTo>
                  <a:lnTo>
                    <a:pt x="615" y="543"/>
                  </a:lnTo>
                  <a:lnTo>
                    <a:pt x="639" y="575"/>
                  </a:lnTo>
                  <a:lnTo>
                    <a:pt x="655" y="559"/>
                  </a:lnTo>
                  <a:lnTo>
                    <a:pt x="639" y="511"/>
                  </a:lnTo>
                  <a:lnTo>
                    <a:pt x="655" y="503"/>
                  </a:lnTo>
                  <a:lnTo>
                    <a:pt x="671" y="487"/>
                  </a:lnTo>
                  <a:lnTo>
                    <a:pt x="663" y="439"/>
                  </a:lnTo>
                  <a:lnTo>
                    <a:pt x="647" y="431"/>
                  </a:lnTo>
                  <a:lnTo>
                    <a:pt x="655" y="423"/>
                  </a:lnTo>
                  <a:lnTo>
                    <a:pt x="663" y="423"/>
                  </a:lnTo>
                  <a:lnTo>
                    <a:pt x="663" y="391"/>
                  </a:lnTo>
                  <a:lnTo>
                    <a:pt x="655" y="391"/>
                  </a:lnTo>
                  <a:lnTo>
                    <a:pt x="663" y="367"/>
                  </a:lnTo>
                  <a:lnTo>
                    <a:pt x="655" y="359"/>
                  </a:lnTo>
                  <a:lnTo>
                    <a:pt x="655" y="351"/>
                  </a:lnTo>
                  <a:lnTo>
                    <a:pt x="663" y="343"/>
                  </a:lnTo>
                  <a:lnTo>
                    <a:pt x="679" y="351"/>
                  </a:lnTo>
                  <a:lnTo>
                    <a:pt x="703" y="343"/>
                  </a:lnTo>
                  <a:lnTo>
                    <a:pt x="727" y="367"/>
                  </a:lnTo>
                  <a:lnTo>
                    <a:pt x="719" y="375"/>
                  </a:lnTo>
                  <a:lnTo>
                    <a:pt x="727" y="383"/>
                  </a:lnTo>
                  <a:lnTo>
                    <a:pt x="751" y="383"/>
                  </a:lnTo>
                  <a:lnTo>
                    <a:pt x="751" y="423"/>
                  </a:lnTo>
                  <a:lnTo>
                    <a:pt x="767" y="439"/>
                  </a:lnTo>
                  <a:lnTo>
                    <a:pt x="791" y="415"/>
                  </a:lnTo>
                  <a:lnTo>
                    <a:pt x="791" y="407"/>
                  </a:lnTo>
                  <a:lnTo>
                    <a:pt x="791" y="391"/>
                  </a:lnTo>
                  <a:lnTo>
                    <a:pt x="831" y="463"/>
                  </a:lnTo>
                  <a:lnTo>
                    <a:pt x="831" y="471"/>
                  </a:lnTo>
                  <a:lnTo>
                    <a:pt x="831" y="487"/>
                  </a:lnTo>
                  <a:lnTo>
                    <a:pt x="839" y="487"/>
                  </a:lnTo>
                  <a:lnTo>
                    <a:pt x="839" y="495"/>
                  </a:lnTo>
                  <a:lnTo>
                    <a:pt x="855" y="503"/>
                  </a:lnTo>
                  <a:lnTo>
                    <a:pt x="863" y="503"/>
                  </a:lnTo>
                  <a:lnTo>
                    <a:pt x="871" y="511"/>
                  </a:lnTo>
                  <a:lnTo>
                    <a:pt x="863" y="519"/>
                  </a:lnTo>
                  <a:lnTo>
                    <a:pt x="871" y="519"/>
                  </a:lnTo>
                  <a:lnTo>
                    <a:pt x="871" y="535"/>
                  </a:lnTo>
                  <a:lnTo>
                    <a:pt x="879" y="535"/>
                  </a:lnTo>
                  <a:lnTo>
                    <a:pt x="887" y="535"/>
                  </a:lnTo>
                  <a:lnTo>
                    <a:pt x="887" y="543"/>
                  </a:lnTo>
                  <a:lnTo>
                    <a:pt x="895" y="559"/>
                  </a:lnTo>
                  <a:lnTo>
                    <a:pt x="879" y="567"/>
                  </a:lnTo>
                  <a:lnTo>
                    <a:pt x="863" y="575"/>
                  </a:lnTo>
                  <a:lnTo>
                    <a:pt x="847" y="590"/>
                  </a:lnTo>
                  <a:lnTo>
                    <a:pt x="831" y="590"/>
                  </a:lnTo>
                  <a:lnTo>
                    <a:pt x="807" y="582"/>
                  </a:lnTo>
                  <a:lnTo>
                    <a:pt x="775" y="590"/>
                  </a:lnTo>
                  <a:lnTo>
                    <a:pt x="767" y="606"/>
                  </a:lnTo>
                  <a:lnTo>
                    <a:pt x="759" y="606"/>
                  </a:lnTo>
                  <a:lnTo>
                    <a:pt x="751" y="614"/>
                  </a:lnTo>
                  <a:lnTo>
                    <a:pt x="727" y="638"/>
                  </a:lnTo>
                  <a:lnTo>
                    <a:pt x="735" y="638"/>
                  </a:lnTo>
                  <a:lnTo>
                    <a:pt x="751" y="622"/>
                  </a:lnTo>
                  <a:lnTo>
                    <a:pt x="775" y="606"/>
                  </a:lnTo>
                  <a:lnTo>
                    <a:pt x="791" y="606"/>
                  </a:lnTo>
                  <a:lnTo>
                    <a:pt x="799" y="606"/>
                  </a:lnTo>
                  <a:lnTo>
                    <a:pt x="799" y="622"/>
                  </a:lnTo>
                  <a:lnTo>
                    <a:pt x="791" y="622"/>
                  </a:lnTo>
                  <a:lnTo>
                    <a:pt x="783" y="622"/>
                  </a:lnTo>
                  <a:lnTo>
                    <a:pt x="791" y="630"/>
                  </a:lnTo>
                  <a:lnTo>
                    <a:pt x="791" y="622"/>
                  </a:lnTo>
                  <a:lnTo>
                    <a:pt x="791" y="646"/>
                  </a:lnTo>
                  <a:lnTo>
                    <a:pt x="799" y="654"/>
                  </a:lnTo>
                  <a:lnTo>
                    <a:pt x="815" y="662"/>
                  </a:lnTo>
                  <a:lnTo>
                    <a:pt x="831" y="662"/>
                  </a:lnTo>
                  <a:lnTo>
                    <a:pt x="831" y="654"/>
                  </a:lnTo>
                  <a:lnTo>
                    <a:pt x="839" y="638"/>
                  </a:lnTo>
                  <a:lnTo>
                    <a:pt x="839" y="654"/>
                  </a:lnTo>
                  <a:lnTo>
                    <a:pt x="847" y="654"/>
                  </a:lnTo>
                  <a:lnTo>
                    <a:pt x="839" y="662"/>
                  </a:lnTo>
                  <a:lnTo>
                    <a:pt x="831" y="670"/>
                  </a:lnTo>
                  <a:lnTo>
                    <a:pt x="799" y="678"/>
                  </a:lnTo>
                  <a:lnTo>
                    <a:pt x="791" y="694"/>
                  </a:lnTo>
                  <a:lnTo>
                    <a:pt x="783" y="678"/>
                  </a:lnTo>
                  <a:lnTo>
                    <a:pt x="799" y="670"/>
                  </a:lnTo>
                  <a:lnTo>
                    <a:pt x="791" y="670"/>
                  </a:lnTo>
                  <a:lnTo>
                    <a:pt x="791" y="662"/>
                  </a:lnTo>
                  <a:lnTo>
                    <a:pt x="783" y="670"/>
                  </a:lnTo>
                  <a:lnTo>
                    <a:pt x="775" y="670"/>
                  </a:lnTo>
                  <a:lnTo>
                    <a:pt x="767" y="662"/>
                  </a:lnTo>
                  <a:lnTo>
                    <a:pt x="759" y="638"/>
                  </a:lnTo>
                  <a:lnTo>
                    <a:pt x="759" y="630"/>
                  </a:lnTo>
                  <a:lnTo>
                    <a:pt x="751" y="638"/>
                  </a:lnTo>
                  <a:lnTo>
                    <a:pt x="751" y="630"/>
                  </a:lnTo>
                  <a:lnTo>
                    <a:pt x="735" y="670"/>
                  </a:lnTo>
                  <a:lnTo>
                    <a:pt x="719" y="670"/>
                  </a:lnTo>
                  <a:lnTo>
                    <a:pt x="687" y="670"/>
                  </a:lnTo>
                  <a:lnTo>
                    <a:pt x="671" y="678"/>
                  </a:lnTo>
                  <a:lnTo>
                    <a:pt x="671" y="686"/>
                  </a:lnTo>
                  <a:lnTo>
                    <a:pt x="647" y="68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 name="Freeform 17"/>
            <p:cNvSpPr>
              <a:spLocks/>
            </p:cNvSpPr>
            <p:nvPr/>
          </p:nvSpPr>
          <p:spPr bwMode="auto">
            <a:xfrm>
              <a:off x="1967" y="1507"/>
              <a:ext cx="925" cy="668"/>
            </a:xfrm>
            <a:custGeom>
              <a:avLst/>
              <a:gdLst>
                <a:gd name="T0" fmla="*/ 1192 w 895"/>
                <a:gd name="T1" fmla="*/ 169 h 718"/>
                <a:gd name="T2" fmla="*/ 1204 w 895"/>
                <a:gd name="T3" fmla="*/ 165 h 718"/>
                <a:gd name="T4" fmla="*/ 1220 w 895"/>
                <a:gd name="T5" fmla="*/ 155 h 718"/>
                <a:gd name="T6" fmla="*/ 1114 w 895"/>
                <a:gd name="T7" fmla="*/ 146 h 718"/>
                <a:gd name="T8" fmla="*/ 988 w 895"/>
                <a:gd name="T9" fmla="*/ 146 h 718"/>
                <a:gd name="T10" fmla="*/ 912 w 895"/>
                <a:gd name="T11" fmla="*/ 143 h 718"/>
                <a:gd name="T12" fmla="*/ 265 w 895"/>
                <a:gd name="T13" fmla="*/ 135 h 718"/>
                <a:gd name="T14" fmla="*/ 217 w 895"/>
                <a:gd name="T15" fmla="*/ 124 h 718"/>
                <a:gd name="T16" fmla="*/ 138 w 895"/>
                <a:gd name="T17" fmla="*/ 101 h 718"/>
                <a:gd name="T18" fmla="*/ 75 w 895"/>
                <a:gd name="T19" fmla="*/ 100 h 718"/>
                <a:gd name="T20" fmla="*/ 0 w 895"/>
                <a:gd name="T21" fmla="*/ 93 h 718"/>
                <a:gd name="T22" fmla="*/ 94 w 895"/>
                <a:gd name="T23" fmla="*/ 39 h 718"/>
                <a:gd name="T24" fmla="*/ 232 w 895"/>
                <a:gd name="T25" fmla="*/ 31 h 718"/>
                <a:gd name="T26" fmla="*/ 294 w 895"/>
                <a:gd name="T27" fmla="*/ 33 h 718"/>
                <a:gd name="T28" fmla="*/ 326 w 895"/>
                <a:gd name="T29" fmla="*/ 38 h 718"/>
                <a:gd name="T30" fmla="*/ 417 w 895"/>
                <a:gd name="T31" fmla="*/ 38 h 718"/>
                <a:gd name="T32" fmla="*/ 538 w 895"/>
                <a:gd name="T33" fmla="*/ 43 h 718"/>
                <a:gd name="T34" fmla="*/ 615 w 895"/>
                <a:gd name="T35" fmla="*/ 48 h 718"/>
                <a:gd name="T36" fmla="*/ 661 w 895"/>
                <a:gd name="T37" fmla="*/ 45 h 718"/>
                <a:gd name="T38" fmla="*/ 831 w 895"/>
                <a:gd name="T39" fmla="*/ 51 h 718"/>
                <a:gd name="T40" fmla="*/ 831 w 895"/>
                <a:gd name="T41" fmla="*/ 42 h 718"/>
                <a:gd name="T42" fmla="*/ 912 w 895"/>
                <a:gd name="T43" fmla="*/ 43 h 718"/>
                <a:gd name="T44" fmla="*/ 912 w 895"/>
                <a:gd name="T45" fmla="*/ 48 h 718"/>
                <a:gd name="T46" fmla="*/ 912 w 895"/>
                <a:gd name="T47" fmla="*/ 35 h 718"/>
                <a:gd name="T48" fmla="*/ 927 w 895"/>
                <a:gd name="T49" fmla="*/ 14 h 718"/>
                <a:gd name="T50" fmla="*/ 1007 w 895"/>
                <a:gd name="T51" fmla="*/ 7 h 718"/>
                <a:gd name="T52" fmla="*/ 943 w 895"/>
                <a:gd name="T53" fmla="*/ 16 h 718"/>
                <a:gd name="T54" fmla="*/ 988 w 895"/>
                <a:gd name="T55" fmla="*/ 38 h 718"/>
                <a:gd name="T56" fmla="*/ 1062 w 895"/>
                <a:gd name="T57" fmla="*/ 48 h 718"/>
                <a:gd name="T58" fmla="*/ 1127 w 895"/>
                <a:gd name="T59" fmla="*/ 48 h 718"/>
                <a:gd name="T60" fmla="*/ 1171 w 895"/>
                <a:gd name="T61" fmla="*/ 39 h 718"/>
                <a:gd name="T62" fmla="*/ 1171 w 895"/>
                <a:gd name="T63" fmla="*/ 48 h 718"/>
                <a:gd name="T64" fmla="*/ 1127 w 895"/>
                <a:gd name="T65" fmla="*/ 60 h 718"/>
                <a:gd name="T66" fmla="*/ 1082 w 895"/>
                <a:gd name="T67" fmla="*/ 64 h 718"/>
                <a:gd name="T68" fmla="*/ 1007 w 895"/>
                <a:gd name="T69" fmla="*/ 76 h 718"/>
                <a:gd name="T70" fmla="*/ 975 w 895"/>
                <a:gd name="T71" fmla="*/ 86 h 718"/>
                <a:gd name="T72" fmla="*/ 943 w 895"/>
                <a:gd name="T73" fmla="*/ 101 h 718"/>
                <a:gd name="T74" fmla="*/ 1049 w 895"/>
                <a:gd name="T75" fmla="*/ 111 h 718"/>
                <a:gd name="T76" fmla="*/ 1192 w 895"/>
                <a:gd name="T77" fmla="*/ 118 h 718"/>
                <a:gd name="T78" fmla="*/ 1236 w 895"/>
                <a:gd name="T79" fmla="*/ 120 h 718"/>
                <a:gd name="T80" fmla="*/ 1248 w 895"/>
                <a:gd name="T81" fmla="*/ 101 h 718"/>
                <a:gd name="T82" fmla="*/ 1270 w 895"/>
                <a:gd name="T83" fmla="*/ 93 h 718"/>
                <a:gd name="T84" fmla="*/ 1282 w 895"/>
                <a:gd name="T85" fmla="*/ 81 h 718"/>
                <a:gd name="T86" fmla="*/ 1389 w 895"/>
                <a:gd name="T87" fmla="*/ 87 h 718"/>
                <a:gd name="T88" fmla="*/ 1481 w 895"/>
                <a:gd name="T89" fmla="*/ 104 h 718"/>
                <a:gd name="T90" fmla="*/ 1608 w 895"/>
                <a:gd name="T91" fmla="*/ 109 h 718"/>
                <a:gd name="T92" fmla="*/ 1622 w 895"/>
                <a:gd name="T93" fmla="*/ 116 h 718"/>
                <a:gd name="T94" fmla="*/ 1668 w 895"/>
                <a:gd name="T95" fmla="*/ 124 h 718"/>
                <a:gd name="T96" fmla="*/ 1716 w 895"/>
                <a:gd name="T97" fmla="*/ 126 h 718"/>
                <a:gd name="T98" fmla="*/ 1668 w 895"/>
                <a:gd name="T99" fmla="*/ 135 h 718"/>
                <a:gd name="T100" fmla="*/ 1502 w 895"/>
                <a:gd name="T101" fmla="*/ 139 h 718"/>
                <a:gd name="T102" fmla="*/ 1407 w 895"/>
                <a:gd name="T103" fmla="*/ 151 h 718"/>
                <a:gd name="T104" fmla="*/ 1527 w 895"/>
                <a:gd name="T105" fmla="*/ 143 h 718"/>
                <a:gd name="T106" fmla="*/ 1512 w 895"/>
                <a:gd name="T107" fmla="*/ 146 h 718"/>
                <a:gd name="T108" fmla="*/ 1550 w 895"/>
                <a:gd name="T109" fmla="*/ 154 h 718"/>
                <a:gd name="T110" fmla="*/ 1622 w 895"/>
                <a:gd name="T111" fmla="*/ 151 h 718"/>
                <a:gd name="T112" fmla="*/ 1608 w 895"/>
                <a:gd name="T113" fmla="*/ 157 h 718"/>
                <a:gd name="T114" fmla="*/ 1550 w 895"/>
                <a:gd name="T115" fmla="*/ 157 h 718"/>
                <a:gd name="T116" fmla="*/ 1502 w 895"/>
                <a:gd name="T117" fmla="*/ 157 h 718"/>
                <a:gd name="T118" fmla="*/ 1454 w 895"/>
                <a:gd name="T119" fmla="*/ 151 h 718"/>
                <a:gd name="T120" fmla="*/ 1328 w 895"/>
                <a:gd name="T121" fmla="*/ 15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5"/>
                <a:gd name="T184" fmla="*/ 0 h 718"/>
                <a:gd name="T185" fmla="*/ 895 w 895"/>
                <a:gd name="T186" fmla="*/ 718 h 7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5" h="718">
                  <a:moveTo>
                    <a:pt x="647" y="686"/>
                  </a:moveTo>
                  <a:lnTo>
                    <a:pt x="647" y="702"/>
                  </a:lnTo>
                  <a:lnTo>
                    <a:pt x="623" y="710"/>
                  </a:lnTo>
                  <a:lnTo>
                    <a:pt x="615" y="718"/>
                  </a:lnTo>
                  <a:lnTo>
                    <a:pt x="599" y="718"/>
                  </a:lnTo>
                  <a:lnTo>
                    <a:pt x="615" y="702"/>
                  </a:lnTo>
                  <a:lnTo>
                    <a:pt x="607" y="702"/>
                  </a:lnTo>
                  <a:lnTo>
                    <a:pt x="623" y="694"/>
                  </a:lnTo>
                  <a:lnTo>
                    <a:pt x="623" y="670"/>
                  </a:lnTo>
                  <a:lnTo>
                    <a:pt x="631" y="678"/>
                  </a:lnTo>
                  <a:lnTo>
                    <a:pt x="639" y="670"/>
                  </a:lnTo>
                  <a:lnTo>
                    <a:pt x="631" y="662"/>
                  </a:lnTo>
                  <a:lnTo>
                    <a:pt x="591" y="654"/>
                  </a:lnTo>
                  <a:lnTo>
                    <a:pt x="591" y="646"/>
                  </a:lnTo>
                  <a:lnTo>
                    <a:pt x="583" y="622"/>
                  </a:lnTo>
                  <a:lnTo>
                    <a:pt x="575" y="622"/>
                  </a:lnTo>
                  <a:lnTo>
                    <a:pt x="567" y="614"/>
                  </a:lnTo>
                  <a:lnTo>
                    <a:pt x="551" y="606"/>
                  </a:lnTo>
                  <a:lnTo>
                    <a:pt x="535" y="622"/>
                  </a:lnTo>
                  <a:lnTo>
                    <a:pt x="511" y="622"/>
                  </a:lnTo>
                  <a:lnTo>
                    <a:pt x="503" y="614"/>
                  </a:lnTo>
                  <a:lnTo>
                    <a:pt x="487" y="614"/>
                  </a:lnTo>
                  <a:lnTo>
                    <a:pt x="479" y="598"/>
                  </a:lnTo>
                  <a:lnTo>
                    <a:pt x="471" y="606"/>
                  </a:lnTo>
                  <a:lnTo>
                    <a:pt x="192" y="606"/>
                  </a:lnTo>
                  <a:lnTo>
                    <a:pt x="184" y="606"/>
                  </a:lnTo>
                  <a:lnTo>
                    <a:pt x="176" y="598"/>
                  </a:lnTo>
                  <a:lnTo>
                    <a:pt x="136" y="575"/>
                  </a:lnTo>
                  <a:lnTo>
                    <a:pt x="128" y="551"/>
                  </a:lnTo>
                  <a:lnTo>
                    <a:pt x="120" y="543"/>
                  </a:lnTo>
                  <a:lnTo>
                    <a:pt x="104" y="527"/>
                  </a:lnTo>
                  <a:lnTo>
                    <a:pt x="112" y="519"/>
                  </a:lnTo>
                  <a:lnTo>
                    <a:pt x="112" y="503"/>
                  </a:lnTo>
                  <a:lnTo>
                    <a:pt x="112" y="487"/>
                  </a:lnTo>
                  <a:lnTo>
                    <a:pt x="88" y="471"/>
                  </a:lnTo>
                  <a:lnTo>
                    <a:pt x="72" y="431"/>
                  </a:lnTo>
                  <a:lnTo>
                    <a:pt x="64" y="431"/>
                  </a:lnTo>
                  <a:lnTo>
                    <a:pt x="56" y="407"/>
                  </a:lnTo>
                  <a:lnTo>
                    <a:pt x="40" y="415"/>
                  </a:lnTo>
                  <a:lnTo>
                    <a:pt x="40" y="423"/>
                  </a:lnTo>
                  <a:lnTo>
                    <a:pt x="16" y="399"/>
                  </a:lnTo>
                  <a:lnTo>
                    <a:pt x="16" y="391"/>
                  </a:lnTo>
                  <a:lnTo>
                    <a:pt x="0" y="399"/>
                  </a:lnTo>
                  <a:lnTo>
                    <a:pt x="0" y="391"/>
                  </a:lnTo>
                  <a:lnTo>
                    <a:pt x="0" y="159"/>
                  </a:lnTo>
                  <a:lnTo>
                    <a:pt x="8" y="159"/>
                  </a:lnTo>
                  <a:lnTo>
                    <a:pt x="48" y="183"/>
                  </a:lnTo>
                  <a:lnTo>
                    <a:pt x="48" y="167"/>
                  </a:lnTo>
                  <a:lnTo>
                    <a:pt x="56" y="159"/>
                  </a:lnTo>
                  <a:lnTo>
                    <a:pt x="72" y="159"/>
                  </a:lnTo>
                  <a:lnTo>
                    <a:pt x="80" y="159"/>
                  </a:lnTo>
                  <a:lnTo>
                    <a:pt x="120" y="135"/>
                  </a:lnTo>
                  <a:lnTo>
                    <a:pt x="120" y="151"/>
                  </a:lnTo>
                  <a:lnTo>
                    <a:pt x="128" y="151"/>
                  </a:lnTo>
                  <a:lnTo>
                    <a:pt x="136" y="127"/>
                  </a:lnTo>
                  <a:lnTo>
                    <a:pt x="152" y="143"/>
                  </a:lnTo>
                  <a:lnTo>
                    <a:pt x="152" y="159"/>
                  </a:lnTo>
                  <a:lnTo>
                    <a:pt x="160" y="159"/>
                  </a:lnTo>
                  <a:lnTo>
                    <a:pt x="168" y="151"/>
                  </a:lnTo>
                  <a:lnTo>
                    <a:pt x="168" y="159"/>
                  </a:lnTo>
                  <a:lnTo>
                    <a:pt x="184" y="159"/>
                  </a:lnTo>
                  <a:lnTo>
                    <a:pt x="184" y="151"/>
                  </a:lnTo>
                  <a:lnTo>
                    <a:pt x="200" y="151"/>
                  </a:lnTo>
                  <a:lnTo>
                    <a:pt x="216" y="159"/>
                  </a:lnTo>
                  <a:lnTo>
                    <a:pt x="231" y="167"/>
                  </a:lnTo>
                  <a:lnTo>
                    <a:pt x="239" y="175"/>
                  </a:lnTo>
                  <a:lnTo>
                    <a:pt x="255" y="175"/>
                  </a:lnTo>
                  <a:lnTo>
                    <a:pt x="279" y="183"/>
                  </a:lnTo>
                  <a:lnTo>
                    <a:pt x="279" y="199"/>
                  </a:lnTo>
                  <a:lnTo>
                    <a:pt x="271" y="207"/>
                  </a:lnTo>
                  <a:lnTo>
                    <a:pt x="287" y="215"/>
                  </a:lnTo>
                  <a:lnTo>
                    <a:pt x="319" y="207"/>
                  </a:lnTo>
                  <a:lnTo>
                    <a:pt x="343" y="215"/>
                  </a:lnTo>
                  <a:lnTo>
                    <a:pt x="343" y="207"/>
                  </a:lnTo>
                  <a:lnTo>
                    <a:pt x="335" y="199"/>
                  </a:lnTo>
                  <a:lnTo>
                    <a:pt x="343" y="191"/>
                  </a:lnTo>
                  <a:lnTo>
                    <a:pt x="367" y="175"/>
                  </a:lnTo>
                  <a:lnTo>
                    <a:pt x="375" y="199"/>
                  </a:lnTo>
                  <a:lnTo>
                    <a:pt x="407" y="207"/>
                  </a:lnTo>
                  <a:lnTo>
                    <a:pt x="431" y="215"/>
                  </a:lnTo>
                  <a:lnTo>
                    <a:pt x="439" y="215"/>
                  </a:lnTo>
                  <a:lnTo>
                    <a:pt x="439" y="199"/>
                  </a:lnTo>
                  <a:lnTo>
                    <a:pt x="447" y="191"/>
                  </a:lnTo>
                  <a:lnTo>
                    <a:pt x="431" y="175"/>
                  </a:lnTo>
                  <a:lnTo>
                    <a:pt x="439" y="167"/>
                  </a:lnTo>
                  <a:lnTo>
                    <a:pt x="447" y="151"/>
                  </a:lnTo>
                  <a:lnTo>
                    <a:pt x="463" y="167"/>
                  </a:lnTo>
                  <a:lnTo>
                    <a:pt x="471" y="183"/>
                  </a:lnTo>
                  <a:lnTo>
                    <a:pt x="463" y="199"/>
                  </a:lnTo>
                  <a:lnTo>
                    <a:pt x="463" y="207"/>
                  </a:lnTo>
                  <a:lnTo>
                    <a:pt x="471" y="215"/>
                  </a:lnTo>
                  <a:lnTo>
                    <a:pt x="471" y="207"/>
                  </a:lnTo>
                  <a:lnTo>
                    <a:pt x="487" y="191"/>
                  </a:lnTo>
                  <a:lnTo>
                    <a:pt x="479" y="175"/>
                  </a:lnTo>
                  <a:lnTo>
                    <a:pt x="487" y="159"/>
                  </a:lnTo>
                  <a:lnTo>
                    <a:pt x="471" y="151"/>
                  </a:lnTo>
                  <a:lnTo>
                    <a:pt x="463" y="135"/>
                  </a:lnTo>
                  <a:lnTo>
                    <a:pt x="471" y="95"/>
                  </a:lnTo>
                  <a:lnTo>
                    <a:pt x="479" y="87"/>
                  </a:lnTo>
                  <a:lnTo>
                    <a:pt x="479" y="55"/>
                  </a:lnTo>
                  <a:lnTo>
                    <a:pt x="471" y="24"/>
                  </a:lnTo>
                  <a:lnTo>
                    <a:pt x="471" y="8"/>
                  </a:lnTo>
                  <a:lnTo>
                    <a:pt x="503" y="0"/>
                  </a:lnTo>
                  <a:lnTo>
                    <a:pt x="519" y="8"/>
                  </a:lnTo>
                  <a:lnTo>
                    <a:pt x="527" y="16"/>
                  </a:lnTo>
                  <a:lnTo>
                    <a:pt x="511" y="55"/>
                  </a:lnTo>
                  <a:lnTo>
                    <a:pt x="503" y="55"/>
                  </a:lnTo>
                  <a:lnTo>
                    <a:pt x="487" y="63"/>
                  </a:lnTo>
                  <a:lnTo>
                    <a:pt x="495" y="71"/>
                  </a:lnTo>
                  <a:lnTo>
                    <a:pt x="487" y="79"/>
                  </a:lnTo>
                  <a:lnTo>
                    <a:pt x="511" y="143"/>
                  </a:lnTo>
                  <a:lnTo>
                    <a:pt x="511" y="159"/>
                  </a:lnTo>
                  <a:lnTo>
                    <a:pt x="535" y="191"/>
                  </a:lnTo>
                  <a:lnTo>
                    <a:pt x="543" y="167"/>
                  </a:lnTo>
                  <a:lnTo>
                    <a:pt x="551" y="183"/>
                  </a:lnTo>
                  <a:lnTo>
                    <a:pt x="551" y="207"/>
                  </a:lnTo>
                  <a:lnTo>
                    <a:pt x="559" y="223"/>
                  </a:lnTo>
                  <a:lnTo>
                    <a:pt x="567" y="223"/>
                  </a:lnTo>
                  <a:lnTo>
                    <a:pt x="567" y="207"/>
                  </a:lnTo>
                  <a:lnTo>
                    <a:pt x="583" y="207"/>
                  </a:lnTo>
                  <a:lnTo>
                    <a:pt x="583" y="151"/>
                  </a:lnTo>
                  <a:lnTo>
                    <a:pt x="591" y="151"/>
                  </a:lnTo>
                  <a:lnTo>
                    <a:pt x="607" y="159"/>
                  </a:lnTo>
                  <a:lnTo>
                    <a:pt x="607" y="167"/>
                  </a:lnTo>
                  <a:lnTo>
                    <a:pt x="623" y="167"/>
                  </a:lnTo>
                  <a:lnTo>
                    <a:pt x="623" y="191"/>
                  </a:lnTo>
                  <a:lnTo>
                    <a:pt x="607" y="199"/>
                  </a:lnTo>
                  <a:lnTo>
                    <a:pt x="607" y="207"/>
                  </a:lnTo>
                  <a:lnTo>
                    <a:pt x="623" y="215"/>
                  </a:lnTo>
                  <a:lnTo>
                    <a:pt x="623" y="231"/>
                  </a:lnTo>
                  <a:lnTo>
                    <a:pt x="591" y="255"/>
                  </a:lnTo>
                  <a:lnTo>
                    <a:pt x="583" y="255"/>
                  </a:lnTo>
                  <a:lnTo>
                    <a:pt x="583" y="247"/>
                  </a:lnTo>
                  <a:lnTo>
                    <a:pt x="567" y="247"/>
                  </a:lnTo>
                  <a:lnTo>
                    <a:pt x="575" y="255"/>
                  </a:lnTo>
                  <a:lnTo>
                    <a:pt x="559" y="271"/>
                  </a:lnTo>
                  <a:lnTo>
                    <a:pt x="559" y="287"/>
                  </a:lnTo>
                  <a:lnTo>
                    <a:pt x="551" y="311"/>
                  </a:lnTo>
                  <a:lnTo>
                    <a:pt x="535" y="311"/>
                  </a:lnTo>
                  <a:lnTo>
                    <a:pt x="519" y="327"/>
                  </a:lnTo>
                  <a:lnTo>
                    <a:pt x="527" y="343"/>
                  </a:lnTo>
                  <a:lnTo>
                    <a:pt x="511" y="343"/>
                  </a:lnTo>
                  <a:lnTo>
                    <a:pt x="511" y="359"/>
                  </a:lnTo>
                  <a:lnTo>
                    <a:pt x="503" y="359"/>
                  </a:lnTo>
                  <a:lnTo>
                    <a:pt x="495" y="367"/>
                  </a:lnTo>
                  <a:lnTo>
                    <a:pt x="479" y="399"/>
                  </a:lnTo>
                  <a:lnTo>
                    <a:pt x="479" y="423"/>
                  </a:lnTo>
                  <a:lnTo>
                    <a:pt x="487" y="431"/>
                  </a:lnTo>
                  <a:lnTo>
                    <a:pt x="503" y="431"/>
                  </a:lnTo>
                  <a:lnTo>
                    <a:pt x="511" y="471"/>
                  </a:lnTo>
                  <a:lnTo>
                    <a:pt x="519" y="463"/>
                  </a:lnTo>
                  <a:lnTo>
                    <a:pt x="543" y="471"/>
                  </a:lnTo>
                  <a:lnTo>
                    <a:pt x="551" y="487"/>
                  </a:lnTo>
                  <a:lnTo>
                    <a:pt x="583" y="495"/>
                  </a:lnTo>
                  <a:lnTo>
                    <a:pt x="607" y="495"/>
                  </a:lnTo>
                  <a:lnTo>
                    <a:pt x="615" y="503"/>
                  </a:lnTo>
                  <a:lnTo>
                    <a:pt x="615" y="543"/>
                  </a:lnTo>
                  <a:lnTo>
                    <a:pt x="639" y="575"/>
                  </a:lnTo>
                  <a:lnTo>
                    <a:pt x="655" y="559"/>
                  </a:lnTo>
                  <a:lnTo>
                    <a:pt x="639" y="511"/>
                  </a:lnTo>
                  <a:lnTo>
                    <a:pt x="655" y="503"/>
                  </a:lnTo>
                  <a:lnTo>
                    <a:pt x="671" y="487"/>
                  </a:lnTo>
                  <a:lnTo>
                    <a:pt x="663" y="439"/>
                  </a:lnTo>
                  <a:lnTo>
                    <a:pt x="647" y="431"/>
                  </a:lnTo>
                  <a:lnTo>
                    <a:pt x="655" y="423"/>
                  </a:lnTo>
                  <a:lnTo>
                    <a:pt x="663" y="423"/>
                  </a:lnTo>
                  <a:lnTo>
                    <a:pt x="663" y="391"/>
                  </a:lnTo>
                  <a:lnTo>
                    <a:pt x="655" y="391"/>
                  </a:lnTo>
                  <a:lnTo>
                    <a:pt x="663" y="367"/>
                  </a:lnTo>
                  <a:lnTo>
                    <a:pt x="655" y="359"/>
                  </a:lnTo>
                  <a:lnTo>
                    <a:pt x="655" y="351"/>
                  </a:lnTo>
                  <a:lnTo>
                    <a:pt x="663" y="343"/>
                  </a:lnTo>
                  <a:lnTo>
                    <a:pt x="679" y="351"/>
                  </a:lnTo>
                  <a:lnTo>
                    <a:pt x="703" y="343"/>
                  </a:lnTo>
                  <a:lnTo>
                    <a:pt x="727" y="367"/>
                  </a:lnTo>
                  <a:lnTo>
                    <a:pt x="719" y="375"/>
                  </a:lnTo>
                  <a:lnTo>
                    <a:pt x="727" y="383"/>
                  </a:lnTo>
                  <a:lnTo>
                    <a:pt x="751" y="383"/>
                  </a:lnTo>
                  <a:lnTo>
                    <a:pt x="751" y="423"/>
                  </a:lnTo>
                  <a:lnTo>
                    <a:pt x="767" y="439"/>
                  </a:lnTo>
                  <a:lnTo>
                    <a:pt x="791" y="415"/>
                  </a:lnTo>
                  <a:lnTo>
                    <a:pt x="791" y="407"/>
                  </a:lnTo>
                  <a:lnTo>
                    <a:pt x="791" y="391"/>
                  </a:lnTo>
                  <a:lnTo>
                    <a:pt x="831" y="463"/>
                  </a:lnTo>
                  <a:lnTo>
                    <a:pt x="831" y="471"/>
                  </a:lnTo>
                  <a:lnTo>
                    <a:pt x="831" y="487"/>
                  </a:lnTo>
                  <a:lnTo>
                    <a:pt x="839" y="487"/>
                  </a:lnTo>
                  <a:lnTo>
                    <a:pt x="839" y="495"/>
                  </a:lnTo>
                  <a:lnTo>
                    <a:pt x="855" y="503"/>
                  </a:lnTo>
                  <a:lnTo>
                    <a:pt x="863" y="503"/>
                  </a:lnTo>
                  <a:lnTo>
                    <a:pt x="871" y="511"/>
                  </a:lnTo>
                  <a:lnTo>
                    <a:pt x="863" y="519"/>
                  </a:lnTo>
                  <a:lnTo>
                    <a:pt x="871" y="519"/>
                  </a:lnTo>
                  <a:lnTo>
                    <a:pt x="871" y="535"/>
                  </a:lnTo>
                  <a:lnTo>
                    <a:pt x="879" y="535"/>
                  </a:lnTo>
                  <a:lnTo>
                    <a:pt x="887" y="535"/>
                  </a:lnTo>
                  <a:lnTo>
                    <a:pt x="887" y="543"/>
                  </a:lnTo>
                  <a:lnTo>
                    <a:pt x="895" y="559"/>
                  </a:lnTo>
                  <a:lnTo>
                    <a:pt x="879" y="567"/>
                  </a:lnTo>
                  <a:lnTo>
                    <a:pt x="863" y="575"/>
                  </a:lnTo>
                  <a:lnTo>
                    <a:pt x="847" y="590"/>
                  </a:lnTo>
                  <a:lnTo>
                    <a:pt x="831" y="590"/>
                  </a:lnTo>
                  <a:lnTo>
                    <a:pt x="807" y="582"/>
                  </a:lnTo>
                  <a:lnTo>
                    <a:pt x="775" y="590"/>
                  </a:lnTo>
                  <a:lnTo>
                    <a:pt x="767" y="606"/>
                  </a:lnTo>
                  <a:lnTo>
                    <a:pt x="759" y="606"/>
                  </a:lnTo>
                  <a:lnTo>
                    <a:pt x="751" y="614"/>
                  </a:lnTo>
                  <a:lnTo>
                    <a:pt x="727" y="638"/>
                  </a:lnTo>
                  <a:lnTo>
                    <a:pt x="735" y="638"/>
                  </a:lnTo>
                  <a:lnTo>
                    <a:pt x="751" y="622"/>
                  </a:lnTo>
                  <a:lnTo>
                    <a:pt x="775" y="606"/>
                  </a:lnTo>
                  <a:lnTo>
                    <a:pt x="791" y="606"/>
                  </a:lnTo>
                  <a:lnTo>
                    <a:pt x="799" y="606"/>
                  </a:lnTo>
                  <a:lnTo>
                    <a:pt x="799" y="622"/>
                  </a:lnTo>
                  <a:lnTo>
                    <a:pt x="791" y="622"/>
                  </a:lnTo>
                  <a:lnTo>
                    <a:pt x="783" y="622"/>
                  </a:lnTo>
                  <a:lnTo>
                    <a:pt x="791" y="630"/>
                  </a:lnTo>
                  <a:lnTo>
                    <a:pt x="791" y="622"/>
                  </a:lnTo>
                  <a:lnTo>
                    <a:pt x="791" y="646"/>
                  </a:lnTo>
                  <a:lnTo>
                    <a:pt x="799" y="654"/>
                  </a:lnTo>
                  <a:lnTo>
                    <a:pt x="815" y="662"/>
                  </a:lnTo>
                  <a:lnTo>
                    <a:pt x="831" y="662"/>
                  </a:lnTo>
                  <a:lnTo>
                    <a:pt x="831" y="654"/>
                  </a:lnTo>
                  <a:lnTo>
                    <a:pt x="839" y="638"/>
                  </a:lnTo>
                  <a:lnTo>
                    <a:pt x="839" y="654"/>
                  </a:lnTo>
                  <a:lnTo>
                    <a:pt x="847" y="654"/>
                  </a:lnTo>
                  <a:lnTo>
                    <a:pt x="839" y="662"/>
                  </a:lnTo>
                  <a:lnTo>
                    <a:pt x="831" y="670"/>
                  </a:lnTo>
                  <a:lnTo>
                    <a:pt x="799" y="678"/>
                  </a:lnTo>
                  <a:lnTo>
                    <a:pt x="791" y="694"/>
                  </a:lnTo>
                  <a:lnTo>
                    <a:pt x="783" y="678"/>
                  </a:lnTo>
                  <a:lnTo>
                    <a:pt x="799" y="670"/>
                  </a:lnTo>
                  <a:lnTo>
                    <a:pt x="791" y="670"/>
                  </a:lnTo>
                  <a:lnTo>
                    <a:pt x="791" y="662"/>
                  </a:lnTo>
                  <a:lnTo>
                    <a:pt x="783" y="670"/>
                  </a:lnTo>
                  <a:lnTo>
                    <a:pt x="775" y="670"/>
                  </a:lnTo>
                  <a:lnTo>
                    <a:pt x="767" y="662"/>
                  </a:lnTo>
                  <a:lnTo>
                    <a:pt x="759" y="638"/>
                  </a:lnTo>
                  <a:lnTo>
                    <a:pt x="759" y="630"/>
                  </a:lnTo>
                  <a:lnTo>
                    <a:pt x="751" y="638"/>
                  </a:lnTo>
                  <a:lnTo>
                    <a:pt x="751" y="630"/>
                  </a:lnTo>
                  <a:lnTo>
                    <a:pt x="735" y="670"/>
                  </a:lnTo>
                  <a:lnTo>
                    <a:pt x="719" y="670"/>
                  </a:lnTo>
                  <a:lnTo>
                    <a:pt x="687" y="670"/>
                  </a:lnTo>
                  <a:lnTo>
                    <a:pt x="671" y="678"/>
                  </a:lnTo>
                  <a:lnTo>
                    <a:pt x="671" y="686"/>
                  </a:lnTo>
                  <a:lnTo>
                    <a:pt x="647" y="686"/>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9" name="Freeform 18"/>
            <p:cNvSpPr>
              <a:spLocks/>
            </p:cNvSpPr>
            <p:nvPr/>
          </p:nvSpPr>
          <p:spPr bwMode="auto">
            <a:xfrm>
              <a:off x="2141" y="2064"/>
              <a:ext cx="627" cy="310"/>
            </a:xfrm>
            <a:custGeom>
              <a:avLst/>
              <a:gdLst>
                <a:gd name="T0" fmla="*/ 579 w 607"/>
                <a:gd name="T1" fmla="*/ 6 h 336"/>
                <a:gd name="T2" fmla="*/ 613 w 607"/>
                <a:gd name="T3" fmla="*/ 6 h 336"/>
                <a:gd name="T4" fmla="*/ 656 w 607"/>
                <a:gd name="T5" fmla="*/ 6 h 336"/>
                <a:gd name="T6" fmla="*/ 656 w 607"/>
                <a:gd name="T7" fmla="*/ 10 h 336"/>
                <a:gd name="T8" fmla="*/ 685 w 607"/>
                <a:gd name="T9" fmla="*/ 10 h 336"/>
                <a:gd name="T10" fmla="*/ 731 w 607"/>
                <a:gd name="T11" fmla="*/ 10 h 336"/>
                <a:gd name="T12" fmla="*/ 748 w 607"/>
                <a:gd name="T13" fmla="*/ 10 h 336"/>
                <a:gd name="T14" fmla="*/ 808 w 607"/>
                <a:gd name="T15" fmla="*/ 10 h 336"/>
                <a:gd name="T16" fmla="*/ 808 w 607"/>
                <a:gd name="T17" fmla="*/ 13 h 336"/>
                <a:gd name="T18" fmla="*/ 731 w 607"/>
                <a:gd name="T19" fmla="*/ 16 h 336"/>
                <a:gd name="T20" fmla="*/ 731 w 607"/>
                <a:gd name="T21" fmla="*/ 21 h 336"/>
                <a:gd name="T22" fmla="*/ 748 w 607"/>
                <a:gd name="T23" fmla="*/ 24 h 336"/>
                <a:gd name="T24" fmla="*/ 762 w 607"/>
                <a:gd name="T25" fmla="*/ 17 h 336"/>
                <a:gd name="T26" fmla="*/ 796 w 607"/>
                <a:gd name="T27" fmla="*/ 15 h 336"/>
                <a:gd name="T28" fmla="*/ 824 w 607"/>
                <a:gd name="T29" fmla="*/ 15 h 336"/>
                <a:gd name="T30" fmla="*/ 808 w 607"/>
                <a:gd name="T31" fmla="*/ 19 h 336"/>
                <a:gd name="T32" fmla="*/ 838 w 607"/>
                <a:gd name="T33" fmla="*/ 21 h 336"/>
                <a:gd name="T34" fmla="*/ 824 w 607"/>
                <a:gd name="T35" fmla="*/ 24 h 336"/>
                <a:gd name="T36" fmla="*/ 870 w 607"/>
                <a:gd name="T37" fmla="*/ 24 h 336"/>
                <a:gd name="T38" fmla="*/ 916 w 607"/>
                <a:gd name="T39" fmla="*/ 19 h 336"/>
                <a:gd name="T40" fmla="*/ 965 w 607"/>
                <a:gd name="T41" fmla="*/ 16 h 336"/>
                <a:gd name="T42" fmla="*/ 1057 w 607"/>
                <a:gd name="T43" fmla="*/ 15 h 336"/>
                <a:gd name="T44" fmla="*/ 1112 w 607"/>
                <a:gd name="T45" fmla="*/ 6 h 336"/>
                <a:gd name="T46" fmla="*/ 1131 w 607"/>
                <a:gd name="T47" fmla="*/ 6 h 336"/>
                <a:gd name="T48" fmla="*/ 1143 w 607"/>
                <a:gd name="T49" fmla="*/ 13 h 336"/>
                <a:gd name="T50" fmla="*/ 1143 w 607"/>
                <a:gd name="T51" fmla="*/ 16 h 336"/>
                <a:gd name="T52" fmla="*/ 1068 w 607"/>
                <a:gd name="T53" fmla="*/ 22 h 336"/>
                <a:gd name="T54" fmla="*/ 1101 w 607"/>
                <a:gd name="T55" fmla="*/ 24 h 336"/>
                <a:gd name="T56" fmla="*/ 1057 w 607"/>
                <a:gd name="T57" fmla="*/ 24 h 336"/>
                <a:gd name="T58" fmla="*/ 1025 w 607"/>
                <a:gd name="T59" fmla="*/ 28 h 336"/>
                <a:gd name="T60" fmla="*/ 993 w 607"/>
                <a:gd name="T61" fmla="*/ 32 h 336"/>
                <a:gd name="T62" fmla="*/ 977 w 607"/>
                <a:gd name="T63" fmla="*/ 37 h 336"/>
                <a:gd name="T64" fmla="*/ 965 w 607"/>
                <a:gd name="T65" fmla="*/ 34 h 336"/>
                <a:gd name="T66" fmla="*/ 965 w 607"/>
                <a:gd name="T67" fmla="*/ 34 h 336"/>
                <a:gd name="T68" fmla="*/ 977 w 607"/>
                <a:gd name="T69" fmla="*/ 41 h 336"/>
                <a:gd name="T70" fmla="*/ 916 w 607"/>
                <a:gd name="T71" fmla="*/ 47 h 336"/>
                <a:gd name="T72" fmla="*/ 870 w 607"/>
                <a:gd name="T73" fmla="*/ 52 h 336"/>
                <a:gd name="T74" fmla="*/ 885 w 607"/>
                <a:gd name="T75" fmla="*/ 66 h 336"/>
                <a:gd name="T76" fmla="*/ 838 w 607"/>
                <a:gd name="T77" fmla="*/ 62 h 336"/>
                <a:gd name="T78" fmla="*/ 808 w 607"/>
                <a:gd name="T79" fmla="*/ 55 h 336"/>
                <a:gd name="T80" fmla="*/ 796 w 607"/>
                <a:gd name="T81" fmla="*/ 55 h 336"/>
                <a:gd name="T82" fmla="*/ 701 w 607"/>
                <a:gd name="T83" fmla="*/ 56 h 336"/>
                <a:gd name="T84" fmla="*/ 675 w 607"/>
                <a:gd name="T85" fmla="*/ 57 h 336"/>
                <a:gd name="T86" fmla="*/ 624 w 607"/>
                <a:gd name="T87" fmla="*/ 56 h 336"/>
                <a:gd name="T88" fmla="*/ 546 w 607"/>
                <a:gd name="T89" fmla="*/ 61 h 336"/>
                <a:gd name="T90" fmla="*/ 505 w 607"/>
                <a:gd name="T91" fmla="*/ 65 h 336"/>
                <a:gd name="T92" fmla="*/ 443 w 607"/>
                <a:gd name="T93" fmla="*/ 56 h 336"/>
                <a:gd name="T94" fmla="*/ 396 w 607"/>
                <a:gd name="T95" fmla="*/ 56 h 336"/>
                <a:gd name="T96" fmla="*/ 365 w 607"/>
                <a:gd name="T97" fmla="*/ 52 h 336"/>
                <a:gd name="T98" fmla="*/ 197 w 607"/>
                <a:gd name="T99" fmla="*/ 50 h 336"/>
                <a:gd name="T100" fmla="*/ 135 w 607"/>
                <a:gd name="T101" fmla="*/ 47 h 336"/>
                <a:gd name="T102" fmla="*/ 74 w 607"/>
                <a:gd name="T103" fmla="*/ 43 h 336"/>
                <a:gd name="T104" fmla="*/ 58 w 607"/>
                <a:gd name="T105" fmla="*/ 41 h 336"/>
                <a:gd name="T106" fmla="*/ 44 w 607"/>
                <a:gd name="T107" fmla="*/ 37 h 336"/>
                <a:gd name="T108" fmla="*/ 58 w 607"/>
                <a:gd name="T109" fmla="*/ 35 h 336"/>
                <a:gd name="T110" fmla="*/ 36 w 607"/>
                <a:gd name="T111" fmla="*/ 34 h 336"/>
                <a:gd name="T112" fmla="*/ 8 w 607"/>
                <a:gd name="T113" fmla="*/ 32 h 336"/>
                <a:gd name="T114" fmla="*/ 0 w 607"/>
                <a:gd name="T115" fmla="*/ 29 h 336"/>
                <a:gd name="T116" fmla="*/ 0 w 607"/>
                <a:gd name="T117" fmla="*/ 21 h 336"/>
                <a:gd name="T118" fmla="*/ 0 w 607"/>
                <a:gd name="T119" fmla="*/ 6 h 336"/>
                <a:gd name="T120" fmla="*/ 36 w 607"/>
                <a:gd name="T121" fmla="*/ 6 h 336"/>
                <a:gd name="T122" fmla="*/ 44 w 607"/>
                <a:gd name="T123" fmla="*/ 6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7"/>
                <a:gd name="T187" fmla="*/ 0 h 336"/>
                <a:gd name="T188" fmla="*/ 607 w 607"/>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7" h="336">
                  <a:moveTo>
                    <a:pt x="24" y="8"/>
                  </a:moveTo>
                  <a:lnTo>
                    <a:pt x="303" y="8"/>
                  </a:lnTo>
                  <a:lnTo>
                    <a:pt x="311" y="0"/>
                  </a:lnTo>
                  <a:lnTo>
                    <a:pt x="319" y="16"/>
                  </a:lnTo>
                  <a:lnTo>
                    <a:pt x="335" y="16"/>
                  </a:lnTo>
                  <a:lnTo>
                    <a:pt x="343" y="24"/>
                  </a:lnTo>
                  <a:lnTo>
                    <a:pt x="367" y="24"/>
                  </a:lnTo>
                  <a:lnTo>
                    <a:pt x="343" y="48"/>
                  </a:lnTo>
                  <a:lnTo>
                    <a:pt x="351" y="40"/>
                  </a:lnTo>
                  <a:lnTo>
                    <a:pt x="359" y="48"/>
                  </a:lnTo>
                  <a:lnTo>
                    <a:pt x="383" y="40"/>
                  </a:lnTo>
                  <a:lnTo>
                    <a:pt x="383" y="48"/>
                  </a:lnTo>
                  <a:lnTo>
                    <a:pt x="383" y="40"/>
                  </a:lnTo>
                  <a:lnTo>
                    <a:pt x="391" y="48"/>
                  </a:lnTo>
                  <a:lnTo>
                    <a:pt x="415" y="48"/>
                  </a:lnTo>
                  <a:lnTo>
                    <a:pt x="423" y="48"/>
                  </a:lnTo>
                  <a:lnTo>
                    <a:pt x="423" y="56"/>
                  </a:lnTo>
                  <a:lnTo>
                    <a:pt x="423" y="64"/>
                  </a:lnTo>
                  <a:lnTo>
                    <a:pt x="391" y="64"/>
                  </a:lnTo>
                  <a:lnTo>
                    <a:pt x="383" y="80"/>
                  </a:lnTo>
                  <a:lnTo>
                    <a:pt x="391" y="72"/>
                  </a:lnTo>
                  <a:lnTo>
                    <a:pt x="383" y="104"/>
                  </a:lnTo>
                  <a:lnTo>
                    <a:pt x="383" y="120"/>
                  </a:lnTo>
                  <a:lnTo>
                    <a:pt x="391" y="120"/>
                  </a:lnTo>
                  <a:lnTo>
                    <a:pt x="399" y="120"/>
                  </a:lnTo>
                  <a:lnTo>
                    <a:pt x="399" y="88"/>
                  </a:lnTo>
                  <a:lnTo>
                    <a:pt x="407" y="72"/>
                  </a:lnTo>
                  <a:lnTo>
                    <a:pt x="415" y="72"/>
                  </a:lnTo>
                  <a:lnTo>
                    <a:pt x="415" y="64"/>
                  </a:lnTo>
                  <a:lnTo>
                    <a:pt x="431" y="72"/>
                  </a:lnTo>
                  <a:lnTo>
                    <a:pt x="431" y="80"/>
                  </a:lnTo>
                  <a:lnTo>
                    <a:pt x="423" y="96"/>
                  </a:lnTo>
                  <a:lnTo>
                    <a:pt x="439" y="88"/>
                  </a:lnTo>
                  <a:lnTo>
                    <a:pt x="439" y="104"/>
                  </a:lnTo>
                  <a:lnTo>
                    <a:pt x="447" y="104"/>
                  </a:lnTo>
                  <a:lnTo>
                    <a:pt x="431" y="120"/>
                  </a:lnTo>
                  <a:lnTo>
                    <a:pt x="439" y="120"/>
                  </a:lnTo>
                  <a:lnTo>
                    <a:pt x="455" y="120"/>
                  </a:lnTo>
                  <a:lnTo>
                    <a:pt x="479" y="104"/>
                  </a:lnTo>
                  <a:lnTo>
                    <a:pt x="479" y="96"/>
                  </a:lnTo>
                  <a:lnTo>
                    <a:pt x="503" y="96"/>
                  </a:lnTo>
                  <a:lnTo>
                    <a:pt x="503" y="80"/>
                  </a:lnTo>
                  <a:lnTo>
                    <a:pt x="519" y="72"/>
                  </a:lnTo>
                  <a:lnTo>
                    <a:pt x="551" y="72"/>
                  </a:lnTo>
                  <a:lnTo>
                    <a:pt x="567" y="72"/>
                  </a:lnTo>
                  <a:lnTo>
                    <a:pt x="583" y="32"/>
                  </a:lnTo>
                  <a:lnTo>
                    <a:pt x="583" y="40"/>
                  </a:lnTo>
                  <a:lnTo>
                    <a:pt x="591" y="32"/>
                  </a:lnTo>
                  <a:lnTo>
                    <a:pt x="591" y="40"/>
                  </a:lnTo>
                  <a:lnTo>
                    <a:pt x="599" y="64"/>
                  </a:lnTo>
                  <a:lnTo>
                    <a:pt x="607" y="72"/>
                  </a:lnTo>
                  <a:lnTo>
                    <a:pt x="599" y="80"/>
                  </a:lnTo>
                  <a:lnTo>
                    <a:pt x="583" y="80"/>
                  </a:lnTo>
                  <a:lnTo>
                    <a:pt x="559" y="112"/>
                  </a:lnTo>
                  <a:lnTo>
                    <a:pt x="567" y="120"/>
                  </a:lnTo>
                  <a:lnTo>
                    <a:pt x="575" y="120"/>
                  </a:lnTo>
                  <a:lnTo>
                    <a:pt x="575" y="128"/>
                  </a:lnTo>
                  <a:lnTo>
                    <a:pt x="551" y="120"/>
                  </a:lnTo>
                  <a:lnTo>
                    <a:pt x="543" y="128"/>
                  </a:lnTo>
                  <a:lnTo>
                    <a:pt x="535" y="136"/>
                  </a:lnTo>
                  <a:lnTo>
                    <a:pt x="527" y="168"/>
                  </a:lnTo>
                  <a:lnTo>
                    <a:pt x="519" y="160"/>
                  </a:lnTo>
                  <a:lnTo>
                    <a:pt x="519" y="168"/>
                  </a:lnTo>
                  <a:lnTo>
                    <a:pt x="511" y="184"/>
                  </a:lnTo>
                  <a:lnTo>
                    <a:pt x="511" y="168"/>
                  </a:lnTo>
                  <a:lnTo>
                    <a:pt x="503" y="168"/>
                  </a:lnTo>
                  <a:lnTo>
                    <a:pt x="503" y="152"/>
                  </a:lnTo>
                  <a:lnTo>
                    <a:pt x="503" y="168"/>
                  </a:lnTo>
                  <a:lnTo>
                    <a:pt x="503" y="184"/>
                  </a:lnTo>
                  <a:lnTo>
                    <a:pt x="511" y="208"/>
                  </a:lnTo>
                  <a:lnTo>
                    <a:pt x="503" y="216"/>
                  </a:lnTo>
                  <a:lnTo>
                    <a:pt x="479" y="232"/>
                  </a:lnTo>
                  <a:lnTo>
                    <a:pt x="463" y="256"/>
                  </a:lnTo>
                  <a:lnTo>
                    <a:pt x="455" y="264"/>
                  </a:lnTo>
                  <a:lnTo>
                    <a:pt x="463" y="312"/>
                  </a:lnTo>
                  <a:lnTo>
                    <a:pt x="463" y="336"/>
                  </a:lnTo>
                  <a:lnTo>
                    <a:pt x="455" y="328"/>
                  </a:lnTo>
                  <a:lnTo>
                    <a:pt x="439" y="312"/>
                  </a:lnTo>
                  <a:lnTo>
                    <a:pt x="439" y="288"/>
                  </a:lnTo>
                  <a:lnTo>
                    <a:pt x="423" y="272"/>
                  </a:lnTo>
                  <a:lnTo>
                    <a:pt x="415" y="280"/>
                  </a:lnTo>
                  <a:lnTo>
                    <a:pt x="415" y="272"/>
                  </a:lnTo>
                  <a:lnTo>
                    <a:pt x="375" y="272"/>
                  </a:lnTo>
                  <a:lnTo>
                    <a:pt x="367" y="280"/>
                  </a:lnTo>
                  <a:lnTo>
                    <a:pt x="375" y="288"/>
                  </a:lnTo>
                  <a:lnTo>
                    <a:pt x="351" y="288"/>
                  </a:lnTo>
                  <a:lnTo>
                    <a:pt x="343" y="280"/>
                  </a:lnTo>
                  <a:lnTo>
                    <a:pt x="327" y="280"/>
                  </a:lnTo>
                  <a:lnTo>
                    <a:pt x="311" y="288"/>
                  </a:lnTo>
                  <a:lnTo>
                    <a:pt x="287" y="304"/>
                  </a:lnTo>
                  <a:lnTo>
                    <a:pt x="287" y="328"/>
                  </a:lnTo>
                  <a:lnTo>
                    <a:pt x="263" y="320"/>
                  </a:lnTo>
                  <a:lnTo>
                    <a:pt x="239" y="280"/>
                  </a:lnTo>
                  <a:lnTo>
                    <a:pt x="231" y="280"/>
                  </a:lnTo>
                  <a:lnTo>
                    <a:pt x="223" y="288"/>
                  </a:lnTo>
                  <a:lnTo>
                    <a:pt x="207" y="280"/>
                  </a:lnTo>
                  <a:lnTo>
                    <a:pt x="207" y="264"/>
                  </a:lnTo>
                  <a:lnTo>
                    <a:pt x="191" y="256"/>
                  </a:lnTo>
                  <a:lnTo>
                    <a:pt x="143" y="256"/>
                  </a:lnTo>
                  <a:lnTo>
                    <a:pt x="103" y="248"/>
                  </a:lnTo>
                  <a:lnTo>
                    <a:pt x="79" y="248"/>
                  </a:lnTo>
                  <a:lnTo>
                    <a:pt x="71" y="232"/>
                  </a:lnTo>
                  <a:lnTo>
                    <a:pt x="71" y="224"/>
                  </a:lnTo>
                  <a:lnTo>
                    <a:pt x="40" y="216"/>
                  </a:lnTo>
                  <a:lnTo>
                    <a:pt x="40" y="208"/>
                  </a:lnTo>
                  <a:lnTo>
                    <a:pt x="32" y="200"/>
                  </a:lnTo>
                  <a:lnTo>
                    <a:pt x="32" y="184"/>
                  </a:lnTo>
                  <a:lnTo>
                    <a:pt x="24" y="184"/>
                  </a:lnTo>
                  <a:lnTo>
                    <a:pt x="24" y="176"/>
                  </a:lnTo>
                  <a:lnTo>
                    <a:pt x="32" y="176"/>
                  </a:lnTo>
                  <a:lnTo>
                    <a:pt x="32" y="168"/>
                  </a:lnTo>
                  <a:lnTo>
                    <a:pt x="16" y="168"/>
                  </a:lnTo>
                  <a:lnTo>
                    <a:pt x="24" y="168"/>
                  </a:lnTo>
                  <a:lnTo>
                    <a:pt x="8" y="160"/>
                  </a:lnTo>
                  <a:lnTo>
                    <a:pt x="8" y="152"/>
                  </a:lnTo>
                  <a:lnTo>
                    <a:pt x="0" y="144"/>
                  </a:lnTo>
                  <a:lnTo>
                    <a:pt x="8" y="120"/>
                  </a:lnTo>
                  <a:lnTo>
                    <a:pt x="0" y="104"/>
                  </a:lnTo>
                  <a:lnTo>
                    <a:pt x="8" y="56"/>
                  </a:lnTo>
                  <a:lnTo>
                    <a:pt x="0" y="24"/>
                  </a:lnTo>
                  <a:lnTo>
                    <a:pt x="16" y="24"/>
                  </a:lnTo>
                  <a:lnTo>
                    <a:pt x="16" y="32"/>
                  </a:lnTo>
                  <a:lnTo>
                    <a:pt x="24" y="32"/>
                  </a:lnTo>
                  <a:lnTo>
                    <a:pt x="24" y="8"/>
                  </a:lnTo>
                  <a:close/>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0" name="Freeform 20"/>
            <p:cNvSpPr>
              <a:spLocks/>
            </p:cNvSpPr>
            <p:nvPr/>
          </p:nvSpPr>
          <p:spPr bwMode="auto">
            <a:xfrm>
              <a:off x="2700" y="2181"/>
              <a:ext cx="19" cy="9"/>
            </a:xfrm>
            <a:custGeom>
              <a:avLst/>
              <a:gdLst>
                <a:gd name="T0" fmla="*/ 0 w 16"/>
                <a:gd name="T1" fmla="*/ 78 h 8"/>
                <a:gd name="T2" fmla="*/ 499 w 16"/>
                <a:gd name="T3" fmla="*/ 0 h 8"/>
                <a:gd name="T4" fmla="*/ 254 w 16"/>
                <a:gd name="T5" fmla="*/ 0 h 8"/>
                <a:gd name="T6" fmla="*/ 0 w 16"/>
                <a:gd name="T7" fmla="*/ 78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0" y="8"/>
                  </a:moveTo>
                  <a:lnTo>
                    <a:pt x="16" y="0"/>
                  </a:lnTo>
                  <a:lnTo>
                    <a:pt x="8"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 name="Freeform 21"/>
            <p:cNvSpPr>
              <a:spLocks/>
            </p:cNvSpPr>
            <p:nvPr/>
          </p:nvSpPr>
          <p:spPr bwMode="auto">
            <a:xfrm>
              <a:off x="2700" y="2181"/>
              <a:ext cx="19" cy="9"/>
            </a:xfrm>
            <a:custGeom>
              <a:avLst/>
              <a:gdLst>
                <a:gd name="T0" fmla="*/ 0 w 16"/>
                <a:gd name="T1" fmla="*/ 78 h 8"/>
                <a:gd name="T2" fmla="*/ 499 w 16"/>
                <a:gd name="T3" fmla="*/ 0 h 8"/>
                <a:gd name="T4" fmla="*/ 254 w 16"/>
                <a:gd name="T5" fmla="*/ 0 h 8"/>
                <a:gd name="T6" fmla="*/ 0 w 16"/>
                <a:gd name="T7" fmla="*/ 78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0" y="8"/>
                  </a:moveTo>
                  <a:lnTo>
                    <a:pt x="16" y="0"/>
                  </a:lnTo>
                  <a:lnTo>
                    <a:pt x="8"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 name="Freeform 22"/>
            <p:cNvSpPr>
              <a:spLocks/>
            </p:cNvSpPr>
            <p:nvPr/>
          </p:nvSpPr>
          <p:spPr bwMode="auto">
            <a:xfrm>
              <a:off x="2849" y="2035"/>
              <a:ext cx="67" cy="72"/>
            </a:xfrm>
            <a:custGeom>
              <a:avLst/>
              <a:gdLst>
                <a:gd name="T0" fmla="*/ 0 w 64"/>
                <a:gd name="T1" fmla="*/ 9 h 79"/>
                <a:gd name="T2" fmla="*/ 0 w 64"/>
                <a:gd name="T3" fmla="*/ 10 h 79"/>
                <a:gd name="T4" fmla="*/ 99 w 64"/>
                <a:gd name="T5" fmla="*/ 10 h 79"/>
                <a:gd name="T6" fmla="*/ 99 w 64"/>
                <a:gd name="T7" fmla="*/ 12 h 79"/>
                <a:gd name="T8" fmla="*/ 119 w 64"/>
                <a:gd name="T9" fmla="*/ 10 h 79"/>
                <a:gd name="T10" fmla="*/ 140 w 64"/>
                <a:gd name="T11" fmla="*/ 12 h 79"/>
                <a:gd name="T12" fmla="*/ 140 w 64"/>
                <a:gd name="T13" fmla="*/ 13 h 79"/>
                <a:gd name="T14" fmla="*/ 158 w 64"/>
                <a:gd name="T15" fmla="*/ 13 h 79"/>
                <a:gd name="T16" fmla="*/ 158 w 64"/>
                <a:gd name="T17" fmla="*/ 10 h 79"/>
                <a:gd name="T18" fmla="*/ 140 w 64"/>
                <a:gd name="T19" fmla="*/ 9 h 79"/>
                <a:gd name="T20" fmla="*/ 140 w 64"/>
                <a:gd name="T21" fmla="*/ 7 h 79"/>
                <a:gd name="T22" fmla="*/ 140 w 64"/>
                <a:gd name="T23" fmla="*/ 5 h 79"/>
                <a:gd name="T24" fmla="*/ 99 w 64"/>
                <a:gd name="T25" fmla="*/ 5 h 79"/>
                <a:gd name="T26" fmla="*/ 83 w 64"/>
                <a:gd name="T27" fmla="*/ 5 h 79"/>
                <a:gd name="T28" fmla="*/ 99 w 64"/>
                <a:gd name="T29" fmla="*/ 5 h 79"/>
                <a:gd name="T30" fmla="*/ 83 w 64"/>
                <a:gd name="T31" fmla="*/ 5 h 79"/>
                <a:gd name="T32" fmla="*/ 99 w 64"/>
                <a:gd name="T33" fmla="*/ 0 h 79"/>
                <a:gd name="T34" fmla="*/ 57 w 64"/>
                <a:gd name="T35" fmla="*/ 5 h 79"/>
                <a:gd name="T36" fmla="*/ 8 w 64"/>
                <a:gd name="T37" fmla="*/ 7 h 79"/>
                <a:gd name="T38" fmla="*/ 8 w 64"/>
                <a:gd name="T39" fmla="*/ 9 h 79"/>
                <a:gd name="T40" fmla="*/ 0 w 64"/>
                <a:gd name="T41" fmla="*/ 9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79"/>
                <a:gd name="T65" fmla="*/ 64 w 64"/>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79">
                  <a:moveTo>
                    <a:pt x="0" y="55"/>
                  </a:moveTo>
                  <a:lnTo>
                    <a:pt x="0" y="63"/>
                  </a:lnTo>
                  <a:lnTo>
                    <a:pt x="40" y="63"/>
                  </a:lnTo>
                  <a:lnTo>
                    <a:pt x="40" y="71"/>
                  </a:lnTo>
                  <a:lnTo>
                    <a:pt x="48" y="63"/>
                  </a:lnTo>
                  <a:lnTo>
                    <a:pt x="56" y="71"/>
                  </a:lnTo>
                  <a:lnTo>
                    <a:pt x="56" y="79"/>
                  </a:lnTo>
                  <a:lnTo>
                    <a:pt x="64" y="79"/>
                  </a:lnTo>
                  <a:lnTo>
                    <a:pt x="64" y="63"/>
                  </a:lnTo>
                  <a:lnTo>
                    <a:pt x="56" y="55"/>
                  </a:lnTo>
                  <a:lnTo>
                    <a:pt x="56" y="47"/>
                  </a:lnTo>
                  <a:lnTo>
                    <a:pt x="56" y="39"/>
                  </a:lnTo>
                  <a:lnTo>
                    <a:pt x="40" y="39"/>
                  </a:lnTo>
                  <a:lnTo>
                    <a:pt x="32" y="31"/>
                  </a:lnTo>
                  <a:lnTo>
                    <a:pt x="40" y="23"/>
                  </a:lnTo>
                  <a:lnTo>
                    <a:pt x="32" y="23"/>
                  </a:lnTo>
                  <a:lnTo>
                    <a:pt x="40" y="0"/>
                  </a:lnTo>
                  <a:lnTo>
                    <a:pt x="24" y="8"/>
                  </a:lnTo>
                  <a:lnTo>
                    <a:pt x="8" y="47"/>
                  </a:lnTo>
                  <a:lnTo>
                    <a:pt x="8" y="55"/>
                  </a:lnTo>
                  <a:lnTo>
                    <a:pt x="0" y="5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 name="Freeform 23"/>
            <p:cNvSpPr>
              <a:spLocks/>
            </p:cNvSpPr>
            <p:nvPr/>
          </p:nvSpPr>
          <p:spPr bwMode="auto">
            <a:xfrm>
              <a:off x="2849" y="2035"/>
              <a:ext cx="67" cy="72"/>
            </a:xfrm>
            <a:custGeom>
              <a:avLst/>
              <a:gdLst>
                <a:gd name="T0" fmla="*/ 0 w 64"/>
                <a:gd name="T1" fmla="*/ 9 h 79"/>
                <a:gd name="T2" fmla="*/ 0 w 64"/>
                <a:gd name="T3" fmla="*/ 10 h 79"/>
                <a:gd name="T4" fmla="*/ 99 w 64"/>
                <a:gd name="T5" fmla="*/ 10 h 79"/>
                <a:gd name="T6" fmla="*/ 99 w 64"/>
                <a:gd name="T7" fmla="*/ 12 h 79"/>
                <a:gd name="T8" fmla="*/ 119 w 64"/>
                <a:gd name="T9" fmla="*/ 10 h 79"/>
                <a:gd name="T10" fmla="*/ 140 w 64"/>
                <a:gd name="T11" fmla="*/ 12 h 79"/>
                <a:gd name="T12" fmla="*/ 140 w 64"/>
                <a:gd name="T13" fmla="*/ 13 h 79"/>
                <a:gd name="T14" fmla="*/ 158 w 64"/>
                <a:gd name="T15" fmla="*/ 13 h 79"/>
                <a:gd name="T16" fmla="*/ 158 w 64"/>
                <a:gd name="T17" fmla="*/ 10 h 79"/>
                <a:gd name="T18" fmla="*/ 140 w 64"/>
                <a:gd name="T19" fmla="*/ 9 h 79"/>
                <a:gd name="T20" fmla="*/ 140 w 64"/>
                <a:gd name="T21" fmla="*/ 7 h 79"/>
                <a:gd name="T22" fmla="*/ 140 w 64"/>
                <a:gd name="T23" fmla="*/ 5 h 79"/>
                <a:gd name="T24" fmla="*/ 99 w 64"/>
                <a:gd name="T25" fmla="*/ 5 h 79"/>
                <a:gd name="T26" fmla="*/ 83 w 64"/>
                <a:gd name="T27" fmla="*/ 5 h 79"/>
                <a:gd name="T28" fmla="*/ 99 w 64"/>
                <a:gd name="T29" fmla="*/ 5 h 79"/>
                <a:gd name="T30" fmla="*/ 83 w 64"/>
                <a:gd name="T31" fmla="*/ 5 h 79"/>
                <a:gd name="T32" fmla="*/ 99 w 64"/>
                <a:gd name="T33" fmla="*/ 0 h 79"/>
                <a:gd name="T34" fmla="*/ 57 w 64"/>
                <a:gd name="T35" fmla="*/ 5 h 79"/>
                <a:gd name="T36" fmla="*/ 8 w 64"/>
                <a:gd name="T37" fmla="*/ 7 h 79"/>
                <a:gd name="T38" fmla="*/ 8 w 64"/>
                <a:gd name="T39" fmla="*/ 9 h 79"/>
                <a:gd name="T40" fmla="*/ 0 w 64"/>
                <a:gd name="T41" fmla="*/ 9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79"/>
                <a:gd name="T65" fmla="*/ 64 w 64"/>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79">
                  <a:moveTo>
                    <a:pt x="0" y="55"/>
                  </a:moveTo>
                  <a:lnTo>
                    <a:pt x="0" y="63"/>
                  </a:lnTo>
                  <a:lnTo>
                    <a:pt x="40" y="63"/>
                  </a:lnTo>
                  <a:lnTo>
                    <a:pt x="40" y="71"/>
                  </a:lnTo>
                  <a:lnTo>
                    <a:pt x="48" y="63"/>
                  </a:lnTo>
                  <a:lnTo>
                    <a:pt x="56" y="71"/>
                  </a:lnTo>
                  <a:lnTo>
                    <a:pt x="56" y="79"/>
                  </a:lnTo>
                  <a:lnTo>
                    <a:pt x="64" y="79"/>
                  </a:lnTo>
                  <a:lnTo>
                    <a:pt x="64" y="63"/>
                  </a:lnTo>
                  <a:lnTo>
                    <a:pt x="56" y="55"/>
                  </a:lnTo>
                  <a:lnTo>
                    <a:pt x="56" y="47"/>
                  </a:lnTo>
                  <a:lnTo>
                    <a:pt x="56" y="39"/>
                  </a:lnTo>
                  <a:lnTo>
                    <a:pt x="40" y="39"/>
                  </a:lnTo>
                  <a:lnTo>
                    <a:pt x="32" y="31"/>
                  </a:lnTo>
                  <a:lnTo>
                    <a:pt x="40" y="23"/>
                  </a:lnTo>
                  <a:lnTo>
                    <a:pt x="32" y="23"/>
                  </a:lnTo>
                  <a:lnTo>
                    <a:pt x="40" y="0"/>
                  </a:lnTo>
                  <a:lnTo>
                    <a:pt x="24" y="8"/>
                  </a:lnTo>
                  <a:lnTo>
                    <a:pt x="8" y="47"/>
                  </a:lnTo>
                  <a:lnTo>
                    <a:pt x="8" y="55"/>
                  </a:lnTo>
                  <a:lnTo>
                    <a:pt x="0" y="55"/>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4" name="Freeform 24"/>
            <p:cNvSpPr>
              <a:spLocks/>
            </p:cNvSpPr>
            <p:nvPr/>
          </p:nvSpPr>
          <p:spPr bwMode="auto">
            <a:xfrm>
              <a:off x="4458" y="2345"/>
              <a:ext cx="32" cy="8"/>
            </a:xfrm>
            <a:custGeom>
              <a:avLst/>
              <a:gdLst>
                <a:gd name="T0" fmla="*/ 24 w 32"/>
                <a:gd name="T1" fmla="*/ 0 h 8"/>
                <a:gd name="T2" fmla="*/ 0 w 32"/>
                <a:gd name="T3" fmla="*/ 0 h 8"/>
                <a:gd name="T4" fmla="*/ 0 w 32"/>
                <a:gd name="T5" fmla="*/ 8 h 8"/>
                <a:gd name="T6" fmla="*/ 24 w 32"/>
                <a:gd name="T7" fmla="*/ 8 h 8"/>
                <a:gd name="T8" fmla="*/ 32 w 32"/>
                <a:gd name="T9" fmla="*/ 8 h 8"/>
                <a:gd name="T10" fmla="*/ 24 w 32"/>
                <a:gd name="T11" fmla="*/ 0 h 8"/>
                <a:gd name="T12" fmla="*/ 0 60000 65536"/>
                <a:gd name="T13" fmla="*/ 0 60000 65536"/>
                <a:gd name="T14" fmla="*/ 0 60000 65536"/>
                <a:gd name="T15" fmla="*/ 0 60000 65536"/>
                <a:gd name="T16" fmla="*/ 0 60000 65536"/>
                <a:gd name="T17" fmla="*/ 0 60000 65536"/>
                <a:gd name="T18" fmla="*/ 0 w 32"/>
                <a:gd name="T19" fmla="*/ 0 h 8"/>
                <a:gd name="T20" fmla="*/ 32 w 32"/>
                <a:gd name="T21" fmla="*/ 8 h 8"/>
              </a:gdLst>
              <a:ahLst/>
              <a:cxnLst>
                <a:cxn ang="T12">
                  <a:pos x="T0" y="T1"/>
                </a:cxn>
                <a:cxn ang="T13">
                  <a:pos x="T2" y="T3"/>
                </a:cxn>
                <a:cxn ang="T14">
                  <a:pos x="T4" y="T5"/>
                </a:cxn>
                <a:cxn ang="T15">
                  <a:pos x="T6" y="T7"/>
                </a:cxn>
                <a:cxn ang="T16">
                  <a:pos x="T8" y="T9"/>
                </a:cxn>
                <a:cxn ang="T17">
                  <a:pos x="T10" y="T11"/>
                </a:cxn>
              </a:cxnLst>
              <a:rect l="T18" t="T19" r="T20" b="T21"/>
              <a:pathLst>
                <a:path w="32" h="8">
                  <a:moveTo>
                    <a:pt x="24" y="0"/>
                  </a:moveTo>
                  <a:lnTo>
                    <a:pt x="0" y="0"/>
                  </a:lnTo>
                  <a:lnTo>
                    <a:pt x="0" y="8"/>
                  </a:lnTo>
                  <a:lnTo>
                    <a:pt x="24" y="8"/>
                  </a:lnTo>
                  <a:lnTo>
                    <a:pt x="32" y="8"/>
                  </a:lnTo>
                  <a:lnTo>
                    <a:pt x="24"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 name="Freeform 25"/>
            <p:cNvSpPr>
              <a:spLocks/>
            </p:cNvSpPr>
            <p:nvPr/>
          </p:nvSpPr>
          <p:spPr bwMode="auto">
            <a:xfrm>
              <a:off x="4458" y="2345"/>
              <a:ext cx="32" cy="8"/>
            </a:xfrm>
            <a:custGeom>
              <a:avLst/>
              <a:gdLst>
                <a:gd name="T0" fmla="*/ 24 w 32"/>
                <a:gd name="T1" fmla="*/ 0 h 8"/>
                <a:gd name="T2" fmla="*/ 0 w 32"/>
                <a:gd name="T3" fmla="*/ 0 h 8"/>
                <a:gd name="T4" fmla="*/ 0 w 32"/>
                <a:gd name="T5" fmla="*/ 8 h 8"/>
                <a:gd name="T6" fmla="*/ 24 w 32"/>
                <a:gd name="T7" fmla="*/ 8 h 8"/>
                <a:gd name="T8" fmla="*/ 32 w 32"/>
                <a:gd name="T9" fmla="*/ 8 h 8"/>
                <a:gd name="T10" fmla="*/ 24 w 32"/>
                <a:gd name="T11" fmla="*/ 0 h 8"/>
                <a:gd name="T12" fmla="*/ 0 60000 65536"/>
                <a:gd name="T13" fmla="*/ 0 60000 65536"/>
                <a:gd name="T14" fmla="*/ 0 60000 65536"/>
                <a:gd name="T15" fmla="*/ 0 60000 65536"/>
                <a:gd name="T16" fmla="*/ 0 60000 65536"/>
                <a:gd name="T17" fmla="*/ 0 60000 65536"/>
                <a:gd name="T18" fmla="*/ 0 w 32"/>
                <a:gd name="T19" fmla="*/ 0 h 8"/>
                <a:gd name="T20" fmla="*/ 32 w 32"/>
                <a:gd name="T21" fmla="*/ 8 h 8"/>
              </a:gdLst>
              <a:ahLst/>
              <a:cxnLst>
                <a:cxn ang="T12">
                  <a:pos x="T0" y="T1"/>
                </a:cxn>
                <a:cxn ang="T13">
                  <a:pos x="T2" y="T3"/>
                </a:cxn>
                <a:cxn ang="T14">
                  <a:pos x="T4" y="T5"/>
                </a:cxn>
                <a:cxn ang="T15">
                  <a:pos x="T6" y="T7"/>
                </a:cxn>
                <a:cxn ang="T16">
                  <a:pos x="T8" y="T9"/>
                </a:cxn>
                <a:cxn ang="T17">
                  <a:pos x="T10" y="T11"/>
                </a:cxn>
              </a:cxnLst>
              <a:rect l="T18" t="T19" r="T20" b="T21"/>
              <a:pathLst>
                <a:path w="32" h="8">
                  <a:moveTo>
                    <a:pt x="24" y="0"/>
                  </a:moveTo>
                  <a:lnTo>
                    <a:pt x="0" y="0"/>
                  </a:lnTo>
                  <a:lnTo>
                    <a:pt x="0" y="8"/>
                  </a:lnTo>
                  <a:lnTo>
                    <a:pt x="24" y="8"/>
                  </a:lnTo>
                  <a:lnTo>
                    <a:pt x="32" y="8"/>
                  </a:lnTo>
                  <a:lnTo>
                    <a:pt x="24"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6" name="Freeform 26"/>
            <p:cNvSpPr>
              <a:spLocks/>
            </p:cNvSpPr>
            <p:nvPr/>
          </p:nvSpPr>
          <p:spPr bwMode="auto">
            <a:xfrm>
              <a:off x="4294" y="2004"/>
              <a:ext cx="651" cy="423"/>
            </a:xfrm>
            <a:custGeom>
              <a:avLst/>
              <a:gdLst>
                <a:gd name="T0" fmla="*/ 297 w 631"/>
                <a:gd name="T1" fmla="*/ 20 h 455"/>
                <a:gd name="T2" fmla="*/ 327 w 631"/>
                <a:gd name="T3" fmla="*/ 31 h 455"/>
                <a:gd name="T4" fmla="*/ 506 w 631"/>
                <a:gd name="T5" fmla="*/ 38 h 455"/>
                <a:gd name="T6" fmla="*/ 654 w 631"/>
                <a:gd name="T7" fmla="*/ 41 h 455"/>
                <a:gd name="T8" fmla="*/ 728 w 631"/>
                <a:gd name="T9" fmla="*/ 33 h 455"/>
                <a:gd name="T10" fmla="*/ 806 w 631"/>
                <a:gd name="T11" fmla="*/ 30 h 455"/>
                <a:gd name="T12" fmla="*/ 878 w 631"/>
                <a:gd name="T13" fmla="*/ 22 h 455"/>
                <a:gd name="T14" fmla="*/ 806 w 631"/>
                <a:gd name="T15" fmla="*/ 22 h 455"/>
                <a:gd name="T16" fmla="*/ 847 w 631"/>
                <a:gd name="T17" fmla="*/ 16 h 455"/>
                <a:gd name="T18" fmla="*/ 907 w 631"/>
                <a:gd name="T19" fmla="*/ 7 h 455"/>
                <a:gd name="T20" fmla="*/ 907 w 631"/>
                <a:gd name="T21" fmla="*/ 0 h 455"/>
                <a:gd name="T22" fmla="*/ 1029 w 631"/>
                <a:gd name="T23" fmla="*/ 7 h 455"/>
                <a:gd name="T24" fmla="*/ 1104 w 631"/>
                <a:gd name="T25" fmla="*/ 19 h 455"/>
                <a:gd name="T26" fmla="*/ 1177 w 631"/>
                <a:gd name="T27" fmla="*/ 20 h 455"/>
                <a:gd name="T28" fmla="*/ 1133 w 631"/>
                <a:gd name="T29" fmla="*/ 31 h 455"/>
                <a:gd name="T30" fmla="*/ 1104 w 631"/>
                <a:gd name="T31" fmla="*/ 41 h 455"/>
                <a:gd name="T32" fmla="*/ 1042 w 631"/>
                <a:gd name="T33" fmla="*/ 43 h 455"/>
                <a:gd name="T34" fmla="*/ 984 w 631"/>
                <a:gd name="T35" fmla="*/ 51 h 455"/>
                <a:gd name="T36" fmla="*/ 925 w 631"/>
                <a:gd name="T37" fmla="*/ 51 h 455"/>
                <a:gd name="T38" fmla="*/ 925 w 631"/>
                <a:gd name="T39" fmla="*/ 44 h 455"/>
                <a:gd name="T40" fmla="*/ 865 w 631"/>
                <a:gd name="T41" fmla="*/ 51 h 455"/>
                <a:gd name="T42" fmla="*/ 907 w 631"/>
                <a:gd name="T43" fmla="*/ 55 h 455"/>
                <a:gd name="T44" fmla="*/ 937 w 631"/>
                <a:gd name="T45" fmla="*/ 59 h 455"/>
                <a:gd name="T46" fmla="*/ 893 w 631"/>
                <a:gd name="T47" fmla="*/ 64 h 455"/>
                <a:gd name="T48" fmla="*/ 925 w 631"/>
                <a:gd name="T49" fmla="*/ 74 h 455"/>
                <a:gd name="T50" fmla="*/ 937 w 631"/>
                <a:gd name="T51" fmla="*/ 78 h 455"/>
                <a:gd name="T52" fmla="*/ 878 w 631"/>
                <a:gd name="T53" fmla="*/ 86 h 455"/>
                <a:gd name="T54" fmla="*/ 865 w 631"/>
                <a:gd name="T55" fmla="*/ 94 h 455"/>
                <a:gd name="T56" fmla="*/ 788 w 631"/>
                <a:gd name="T57" fmla="*/ 98 h 455"/>
                <a:gd name="T58" fmla="*/ 774 w 631"/>
                <a:gd name="T59" fmla="*/ 99 h 455"/>
                <a:gd name="T60" fmla="*/ 699 w 631"/>
                <a:gd name="T61" fmla="*/ 105 h 455"/>
                <a:gd name="T62" fmla="*/ 654 w 631"/>
                <a:gd name="T63" fmla="*/ 102 h 455"/>
                <a:gd name="T64" fmla="*/ 611 w 631"/>
                <a:gd name="T65" fmla="*/ 98 h 455"/>
                <a:gd name="T66" fmla="*/ 550 w 631"/>
                <a:gd name="T67" fmla="*/ 99 h 455"/>
                <a:gd name="T68" fmla="*/ 520 w 631"/>
                <a:gd name="T69" fmla="*/ 104 h 455"/>
                <a:gd name="T70" fmla="*/ 490 w 631"/>
                <a:gd name="T71" fmla="*/ 99 h 455"/>
                <a:gd name="T72" fmla="*/ 475 w 631"/>
                <a:gd name="T73" fmla="*/ 97 h 455"/>
                <a:gd name="T74" fmla="*/ 460 w 631"/>
                <a:gd name="T75" fmla="*/ 86 h 455"/>
                <a:gd name="T76" fmla="*/ 401 w 631"/>
                <a:gd name="T77" fmla="*/ 81 h 455"/>
                <a:gd name="T78" fmla="*/ 282 w 631"/>
                <a:gd name="T79" fmla="*/ 86 h 455"/>
                <a:gd name="T80" fmla="*/ 210 w 631"/>
                <a:gd name="T81" fmla="*/ 84 h 455"/>
                <a:gd name="T82" fmla="*/ 150 w 631"/>
                <a:gd name="T83" fmla="*/ 78 h 455"/>
                <a:gd name="T84" fmla="*/ 72 w 631"/>
                <a:gd name="T85" fmla="*/ 73 h 455"/>
                <a:gd name="T86" fmla="*/ 117 w 631"/>
                <a:gd name="T87" fmla="*/ 64 h 455"/>
                <a:gd name="T88" fmla="*/ 72 w 631"/>
                <a:gd name="T89" fmla="*/ 63 h 455"/>
                <a:gd name="T90" fmla="*/ 0 w 631"/>
                <a:gd name="T91" fmla="*/ 59 h 455"/>
                <a:gd name="T92" fmla="*/ 0 w 631"/>
                <a:gd name="T93" fmla="*/ 55 h 455"/>
                <a:gd name="T94" fmla="*/ 44 w 631"/>
                <a:gd name="T95" fmla="*/ 47 h 455"/>
                <a:gd name="T96" fmla="*/ 117 w 631"/>
                <a:gd name="T97" fmla="*/ 43 h 455"/>
                <a:gd name="T98" fmla="*/ 150 w 631"/>
                <a:gd name="T99" fmla="*/ 31 h 455"/>
                <a:gd name="T100" fmla="*/ 224 w 631"/>
                <a:gd name="T101" fmla="*/ 24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1"/>
                <a:gd name="T154" fmla="*/ 0 h 455"/>
                <a:gd name="T155" fmla="*/ 631 w 631"/>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1" h="455">
                  <a:moveTo>
                    <a:pt x="128" y="79"/>
                  </a:moveTo>
                  <a:lnTo>
                    <a:pt x="144" y="71"/>
                  </a:lnTo>
                  <a:lnTo>
                    <a:pt x="159" y="87"/>
                  </a:lnTo>
                  <a:lnTo>
                    <a:pt x="167" y="87"/>
                  </a:lnTo>
                  <a:lnTo>
                    <a:pt x="175" y="103"/>
                  </a:lnTo>
                  <a:lnTo>
                    <a:pt x="175" y="135"/>
                  </a:lnTo>
                  <a:lnTo>
                    <a:pt x="215" y="143"/>
                  </a:lnTo>
                  <a:lnTo>
                    <a:pt x="231" y="167"/>
                  </a:lnTo>
                  <a:lnTo>
                    <a:pt x="271" y="167"/>
                  </a:lnTo>
                  <a:lnTo>
                    <a:pt x="295" y="183"/>
                  </a:lnTo>
                  <a:lnTo>
                    <a:pt x="319" y="183"/>
                  </a:lnTo>
                  <a:lnTo>
                    <a:pt x="351" y="175"/>
                  </a:lnTo>
                  <a:lnTo>
                    <a:pt x="375" y="175"/>
                  </a:lnTo>
                  <a:lnTo>
                    <a:pt x="391" y="151"/>
                  </a:lnTo>
                  <a:lnTo>
                    <a:pt x="391" y="143"/>
                  </a:lnTo>
                  <a:lnTo>
                    <a:pt x="399" y="135"/>
                  </a:lnTo>
                  <a:lnTo>
                    <a:pt x="415" y="135"/>
                  </a:lnTo>
                  <a:lnTo>
                    <a:pt x="431" y="127"/>
                  </a:lnTo>
                  <a:lnTo>
                    <a:pt x="447" y="111"/>
                  </a:lnTo>
                  <a:lnTo>
                    <a:pt x="471" y="111"/>
                  </a:lnTo>
                  <a:lnTo>
                    <a:pt x="471" y="95"/>
                  </a:lnTo>
                  <a:lnTo>
                    <a:pt x="463" y="87"/>
                  </a:lnTo>
                  <a:lnTo>
                    <a:pt x="447" y="95"/>
                  </a:lnTo>
                  <a:lnTo>
                    <a:pt x="431" y="95"/>
                  </a:lnTo>
                  <a:lnTo>
                    <a:pt x="431" y="71"/>
                  </a:lnTo>
                  <a:lnTo>
                    <a:pt x="439" y="55"/>
                  </a:lnTo>
                  <a:lnTo>
                    <a:pt x="455" y="63"/>
                  </a:lnTo>
                  <a:lnTo>
                    <a:pt x="471" y="55"/>
                  </a:lnTo>
                  <a:lnTo>
                    <a:pt x="479" y="32"/>
                  </a:lnTo>
                  <a:lnTo>
                    <a:pt x="487" y="24"/>
                  </a:lnTo>
                  <a:lnTo>
                    <a:pt x="487" y="16"/>
                  </a:lnTo>
                  <a:lnTo>
                    <a:pt x="479" y="16"/>
                  </a:lnTo>
                  <a:lnTo>
                    <a:pt x="487" y="0"/>
                  </a:lnTo>
                  <a:lnTo>
                    <a:pt x="511" y="0"/>
                  </a:lnTo>
                  <a:lnTo>
                    <a:pt x="535" y="0"/>
                  </a:lnTo>
                  <a:lnTo>
                    <a:pt x="551" y="16"/>
                  </a:lnTo>
                  <a:lnTo>
                    <a:pt x="559" y="63"/>
                  </a:lnTo>
                  <a:lnTo>
                    <a:pt x="575" y="63"/>
                  </a:lnTo>
                  <a:lnTo>
                    <a:pt x="591" y="79"/>
                  </a:lnTo>
                  <a:lnTo>
                    <a:pt x="591" y="87"/>
                  </a:lnTo>
                  <a:lnTo>
                    <a:pt x="607" y="87"/>
                  </a:lnTo>
                  <a:lnTo>
                    <a:pt x="631" y="87"/>
                  </a:lnTo>
                  <a:lnTo>
                    <a:pt x="631" y="95"/>
                  </a:lnTo>
                  <a:lnTo>
                    <a:pt x="615" y="135"/>
                  </a:lnTo>
                  <a:lnTo>
                    <a:pt x="607" y="135"/>
                  </a:lnTo>
                  <a:lnTo>
                    <a:pt x="591" y="135"/>
                  </a:lnTo>
                  <a:lnTo>
                    <a:pt x="599" y="159"/>
                  </a:lnTo>
                  <a:lnTo>
                    <a:pt x="591" y="175"/>
                  </a:lnTo>
                  <a:lnTo>
                    <a:pt x="575" y="183"/>
                  </a:lnTo>
                  <a:lnTo>
                    <a:pt x="567" y="183"/>
                  </a:lnTo>
                  <a:lnTo>
                    <a:pt x="559" y="183"/>
                  </a:lnTo>
                  <a:lnTo>
                    <a:pt x="551" y="183"/>
                  </a:lnTo>
                  <a:lnTo>
                    <a:pt x="527" y="207"/>
                  </a:lnTo>
                  <a:lnTo>
                    <a:pt x="527" y="215"/>
                  </a:lnTo>
                  <a:lnTo>
                    <a:pt x="511" y="215"/>
                  </a:lnTo>
                  <a:lnTo>
                    <a:pt x="495" y="231"/>
                  </a:lnTo>
                  <a:lnTo>
                    <a:pt x="495" y="223"/>
                  </a:lnTo>
                  <a:lnTo>
                    <a:pt x="495" y="215"/>
                  </a:lnTo>
                  <a:lnTo>
                    <a:pt x="503" y="199"/>
                  </a:lnTo>
                  <a:lnTo>
                    <a:pt x="495" y="191"/>
                  </a:lnTo>
                  <a:lnTo>
                    <a:pt x="471" y="215"/>
                  </a:lnTo>
                  <a:lnTo>
                    <a:pt x="471" y="223"/>
                  </a:lnTo>
                  <a:lnTo>
                    <a:pt x="463" y="223"/>
                  </a:lnTo>
                  <a:lnTo>
                    <a:pt x="455" y="231"/>
                  </a:lnTo>
                  <a:lnTo>
                    <a:pt x="471" y="247"/>
                  </a:lnTo>
                  <a:lnTo>
                    <a:pt x="487" y="239"/>
                  </a:lnTo>
                  <a:lnTo>
                    <a:pt x="511" y="247"/>
                  </a:lnTo>
                  <a:lnTo>
                    <a:pt x="511" y="255"/>
                  </a:lnTo>
                  <a:lnTo>
                    <a:pt x="503" y="247"/>
                  </a:lnTo>
                  <a:lnTo>
                    <a:pt x="487" y="255"/>
                  </a:lnTo>
                  <a:lnTo>
                    <a:pt x="471" y="271"/>
                  </a:lnTo>
                  <a:lnTo>
                    <a:pt x="479" y="279"/>
                  </a:lnTo>
                  <a:lnTo>
                    <a:pt x="487" y="311"/>
                  </a:lnTo>
                  <a:lnTo>
                    <a:pt x="503" y="319"/>
                  </a:lnTo>
                  <a:lnTo>
                    <a:pt x="495" y="319"/>
                  </a:lnTo>
                  <a:lnTo>
                    <a:pt x="503" y="327"/>
                  </a:lnTo>
                  <a:lnTo>
                    <a:pt x="479" y="335"/>
                  </a:lnTo>
                  <a:lnTo>
                    <a:pt x="503" y="335"/>
                  </a:lnTo>
                  <a:lnTo>
                    <a:pt x="495" y="367"/>
                  </a:lnTo>
                  <a:lnTo>
                    <a:pt x="479" y="375"/>
                  </a:lnTo>
                  <a:lnTo>
                    <a:pt x="471" y="375"/>
                  </a:lnTo>
                  <a:lnTo>
                    <a:pt x="471" y="391"/>
                  </a:lnTo>
                  <a:lnTo>
                    <a:pt x="471" y="407"/>
                  </a:lnTo>
                  <a:lnTo>
                    <a:pt x="463" y="407"/>
                  </a:lnTo>
                  <a:lnTo>
                    <a:pt x="463" y="415"/>
                  </a:lnTo>
                  <a:lnTo>
                    <a:pt x="439" y="423"/>
                  </a:lnTo>
                  <a:lnTo>
                    <a:pt x="423" y="423"/>
                  </a:lnTo>
                  <a:lnTo>
                    <a:pt x="423" y="431"/>
                  </a:lnTo>
                  <a:lnTo>
                    <a:pt x="415" y="423"/>
                  </a:lnTo>
                  <a:lnTo>
                    <a:pt x="415" y="431"/>
                  </a:lnTo>
                  <a:lnTo>
                    <a:pt x="407" y="431"/>
                  </a:lnTo>
                  <a:lnTo>
                    <a:pt x="383" y="447"/>
                  </a:lnTo>
                  <a:lnTo>
                    <a:pt x="375" y="455"/>
                  </a:lnTo>
                  <a:lnTo>
                    <a:pt x="375" y="439"/>
                  </a:lnTo>
                  <a:lnTo>
                    <a:pt x="359" y="439"/>
                  </a:lnTo>
                  <a:lnTo>
                    <a:pt x="351" y="439"/>
                  </a:lnTo>
                  <a:lnTo>
                    <a:pt x="343" y="439"/>
                  </a:lnTo>
                  <a:lnTo>
                    <a:pt x="343" y="423"/>
                  </a:lnTo>
                  <a:lnTo>
                    <a:pt x="327" y="423"/>
                  </a:lnTo>
                  <a:lnTo>
                    <a:pt x="303" y="431"/>
                  </a:lnTo>
                  <a:lnTo>
                    <a:pt x="295" y="423"/>
                  </a:lnTo>
                  <a:lnTo>
                    <a:pt x="295" y="431"/>
                  </a:lnTo>
                  <a:lnTo>
                    <a:pt x="287" y="431"/>
                  </a:lnTo>
                  <a:lnTo>
                    <a:pt x="287" y="447"/>
                  </a:lnTo>
                  <a:lnTo>
                    <a:pt x="279" y="447"/>
                  </a:lnTo>
                  <a:lnTo>
                    <a:pt x="279" y="439"/>
                  </a:lnTo>
                  <a:lnTo>
                    <a:pt x="271" y="439"/>
                  </a:lnTo>
                  <a:lnTo>
                    <a:pt x="263" y="431"/>
                  </a:lnTo>
                  <a:lnTo>
                    <a:pt x="263" y="423"/>
                  </a:lnTo>
                  <a:lnTo>
                    <a:pt x="263" y="415"/>
                  </a:lnTo>
                  <a:lnTo>
                    <a:pt x="255" y="415"/>
                  </a:lnTo>
                  <a:lnTo>
                    <a:pt x="247" y="415"/>
                  </a:lnTo>
                  <a:lnTo>
                    <a:pt x="255" y="375"/>
                  </a:lnTo>
                  <a:lnTo>
                    <a:pt x="247" y="367"/>
                  </a:lnTo>
                  <a:lnTo>
                    <a:pt x="239" y="367"/>
                  </a:lnTo>
                  <a:lnTo>
                    <a:pt x="231" y="351"/>
                  </a:lnTo>
                  <a:lnTo>
                    <a:pt x="215" y="351"/>
                  </a:lnTo>
                  <a:lnTo>
                    <a:pt x="183" y="367"/>
                  </a:lnTo>
                  <a:lnTo>
                    <a:pt x="159" y="367"/>
                  </a:lnTo>
                  <a:lnTo>
                    <a:pt x="151" y="367"/>
                  </a:lnTo>
                  <a:lnTo>
                    <a:pt x="144" y="367"/>
                  </a:lnTo>
                  <a:lnTo>
                    <a:pt x="120" y="367"/>
                  </a:lnTo>
                  <a:lnTo>
                    <a:pt x="112" y="359"/>
                  </a:lnTo>
                  <a:lnTo>
                    <a:pt x="104" y="351"/>
                  </a:lnTo>
                  <a:lnTo>
                    <a:pt x="96" y="351"/>
                  </a:lnTo>
                  <a:lnTo>
                    <a:pt x="80" y="335"/>
                  </a:lnTo>
                  <a:lnTo>
                    <a:pt x="72" y="335"/>
                  </a:lnTo>
                  <a:lnTo>
                    <a:pt x="48" y="327"/>
                  </a:lnTo>
                  <a:lnTo>
                    <a:pt x="40" y="311"/>
                  </a:lnTo>
                  <a:lnTo>
                    <a:pt x="56" y="311"/>
                  </a:lnTo>
                  <a:lnTo>
                    <a:pt x="48" y="295"/>
                  </a:lnTo>
                  <a:lnTo>
                    <a:pt x="64" y="279"/>
                  </a:lnTo>
                  <a:lnTo>
                    <a:pt x="64" y="271"/>
                  </a:lnTo>
                  <a:lnTo>
                    <a:pt x="56" y="263"/>
                  </a:lnTo>
                  <a:lnTo>
                    <a:pt x="40" y="271"/>
                  </a:lnTo>
                  <a:lnTo>
                    <a:pt x="24" y="263"/>
                  </a:lnTo>
                  <a:lnTo>
                    <a:pt x="16" y="255"/>
                  </a:lnTo>
                  <a:lnTo>
                    <a:pt x="0" y="247"/>
                  </a:lnTo>
                  <a:lnTo>
                    <a:pt x="8" y="247"/>
                  </a:lnTo>
                  <a:lnTo>
                    <a:pt x="8" y="231"/>
                  </a:lnTo>
                  <a:lnTo>
                    <a:pt x="0" y="231"/>
                  </a:lnTo>
                  <a:lnTo>
                    <a:pt x="0" y="207"/>
                  </a:lnTo>
                  <a:lnTo>
                    <a:pt x="8" y="199"/>
                  </a:lnTo>
                  <a:lnTo>
                    <a:pt x="24" y="199"/>
                  </a:lnTo>
                  <a:lnTo>
                    <a:pt x="32" y="191"/>
                  </a:lnTo>
                  <a:lnTo>
                    <a:pt x="40" y="191"/>
                  </a:lnTo>
                  <a:lnTo>
                    <a:pt x="64" y="183"/>
                  </a:lnTo>
                  <a:lnTo>
                    <a:pt x="72" y="167"/>
                  </a:lnTo>
                  <a:lnTo>
                    <a:pt x="64" y="135"/>
                  </a:lnTo>
                  <a:lnTo>
                    <a:pt x="80" y="135"/>
                  </a:lnTo>
                  <a:lnTo>
                    <a:pt x="88" y="103"/>
                  </a:lnTo>
                  <a:lnTo>
                    <a:pt x="112" y="103"/>
                  </a:lnTo>
                  <a:lnTo>
                    <a:pt x="120" y="103"/>
                  </a:lnTo>
                  <a:lnTo>
                    <a:pt x="120" y="87"/>
                  </a:lnTo>
                  <a:lnTo>
                    <a:pt x="128" y="79"/>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 name="Freeform 27"/>
            <p:cNvSpPr>
              <a:spLocks/>
            </p:cNvSpPr>
            <p:nvPr/>
          </p:nvSpPr>
          <p:spPr bwMode="auto">
            <a:xfrm>
              <a:off x="4229" y="2250"/>
              <a:ext cx="312" cy="304"/>
            </a:xfrm>
            <a:custGeom>
              <a:avLst/>
              <a:gdLst>
                <a:gd name="T0" fmla="*/ 529 w 303"/>
                <a:gd name="T1" fmla="*/ 19 h 328"/>
                <a:gd name="T2" fmla="*/ 544 w 303"/>
                <a:gd name="T3" fmla="*/ 24 h 328"/>
                <a:gd name="T4" fmla="*/ 515 w 303"/>
                <a:gd name="T5" fmla="*/ 26 h 328"/>
                <a:gd name="T6" fmla="*/ 472 w 303"/>
                <a:gd name="T7" fmla="*/ 32 h 328"/>
                <a:gd name="T8" fmla="*/ 458 w 303"/>
                <a:gd name="T9" fmla="*/ 38 h 328"/>
                <a:gd name="T10" fmla="*/ 443 w 303"/>
                <a:gd name="T11" fmla="*/ 32 h 328"/>
                <a:gd name="T12" fmla="*/ 458 w 303"/>
                <a:gd name="T13" fmla="*/ 30 h 328"/>
                <a:gd name="T14" fmla="*/ 401 w 303"/>
                <a:gd name="T15" fmla="*/ 26 h 328"/>
                <a:gd name="T16" fmla="*/ 387 w 303"/>
                <a:gd name="T17" fmla="*/ 28 h 328"/>
                <a:gd name="T18" fmla="*/ 387 w 303"/>
                <a:gd name="T19" fmla="*/ 31 h 328"/>
                <a:gd name="T20" fmla="*/ 387 w 303"/>
                <a:gd name="T21" fmla="*/ 38 h 328"/>
                <a:gd name="T22" fmla="*/ 357 w 303"/>
                <a:gd name="T23" fmla="*/ 38 h 328"/>
                <a:gd name="T24" fmla="*/ 331 w 303"/>
                <a:gd name="T25" fmla="*/ 44 h 328"/>
                <a:gd name="T26" fmla="*/ 258 w 303"/>
                <a:gd name="T27" fmla="*/ 52 h 328"/>
                <a:gd name="T28" fmla="*/ 230 w 303"/>
                <a:gd name="T29" fmla="*/ 52 h 328"/>
                <a:gd name="T30" fmla="*/ 230 w 303"/>
                <a:gd name="T31" fmla="*/ 59 h 328"/>
                <a:gd name="T32" fmla="*/ 217 w 303"/>
                <a:gd name="T33" fmla="*/ 67 h 328"/>
                <a:gd name="T34" fmla="*/ 185 w 303"/>
                <a:gd name="T35" fmla="*/ 70 h 328"/>
                <a:gd name="T36" fmla="*/ 159 w 303"/>
                <a:gd name="T37" fmla="*/ 70 h 328"/>
                <a:gd name="T38" fmla="*/ 101 w 303"/>
                <a:gd name="T39" fmla="*/ 52 h 328"/>
                <a:gd name="T40" fmla="*/ 85 w 303"/>
                <a:gd name="T41" fmla="*/ 37 h 328"/>
                <a:gd name="T42" fmla="*/ 44 w 303"/>
                <a:gd name="T43" fmla="*/ 42 h 328"/>
                <a:gd name="T44" fmla="*/ 44 w 303"/>
                <a:gd name="T45" fmla="*/ 37 h 328"/>
                <a:gd name="T46" fmla="*/ 16 w 303"/>
                <a:gd name="T47" fmla="*/ 35 h 328"/>
                <a:gd name="T48" fmla="*/ 8 w 303"/>
                <a:gd name="T49" fmla="*/ 32 h 328"/>
                <a:gd name="T50" fmla="*/ 44 w 303"/>
                <a:gd name="T51" fmla="*/ 31 h 328"/>
                <a:gd name="T52" fmla="*/ 44 w 303"/>
                <a:gd name="T53" fmla="*/ 26 h 328"/>
                <a:gd name="T54" fmla="*/ 16 w 303"/>
                <a:gd name="T55" fmla="*/ 22 h 328"/>
                <a:gd name="T56" fmla="*/ 69 w 303"/>
                <a:gd name="T57" fmla="*/ 22 h 328"/>
                <a:gd name="T58" fmla="*/ 113 w 303"/>
                <a:gd name="T59" fmla="*/ 13 h 328"/>
                <a:gd name="T60" fmla="*/ 127 w 303"/>
                <a:gd name="T61" fmla="*/ 11 h 328"/>
                <a:gd name="T62" fmla="*/ 113 w 303"/>
                <a:gd name="T63" fmla="*/ 6 h 328"/>
                <a:gd name="T64" fmla="*/ 113 w 303"/>
                <a:gd name="T65" fmla="*/ 6 h 328"/>
                <a:gd name="T66" fmla="*/ 172 w 303"/>
                <a:gd name="T67" fmla="*/ 6 h 328"/>
                <a:gd name="T68" fmla="*/ 217 w 303"/>
                <a:gd name="T69" fmla="*/ 0 h 328"/>
                <a:gd name="T70" fmla="*/ 230 w 303"/>
                <a:gd name="T71" fmla="*/ 6 h 328"/>
                <a:gd name="T72" fmla="*/ 217 w 303"/>
                <a:gd name="T73" fmla="*/ 11 h 328"/>
                <a:gd name="T74" fmla="*/ 201 w 303"/>
                <a:gd name="T75" fmla="*/ 15 h 328"/>
                <a:gd name="T76" fmla="*/ 230 w 303"/>
                <a:gd name="T77" fmla="*/ 20 h 328"/>
                <a:gd name="T78" fmla="*/ 357 w 303"/>
                <a:gd name="T79" fmla="*/ 26 h 328"/>
                <a:gd name="T80" fmla="*/ 374 w 303"/>
                <a:gd name="T81" fmla="*/ 24 h 328"/>
                <a:gd name="T82" fmla="*/ 387 w 303"/>
                <a:gd name="T83" fmla="*/ 22 h 328"/>
                <a:gd name="T84" fmla="*/ 401 w 303"/>
                <a:gd name="T85" fmla="*/ 24 h 328"/>
                <a:gd name="T86" fmla="*/ 458 w 303"/>
                <a:gd name="T87" fmla="*/ 24 h 328"/>
                <a:gd name="T88" fmla="*/ 500 w 303"/>
                <a:gd name="T89" fmla="*/ 19 h 3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3"/>
                <a:gd name="T136" fmla="*/ 0 h 328"/>
                <a:gd name="T137" fmla="*/ 303 w 303"/>
                <a:gd name="T138" fmla="*/ 328 h 3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3" h="328">
                  <a:moveTo>
                    <a:pt x="279" y="88"/>
                  </a:moveTo>
                  <a:lnTo>
                    <a:pt x="295" y="88"/>
                  </a:lnTo>
                  <a:lnTo>
                    <a:pt x="303" y="104"/>
                  </a:lnTo>
                  <a:lnTo>
                    <a:pt x="303" y="112"/>
                  </a:lnTo>
                  <a:lnTo>
                    <a:pt x="295" y="112"/>
                  </a:lnTo>
                  <a:lnTo>
                    <a:pt x="287" y="120"/>
                  </a:lnTo>
                  <a:lnTo>
                    <a:pt x="271" y="152"/>
                  </a:lnTo>
                  <a:lnTo>
                    <a:pt x="263" y="152"/>
                  </a:lnTo>
                  <a:lnTo>
                    <a:pt x="255" y="168"/>
                  </a:lnTo>
                  <a:lnTo>
                    <a:pt x="255" y="176"/>
                  </a:lnTo>
                  <a:lnTo>
                    <a:pt x="255" y="152"/>
                  </a:lnTo>
                  <a:lnTo>
                    <a:pt x="247" y="152"/>
                  </a:lnTo>
                  <a:lnTo>
                    <a:pt x="239" y="152"/>
                  </a:lnTo>
                  <a:lnTo>
                    <a:pt x="255" y="136"/>
                  </a:lnTo>
                  <a:lnTo>
                    <a:pt x="223" y="136"/>
                  </a:lnTo>
                  <a:lnTo>
                    <a:pt x="223" y="120"/>
                  </a:lnTo>
                  <a:lnTo>
                    <a:pt x="215" y="120"/>
                  </a:lnTo>
                  <a:lnTo>
                    <a:pt x="215" y="128"/>
                  </a:lnTo>
                  <a:lnTo>
                    <a:pt x="208" y="144"/>
                  </a:lnTo>
                  <a:lnTo>
                    <a:pt x="215" y="144"/>
                  </a:lnTo>
                  <a:lnTo>
                    <a:pt x="223" y="176"/>
                  </a:lnTo>
                  <a:lnTo>
                    <a:pt x="215" y="176"/>
                  </a:lnTo>
                  <a:lnTo>
                    <a:pt x="215" y="168"/>
                  </a:lnTo>
                  <a:lnTo>
                    <a:pt x="200" y="176"/>
                  </a:lnTo>
                  <a:lnTo>
                    <a:pt x="192" y="200"/>
                  </a:lnTo>
                  <a:lnTo>
                    <a:pt x="184" y="200"/>
                  </a:lnTo>
                  <a:lnTo>
                    <a:pt x="144" y="232"/>
                  </a:lnTo>
                  <a:lnTo>
                    <a:pt x="144" y="240"/>
                  </a:lnTo>
                  <a:lnTo>
                    <a:pt x="136" y="240"/>
                  </a:lnTo>
                  <a:lnTo>
                    <a:pt x="128" y="240"/>
                  </a:lnTo>
                  <a:lnTo>
                    <a:pt x="128" y="248"/>
                  </a:lnTo>
                  <a:lnTo>
                    <a:pt x="128" y="272"/>
                  </a:lnTo>
                  <a:lnTo>
                    <a:pt x="120" y="288"/>
                  </a:lnTo>
                  <a:lnTo>
                    <a:pt x="120" y="304"/>
                  </a:lnTo>
                  <a:lnTo>
                    <a:pt x="112" y="312"/>
                  </a:lnTo>
                  <a:lnTo>
                    <a:pt x="104" y="320"/>
                  </a:lnTo>
                  <a:lnTo>
                    <a:pt x="104" y="328"/>
                  </a:lnTo>
                  <a:lnTo>
                    <a:pt x="88" y="320"/>
                  </a:lnTo>
                  <a:lnTo>
                    <a:pt x="64" y="256"/>
                  </a:lnTo>
                  <a:lnTo>
                    <a:pt x="56" y="240"/>
                  </a:lnTo>
                  <a:lnTo>
                    <a:pt x="48" y="200"/>
                  </a:lnTo>
                  <a:lnTo>
                    <a:pt x="48" y="168"/>
                  </a:lnTo>
                  <a:lnTo>
                    <a:pt x="40" y="184"/>
                  </a:lnTo>
                  <a:lnTo>
                    <a:pt x="24" y="192"/>
                  </a:lnTo>
                  <a:lnTo>
                    <a:pt x="8" y="168"/>
                  </a:lnTo>
                  <a:lnTo>
                    <a:pt x="24" y="168"/>
                  </a:lnTo>
                  <a:lnTo>
                    <a:pt x="24" y="160"/>
                  </a:lnTo>
                  <a:lnTo>
                    <a:pt x="16" y="160"/>
                  </a:lnTo>
                  <a:lnTo>
                    <a:pt x="0" y="152"/>
                  </a:lnTo>
                  <a:lnTo>
                    <a:pt x="8" y="152"/>
                  </a:lnTo>
                  <a:lnTo>
                    <a:pt x="24" y="152"/>
                  </a:lnTo>
                  <a:lnTo>
                    <a:pt x="24" y="144"/>
                  </a:lnTo>
                  <a:lnTo>
                    <a:pt x="24" y="128"/>
                  </a:lnTo>
                  <a:lnTo>
                    <a:pt x="24" y="120"/>
                  </a:lnTo>
                  <a:lnTo>
                    <a:pt x="16" y="120"/>
                  </a:lnTo>
                  <a:lnTo>
                    <a:pt x="16" y="104"/>
                  </a:lnTo>
                  <a:lnTo>
                    <a:pt x="24" y="104"/>
                  </a:lnTo>
                  <a:lnTo>
                    <a:pt x="40" y="104"/>
                  </a:lnTo>
                  <a:lnTo>
                    <a:pt x="72" y="56"/>
                  </a:lnTo>
                  <a:lnTo>
                    <a:pt x="64" y="56"/>
                  </a:lnTo>
                  <a:lnTo>
                    <a:pt x="72" y="56"/>
                  </a:lnTo>
                  <a:lnTo>
                    <a:pt x="72" y="48"/>
                  </a:lnTo>
                  <a:lnTo>
                    <a:pt x="64" y="40"/>
                  </a:lnTo>
                  <a:lnTo>
                    <a:pt x="64" y="24"/>
                  </a:lnTo>
                  <a:lnTo>
                    <a:pt x="64" y="16"/>
                  </a:lnTo>
                  <a:lnTo>
                    <a:pt x="64" y="8"/>
                  </a:lnTo>
                  <a:lnTo>
                    <a:pt x="80" y="16"/>
                  </a:lnTo>
                  <a:lnTo>
                    <a:pt x="96" y="8"/>
                  </a:lnTo>
                  <a:lnTo>
                    <a:pt x="104" y="8"/>
                  </a:lnTo>
                  <a:lnTo>
                    <a:pt x="120" y="0"/>
                  </a:lnTo>
                  <a:lnTo>
                    <a:pt x="128" y="8"/>
                  </a:lnTo>
                  <a:lnTo>
                    <a:pt x="128" y="16"/>
                  </a:lnTo>
                  <a:lnTo>
                    <a:pt x="112" y="32"/>
                  </a:lnTo>
                  <a:lnTo>
                    <a:pt x="120" y="48"/>
                  </a:lnTo>
                  <a:lnTo>
                    <a:pt x="104" y="48"/>
                  </a:lnTo>
                  <a:lnTo>
                    <a:pt x="112" y="64"/>
                  </a:lnTo>
                  <a:lnTo>
                    <a:pt x="136" y="72"/>
                  </a:lnTo>
                  <a:lnTo>
                    <a:pt x="128" y="96"/>
                  </a:lnTo>
                  <a:lnTo>
                    <a:pt x="144" y="104"/>
                  </a:lnTo>
                  <a:lnTo>
                    <a:pt x="200" y="120"/>
                  </a:lnTo>
                  <a:lnTo>
                    <a:pt x="208" y="120"/>
                  </a:lnTo>
                  <a:lnTo>
                    <a:pt x="208" y="112"/>
                  </a:lnTo>
                  <a:lnTo>
                    <a:pt x="208" y="104"/>
                  </a:lnTo>
                  <a:lnTo>
                    <a:pt x="215" y="104"/>
                  </a:lnTo>
                  <a:lnTo>
                    <a:pt x="223" y="104"/>
                  </a:lnTo>
                  <a:lnTo>
                    <a:pt x="223" y="112"/>
                  </a:lnTo>
                  <a:lnTo>
                    <a:pt x="247" y="112"/>
                  </a:lnTo>
                  <a:lnTo>
                    <a:pt x="255" y="112"/>
                  </a:lnTo>
                  <a:lnTo>
                    <a:pt x="247" y="104"/>
                  </a:lnTo>
                  <a:lnTo>
                    <a:pt x="279" y="8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 name="Freeform 28"/>
            <p:cNvSpPr>
              <a:spLocks/>
            </p:cNvSpPr>
            <p:nvPr/>
          </p:nvSpPr>
          <p:spPr bwMode="auto">
            <a:xfrm>
              <a:off x="4229" y="2250"/>
              <a:ext cx="312" cy="304"/>
            </a:xfrm>
            <a:custGeom>
              <a:avLst/>
              <a:gdLst>
                <a:gd name="T0" fmla="*/ 529 w 303"/>
                <a:gd name="T1" fmla="*/ 19 h 328"/>
                <a:gd name="T2" fmla="*/ 544 w 303"/>
                <a:gd name="T3" fmla="*/ 24 h 328"/>
                <a:gd name="T4" fmla="*/ 515 w 303"/>
                <a:gd name="T5" fmla="*/ 26 h 328"/>
                <a:gd name="T6" fmla="*/ 472 w 303"/>
                <a:gd name="T7" fmla="*/ 32 h 328"/>
                <a:gd name="T8" fmla="*/ 458 w 303"/>
                <a:gd name="T9" fmla="*/ 38 h 328"/>
                <a:gd name="T10" fmla="*/ 443 w 303"/>
                <a:gd name="T11" fmla="*/ 32 h 328"/>
                <a:gd name="T12" fmla="*/ 458 w 303"/>
                <a:gd name="T13" fmla="*/ 30 h 328"/>
                <a:gd name="T14" fmla="*/ 401 w 303"/>
                <a:gd name="T15" fmla="*/ 26 h 328"/>
                <a:gd name="T16" fmla="*/ 387 w 303"/>
                <a:gd name="T17" fmla="*/ 28 h 328"/>
                <a:gd name="T18" fmla="*/ 387 w 303"/>
                <a:gd name="T19" fmla="*/ 31 h 328"/>
                <a:gd name="T20" fmla="*/ 387 w 303"/>
                <a:gd name="T21" fmla="*/ 38 h 328"/>
                <a:gd name="T22" fmla="*/ 357 w 303"/>
                <a:gd name="T23" fmla="*/ 38 h 328"/>
                <a:gd name="T24" fmla="*/ 331 w 303"/>
                <a:gd name="T25" fmla="*/ 44 h 328"/>
                <a:gd name="T26" fmla="*/ 258 w 303"/>
                <a:gd name="T27" fmla="*/ 52 h 328"/>
                <a:gd name="T28" fmla="*/ 230 w 303"/>
                <a:gd name="T29" fmla="*/ 52 h 328"/>
                <a:gd name="T30" fmla="*/ 230 w 303"/>
                <a:gd name="T31" fmla="*/ 59 h 328"/>
                <a:gd name="T32" fmla="*/ 217 w 303"/>
                <a:gd name="T33" fmla="*/ 67 h 328"/>
                <a:gd name="T34" fmla="*/ 185 w 303"/>
                <a:gd name="T35" fmla="*/ 70 h 328"/>
                <a:gd name="T36" fmla="*/ 159 w 303"/>
                <a:gd name="T37" fmla="*/ 70 h 328"/>
                <a:gd name="T38" fmla="*/ 101 w 303"/>
                <a:gd name="T39" fmla="*/ 52 h 328"/>
                <a:gd name="T40" fmla="*/ 85 w 303"/>
                <a:gd name="T41" fmla="*/ 37 h 328"/>
                <a:gd name="T42" fmla="*/ 44 w 303"/>
                <a:gd name="T43" fmla="*/ 42 h 328"/>
                <a:gd name="T44" fmla="*/ 44 w 303"/>
                <a:gd name="T45" fmla="*/ 37 h 328"/>
                <a:gd name="T46" fmla="*/ 16 w 303"/>
                <a:gd name="T47" fmla="*/ 35 h 328"/>
                <a:gd name="T48" fmla="*/ 8 w 303"/>
                <a:gd name="T49" fmla="*/ 32 h 328"/>
                <a:gd name="T50" fmla="*/ 44 w 303"/>
                <a:gd name="T51" fmla="*/ 31 h 328"/>
                <a:gd name="T52" fmla="*/ 44 w 303"/>
                <a:gd name="T53" fmla="*/ 26 h 328"/>
                <a:gd name="T54" fmla="*/ 16 w 303"/>
                <a:gd name="T55" fmla="*/ 22 h 328"/>
                <a:gd name="T56" fmla="*/ 69 w 303"/>
                <a:gd name="T57" fmla="*/ 22 h 328"/>
                <a:gd name="T58" fmla="*/ 113 w 303"/>
                <a:gd name="T59" fmla="*/ 13 h 328"/>
                <a:gd name="T60" fmla="*/ 127 w 303"/>
                <a:gd name="T61" fmla="*/ 11 h 328"/>
                <a:gd name="T62" fmla="*/ 113 w 303"/>
                <a:gd name="T63" fmla="*/ 6 h 328"/>
                <a:gd name="T64" fmla="*/ 113 w 303"/>
                <a:gd name="T65" fmla="*/ 6 h 328"/>
                <a:gd name="T66" fmla="*/ 172 w 303"/>
                <a:gd name="T67" fmla="*/ 6 h 328"/>
                <a:gd name="T68" fmla="*/ 217 w 303"/>
                <a:gd name="T69" fmla="*/ 0 h 328"/>
                <a:gd name="T70" fmla="*/ 230 w 303"/>
                <a:gd name="T71" fmla="*/ 6 h 328"/>
                <a:gd name="T72" fmla="*/ 217 w 303"/>
                <a:gd name="T73" fmla="*/ 11 h 328"/>
                <a:gd name="T74" fmla="*/ 201 w 303"/>
                <a:gd name="T75" fmla="*/ 15 h 328"/>
                <a:gd name="T76" fmla="*/ 230 w 303"/>
                <a:gd name="T77" fmla="*/ 20 h 328"/>
                <a:gd name="T78" fmla="*/ 357 w 303"/>
                <a:gd name="T79" fmla="*/ 26 h 328"/>
                <a:gd name="T80" fmla="*/ 374 w 303"/>
                <a:gd name="T81" fmla="*/ 24 h 328"/>
                <a:gd name="T82" fmla="*/ 387 w 303"/>
                <a:gd name="T83" fmla="*/ 22 h 328"/>
                <a:gd name="T84" fmla="*/ 401 w 303"/>
                <a:gd name="T85" fmla="*/ 24 h 328"/>
                <a:gd name="T86" fmla="*/ 458 w 303"/>
                <a:gd name="T87" fmla="*/ 24 h 328"/>
                <a:gd name="T88" fmla="*/ 500 w 303"/>
                <a:gd name="T89" fmla="*/ 19 h 3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3"/>
                <a:gd name="T136" fmla="*/ 0 h 328"/>
                <a:gd name="T137" fmla="*/ 303 w 303"/>
                <a:gd name="T138" fmla="*/ 328 h 3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3" h="328">
                  <a:moveTo>
                    <a:pt x="279" y="88"/>
                  </a:moveTo>
                  <a:lnTo>
                    <a:pt x="295" y="88"/>
                  </a:lnTo>
                  <a:lnTo>
                    <a:pt x="303" y="104"/>
                  </a:lnTo>
                  <a:lnTo>
                    <a:pt x="303" y="112"/>
                  </a:lnTo>
                  <a:lnTo>
                    <a:pt x="295" y="112"/>
                  </a:lnTo>
                  <a:lnTo>
                    <a:pt x="287" y="120"/>
                  </a:lnTo>
                  <a:lnTo>
                    <a:pt x="271" y="152"/>
                  </a:lnTo>
                  <a:lnTo>
                    <a:pt x="263" y="152"/>
                  </a:lnTo>
                  <a:lnTo>
                    <a:pt x="255" y="168"/>
                  </a:lnTo>
                  <a:lnTo>
                    <a:pt x="255" y="176"/>
                  </a:lnTo>
                  <a:lnTo>
                    <a:pt x="255" y="152"/>
                  </a:lnTo>
                  <a:lnTo>
                    <a:pt x="247" y="152"/>
                  </a:lnTo>
                  <a:lnTo>
                    <a:pt x="239" y="152"/>
                  </a:lnTo>
                  <a:lnTo>
                    <a:pt x="255" y="136"/>
                  </a:lnTo>
                  <a:lnTo>
                    <a:pt x="223" y="136"/>
                  </a:lnTo>
                  <a:lnTo>
                    <a:pt x="223" y="120"/>
                  </a:lnTo>
                  <a:lnTo>
                    <a:pt x="215" y="120"/>
                  </a:lnTo>
                  <a:lnTo>
                    <a:pt x="215" y="128"/>
                  </a:lnTo>
                  <a:lnTo>
                    <a:pt x="208" y="144"/>
                  </a:lnTo>
                  <a:lnTo>
                    <a:pt x="215" y="144"/>
                  </a:lnTo>
                  <a:lnTo>
                    <a:pt x="223" y="176"/>
                  </a:lnTo>
                  <a:lnTo>
                    <a:pt x="215" y="176"/>
                  </a:lnTo>
                  <a:lnTo>
                    <a:pt x="215" y="168"/>
                  </a:lnTo>
                  <a:lnTo>
                    <a:pt x="200" y="176"/>
                  </a:lnTo>
                  <a:lnTo>
                    <a:pt x="192" y="200"/>
                  </a:lnTo>
                  <a:lnTo>
                    <a:pt x="184" y="200"/>
                  </a:lnTo>
                  <a:lnTo>
                    <a:pt x="144" y="232"/>
                  </a:lnTo>
                  <a:lnTo>
                    <a:pt x="144" y="240"/>
                  </a:lnTo>
                  <a:lnTo>
                    <a:pt x="136" y="240"/>
                  </a:lnTo>
                  <a:lnTo>
                    <a:pt x="128" y="240"/>
                  </a:lnTo>
                  <a:lnTo>
                    <a:pt x="128" y="248"/>
                  </a:lnTo>
                  <a:lnTo>
                    <a:pt x="128" y="272"/>
                  </a:lnTo>
                  <a:lnTo>
                    <a:pt x="120" y="288"/>
                  </a:lnTo>
                  <a:lnTo>
                    <a:pt x="120" y="304"/>
                  </a:lnTo>
                  <a:lnTo>
                    <a:pt x="112" y="312"/>
                  </a:lnTo>
                  <a:lnTo>
                    <a:pt x="104" y="320"/>
                  </a:lnTo>
                  <a:lnTo>
                    <a:pt x="104" y="328"/>
                  </a:lnTo>
                  <a:lnTo>
                    <a:pt x="88" y="320"/>
                  </a:lnTo>
                  <a:lnTo>
                    <a:pt x="64" y="256"/>
                  </a:lnTo>
                  <a:lnTo>
                    <a:pt x="56" y="240"/>
                  </a:lnTo>
                  <a:lnTo>
                    <a:pt x="48" y="200"/>
                  </a:lnTo>
                  <a:lnTo>
                    <a:pt x="48" y="168"/>
                  </a:lnTo>
                  <a:lnTo>
                    <a:pt x="40" y="184"/>
                  </a:lnTo>
                  <a:lnTo>
                    <a:pt x="24" y="192"/>
                  </a:lnTo>
                  <a:lnTo>
                    <a:pt x="8" y="168"/>
                  </a:lnTo>
                  <a:lnTo>
                    <a:pt x="24" y="168"/>
                  </a:lnTo>
                  <a:lnTo>
                    <a:pt x="24" y="160"/>
                  </a:lnTo>
                  <a:lnTo>
                    <a:pt x="16" y="160"/>
                  </a:lnTo>
                  <a:lnTo>
                    <a:pt x="0" y="152"/>
                  </a:lnTo>
                  <a:lnTo>
                    <a:pt x="8" y="152"/>
                  </a:lnTo>
                  <a:lnTo>
                    <a:pt x="24" y="152"/>
                  </a:lnTo>
                  <a:lnTo>
                    <a:pt x="24" y="144"/>
                  </a:lnTo>
                  <a:lnTo>
                    <a:pt x="24" y="128"/>
                  </a:lnTo>
                  <a:lnTo>
                    <a:pt x="24" y="120"/>
                  </a:lnTo>
                  <a:lnTo>
                    <a:pt x="16" y="120"/>
                  </a:lnTo>
                  <a:lnTo>
                    <a:pt x="16" y="104"/>
                  </a:lnTo>
                  <a:lnTo>
                    <a:pt x="24" y="104"/>
                  </a:lnTo>
                  <a:lnTo>
                    <a:pt x="40" y="104"/>
                  </a:lnTo>
                  <a:lnTo>
                    <a:pt x="72" y="56"/>
                  </a:lnTo>
                  <a:lnTo>
                    <a:pt x="64" y="56"/>
                  </a:lnTo>
                  <a:lnTo>
                    <a:pt x="72" y="56"/>
                  </a:lnTo>
                  <a:lnTo>
                    <a:pt x="72" y="48"/>
                  </a:lnTo>
                  <a:lnTo>
                    <a:pt x="64" y="40"/>
                  </a:lnTo>
                  <a:lnTo>
                    <a:pt x="64" y="24"/>
                  </a:lnTo>
                  <a:lnTo>
                    <a:pt x="64" y="16"/>
                  </a:lnTo>
                  <a:lnTo>
                    <a:pt x="64" y="8"/>
                  </a:lnTo>
                  <a:lnTo>
                    <a:pt x="80" y="16"/>
                  </a:lnTo>
                  <a:lnTo>
                    <a:pt x="96" y="8"/>
                  </a:lnTo>
                  <a:lnTo>
                    <a:pt x="104" y="8"/>
                  </a:lnTo>
                  <a:lnTo>
                    <a:pt x="120" y="0"/>
                  </a:lnTo>
                  <a:lnTo>
                    <a:pt x="128" y="8"/>
                  </a:lnTo>
                  <a:lnTo>
                    <a:pt x="128" y="16"/>
                  </a:lnTo>
                  <a:lnTo>
                    <a:pt x="112" y="32"/>
                  </a:lnTo>
                  <a:lnTo>
                    <a:pt x="120" y="48"/>
                  </a:lnTo>
                  <a:lnTo>
                    <a:pt x="104" y="48"/>
                  </a:lnTo>
                  <a:lnTo>
                    <a:pt x="112" y="64"/>
                  </a:lnTo>
                  <a:lnTo>
                    <a:pt x="136" y="72"/>
                  </a:lnTo>
                  <a:lnTo>
                    <a:pt x="128" y="96"/>
                  </a:lnTo>
                  <a:lnTo>
                    <a:pt x="144" y="104"/>
                  </a:lnTo>
                  <a:lnTo>
                    <a:pt x="200" y="120"/>
                  </a:lnTo>
                  <a:lnTo>
                    <a:pt x="208" y="120"/>
                  </a:lnTo>
                  <a:lnTo>
                    <a:pt x="208" y="112"/>
                  </a:lnTo>
                  <a:lnTo>
                    <a:pt x="208" y="104"/>
                  </a:lnTo>
                  <a:lnTo>
                    <a:pt x="215" y="104"/>
                  </a:lnTo>
                  <a:lnTo>
                    <a:pt x="223" y="104"/>
                  </a:lnTo>
                  <a:lnTo>
                    <a:pt x="223" y="112"/>
                  </a:lnTo>
                  <a:lnTo>
                    <a:pt x="247" y="112"/>
                  </a:lnTo>
                  <a:lnTo>
                    <a:pt x="255" y="112"/>
                  </a:lnTo>
                  <a:lnTo>
                    <a:pt x="247" y="104"/>
                  </a:lnTo>
                  <a:lnTo>
                    <a:pt x="279" y="8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 name="Freeform 29"/>
            <p:cNvSpPr>
              <a:spLocks/>
            </p:cNvSpPr>
            <p:nvPr/>
          </p:nvSpPr>
          <p:spPr bwMode="auto">
            <a:xfrm>
              <a:off x="4441" y="2025"/>
              <a:ext cx="339" cy="150"/>
            </a:xfrm>
            <a:custGeom>
              <a:avLst/>
              <a:gdLst>
                <a:gd name="T0" fmla="*/ 442 w 327"/>
                <a:gd name="T1" fmla="*/ 12 h 159"/>
                <a:gd name="T2" fmla="*/ 360 w 327"/>
                <a:gd name="T3" fmla="*/ 8 h 159"/>
                <a:gd name="T4" fmla="*/ 342 w 327"/>
                <a:gd name="T5" fmla="*/ 8 h 159"/>
                <a:gd name="T6" fmla="*/ 326 w 327"/>
                <a:gd name="T7" fmla="*/ 8 h 159"/>
                <a:gd name="T8" fmla="*/ 292 w 327"/>
                <a:gd name="T9" fmla="*/ 8 h 159"/>
                <a:gd name="T10" fmla="*/ 244 w 327"/>
                <a:gd name="T11" fmla="*/ 0 h 159"/>
                <a:gd name="T12" fmla="*/ 211 w 327"/>
                <a:gd name="T13" fmla="*/ 8 h 159"/>
                <a:gd name="T14" fmla="*/ 211 w 327"/>
                <a:gd name="T15" fmla="*/ 8 h 159"/>
                <a:gd name="T16" fmla="*/ 211 w 327"/>
                <a:gd name="T17" fmla="*/ 8 h 159"/>
                <a:gd name="T18" fmla="*/ 162 w 327"/>
                <a:gd name="T19" fmla="*/ 8 h 159"/>
                <a:gd name="T20" fmla="*/ 129 w 327"/>
                <a:gd name="T21" fmla="*/ 8 h 159"/>
                <a:gd name="T22" fmla="*/ 81 w 327"/>
                <a:gd name="T23" fmla="*/ 8 h 159"/>
                <a:gd name="T24" fmla="*/ 7 w 327"/>
                <a:gd name="T25" fmla="*/ 12 h 159"/>
                <a:gd name="T26" fmla="*/ 0 w 327"/>
                <a:gd name="T27" fmla="*/ 16 h 159"/>
                <a:gd name="T28" fmla="*/ 35 w 327"/>
                <a:gd name="T29" fmla="*/ 21 h 159"/>
                <a:gd name="T30" fmla="*/ 45 w 327"/>
                <a:gd name="T31" fmla="*/ 21 h 159"/>
                <a:gd name="T32" fmla="*/ 61 w 327"/>
                <a:gd name="T33" fmla="*/ 25 h 159"/>
                <a:gd name="T34" fmla="*/ 61 w 327"/>
                <a:gd name="T35" fmla="*/ 35 h 159"/>
                <a:gd name="T36" fmla="*/ 146 w 327"/>
                <a:gd name="T37" fmla="*/ 38 h 159"/>
                <a:gd name="T38" fmla="*/ 178 w 327"/>
                <a:gd name="T39" fmla="*/ 44 h 159"/>
                <a:gd name="T40" fmla="*/ 261 w 327"/>
                <a:gd name="T41" fmla="*/ 44 h 159"/>
                <a:gd name="T42" fmla="*/ 312 w 327"/>
                <a:gd name="T43" fmla="*/ 50 h 159"/>
                <a:gd name="T44" fmla="*/ 360 w 327"/>
                <a:gd name="T45" fmla="*/ 50 h 159"/>
                <a:gd name="T46" fmla="*/ 426 w 327"/>
                <a:gd name="T47" fmla="*/ 47 h 159"/>
                <a:gd name="T48" fmla="*/ 475 w 327"/>
                <a:gd name="T49" fmla="*/ 47 h 159"/>
                <a:gd name="T50" fmla="*/ 507 w 327"/>
                <a:gd name="T51" fmla="*/ 40 h 159"/>
                <a:gd name="T52" fmla="*/ 507 w 327"/>
                <a:gd name="T53" fmla="*/ 38 h 159"/>
                <a:gd name="T54" fmla="*/ 522 w 327"/>
                <a:gd name="T55" fmla="*/ 35 h 159"/>
                <a:gd name="T56" fmla="*/ 556 w 327"/>
                <a:gd name="T57" fmla="*/ 35 h 159"/>
                <a:gd name="T58" fmla="*/ 593 w 327"/>
                <a:gd name="T59" fmla="*/ 33 h 159"/>
                <a:gd name="T60" fmla="*/ 623 w 327"/>
                <a:gd name="T61" fmla="*/ 27 h 159"/>
                <a:gd name="T62" fmla="*/ 671 w 327"/>
                <a:gd name="T63" fmla="*/ 27 h 159"/>
                <a:gd name="T64" fmla="*/ 671 w 327"/>
                <a:gd name="T65" fmla="*/ 23 h 159"/>
                <a:gd name="T66" fmla="*/ 657 w 327"/>
                <a:gd name="T67" fmla="*/ 21 h 159"/>
                <a:gd name="T68" fmla="*/ 623 w 327"/>
                <a:gd name="T69" fmla="*/ 23 h 159"/>
                <a:gd name="T70" fmla="*/ 593 w 327"/>
                <a:gd name="T71" fmla="*/ 23 h 159"/>
                <a:gd name="T72" fmla="*/ 593 w 327"/>
                <a:gd name="T73" fmla="*/ 16 h 159"/>
                <a:gd name="T74" fmla="*/ 608 w 327"/>
                <a:gd name="T75" fmla="*/ 8 h 159"/>
                <a:gd name="T76" fmla="*/ 574 w 327"/>
                <a:gd name="T77" fmla="*/ 8 h 159"/>
                <a:gd name="T78" fmla="*/ 540 w 327"/>
                <a:gd name="T79" fmla="*/ 12 h 159"/>
                <a:gd name="T80" fmla="*/ 492 w 327"/>
                <a:gd name="T81" fmla="*/ 16 h 159"/>
                <a:gd name="T82" fmla="*/ 442 w 327"/>
                <a:gd name="T83" fmla="*/ 12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7"/>
                <a:gd name="T127" fmla="*/ 0 h 159"/>
                <a:gd name="T128" fmla="*/ 327 w 327"/>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7" h="159">
                  <a:moveTo>
                    <a:pt x="215" y="39"/>
                  </a:moveTo>
                  <a:lnTo>
                    <a:pt x="175" y="16"/>
                  </a:lnTo>
                  <a:lnTo>
                    <a:pt x="167" y="23"/>
                  </a:lnTo>
                  <a:lnTo>
                    <a:pt x="159" y="23"/>
                  </a:lnTo>
                  <a:lnTo>
                    <a:pt x="143" y="8"/>
                  </a:lnTo>
                  <a:lnTo>
                    <a:pt x="119" y="0"/>
                  </a:lnTo>
                  <a:lnTo>
                    <a:pt x="103" y="8"/>
                  </a:lnTo>
                  <a:lnTo>
                    <a:pt x="103" y="16"/>
                  </a:lnTo>
                  <a:lnTo>
                    <a:pt x="103" y="31"/>
                  </a:lnTo>
                  <a:lnTo>
                    <a:pt x="79" y="31"/>
                  </a:lnTo>
                  <a:lnTo>
                    <a:pt x="63" y="23"/>
                  </a:lnTo>
                  <a:lnTo>
                    <a:pt x="39" y="16"/>
                  </a:lnTo>
                  <a:lnTo>
                    <a:pt x="7" y="39"/>
                  </a:lnTo>
                  <a:lnTo>
                    <a:pt x="0" y="47"/>
                  </a:lnTo>
                  <a:lnTo>
                    <a:pt x="15" y="63"/>
                  </a:lnTo>
                  <a:lnTo>
                    <a:pt x="23" y="63"/>
                  </a:lnTo>
                  <a:lnTo>
                    <a:pt x="31" y="79"/>
                  </a:lnTo>
                  <a:lnTo>
                    <a:pt x="31" y="111"/>
                  </a:lnTo>
                  <a:lnTo>
                    <a:pt x="71" y="119"/>
                  </a:lnTo>
                  <a:lnTo>
                    <a:pt x="87" y="143"/>
                  </a:lnTo>
                  <a:lnTo>
                    <a:pt x="127" y="143"/>
                  </a:lnTo>
                  <a:lnTo>
                    <a:pt x="151" y="159"/>
                  </a:lnTo>
                  <a:lnTo>
                    <a:pt x="175" y="159"/>
                  </a:lnTo>
                  <a:lnTo>
                    <a:pt x="207" y="151"/>
                  </a:lnTo>
                  <a:lnTo>
                    <a:pt x="231" y="151"/>
                  </a:lnTo>
                  <a:lnTo>
                    <a:pt x="247" y="127"/>
                  </a:lnTo>
                  <a:lnTo>
                    <a:pt x="247" y="119"/>
                  </a:lnTo>
                  <a:lnTo>
                    <a:pt x="255" y="111"/>
                  </a:lnTo>
                  <a:lnTo>
                    <a:pt x="271" y="111"/>
                  </a:lnTo>
                  <a:lnTo>
                    <a:pt x="287" y="103"/>
                  </a:lnTo>
                  <a:lnTo>
                    <a:pt x="303" y="87"/>
                  </a:lnTo>
                  <a:lnTo>
                    <a:pt x="327" y="87"/>
                  </a:lnTo>
                  <a:lnTo>
                    <a:pt x="327" y="71"/>
                  </a:lnTo>
                  <a:lnTo>
                    <a:pt x="319" y="63"/>
                  </a:lnTo>
                  <a:lnTo>
                    <a:pt x="303" y="71"/>
                  </a:lnTo>
                  <a:lnTo>
                    <a:pt x="287" y="71"/>
                  </a:lnTo>
                  <a:lnTo>
                    <a:pt x="287" y="47"/>
                  </a:lnTo>
                  <a:lnTo>
                    <a:pt x="295" y="31"/>
                  </a:lnTo>
                  <a:lnTo>
                    <a:pt x="279" y="23"/>
                  </a:lnTo>
                  <a:lnTo>
                    <a:pt x="263" y="39"/>
                  </a:lnTo>
                  <a:lnTo>
                    <a:pt x="239" y="47"/>
                  </a:lnTo>
                  <a:lnTo>
                    <a:pt x="215" y="39"/>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1" name="Freeform 30"/>
            <p:cNvSpPr>
              <a:spLocks/>
            </p:cNvSpPr>
            <p:nvPr/>
          </p:nvSpPr>
          <p:spPr bwMode="auto">
            <a:xfrm>
              <a:off x="4441" y="2025"/>
              <a:ext cx="339" cy="150"/>
            </a:xfrm>
            <a:custGeom>
              <a:avLst/>
              <a:gdLst>
                <a:gd name="T0" fmla="*/ 442 w 327"/>
                <a:gd name="T1" fmla="*/ 12 h 159"/>
                <a:gd name="T2" fmla="*/ 360 w 327"/>
                <a:gd name="T3" fmla="*/ 8 h 159"/>
                <a:gd name="T4" fmla="*/ 342 w 327"/>
                <a:gd name="T5" fmla="*/ 8 h 159"/>
                <a:gd name="T6" fmla="*/ 326 w 327"/>
                <a:gd name="T7" fmla="*/ 8 h 159"/>
                <a:gd name="T8" fmla="*/ 292 w 327"/>
                <a:gd name="T9" fmla="*/ 8 h 159"/>
                <a:gd name="T10" fmla="*/ 244 w 327"/>
                <a:gd name="T11" fmla="*/ 0 h 159"/>
                <a:gd name="T12" fmla="*/ 211 w 327"/>
                <a:gd name="T13" fmla="*/ 8 h 159"/>
                <a:gd name="T14" fmla="*/ 211 w 327"/>
                <a:gd name="T15" fmla="*/ 8 h 159"/>
                <a:gd name="T16" fmla="*/ 211 w 327"/>
                <a:gd name="T17" fmla="*/ 8 h 159"/>
                <a:gd name="T18" fmla="*/ 162 w 327"/>
                <a:gd name="T19" fmla="*/ 8 h 159"/>
                <a:gd name="T20" fmla="*/ 129 w 327"/>
                <a:gd name="T21" fmla="*/ 8 h 159"/>
                <a:gd name="T22" fmla="*/ 81 w 327"/>
                <a:gd name="T23" fmla="*/ 8 h 159"/>
                <a:gd name="T24" fmla="*/ 7 w 327"/>
                <a:gd name="T25" fmla="*/ 12 h 159"/>
                <a:gd name="T26" fmla="*/ 0 w 327"/>
                <a:gd name="T27" fmla="*/ 16 h 159"/>
                <a:gd name="T28" fmla="*/ 35 w 327"/>
                <a:gd name="T29" fmla="*/ 21 h 159"/>
                <a:gd name="T30" fmla="*/ 45 w 327"/>
                <a:gd name="T31" fmla="*/ 21 h 159"/>
                <a:gd name="T32" fmla="*/ 61 w 327"/>
                <a:gd name="T33" fmla="*/ 25 h 159"/>
                <a:gd name="T34" fmla="*/ 61 w 327"/>
                <a:gd name="T35" fmla="*/ 35 h 159"/>
                <a:gd name="T36" fmla="*/ 146 w 327"/>
                <a:gd name="T37" fmla="*/ 38 h 159"/>
                <a:gd name="T38" fmla="*/ 178 w 327"/>
                <a:gd name="T39" fmla="*/ 44 h 159"/>
                <a:gd name="T40" fmla="*/ 261 w 327"/>
                <a:gd name="T41" fmla="*/ 44 h 159"/>
                <a:gd name="T42" fmla="*/ 312 w 327"/>
                <a:gd name="T43" fmla="*/ 50 h 159"/>
                <a:gd name="T44" fmla="*/ 360 w 327"/>
                <a:gd name="T45" fmla="*/ 50 h 159"/>
                <a:gd name="T46" fmla="*/ 426 w 327"/>
                <a:gd name="T47" fmla="*/ 47 h 159"/>
                <a:gd name="T48" fmla="*/ 475 w 327"/>
                <a:gd name="T49" fmla="*/ 47 h 159"/>
                <a:gd name="T50" fmla="*/ 507 w 327"/>
                <a:gd name="T51" fmla="*/ 40 h 159"/>
                <a:gd name="T52" fmla="*/ 507 w 327"/>
                <a:gd name="T53" fmla="*/ 38 h 159"/>
                <a:gd name="T54" fmla="*/ 522 w 327"/>
                <a:gd name="T55" fmla="*/ 35 h 159"/>
                <a:gd name="T56" fmla="*/ 556 w 327"/>
                <a:gd name="T57" fmla="*/ 35 h 159"/>
                <a:gd name="T58" fmla="*/ 593 w 327"/>
                <a:gd name="T59" fmla="*/ 33 h 159"/>
                <a:gd name="T60" fmla="*/ 623 w 327"/>
                <a:gd name="T61" fmla="*/ 27 h 159"/>
                <a:gd name="T62" fmla="*/ 671 w 327"/>
                <a:gd name="T63" fmla="*/ 27 h 159"/>
                <a:gd name="T64" fmla="*/ 671 w 327"/>
                <a:gd name="T65" fmla="*/ 23 h 159"/>
                <a:gd name="T66" fmla="*/ 657 w 327"/>
                <a:gd name="T67" fmla="*/ 21 h 159"/>
                <a:gd name="T68" fmla="*/ 623 w 327"/>
                <a:gd name="T69" fmla="*/ 23 h 159"/>
                <a:gd name="T70" fmla="*/ 593 w 327"/>
                <a:gd name="T71" fmla="*/ 23 h 159"/>
                <a:gd name="T72" fmla="*/ 593 w 327"/>
                <a:gd name="T73" fmla="*/ 16 h 159"/>
                <a:gd name="T74" fmla="*/ 608 w 327"/>
                <a:gd name="T75" fmla="*/ 8 h 159"/>
                <a:gd name="T76" fmla="*/ 574 w 327"/>
                <a:gd name="T77" fmla="*/ 8 h 159"/>
                <a:gd name="T78" fmla="*/ 540 w 327"/>
                <a:gd name="T79" fmla="*/ 12 h 159"/>
                <a:gd name="T80" fmla="*/ 492 w 327"/>
                <a:gd name="T81" fmla="*/ 16 h 159"/>
                <a:gd name="T82" fmla="*/ 442 w 327"/>
                <a:gd name="T83" fmla="*/ 12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7"/>
                <a:gd name="T127" fmla="*/ 0 h 159"/>
                <a:gd name="T128" fmla="*/ 327 w 327"/>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7" h="159">
                  <a:moveTo>
                    <a:pt x="215" y="39"/>
                  </a:moveTo>
                  <a:lnTo>
                    <a:pt x="175" y="16"/>
                  </a:lnTo>
                  <a:lnTo>
                    <a:pt x="167" y="23"/>
                  </a:lnTo>
                  <a:lnTo>
                    <a:pt x="159" y="23"/>
                  </a:lnTo>
                  <a:lnTo>
                    <a:pt x="143" y="8"/>
                  </a:lnTo>
                  <a:lnTo>
                    <a:pt x="119" y="0"/>
                  </a:lnTo>
                  <a:lnTo>
                    <a:pt x="103" y="8"/>
                  </a:lnTo>
                  <a:lnTo>
                    <a:pt x="103" y="16"/>
                  </a:lnTo>
                  <a:lnTo>
                    <a:pt x="103" y="31"/>
                  </a:lnTo>
                  <a:lnTo>
                    <a:pt x="79" y="31"/>
                  </a:lnTo>
                  <a:lnTo>
                    <a:pt x="63" y="23"/>
                  </a:lnTo>
                  <a:lnTo>
                    <a:pt x="39" y="16"/>
                  </a:lnTo>
                  <a:lnTo>
                    <a:pt x="7" y="39"/>
                  </a:lnTo>
                  <a:lnTo>
                    <a:pt x="0" y="47"/>
                  </a:lnTo>
                  <a:lnTo>
                    <a:pt x="15" y="63"/>
                  </a:lnTo>
                  <a:lnTo>
                    <a:pt x="23" y="63"/>
                  </a:lnTo>
                  <a:lnTo>
                    <a:pt x="31" y="79"/>
                  </a:lnTo>
                  <a:lnTo>
                    <a:pt x="31" y="111"/>
                  </a:lnTo>
                  <a:lnTo>
                    <a:pt x="71" y="119"/>
                  </a:lnTo>
                  <a:lnTo>
                    <a:pt x="87" y="143"/>
                  </a:lnTo>
                  <a:lnTo>
                    <a:pt x="127" y="143"/>
                  </a:lnTo>
                  <a:lnTo>
                    <a:pt x="151" y="159"/>
                  </a:lnTo>
                  <a:lnTo>
                    <a:pt x="175" y="159"/>
                  </a:lnTo>
                  <a:lnTo>
                    <a:pt x="207" y="151"/>
                  </a:lnTo>
                  <a:lnTo>
                    <a:pt x="231" y="151"/>
                  </a:lnTo>
                  <a:lnTo>
                    <a:pt x="247" y="127"/>
                  </a:lnTo>
                  <a:lnTo>
                    <a:pt x="247" y="119"/>
                  </a:lnTo>
                  <a:lnTo>
                    <a:pt x="255" y="111"/>
                  </a:lnTo>
                  <a:lnTo>
                    <a:pt x="271" y="111"/>
                  </a:lnTo>
                  <a:lnTo>
                    <a:pt x="287" y="103"/>
                  </a:lnTo>
                  <a:lnTo>
                    <a:pt x="303" y="87"/>
                  </a:lnTo>
                  <a:lnTo>
                    <a:pt x="327" y="87"/>
                  </a:lnTo>
                  <a:lnTo>
                    <a:pt x="327" y="71"/>
                  </a:lnTo>
                  <a:lnTo>
                    <a:pt x="319" y="63"/>
                  </a:lnTo>
                  <a:lnTo>
                    <a:pt x="303" y="71"/>
                  </a:lnTo>
                  <a:lnTo>
                    <a:pt x="287" y="71"/>
                  </a:lnTo>
                  <a:lnTo>
                    <a:pt x="287" y="47"/>
                  </a:lnTo>
                  <a:lnTo>
                    <a:pt x="295" y="31"/>
                  </a:lnTo>
                  <a:lnTo>
                    <a:pt x="279" y="23"/>
                  </a:lnTo>
                  <a:lnTo>
                    <a:pt x="263" y="39"/>
                  </a:lnTo>
                  <a:lnTo>
                    <a:pt x="239" y="47"/>
                  </a:lnTo>
                  <a:lnTo>
                    <a:pt x="215" y="39"/>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3" name="Freeform 31"/>
            <p:cNvSpPr>
              <a:spLocks/>
            </p:cNvSpPr>
            <p:nvPr/>
          </p:nvSpPr>
          <p:spPr bwMode="auto">
            <a:xfrm>
              <a:off x="3714" y="1640"/>
              <a:ext cx="117" cy="238"/>
            </a:xfrm>
            <a:custGeom>
              <a:avLst/>
              <a:gdLst>
                <a:gd name="T0" fmla="*/ 193 w 112"/>
                <a:gd name="T1" fmla="*/ 7 h 256"/>
                <a:gd name="T2" fmla="*/ 193 w 112"/>
                <a:gd name="T3" fmla="*/ 14 h 256"/>
                <a:gd name="T4" fmla="*/ 230 w 112"/>
                <a:gd name="T5" fmla="*/ 16 h 256"/>
                <a:gd name="T6" fmla="*/ 211 w 112"/>
                <a:gd name="T7" fmla="*/ 20 h 256"/>
                <a:gd name="T8" fmla="*/ 230 w 112"/>
                <a:gd name="T9" fmla="*/ 29 h 256"/>
                <a:gd name="T10" fmla="*/ 211 w 112"/>
                <a:gd name="T11" fmla="*/ 33 h 256"/>
                <a:gd name="T12" fmla="*/ 251 w 112"/>
                <a:gd name="T13" fmla="*/ 38 h 256"/>
                <a:gd name="T14" fmla="*/ 230 w 112"/>
                <a:gd name="T15" fmla="*/ 41 h 256"/>
                <a:gd name="T16" fmla="*/ 266 w 112"/>
                <a:gd name="T17" fmla="*/ 45 h 256"/>
                <a:gd name="T18" fmla="*/ 266 w 112"/>
                <a:gd name="T19" fmla="*/ 47 h 256"/>
                <a:gd name="T20" fmla="*/ 211 w 112"/>
                <a:gd name="T21" fmla="*/ 55 h 256"/>
                <a:gd name="T22" fmla="*/ 171 w 112"/>
                <a:gd name="T23" fmla="*/ 59 h 256"/>
                <a:gd name="T24" fmla="*/ 153 w 112"/>
                <a:gd name="T25" fmla="*/ 59 h 256"/>
                <a:gd name="T26" fmla="*/ 76 w 112"/>
                <a:gd name="T27" fmla="*/ 60 h 256"/>
                <a:gd name="T28" fmla="*/ 8 w 112"/>
                <a:gd name="T29" fmla="*/ 59 h 256"/>
                <a:gd name="T30" fmla="*/ 8 w 112"/>
                <a:gd name="T31" fmla="*/ 52 h 256"/>
                <a:gd name="T32" fmla="*/ 8 w 112"/>
                <a:gd name="T33" fmla="*/ 47 h 256"/>
                <a:gd name="T34" fmla="*/ 8 w 112"/>
                <a:gd name="T35" fmla="*/ 45 h 256"/>
                <a:gd name="T36" fmla="*/ 95 w 112"/>
                <a:gd name="T37" fmla="*/ 35 h 256"/>
                <a:gd name="T38" fmla="*/ 95 w 112"/>
                <a:gd name="T39" fmla="*/ 33 h 256"/>
                <a:gd name="T40" fmla="*/ 95 w 112"/>
                <a:gd name="T41" fmla="*/ 30 h 256"/>
                <a:gd name="T42" fmla="*/ 95 w 112"/>
                <a:gd name="T43" fmla="*/ 29 h 256"/>
                <a:gd name="T44" fmla="*/ 76 w 112"/>
                <a:gd name="T45" fmla="*/ 29 h 256"/>
                <a:gd name="T46" fmla="*/ 54 w 112"/>
                <a:gd name="T47" fmla="*/ 16 h 256"/>
                <a:gd name="T48" fmla="*/ 0 w 112"/>
                <a:gd name="T49" fmla="*/ 7 h 256"/>
                <a:gd name="T50" fmla="*/ 8 w 112"/>
                <a:gd name="T51" fmla="*/ 7 h 256"/>
                <a:gd name="T52" fmla="*/ 38 w 112"/>
                <a:gd name="T53" fmla="*/ 9 h 256"/>
                <a:gd name="T54" fmla="*/ 95 w 112"/>
                <a:gd name="T55" fmla="*/ 9 h 256"/>
                <a:gd name="T56" fmla="*/ 113 w 112"/>
                <a:gd name="T57" fmla="*/ 7 h 256"/>
                <a:gd name="T58" fmla="*/ 134 w 112"/>
                <a:gd name="T59" fmla="*/ 7 h 256"/>
                <a:gd name="T60" fmla="*/ 171 w 112"/>
                <a:gd name="T61" fmla="*/ 0 h 256"/>
                <a:gd name="T62" fmla="*/ 211 w 112"/>
                <a:gd name="T63" fmla="*/ 7 h 256"/>
                <a:gd name="T64" fmla="*/ 193 w 112"/>
                <a:gd name="T65" fmla="*/ 7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256"/>
                <a:gd name="T101" fmla="*/ 112 w 112"/>
                <a:gd name="T102" fmla="*/ 256 h 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256">
                  <a:moveTo>
                    <a:pt x="80" y="32"/>
                  </a:moveTo>
                  <a:lnTo>
                    <a:pt x="80" y="56"/>
                  </a:lnTo>
                  <a:lnTo>
                    <a:pt x="96" y="64"/>
                  </a:lnTo>
                  <a:lnTo>
                    <a:pt x="88" y="88"/>
                  </a:lnTo>
                  <a:lnTo>
                    <a:pt x="96" y="120"/>
                  </a:lnTo>
                  <a:lnTo>
                    <a:pt x="88" y="144"/>
                  </a:lnTo>
                  <a:lnTo>
                    <a:pt x="104" y="160"/>
                  </a:lnTo>
                  <a:lnTo>
                    <a:pt x="96" y="176"/>
                  </a:lnTo>
                  <a:lnTo>
                    <a:pt x="112" y="192"/>
                  </a:lnTo>
                  <a:lnTo>
                    <a:pt x="112" y="200"/>
                  </a:lnTo>
                  <a:lnTo>
                    <a:pt x="88" y="232"/>
                  </a:lnTo>
                  <a:lnTo>
                    <a:pt x="72" y="248"/>
                  </a:lnTo>
                  <a:lnTo>
                    <a:pt x="64" y="248"/>
                  </a:lnTo>
                  <a:lnTo>
                    <a:pt x="32" y="256"/>
                  </a:lnTo>
                  <a:lnTo>
                    <a:pt x="8" y="248"/>
                  </a:lnTo>
                  <a:lnTo>
                    <a:pt x="8" y="224"/>
                  </a:lnTo>
                  <a:lnTo>
                    <a:pt x="8" y="200"/>
                  </a:lnTo>
                  <a:lnTo>
                    <a:pt x="8" y="192"/>
                  </a:lnTo>
                  <a:lnTo>
                    <a:pt x="40" y="152"/>
                  </a:lnTo>
                  <a:lnTo>
                    <a:pt x="40" y="144"/>
                  </a:lnTo>
                  <a:lnTo>
                    <a:pt x="40" y="128"/>
                  </a:lnTo>
                  <a:lnTo>
                    <a:pt x="40" y="120"/>
                  </a:lnTo>
                  <a:lnTo>
                    <a:pt x="32" y="120"/>
                  </a:lnTo>
                  <a:lnTo>
                    <a:pt x="24" y="64"/>
                  </a:lnTo>
                  <a:lnTo>
                    <a:pt x="0" y="32"/>
                  </a:lnTo>
                  <a:lnTo>
                    <a:pt x="8" y="24"/>
                  </a:lnTo>
                  <a:lnTo>
                    <a:pt x="16" y="40"/>
                  </a:lnTo>
                  <a:lnTo>
                    <a:pt x="40" y="40"/>
                  </a:lnTo>
                  <a:lnTo>
                    <a:pt x="48" y="32"/>
                  </a:lnTo>
                  <a:lnTo>
                    <a:pt x="56" y="8"/>
                  </a:lnTo>
                  <a:lnTo>
                    <a:pt x="72" y="0"/>
                  </a:lnTo>
                  <a:lnTo>
                    <a:pt x="88" y="16"/>
                  </a:lnTo>
                  <a:lnTo>
                    <a:pt x="80"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 name="Freeform 32"/>
            <p:cNvSpPr>
              <a:spLocks/>
            </p:cNvSpPr>
            <p:nvPr/>
          </p:nvSpPr>
          <p:spPr bwMode="auto">
            <a:xfrm>
              <a:off x="3714" y="1640"/>
              <a:ext cx="117" cy="238"/>
            </a:xfrm>
            <a:custGeom>
              <a:avLst/>
              <a:gdLst>
                <a:gd name="T0" fmla="*/ 193 w 112"/>
                <a:gd name="T1" fmla="*/ 7 h 256"/>
                <a:gd name="T2" fmla="*/ 193 w 112"/>
                <a:gd name="T3" fmla="*/ 14 h 256"/>
                <a:gd name="T4" fmla="*/ 230 w 112"/>
                <a:gd name="T5" fmla="*/ 16 h 256"/>
                <a:gd name="T6" fmla="*/ 211 w 112"/>
                <a:gd name="T7" fmla="*/ 20 h 256"/>
                <a:gd name="T8" fmla="*/ 230 w 112"/>
                <a:gd name="T9" fmla="*/ 29 h 256"/>
                <a:gd name="T10" fmla="*/ 211 w 112"/>
                <a:gd name="T11" fmla="*/ 33 h 256"/>
                <a:gd name="T12" fmla="*/ 251 w 112"/>
                <a:gd name="T13" fmla="*/ 38 h 256"/>
                <a:gd name="T14" fmla="*/ 230 w 112"/>
                <a:gd name="T15" fmla="*/ 41 h 256"/>
                <a:gd name="T16" fmla="*/ 266 w 112"/>
                <a:gd name="T17" fmla="*/ 45 h 256"/>
                <a:gd name="T18" fmla="*/ 266 w 112"/>
                <a:gd name="T19" fmla="*/ 47 h 256"/>
                <a:gd name="T20" fmla="*/ 211 w 112"/>
                <a:gd name="T21" fmla="*/ 55 h 256"/>
                <a:gd name="T22" fmla="*/ 171 w 112"/>
                <a:gd name="T23" fmla="*/ 59 h 256"/>
                <a:gd name="T24" fmla="*/ 153 w 112"/>
                <a:gd name="T25" fmla="*/ 59 h 256"/>
                <a:gd name="T26" fmla="*/ 76 w 112"/>
                <a:gd name="T27" fmla="*/ 60 h 256"/>
                <a:gd name="T28" fmla="*/ 8 w 112"/>
                <a:gd name="T29" fmla="*/ 59 h 256"/>
                <a:gd name="T30" fmla="*/ 8 w 112"/>
                <a:gd name="T31" fmla="*/ 52 h 256"/>
                <a:gd name="T32" fmla="*/ 8 w 112"/>
                <a:gd name="T33" fmla="*/ 47 h 256"/>
                <a:gd name="T34" fmla="*/ 8 w 112"/>
                <a:gd name="T35" fmla="*/ 45 h 256"/>
                <a:gd name="T36" fmla="*/ 95 w 112"/>
                <a:gd name="T37" fmla="*/ 35 h 256"/>
                <a:gd name="T38" fmla="*/ 95 w 112"/>
                <a:gd name="T39" fmla="*/ 33 h 256"/>
                <a:gd name="T40" fmla="*/ 95 w 112"/>
                <a:gd name="T41" fmla="*/ 30 h 256"/>
                <a:gd name="T42" fmla="*/ 95 w 112"/>
                <a:gd name="T43" fmla="*/ 29 h 256"/>
                <a:gd name="T44" fmla="*/ 76 w 112"/>
                <a:gd name="T45" fmla="*/ 29 h 256"/>
                <a:gd name="T46" fmla="*/ 54 w 112"/>
                <a:gd name="T47" fmla="*/ 16 h 256"/>
                <a:gd name="T48" fmla="*/ 0 w 112"/>
                <a:gd name="T49" fmla="*/ 7 h 256"/>
                <a:gd name="T50" fmla="*/ 8 w 112"/>
                <a:gd name="T51" fmla="*/ 7 h 256"/>
                <a:gd name="T52" fmla="*/ 38 w 112"/>
                <a:gd name="T53" fmla="*/ 9 h 256"/>
                <a:gd name="T54" fmla="*/ 95 w 112"/>
                <a:gd name="T55" fmla="*/ 9 h 256"/>
                <a:gd name="T56" fmla="*/ 113 w 112"/>
                <a:gd name="T57" fmla="*/ 7 h 256"/>
                <a:gd name="T58" fmla="*/ 134 w 112"/>
                <a:gd name="T59" fmla="*/ 7 h 256"/>
                <a:gd name="T60" fmla="*/ 171 w 112"/>
                <a:gd name="T61" fmla="*/ 0 h 256"/>
                <a:gd name="T62" fmla="*/ 211 w 112"/>
                <a:gd name="T63" fmla="*/ 7 h 256"/>
                <a:gd name="T64" fmla="*/ 193 w 112"/>
                <a:gd name="T65" fmla="*/ 7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256"/>
                <a:gd name="T101" fmla="*/ 112 w 112"/>
                <a:gd name="T102" fmla="*/ 256 h 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256">
                  <a:moveTo>
                    <a:pt x="80" y="32"/>
                  </a:moveTo>
                  <a:lnTo>
                    <a:pt x="80" y="56"/>
                  </a:lnTo>
                  <a:lnTo>
                    <a:pt x="96" y="64"/>
                  </a:lnTo>
                  <a:lnTo>
                    <a:pt x="88" y="88"/>
                  </a:lnTo>
                  <a:lnTo>
                    <a:pt x="96" y="120"/>
                  </a:lnTo>
                  <a:lnTo>
                    <a:pt x="88" y="144"/>
                  </a:lnTo>
                  <a:lnTo>
                    <a:pt x="104" y="160"/>
                  </a:lnTo>
                  <a:lnTo>
                    <a:pt x="96" y="176"/>
                  </a:lnTo>
                  <a:lnTo>
                    <a:pt x="112" y="192"/>
                  </a:lnTo>
                  <a:lnTo>
                    <a:pt x="112" y="200"/>
                  </a:lnTo>
                  <a:lnTo>
                    <a:pt x="88" y="232"/>
                  </a:lnTo>
                  <a:lnTo>
                    <a:pt x="72" y="248"/>
                  </a:lnTo>
                  <a:lnTo>
                    <a:pt x="64" y="248"/>
                  </a:lnTo>
                  <a:lnTo>
                    <a:pt x="32" y="256"/>
                  </a:lnTo>
                  <a:lnTo>
                    <a:pt x="8" y="248"/>
                  </a:lnTo>
                  <a:lnTo>
                    <a:pt x="8" y="224"/>
                  </a:lnTo>
                  <a:lnTo>
                    <a:pt x="8" y="200"/>
                  </a:lnTo>
                  <a:lnTo>
                    <a:pt x="8" y="192"/>
                  </a:lnTo>
                  <a:lnTo>
                    <a:pt x="40" y="152"/>
                  </a:lnTo>
                  <a:lnTo>
                    <a:pt x="40" y="144"/>
                  </a:lnTo>
                  <a:lnTo>
                    <a:pt x="40" y="128"/>
                  </a:lnTo>
                  <a:lnTo>
                    <a:pt x="40" y="120"/>
                  </a:lnTo>
                  <a:lnTo>
                    <a:pt x="32" y="120"/>
                  </a:lnTo>
                  <a:lnTo>
                    <a:pt x="24" y="64"/>
                  </a:lnTo>
                  <a:lnTo>
                    <a:pt x="0" y="32"/>
                  </a:lnTo>
                  <a:lnTo>
                    <a:pt x="8" y="24"/>
                  </a:lnTo>
                  <a:lnTo>
                    <a:pt x="16" y="40"/>
                  </a:lnTo>
                  <a:lnTo>
                    <a:pt x="40" y="40"/>
                  </a:lnTo>
                  <a:lnTo>
                    <a:pt x="48" y="32"/>
                  </a:lnTo>
                  <a:lnTo>
                    <a:pt x="56" y="8"/>
                  </a:lnTo>
                  <a:lnTo>
                    <a:pt x="72" y="0"/>
                  </a:lnTo>
                  <a:lnTo>
                    <a:pt x="88" y="16"/>
                  </a:lnTo>
                  <a:lnTo>
                    <a:pt x="80" y="32"/>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5" name="Freeform 33"/>
            <p:cNvSpPr>
              <a:spLocks/>
            </p:cNvSpPr>
            <p:nvPr/>
          </p:nvSpPr>
          <p:spPr bwMode="auto">
            <a:xfrm>
              <a:off x="1678" y="1603"/>
              <a:ext cx="406" cy="387"/>
            </a:xfrm>
            <a:custGeom>
              <a:avLst/>
              <a:gdLst>
                <a:gd name="T0" fmla="*/ 791 w 392"/>
                <a:gd name="T1" fmla="*/ 91 h 416"/>
                <a:gd name="T2" fmla="*/ 713 w 392"/>
                <a:gd name="T3" fmla="*/ 77 h 416"/>
                <a:gd name="T4" fmla="*/ 677 w 392"/>
                <a:gd name="T5" fmla="*/ 71 h 416"/>
                <a:gd name="T6" fmla="*/ 646 w 392"/>
                <a:gd name="T7" fmla="*/ 75 h 416"/>
                <a:gd name="T8" fmla="*/ 600 w 392"/>
                <a:gd name="T9" fmla="*/ 68 h 416"/>
                <a:gd name="T10" fmla="*/ 566 w 392"/>
                <a:gd name="T11" fmla="*/ 68 h 416"/>
                <a:gd name="T12" fmla="*/ 516 w 392"/>
                <a:gd name="T13" fmla="*/ 9 h 416"/>
                <a:gd name="T14" fmla="*/ 454 w 392"/>
                <a:gd name="T15" fmla="*/ 9 h 416"/>
                <a:gd name="T16" fmla="*/ 386 w 392"/>
                <a:gd name="T17" fmla="*/ 7 h 416"/>
                <a:gd name="T18" fmla="*/ 323 w 392"/>
                <a:gd name="T19" fmla="*/ 7 h 416"/>
                <a:gd name="T20" fmla="*/ 259 w 392"/>
                <a:gd name="T21" fmla="*/ 7 h 416"/>
                <a:gd name="T22" fmla="*/ 210 w 392"/>
                <a:gd name="T23" fmla="*/ 7 h 416"/>
                <a:gd name="T24" fmla="*/ 147 w 392"/>
                <a:gd name="T25" fmla="*/ 7 h 416"/>
                <a:gd name="T26" fmla="*/ 97 w 392"/>
                <a:gd name="T27" fmla="*/ 12 h 416"/>
                <a:gd name="T28" fmla="*/ 36 w 392"/>
                <a:gd name="T29" fmla="*/ 19 h 416"/>
                <a:gd name="T30" fmla="*/ 82 w 392"/>
                <a:gd name="T31" fmla="*/ 27 h 416"/>
                <a:gd name="T32" fmla="*/ 112 w 392"/>
                <a:gd name="T33" fmla="*/ 35 h 416"/>
                <a:gd name="T34" fmla="*/ 82 w 392"/>
                <a:gd name="T35" fmla="*/ 33 h 416"/>
                <a:gd name="T36" fmla="*/ 0 w 392"/>
                <a:gd name="T37" fmla="*/ 35 h 416"/>
                <a:gd name="T38" fmla="*/ 8 w 392"/>
                <a:gd name="T39" fmla="*/ 42 h 416"/>
                <a:gd name="T40" fmla="*/ 8 w 392"/>
                <a:gd name="T41" fmla="*/ 45 h 416"/>
                <a:gd name="T42" fmla="*/ 82 w 392"/>
                <a:gd name="T43" fmla="*/ 47 h 416"/>
                <a:gd name="T44" fmla="*/ 128 w 392"/>
                <a:gd name="T45" fmla="*/ 45 h 416"/>
                <a:gd name="T46" fmla="*/ 147 w 392"/>
                <a:gd name="T47" fmla="*/ 48 h 416"/>
                <a:gd name="T48" fmla="*/ 97 w 392"/>
                <a:gd name="T49" fmla="*/ 52 h 416"/>
                <a:gd name="T50" fmla="*/ 62 w 392"/>
                <a:gd name="T51" fmla="*/ 55 h 416"/>
                <a:gd name="T52" fmla="*/ 82 w 392"/>
                <a:gd name="T53" fmla="*/ 71 h 416"/>
                <a:gd name="T54" fmla="*/ 112 w 392"/>
                <a:gd name="T55" fmla="*/ 74 h 416"/>
                <a:gd name="T56" fmla="*/ 128 w 392"/>
                <a:gd name="T57" fmla="*/ 77 h 416"/>
                <a:gd name="T58" fmla="*/ 176 w 392"/>
                <a:gd name="T59" fmla="*/ 80 h 416"/>
                <a:gd name="T60" fmla="*/ 210 w 392"/>
                <a:gd name="T61" fmla="*/ 77 h 416"/>
                <a:gd name="T62" fmla="*/ 210 w 392"/>
                <a:gd name="T63" fmla="*/ 82 h 416"/>
                <a:gd name="T64" fmla="*/ 97 w 392"/>
                <a:gd name="T65" fmla="*/ 91 h 416"/>
                <a:gd name="T66" fmla="*/ 46 w 392"/>
                <a:gd name="T67" fmla="*/ 97 h 416"/>
                <a:gd name="T68" fmla="*/ 128 w 392"/>
                <a:gd name="T69" fmla="*/ 93 h 416"/>
                <a:gd name="T70" fmla="*/ 194 w 392"/>
                <a:gd name="T71" fmla="*/ 88 h 416"/>
                <a:gd name="T72" fmla="*/ 291 w 392"/>
                <a:gd name="T73" fmla="*/ 80 h 416"/>
                <a:gd name="T74" fmla="*/ 273 w 392"/>
                <a:gd name="T75" fmla="*/ 75 h 416"/>
                <a:gd name="T76" fmla="*/ 323 w 392"/>
                <a:gd name="T77" fmla="*/ 70 h 416"/>
                <a:gd name="T78" fmla="*/ 355 w 392"/>
                <a:gd name="T79" fmla="*/ 64 h 416"/>
                <a:gd name="T80" fmla="*/ 355 w 392"/>
                <a:gd name="T81" fmla="*/ 65 h 416"/>
                <a:gd name="T82" fmla="*/ 323 w 392"/>
                <a:gd name="T83" fmla="*/ 71 h 416"/>
                <a:gd name="T84" fmla="*/ 323 w 392"/>
                <a:gd name="T85" fmla="*/ 75 h 416"/>
                <a:gd name="T86" fmla="*/ 386 w 392"/>
                <a:gd name="T87" fmla="*/ 71 h 416"/>
                <a:gd name="T88" fmla="*/ 401 w 392"/>
                <a:gd name="T89" fmla="*/ 68 h 416"/>
                <a:gd name="T90" fmla="*/ 438 w 392"/>
                <a:gd name="T91" fmla="*/ 68 h 416"/>
                <a:gd name="T92" fmla="*/ 530 w 392"/>
                <a:gd name="T93" fmla="*/ 70 h 416"/>
                <a:gd name="T94" fmla="*/ 581 w 392"/>
                <a:gd name="T95" fmla="*/ 71 h 416"/>
                <a:gd name="T96" fmla="*/ 646 w 392"/>
                <a:gd name="T97" fmla="*/ 80 h 416"/>
                <a:gd name="T98" fmla="*/ 677 w 392"/>
                <a:gd name="T99" fmla="*/ 81 h 416"/>
                <a:gd name="T100" fmla="*/ 677 w 392"/>
                <a:gd name="T101" fmla="*/ 80 h 416"/>
                <a:gd name="T102" fmla="*/ 694 w 392"/>
                <a:gd name="T103" fmla="*/ 86 h 416"/>
                <a:gd name="T104" fmla="*/ 726 w 392"/>
                <a:gd name="T105" fmla="*/ 87 h 416"/>
                <a:gd name="T106" fmla="*/ 713 w 392"/>
                <a:gd name="T107" fmla="*/ 87 h 416"/>
                <a:gd name="T108" fmla="*/ 726 w 392"/>
                <a:gd name="T109" fmla="*/ 88 h 416"/>
                <a:gd name="T110" fmla="*/ 744 w 392"/>
                <a:gd name="T111" fmla="*/ 97 h 416"/>
                <a:gd name="T112" fmla="*/ 726 w 392"/>
                <a:gd name="T113" fmla="*/ 91 h 416"/>
                <a:gd name="T114" fmla="*/ 757 w 392"/>
                <a:gd name="T115" fmla="*/ 93 h 416"/>
                <a:gd name="T116" fmla="*/ 791 w 392"/>
                <a:gd name="T117" fmla="*/ 93 h 4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
                <a:gd name="T178" fmla="*/ 0 h 416"/>
                <a:gd name="T179" fmla="*/ 392 w 392"/>
                <a:gd name="T180" fmla="*/ 416 h 4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 h="416">
                  <a:moveTo>
                    <a:pt x="392" y="400"/>
                  </a:moveTo>
                  <a:lnTo>
                    <a:pt x="392" y="384"/>
                  </a:lnTo>
                  <a:lnTo>
                    <a:pt x="368" y="368"/>
                  </a:lnTo>
                  <a:lnTo>
                    <a:pt x="352" y="328"/>
                  </a:lnTo>
                  <a:lnTo>
                    <a:pt x="344" y="328"/>
                  </a:lnTo>
                  <a:lnTo>
                    <a:pt x="336" y="304"/>
                  </a:lnTo>
                  <a:lnTo>
                    <a:pt x="320" y="312"/>
                  </a:lnTo>
                  <a:lnTo>
                    <a:pt x="320" y="320"/>
                  </a:lnTo>
                  <a:lnTo>
                    <a:pt x="296" y="296"/>
                  </a:lnTo>
                  <a:lnTo>
                    <a:pt x="296" y="288"/>
                  </a:lnTo>
                  <a:lnTo>
                    <a:pt x="280" y="296"/>
                  </a:lnTo>
                  <a:lnTo>
                    <a:pt x="280" y="288"/>
                  </a:lnTo>
                  <a:lnTo>
                    <a:pt x="280" y="56"/>
                  </a:lnTo>
                  <a:lnTo>
                    <a:pt x="256" y="40"/>
                  </a:lnTo>
                  <a:lnTo>
                    <a:pt x="240" y="48"/>
                  </a:lnTo>
                  <a:lnTo>
                    <a:pt x="224" y="40"/>
                  </a:lnTo>
                  <a:lnTo>
                    <a:pt x="208" y="40"/>
                  </a:lnTo>
                  <a:lnTo>
                    <a:pt x="192" y="24"/>
                  </a:lnTo>
                  <a:lnTo>
                    <a:pt x="160" y="24"/>
                  </a:lnTo>
                  <a:lnTo>
                    <a:pt x="160" y="8"/>
                  </a:lnTo>
                  <a:lnTo>
                    <a:pt x="136" y="8"/>
                  </a:lnTo>
                  <a:lnTo>
                    <a:pt x="128" y="8"/>
                  </a:lnTo>
                  <a:lnTo>
                    <a:pt x="120" y="0"/>
                  </a:lnTo>
                  <a:lnTo>
                    <a:pt x="104" y="8"/>
                  </a:lnTo>
                  <a:lnTo>
                    <a:pt x="88" y="16"/>
                  </a:lnTo>
                  <a:lnTo>
                    <a:pt x="72" y="32"/>
                  </a:lnTo>
                  <a:lnTo>
                    <a:pt x="64" y="32"/>
                  </a:lnTo>
                  <a:lnTo>
                    <a:pt x="48" y="48"/>
                  </a:lnTo>
                  <a:lnTo>
                    <a:pt x="40" y="72"/>
                  </a:lnTo>
                  <a:lnTo>
                    <a:pt x="16" y="80"/>
                  </a:lnTo>
                  <a:lnTo>
                    <a:pt x="8" y="96"/>
                  </a:lnTo>
                  <a:lnTo>
                    <a:pt x="40" y="112"/>
                  </a:lnTo>
                  <a:lnTo>
                    <a:pt x="40" y="128"/>
                  </a:lnTo>
                  <a:lnTo>
                    <a:pt x="56" y="152"/>
                  </a:lnTo>
                  <a:lnTo>
                    <a:pt x="40" y="152"/>
                  </a:lnTo>
                  <a:lnTo>
                    <a:pt x="40" y="144"/>
                  </a:lnTo>
                  <a:lnTo>
                    <a:pt x="32" y="144"/>
                  </a:lnTo>
                  <a:lnTo>
                    <a:pt x="0" y="152"/>
                  </a:lnTo>
                  <a:lnTo>
                    <a:pt x="0" y="168"/>
                  </a:lnTo>
                  <a:lnTo>
                    <a:pt x="8" y="176"/>
                  </a:lnTo>
                  <a:lnTo>
                    <a:pt x="8" y="184"/>
                  </a:lnTo>
                  <a:lnTo>
                    <a:pt x="8" y="192"/>
                  </a:lnTo>
                  <a:lnTo>
                    <a:pt x="24" y="200"/>
                  </a:lnTo>
                  <a:lnTo>
                    <a:pt x="40" y="200"/>
                  </a:lnTo>
                  <a:lnTo>
                    <a:pt x="48" y="200"/>
                  </a:lnTo>
                  <a:lnTo>
                    <a:pt x="64" y="192"/>
                  </a:lnTo>
                  <a:lnTo>
                    <a:pt x="64" y="200"/>
                  </a:lnTo>
                  <a:lnTo>
                    <a:pt x="72" y="208"/>
                  </a:lnTo>
                  <a:lnTo>
                    <a:pt x="64" y="224"/>
                  </a:lnTo>
                  <a:lnTo>
                    <a:pt x="48" y="224"/>
                  </a:lnTo>
                  <a:lnTo>
                    <a:pt x="40" y="232"/>
                  </a:lnTo>
                  <a:lnTo>
                    <a:pt x="32" y="232"/>
                  </a:lnTo>
                  <a:lnTo>
                    <a:pt x="16" y="264"/>
                  </a:lnTo>
                  <a:lnTo>
                    <a:pt x="40" y="304"/>
                  </a:lnTo>
                  <a:lnTo>
                    <a:pt x="56" y="296"/>
                  </a:lnTo>
                  <a:lnTo>
                    <a:pt x="56" y="312"/>
                  </a:lnTo>
                  <a:lnTo>
                    <a:pt x="56" y="320"/>
                  </a:lnTo>
                  <a:lnTo>
                    <a:pt x="64" y="328"/>
                  </a:lnTo>
                  <a:lnTo>
                    <a:pt x="80" y="328"/>
                  </a:lnTo>
                  <a:lnTo>
                    <a:pt x="88" y="336"/>
                  </a:lnTo>
                  <a:lnTo>
                    <a:pt x="88" y="328"/>
                  </a:lnTo>
                  <a:lnTo>
                    <a:pt x="104" y="328"/>
                  </a:lnTo>
                  <a:lnTo>
                    <a:pt x="104" y="336"/>
                  </a:lnTo>
                  <a:lnTo>
                    <a:pt x="104" y="352"/>
                  </a:lnTo>
                  <a:lnTo>
                    <a:pt x="72" y="384"/>
                  </a:lnTo>
                  <a:lnTo>
                    <a:pt x="48" y="384"/>
                  </a:lnTo>
                  <a:lnTo>
                    <a:pt x="40" y="392"/>
                  </a:lnTo>
                  <a:lnTo>
                    <a:pt x="24" y="408"/>
                  </a:lnTo>
                  <a:lnTo>
                    <a:pt x="32" y="416"/>
                  </a:lnTo>
                  <a:lnTo>
                    <a:pt x="64" y="392"/>
                  </a:lnTo>
                  <a:lnTo>
                    <a:pt x="88" y="384"/>
                  </a:lnTo>
                  <a:lnTo>
                    <a:pt x="96" y="376"/>
                  </a:lnTo>
                  <a:lnTo>
                    <a:pt x="112" y="360"/>
                  </a:lnTo>
                  <a:lnTo>
                    <a:pt x="144" y="336"/>
                  </a:lnTo>
                  <a:lnTo>
                    <a:pt x="152" y="328"/>
                  </a:lnTo>
                  <a:lnTo>
                    <a:pt x="136" y="320"/>
                  </a:lnTo>
                  <a:lnTo>
                    <a:pt x="144" y="312"/>
                  </a:lnTo>
                  <a:lnTo>
                    <a:pt x="160" y="296"/>
                  </a:lnTo>
                  <a:lnTo>
                    <a:pt x="160" y="288"/>
                  </a:lnTo>
                  <a:lnTo>
                    <a:pt x="176" y="272"/>
                  </a:lnTo>
                  <a:lnTo>
                    <a:pt x="184" y="272"/>
                  </a:lnTo>
                  <a:lnTo>
                    <a:pt x="176" y="280"/>
                  </a:lnTo>
                  <a:lnTo>
                    <a:pt x="168" y="288"/>
                  </a:lnTo>
                  <a:lnTo>
                    <a:pt x="160" y="304"/>
                  </a:lnTo>
                  <a:lnTo>
                    <a:pt x="168" y="312"/>
                  </a:lnTo>
                  <a:lnTo>
                    <a:pt x="160" y="320"/>
                  </a:lnTo>
                  <a:lnTo>
                    <a:pt x="168" y="320"/>
                  </a:lnTo>
                  <a:lnTo>
                    <a:pt x="192" y="304"/>
                  </a:lnTo>
                  <a:lnTo>
                    <a:pt x="200" y="304"/>
                  </a:lnTo>
                  <a:lnTo>
                    <a:pt x="200" y="288"/>
                  </a:lnTo>
                  <a:lnTo>
                    <a:pt x="200" y="280"/>
                  </a:lnTo>
                  <a:lnTo>
                    <a:pt x="216" y="288"/>
                  </a:lnTo>
                  <a:lnTo>
                    <a:pt x="240" y="296"/>
                  </a:lnTo>
                  <a:lnTo>
                    <a:pt x="264" y="296"/>
                  </a:lnTo>
                  <a:lnTo>
                    <a:pt x="280" y="304"/>
                  </a:lnTo>
                  <a:lnTo>
                    <a:pt x="288" y="304"/>
                  </a:lnTo>
                  <a:lnTo>
                    <a:pt x="288" y="312"/>
                  </a:lnTo>
                  <a:lnTo>
                    <a:pt x="320" y="336"/>
                  </a:lnTo>
                  <a:lnTo>
                    <a:pt x="344" y="384"/>
                  </a:lnTo>
                  <a:lnTo>
                    <a:pt x="336" y="344"/>
                  </a:lnTo>
                  <a:lnTo>
                    <a:pt x="328" y="336"/>
                  </a:lnTo>
                  <a:lnTo>
                    <a:pt x="336" y="336"/>
                  </a:lnTo>
                  <a:lnTo>
                    <a:pt x="336" y="328"/>
                  </a:lnTo>
                  <a:lnTo>
                    <a:pt x="344" y="360"/>
                  </a:lnTo>
                  <a:lnTo>
                    <a:pt x="352" y="352"/>
                  </a:lnTo>
                  <a:lnTo>
                    <a:pt x="360" y="368"/>
                  </a:lnTo>
                  <a:lnTo>
                    <a:pt x="352" y="360"/>
                  </a:lnTo>
                  <a:lnTo>
                    <a:pt x="352" y="368"/>
                  </a:lnTo>
                  <a:lnTo>
                    <a:pt x="352" y="384"/>
                  </a:lnTo>
                  <a:lnTo>
                    <a:pt x="360" y="376"/>
                  </a:lnTo>
                  <a:lnTo>
                    <a:pt x="360" y="384"/>
                  </a:lnTo>
                  <a:lnTo>
                    <a:pt x="368" y="408"/>
                  </a:lnTo>
                  <a:lnTo>
                    <a:pt x="368" y="392"/>
                  </a:lnTo>
                  <a:lnTo>
                    <a:pt x="360" y="384"/>
                  </a:lnTo>
                  <a:lnTo>
                    <a:pt x="368" y="384"/>
                  </a:lnTo>
                  <a:lnTo>
                    <a:pt x="376" y="400"/>
                  </a:lnTo>
                  <a:lnTo>
                    <a:pt x="384" y="408"/>
                  </a:lnTo>
                  <a:lnTo>
                    <a:pt x="392" y="40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 name="Freeform 34"/>
            <p:cNvSpPr>
              <a:spLocks/>
            </p:cNvSpPr>
            <p:nvPr/>
          </p:nvSpPr>
          <p:spPr bwMode="auto">
            <a:xfrm>
              <a:off x="1678" y="1603"/>
              <a:ext cx="406" cy="387"/>
            </a:xfrm>
            <a:custGeom>
              <a:avLst/>
              <a:gdLst>
                <a:gd name="T0" fmla="*/ 791 w 392"/>
                <a:gd name="T1" fmla="*/ 91 h 416"/>
                <a:gd name="T2" fmla="*/ 713 w 392"/>
                <a:gd name="T3" fmla="*/ 77 h 416"/>
                <a:gd name="T4" fmla="*/ 677 w 392"/>
                <a:gd name="T5" fmla="*/ 71 h 416"/>
                <a:gd name="T6" fmla="*/ 646 w 392"/>
                <a:gd name="T7" fmla="*/ 75 h 416"/>
                <a:gd name="T8" fmla="*/ 600 w 392"/>
                <a:gd name="T9" fmla="*/ 68 h 416"/>
                <a:gd name="T10" fmla="*/ 566 w 392"/>
                <a:gd name="T11" fmla="*/ 68 h 416"/>
                <a:gd name="T12" fmla="*/ 516 w 392"/>
                <a:gd name="T13" fmla="*/ 9 h 416"/>
                <a:gd name="T14" fmla="*/ 454 w 392"/>
                <a:gd name="T15" fmla="*/ 9 h 416"/>
                <a:gd name="T16" fmla="*/ 386 w 392"/>
                <a:gd name="T17" fmla="*/ 7 h 416"/>
                <a:gd name="T18" fmla="*/ 323 w 392"/>
                <a:gd name="T19" fmla="*/ 7 h 416"/>
                <a:gd name="T20" fmla="*/ 259 w 392"/>
                <a:gd name="T21" fmla="*/ 7 h 416"/>
                <a:gd name="T22" fmla="*/ 210 w 392"/>
                <a:gd name="T23" fmla="*/ 7 h 416"/>
                <a:gd name="T24" fmla="*/ 147 w 392"/>
                <a:gd name="T25" fmla="*/ 7 h 416"/>
                <a:gd name="T26" fmla="*/ 97 w 392"/>
                <a:gd name="T27" fmla="*/ 12 h 416"/>
                <a:gd name="T28" fmla="*/ 36 w 392"/>
                <a:gd name="T29" fmla="*/ 19 h 416"/>
                <a:gd name="T30" fmla="*/ 82 w 392"/>
                <a:gd name="T31" fmla="*/ 27 h 416"/>
                <a:gd name="T32" fmla="*/ 112 w 392"/>
                <a:gd name="T33" fmla="*/ 35 h 416"/>
                <a:gd name="T34" fmla="*/ 82 w 392"/>
                <a:gd name="T35" fmla="*/ 33 h 416"/>
                <a:gd name="T36" fmla="*/ 0 w 392"/>
                <a:gd name="T37" fmla="*/ 35 h 416"/>
                <a:gd name="T38" fmla="*/ 8 w 392"/>
                <a:gd name="T39" fmla="*/ 42 h 416"/>
                <a:gd name="T40" fmla="*/ 8 w 392"/>
                <a:gd name="T41" fmla="*/ 45 h 416"/>
                <a:gd name="T42" fmla="*/ 82 w 392"/>
                <a:gd name="T43" fmla="*/ 47 h 416"/>
                <a:gd name="T44" fmla="*/ 128 w 392"/>
                <a:gd name="T45" fmla="*/ 45 h 416"/>
                <a:gd name="T46" fmla="*/ 147 w 392"/>
                <a:gd name="T47" fmla="*/ 48 h 416"/>
                <a:gd name="T48" fmla="*/ 97 w 392"/>
                <a:gd name="T49" fmla="*/ 52 h 416"/>
                <a:gd name="T50" fmla="*/ 62 w 392"/>
                <a:gd name="T51" fmla="*/ 55 h 416"/>
                <a:gd name="T52" fmla="*/ 82 w 392"/>
                <a:gd name="T53" fmla="*/ 71 h 416"/>
                <a:gd name="T54" fmla="*/ 112 w 392"/>
                <a:gd name="T55" fmla="*/ 74 h 416"/>
                <a:gd name="T56" fmla="*/ 128 w 392"/>
                <a:gd name="T57" fmla="*/ 77 h 416"/>
                <a:gd name="T58" fmla="*/ 176 w 392"/>
                <a:gd name="T59" fmla="*/ 80 h 416"/>
                <a:gd name="T60" fmla="*/ 210 w 392"/>
                <a:gd name="T61" fmla="*/ 77 h 416"/>
                <a:gd name="T62" fmla="*/ 210 w 392"/>
                <a:gd name="T63" fmla="*/ 82 h 416"/>
                <a:gd name="T64" fmla="*/ 97 w 392"/>
                <a:gd name="T65" fmla="*/ 91 h 416"/>
                <a:gd name="T66" fmla="*/ 46 w 392"/>
                <a:gd name="T67" fmla="*/ 97 h 416"/>
                <a:gd name="T68" fmla="*/ 128 w 392"/>
                <a:gd name="T69" fmla="*/ 93 h 416"/>
                <a:gd name="T70" fmla="*/ 194 w 392"/>
                <a:gd name="T71" fmla="*/ 88 h 416"/>
                <a:gd name="T72" fmla="*/ 291 w 392"/>
                <a:gd name="T73" fmla="*/ 80 h 416"/>
                <a:gd name="T74" fmla="*/ 273 w 392"/>
                <a:gd name="T75" fmla="*/ 75 h 416"/>
                <a:gd name="T76" fmla="*/ 323 w 392"/>
                <a:gd name="T77" fmla="*/ 70 h 416"/>
                <a:gd name="T78" fmla="*/ 355 w 392"/>
                <a:gd name="T79" fmla="*/ 64 h 416"/>
                <a:gd name="T80" fmla="*/ 355 w 392"/>
                <a:gd name="T81" fmla="*/ 65 h 416"/>
                <a:gd name="T82" fmla="*/ 323 w 392"/>
                <a:gd name="T83" fmla="*/ 71 h 416"/>
                <a:gd name="T84" fmla="*/ 323 w 392"/>
                <a:gd name="T85" fmla="*/ 75 h 416"/>
                <a:gd name="T86" fmla="*/ 386 w 392"/>
                <a:gd name="T87" fmla="*/ 71 h 416"/>
                <a:gd name="T88" fmla="*/ 401 w 392"/>
                <a:gd name="T89" fmla="*/ 68 h 416"/>
                <a:gd name="T90" fmla="*/ 438 w 392"/>
                <a:gd name="T91" fmla="*/ 68 h 416"/>
                <a:gd name="T92" fmla="*/ 530 w 392"/>
                <a:gd name="T93" fmla="*/ 70 h 416"/>
                <a:gd name="T94" fmla="*/ 581 w 392"/>
                <a:gd name="T95" fmla="*/ 71 h 416"/>
                <a:gd name="T96" fmla="*/ 646 w 392"/>
                <a:gd name="T97" fmla="*/ 80 h 416"/>
                <a:gd name="T98" fmla="*/ 677 w 392"/>
                <a:gd name="T99" fmla="*/ 81 h 416"/>
                <a:gd name="T100" fmla="*/ 677 w 392"/>
                <a:gd name="T101" fmla="*/ 80 h 416"/>
                <a:gd name="T102" fmla="*/ 694 w 392"/>
                <a:gd name="T103" fmla="*/ 86 h 416"/>
                <a:gd name="T104" fmla="*/ 726 w 392"/>
                <a:gd name="T105" fmla="*/ 87 h 416"/>
                <a:gd name="T106" fmla="*/ 713 w 392"/>
                <a:gd name="T107" fmla="*/ 87 h 416"/>
                <a:gd name="T108" fmla="*/ 726 w 392"/>
                <a:gd name="T109" fmla="*/ 88 h 416"/>
                <a:gd name="T110" fmla="*/ 744 w 392"/>
                <a:gd name="T111" fmla="*/ 97 h 416"/>
                <a:gd name="T112" fmla="*/ 726 w 392"/>
                <a:gd name="T113" fmla="*/ 91 h 416"/>
                <a:gd name="T114" fmla="*/ 757 w 392"/>
                <a:gd name="T115" fmla="*/ 93 h 416"/>
                <a:gd name="T116" fmla="*/ 791 w 392"/>
                <a:gd name="T117" fmla="*/ 93 h 4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
                <a:gd name="T178" fmla="*/ 0 h 416"/>
                <a:gd name="T179" fmla="*/ 392 w 392"/>
                <a:gd name="T180" fmla="*/ 416 h 4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 h="416">
                  <a:moveTo>
                    <a:pt x="392" y="400"/>
                  </a:moveTo>
                  <a:lnTo>
                    <a:pt x="392" y="384"/>
                  </a:lnTo>
                  <a:lnTo>
                    <a:pt x="368" y="368"/>
                  </a:lnTo>
                  <a:lnTo>
                    <a:pt x="352" y="328"/>
                  </a:lnTo>
                  <a:lnTo>
                    <a:pt x="344" y="328"/>
                  </a:lnTo>
                  <a:lnTo>
                    <a:pt x="336" y="304"/>
                  </a:lnTo>
                  <a:lnTo>
                    <a:pt x="320" y="312"/>
                  </a:lnTo>
                  <a:lnTo>
                    <a:pt x="320" y="320"/>
                  </a:lnTo>
                  <a:lnTo>
                    <a:pt x="296" y="296"/>
                  </a:lnTo>
                  <a:lnTo>
                    <a:pt x="296" y="288"/>
                  </a:lnTo>
                  <a:lnTo>
                    <a:pt x="280" y="296"/>
                  </a:lnTo>
                  <a:lnTo>
                    <a:pt x="280" y="288"/>
                  </a:lnTo>
                  <a:lnTo>
                    <a:pt x="280" y="56"/>
                  </a:lnTo>
                  <a:lnTo>
                    <a:pt x="256" y="40"/>
                  </a:lnTo>
                  <a:lnTo>
                    <a:pt x="240" y="48"/>
                  </a:lnTo>
                  <a:lnTo>
                    <a:pt x="224" y="40"/>
                  </a:lnTo>
                  <a:lnTo>
                    <a:pt x="208" y="40"/>
                  </a:lnTo>
                  <a:lnTo>
                    <a:pt x="192" y="24"/>
                  </a:lnTo>
                  <a:lnTo>
                    <a:pt x="160" y="24"/>
                  </a:lnTo>
                  <a:lnTo>
                    <a:pt x="160" y="8"/>
                  </a:lnTo>
                  <a:lnTo>
                    <a:pt x="136" y="8"/>
                  </a:lnTo>
                  <a:lnTo>
                    <a:pt x="128" y="8"/>
                  </a:lnTo>
                  <a:lnTo>
                    <a:pt x="120" y="0"/>
                  </a:lnTo>
                  <a:lnTo>
                    <a:pt x="104" y="8"/>
                  </a:lnTo>
                  <a:lnTo>
                    <a:pt x="88" y="16"/>
                  </a:lnTo>
                  <a:lnTo>
                    <a:pt x="72" y="32"/>
                  </a:lnTo>
                  <a:lnTo>
                    <a:pt x="64" y="32"/>
                  </a:lnTo>
                  <a:lnTo>
                    <a:pt x="48" y="48"/>
                  </a:lnTo>
                  <a:lnTo>
                    <a:pt x="40" y="72"/>
                  </a:lnTo>
                  <a:lnTo>
                    <a:pt x="16" y="80"/>
                  </a:lnTo>
                  <a:lnTo>
                    <a:pt x="8" y="96"/>
                  </a:lnTo>
                  <a:lnTo>
                    <a:pt x="40" y="112"/>
                  </a:lnTo>
                  <a:lnTo>
                    <a:pt x="40" y="128"/>
                  </a:lnTo>
                  <a:lnTo>
                    <a:pt x="56" y="152"/>
                  </a:lnTo>
                  <a:lnTo>
                    <a:pt x="40" y="152"/>
                  </a:lnTo>
                  <a:lnTo>
                    <a:pt x="40" y="144"/>
                  </a:lnTo>
                  <a:lnTo>
                    <a:pt x="32" y="144"/>
                  </a:lnTo>
                  <a:lnTo>
                    <a:pt x="0" y="152"/>
                  </a:lnTo>
                  <a:lnTo>
                    <a:pt x="0" y="168"/>
                  </a:lnTo>
                  <a:lnTo>
                    <a:pt x="8" y="176"/>
                  </a:lnTo>
                  <a:lnTo>
                    <a:pt x="8" y="184"/>
                  </a:lnTo>
                  <a:lnTo>
                    <a:pt x="8" y="192"/>
                  </a:lnTo>
                  <a:lnTo>
                    <a:pt x="24" y="200"/>
                  </a:lnTo>
                  <a:lnTo>
                    <a:pt x="40" y="200"/>
                  </a:lnTo>
                  <a:lnTo>
                    <a:pt x="48" y="200"/>
                  </a:lnTo>
                  <a:lnTo>
                    <a:pt x="64" y="192"/>
                  </a:lnTo>
                  <a:lnTo>
                    <a:pt x="64" y="200"/>
                  </a:lnTo>
                  <a:lnTo>
                    <a:pt x="72" y="208"/>
                  </a:lnTo>
                  <a:lnTo>
                    <a:pt x="64" y="224"/>
                  </a:lnTo>
                  <a:lnTo>
                    <a:pt x="48" y="224"/>
                  </a:lnTo>
                  <a:lnTo>
                    <a:pt x="40" y="232"/>
                  </a:lnTo>
                  <a:lnTo>
                    <a:pt x="32" y="232"/>
                  </a:lnTo>
                  <a:lnTo>
                    <a:pt x="16" y="264"/>
                  </a:lnTo>
                  <a:lnTo>
                    <a:pt x="40" y="304"/>
                  </a:lnTo>
                  <a:lnTo>
                    <a:pt x="56" y="296"/>
                  </a:lnTo>
                  <a:lnTo>
                    <a:pt x="56" y="312"/>
                  </a:lnTo>
                  <a:lnTo>
                    <a:pt x="56" y="320"/>
                  </a:lnTo>
                  <a:lnTo>
                    <a:pt x="64" y="328"/>
                  </a:lnTo>
                  <a:lnTo>
                    <a:pt x="80" y="328"/>
                  </a:lnTo>
                  <a:lnTo>
                    <a:pt x="88" y="336"/>
                  </a:lnTo>
                  <a:lnTo>
                    <a:pt x="88" y="328"/>
                  </a:lnTo>
                  <a:lnTo>
                    <a:pt x="104" y="328"/>
                  </a:lnTo>
                  <a:lnTo>
                    <a:pt x="104" y="336"/>
                  </a:lnTo>
                  <a:lnTo>
                    <a:pt x="104" y="352"/>
                  </a:lnTo>
                  <a:lnTo>
                    <a:pt x="72" y="384"/>
                  </a:lnTo>
                  <a:lnTo>
                    <a:pt x="48" y="384"/>
                  </a:lnTo>
                  <a:lnTo>
                    <a:pt x="40" y="392"/>
                  </a:lnTo>
                  <a:lnTo>
                    <a:pt x="24" y="408"/>
                  </a:lnTo>
                  <a:lnTo>
                    <a:pt x="32" y="416"/>
                  </a:lnTo>
                  <a:lnTo>
                    <a:pt x="64" y="392"/>
                  </a:lnTo>
                  <a:lnTo>
                    <a:pt x="88" y="384"/>
                  </a:lnTo>
                  <a:lnTo>
                    <a:pt x="96" y="376"/>
                  </a:lnTo>
                  <a:lnTo>
                    <a:pt x="112" y="360"/>
                  </a:lnTo>
                  <a:lnTo>
                    <a:pt x="144" y="336"/>
                  </a:lnTo>
                  <a:lnTo>
                    <a:pt x="152" y="328"/>
                  </a:lnTo>
                  <a:lnTo>
                    <a:pt x="136" y="320"/>
                  </a:lnTo>
                  <a:lnTo>
                    <a:pt x="144" y="312"/>
                  </a:lnTo>
                  <a:lnTo>
                    <a:pt x="160" y="296"/>
                  </a:lnTo>
                  <a:lnTo>
                    <a:pt x="160" y="288"/>
                  </a:lnTo>
                  <a:lnTo>
                    <a:pt x="176" y="272"/>
                  </a:lnTo>
                  <a:lnTo>
                    <a:pt x="184" y="272"/>
                  </a:lnTo>
                  <a:lnTo>
                    <a:pt x="176" y="280"/>
                  </a:lnTo>
                  <a:lnTo>
                    <a:pt x="168" y="288"/>
                  </a:lnTo>
                  <a:lnTo>
                    <a:pt x="160" y="304"/>
                  </a:lnTo>
                  <a:lnTo>
                    <a:pt x="168" y="312"/>
                  </a:lnTo>
                  <a:lnTo>
                    <a:pt x="160" y="320"/>
                  </a:lnTo>
                  <a:lnTo>
                    <a:pt x="168" y="320"/>
                  </a:lnTo>
                  <a:lnTo>
                    <a:pt x="192" y="304"/>
                  </a:lnTo>
                  <a:lnTo>
                    <a:pt x="200" y="304"/>
                  </a:lnTo>
                  <a:lnTo>
                    <a:pt x="200" y="288"/>
                  </a:lnTo>
                  <a:lnTo>
                    <a:pt x="200" y="280"/>
                  </a:lnTo>
                  <a:lnTo>
                    <a:pt x="216" y="288"/>
                  </a:lnTo>
                  <a:lnTo>
                    <a:pt x="240" y="296"/>
                  </a:lnTo>
                  <a:lnTo>
                    <a:pt x="264" y="296"/>
                  </a:lnTo>
                  <a:lnTo>
                    <a:pt x="280" y="304"/>
                  </a:lnTo>
                  <a:lnTo>
                    <a:pt x="288" y="304"/>
                  </a:lnTo>
                  <a:lnTo>
                    <a:pt x="288" y="312"/>
                  </a:lnTo>
                  <a:lnTo>
                    <a:pt x="320" y="336"/>
                  </a:lnTo>
                  <a:lnTo>
                    <a:pt x="344" y="384"/>
                  </a:lnTo>
                  <a:lnTo>
                    <a:pt x="336" y="344"/>
                  </a:lnTo>
                  <a:lnTo>
                    <a:pt x="328" y="336"/>
                  </a:lnTo>
                  <a:lnTo>
                    <a:pt x="336" y="336"/>
                  </a:lnTo>
                  <a:lnTo>
                    <a:pt x="336" y="328"/>
                  </a:lnTo>
                  <a:lnTo>
                    <a:pt x="344" y="360"/>
                  </a:lnTo>
                  <a:lnTo>
                    <a:pt x="352" y="352"/>
                  </a:lnTo>
                  <a:lnTo>
                    <a:pt x="360" y="368"/>
                  </a:lnTo>
                  <a:lnTo>
                    <a:pt x="352" y="360"/>
                  </a:lnTo>
                  <a:lnTo>
                    <a:pt x="352" y="368"/>
                  </a:lnTo>
                  <a:lnTo>
                    <a:pt x="352" y="384"/>
                  </a:lnTo>
                  <a:lnTo>
                    <a:pt x="360" y="376"/>
                  </a:lnTo>
                  <a:lnTo>
                    <a:pt x="360" y="384"/>
                  </a:lnTo>
                  <a:lnTo>
                    <a:pt x="368" y="408"/>
                  </a:lnTo>
                  <a:lnTo>
                    <a:pt x="368" y="392"/>
                  </a:lnTo>
                  <a:lnTo>
                    <a:pt x="360" y="384"/>
                  </a:lnTo>
                  <a:lnTo>
                    <a:pt x="368" y="384"/>
                  </a:lnTo>
                  <a:lnTo>
                    <a:pt x="376" y="400"/>
                  </a:lnTo>
                  <a:lnTo>
                    <a:pt x="384" y="408"/>
                  </a:lnTo>
                  <a:lnTo>
                    <a:pt x="392" y="40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7" name="Freeform 35"/>
            <p:cNvSpPr>
              <a:spLocks/>
            </p:cNvSpPr>
            <p:nvPr/>
          </p:nvSpPr>
          <p:spPr bwMode="auto">
            <a:xfrm>
              <a:off x="2222" y="2292"/>
              <a:ext cx="321" cy="196"/>
            </a:xfrm>
            <a:custGeom>
              <a:avLst/>
              <a:gdLst>
                <a:gd name="T0" fmla="*/ 353 w 312"/>
                <a:gd name="T1" fmla="*/ 29 h 208"/>
                <a:gd name="T2" fmla="*/ 367 w 312"/>
                <a:gd name="T3" fmla="*/ 39 h 208"/>
                <a:gd name="T4" fmla="*/ 395 w 312"/>
                <a:gd name="T5" fmla="*/ 49 h 208"/>
                <a:gd name="T6" fmla="*/ 467 w 312"/>
                <a:gd name="T7" fmla="*/ 49 h 208"/>
                <a:gd name="T8" fmla="*/ 467 w 312"/>
                <a:gd name="T9" fmla="*/ 49 h 208"/>
                <a:gd name="T10" fmla="*/ 494 w 312"/>
                <a:gd name="T11" fmla="*/ 41 h 208"/>
                <a:gd name="T12" fmla="*/ 537 w 312"/>
                <a:gd name="T13" fmla="*/ 39 h 208"/>
                <a:gd name="T14" fmla="*/ 537 w 312"/>
                <a:gd name="T15" fmla="*/ 49 h 208"/>
                <a:gd name="T16" fmla="*/ 537 w 312"/>
                <a:gd name="T17" fmla="*/ 49 h 208"/>
                <a:gd name="T18" fmla="*/ 480 w 312"/>
                <a:gd name="T19" fmla="*/ 51 h 208"/>
                <a:gd name="T20" fmla="*/ 494 w 312"/>
                <a:gd name="T21" fmla="*/ 58 h 208"/>
                <a:gd name="T22" fmla="*/ 467 w 312"/>
                <a:gd name="T23" fmla="*/ 64 h 208"/>
                <a:gd name="T24" fmla="*/ 395 w 312"/>
                <a:gd name="T25" fmla="*/ 58 h 208"/>
                <a:gd name="T26" fmla="*/ 296 w 312"/>
                <a:gd name="T27" fmla="*/ 54 h 208"/>
                <a:gd name="T28" fmla="*/ 255 w 312"/>
                <a:gd name="T29" fmla="*/ 51 h 208"/>
                <a:gd name="T30" fmla="*/ 212 w 312"/>
                <a:gd name="T31" fmla="*/ 44 h 208"/>
                <a:gd name="T32" fmla="*/ 212 w 312"/>
                <a:gd name="T33" fmla="*/ 37 h 208"/>
                <a:gd name="T34" fmla="*/ 140 w 312"/>
                <a:gd name="T35" fmla="*/ 24 h 208"/>
                <a:gd name="T36" fmla="*/ 112 w 312"/>
                <a:gd name="T37" fmla="*/ 18 h 208"/>
                <a:gd name="T38" fmla="*/ 67 w 312"/>
                <a:gd name="T39" fmla="*/ 8 h 208"/>
                <a:gd name="T40" fmla="*/ 44 w 312"/>
                <a:gd name="T41" fmla="*/ 8 h 208"/>
                <a:gd name="T42" fmla="*/ 112 w 312"/>
                <a:gd name="T43" fmla="*/ 23 h 208"/>
                <a:gd name="T44" fmla="*/ 124 w 312"/>
                <a:gd name="T45" fmla="*/ 32 h 208"/>
                <a:gd name="T46" fmla="*/ 124 w 312"/>
                <a:gd name="T47" fmla="*/ 35 h 208"/>
                <a:gd name="T48" fmla="*/ 83 w 312"/>
                <a:gd name="T49" fmla="*/ 29 h 208"/>
                <a:gd name="T50" fmla="*/ 83 w 312"/>
                <a:gd name="T51" fmla="*/ 23 h 208"/>
                <a:gd name="T52" fmla="*/ 44 w 312"/>
                <a:gd name="T53" fmla="*/ 18 h 208"/>
                <a:gd name="T54" fmla="*/ 52 w 312"/>
                <a:gd name="T55" fmla="*/ 16 h 208"/>
                <a:gd name="T56" fmla="*/ 0 w 312"/>
                <a:gd name="T57" fmla="*/ 0 h 208"/>
                <a:gd name="T58" fmla="*/ 112 w 312"/>
                <a:gd name="T59" fmla="*/ 8 h 208"/>
                <a:gd name="T60" fmla="*/ 227 w 312"/>
                <a:gd name="T61" fmla="*/ 8 h 208"/>
                <a:gd name="T62" fmla="*/ 255 w 312"/>
                <a:gd name="T63" fmla="*/ 13 h 208"/>
                <a:gd name="T64" fmla="*/ 282 w 312"/>
                <a:gd name="T65" fmla="*/ 9 h 208"/>
                <a:gd name="T66" fmla="*/ 367 w 312"/>
                <a:gd name="T67" fmla="*/ 24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2"/>
                <a:gd name="T103" fmla="*/ 0 h 208"/>
                <a:gd name="T104" fmla="*/ 312 w 312"/>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2" h="208">
                  <a:moveTo>
                    <a:pt x="208" y="80"/>
                  </a:moveTo>
                  <a:lnTo>
                    <a:pt x="200" y="96"/>
                  </a:lnTo>
                  <a:lnTo>
                    <a:pt x="200" y="120"/>
                  </a:lnTo>
                  <a:lnTo>
                    <a:pt x="208" y="128"/>
                  </a:lnTo>
                  <a:lnTo>
                    <a:pt x="208" y="136"/>
                  </a:lnTo>
                  <a:lnTo>
                    <a:pt x="224" y="160"/>
                  </a:lnTo>
                  <a:lnTo>
                    <a:pt x="240" y="168"/>
                  </a:lnTo>
                  <a:lnTo>
                    <a:pt x="264" y="160"/>
                  </a:lnTo>
                  <a:lnTo>
                    <a:pt x="272" y="160"/>
                  </a:lnTo>
                  <a:lnTo>
                    <a:pt x="264" y="160"/>
                  </a:lnTo>
                  <a:lnTo>
                    <a:pt x="272" y="152"/>
                  </a:lnTo>
                  <a:lnTo>
                    <a:pt x="280" y="136"/>
                  </a:lnTo>
                  <a:lnTo>
                    <a:pt x="288" y="136"/>
                  </a:lnTo>
                  <a:lnTo>
                    <a:pt x="304" y="128"/>
                  </a:lnTo>
                  <a:lnTo>
                    <a:pt x="312" y="136"/>
                  </a:lnTo>
                  <a:lnTo>
                    <a:pt x="304" y="160"/>
                  </a:lnTo>
                  <a:lnTo>
                    <a:pt x="304" y="168"/>
                  </a:lnTo>
                  <a:lnTo>
                    <a:pt x="304" y="160"/>
                  </a:lnTo>
                  <a:lnTo>
                    <a:pt x="296" y="168"/>
                  </a:lnTo>
                  <a:lnTo>
                    <a:pt x="272" y="168"/>
                  </a:lnTo>
                  <a:lnTo>
                    <a:pt x="264" y="176"/>
                  </a:lnTo>
                  <a:lnTo>
                    <a:pt x="280" y="192"/>
                  </a:lnTo>
                  <a:lnTo>
                    <a:pt x="264" y="192"/>
                  </a:lnTo>
                  <a:lnTo>
                    <a:pt x="264" y="208"/>
                  </a:lnTo>
                  <a:lnTo>
                    <a:pt x="240" y="192"/>
                  </a:lnTo>
                  <a:lnTo>
                    <a:pt x="224" y="192"/>
                  </a:lnTo>
                  <a:lnTo>
                    <a:pt x="200" y="192"/>
                  </a:lnTo>
                  <a:lnTo>
                    <a:pt x="168" y="176"/>
                  </a:lnTo>
                  <a:lnTo>
                    <a:pt x="160" y="168"/>
                  </a:lnTo>
                  <a:lnTo>
                    <a:pt x="144" y="168"/>
                  </a:lnTo>
                  <a:lnTo>
                    <a:pt x="128" y="152"/>
                  </a:lnTo>
                  <a:lnTo>
                    <a:pt x="120" y="144"/>
                  </a:lnTo>
                  <a:lnTo>
                    <a:pt x="128" y="136"/>
                  </a:lnTo>
                  <a:lnTo>
                    <a:pt x="120" y="120"/>
                  </a:lnTo>
                  <a:lnTo>
                    <a:pt x="96" y="88"/>
                  </a:lnTo>
                  <a:lnTo>
                    <a:pt x="80" y="80"/>
                  </a:lnTo>
                  <a:lnTo>
                    <a:pt x="80" y="72"/>
                  </a:lnTo>
                  <a:lnTo>
                    <a:pt x="64" y="56"/>
                  </a:lnTo>
                  <a:lnTo>
                    <a:pt x="56" y="40"/>
                  </a:lnTo>
                  <a:lnTo>
                    <a:pt x="40" y="8"/>
                  </a:lnTo>
                  <a:lnTo>
                    <a:pt x="32" y="8"/>
                  </a:lnTo>
                  <a:lnTo>
                    <a:pt x="24" y="8"/>
                  </a:lnTo>
                  <a:lnTo>
                    <a:pt x="32" y="24"/>
                  </a:lnTo>
                  <a:lnTo>
                    <a:pt x="64" y="72"/>
                  </a:lnTo>
                  <a:lnTo>
                    <a:pt x="64" y="104"/>
                  </a:lnTo>
                  <a:lnTo>
                    <a:pt x="72" y="104"/>
                  </a:lnTo>
                  <a:lnTo>
                    <a:pt x="80" y="104"/>
                  </a:lnTo>
                  <a:lnTo>
                    <a:pt x="72" y="112"/>
                  </a:lnTo>
                  <a:lnTo>
                    <a:pt x="64" y="104"/>
                  </a:lnTo>
                  <a:lnTo>
                    <a:pt x="48" y="96"/>
                  </a:lnTo>
                  <a:lnTo>
                    <a:pt x="56" y="88"/>
                  </a:lnTo>
                  <a:lnTo>
                    <a:pt x="48" y="72"/>
                  </a:lnTo>
                  <a:lnTo>
                    <a:pt x="32" y="64"/>
                  </a:lnTo>
                  <a:lnTo>
                    <a:pt x="24" y="56"/>
                  </a:lnTo>
                  <a:lnTo>
                    <a:pt x="32" y="56"/>
                  </a:lnTo>
                  <a:lnTo>
                    <a:pt x="32" y="48"/>
                  </a:lnTo>
                  <a:lnTo>
                    <a:pt x="16" y="32"/>
                  </a:lnTo>
                  <a:lnTo>
                    <a:pt x="0" y="0"/>
                  </a:lnTo>
                  <a:lnTo>
                    <a:pt x="24" y="0"/>
                  </a:lnTo>
                  <a:lnTo>
                    <a:pt x="64" y="8"/>
                  </a:lnTo>
                  <a:lnTo>
                    <a:pt x="112" y="8"/>
                  </a:lnTo>
                  <a:lnTo>
                    <a:pt x="128" y="16"/>
                  </a:lnTo>
                  <a:lnTo>
                    <a:pt x="128" y="32"/>
                  </a:lnTo>
                  <a:lnTo>
                    <a:pt x="144" y="40"/>
                  </a:lnTo>
                  <a:lnTo>
                    <a:pt x="152" y="32"/>
                  </a:lnTo>
                  <a:lnTo>
                    <a:pt x="160" y="32"/>
                  </a:lnTo>
                  <a:lnTo>
                    <a:pt x="184" y="72"/>
                  </a:lnTo>
                  <a:lnTo>
                    <a:pt x="208"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 name="Freeform 36"/>
            <p:cNvSpPr>
              <a:spLocks/>
            </p:cNvSpPr>
            <p:nvPr/>
          </p:nvSpPr>
          <p:spPr bwMode="auto">
            <a:xfrm>
              <a:off x="2527" y="2443"/>
              <a:ext cx="9" cy="28"/>
            </a:xfrm>
            <a:custGeom>
              <a:avLst/>
              <a:gdLst>
                <a:gd name="T0" fmla="*/ 0 w 8"/>
                <a:gd name="T1" fmla="*/ 4 h 32"/>
                <a:gd name="T2" fmla="*/ 78 w 8"/>
                <a:gd name="T3" fmla="*/ 4 h 32"/>
                <a:gd name="T4" fmla="*/ 78 w 8"/>
                <a:gd name="T5" fmla="*/ 0 h 32"/>
                <a:gd name="T6" fmla="*/ 0 w 8"/>
                <a:gd name="T7" fmla="*/ 4 h 32"/>
                <a:gd name="T8" fmla="*/ 0 w 8"/>
                <a:gd name="T9" fmla="*/ 4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32"/>
                  </a:moveTo>
                  <a:lnTo>
                    <a:pt x="8" y="32"/>
                  </a:lnTo>
                  <a:lnTo>
                    <a:pt x="8" y="0"/>
                  </a:lnTo>
                  <a:lnTo>
                    <a:pt x="0" y="8"/>
                  </a:lnTo>
                  <a:lnTo>
                    <a:pt x="0"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9" name="Freeform 37"/>
            <p:cNvSpPr>
              <a:spLocks/>
            </p:cNvSpPr>
            <p:nvPr/>
          </p:nvSpPr>
          <p:spPr bwMode="auto">
            <a:xfrm>
              <a:off x="2527" y="2443"/>
              <a:ext cx="9" cy="28"/>
            </a:xfrm>
            <a:custGeom>
              <a:avLst/>
              <a:gdLst>
                <a:gd name="T0" fmla="*/ 0 w 8"/>
                <a:gd name="T1" fmla="*/ 4 h 32"/>
                <a:gd name="T2" fmla="*/ 78 w 8"/>
                <a:gd name="T3" fmla="*/ 4 h 32"/>
                <a:gd name="T4" fmla="*/ 78 w 8"/>
                <a:gd name="T5" fmla="*/ 0 h 32"/>
                <a:gd name="T6" fmla="*/ 0 w 8"/>
                <a:gd name="T7" fmla="*/ 4 h 32"/>
                <a:gd name="T8" fmla="*/ 0 w 8"/>
                <a:gd name="T9" fmla="*/ 4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32"/>
                  </a:moveTo>
                  <a:lnTo>
                    <a:pt x="8" y="32"/>
                  </a:lnTo>
                  <a:lnTo>
                    <a:pt x="8" y="0"/>
                  </a:lnTo>
                  <a:lnTo>
                    <a:pt x="0" y="8"/>
                  </a:lnTo>
                  <a:lnTo>
                    <a:pt x="0" y="3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0" name="Freeform 38"/>
            <p:cNvSpPr>
              <a:spLocks/>
            </p:cNvSpPr>
            <p:nvPr/>
          </p:nvSpPr>
          <p:spPr bwMode="auto">
            <a:xfrm>
              <a:off x="2495" y="2449"/>
              <a:ext cx="41" cy="46"/>
            </a:xfrm>
            <a:custGeom>
              <a:avLst/>
              <a:gdLst>
                <a:gd name="T0" fmla="*/ 52 w 40"/>
                <a:gd name="T1" fmla="*/ 12 h 48"/>
                <a:gd name="T2" fmla="*/ 60 w 40"/>
                <a:gd name="T3" fmla="*/ 12 h 48"/>
                <a:gd name="T4" fmla="*/ 44 w 40"/>
                <a:gd name="T5" fmla="*/ 18 h 48"/>
                <a:gd name="T6" fmla="*/ 16 w 40"/>
                <a:gd name="T7" fmla="*/ 22 h 48"/>
                <a:gd name="T8" fmla="*/ 0 w 40"/>
                <a:gd name="T9" fmla="*/ 18 h 48"/>
                <a:gd name="T10" fmla="*/ 0 w 40"/>
                <a:gd name="T11" fmla="*/ 12 h 48"/>
                <a:gd name="T12" fmla="*/ 16 w 40"/>
                <a:gd name="T13" fmla="*/ 12 h 48"/>
                <a:gd name="T14" fmla="*/ 0 w 40"/>
                <a:gd name="T15" fmla="*/ 8 h 48"/>
                <a:gd name="T16" fmla="*/ 8 w 40"/>
                <a:gd name="T17" fmla="*/ 0 h 48"/>
                <a:gd name="T18" fmla="*/ 52 w 40"/>
                <a:gd name="T19" fmla="*/ 0 h 48"/>
                <a:gd name="T20" fmla="*/ 52 w 40"/>
                <a:gd name="T21" fmla="*/ 1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8"/>
                <a:gd name="T35" fmla="*/ 40 w 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8">
                  <a:moveTo>
                    <a:pt x="32" y="24"/>
                  </a:moveTo>
                  <a:lnTo>
                    <a:pt x="40" y="24"/>
                  </a:lnTo>
                  <a:lnTo>
                    <a:pt x="24" y="40"/>
                  </a:lnTo>
                  <a:lnTo>
                    <a:pt x="16" y="48"/>
                  </a:lnTo>
                  <a:lnTo>
                    <a:pt x="0" y="40"/>
                  </a:lnTo>
                  <a:lnTo>
                    <a:pt x="0" y="24"/>
                  </a:lnTo>
                  <a:lnTo>
                    <a:pt x="16" y="24"/>
                  </a:lnTo>
                  <a:lnTo>
                    <a:pt x="0" y="8"/>
                  </a:lnTo>
                  <a:lnTo>
                    <a:pt x="8" y="0"/>
                  </a:lnTo>
                  <a:lnTo>
                    <a:pt x="32" y="0"/>
                  </a:lnTo>
                  <a:lnTo>
                    <a:pt x="32"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1" name="Freeform 39"/>
            <p:cNvSpPr>
              <a:spLocks/>
            </p:cNvSpPr>
            <p:nvPr/>
          </p:nvSpPr>
          <p:spPr bwMode="auto">
            <a:xfrm>
              <a:off x="2495" y="2449"/>
              <a:ext cx="41" cy="46"/>
            </a:xfrm>
            <a:custGeom>
              <a:avLst/>
              <a:gdLst>
                <a:gd name="T0" fmla="*/ 52 w 40"/>
                <a:gd name="T1" fmla="*/ 12 h 48"/>
                <a:gd name="T2" fmla="*/ 60 w 40"/>
                <a:gd name="T3" fmla="*/ 12 h 48"/>
                <a:gd name="T4" fmla="*/ 44 w 40"/>
                <a:gd name="T5" fmla="*/ 18 h 48"/>
                <a:gd name="T6" fmla="*/ 16 w 40"/>
                <a:gd name="T7" fmla="*/ 22 h 48"/>
                <a:gd name="T8" fmla="*/ 0 w 40"/>
                <a:gd name="T9" fmla="*/ 18 h 48"/>
                <a:gd name="T10" fmla="*/ 0 w 40"/>
                <a:gd name="T11" fmla="*/ 12 h 48"/>
                <a:gd name="T12" fmla="*/ 16 w 40"/>
                <a:gd name="T13" fmla="*/ 12 h 48"/>
                <a:gd name="T14" fmla="*/ 0 w 40"/>
                <a:gd name="T15" fmla="*/ 8 h 48"/>
                <a:gd name="T16" fmla="*/ 8 w 40"/>
                <a:gd name="T17" fmla="*/ 0 h 48"/>
                <a:gd name="T18" fmla="*/ 52 w 40"/>
                <a:gd name="T19" fmla="*/ 0 h 48"/>
                <a:gd name="T20" fmla="*/ 52 w 40"/>
                <a:gd name="T21" fmla="*/ 1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8"/>
                <a:gd name="T35" fmla="*/ 40 w 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8">
                  <a:moveTo>
                    <a:pt x="32" y="24"/>
                  </a:moveTo>
                  <a:lnTo>
                    <a:pt x="40" y="24"/>
                  </a:lnTo>
                  <a:lnTo>
                    <a:pt x="24" y="40"/>
                  </a:lnTo>
                  <a:lnTo>
                    <a:pt x="16" y="48"/>
                  </a:lnTo>
                  <a:lnTo>
                    <a:pt x="0" y="40"/>
                  </a:lnTo>
                  <a:lnTo>
                    <a:pt x="0" y="24"/>
                  </a:lnTo>
                  <a:lnTo>
                    <a:pt x="16" y="24"/>
                  </a:lnTo>
                  <a:lnTo>
                    <a:pt x="0" y="8"/>
                  </a:lnTo>
                  <a:lnTo>
                    <a:pt x="8" y="0"/>
                  </a:lnTo>
                  <a:lnTo>
                    <a:pt x="32" y="0"/>
                  </a:lnTo>
                  <a:lnTo>
                    <a:pt x="32" y="24"/>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2" name="Freeform 40"/>
            <p:cNvSpPr>
              <a:spLocks/>
            </p:cNvSpPr>
            <p:nvPr/>
          </p:nvSpPr>
          <p:spPr bwMode="auto">
            <a:xfrm>
              <a:off x="2520" y="2471"/>
              <a:ext cx="65" cy="30"/>
            </a:xfrm>
            <a:custGeom>
              <a:avLst/>
              <a:gdLst>
                <a:gd name="T0" fmla="*/ 16 w 64"/>
                <a:gd name="T1" fmla="*/ 0 h 32"/>
                <a:gd name="T2" fmla="*/ 68 w 64"/>
                <a:gd name="T3" fmla="*/ 0 h 32"/>
                <a:gd name="T4" fmla="*/ 84 w 64"/>
                <a:gd name="T5" fmla="*/ 8 h 32"/>
                <a:gd name="T6" fmla="*/ 76 w 64"/>
                <a:gd name="T7" fmla="*/ 8 h 32"/>
                <a:gd name="T8" fmla="*/ 24 w 64"/>
                <a:gd name="T9" fmla="*/ 8 h 32"/>
                <a:gd name="T10" fmla="*/ 16 w 64"/>
                <a:gd name="T11" fmla="*/ 8 h 32"/>
                <a:gd name="T12" fmla="*/ 16 w 64"/>
                <a:gd name="T13" fmla="*/ 8 h 32"/>
                <a:gd name="T14" fmla="*/ 0 w 64"/>
                <a:gd name="T15" fmla="*/ 8 h 32"/>
                <a:gd name="T16" fmla="*/ 16 w 6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2"/>
                <a:gd name="T29" fmla="*/ 64 w 6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2">
                  <a:moveTo>
                    <a:pt x="16" y="0"/>
                  </a:moveTo>
                  <a:lnTo>
                    <a:pt x="48" y="0"/>
                  </a:lnTo>
                  <a:lnTo>
                    <a:pt x="64" y="8"/>
                  </a:lnTo>
                  <a:lnTo>
                    <a:pt x="56" y="16"/>
                  </a:lnTo>
                  <a:lnTo>
                    <a:pt x="24" y="32"/>
                  </a:lnTo>
                  <a:lnTo>
                    <a:pt x="16" y="32"/>
                  </a:lnTo>
                  <a:lnTo>
                    <a:pt x="16" y="24"/>
                  </a:lnTo>
                  <a:lnTo>
                    <a:pt x="0" y="16"/>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3" name="Freeform 41"/>
            <p:cNvSpPr>
              <a:spLocks/>
            </p:cNvSpPr>
            <p:nvPr/>
          </p:nvSpPr>
          <p:spPr bwMode="auto">
            <a:xfrm>
              <a:off x="2520" y="2471"/>
              <a:ext cx="65" cy="30"/>
            </a:xfrm>
            <a:custGeom>
              <a:avLst/>
              <a:gdLst>
                <a:gd name="T0" fmla="*/ 16 w 64"/>
                <a:gd name="T1" fmla="*/ 0 h 32"/>
                <a:gd name="T2" fmla="*/ 68 w 64"/>
                <a:gd name="T3" fmla="*/ 0 h 32"/>
                <a:gd name="T4" fmla="*/ 84 w 64"/>
                <a:gd name="T5" fmla="*/ 8 h 32"/>
                <a:gd name="T6" fmla="*/ 76 w 64"/>
                <a:gd name="T7" fmla="*/ 8 h 32"/>
                <a:gd name="T8" fmla="*/ 24 w 64"/>
                <a:gd name="T9" fmla="*/ 8 h 32"/>
                <a:gd name="T10" fmla="*/ 16 w 64"/>
                <a:gd name="T11" fmla="*/ 8 h 32"/>
                <a:gd name="T12" fmla="*/ 16 w 64"/>
                <a:gd name="T13" fmla="*/ 8 h 32"/>
                <a:gd name="T14" fmla="*/ 0 w 64"/>
                <a:gd name="T15" fmla="*/ 8 h 32"/>
                <a:gd name="T16" fmla="*/ 16 w 6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2"/>
                <a:gd name="T29" fmla="*/ 64 w 6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2">
                  <a:moveTo>
                    <a:pt x="16" y="0"/>
                  </a:moveTo>
                  <a:lnTo>
                    <a:pt x="48" y="0"/>
                  </a:lnTo>
                  <a:lnTo>
                    <a:pt x="64" y="8"/>
                  </a:lnTo>
                  <a:lnTo>
                    <a:pt x="56" y="16"/>
                  </a:lnTo>
                  <a:lnTo>
                    <a:pt x="24" y="32"/>
                  </a:lnTo>
                  <a:lnTo>
                    <a:pt x="16" y="32"/>
                  </a:lnTo>
                  <a:lnTo>
                    <a:pt x="16" y="24"/>
                  </a:lnTo>
                  <a:lnTo>
                    <a:pt x="0" y="16"/>
                  </a:lnTo>
                  <a:lnTo>
                    <a:pt x="16" y="0"/>
                  </a:lnTo>
                </a:path>
              </a:pathLst>
            </a:custGeom>
            <a:solidFill>
              <a:srgbClr val="FFC000"/>
            </a:solidFill>
            <a:ln w="3175">
              <a:solidFill>
                <a:srgbClr val="C0C0C0"/>
              </a:solidFill>
              <a:round/>
              <a:headEnd/>
              <a:tailEnd/>
            </a:ln>
          </p:spPr>
          <p:txBody>
            <a:bodyPr lIns="91436" tIns="45717" rIns="91436" bIns="45717"/>
            <a:lstStyle/>
            <a:p>
              <a:endParaRPr lang="es-MX">
                <a:solidFill>
                  <a:prstClr val="white">
                    <a:lumMod val="95000"/>
                  </a:prstClr>
                </a:solidFill>
              </a:endParaRPr>
            </a:p>
          </p:txBody>
        </p:sp>
        <p:sp>
          <p:nvSpPr>
            <p:cNvPr id="44" name="Freeform 42"/>
            <p:cNvSpPr>
              <a:spLocks/>
            </p:cNvSpPr>
            <p:nvPr/>
          </p:nvSpPr>
          <p:spPr bwMode="auto">
            <a:xfrm>
              <a:off x="2512" y="2488"/>
              <a:ext cx="24" cy="13"/>
            </a:xfrm>
            <a:custGeom>
              <a:avLst/>
              <a:gdLst>
                <a:gd name="T0" fmla="*/ 8 w 24"/>
                <a:gd name="T1" fmla="*/ 0 h 16"/>
                <a:gd name="T2" fmla="*/ 0 w 24"/>
                <a:gd name="T3" fmla="*/ 2 h 16"/>
                <a:gd name="T4" fmla="*/ 8 w 24"/>
                <a:gd name="T5" fmla="*/ 2 h 16"/>
                <a:gd name="T6" fmla="*/ 24 w 24"/>
                <a:gd name="T7" fmla="*/ 2 h 16"/>
                <a:gd name="T8" fmla="*/ 24 w 24"/>
                <a:gd name="T9" fmla="*/ 2 h 16"/>
                <a:gd name="T10" fmla="*/ 8 w 24"/>
                <a:gd name="T11" fmla="*/ 0 h 16"/>
                <a:gd name="T12" fmla="*/ 0 60000 65536"/>
                <a:gd name="T13" fmla="*/ 0 60000 65536"/>
                <a:gd name="T14" fmla="*/ 0 60000 65536"/>
                <a:gd name="T15" fmla="*/ 0 60000 65536"/>
                <a:gd name="T16" fmla="*/ 0 60000 65536"/>
                <a:gd name="T17" fmla="*/ 0 60000 65536"/>
                <a:gd name="T18" fmla="*/ 0 w 24"/>
                <a:gd name="T19" fmla="*/ 0 h 16"/>
                <a:gd name="T20" fmla="*/ 24 w 2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4" h="16">
                  <a:moveTo>
                    <a:pt x="8" y="0"/>
                  </a:moveTo>
                  <a:lnTo>
                    <a:pt x="0" y="8"/>
                  </a:lnTo>
                  <a:lnTo>
                    <a:pt x="8" y="16"/>
                  </a:lnTo>
                  <a:lnTo>
                    <a:pt x="24" y="16"/>
                  </a:lnTo>
                  <a:lnTo>
                    <a:pt x="24" y="8"/>
                  </a:lnTo>
                  <a:lnTo>
                    <a:pt x="8"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5" name="Freeform 43"/>
            <p:cNvSpPr>
              <a:spLocks/>
            </p:cNvSpPr>
            <p:nvPr/>
          </p:nvSpPr>
          <p:spPr bwMode="auto">
            <a:xfrm>
              <a:off x="2512" y="2488"/>
              <a:ext cx="24" cy="13"/>
            </a:xfrm>
            <a:custGeom>
              <a:avLst/>
              <a:gdLst>
                <a:gd name="T0" fmla="*/ 8 w 24"/>
                <a:gd name="T1" fmla="*/ 0 h 16"/>
                <a:gd name="T2" fmla="*/ 0 w 24"/>
                <a:gd name="T3" fmla="*/ 2 h 16"/>
                <a:gd name="T4" fmla="*/ 8 w 24"/>
                <a:gd name="T5" fmla="*/ 2 h 16"/>
                <a:gd name="T6" fmla="*/ 24 w 24"/>
                <a:gd name="T7" fmla="*/ 2 h 16"/>
                <a:gd name="T8" fmla="*/ 24 w 24"/>
                <a:gd name="T9" fmla="*/ 2 h 16"/>
                <a:gd name="T10" fmla="*/ 8 w 24"/>
                <a:gd name="T11" fmla="*/ 0 h 16"/>
                <a:gd name="T12" fmla="*/ 0 60000 65536"/>
                <a:gd name="T13" fmla="*/ 0 60000 65536"/>
                <a:gd name="T14" fmla="*/ 0 60000 65536"/>
                <a:gd name="T15" fmla="*/ 0 60000 65536"/>
                <a:gd name="T16" fmla="*/ 0 60000 65536"/>
                <a:gd name="T17" fmla="*/ 0 60000 65536"/>
                <a:gd name="T18" fmla="*/ 0 w 24"/>
                <a:gd name="T19" fmla="*/ 0 h 16"/>
                <a:gd name="T20" fmla="*/ 24 w 2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4" h="16">
                  <a:moveTo>
                    <a:pt x="8" y="0"/>
                  </a:moveTo>
                  <a:lnTo>
                    <a:pt x="0" y="8"/>
                  </a:lnTo>
                  <a:lnTo>
                    <a:pt x="8" y="16"/>
                  </a:lnTo>
                  <a:lnTo>
                    <a:pt x="24" y="16"/>
                  </a:lnTo>
                  <a:lnTo>
                    <a:pt x="24" y="8"/>
                  </a:lnTo>
                  <a:lnTo>
                    <a:pt x="8" y="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6" name="Freeform 44"/>
            <p:cNvSpPr>
              <a:spLocks/>
            </p:cNvSpPr>
            <p:nvPr/>
          </p:nvSpPr>
          <p:spPr bwMode="auto">
            <a:xfrm>
              <a:off x="2543" y="2478"/>
              <a:ext cx="42" cy="47"/>
            </a:xfrm>
            <a:custGeom>
              <a:avLst/>
              <a:gdLst>
                <a:gd name="T0" fmla="*/ 104 w 40"/>
                <a:gd name="T1" fmla="*/ 0 h 48"/>
                <a:gd name="T2" fmla="*/ 104 w 40"/>
                <a:gd name="T3" fmla="*/ 8 h 48"/>
                <a:gd name="T4" fmla="*/ 86 w 40"/>
                <a:gd name="T5" fmla="*/ 24 h 48"/>
                <a:gd name="T6" fmla="*/ 104 w 40"/>
                <a:gd name="T7" fmla="*/ 28 h 48"/>
                <a:gd name="T8" fmla="*/ 86 w 40"/>
                <a:gd name="T9" fmla="*/ 28 h 48"/>
                <a:gd name="T10" fmla="*/ 41 w 40"/>
                <a:gd name="T11" fmla="*/ 24 h 48"/>
                <a:gd name="T12" fmla="*/ 0 w 40"/>
                <a:gd name="T13" fmla="*/ 24 h 48"/>
                <a:gd name="T14" fmla="*/ 0 w 40"/>
                <a:gd name="T15" fmla="*/ 24 h 48"/>
                <a:gd name="T16" fmla="*/ 86 w 40"/>
                <a:gd name="T17" fmla="*/ 8 h 48"/>
                <a:gd name="T18" fmla="*/ 104 w 4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8"/>
                <a:gd name="T32" fmla="*/ 40 w 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8">
                  <a:moveTo>
                    <a:pt x="40" y="0"/>
                  </a:moveTo>
                  <a:lnTo>
                    <a:pt x="40" y="8"/>
                  </a:lnTo>
                  <a:lnTo>
                    <a:pt x="32" y="40"/>
                  </a:lnTo>
                  <a:lnTo>
                    <a:pt x="40" y="48"/>
                  </a:lnTo>
                  <a:lnTo>
                    <a:pt x="32" y="48"/>
                  </a:lnTo>
                  <a:lnTo>
                    <a:pt x="16" y="40"/>
                  </a:lnTo>
                  <a:lnTo>
                    <a:pt x="0" y="32"/>
                  </a:lnTo>
                  <a:lnTo>
                    <a:pt x="0" y="24"/>
                  </a:lnTo>
                  <a:lnTo>
                    <a:pt x="32" y="8"/>
                  </a:lnTo>
                  <a:lnTo>
                    <a:pt x="4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7" name="Freeform 45"/>
            <p:cNvSpPr>
              <a:spLocks/>
            </p:cNvSpPr>
            <p:nvPr/>
          </p:nvSpPr>
          <p:spPr bwMode="auto">
            <a:xfrm>
              <a:off x="2543" y="2478"/>
              <a:ext cx="42" cy="47"/>
            </a:xfrm>
            <a:custGeom>
              <a:avLst/>
              <a:gdLst>
                <a:gd name="T0" fmla="*/ 104 w 40"/>
                <a:gd name="T1" fmla="*/ 0 h 48"/>
                <a:gd name="T2" fmla="*/ 104 w 40"/>
                <a:gd name="T3" fmla="*/ 8 h 48"/>
                <a:gd name="T4" fmla="*/ 86 w 40"/>
                <a:gd name="T5" fmla="*/ 24 h 48"/>
                <a:gd name="T6" fmla="*/ 104 w 40"/>
                <a:gd name="T7" fmla="*/ 28 h 48"/>
                <a:gd name="T8" fmla="*/ 86 w 40"/>
                <a:gd name="T9" fmla="*/ 28 h 48"/>
                <a:gd name="T10" fmla="*/ 41 w 40"/>
                <a:gd name="T11" fmla="*/ 24 h 48"/>
                <a:gd name="T12" fmla="*/ 0 w 40"/>
                <a:gd name="T13" fmla="*/ 24 h 48"/>
                <a:gd name="T14" fmla="*/ 0 w 40"/>
                <a:gd name="T15" fmla="*/ 24 h 48"/>
                <a:gd name="T16" fmla="*/ 86 w 40"/>
                <a:gd name="T17" fmla="*/ 8 h 48"/>
                <a:gd name="T18" fmla="*/ 104 w 4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8"/>
                <a:gd name="T32" fmla="*/ 40 w 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8">
                  <a:moveTo>
                    <a:pt x="40" y="0"/>
                  </a:moveTo>
                  <a:lnTo>
                    <a:pt x="40" y="8"/>
                  </a:lnTo>
                  <a:lnTo>
                    <a:pt x="32" y="40"/>
                  </a:lnTo>
                  <a:lnTo>
                    <a:pt x="40" y="48"/>
                  </a:lnTo>
                  <a:lnTo>
                    <a:pt x="32" y="48"/>
                  </a:lnTo>
                  <a:lnTo>
                    <a:pt x="16" y="40"/>
                  </a:lnTo>
                  <a:lnTo>
                    <a:pt x="0" y="32"/>
                  </a:lnTo>
                  <a:lnTo>
                    <a:pt x="0" y="24"/>
                  </a:lnTo>
                  <a:lnTo>
                    <a:pt x="32" y="8"/>
                  </a:lnTo>
                  <a:lnTo>
                    <a:pt x="40" y="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8" name="Freeform 46"/>
            <p:cNvSpPr>
              <a:spLocks/>
            </p:cNvSpPr>
            <p:nvPr/>
          </p:nvSpPr>
          <p:spPr bwMode="auto">
            <a:xfrm>
              <a:off x="2561" y="2517"/>
              <a:ext cx="34" cy="37"/>
            </a:xfrm>
            <a:custGeom>
              <a:avLst/>
              <a:gdLst>
                <a:gd name="T0" fmla="*/ 105 w 32"/>
                <a:gd name="T1" fmla="*/ 8 h 40"/>
                <a:gd name="T2" fmla="*/ 105 w 32"/>
                <a:gd name="T3" fmla="*/ 6 h 40"/>
                <a:gd name="T4" fmla="*/ 80 w 32"/>
                <a:gd name="T5" fmla="*/ 6 h 40"/>
                <a:gd name="T6" fmla="*/ 80 w 32"/>
                <a:gd name="T7" fmla="*/ 6 h 40"/>
                <a:gd name="T8" fmla="*/ 50 w 32"/>
                <a:gd name="T9" fmla="*/ 6 h 40"/>
                <a:gd name="T10" fmla="*/ 0 w 32"/>
                <a:gd name="T11" fmla="*/ 0 h 40"/>
                <a:gd name="T12" fmla="*/ 0 w 32"/>
                <a:gd name="T13" fmla="*/ 6 h 40"/>
                <a:gd name="T14" fmla="*/ 31 w 32"/>
                <a:gd name="T15" fmla="*/ 6 h 40"/>
                <a:gd name="T16" fmla="*/ 50 w 32"/>
                <a:gd name="T17" fmla="*/ 6 h 40"/>
                <a:gd name="T18" fmla="*/ 50 w 32"/>
                <a:gd name="T19" fmla="*/ 6 h 40"/>
                <a:gd name="T20" fmla="*/ 105 w 32"/>
                <a:gd name="T21" fmla="*/ 8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32" y="40"/>
                  </a:moveTo>
                  <a:lnTo>
                    <a:pt x="32" y="24"/>
                  </a:lnTo>
                  <a:lnTo>
                    <a:pt x="24" y="16"/>
                  </a:lnTo>
                  <a:lnTo>
                    <a:pt x="24" y="8"/>
                  </a:lnTo>
                  <a:lnTo>
                    <a:pt x="16" y="8"/>
                  </a:lnTo>
                  <a:lnTo>
                    <a:pt x="0" y="0"/>
                  </a:lnTo>
                  <a:lnTo>
                    <a:pt x="0" y="16"/>
                  </a:lnTo>
                  <a:lnTo>
                    <a:pt x="8" y="24"/>
                  </a:lnTo>
                  <a:lnTo>
                    <a:pt x="16" y="16"/>
                  </a:lnTo>
                  <a:lnTo>
                    <a:pt x="16" y="32"/>
                  </a:lnTo>
                  <a:lnTo>
                    <a:pt x="32"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9" name="Freeform 47"/>
            <p:cNvSpPr>
              <a:spLocks/>
            </p:cNvSpPr>
            <p:nvPr/>
          </p:nvSpPr>
          <p:spPr bwMode="auto">
            <a:xfrm>
              <a:off x="2561" y="2517"/>
              <a:ext cx="34" cy="37"/>
            </a:xfrm>
            <a:custGeom>
              <a:avLst/>
              <a:gdLst>
                <a:gd name="T0" fmla="*/ 105 w 32"/>
                <a:gd name="T1" fmla="*/ 8 h 40"/>
                <a:gd name="T2" fmla="*/ 105 w 32"/>
                <a:gd name="T3" fmla="*/ 6 h 40"/>
                <a:gd name="T4" fmla="*/ 80 w 32"/>
                <a:gd name="T5" fmla="*/ 6 h 40"/>
                <a:gd name="T6" fmla="*/ 80 w 32"/>
                <a:gd name="T7" fmla="*/ 6 h 40"/>
                <a:gd name="T8" fmla="*/ 50 w 32"/>
                <a:gd name="T9" fmla="*/ 6 h 40"/>
                <a:gd name="T10" fmla="*/ 0 w 32"/>
                <a:gd name="T11" fmla="*/ 0 h 40"/>
                <a:gd name="T12" fmla="*/ 0 w 32"/>
                <a:gd name="T13" fmla="*/ 6 h 40"/>
                <a:gd name="T14" fmla="*/ 31 w 32"/>
                <a:gd name="T15" fmla="*/ 6 h 40"/>
                <a:gd name="T16" fmla="*/ 50 w 32"/>
                <a:gd name="T17" fmla="*/ 6 h 40"/>
                <a:gd name="T18" fmla="*/ 50 w 32"/>
                <a:gd name="T19" fmla="*/ 6 h 40"/>
                <a:gd name="T20" fmla="*/ 105 w 32"/>
                <a:gd name="T21" fmla="*/ 8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32" y="40"/>
                  </a:moveTo>
                  <a:lnTo>
                    <a:pt x="32" y="24"/>
                  </a:lnTo>
                  <a:lnTo>
                    <a:pt x="24" y="16"/>
                  </a:lnTo>
                  <a:lnTo>
                    <a:pt x="24" y="8"/>
                  </a:lnTo>
                  <a:lnTo>
                    <a:pt x="16" y="8"/>
                  </a:lnTo>
                  <a:lnTo>
                    <a:pt x="0" y="0"/>
                  </a:lnTo>
                  <a:lnTo>
                    <a:pt x="0" y="16"/>
                  </a:lnTo>
                  <a:lnTo>
                    <a:pt x="8" y="24"/>
                  </a:lnTo>
                  <a:lnTo>
                    <a:pt x="16" y="16"/>
                  </a:lnTo>
                  <a:lnTo>
                    <a:pt x="16" y="32"/>
                  </a:lnTo>
                  <a:lnTo>
                    <a:pt x="32" y="4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0" name="Freeform 48"/>
            <p:cNvSpPr>
              <a:spLocks/>
            </p:cNvSpPr>
            <p:nvPr/>
          </p:nvSpPr>
          <p:spPr bwMode="auto">
            <a:xfrm>
              <a:off x="2595" y="2539"/>
              <a:ext cx="33" cy="20"/>
            </a:xfrm>
            <a:custGeom>
              <a:avLst/>
              <a:gdLst>
                <a:gd name="T0" fmla="*/ 0 w 32"/>
                <a:gd name="T1" fmla="*/ 3 h 23"/>
                <a:gd name="T2" fmla="*/ 44 w 32"/>
                <a:gd name="T3" fmla="*/ 3 h 23"/>
                <a:gd name="T4" fmla="*/ 44 w 32"/>
                <a:gd name="T5" fmla="*/ 3 h 23"/>
                <a:gd name="T6" fmla="*/ 55 w 32"/>
                <a:gd name="T7" fmla="*/ 3 h 23"/>
                <a:gd name="T8" fmla="*/ 44 w 32"/>
                <a:gd name="T9" fmla="*/ 0 h 23"/>
                <a:gd name="T10" fmla="*/ 36 w 32"/>
                <a:gd name="T11" fmla="*/ 3 h 23"/>
                <a:gd name="T12" fmla="*/ 8 w 32"/>
                <a:gd name="T13" fmla="*/ 3 h 23"/>
                <a:gd name="T14" fmla="*/ 0 w 32"/>
                <a:gd name="T15" fmla="*/ 0 h 23"/>
                <a:gd name="T16" fmla="*/ 0 w 32"/>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
                <a:gd name="T29" fmla="*/ 32 w 3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
                  <a:moveTo>
                    <a:pt x="0" y="16"/>
                  </a:moveTo>
                  <a:lnTo>
                    <a:pt x="24" y="23"/>
                  </a:lnTo>
                  <a:lnTo>
                    <a:pt x="24" y="16"/>
                  </a:lnTo>
                  <a:lnTo>
                    <a:pt x="32" y="8"/>
                  </a:lnTo>
                  <a:lnTo>
                    <a:pt x="24" y="0"/>
                  </a:lnTo>
                  <a:lnTo>
                    <a:pt x="16" y="8"/>
                  </a:lnTo>
                  <a:lnTo>
                    <a:pt x="8" y="8"/>
                  </a:lnTo>
                  <a:lnTo>
                    <a:pt x="0" y="0"/>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1" name="Freeform 49"/>
            <p:cNvSpPr>
              <a:spLocks/>
            </p:cNvSpPr>
            <p:nvPr/>
          </p:nvSpPr>
          <p:spPr bwMode="auto">
            <a:xfrm>
              <a:off x="2595" y="2539"/>
              <a:ext cx="33" cy="20"/>
            </a:xfrm>
            <a:custGeom>
              <a:avLst/>
              <a:gdLst>
                <a:gd name="T0" fmla="*/ 0 w 32"/>
                <a:gd name="T1" fmla="*/ 3 h 23"/>
                <a:gd name="T2" fmla="*/ 44 w 32"/>
                <a:gd name="T3" fmla="*/ 3 h 23"/>
                <a:gd name="T4" fmla="*/ 44 w 32"/>
                <a:gd name="T5" fmla="*/ 3 h 23"/>
                <a:gd name="T6" fmla="*/ 55 w 32"/>
                <a:gd name="T7" fmla="*/ 3 h 23"/>
                <a:gd name="T8" fmla="*/ 44 w 32"/>
                <a:gd name="T9" fmla="*/ 0 h 23"/>
                <a:gd name="T10" fmla="*/ 36 w 32"/>
                <a:gd name="T11" fmla="*/ 3 h 23"/>
                <a:gd name="T12" fmla="*/ 8 w 32"/>
                <a:gd name="T13" fmla="*/ 3 h 23"/>
                <a:gd name="T14" fmla="*/ 0 w 32"/>
                <a:gd name="T15" fmla="*/ 0 h 23"/>
                <a:gd name="T16" fmla="*/ 0 w 32"/>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
                <a:gd name="T29" fmla="*/ 32 w 3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
                  <a:moveTo>
                    <a:pt x="0" y="16"/>
                  </a:moveTo>
                  <a:lnTo>
                    <a:pt x="24" y="23"/>
                  </a:lnTo>
                  <a:lnTo>
                    <a:pt x="24" y="16"/>
                  </a:lnTo>
                  <a:lnTo>
                    <a:pt x="32" y="8"/>
                  </a:lnTo>
                  <a:lnTo>
                    <a:pt x="24" y="0"/>
                  </a:lnTo>
                  <a:lnTo>
                    <a:pt x="16" y="8"/>
                  </a:lnTo>
                  <a:lnTo>
                    <a:pt x="8" y="8"/>
                  </a:lnTo>
                  <a:lnTo>
                    <a:pt x="0" y="0"/>
                  </a:lnTo>
                  <a:lnTo>
                    <a:pt x="0" y="16"/>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2" name="Freeform 50"/>
            <p:cNvSpPr>
              <a:spLocks/>
            </p:cNvSpPr>
            <p:nvPr/>
          </p:nvSpPr>
          <p:spPr bwMode="auto">
            <a:xfrm>
              <a:off x="2628" y="2539"/>
              <a:ext cx="33" cy="20"/>
            </a:xfrm>
            <a:custGeom>
              <a:avLst/>
              <a:gdLst>
                <a:gd name="T0" fmla="*/ 44 w 32"/>
                <a:gd name="T1" fmla="*/ 3 h 23"/>
                <a:gd name="T2" fmla="*/ 55 w 32"/>
                <a:gd name="T3" fmla="*/ 3 h 23"/>
                <a:gd name="T4" fmla="*/ 44 w 32"/>
                <a:gd name="T5" fmla="*/ 3 h 23"/>
                <a:gd name="T6" fmla="*/ 36 w 32"/>
                <a:gd name="T7" fmla="*/ 3 h 23"/>
                <a:gd name="T8" fmla="*/ 0 w 32"/>
                <a:gd name="T9" fmla="*/ 3 h 23"/>
                <a:gd name="T10" fmla="*/ 0 w 32"/>
                <a:gd name="T11" fmla="*/ 0 h 23"/>
                <a:gd name="T12" fmla="*/ 8 w 32"/>
                <a:gd name="T13" fmla="*/ 0 h 23"/>
                <a:gd name="T14" fmla="*/ 36 w 32"/>
                <a:gd name="T15" fmla="*/ 0 h 23"/>
                <a:gd name="T16" fmla="*/ 44 w 32"/>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
                <a:gd name="T29" fmla="*/ 32 w 3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
                  <a:moveTo>
                    <a:pt x="24" y="8"/>
                  </a:moveTo>
                  <a:lnTo>
                    <a:pt x="32" y="16"/>
                  </a:lnTo>
                  <a:lnTo>
                    <a:pt x="24" y="23"/>
                  </a:lnTo>
                  <a:lnTo>
                    <a:pt x="16" y="16"/>
                  </a:lnTo>
                  <a:lnTo>
                    <a:pt x="0" y="8"/>
                  </a:lnTo>
                  <a:lnTo>
                    <a:pt x="0" y="0"/>
                  </a:lnTo>
                  <a:lnTo>
                    <a:pt x="8" y="0"/>
                  </a:lnTo>
                  <a:lnTo>
                    <a:pt x="16" y="0"/>
                  </a:lnTo>
                  <a:lnTo>
                    <a:pt x="24"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3" name="Freeform 51"/>
            <p:cNvSpPr>
              <a:spLocks/>
            </p:cNvSpPr>
            <p:nvPr/>
          </p:nvSpPr>
          <p:spPr bwMode="auto">
            <a:xfrm>
              <a:off x="2628" y="2539"/>
              <a:ext cx="33" cy="20"/>
            </a:xfrm>
            <a:custGeom>
              <a:avLst/>
              <a:gdLst>
                <a:gd name="T0" fmla="*/ 44 w 32"/>
                <a:gd name="T1" fmla="*/ 3 h 23"/>
                <a:gd name="T2" fmla="*/ 55 w 32"/>
                <a:gd name="T3" fmla="*/ 3 h 23"/>
                <a:gd name="T4" fmla="*/ 44 w 32"/>
                <a:gd name="T5" fmla="*/ 3 h 23"/>
                <a:gd name="T6" fmla="*/ 36 w 32"/>
                <a:gd name="T7" fmla="*/ 3 h 23"/>
                <a:gd name="T8" fmla="*/ 0 w 32"/>
                <a:gd name="T9" fmla="*/ 3 h 23"/>
                <a:gd name="T10" fmla="*/ 0 w 32"/>
                <a:gd name="T11" fmla="*/ 0 h 23"/>
                <a:gd name="T12" fmla="*/ 8 w 32"/>
                <a:gd name="T13" fmla="*/ 0 h 23"/>
                <a:gd name="T14" fmla="*/ 36 w 32"/>
                <a:gd name="T15" fmla="*/ 0 h 23"/>
                <a:gd name="T16" fmla="*/ 44 w 32"/>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
                <a:gd name="T29" fmla="*/ 32 w 3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
                  <a:moveTo>
                    <a:pt x="24" y="8"/>
                  </a:moveTo>
                  <a:lnTo>
                    <a:pt x="32" y="16"/>
                  </a:lnTo>
                  <a:lnTo>
                    <a:pt x="24" y="23"/>
                  </a:lnTo>
                  <a:lnTo>
                    <a:pt x="16" y="16"/>
                  </a:lnTo>
                  <a:lnTo>
                    <a:pt x="0" y="8"/>
                  </a:lnTo>
                  <a:lnTo>
                    <a:pt x="0" y="0"/>
                  </a:lnTo>
                  <a:lnTo>
                    <a:pt x="8" y="0"/>
                  </a:lnTo>
                  <a:lnTo>
                    <a:pt x="16" y="0"/>
                  </a:lnTo>
                  <a:lnTo>
                    <a:pt x="24" y="8"/>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4" name="Freeform 52"/>
            <p:cNvSpPr>
              <a:spLocks/>
            </p:cNvSpPr>
            <p:nvPr/>
          </p:nvSpPr>
          <p:spPr bwMode="auto">
            <a:xfrm>
              <a:off x="2619" y="2545"/>
              <a:ext cx="9" cy="9"/>
            </a:xfrm>
            <a:custGeom>
              <a:avLst/>
              <a:gdLst>
                <a:gd name="T0" fmla="*/ 78 w 8"/>
                <a:gd name="T1" fmla="*/ 78 h 8"/>
                <a:gd name="T2" fmla="*/ 78 w 8"/>
                <a:gd name="T3" fmla="*/ 0 h 8"/>
                <a:gd name="T4" fmla="*/ 0 w 8"/>
                <a:gd name="T5" fmla="*/ 0 h 8"/>
                <a:gd name="T6" fmla="*/ 78 w 8"/>
                <a:gd name="T7" fmla="*/ 7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8" y="0"/>
                  </a:lnTo>
                  <a:lnTo>
                    <a:pt x="0"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5" name="Freeform 53"/>
            <p:cNvSpPr>
              <a:spLocks/>
            </p:cNvSpPr>
            <p:nvPr/>
          </p:nvSpPr>
          <p:spPr bwMode="auto">
            <a:xfrm>
              <a:off x="2619" y="2545"/>
              <a:ext cx="16" cy="14"/>
            </a:xfrm>
            <a:custGeom>
              <a:avLst/>
              <a:gdLst>
                <a:gd name="T0" fmla="*/ 16 w 16"/>
                <a:gd name="T1" fmla="*/ 7 h 15"/>
                <a:gd name="T2" fmla="*/ 8 w 16"/>
                <a:gd name="T3" fmla="*/ 7 h 15"/>
                <a:gd name="T4" fmla="*/ 8 w 16"/>
                <a:gd name="T5" fmla="*/ 7 h 15"/>
                <a:gd name="T6" fmla="*/ 0 w 16"/>
                <a:gd name="T7" fmla="*/ 7 h 15"/>
                <a:gd name="T8" fmla="*/ 0 w 16"/>
                <a:gd name="T9" fmla="*/ 0 h 15"/>
                <a:gd name="T10" fmla="*/ 8 w 16"/>
                <a:gd name="T11" fmla="*/ 0 h 15"/>
                <a:gd name="T12" fmla="*/ 16 w 16"/>
                <a:gd name="T13" fmla="*/ 7 h 15"/>
                <a:gd name="T14" fmla="*/ 16 w 16"/>
                <a:gd name="T15" fmla="*/ 7 h 15"/>
                <a:gd name="T16" fmla="*/ 8 w 16"/>
                <a:gd name="T17" fmla="*/ 7 h 15"/>
                <a:gd name="T18" fmla="*/ 0 w 16"/>
                <a:gd name="T19" fmla="*/ 7 h 15"/>
                <a:gd name="T20" fmla="*/ 0 w 16"/>
                <a:gd name="T21" fmla="*/ 0 h 15"/>
                <a:gd name="T22" fmla="*/ 16 w 16"/>
                <a:gd name="T23" fmla="*/ 0 h 15"/>
                <a:gd name="T24" fmla="*/ 16 w 16"/>
                <a:gd name="T25" fmla="*/ 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6" y="15"/>
                  </a:moveTo>
                  <a:lnTo>
                    <a:pt x="8" y="15"/>
                  </a:lnTo>
                  <a:lnTo>
                    <a:pt x="8" y="8"/>
                  </a:lnTo>
                  <a:lnTo>
                    <a:pt x="0" y="8"/>
                  </a:lnTo>
                  <a:lnTo>
                    <a:pt x="0" y="0"/>
                  </a:lnTo>
                  <a:lnTo>
                    <a:pt x="8" y="0"/>
                  </a:lnTo>
                  <a:lnTo>
                    <a:pt x="16" y="8"/>
                  </a:lnTo>
                  <a:lnTo>
                    <a:pt x="16" y="15"/>
                  </a:lnTo>
                  <a:lnTo>
                    <a:pt x="8" y="15"/>
                  </a:lnTo>
                  <a:lnTo>
                    <a:pt x="0" y="8"/>
                  </a:lnTo>
                  <a:lnTo>
                    <a:pt x="0" y="0"/>
                  </a:lnTo>
                  <a:lnTo>
                    <a:pt x="16" y="0"/>
                  </a:lnTo>
                  <a:lnTo>
                    <a:pt x="16" y="15"/>
                  </a:lnTo>
                  <a:close/>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6" name="Freeform 54"/>
            <p:cNvSpPr>
              <a:spLocks/>
            </p:cNvSpPr>
            <p:nvPr/>
          </p:nvSpPr>
          <p:spPr bwMode="auto">
            <a:xfrm>
              <a:off x="2619" y="2539"/>
              <a:ext cx="9" cy="6"/>
            </a:xfrm>
            <a:custGeom>
              <a:avLst/>
              <a:gdLst>
                <a:gd name="T0" fmla="*/ 78 w 8"/>
                <a:gd name="T1" fmla="*/ 2 h 8"/>
                <a:gd name="T2" fmla="*/ 78 w 8"/>
                <a:gd name="T3" fmla="*/ 0 h 8"/>
                <a:gd name="T4" fmla="*/ 0 w 8"/>
                <a:gd name="T5" fmla="*/ 0 h 8"/>
                <a:gd name="T6" fmla="*/ 78 w 8"/>
                <a:gd name="T7" fmla="*/ 2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8" y="0"/>
                  </a:lnTo>
                  <a:lnTo>
                    <a:pt x="0"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7" name="Freeform 55"/>
            <p:cNvSpPr>
              <a:spLocks/>
            </p:cNvSpPr>
            <p:nvPr/>
          </p:nvSpPr>
          <p:spPr bwMode="auto">
            <a:xfrm>
              <a:off x="2619" y="2539"/>
              <a:ext cx="9" cy="6"/>
            </a:xfrm>
            <a:custGeom>
              <a:avLst/>
              <a:gdLst>
                <a:gd name="T0" fmla="*/ 78 w 8"/>
                <a:gd name="T1" fmla="*/ 2 h 8"/>
                <a:gd name="T2" fmla="*/ 78 w 8"/>
                <a:gd name="T3" fmla="*/ 0 h 8"/>
                <a:gd name="T4" fmla="*/ 0 w 8"/>
                <a:gd name="T5" fmla="*/ 0 h 8"/>
                <a:gd name="T6" fmla="*/ 78 w 8"/>
                <a:gd name="T7" fmla="*/ 2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8" y="0"/>
                  </a:lnTo>
                  <a:lnTo>
                    <a:pt x="0" y="0"/>
                  </a:lnTo>
                  <a:lnTo>
                    <a:pt x="8" y="8"/>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8" name="Freeform 56"/>
            <p:cNvSpPr>
              <a:spLocks/>
            </p:cNvSpPr>
            <p:nvPr/>
          </p:nvSpPr>
          <p:spPr bwMode="auto">
            <a:xfrm>
              <a:off x="2710" y="2435"/>
              <a:ext cx="40" cy="22"/>
            </a:xfrm>
            <a:custGeom>
              <a:avLst/>
              <a:gdLst>
                <a:gd name="T0" fmla="*/ 0 w 40"/>
                <a:gd name="T1" fmla="*/ 6 h 24"/>
                <a:gd name="T2" fmla="*/ 0 w 40"/>
                <a:gd name="T3" fmla="*/ 0 h 24"/>
                <a:gd name="T4" fmla="*/ 24 w 40"/>
                <a:gd name="T5" fmla="*/ 0 h 24"/>
                <a:gd name="T6" fmla="*/ 32 w 40"/>
                <a:gd name="T7" fmla="*/ 0 h 24"/>
                <a:gd name="T8" fmla="*/ 40 w 40"/>
                <a:gd name="T9" fmla="*/ 6 h 24"/>
                <a:gd name="T10" fmla="*/ 32 w 40"/>
                <a:gd name="T11" fmla="*/ 6 h 24"/>
                <a:gd name="T12" fmla="*/ 32 w 40"/>
                <a:gd name="T13" fmla="*/ 6 h 24"/>
                <a:gd name="T14" fmla="*/ 16 w 40"/>
                <a:gd name="T15" fmla="*/ 6 h 24"/>
                <a:gd name="T16" fmla="*/ 16 w 40"/>
                <a:gd name="T17" fmla="*/ 6 h 24"/>
                <a:gd name="T18" fmla="*/ 8 w 40"/>
                <a:gd name="T19" fmla="*/ 6 h 24"/>
                <a:gd name="T20" fmla="*/ 8 w 40"/>
                <a:gd name="T21" fmla="*/ 6 h 24"/>
                <a:gd name="T22" fmla="*/ 0 w 40"/>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4"/>
                <a:gd name="T38" fmla="*/ 40 w 4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4">
                  <a:moveTo>
                    <a:pt x="0" y="16"/>
                  </a:moveTo>
                  <a:lnTo>
                    <a:pt x="0" y="0"/>
                  </a:lnTo>
                  <a:lnTo>
                    <a:pt x="24" y="0"/>
                  </a:lnTo>
                  <a:lnTo>
                    <a:pt x="32" y="0"/>
                  </a:lnTo>
                  <a:lnTo>
                    <a:pt x="40" y="8"/>
                  </a:lnTo>
                  <a:lnTo>
                    <a:pt x="32" y="16"/>
                  </a:lnTo>
                  <a:lnTo>
                    <a:pt x="32" y="8"/>
                  </a:lnTo>
                  <a:lnTo>
                    <a:pt x="16" y="16"/>
                  </a:lnTo>
                  <a:lnTo>
                    <a:pt x="16" y="8"/>
                  </a:lnTo>
                  <a:lnTo>
                    <a:pt x="8" y="16"/>
                  </a:lnTo>
                  <a:lnTo>
                    <a:pt x="8" y="24"/>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9" name="Freeform 57"/>
            <p:cNvSpPr>
              <a:spLocks/>
            </p:cNvSpPr>
            <p:nvPr/>
          </p:nvSpPr>
          <p:spPr bwMode="auto">
            <a:xfrm>
              <a:off x="2710" y="2435"/>
              <a:ext cx="40" cy="22"/>
            </a:xfrm>
            <a:custGeom>
              <a:avLst/>
              <a:gdLst>
                <a:gd name="T0" fmla="*/ 0 w 40"/>
                <a:gd name="T1" fmla="*/ 6 h 24"/>
                <a:gd name="T2" fmla="*/ 0 w 40"/>
                <a:gd name="T3" fmla="*/ 0 h 24"/>
                <a:gd name="T4" fmla="*/ 24 w 40"/>
                <a:gd name="T5" fmla="*/ 0 h 24"/>
                <a:gd name="T6" fmla="*/ 32 w 40"/>
                <a:gd name="T7" fmla="*/ 0 h 24"/>
                <a:gd name="T8" fmla="*/ 40 w 40"/>
                <a:gd name="T9" fmla="*/ 6 h 24"/>
                <a:gd name="T10" fmla="*/ 32 w 40"/>
                <a:gd name="T11" fmla="*/ 6 h 24"/>
                <a:gd name="T12" fmla="*/ 32 w 40"/>
                <a:gd name="T13" fmla="*/ 6 h 24"/>
                <a:gd name="T14" fmla="*/ 16 w 40"/>
                <a:gd name="T15" fmla="*/ 6 h 24"/>
                <a:gd name="T16" fmla="*/ 16 w 40"/>
                <a:gd name="T17" fmla="*/ 6 h 24"/>
                <a:gd name="T18" fmla="*/ 8 w 40"/>
                <a:gd name="T19" fmla="*/ 6 h 24"/>
                <a:gd name="T20" fmla="*/ 8 w 40"/>
                <a:gd name="T21" fmla="*/ 6 h 24"/>
                <a:gd name="T22" fmla="*/ 0 w 40"/>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4"/>
                <a:gd name="T38" fmla="*/ 40 w 4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4">
                  <a:moveTo>
                    <a:pt x="0" y="16"/>
                  </a:moveTo>
                  <a:lnTo>
                    <a:pt x="0" y="0"/>
                  </a:lnTo>
                  <a:lnTo>
                    <a:pt x="24" y="0"/>
                  </a:lnTo>
                  <a:lnTo>
                    <a:pt x="32" y="0"/>
                  </a:lnTo>
                  <a:lnTo>
                    <a:pt x="40" y="8"/>
                  </a:lnTo>
                  <a:lnTo>
                    <a:pt x="32" y="16"/>
                  </a:lnTo>
                  <a:lnTo>
                    <a:pt x="32" y="8"/>
                  </a:lnTo>
                  <a:lnTo>
                    <a:pt x="16" y="16"/>
                  </a:lnTo>
                  <a:lnTo>
                    <a:pt x="16" y="8"/>
                  </a:lnTo>
                  <a:lnTo>
                    <a:pt x="8" y="16"/>
                  </a:lnTo>
                  <a:lnTo>
                    <a:pt x="8" y="24"/>
                  </a:lnTo>
                  <a:lnTo>
                    <a:pt x="0" y="16"/>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60" name="Freeform 58"/>
            <p:cNvSpPr>
              <a:spLocks/>
            </p:cNvSpPr>
            <p:nvPr/>
          </p:nvSpPr>
          <p:spPr bwMode="auto">
            <a:xfrm>
              <a:off x="2685" y="2435"/>
              <a:ext cx="25" cy="14"/>
            </a:xfrm>
            <a:custGeom>
              <a:avLst/>
              <a:gdLst>
                <a:gd name="T0" fmla="*/ 52 w 24"/>
                <a:gd name="T1" fmla="*/ 4 h 16"/>
                <a:gd name="T2" fmla="*/ 52 w 24"/>
                <a:gd name="T3" fmla="*/ 0 h 16"/>
                <a:gd name="T4" fmla="*/ 36 w 24"/>
                <a:gd name="T5" fmla="*/ 0 h 16"/>
                <a:gd name="T6" fmla="*/ 36 w 24"/>
                <a:gd name="T7" fmla="*/ 4 h 16"/>
                <a:gd name="T8" fmla="*/ 0 w 24"/>
                <a:gd name="T9" fmla="*/ 4 h 16"/>
                <a:gd name="T10" fmla="*/ 8 w 24"/>
                <a:gd name="T11" fmla="*/ 4 h 16"/>
                <a:gd name="T12" fmla="*/ 52 w 24"/>
                <a:gd name="T13" fmla="*/ 4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4" y="16"/>
                  </a:moveTo>
                  <a:lnTo>
                    <a:pt x="24" y="0"/>
                  </a:lnTo>
                  <a:lnTo>
                    <a:pt x="16" y="0"/>
                  </a:lnTo>
                  <a:lnTo>
                    <a:pt x="16" y="8"/>
                  </a:lnTo>
                  <a:lnTo>
                    <a:pt x="0" y="16"/>
                  </a:lnTo>
                  <a:lnTo>
                    <a:pt x="8" y="16"/>
                  </a:lnTo>
                  <a:lnTo>
                    <a:pt x="24"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1" name="Freeform 59"/>
            <p:cNvSpPr>
              <a:spLocks/>
            </p:cNvSpPr>
            <p:nvPr/>
          </p:nvSpPr>
          <p:spPr bwMode="auto">
            <a:xfrm>
              <a:off x="2685" y="2435"/>
              <a:ext cx="25" cy="14"/>
            </a:xfrm>
            <a:custGeom>
              <a:avLst/>
              <a:gdLst>
                <a:gd name="T0" fmla="*/ 52 w 24"/>
                <a:gd name="T1" fmla="*/ 4 h 16"/>
                <a:gd name="T2" fmla="*/ 52 w 24"/>
                <a:gd name="T3" fmla="*/ 0 h 16"/>
                <a:gd name="T4" fmla="*/ 36 w 24"/>
                <a:gd name="T5" fmla="*/ 0 h 16"/>
                <a:gd name="T6" fmla="*/ 36 w 24"/>
                <a:gd name="T7" fmla="*/ 4 h 16"/>
                <a:gd name="T8" fmla="*/ 0 w 24"/>
                <a:gd name="T9" fmla="*/ 4 h 16"/>
                <a:gd name="T10" fmla="*/ 8 w 24"/>
                <a:gd name="T11" fmla="*/ 4 h 16"/>
                <a:gd name="T12" fmla="*/ 52 w 24"/>
                <a:gd name="T13" fmla="*/ 4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4" y="16"/>
                  </a:moveTo>
                  <a:lnTo>
                    <a:pt x="24" y="0"/>
                  </a:lnTo>
                  <a:lnTo>
                    <a:pt x="16" y="0"/>
                  </a:lnTo>
                  <a:lnTo>
                    <a:pt x="16" y="8"/>
                  </a:lnTo>
                  <a:lnTo>
                    <a:pt x="0" y="16"/>
                  </a:lnTo>
                  <a:lnTo>
                    <a:pt x="8" y="16"/>
                  </a:lnTo>
                  <a:lnTo>
                    <a:pt x="24" y="16"/>
                  </a:lnTo>
                </a:path>
              </a:pathLst>
            </a:custGeom>
            <a:solidFill>
              <a:schemeClr val="accent4">
                <a:lumMod val="40000"/>
                <a:lumOff val="6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62" name="Freeform 60"/>
            <p:cNvSpPr>
              <a:spLocks/>
            </p:cNvSpPr>
            <p:nvPr/>
          </p:nvSpPr>
          <p:spPr bwMode="auto">
            <a:xfrm>
              <a:off x="2635" y="2508"/>
              <a:ext cx="124" cy="164"/>
            </a:xfrm>
            <a:custGeom>
              <a:avLst/>
              <a:gdLst>
                <a:gd name="T0" fmla="*/ 185 w 120"/>
                <a:gd name="T1" fmla="*/ 49 h 175"/>
                <a:gd name="T2" fmla="*/ 202 w 120"/>
                <a:gd name="T3" fmla="*/ 42 h 175"/>
                <a:gd name="T4" fmla="*/ 185 w 120"/>
                <a:gd name="T5" fmla="*/ 35 h 175"/>
                <a:gd name="T6" fmla="*/ 202 w 120"/>
                <a:gd name="T7" fmla="*/ 35 h 175"/>
                <a:gd name="T8" fmla="*/ 185 w 120"/>
                <a:gd name="T9" fmla="*/ 33 h 175"/>
                <a:gd name="T10" fmla="*/ 185 w 120"/>
                <a:gd name="T11" fmla="*/ 31 h 175"/>
                <a:gd name="T12" fmla="*/ 231 w 120"/>
                <a:gd name="T13" fmla="*/ 31 h 175"/>
                <a:gd name="T14" fmla="*/ 231 w 120"/>
                <a:gd name="T15" fmla="*/ 29 h 175"/>
                <a:gd name="T16" fmla="*/ 217 w 120"/>
                <a:gd name="T17" fmla="*/ 23 h 175"/>
                <a:gd name="T18" fmla="*/ 231 w 120"/>
                <a:gd name="T19" fmla="*/ 18 h 175"/>
                <a:gd name="T20" fmla="*/ 202 w 120"/>
                <a:gd name="T21" fmla="*/ 18 h 175"/>
                <a:gd name="T22" fmla="*/ 185 w 120"/>
                <a:gd name="T23" fmla="*/ 16 h 175"/>
                <a:gd name="T24" fmla="*/ 138 w 120"/>
                <a:gd name="T25" fmla="*/ 16 h 175"/>
                <a:gd name="T26" fmla="*/ 122 w 120"/>
                <a:gd name="T27" fmla="*/ 16 h 175"/>
                <a:gd name="T28" fmla="*/ 122 w 120"/>
                <a:gd name="T29" fmla="*/ 14 h 175"/>
                <a:gd name="T30" fmla="*/ 122 w 120"/>
                <a:gd name="T31" fmla="*/ 7 h 175"/>
                <a:gd name="T32" fmla="*/ 122 w 120"/>
                <a:gd name="T33" fmla="*/ 7 h 175"/>
                <a:gd name="T34" fmla="*/ 138 w 120"/>
                <a:gd name="T35" fmla="*/ 7 h 175"/>
                <a:gd name="T36" fmla="*/ 155 w 120"/>
                <a:gd name="T37" fmla="*/ 7 h 175"/>
                <a:gd name="T38" fmla="*/ 138 w 120"/>
                <a:gd name="T39" fmla="*/ 0 h 175"/>
                <a:gd name="T40" fmla="*/ 122 w 120"/>
                <a:gd name="T41" fmla="*/ 7 h 175"/>
                <a:gd name="T42" fmla="*/ 75 w 120"/>
                <a:gd name="T43" fmla="*/ 7 h 175"/>
                <a:gd name="T44" fmla="*/ 59 w 120"/>
                <a:gd name="T45" fmla="*/ 7 h 175"/>
                <a:gd name="T46" fmla="*/ 44 w 120"/>
                <a:gd name="T47" fmla="*/ 11 h 175"/>
                <a:gd name="T48" fmla="*/ 44 w 120"/>
                <a:gd name="T49" fmla="*/ 16 h 175"/>
                <a:gd name="T50" fmla="*/ 36 w 120"/>
                <a:gd name="T51" fmla="*/ 11 h 175"/>
                <a:gd name="T52" fmla="*/ 44 w 120"/>
                <a:gd name="T53" fmla="*/ 14 h 175"/>
                <a:gd name="T54" fmla="*/ 36 w 120"/>
                <a:gd name="T55" fmla="*/ 16 h 175"/>
                <a:gd name="T56" fmla="*/ 36 w 120"/>
                <a:gd name="T57" fmla="*/ 18 h 175"/>
                <a:gd name="T58" fmla="*/ 36 w 120"/>
                <a:gd name="T59" fmla="*/ 25 h 175"/>
                <a:gd name="T60" fmla="*/ 44 w 120"/>
                <a:gd name="T61" fmla="*/ 25 h 175"/>
                <a:gd name="T62" fmla="*/ 36 w 120"/>
                <a:gd name="T63" fmla="*/ 29 h 175"/>
                <a:gd name="T64" fmla="*/ 8 w 120"/>
                <a:gd name="T65" fmla="*/ 29 h 175"/>
                <a:gd name="T66" fmla="*/ 8 w 120"/>
                <a:gd name="T67" fmla="*/ 31 h 175"/>
                <a:gd name="T68" fmla="*/ 0 w 120"/>
                <a:gd name="T69" fmla="*/ 31 h 175"/>
                <a:gd name="T70" fmla="*/ 0 w 120"/>
                <a:gd name="T71" fmla="*/ 33 h 175"/>
                <a:gd name="T72" fmla="*/ 44 w 120"/>
                <a:gd name="T73" fmla="*/ 37 h 175"/>
                <a:gd name="T74" fmla="*/ 59 w 120"/>
                <a:gd name="T75" fmla="*/ 35 h 175"/>
                <a:gd name="T76" fmla="*/ 75 w 120"/>
                <a:gd name="T77" fmla="*/ 37 h 175"/>
                <a:gd name="T78" fmla="*/ 106 w 120"/>
                <a:gd name="T79" fmla="*/ 42 h 175"/>
                <a:gd name="T80" fmla="*/ 122 w 120"/>
                <a:gd name="T81" fmla="*/ 43 h 175"/>
                <a:gd name="T82" fmla="*/ 168 w 120"/>
                <a:gd name="T83" fmla="*/ 42 h 175"/>
                <a:gd name="T84" fmla="*/ 185 w 120"/>
                <a:gd name="T85" fmla="*/ 43 h 175"/>
                <a:gd name="T86" fmla="*/ 185 w 120"/>
                <a:gd name="T87" fmla="*/ 46 h 175"/>
                <a:gd name="T88" fmla="*/ 168 w 120"/>
                <a:gd name="T89" fmla="*/ 46 h 175"/>
                <a:gd name="T90" fmla="*/ 185 w 120"/>
                <a:gd name="T91" fmla="*/ 49 h 1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175"/>
                <a:gd name="T140" fmla="*/ 120 w 120"/>
                <a:gd name="T141" fmla="*/ 175 h 1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175">
                  <a:moveTo>
                    <a:pt x="96" y="175"/>
                  </a:moveTo>
                  <a:lnTo>
                    <a:pt x="104" y="151"/>
                  </a:lnTo>
                  <a:lnTo>
                    <a:pt x="96" y="127"/>
                  </a:lnTo>
                  <a:lnTo>
                    <a:pt x="104" y="127"/>
                  </a:lnTo>
                  <a:lnTo>
                    <a:pt x="96" y="119"/>
                  </a:lnTo>
                  <a:lnTo>
                    <a:pt x="96" y="111"/>
                  </a:lnTo>
                  <a:lnTo>
                    <a:pt x="120" y="111"/>
                  </a:lnTo>
                  <a:lnTo>
                    <a:pt x="120" y="103"/>
                  </a:lnTo>
                  <a:lnTo>
                    <a:pt x="112" y="87"/>
                  </a:lnTo>
                  <a:lnTo>
                    <a:pt x="120" y="63"/>
                  </a:lnTo>
                  <a:lnTo>
                    <a:pt x="104" y="63"/>
                  </a:lnTo>
                  <a:lnTo>
                    <a:pt x="96" y="55"/>
                  </a:lnTo>
                  <a:lnTo>
                    <a:pt x="72" y="55"/>
                  </a:lnTo>
                  <a:lnTo>
                    <a:pt x="64" y="55"/>
                  </a:lnTo>
                  <a:lnTo>
                    <a:pt x="64" y="48"/>
                  </a:lnTo>
                  <a:lnTo>
                    <a:pt x="64" y="32"/>
                  </a:lnTo>
                  <a:lnTo>
                    <a:pt x="64" y="16"/>
                  </a:lnTo>
                  <a:lnTo>
                    <a:pt x="72" y="8"/>
                  </a:lnTo>
                  <a:lnTo>
                    <a:pt x="80" y="8"/>
                  </a:lnTo>
                  <a:lnTo>
                    <a:pt x="72" y="0"/>
                  </a:lnTo>
                  <a:lnTo>
                    <a:pt x="64" y="8"/>
                  </a:lnTo>
                  <a:lnTo>
                    <a:pt x="40" y="16"/>
                  </a:lnTo>
                  <a:lnTo>
                    <a:pt x="32" y="32"/>
                  </a:lnTo>
                  <a:lnTo>
                    <a:pt x="24" y="40"/>
                  </a:lnTo>
                  <a:lnTo>
                    <a:pt x="24" y="55"/>
                  </a:lnTo>
                  <a:lnTo>
                    <a:pt x="16" y="40"/>
                  </a:lnTo>
                  <a:lnTo>
                    <a:pt x="24" y="48"/>
                  </a:lnTo>
                  <a:lnTo>
                    <a:pt x="16" y="55"/>
                  </a:lnTo>
                  <a:lnTo>
                    <a:pt x="16" y="63"/>
                  </a:lnTo>
                  <a:lnTo>
                    <a:pt x="16" y="95"/>
                  </a:lnTo>
                  <a:lnTo>
                    <a:pt x="24" y="95"/>
                  </a:lnTo>
                  <a:lnTo>
                    <a:pt x="16" y="103"/>
                  </a:lnTo>
                  <a:lnTo>
                    <a:pt x="8" y="103"/>
                  </a:lnTo>
                  <a:lnTo>
                    <a:pt x="8" y="111"/>
                  </a:lnTo>
                  <a:lnTo>
                    <a:pt x="0" y="111"/>
                  </a:lnTo>
                  <a:lnTo>
                    <a:pt x="0" y="119"/>
                  </a:lnTo>
                  <a:lnTo>
                    <a:pt x="24" y="135"/>
                  </a:lnTo>
                  <a:lnTo>
                    <a:pt x="32" y="127"/>
                  </a:lnTo>
                  <a:lnTo>
                    <a:pt x="40" y="135"/>
                  </a:lnTo>
                  <a:lnTo>
                    <a:pt x="56" y="151"/>
                  </a:lnTo>
                  <a:lnTo>
                    <a:pt x="64" y="159"/>
                  </a:lnTo>
                  <a:lnTo>
                    <a:pt x="88" y="151"/>
                  </a:lnTo>
                  <a:lnTo>
                    <a:pt x="96" y="159"/>
                  </a:lnTo>
                  <a:lnTo>
                    <a:pt x="96" y="167"/>
                  </a:lnTo>
                  <a:lnTo>
                    <a:pt x="88" y="167"/>
                  </a:lnTo>
                  <a:lnTo>
                    <a:pt x="96" y="17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3" name="Freeform 61"/>
            <p:cNvSpPr>
              <a:spLocks/>
            </p:cNvSpPr>
            <p:nvPr/>
          </p:nvSpPr>
          <p:spPr bwMode="auto">
            <a:xfrm>
              <a:off x="2635" y="2508"/>
              <a:ext cx="124" cy="164"/>
            </a:xfrm>
            <a:custGeom>
              <a:avLst/>
              <a:gdLst>
                <a:gd name="T0" fmla="*/ 185 w 120"/>
                <a:gd name="T1" fmla="*/ 49 h 175"/>
                <a:gd name="T2" fmla="*/ 202 w 120"/>
                <a:gd name="T3" fmla="*/ 42 h 175"/>
                <a:gd name="T4" fmla="*/ 185 w 120"/>
                <a:gd name="T5" fmla="*/ 35 h 175"/>
                <a:gd name="T6" fmla="*/ 202 w 120"/>
                <a:gd name="T7" fmla="*/ 35 h 175"/>
                <a:gd name="T8" fmla="*/ 185 w 120"/>
                <a:gd name="T9" fmla="*/ 33 h 175"/>
                <a:gd name="T10" fmla="*/ 185 w 120"/>
                <a:gd name="T11" fmla="*/ 31 h 175"/>
                <a:gd name="T12" fmla="*/ 231 w 120"/>
                <a:gd name="T13" fmla="*/ 31 h 175"/>
                <a:gd name="T14" fmla="*/ 231 w 120"/>
                <a:gd name="T15" fmla="*/ 29 h 175"/>
                <a:gd name="T16" fmla="*/ 217 w 120"/>
                <a:gd name="T17" fmla="*/ 23 h 175"/>
                <a:gd name="T18" fmla="*/ 231 w 120"/>
                <a:gd name="T19" fmla="*/ 18 h 175"/>
                <a:gd name="T20" fmla="*/ 202 w 120"/>
                <a:gd name="T21" fmla="*/ 18 h 175"/>
                <a:gd name="T22" fmla="*/ 185 w 120"/>
                <a:gd name="T23" fmla="*/ 16 h 175"/>
                <a:gd name="T24" fmla="*/ 138 w 120"/>
                <a:gd name="T25" fmla="*/ 16 h 175"/>
                <a:gd name="T26" fmla="*/ 122 w 120"/>
                <a:gd name="T27" fmla="*/ 16 h 175"/>
                <a:gd name="T28" fmla="*/ 122 w 120"/>
                <a:gd name="T29" fmla="*/ 14 h 175"/>
                <a:gd name="T30" fmla="*/ 122 w 120"/>
                <a:gd name="T31" fmla="*/ 7 h 175"/>
                <a:gd name="T32" fmla="*/ 122 w 120"/>
                <a:gd name="T33" fmla="*/ 7 h 175"/>
                <a:gd name="T34" fmla="*/ 138 w 120"/>
                <a:gd name="T35" fmla="*/ 7 h 175"/>
                <a:gd name="T36" fmla="*/ 155 w 120"/>
                <a:gd name="T37" fmla="*/ 7 h 175"/>
                <a:gd name="T38" fmla="*/ 138 w 120"/>
                <a:gd name="T39" fmla="*/ 0 h 175"/>
                <a:gd name="T40" fmla="*/ 122 w 120"/>
                <a:gd name="T41" fmla="*/ 7 h 175"/>
                <a:gd name="T42" fmla="*/ 75 w 120"/>
                <a:gd name="T43" fmla="*/ 7 h 175"/>
                <a:gd name="T44" fmla="*/ 59 w 120"/>
                <a:gd name="T45" fmla="*/ 7 h 175"/>
                <a:gd name="T46" fmla="*/ 44 w 120"/>
                <a:gd name="T47" fmla="*/ 11 h 175"/>
                <a:gd name="T48" fmla="*/ 44 w 120"/>
                <a:gd name="T49" fmla="*/ 16 h 175"/>
                <a:gd name="T50" fmla="*/ 36 w 120"/>
                <a:gd name="T51" fmla="*/ 11 h 175"/>
                <a:gd name="T52" fmla="*/ 44 w 120"/>
                <a:gd name="T53" fmla="*/ 14 h 175"/>
                <a:gd name="T54" fmla="*/ 36 w 120"/>
                <a:gd name="T55" fmla="*/ 16 h 175"/>
                <a:gd name="T56" fmla="*/ 36 w 120"/>
                <a:gd name="T57" fmla="*/ 18 h 175"/>
                <a:gd name="T58" fmla="*/ 36 w 120"/>
                <a:gd name="T59" fmla="*/ 25 h 175"/>
                <a:gd name="T60" fmla="*/ 44 w 120"/>
                <a:gd name="T61" fmla="*/ 25 h 175"/>
                <a:gd name="T62" fmla="*/ 36 w 120"/>
                <a:gd name="T63" fmla="*/ 29 h 175"/>
                <a:gd name="T64" fmla="*/ 8 w 120"/>
                <a:gd name="T65" fmla="*/ 29 h 175"/>
                <a:gd name="T66" fmla="*/ 8 w 120"/>
                <a:gd name="T67" fmla="*/ 31 h 175"/>
                <a:gd name="T68" fmla="*/ 0 w 120"/>
                <a:gd name="T69" fmla="*/ 31 h 175"/>
                <a:gd name="T70" fmla="*/ 0 w 120"/>
                <a:gd name="T71" fmla="*/ 33 h 175"/>
                <a:gd name="T72" fmla="*/ 44 w 120"/>
                <a:gd name="T73" fmla="*/ 37 h 175"/>
                <a:gd name="T74" fmla="*/ 59 w 120"/>
                <a:gd name="T75" fmla="*/ 35 h 175"/>
                <a:gd name="T76" fmla="*/ 75 w 120"/>
                <a:gd name="T77" fmla="*/ 37 h 175"/>
                <a:gd name="T78" fmla="*/ 106 w 120"/>
                <a:gd name="T79" fmla="*/ 42 h 175"/>
                <a:gd name="T80" fmla="*/ 122 w 120"/>
                <a:gd name="T81" fmla="*/ 43 h 175"/>
                <a:gd name="T82" fmla="*/ 168 w 120"/>
                <a:gd name="T83" fmla="*/ 42 h 175"/>
                <a:gd name="T84" fmla="*/ 185 w 120"/>
                <a:gd name="T85" fmla="*/ 43 h 175"/>
                <a:gd name="T86" fmla="*/ 185 w 120"/>
                <a:gd name="T87" fmla="*/ 46 h 175"/>
                <a:gd name="T88" fmla="*/ 168 w 120"/>
                <a:gd name="T89" fmla="*/ 46 h 175"/>
                <a:gd name="T90" fmla="*/ 185 w 120"/>
                <a:gd name="T91" fmla="*/ 49 h 1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175"/>
                <a:gd name="T140" fmla="*/ 120 w 120"/>
                <a:gd name="T141" fmla="*/ 175 h 1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175">
                  <a:moveTo>
                    <a:pt x="96" y="175"/>
                  </a:moveTo>
                  <a:lnTo>
                    <a:pt x="104" y="151"/>
                  </a:lnTo>
                  <a:lnTo>
                    <a:pt x="96" y="127"/>
                  </a:lnTo>
                  <a:lnTo>
                    <a:pt x="104" y="127"/>
                  </a:lnTo>
                  <a:lnTo>
                    <a:pt x="96" y="119"/>
                  </a:lnTo>
                  <a:lnTo>
                    <a:pt x="96" y="111"/>
                  </a:lnTo>
                  <a:lnTo>
                    <a:pt x="120" y="111"/>
                  </a:lnTo>
                  <a:lnTo>
                    <a:pt x="120" y="103"/>
                  </a:lnTo>
                  <a:lnTo>
                    <a:pt x="112" y="87"/>
                  </a:lnTo>
                  <a:lnTo>
                    <a:pt x="120" y="63"/>
                  </a:lnTo>
                  <a:lnTo>
                    <a:pt x="104" y="63"/>
                  </a:lnTo>
                  <a:lnTo>
                    <a:pt x="96" y="55"/>
                  </a:lnTo>
                  <a:lnTo>
                    <a:pt x="72" y="55"/>
                  </a:lnTo>
                  <a:lnTo>
                    <a:pt x="64" y="55"/>
                  </a:lnTo>
                  <a:lnTo>
                    <a:pt x="64" y="48"/>
                  </a:lnTo>
                  <a:lnTo>
                    <a:pt x="64" y="32"/>
                  </a:lnTo>
                  <a:lnTo>
                    <a:pt x="64" y="16"/>
                  </a:lnTo>
                  <a:lnTo>
                    <a:pt x="72" y="8"/>
                  </a:lnTo>
                  <a:lnTo>
                    <a:pt x="80" y="8"/>
                  </a:lnTo>
                  <a:lnTo>
                    <a:pt x="72" y="0"/>
                  </a:lnTo>
                  <a:lnTo>
                    <a:pt x="64" y="8"/>
                  </a:lnTo>
                  <a:lnTo>
                    <a:pt x="40" y="16"/>
                  </a:lnTo>
                  <a:lnTo>
                    <a:pt x="32" y="32"/>
                  </a:lnTo>
                  <a:lnTo>
                    <a:pt x="24" y="40"/>
                  </a:lnTo>
                  <a:lnTo>
                    <a:pt x="24" y="55"/>
                  </a:lnTo>
                  <a:lnTo>
                    <a:pt x="16" y="40"/>
                  </a:lnTo>
                  <a:lnTo>
                    <a:pt x="24" y="48"/>
                  </a:lnTo>
                  <a:lnTo>
                    <a:pt x="16" y="55"/>
                  </a:lnTo>
                  <a:lnTo>
                    <a:pt x="16" y="63"/>
                  </a:lnTo>
                  <a:lnTo>
                    <a:pt x="16" y="95"/>
                  </a:lnTo>
                  <a:lnTo>
                    <a:pt x="24" y="95"/>
                  </a:lnTo>
                  <a:lnTo>
                    <a:pt x="16" y="103"/>
                  </a:lnTo>
                  <a:lnTo>
                    <a:pt x="8" y="103"/>
                  </a:lnTo>
                  <a:lnTo>
                    <a:pt x="8" y="111"/>
                  </a:lnTo>
                  <a:lnTo>
                    <a:pt x="0" y="111"/>
                  </a:lnTo>
                  <a:lnTo>
                    <a:pt x="0" y="119"/>
                  </a:lnTo>
                  <a:lnTo>
                    <a:pt x="24" y="135"/>
                  </a:lnTo>
                  <a:lnTo>
                    <a:pt x="32" y="127"/>
                  </a:lnTo>
                  <a:lnTo>
                    <a:pt x="40" y="135"/>
                  </a:lnTo>
                  <a:lnTo>
                    <a:pt x="56" y="151"/>
                  </a:lnTo>
                  <a:lnTo>
                    <a:pt x="64" y="159"/>
                  </a:lnTo>
                  <a:lnTo>
                    <a:pt x="88" y="151"/>
                  </a:lnTo>
                  <a:lnTo>
                    <a:pt x="96" y="159"/>
                  </a:lnTo>
                  <a:lnTo>
                    <a:pt x="96" y="167"/>
                  </a:lnTo>
                  <a:lnTo>
                    <a:pt x="88" y="167"/>
                  </a:lnTo>
                  <a:lnTo>
                    <a:pt x="96" y="175"/>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64" name="Freeform 62"/>
            <p:cNvSpPr>
              <a:spLocks/>
            </p:cNvSpPr>
            <p:nvPr/>
          </p:nvSpPr>
          <p:spPr bwMode="auto">
            <a:xfrm>
              <a:off x="2619" y="2618"/>
              <a:ext cx="59" cy="68"/>
            </a:xfrm>
            <a:custGeom>
              <a:avLst/>
              <a:gdLst>
                <a:gd name="T0" fmla="*/ 159 w 56"/>
                <a:gd name="T1" fmla="*/ 9 h 72"/>
                <a:gd name="T2" fmla="*/ 138 w 56"/>
                <a:gd name="T3" fmla="*/ 8 h 72"/>
                <a:gd name="T4" fmla="*/ 112 w 56"/>
                <a:gd name="T5" fmla="*/ 9 h 72"/>
                <a:gd name="T6" fmla="*/ 44 w 56"/>
                <a:gd name="T7" fmla="*/ 0 h 72"/>
                <a:gd name="T8" fmla="*/ 0 w 56"/>
                <a:gd name="T9" fmla="*/ 8 h 72"/>
                <a:gd name="T10" fmla="*/ 0 w 56"/>
                <a:gd name="T11" fmla="*/ 9 h 72"/>
                <a:gd name="T12" fmla="*/ 0 w 56"/>
                <a:gd name="T13" fmla="*/ 9 h 72"/>
                <a:gd name="T14" fmla="*/ 0 w 56"/>
                <a:gd name="T15" fmla="*/ 9 h 72"/>
                <a:gd name="T16" fmla="*/ 0 w 56"/>
                <a:gd name="T17" fmla="*/ 16 h 72"/>
                <a:gd name="T18" fmla="*/ 0 w 56"/>
                <a:gd name="T19" fmla="*/ 13 h 72"/>
                <a:gd name="T20" fmla="*/ 8 w 56"/>
                <a:gd name="T21" fmla="*/ 13 h 72"/>
                <a:gd name="T22" fmla="*/ 0 w 56"/>
                <a:gd name="T23" fmla="*/ 16 h 72"/>
                <a:gd name="T24" fmla="*/ 0 w 56"/>
                <a:gd name="T25" fmla="*/ 21 h 72"/>
                <a:gd name="T26" fmla="*/ 8 w 56"/>
                <a:gd name="T27" fmla="*/ 23 h 72"/>
                <a:gd name="T28" fmla="*/ 91 w 56"/>
                <a:gd name="T29" fmla="*/ 16 h 72"/>
                <a:gd name="T30" fmla="*/ 112 w 56"/>
                <a:gd name="T31" fmla="*/ 13 h 72"/>
                <a:gd name="T32" fmla="*/ 138 w 56"/>
                <a:gd name="T33" fmla="*/ 9 h 72"/>
                <a:gd name="T34" fmla="*/ 159 w 56"/>
                <a:gd name="T35" fmla="*/ 9 h 72"/>
                <a:gd name="T36" fmla="*/ 138 w 56"/>
                <a:gd name="T37" fmla="*/ 9 h 72"/>
                <a:gd name="T38" fmla="*/ 159 w 56"/>
                <a:gd name="T39" fmla="*/ 9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72"/>
                <a:gd name="T62" fmla="*/ 56 w 56"/>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72">
                  <a:moveTo>
                    <a:pt x="56" y="16"/>
                  </a:moveTo>
                  <a:lnTo>
                    <a:pt x="48" y="8"/>
                  </a:lnTo>
                  <a:lnTo>
                    <a:pt x="40" y="16"/>
                  </a:lnTo>
                  <a:lnTo>
                    <a:pt x="16" y="0"/>
                  </a:lnTo>
                  <a:lnTo>
                    <a:pt x="0" y="8"/>
                  </a:lnTo>
                  <a:lnTo>
                    <a:pt x="0" y="16"/>
                  </a:lnTo>
                  <a:lnTo>
                    <a:pt x="0" y="24"/>
                  </a:lnTo>
                  <a:lnTo>
                    <a:pt x="0" y="32"/>
                  </a:lnTo>
                  <a:lnTo>
                    <a:pt x="0" y="48"/>
                  </a:lnTo>
                  <a:lnTo>
                    <a:pt x="0" y="40"/>
                  </a:lnTo>
                  <a:lnTo>
                    <a:pt x="8" y="40"/>
                  </a:lnTo>
                  <a:lnTo>
                    <a:pt x="0" y="48"/>
                  </a:lnTo>
                  <a:lnTo>
                    <a:pt x="0" y="64"/>
                  </a:lnTo>
                  <a:lnTo>
                    <a:pt x="8" y="72"/>
                  </a:lnTo>
                  <a:lnTo>
                    <a:pt x="32" y="48"/>
                  </a:lnTo>
                  <a:lnTo>
                    <a:pt x="40" y="40"/>
                  </a:lnTo>
                  <a:lnTo>
                    <a:pt x="48" y="32"/>
                  </a:lnTo>
                  <a:lnTo>
                    <a:pt x="56" y="24"/>
                  </a:lnTo>
                  <a:lnTo>
                    <a:pt x="48" y="16"/>
                  </a:lnTo>
                  <a:lnTo>
                    <a:pt x="56"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5" name="Freeform 63"/>
            <p:cNvSpPr>
              <a:spLocks/>
            </p:cNvSpPr>
            <p:nvPr/>
          </p:nvSpPr>
          <p:spPr bwMode="auto">
            <a:xfrm>
              <a:off x="2619" y="2618"/>
              <a:ext cx="59" cy="68"/>
            </a:xfrm>
            <a:custGeom>
              <a:avLst/>
              <a:gdLst>
                <a:gd name="T0" fmla="*/ 159 w 56"/>
                <a:gd name="T1" fmla="*/ 9 h 72"/>
                <a:gd name="T2" fmla="*/ 138 w 56"/>
                <a:gd name="T3" fmla="*/ 8 h 72"/>
                <a:gd name="T4" fmla="*/ 112 w 56"/>
                <a:gd name="T5" fmla="*/ 9 h 72"/>
                <a:gd name="T6" fmla="*/ 44 w 56"/>
                <a:gd name="T7" fmla="*/ 0 h 72"/>
                <a:gd name="T8" fmla="*/ 0 w 56"/>
                <a:gd name="T9" fmla="*/ 8 h 72"/>
                <a:gd name="T10" fmla="*/ 0 w 56"/>
                <a:gd name="T11" fmla="*/ 9 h 72"/>
                <a:gd name="T12" fmla="*/ 0 w 56"/>
                <a:gd name="T13" fmla="*/ 9 h 72"/>
                <a:gd name="T14" fmla="*/ 0 w 56"/>
                <a:gd name="T15" fmla="*/ 9 h 72"/>
                <a:gd name="T16" fmla="*/ 0 w 56"/>
                <a:gd name="T17" fmla="*/ 16 h 72"/>
                <a:gd name="T18" fmla="*/ 0 w 56"/>
                <a:gd name="T19" fmla="*/ 13 h 72"/>
                <a:gd name="T20" fmla="*/ 8 w 56"/>
                <a:gd name="T21" fmla="*/ 13 h 72"/>
                <a:gd name="T22" fmla="*/ 0 w 56"/>
                <a:gd name="T23" fmla="*/ 16 h 72"/>
                <a:gd name="T24" fmla="*/ 0 w 56"/>
                <a:gd name="T25" fmla="*/ 21 h 72"/>
                <a:gd name="T26" fmla="*/ 8 w 56"/>
                <a:gd name="T27" fmla="*/ 23 h 72"/>
                <a:gd name="T28" fmla="*/ 91 w 56"/>
                <a:gd name="T29" fmla="*/ 16 h 72"/>
                <a:gd name="T30" fmla="*/ 112 w 56"/>
                <a:gd name="T31" fmla="*/ 13 h 72"/>
                <a:gd name="T32" fmla="*/ 138 w 56"/>
                <a:gd name="T33" fmla="*/ 9 h 72"/>
                <a:gd name="T34" fmla="*/ 159 w 56"/>
                <a:gd name="T35" fmla="*/ 9 h 72"/>
                <a:gd name="T36" fmla="*/ 138 w 56"/>
                <a:gd name="T37" fmla="*/ 9 h 72"/>
                <a:gd name="T38" fmla="*/ 159 w 56"/>
                <a:gd name="T39" fmla="*/ 9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72"/>
                <a:gd name="T62" fmla="*/ 56 w 56"/>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72">
                  <a:moveTo>
                    <a:pt x="56" y="16"/>
                  </a:moveTo>
                  <a:lnTo>
                    <a:pt x="48" y="8"/>
                  </a:lnTo>
                  <a:lnTo>
                    <a:pt x="40" y="16"/>
                  </a:lnTo>
                  <a:lnTo>
                    <a:pt x="16" y="0"/>
                  </a:lnTo>
                  <a:lnTo>
                    <a:pt x="0" y="8"/>
                  </a:lnTo>
                  <a:lnTo>
                    <a:pt x="0" y="16"/>
                  </a:lnTo>
                  <a:lnTo>
                    <a:pt x="0" y="24"/>
                  </a:lnTo>
                  <a:lnTo>
                    <a:pt x="0" y="32"/>
                  </a:lnTo>
                  <a:lnTo>
                    <a:pt x="0" y="48"/>
                  </a:lnTo>
                  <a:lnTo>
                    <a:pt x="0" y="40"/>
                  </a:lnTo>
                  <a:lnTo>
                    <a:pt x="8" y="40"/>
                  </a:lnTo>
                  <a:lnTo>
                    <a:pt x="0" y="48"/>
                  </a:lnTo>
                  <a:lnTo>
                    <a:pt x="0" y="64"/>
                  </a:lnTo>
                  <a:lnTo>
                    <a:pt x="8" y="72"/>
                  </a:lnTo>
                  <a:lnTo>
                    <a:pt x="32" y="48"/>
                  </a:lnTo>
                  <a:lnTo>
                    <a:pt x="40" y="40"/>
                  </a:lnTo>
                  <a:lnTo>
                    <a:pt x="48" y="32"/>
                  </a:lnTo>
                  <a:lnTo>
                    <a:pt x="56" y="24"/>
                  </a:lnTo>
                  <a:lnTo>
                    <a:pt x="48" y="16"/>
                  </a:lnTo>
                  <a:lnTo>
                    <a:pt x="56" y="16"/>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66" name="Freeform 64"/>
            <p:cNvSpPr>
              <a:spLocks/>
            </p:cNvSpPr>
            <p:nvPr/>
          </p:nvSpPr>
          <p:spPr bwMode="auto">
            <a:xfrm>
              <a:off x="2610" y="2635"/>
              <a:ext cx="134" cy="185"/>
            </a:xfrm>
            <a:custGeom>
              <a:avLst/>
              <a:gdLst>
                <a:gd name="T0" fmla="*/ 321 w 128"/>
                <a:gd name="T1" fmla="*/ 23 h 200"/>
                <a:gd name="T2" fmla="*/ 280 w 128"/>
                <a:gd name="T3" fmla="*/ 23 h 200"/>
                <a:gd name="T4" fmla="*/ 280 w 128"/>
                <a:gd name="T5" fmla="*/ 21 h 200"/>
                <a:gd name="T6" fmla="*/ 238 w 128"/>
                <a:gd name="T7" fmla="*/ 21 h 200"/>
                <a:gd name="T8" fmla="*/ 217 w 128"/>
                <a:gd name="T9" fmla="*/ 21 h 200"/>
                <a:gd name="T10" fmla="*/ 198 w 128"/>
                <a:gd name="T11" fmla="*/ 17 h 200"/>
                <a:gd name="T12" fmla="*/ 217 w 128"/>
                <a:gd name="T13" fmla="*/ 13 h 200"/>
                <a:gd name="T14" fmla="*/ 299 w 128"/>
                <a:gd name="T15" fmla="*/ 8 h 200"/>
                <a:gd name="T16" fmla="*/ 280 w 128"/>
                <a:gd name="T17" fmla="*/ 6 h 200"/>
                <a:gd name="T18" fmla="*/ 299 w 128"/>
                <a:gd name="T19" fmla="*/ 6 h 200"/>
                <a:gd name="T20" fmla="*/ 299 w 128"/>
                <a:gd name="T21" fmla="*/ 6 h 200"/>
                <a:gd name="T22" fmla="*/ 280 w 128"/>
                <a:gd name="T23" fmla="*/ 6 h 200"/>
                <a:gd name="T24" fmla="*/ 217 w 128"/>
                <a:gd name="T25" fmla="*/ 6 h 200"/>
                <a:gd name="T26" fmla="*/ 198 w 128"/>
                <a:gd name="T27" fmla="*/ 6 h 200"/>
                <a:gd name="T28" fmla="*/ 158 w 128"/>
                <a:gd name="T29" fmla="*/ 0 h 200"/>
                <a:gd name="T30" fmla="*/ 140 w 128"/>
                <a:gd name="T31" fmla="*/ 0 h 200"/>
                <a:gd name="T32" fmla="*/ 158 w 128"/>
                <a:gd name="T33" fmla="*/ 6 h 200"/>
                <a:gd name="T34" fmla="*/ 140 w 128"/>
                <a:gd name="T35" fmla="*/ 6 h 200"/>
                <a:gd name="T36" fmla="*/ 119 w 128"/>
                <a:gd name="T37" fmla="*/ 6 h 200"/>
                <a:gd name="T38" fmla="*/ 99 w 128"/>
                <a:gd name="T39" fmla="*/ 6 h 200"/>
                <a:gd name="T40" fmla="*/ 40 w 128"/>
                <a:gd name="T41" fmla="*/ 13 h 200"/>
                <a:gd name="T42" fmla="*/ 8 w 128"/>
                <a:gd name="T43" fmla="*/ 11 h 200"/>
                <a:gd name="T44" fmla="*/ 8 w 128"/>
                <a:gd name="T45" fmla="*/ 6 h 200"/>
                <a:gd name="T46" fmla="*/ 0 w 128"/>
                <a:gd name="T47" fmla="*/ 11 h 200"/>
                <a:gd name="T48" fmla="*/ 8 w 128"/>
                <a:gd name="T49" fmla="*/ 13 h 200"/>
                <a:gd name="T50" fmla="*/ 0 w 128"/>
                <a:gd name="T51" fmla="*/ 13 h 200"/>
                <a:gd name="T52" fmla="*/ 8 w 128"/>
                <a:gd name="T53" fmla="*/ 16 h 200"/>
                <a:gd name="T54" fmla="*/ 57 w 128"/>
                <a:gd name="T55" fmla="*/ 18 h 200"/>
                <a:gd name="T56" fmla="*/ 140 w 128"/>
                <a:gd name="T57" fmla="*/ 31 h 200"/>
                <a:gd name="T58" fmla="*/ 280 w 128"/>
                <a:gd name="T59" fmla="*/ 43 h 200"/>
                <a:gd name="T60" fmla="*/ 321 w 128"/>
                <a:gd name="T61" fmla="*/ 40 h 200"/>
                <a:gd name="T62" fmla="*/ 321 w 128"/>
                <a:gd name="T63" fmla="*/ 37 h 200"/>
                <a:gd name="T64" fmla="*/ 321 w 128"/>
                <a:gd name="T65" fmla="*/ 35 h 200"/>
                <a:gd name="T66" fmla="*/ 321 w 128"/>
                <a:gd name="T67" fmla="*/ 27 h 200"/>
                <a:gd name="T68" fmla="*/ 321 w 128"/>
                <a:gd name="T69" fmla="*/ 23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200"/>
                <a:gd name="T107" fmla="*/ 128 w 128"/>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200">
                  <a:moveTo>
                    <a:pt x="128" y="112"/>
                  </a:moveTo>
                  <a:lnTo>
                    <a:pt x="112" y="112"/>
                  </a:lnTo>
                  <a:lnTo>
                    <a:pt x="112" y="104"/>
                  </a:lnTo>
                  <a:lnTo>
                    <a:pt x="96" y="104"/>
                  </a:lnTo>
                  <a:lnTo>
                    <a:pt x="88" y="104"/>
                  </a:lnTo>
                  <a:lnTo>
                    <a:pt x="80" y="80"/>
                  </a:lnTo>
                  <a:lnTo>
                    <a:pt x="88" y="56"/>
                  </a:lnTo>
                  <a:lnTo>
                    <a:pt x="120" y="40"/>
                  </a:lnTo>
                  <a:lnTo>
                    <a:pt x="112" y="32"/>
                  </a:lnTo>
                  <a:lnTo>
                    <a:pt x="120" y="32"/>
                  </a:lnTo>
                  <a:lnTo>
                    <a:pt x="120" y="24"/>
                  </a:lnTo>
                  <a:lnTo>
                    <a:pt x="112" y="16"/>
                  </a:lnTo>
                  <a:lnTo>
                    <a:pt x="88" y="24"/>
                  </a:lnTo>
                  <a:lnTo>
                    <a:pt x="80" y="16"/>
                  </a:lnTo>
                  <a:lnTo>
                    <a:pt x="64" y="0"/>
                  </a:lnTo>
                  <a:lnTo>
                    <a:pt x="56" y="0"/>
                  </a:lnTo>
                  <a:lnTo>
                    <a:pt x="64" y="8"/>
                  </a:lnTo>
                  <a:lnTo>
                    <a:pt x="56" y="16"/>
                  </a:lnTo>
                  <a:lnTo>
                    <a:pt x="48" y="24"/>
                  </a:lnTo>
                  <a:lnTo>
                    <a:pt x="40" y="32"/>
                  </a:lnTo>
                  <a:lnTo>
                    <a:pt x="16" y="56"/>
                  </a:lnTo>
                  <a:lnTo>
                    <a:pt x="8" y="48"/>
                  </a:lnTo>
                  <a:lnTo>
                    <a:pt x="8" y="32"/>
                  </a:lnTo>
                  <a:lnTo>
                    <a:pt x="0" y="48"/>
                  </a:lnTo>
                  <a:lnTo>
                    <a:pt x="8" y="56"/>
                  </a:lnTo>
                  <a:lnTo>
                    <a:pt x="0" y="56"/>
                  </a:lnTo>
                  <a:lnTo>
                    <a:pt x="8" y="72"/>
                  </a:lnTo>
                  <a:lnTo>
                    <a:pt x="24" y="88"/>
                  </a:lnTo>
                  <a:lnTo>
                    <a:pt x="56" y="152"/>
                  </a:lnTo>
                  <a:lnTo>
                    <a:pt x="112" y="200"/>
                  </a:lnTo>
                  <a:lnTo>
                    <a:pt x="128" y="192"/>
                  </a:lnTo>
                  <a:lnTo>
                    <a:pt x="128" y="176"/>
                  </a:lnTo>
                  <a:lnTo>
                    <a:pt x="128" y="168"/>
                  </a:lnTo>
                  <a:lnTo>
                    <a:pt x="128" y="128"/>
                  </a:lnTo>
                  <a:lnTo>
                    <a:pt x="128"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7" name="Freeform 65"/>
            <p:cNvSpPr>
              <a:spLocks/>
            </p:cNvSpPr>
            <p:nvPr/>
          </p:nvSpPr>
          <p:spPr bwMode="auto">
            <a:xfrm>
              <a:off x="2610" y="2635"/>
              <a:ext cx="134" cy="185"/>
            </a:xfrm>
            <a:custGeom>
              <a:avLst/>
              <a:gdLst>
                <a:gd name="T0" fmla="*/ 321 w 128"/>
                <a:gd name="T1" fmla="*/ 23 h 200"/>
                <a:gd name="T2" fmla="*/ 280 w 128"/>
                <a:gd name="T3" fmla="*/ 23 h 200"/>
                <a:gd name="T4" fmla="*/ 280 w 128"/>
                <a:gd name="T5" fmla="*/ 21 h 200"/>
                <a:gd name="T6" fmla="*/ 238 w 128"/>
                <a:gd name="T7" fmla="*/ 21 h 200"/>
                <a:gd name="T8" fmla="*/ 217 w 128"/>
                <a:gd name="T9" fmla="*/ 21 h 200"/>
                <a:gd name="T10" fmla="*/ 198 w 128"/>
                <a:gd name="T11" fmla="*/ 17 h 200"/>
                <a:gd name="T12" fmla="*/ 217 w 128"/>
                <a:gd name="T13" fmla="*/ 13 h 200"/>
                <a:gd name="T14" fmla="*/ 299 w 128"/>
                <a:gd name="T15" fmla="*/ 8 h 200"/>
                <a:gd name="T16" fmla="*/ 280 w 128"/>
                <a:gd name="T17" fmla="*/ 6 h 200"/>
                <a:gd name="T18" fmla="*/ 299 w 128"/>
                <a:gd name="T19" fmla="*/ 6 h 200"/>
                <a:gd name="T20" fmla="*/ 299 w 128"/>
                <a:gd name="T21" fmla="*/ 6 h 200"/>
                <a:gd name="T22" fmla="*/ 280 w 128"/>
                <a:gd name="T23" fmla="*/ 6 h 200"/>
                <a:gd name="T24" fmla="*/ 217 w 128"/>
                <a:gd name="T25" fmla="*/ 6 h 200"/>
                <a:gd name="T26" fmla="*/ 198 w 128"/>
                <a:gd name="T27" fmla="*/ 6 h 200"/>
                <a:gd name="T28" fmla="*/ 158 w 128"/>
                <a:gd name="T29" fmla="*/ 0 h 200"/>
                <a:gd name="T30" fmla="*/ 140 w 128"/>
                <a:gd name="T31" fmla="*/ 0 h 200"/>
                <a:gd name="T32" fmla="*/ 158 w 128"/>
                <a:gd name="T33" fmla="*/ 6 h 200"/>
                <a:gd name="T34" fmla="*/ 140 w 128"/>
                <a:gd name="T35" fmla="*/ 6 h 200"/>
                <a:gd name="T36" fmla="*/ 119 w 128"/>
                <a:gd name="T37" fmla="*/ 6 h 200"/>
                <a:gd name="T38" fmla="*/ 99 w 128"/>
                <a:gd name="T39" fmla="*/ 6 h 200"/>
                <a:gd name="T40" fmla="*/ 40 w 128"/>
                <a:gd name="T41" fmla="*/ 13 h 200"/>
                <a:gd name="T42" fmla="*/ 8 w 128"/>
                <a:gd name="T43" fmla="*/ 11 h 200"/>
                <a:gd name="T44" fmla="*/ 8 w 128"/>
                <a:gd name="T45" fmla="*/ 6 h 200"/>
                <a:gd name="T46" fmla="*/ 0 w 128"/>
                <a:gd name="T47" fmla="*/ 11 h 200"/>
                <a:gd name="T48" fmla="*/ 8 w 128"/>
                <a:gd name="T49" fmla="*/ 13 h 200"/>
                <a:gd name="T50" fmla="*/ 0 w 128"/>
                <a:gd name="T51" fmla="*/ 13 h 200"/>
                <a:gd name="T52" fmla="*/ 8 w 128"/>
                <a:gd name="T53" fmla="*/ 16 h 200"/>
                <a:gd name="T54" fmla="*/ 57 w 128"/>
                <a:gd name="T55" fmla="*/ 18 h 200"/>
                <a:gd name="T56" fmla="*/ 140 w 128"/>
                <a:gd name="T57" fmla="*/ 31 h 200"/>
                <a:gd name="T58" fmla="*/ 280 w 128"/>
                <a:gd name="T59" fmla="*/ 43 h 200"/>
                <a:gd name="T60" fmla="*/ 321 w 128"/>
                <a:gd name="T61" fmla="*/ 40 h 200"/>
                <a:gd name="T62" fmla="*/ 321 w 128"/>
                <a:gd name="T63" fmla="*/ 37 h 200"/>
                <a:gd name="T64" fmla="*/ 321 w 128"/>
                <a:gd name="T65" fmla="*/ 35 h 200"/>
                <a:gd name="T66" fmla="*/ 321 w 128"/>
                <a:gd name="T67" fmla="*/ 27 h 200"/>
                <a:gd name="T68" fmla="*/ 321 w 128"/>
                <a:gd name="T69" fmla="*/ 23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200"/>
                <a:gd name="T107" fmla="*/ 128 w 128"/>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200">
                  <a:moveTo>
                    <a:pt x="128" y="112"/>
                  </a:moveTo>
                  <a:lnTo>
                    <a:pt x="112" y="112"/>
                  </a:lnTo>
                  <a:lnTo>
                    <a:pt x="112" y="104"/>
                  </a:lnTo>
                  <a:lnTo>
                    <a:pt x="96" y="104"/>
                  </a:lnTo>
                  <a:lnTo>
                    <a:pt x="88" y="104"/>
                  </a:lnTo>
                  <a:lnTo>
                    <a:pt x="80" y="80"/>
                  </a:lnTo>
                  <a:lnTo>
                    <a:pt x="88" y="56"/>
                  </a:lnTo>
                  <a:lnTo>
                    <a:pt x="120" y="40"/>
                  </a:lnTo>
                  <a:lnTo>
                    <a:pt x="112" y="32"/>
                  </a:lnTo>
                  <a:lnTo>
                    <a:pt x="120" y="32"/>
                  </a:lnTo>
                  <a:lnTo>
                    <a:pt x="120" y="24"/>
                  </a:lnTo>
                  <a:lnTo>
                    <a:pt x="112" y="16"/>
                  </a:lnTo>
                  <a:lnTo>
                    <a:pt x="88" y="24"/>
                  </a:lnTo>
                  <a:lnTo>
                    <a:pt x="80" y="16"/>
                  </a:lnTo>
                  <a:lnTo>
                    <a:pt x="64" y="0"/>
                  </a:lnTo>
                  <a:lnTo>
                    <a:pt x="56" y="0"/>
                  </a:lnTo>
                  <a:lnTo>
                    <a:pt x="64" y="8"/>
                  </a:lnTo>
                  <a:lnTo>
                    <a:pt x="56" y="16"/>
                  </a:lnTo>
                  <a:lnTo>
                    <a:pt x="48" y="24"/>
                  </a:lnTo>
                  <a:lnTo>
                    <a:pt x="40" y="32"/>
                  </a:lnTo>
                  <a:lnTo>
                    <a:pt x="16" y="56"/>
                  </a:lnTo>
                  <a:lnTo>
                    <a:pt x="8" y="48"/>
                  </a:lnTo>
                  <a:lnTo>
                    <a:pt x="8" y="32"/>
                  </a:lnTo>
                  <a:lnTo>
                    <a:pt x="0" y="48"/>
                  </a:lnTo>
                  <a:lnTo>
                    <a:pt x="8" y="56"/>
                  </a:lnTo>
                  <a:lnTo>
                    <a:pt x="0" y="56"/>
                  </a:lnTo>
                  <a:lnTo>
                    <a:pt x="8" y="72"/>
                  </a:lnTo>
                  <a:lnTo>
                    <a:pt x="24" y="88"/>
                  </a:lnTo>
                  <a:lnTo>
                    <a:pt x="56" y="152"/>
                  </a:lnTo>
                  <a:lnTo>
                    <a:pt x="112" y="200"/>
                  </a:lnTo>
                  <a:lnTo>
                    <a:pt x="128" y="192"/>
                  </a:lnTo>
                  <a:lnTo>
                    <a:pt x="128" y="176"/>
                  </a:lnTo>
                  <a:lnTo>
                    <a:pt x="128" y="168"/>
                  </a:lnTo>
                  <a:lnTo>
                    <a:pt x="128" y="128"/>
                  </a:lnTo>
                  <a:lnTo>
                    <a:pt x="128" y="11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68" name="Freeform 66"/>
            <p:cNvSpPr>
              <a:spLocks/>
            </p:cNvSpPr>
            <p:nvPr/>
          </p:nvSpPr>
          <p:spPr bwMode="auto">
            <a:xfrm>
              <a:off x="2744" y="2731"/>
              <a:ext cx="122" cy="133"/>
            </a:xfrm>
            <a:custGeom>
              <a:avLst/>
              <a:gdLst>
                <a:gd name="T0" fmla="*/ 165 w 120"/>
                <a:gd name="T1" fmla="*/ 22 h 144"/>
                <a:gd name="T2" fmla="*/ 165 w 120"/>
                <a:gd name="T3" fmla="*/ 19 h 144"/>
                <a:gd name="T4" fmla="*/ 153 w 120"/>
                <a:gd name="T5" fmla="*/ 16 h 144"/>
                <a:gd name="T6" fmla="*/ 153 w 120"/>
                <a:gd name="T7" fmla="*/ 15 h 144"/>
                <a:gd name="T8" fmla="*/ 136 w 120"/>
                <a:gd name="T9" fmla="*/ 15 h 144"/>
                <a:gd name="T10" fmla="*/ 126 w 120"/>
                <a:gd name="T11" fmla="*/ 12 h 144"/>
                <a:gd name="T12" fmla="*/ 126 w 120"/>
                <a:gd name="T13" fmla="*/ 10 h 144"/>
                <a:gd name="T14" fmla="*/ 110 w 120"/>
                <a:gd name="T15" fmla="*/ 8 h 144"/>
                <a:gd name="T16" fmla="*/ 60 w 120"/>
                <a:gd name="T17" fmla="*/ 6 h 144"/>
                <a:gd name="T18" fmla="*/ 60 w 120"/>
                <a:gd name="T19" fmla="*/ 6 h 144"/>
                <a:gd name="T20" fmla="*/ 60 w 120"/>
                <a:gd name="T21" fmla="*/ 0 h 144"/>
                <a:gd name="T22" fmla="*/ 24 w 120"/>
                <a:gd name="T23" fmla="*/ 0 h 144"/>
                <a:gd name="T24" fmla="*/ 8 w 120"/>
                <a:gd name="T25" fmla="*/ 6 h 144"/>
                <a:gd name="T26" fmla="*/ 0 w 120"/>
                <a:gd name="T27" fmla="*/ 6 h 144"/>
                <a:gd name="T28" fmla="*/ 0 w 120"/>
                <a:gd name="T29" fmla="*/ 6 h 144"/>
                <a:gd name="T30" fmla="*/ 0 w 120"/>
                <a:gd name="T31" fmla="*/ 13 h 144"/>
                <a:gd name="T32" fmla="*/ 0 w 120"/>
                <a:gd name="T33" fmla="*/ 15 h 144"/>
                <a:gd name="T34" fmla="*/ 0 w 120"/>
                <a:gd name="T35" fmla="*/ 17 h 144"/>
                <a:gd name="T36" fmla="*/ 0 w 120"/>
                <a:gd name="T37" fmla="*/ 21 h 144"/>
                <a:gd name="T38" fmla="*/ 0 w 120"/>
                <a:gd name="T39" fmla="*/ 22 h 144"/>
                <a:gd name="T40" fmla="*/ 8 w 120"/>
                <a:gd name="T41" fmla="*/ 30 h 144"/>
                <a:gd name="T42" fmla="*/ 16 w 120"/>
                <a:gd name="T43" fmla="*/ 30 h 144"/>
                <a:gd name="T44" fmla="*/ 52 w 120"/>
                <a:gd name="T45" fmla="*/ 28 h 144"/>
                <a:gd name="T46" fmla="*/ 68 w 120"/>
                <a:gd name="T47" fmla="*/ 30 h 144"/>
                <a:gd name="T48" fmla="*/ 76 w 120"/>
                <a:gd name="T49" fmla="*/ 28 h 144"/>
                <a:gd name="T50" fmla="*/ 94 w 120"/>
                <a:gd name="T51" fmla="*/ 30 h 144"/>
                <a:gd name="T52" fmla="*/ 110 w 120"/>
                <a:gd name="T53" fmla="*/ 21 h 144"/>
                <a:gd name="T54" fmla="*/ 144 w 120"/>
                <a:gd name="T55" fmla="*/ 21 h 144"/>
                <a:gd name="T56" fmla="*/ 165 w 120"/>
                <a:gd name="T57" fmla="*/ 22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44"/>
                <a:gd name="T89" fmla="*/ 120 w 12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44">
                  <a:moveTo>
                    <a:pt x="120" y="112"/>
                  </a:moveTo>
                  <a:lnTo>
                    <a:pt x="120" y="96"/>
                  </a:lnTo>
                  <a:lnTo>
                    <a:pt x="112" y="80"/>
                  </a:lnTo>
                  <a:lnTo>
                    <a:pt x="112" y="72"/>
                  </a:lnTo>
                  <a:lnTo>
                    <a:pt x="96" y="72"/>
                  </a:lnTo>
                  <a:lnTo>
                    <a:pt x="88" y="56"/>
                  </a:lnTo>
                  <a:lnTo>
                    <a:pt x="88" y="48"/>
                  </a:lnTo>
                  <a:lnTo>
                    <a:pt x="80" y="40"/>
                  </a:lnTo>
                  <a:lnTo>
                    <a:pt x="40" y="24"/>
                  </a:lnTo>
                  <a:lnTo>
                    <a:pt x="40" y="16"/>
                  </a:lnTo>
                  <a:lnTo>
                    <a:pt x="40" y="0"/>
                  </a:lnTo>
                  <a:lnTo>
                    <a:pt x="24" y="0"/>
                  </a:lnTo>
                  <a:lnTo>
                    <a:pt x="8" y="8"/>
                  </a:lnTo>
                  <a:lnTo>
                    <a:pt x="0" y="8"/>
                  </a:lnTo>
                  <a:lnTo>
                    <a:pt x="0" y="24"/>
                  </a:lnTo>
                  <a:lnTo>
                    <a:pt x="0" y="64"/>
                  </a:lnTo>
                  <a:lnTo>
                    <a:pt x="0" y="72"/>
                  </a:lnTo>
                  <a:lnTo>
                    <a:pt x="0" y="88"/>
                  </a:lnTo>
                  <a:lnTo>
                    <a:pt x="0" y="104"/>
                  </a:lnTo>
                  <a:lnTo>
                    <a:pt x="0" y="112"/>
                  </a:lnTo>
                  <a:lnTo>
                    <a:pt x="8" y="144"/>
                  </a:lnTo>
                  <a:lnTo>
                    <a:pt x="16" y="144"/>
                  </a:lnTo>
                  <a:lnTo>
                    <a:pt x="32" y="136"/>
                  </a:lnTo>
                  <a:lnTo>
                    <a:pt x="48" y="144"/>
                  </a:lnTo>
                  <a:lnTo>
                    <a:pt x="56" y="136"/>
                  </a:lnTo>
                  <a:lnTo>
                    <a:pt x="72" y="144"/>
                  </a:lnTo>
                  <a:lnTo>
                    <a:pt x="80" y="104"/>
                  </a:lnTo>
                  <a:lnTo>
                    <a:pt x="104" y="104"/>
                  </a:lnTo>
                  <a:lnTo>
                    <a:pt x="120"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9" name="Freeform 67"/>
            <p:cNvSpPr>
              <a:spLocks/>
            </p:cNvSpPr>
            <p:nvPr/>
          </p:nvSpPr>
          <p:spPr bwMode="auto">
            <a:xfrm>
              <a:off x="2744" y="2731"/>
              <a:ext cx="122" cy="133"/>
            </a:xfrm>
            <a:custGeom>
              <a:avLst/>
              <a:gdLst>
                <a:gd name="T0" fmla="*/ 165 w 120"/>
                <a:gd name="T1" fmla="*/ 22 h 144"/>
                <a:gd name="T2" fmla="*/ 165 w 120"/>
                <a:gd name="T3" fmla="*/ 19 h 144"/>
                <a:gd name="T4" fmla="*/ 153 w 120"/>
                <a:gd name="T5" fmla="*/ 16 h 144"/>
                <a:gd name="T6" fmla="*/ 153 w 120"/>
                <a:gd name="T7" fmla="*/ 15 h 144"/>
                <a:gd name="T8" fmla="*/ 136 w 120"/>
                <a:gd name="T9" fmla="*/ 15 h 144"/>
                <a:gd name="T10" fmla="*/ 126 w 120"/>
                <a:gd name="T11" fmla="*/ 12 h 144"/>
                <a:gd name="T12" fmla="*/ 126 w 120"/>
                <a:gd name="T13" fmla="*/ 10 h 144"/>
                <a:gd name="T14" fmla="*/ 110 w 120"/>
                <a:gd name="T15" fmla="*/ 8 h 144"/>
                <a:gd name="T16" fmla="*/ 60 w 120"/>
                <a:gd name="T17" fmla="*/ 6 h 144"/>
                <a:gd name="T18" fmla="*/ 60 w 120"/>
                <a:gd name="T19" fmla="*/ 6 h 144"/>
                <a:gd name="T20" fmla="*/ 60 w 120"/>
                <a:gd name="T21" fmla="*/ 0 h 144"/>
                <a:gd name="T22" fmla="*/ 24 w 120"/>
                <a:gd name="T23" fmla="*/ 0 h 144"/>
                <a:gd name="T24" fmla="*/ 8 w 120"/>
                <a:gd name="T25" fmla="*/ 6 h 144"/>
                <a:gd name="T26" fmla="*/ 0 w 120"/>
                <a:gd name="T27" fmla="*/ 6 h 144"/>
                <a:gd name="T28" fmla="*/ 0 w 120"/>
                <a:gd name="T29" fmla="*/ 6 h 144"/>
                <a:gd name="T30" fmla="*/ 0 w 120"/>
                <a:gd name="T31" fmla="*/ 13 h 144"/>
                <a:gd name="T32" fmla="*/ 0 w 120"/>
                <a:gd name="T33" fmla="*/ 15 h 144"/>
                <a:gd name="T34" fmla="*/ 0 w 120"/>
                <a:gd name="T35" fmla="*/ 17 h 144"/>
                <a:gd name="T36" fmla="*/ 0 w 120"/>
                <a:gd name="T37" fmla="*/ 21 h 144"/>
                <a:gd name="T38" fmla="*/ 0 w 120"/>
                <a:gd name="T39" fmla="*/ 22 h 144"/>
                <a:gd name="T40" fmla="*/ 8 w 120"/>
                <a:gd name="T41" fmla="*/ 30 h 144"/>
                <a:gd name="T42" fmla="*/ 16 w 120"/>
                <a:gd name="T43" fmla="*/ 30 h 144"/>
                <a:gd name="T44" fmla="*/ 52 w 120"/>
                <a:gd name="T45" fmla="*/ 28 h 144"/>
                <a:gd name="T46" fmla="*/ 68 w 120"/>
                <a:gd name="T47" fmla="*/ 30 h 144"/>
                <a:gd name="T48" fmla="*/ 76 w 120"/>
                <a:gd name="T49" fmla="*/ 28 h 144"/>
                <a:gd name="T50" fmla="*/ 94 w 120"/>
                <a:gd name="T51" fmla="*/ 30 h 144"/>
                <a:gd name="T52" fmla="*/ 110 w 120"/>
                <a:gd name="T53" fmla="*/ 21 h 144"/>
                <a:gd name="T54" fmla="*/ 144 w 120"/>
                <a:gd name="T55" fmla="*/ 21 h 144"/>
                <a:gd name="T56" fmla="*/ 165 w 120"/>
                <a:gd name="T57" fmla="*/ 22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44"/>
                <a:gd name="T89" fmla="*/ 120 w 12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44">
                  <a:moveTo>
                    <a:pt x="120" y="112"/>
                  </a:moveTo>
                  <a:lnTo>
                    <a:pt x="120" y="96"/>
                  </a:lnTo>
                  <a:lnTo>
                    <a:pt x="112" y="80"/>
                  </a:lnTo>
                  <a:lnTo>
                    <a:pt x="112" y="72"/>
                  </a:lnTo>
                  <a:lnTo>
                    <a:pt x="96" y="72"/>
                  </a:lnTo>
                  <a:lnTo>
                    <a:pt x="88" y="56"/>
                  </a:lnTo>
                  <a:lnTo>
                    <a:pt x="88" y="48"/>
                  </a:lnTo>
                  <a:lnTo>
                    <a:pt x="80" y="40"/>
                  </a:lnTo>
                  <a:lnTo>
                    <a:pt x="40" y="24"/>
                  </a:lnTo>
                  <a:lnTo>
                    <a:pt x="40" y="16"/>
                  </a:lnTo>
                  <a:lnTo>
                    <a:pt x="40" y="0"/>
                  </a:lnTo>
                  <a:lnTo>
                    <a:pt x="24" y="0"/>
                  </a:lnTo>
                  <a:lnTo>
                    <a:pt x="8" y="8"/>
                  </a:lnTo>
                  <a:lnTo>
                    <a:pt x="0" y="8"/>
                  </a:lnTo>
                  <a:lnTo>
                    <a:pt x="0" y="24"/>
                  </a:lnTo>
                  <a:lnTo>
                    <a:pt x="0" y="64"/>
                  </a:lnTo>
                  <a:lnTo>
                    <a:pt x="0" y="72"/>
                  </a:lnTo>
                  <a:lnTo>
                    <a:pt x="0" y="88"/>
                  </a:lnTo>
                  <a:lnTo>
                    <a:pt x="0" y="104"/>
                  </a:lnTo>
                  <a:lnTo>
                    <a:pt x="0" y="112"/>
                  </a:lnTo>
                  <a:lnTo>
                    <a:pt x="8" y="144"/>
                  </a:lnTo>
                  <a:lnTo>
                    <a:pt x="16" y="144"/>
                  </a:lnTo>
                  <a:lnTo>
                    <a:pt x="32" y="136"/>
                  </a:lnTo>
                  <a:lnTo>
                    <a:pt x="48" y="144"/>
                  </a:lnTo>
                  <a:lnTo>
                    <a:pt x="56" y="136"/>
                  </a:lnTo>
                  <a:lnTo>
                    <a:pt x="72" y="144"/>
                  </a:lnTo>
                  <a:lnTo>
                    <a:pt x="80" y="104"/>
                  </a:lnTo>
                  <a:lnTo>
                    <a:pt x="104" y="104"/>
                  </a:lnTo>
                  <a:lnTo>
                    <a:pt x="120" y="11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0" name="Freeform 68"/>
            <p:cNvSpPr>
              <a:spLocks/>
            </p:cNvSpPr>
            <p:nvPr/>
          </p:nvSpPr>
          <p:spPr bwMode="auto">
            <a:xfrm>
              <a:off x="2816" y="2826"/>
              <a:ext cx="93" cy="89"/>
            </a:xfrm>
            <a:custGeom>
              <a:avLst/>
              <a:gdLst>
                <a:gd name="T0" fmla="*/ 242 w 88"/>
                <a:gd name="T1" fmla="*/ 16 h 96"/>
                <a:gd name="T2" fmla="*/ 266 w 88"/>
                <a:gd name="T3" fmla="*/ 13 h 96"/>
                <a:gd name="T4" fmla="*/ 217 w 88"/>
                <a:gd name="T5" fmla="*/ 11 h 96"/>
                <a:gd name="T6" fmla="*/ 217 w 88"/>
                <a:gd name="T7" fmla="*/ 9 h 96"/>
                <a:gd name="T8" fmla="*/ 194 w 88"/>
                <a:gd name="T9" fmla="*/ 9 h 96"/>
                <a:gd name="T10" fmla="*/ 145 w 88"/>
                <a:gd name="T11" fmla="*/ 6 h 96"/>
                <a:gd name="T12" fmla="*/ 145 w 88"/>
                <a:gd name="T13" fmla="*/ 6 h 96"/>
                <a:gd name="T14" fmla="*/ 97 w 88"/>
                <a:gd name="T15" fmla="*/ 0 h 96"/>
                <a:gd name="T16" fmla="*/ 8 w 88"/>
                <a:gd name="T17" fmla="*/ 0 h 96"/>
                <a:gd name="T18" fmla="*/ 0 w 88"/>
                <a:gd name="T19" fmla="*/ 9 h 96"/>
                <a:gd name="T20" fmla="*/ 8 w 88"/>
                <a:gd name="T21" fmla="*/ 13 h 96"/>
                <a:gd name="T22" fmla="*/ 97 w 88"/>
                <a:gd name="T23" fmla="*/ 13 h 96"/>
                <a:gd name="T24" fmla="*/ 145 w 88"/>
                <a:gd name="T25" fmla="*/ 16 h 96"/>
                <a:gd name="T26" fmla="*/ 145 w 88"/>
                <a:gd name="T27" fmla="*/ 18 h 96"/>
                <a:gd name="T28" fmla="*/ 122 w 88"/>
                <a:gd name="T29" fmla="*/ 19 h 96"/>
                <a:gd name="T30" fmla="*/ 170 w 88"/>
                <a:gd name="T31" fmla="*/ 21 h 96"/>
                <a:gd name="T32" fmla="*/ 194 w 88"/>
                <a:gd name="T33" fmla="*/ 19 h 96"/>
                <a:gd name="T34" fmla="*/ 242 w 88"/>
                <a:gd name="T35" fmla="*/ 19 h 96"/>
                <a:gd name="T36" fmla="*/ 242 w 88"/>
                <a:gd name="T37" fmla="*/ 16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96"/>
                <a:gd name="T59" fmla="*/ 88 w 88"/>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96">
                  <a:moveTo>
                    <a:pt x="80" y="72"/>
                  </a:moveTo>
                  <a:lnTo>
                    <a:pt x="88" y="56"/>
                  </a:lnTo>
                  <a:lnTo>
                    <a:pt x="72" y="48"/>
                  </a:lnTo>
                  <a:lnTo>
                    <a:pt x="72" y="40"/>
                  </a:lnTo>
                  <a:lnTo>
                    <a:pt x="64" y="40"/>
                  </a:lnTo>
                  <a:lnTo>
                    <a:pt x="48" y="32"/>
                  </a:lnTo>
                  <a:lnTo>
                    <a:pt x="48" y="8"/>
                  </a:lnTo>
                  <a:lnTo>
                    <a:pt x="32" y="0"/>
                  </a:lnTo>
                  <a:lnTo>
                    <a:pt x="8" y="0"/>
                  </a:lnTo>
                  <a:lnTo>
                    <a:pt x="0" y="40"/>
                  </a:lnTo>
                  <a:lnTo>
                    <a:pt x="8" y="56"/>
                  </a:lnTo>
                  <a:lnTo>
                    <a:pt x="32" y="56"/>
                  </a:lnTo>
                  <a:lnTo>
                    <a:pt x="48" y="72"/>
                  </a:lnTo>
                  <a:lnTo>
                    <a:pt x="48" y="80"/>
                  </a:lnTo>
                  <a:lnTo>
                    <a:pt x="40" y="88"/>
                  </a:lnTo>
                  <a:lnTo>
                    <a:pt x="56" y="96"/>
                  </a:lnTo>
                  <a:lnTo>
                    <a:pt x="64" y="88"/>
                  </a:lnTo>
                  <a:lnTo>
                    <a:pt x="80" y="88"/>
                  </a:lnTo>
                  <a:lnTo>
                    <a:pt x="80" y="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1" name="Freeform 69"/>
            <p:cNvSpPr>
              <a:spLocks/>
            </p:cNvSpPr>
            <p:nvPr/>
          </p:nvSpPr>
          <p:spPr bwMode="auto">
            <a:xfrm>
              <a:off x="2816" y="2826"/>
              <a:ext cx="93" cy="89"/>
            </a:xfrm>
            <a:custGeom>
              <a:avLst/>
              <a:gdLst>
                <a:gd name="T0" fmla="*/ 242 w 88"/>
                <a:gd name="T1" fmla="*/ 16 h 96"/>
                <a:gd name="T2" fmla="*/ 266 w 88"/>
                <a:gd name="T3" fmla="*/ 13 h 96"/>
                <a:gd name="T4" fmla="*/ 217 w 88"/>
                <a:gd name="T5" fmla="*/ 11 h 96"/>
                <a:gd name="T6" fmla="*/ 217 w 88"/>
                <a:gd name="T7" fmla="*/ 9 h 96"/>
                <a:gd name="T8" fmla="*/ 194 w 88"/>
                <a:gd name="T9" fmla="*/ 9 h 96"/>
                <a:gd name="T10" fmla="*/ 145 w 88"/>
                <a:gd name="T11" fmla="*/ 6 h 96"/>
                <a:gd name="T12" fmla="*/ 145 w 88"/>
                <a:gd name="T13" fmla="*/ 6 h 96"/>
                <a:gd name="T14" fmla="*/ 97 w 88"/>
                <a:gd name="T15" fmla="*/ 0 h 96"/>
                <a:gd name="T16" fmla="*/ 8 w 88"/>
                <a:gd name="T17" fmla="*/ 0 h 96"/>
                <a:gd name="T18" fmla="*/ 0 w 88"/>
                <a:gd name="T19" fmla="*/ 9 h 96"/>
                <a:gd name="T20" fmla="*/ 8 w 88"/>
                <a:gd name="T21" fmla="*/ 13 h 96"/>
                <a:gd name="T22" fmla="*/ 97 w 88"/>
                <a:gd name="T23" fmla="*/ 13 h 96"/>
                <a:gd name="T24" fmla="*/ 145 w 88"/>
                <a:gd name="T25" fmla="*/ 16 h 96"/>
                <a:gd name="T26" fmla="*/ 145 w 88"/>
                <a:gd name="T27" fmla="*/ 18 h 96"/>
                <a:gd name="T28" fmla="*/ 122 w 88"/>
                <a:gd name="T29" fmla="*/ 19 h 96"/>
                <a:gd name="T30" fmla="*/ 170 w 88"/>
                <a:gd name="T31" fmla="*/ 21 h 96"/>
                <a:gd name="T32" fmla="*/ 194 w 88"/>
                <a:gd name="T33" fmla="*/ 19 h 96"/>
                <a:gd name="T34" fmla="*/ 242 w 88"/>
                <a:gd name="T35" fmla="*/ 19 h 96"/>
                <a:gd name="T36" fmla="*/ 242 w 88"/>
                <a:gd name="T37" fmla="*/ 16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96"/>
                <a:gd name="T59" fmla="*/ 88 w 88"/>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96">
                  <a:moveTo>
                    <a:pt x="80" y="72"/>
                  </a:moveTo>
                  <a:lnTo>
                    <a:pt x="88" y="56"/>
                  </a:lnTo>
                  <a:lnTo>
                    <a:pt x="72" y="48"/>
                  </a:lnTo>
                  <a:lnTo>
                    <a:pt x="72" y="40"/>
                  </a:lnTo>
                  <a:lnTo>
                    <a:pt x="64" y="40"/>
                  </a:lnTo>
                  <a:lnTo>
                    <a:pt x="48" y="32"/>
                  </a:lnTo>
                  <a:lnTo>
                    <a:pt x="48" y="8"/>
                  </a:lnTo>
                  <a:lnTo>
                    <a:pt x="32" y="0"/>
                  </a:lnTo>
                  <a:lnTo>
                    <a:pt x="8" y="0"/>
                  </a:lnTo>
                  <a:lnTo>
                    <a:pt x="0" y="40"/>
                  </a:lnTo>
                  <a:lnTo>
                    <a:pt x="8" y="56"/>
                  </a:lnTo>
                  <a:lnTo>
                    <a:pt x="32" y="56"/>
                  </a:lnTo>
                  <a:lnTo>
                    <a:pt x="48" y="72"/>
                  </a:lnTo>
                  <a:lnTo>
                    <a:pt x="48" y="80"/>
                  </a:lnTo>
                  <a:lnTo>
                    <a:pt x="40" y="88"/>
                  </a:lnTo>
                  <a:lnTo>
                    <a:pt x="56" y="96"/>
                  </a:lnTo>
                  <a:lnTo>
                    <a:pt x="64" y="88"/>
                  </a:lnTo>
                  <a:lnTo>
                    <a:pt x="80" y="88"/>
                  </a:lnTo>
                  <a:lnTo>
                    <a:pt x="80" y="7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2" name="Freeform 70"/>
            <p:cNvSpPr>
              <a:spLocks/>
            </p:cNvSpPr>
            <p:nvPr/>
          </p:nvSpPr>
          <p:spPr bwMode="auto">
            <a:xfrm>
              <a:off x="2858" y="2945"/>
              <a:ext cx="58" cy="54"/>
            </a:xfrm>
            <a:custGeom>
              <a:avLst/>
              <a:gdLst>
                <a:gd name="T0" fmla="*/ 97 w 56"/>
                <a:gd name="T1" fmla="*/ 25 h 56"/>
                <a:gd name="T2" fmla="*/ 112 w 56"/>
                <a:gd name="T3" fmla="*/ 14 h 56"/>
                <a:gd name="T4" fmla="*/ 97 w 56"/>
                <a:gd name="T5" fmla="*/ 14 h 56"/>
                <a:gd name="T6" fmla="*/ 62 w 56"/>
                <a:gd name="T7" fmla="*/ 8 h 56"/>
                <a:gd name="T8" fmla="*/ 46 w 56"/>
                <a:gd name="T9" fmla="*/ 8 h 56"/>
                <a:gd name="T10" fmla="*/ 36 w 56"/>
                <a:gd name="T11" fmla="*/ 0 h 56"/>
                <a:gd name="T12" fmla="*/ 8 w 56"/>
                <a:gd name="T13" fmla="*/ 0 h 56"/>
                <a:gd name="T14" fmla="*/ 0 w 56"/>
                <a:gd name="T15" fmla="*/ 25 h 56"/>
                <a:gd name="T16" fmla="*/ 8 w 56"/>
                <a:gd name="T17" fmla="*/ 25 h 56"/>
                <a:gd name="T18" fmla="*/ 46 w 56"/>
                <a:gd name="T19" fmla="*/ 29 h 56"/>
                <a:gd name="T20" fmla="*/ 97 w 56"/>
                <a:gd name="T21" fmla="*/ 29 h 56"/>
                <a:gd name="T22" fmla="*/ 97 w 56"/>
                <a:gd name="T23" fmla="*/ 25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56"/>
                <a:gd name="T38" fmla="*/ 56 w 5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56">
                  <a:moveTo>
                    <a:pt x="48" y="48"/>
                  </a:moveTo>
                  <a:lnTo>
                    <a:pt x="56" y="32"/>
                  </a:lnTo>
                  <a:lnTo>
                    <a:pt x="48" y="24"/>
                  </a:lnTo>
                  <a:lnTo>
                    <a:pt x="32" y="8"/>
                  </a:lnTo>
                  <a:lnTo>
                    <a:pt x="24" y="8"/>
                  </a:lnTo>
                  <a:lnTo>
                    <a:pt x="16" y="0"/>
                  </a:lnTo>
                  <a:lnTo>
                    <a:pt x="8" y="0"/>
                  </a:lnTo>
                  <a:lnTo>
                    <a:pt x="0" y="48"/>
                  </a:lnTo>
                  <a:lnTo>
                    <a:pt x="8" y="48"/>
                  </a:lnTo>
                  <a:lnTo>
                    <a:pt x="24" y="56"/>
                  </a:lnTo>
                  <a:lnTo>
                    <a:pt x="48" y="56"/>
                  </a:lnTo>
                  <a:lnTo>
                    <a:pt x="48"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3" name="Freeform 71"/>
            <p:cNvSpPr>
              <a:spLocks/>
            </p:cNvSpPr>
            <p:nvPr/>
          </p:nvSpPr>
          <p:spPr bwMode="auto">
            <a:xfrm>
              <a:off x="2858" y="2945"/>
              <a:ext cx="58" cy="54"/>
            </a:xfrm>
            <a:custGeom>
              <a:avLst/>
              <a:gdLst>
                <a:gd name="T0" fmla="*/ 97 w 56"/>
                <a:gd name="T1" fmla="*/ 25 h 56"/>
                <a:gd name="T2" fmla="*/ 112 w 56"/>
                <a:gd name="T3" fmla="*/ 14 h 56"/>
                <a:gd name="T4" fmla="*/ 97 w 56"/>
                <a:gd name="T5" fmla="*/ 14 h 56"/>
                <a:gd name="T6" fmla="*/ 62 w 56"/>
                <a:gd name="T7" fmla="*/ 8 h 56"/>
                <a:gd name="T8" fmla="*/ 46 w 56"/>
                <a:gd name="T9" fmla="*/ 8 h 56"/>
                <a:gd name="T10" fmla="*/ 36 w 56"/>
                <a:gd name="T11" fmla="*/ 0 h 56"/>
                <a:gd name="T12" fmla="*/ 8 w 56"/>
                <a:gd name="T13" fmla="*/ 0 h 56"/>
                <a:gd name="T14" fmla="*/ 0 w 56"/>
                <a:gd name="T15" fmla="*/ 25 h 56"/>
                <a:gd name="T16" fmla="*/ 8 w 56"/>
                <a:gd name="T17" fmla="*/ 25 h 56"/>
                <a:gd name="T18" fmla="*/ 46 w 56"/>
                <a:gd name="T19" fmla="*/ 29 h 56"/>
                <a:gd name="T20" fmla="*/ 97 w 56"/>
                <a:gd name="T21" fmla="*/ 29 h 56"/>
                <a:gd name="T22" fmla="*/ 97 w 56"/>
                <a:gd name="T23" fmla="*/ 25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56"/>
                <a:gd name="T38" fmla="*/ 56 w 5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56">
                  <a:moveTo>
                    <a:pt x="48" y="48"/>
                  </a:moveTo>
                  <a:lnTo>
                    <a:pt x="56" y="32"/>
                  </a:lnTo>
                  <a:lnTo>
                    <a:pt x="48" y="24"/>
                  </a:lnTo>
                  <a:lnTo>
                    <a:pt x="32" y="8"/>
                  </a:lnTo>
                  <a:lnTo>
                    <a:pt x="24" y="8"/>
                  </a:lnTo>
                  <a:lnTo>
                    <a:pt x="16" y="0"/>
                  </a:lnTo>
                  <a:lnTo>
                    <a:pt x="8" y="0"/>
                  </a:lnTo>
                  <a:lnTo>
                    <a:pt x="0" y="48"/>
                  </a:lnTo>
                  <a:lnTo>
                    <a:pt x="8" y="48"/>
                  </a:lnTo>
                  <a:lnTo>
                    <a:pt x="24" y="56"/>
                  </a:lnTo>
                  <a:lnTo>
                    <a:pt x="48" y="56"/>
                  </a:lnTo>
                  <a:lnTo>
                    <a:pt x="48" y="48"/>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4" name="Freeform 72"/>
            <p:cNvSpPr>
              <a:spLocks/>
            </p:cNvSpPr>
            <p:nvPr/>
          </p:nvSpPr>
          <p:spPr bwMode="auto">
            <a:xfrm>
              <a:off x="2693" y="2581"/>
              <a:ext cx="420" cy="409"/>
            </a:xfrm>
            <a:custGeom>
              <a:avLst/>
              <a:gdLst>
                <a:gd name="T0" fmla="*/ 434 w 407"/>
                <a:gd name="T1" fmla="*/ 7 h 440"/>
                <a:gd name="T2" fmla="*/ 391 w 407"/>
                <a:gd name="T3" fmla="*/ 7 h 440"/>
                <a:gd name="T4" fmla="*/ 360 w 407"/>
                <a:gd name="T5" fmla="*/ 7 h 440"/>
                <a:gd name="T6" fmla="*/ 330 w 407"/>
                <a:gd name="T7" fmla="*/ 7 h 440"/>
                <a:gd name="T8" fmla="*/ 285 w 407"/>
                <a:gd name="T9" fmla="*/ 9 h 440"/>
                <a:gd name="T10" fmla="*/ 271 w 407"/>
                <a:gd name="T11" fmla="*/ 7 h 440"/>
                <a:gd name="T12" fmla="*/ 255 w 407"/>
                <a:gd name="T13" fmla="*/ 0 h 440"/>
                <a:gd name="T14" fmla="*/ 211 w 407"/>
                <a:gd name="T15" fmla="*/ 7 h 440"/>
                <a:gd name="T16" fmla="*/ 179 w 407"/>
                <a:gd name="T17" fmla="*/ 7 h 440"/>
                <a:gd name="T18" fmla="*/ 195 w 407"/>
                <a:gd name="T19" fmla="*/ 7 h 440"/>
                <a:gd name="T20" fmla="*/ 152 w 407"/>
                <a:gd name="T21" fmla="*/ 12 h 440"/>
                <a:gd name="T22" fmla="*/ 118 w 407"/>
                <a:gd name="T23" fmla="*/ 7 h 440"/>
                <a:gd name="T24" fmla="*/ 73 w 407"/>
                <a:gd name="T25" fmla="*/ 9 h 440"/>
                <a:gd name="T26" fmla="*/ 73 w 407"/>
                <a:gd name="T27" fmla="*/ 12 h 440"/>
                <a:gd name="T28" fmla="*/ 73 w 407"/>
                <a:gd name="T29" fmla="*/ 22 h 440"/>
                <a:gd name="T30" fmla="*/ 0 w 407"/>
                <a:gd name="T31" fmla="*/ 31 h 440"/>
                <a:gd name="T32" fmla="*/ 36 w 407"/>
                <a:gd name="T33" fmla="*/ 38 h 440"/>
                <a:gd name="T34" fmla="*/ 57 w 407"/>
                <a:gd name="T35" fmla="*/ 38 h 440"/>
                <a:gd name="T36" fmla="*/ 104 w 407"/>
                <a:gd name="T37" fmla="*/ 38 h 440"/>
                <a:gd name="T38" fmla="*/ 164 w 407"/>
                <a:gd name="T39" fmla="*/ 38 h 440"/>
                <a:gd name="T40" fmla="*/ 164 w 407"/>
                <a:gd name="T41" fmla="*/ 43 h 440"/>
                <a:gd name="T42" fmla="*/ 255 w 407"/>
                <a:gd name="T43" fmla="*/ 47 h 440"/>
                <a:gd name="T44" fmla="*/ 271 w 407"/>
                <a:gd name="T45" fmla="*/ 55 h 440"/>
                <a:gd name="T46" fmla="*/ 299 w 407"/>
                <a:gd name="T47" fmla="*/ 55 h 440"/>
                <a:gd name="T48" fmla="*/ 315 w 407"/>
                <a:gd name="T49" fmla="*/ 63 h 440"/>
                <a:gd name="T50" fmla="*/ 345 w 407"/>
                <a:gd name="T51" fmla="*/ 70 h 440"/>
                <a:gd name="T52" fmla="*/ 360 w 407"/>
                <a:gd name="T53" fmla="*/ 73 h 440"/>
                <a:gd name="T54" fmla="*/ 375 w 407"/>
                <a:gd name="T55" fmla="*/ 79 h 440"/>
                <a:gd name="T56" fmla="*/ 391 w 407"/>
                <a:gd name="T57" fmla="*/ 81 h 440"/>
                <a:gd name="T58" fmla="*/ 315 w 407"/>
                <a:gd name="T59" fmla="*/ 91 h 440"/>
                <a:gd name="T60" fmla="*/ 345 w 407"/>
                <a:gd name="T61" fmla="*/ 92 h 440"/>
                <a:gd name="T62" fmla="*/ 391 w 407"/>
                <a:gd name="T63" fmla="*/ 97 h 440"/>
                <a:gd name="T64" fmla="*/ 391 w 407"/>
                <a:gd name="T65" fmla="*/ 102 h 440"/>
                <a:gd name="T66" fmla="*/ 452 w 407"/>
                <a:gd name="T67" fmla="*/ 94 h 440"/>
                <a:gd name="T68" fmla="*/ 492 w 407"/>
                <a:gd name="T69" fmla="*/ 86 h 440"/>
                <a:gd name="T70" fmla="*/ 508 w 407"/>
                <a:gd name="T71" fmla="*/ 76 h 440"/>
                <a:gd name="T72" fmla="*/ 570 w 407"/>
                <a:gd name="T73" fmla="*/ 70 h 440"/>
                <a:gd name="T74" fmla="*/ 643 w 407"/>
                <a:gd name="T75" fmla="*/ 69 h 440"/>
                <a:gd name="T76" fmla="*/ 673 w 407"/>
                <a:gd name="T77" fmla="*/ 61 h 440"/>
                <a:gd name="T78" fmla="*/ 673 w 407"/>
                <a:gd name="T79" fmla="*/ 59 h 440"/>
                <a:gd name="T80" fmla="*/ 747 w 407"/>
                <a:gd name="T81" fmla="*/ 38 h 440"/>
                <a:gd name="T82" fmla="*/ 747 w 407"/>
                <a:gd name="T83" fmla="*/ 27 h 440"/>
                <a:gd name="T84" fmla="*/ 658 w 407"/>
                <a:gd name="T85" fmla="*/ 19 h 440"/>
                <a:gd name="T86" fmla="*/ 599 w 407"/>
                <a:gd name="T87" fmla="*/ 19 h 440"/>
                <a:gd name="T88" fmla="*/ 570 w 407"/>
                <a:gd name="T89" fmla="*/ 17 h 440"/>
                <a:gd name="T90" fmla="*/ 508 w 407"/>
                <a:gd name="T91" fmla="*/ 16 h 440"/>
                <a:gd name="T92" fmla="*/ 492 w 407"/>
                <a:gd name="T93" fmla="*/ 14 h 440"/>
                <a:gd name="T94" fmla="*/ 462 w 407"/>
                <a:gd name="T95" fmla="*/ 14 h 440"/>
                <a:gd name="T96" fmla="*/ 452 w 407"/>
                <a:gd name="T97" fmla="*/ 16 h 440"/>
                <a:gd name="T98" fmla="*/ 452 w 407"/>
                <a:gd name="T99" fmla="*/ 14 h 440"/>
                <a:gd name="T100" fmla="*/ 462 w 407"/>
                <a:gd name="T101" fmla="*/ 7 h 4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7"/>
                <a:gd name="T154" fmla="*/ 0 h 440"/>
                <a:gd name="T155" fmla="*/ 407 w 407"/>
                <a:gd name="T156" fmla="*/ 440 h 4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7" h="440">
                  <a:moveTo>
                    <a:pt x="240" y="16"/>
                  </a:moveTo>
                  <a:lnTo>
                    <a:pt x="232" y="16"/>
                  </a:lnTo>
                  <a:lnTo>
                    <a:pt x="216" y="24"/>
                  </a:lnTo>
                  <a:lnTo>
                    <a:pt x="208" y="32"/>
                  </a:lnTo>
                  <a:lnTo>
                    <a:pt x="208" y="24"/>
                  </a:lnTo>
                  <a:lnTo>
                    <a:pt x="192" y="24"/>
                  </a:lnTo>
                  <a:lnTo>
                    <a:pt x="184" y="32"/>
                  </a:lnTo>
                  <a:lnTo>
                    <a:pt x="176" y="32"/>
                  </a:lnTo>
                  <a:lnTo>
                    <a:pt x="160" y="40"/>
                  </a:lnTo>
                  <a:lnTo>
                    <a:pt x="152" y="40"/>
                  </a:lnTo>
                  <a:lnTo>
                    <a:pt x="144" y="24"/>
                  </a:lnTo>
                  <a:lnTo>
                    <a:pt x="144" y="8"/>
                  </a:lnTo>
                  <a:lnTo>
                    <a:pt x="144" y="0"/>
                  </a:lnTo>
                  <a:lnTo>
                    <a:pt x="136" y="0"/>
                  </a:lnTo>
                  <a:lnTo>
                    <a:pt x="128" y="8"/>
                  </a:lnTo>
                  <a:lnTo>
                    <a:pt x="112" y="16"/>
                  </a:lnTo>
                  <a:lnTo>
                    <a:pt x="88" y="8"/>
                  </a:lnTo>
                  <a:lnTo>
                    <a:pt x="96" y="16"/>
                  </a:lnTo>
                  <a:lnTo>
                    <a:pt x="96" y="24"/>
                  </a:lnTo>
                  <a:lnTo>
                    <a:pt x="104" y="32"/>
                  </a:lnTo>
                  <a:lnTo>
                    <a:pt x="88" y="48"/>
                  </a:lnTo>
                  <a:lnTo>
                    <a:pt x="80" y="48"/>
                  </a:lnTo>
                  <a:lnTo>
                    <a:pt x="72" y="40"/>
                  </a:lnTo>
                  <a:lnTo>
                    <a:pt x="64" y="32"/>
                  </a:lnTo>
                  <a:lnTo>
                    <a:pt x="40" y="32"/>
                  </a:lnTo>
                  <a:lnTo>
                    <a:pt x="40" y="40"/>
                  </a:lnTo>
                  <a:lnTo>
                    <a:pt x="48" y="48"/>
                  </a:lnTo>
                  <a:lnTo>
                    <a:pt x="40" y="48"/>
                  </a:lnTo>
                  <a:lnTo>
                    <a:pt x="48" y="72"/>
                  </a:lnTo>
                  <a:lnTo>
                    <a:pt x="40" y="96"/>
                  </a:lnTo>
                  <a:lnTo>
                    <a:pt x="8" y="112"/>
                  </a:lnTo>
                  <a:lnTo>
                    <a:pt x="0" y="136"/>
                  </a:lnTo>
                  <a:lnTo>
                    <a:pt x="8" y="160"/>
                  </a:lnTo>
                  <a:lnTo>
                    <a:pt x="16" y="160"/>
                  </a:lnTo>
                  <a:lnTo>
                    <a:pt x="32" y="160"/>
                  </a:lnTo>
                  <a:lnTo>
                    <a:pt x="32" y="168"/>
                  </a:lnTo>
                  <a:lnTo>
                    <a:pt x="48" y="168"/>
                  </a:lnTo>
                  <a:lnTo>
                    <a:pt x="56" y="168"/>
                  </a:lnTo>
                  <a:lnTo>
                    <a:pt x="72" y="160"/>
                  </a:lnTo>
                  <a:lnTo>
                    <a:pt x="88" y="160"/>
                  </a:lnTo>
                  <a:lnTo>
                    <a:pt x="88" y="176"/>
                  </a:lnTo>
                  <a:lnTo>
                    <a:pt x="88" y="184"/>
                  </a:lnTo>
                  <a:lnTo>
                    <a:pt x="128" y="200"/>
                  </a:lnTo>
                  <a:lnTo>
                    <a:pt x="136" y="208"/>
                  </a:lnTo>
                  <a:lnTo>
                    <a:pt x="136" y="216"/>
                  </a:lnTo>
                  <a:lnTo>
                    <a:pt x="144" y="232"/>
                  </a:lnTo>
                  <a:lnTo>
                    <a:pt x="160" y="232"/>
                  </a:lnTo>
                  <a:lnTo>
                    <a:pt x="160" y="240"/>
                  </a:lnTo>
                  <a:lnTo>
                    <a:pt x="168" y="256"/>
                  </a:lnTo>
                  <a:lnTo>
                    <a:pt x="168" y="272"/>
                  </a:lnTo>
                  <a:lnTo>
                    <a:pt x="168" y="296"/>
                  </a:lnTo>
                  <a:lnTo>
                    <a:pt x="184" y="304"/>
                  </a:lnTo>
                  <a:lnTo>
                    <a:pt x="192" y="304"/>
                  </a:lnTo>
                  <a:lnTo>
                    <a:pt x="192" y="312"/>
                  </a:lnTo>
                  <a:lnTo>
                    <a:pt x="208" y="320"/>
                  </a:lnTo>
                  <a:lnTo>
                    <a:pt x="200" y="336"/>
                  </a:lnTo>
                  <a:lnTo>
                    <a:pt x="208" y="336"/>
                  </a:lnTo>
                  <a:lnTo>
                    <a:pt x="208" y="352"/>
                  </a:lnTo>
                  <a:lnTo>
                    <a:pt x="200" y="360"/>
                  </a:lnTo>
                  <a:lnTo>
                    <a:pt x="168" y="392"/>
                  </a:lnTo>
                  <a:lnTo>
                    <a:pt x="176" y="392"/>
                  </a:lnTo>
                  <a:lnTo>
                    <a:pt x="184" y="400"/>
                  </a:lnTo>
                  <a:lnTo>
                    <a:pt x="192" y="400"/>
                  </a:lnTo>
                  <a:lnTo>
                    <a:pt x="208" y="416"/>
                  </a:lnTo>
                  <a:lnTo>
                    <a:pt x="216" y="424"/>
                  </a:lnTo>
                  <a:lnTo>
                    <a:pt x="208" y="440"/>
                  </a:lnTo>
                  <a:lnTo>
                    <a:pt x="224" y="424"/>
                  </a:lnTo>
                  <a:lnTo>
                    <a:pt x="240" y="408"/>
                  </a:lnTo>
                  <a:lnTo>
                    <a:pt x="247" y="384"/>
                  </a:lnTo>
                  <a:lnTo>
                    <a:pt x="263" y="368"/>
                  </a:lnTo>
                  <a:lnTo>
                    <a:pt x="263" y="344"/>
                  </a:lnTo>
                  <a:lnTo>
                    <a:pt x="271" y="328"/>
                  </a:lnTo>
                  <a:lnTo>
                    <a:pt x="287" y="320"/>
                  </a:lnTo>
                  <a:lnTo>
                    <a:pt x="303" y="304"/>
                  </a:lnTo>
                  <a:lnTo>
                    <a:pt x="327" y="304"/>
                  </a:lnTo>
                  <a:lnTo>
                    <a:pt x="343" y="296"/>
                  </a:lnTo>
                  <a:lnTo>
                    <a:pt x="343" y="288"/>
                  </a:lnTo>
                  <a:lnTo>
                    <a:pt x="359" y="264"/>
                  </a:lnTo>
                  <a:lnTo>
                    <a:pt x="359" y="256"/>
                  </a:lnTo>
                  <a:lnTo>
                    <a:pt x="359" y="248"/>
                  </a:lnTo>
                  <a:lnTo>
                    <a:pt x="359" y="200"/>
                  </a:lnTo>
                  <a:lnTo>
                    <a:pt x="399" y="160"/>
                  </a:lnTo>
                  <a:lnTo>
                    <a:pt x="407" y="136"/>
                  </a:lnTo>
                  <a:lnTo>
                    <a:pt x="399" y="112"/>
                  </a:lnTo>
                  <a:lnTo>
                    <a:pt x="383" y="112"/>
                  </a:lnTo>
                  <a:lnTo>
                    <a:pt x="351" y="80"/>
                  </a:lnTo>
                  <a:lnTo>
                    <a:pt x="335" y="88"/>
                  </a:lnTo>
                  <a:lnTo>
                    <a:pt x="319" y="80"/>
                  </a:lnTo>
                  <a:lnTo>
                    <a:pt x="303" y="80"/>
                  </a:lnTo>
                  <a:lnTo>
                    <a:pt x="303" y="72"/>
                  </a:lnTo>
                  <a:lnTo>
                    <a:pt x="295" y="72"/>
                  </a:lnTo>
                  <a:lnTo>
                    <a:pt x="271" y="64"/>
                  </a:lnTo>
                  <a:lnTo>
                    <a:pt x="263" y="72"/>
                  </a:lnTo>
                  <a:lnTo>
                    <a:pt x="263" y="56"/>
                  </a:lnTo>
                  <a:lnTo>
                    <a:pt x="255" y="56"/>
                  </a:lnTo>
                  <a:lnTo>
                    <a:pt x="247" y="56"/>
                  </a:lnTo>
                  <a:lnTo>
                    <a:pt x="247" y="72"/>
                  </a:lnTo>
                  <a:lnTo>
                    <a:pt x="240" y="64"/>
                  </a:lnTo>
                  <a:lnTo>
                    <a:pt x="232" y="72"/>
                  </a:lnTo>
                  <a:lnTo>
                    <a:pt x="240" y="56"/>
                  </a:lnTo>
                  <a:lnTo>
                    <a:pt x="247" y="40"/>
                  </a:lnTo>
                  <a:lnTo>
                    <a:pt x="247" y="32"/>
                  </a:lnTo>
                  <a:lnTo>
                    <a:pt x="24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5" name="Freeform 73"/>
            <p:cNvSpPr>
              <a:spLocks/>
            </p:cNvSpPr>
            <p:nvPr/>
          </p:nvSpPr>
          <p:spPr bwMode="auto">
            <a:xfrm>
              <a:off x="2693" y="2581"/>
              <a:ext cx="420" cy="409"/>
            </a:xfrm>
            <a:custGeom>
              <a:avLst/>
              <a:gdLst>
                <a:gd name="T0" fmla="*/ 434 w 407"/>
                <a:gd name="T1" fmla="*/ 7 h 440"/>
                <a:gd name="T2" fmla="*/ 391 w 407"/>
                <a:gd name="T3" fmla="*/ 7 h 440"/>
                <a:gd name="T4" fmla="*/ 360 w 407"/>
                <a:gd name="T5" fmla="*/ 7 h 440"/>
                <a:gd name="T6" fmla="*/ 330 w 407"/>
                <a:gd name="T7" fmla="*/ 7 h 440"/>
                <a:gd name="T8" fmla="*/ 285 w 407"/>
                <a:gd name="T9" fmla="*/ 9 h 440"/>
                <a:gd name="T10" fmla="*/ 271 w 407"/>
                <a:gd name="T11" fmla="*/ 7 h 440"/>
                <a:gd name="T12" fmla="*/ 255 w 407"/>
                <a:gd name="T13" fmla="*/ 0 h 440"/>
                <a:gd name="T14" fmla="*/ 211 w 407"/>
                <a:gd name="T15" fmla="*/ 7 h 440"/>
                <a:gd name="T16" fmla="*/ 179 w 407"/>
                <a:gd name="T17" fmla="*/ 7 h 440"/>
                <a:gd name="T18" fmla="*/ 195 w 407"/>
                <a:gd name="T19" fmla="*/ 7 h 440"/>
                <a:gd name="T20" fmla="*/ 152 w 407"/>
                <a:gd name="T21" fmla="*/ 12 h 440"/>
                <a:gd name="T22" fmla="*/ 118 w 407"/>
                <a:gd name="T23" fmla="*/ 7 h 440"/>
                <a:gd name="T24" fmla="*/ 73 w 407"/>
                <a:gd name="T25" fmla="*/ 9 h 440"/>
                <a:gd name="T26" fmla="*/ 73 w 407"/>
                <a:gd name="T27" fmla="*/ 12 h 440"/>
                <a:gd name="T28" fmla="*/ 73 w 407"/>
                <a:gd name="T29" fmla="*/ 22 h 440"/>
                <a:gd name="T30" fmla="*/ 0 w 407"/>
                <a:gd name="T31" fmla="*/ 31 h 440"/>
                <a:gd name="T32" fmla="*/ 36 w 407"/>
                <a:gd name="T33" fmla="*/ 38 h 440"/>
                <a:gd name="T34" fmla="*/ 57 w 407"/>
                <a:gd name="T35" fmla="*/ 38 h 440"/>
                <a:gd name="T36" fmla="*/ 104 w 407"/>
                <a:gd name="T37" fmla="*/ 38 h 440"/>
                <a:gd name="T38" fmla="*/ 164 w 407"/>
                <a:gd name="T39" fmla="*/ 38 h 440"/>
                <a:gd name="T40" fmla="*/ 164 w 407"/>
                <a:gd name="T41" fmla="*/ 43 h 440"/>
                <a:gd name="T42" fmla="*/ 255 w 407"/>
                <a:gd name="T43" fmla="*/ 47 h 440"/>
                <a:gd name="T44" fmla="*/ 271 w 407"/>
                <a:gd name="T45" fmla="*/ 55 h 440"/>
                <a:gd name="T46" fmla="*/ 299 w 407"/>
                <a:gd name="T47" fmla="*/ 55 h 440"/>
                <a:gd name="T48" fmla="*/ 315 w 407"/>
                <a:gd name="T49" fmla="*/ 63 h 440"/>
                <a:gd name="T50" fmla="*/ 345 w 407"/>
                <a:gd name="T51" fmla="*/ 70 h 440"/>
                <a:gd name="T52" fmla="*/ 360 w 407"/>
                <a:gd name="T53" fmla="*/ 73 h 440"/>
                <a:gd name="T54" fmla="*/ 375 w 407"/>
                <a:gd name="T55" fmla="*/ 79 h 440"/>
                <a:gd name="T56" fmla="*/ 391 w 407"/>
                <a:gd name="T57" fmla="*/ 81 h 440"/>
                <a:gd name="T58" fmla="*/ 315 w 407"/>
                <a:gd name="T59" fmla="*/ 91 h 440"/>
                <a:gd name="T60" fmla="*/ 345 w 407"/>
                <a:gd name="T61" fmla="*/ 92 h 440"/>
                <a:gd name="T62" fmla="*/ 391 w 407"/>
                <a:gd name="T63" fmla="*/ 97 h 440"/>
                <a:gd name="T64" fmla="*/ 391 w 407"/>
                <a:gd name="T65" fmla="*/ 102 h 440"/>
                <a:gd name="T66" fmla="*/ 452 w 407"/>
                <a:gd name="T67" fmla="*/ 94 h 440"/>
                <a:gd name="T68" fmla="*/ 492 w 407"/>
                <a:gd name="T69" fmla="*/ 86 h 440"/>
                <a:gd name="T70" fmla="*/ 508 w 407"/>
                <a:gd name="T71" fmla="*/ 76 h 440"/>
                <a:gd name="T72" fmla="*/ 570 w 407"/>
                <a:gd name="T73" fmla="*/ 70 h 440"/>
                <a:gd name="T74" fmla="*/ 643 w 407"/>
                <a:gd name="T75" fmla="*/ 69 h 440"/>
                <a:gd name="T76" fmla="*/ 673 w 407"/>
                <a:gd name="T77" fmla="*/ 61 h 440"/>
                <a:gd name="T78" fmla="*/ 673 w 407"/>
                <a:gd name="T79" fmla="*/ 59 h 440"/>
                <a:gd name="T80" fmla="*/ 747 w 407"/>
                <a:gd name="T81" fmla="*/ 38 h 440"/>
                <a:gd name="T82" fmla="*/ 747 w 407"/>
                <a:gd name="T83" fmla="*/ 27 h 440"/>
                <a:gd name="T84" fmla="*/ 658 w 407"/>
                <a:gd name="T85" fmla="*/ 19 h 440"/>
                <a:gd name="T86" fmla="*/ 599 w 407"/>
                <a:gd name="T87" fmla="*/ 19 h 440"/>
                <a:gd name="T88" fmla="*/ 570 w 407"/>
                <a:gd name="T89" fmla="*/ 17 h 440"/>
                <a:gd name="T90" fmla="*/ 508 w 407"/>
                <a:gd name="T91" fmla="*/ 16 h 440"/>
                <a:gd name="T92" fmla="*/ 492 w 407"/>
                <a:gd name="T93" fmla="*/ 14 h 440"/>
                <a:gd name="T94" fmla="*/ 462 w 407"/>
                <a:gd name="T95" fmla="*/ 14 h 440"/>
                <a:gd name="T96" fmla="*/ 452 w 407"/>
                <a:gd name="T97" fmla="*/ 16 h 440"/>
                <a:gd name="T98" fmla="*/ 452 w 407"/>
                <a:gd name="T99" fmla="*/ 14 h 440"/>
                <a:gd name="T100" fmla="*/ 462 w 407"/>
                <a:gd name="T101" fmla="*/ 7 h 4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7"/>
                <a:gd name="T154" fmla="*/ 0 h 440"/>
                <a:gd name="T155" fmla="*/ 407 w 407"/>
                <a:gd name="T156" fmla="*/ 440 h 4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7" h="440">
                  <a:moveTo>
                    <a:pt x="240" y="16"/>
                  </a:moveTo>
                  <a:lnTo>
                    <a:pt x="232" y="16"/>
                  </a:lnTo>
                  <a:lnTo>
                    <a:pt x="216" y="24"/>
                  </a:lnTo>
                  <a:lnTo>
                    <a:pt x="208" y="32"/>
                  </a:lnTo>
                  <a:lnTo>
                    <a:pt x="208" y="24"/>
                  </a:lnTo>
                  <a:lnTo>
                    <a:pt x="192" y="24"/>
                  </a:lnTo>
                  <a:lnTo>
                    <a:pt x="184" y="32"/>
                  </a:lnTo>
                  <a:lnTo>
                    <a:pt x="176" y="32"/>
                  </a:lnTo>
                  <a:lnTo>
                    <a:pt x="160" y="40"/>
                  </a:lnTo>
                  <a:lnTo>
                    <a:pt x="152" y="40"/>
                  </a:lnTo>
                  <a:lnTo>
                    <a:pt x="144" y="24"/>
                  </a:lnTo>
                  <a:lnTo>
                    <a:pt x="144" y="8"/>
                  </a:lnTo>
                  <a:lnTo>
                    <a:pt x="144" y="0"/>
                  </a:lnTo>
                  <a:lnTo>
                    <a:pt x="136" y="0"/>
                  </a:lnTo>
                  <a:lnTo>
                    <a:pt x="128" y="8"/>
                  </a:lnTo>
                  <a:lnTo>
                    <a:pt x="112" y="16"/>
                  </a:lnTo>
                  <a:lnTo>
                    <a:pt x="88" y="8"/>
                  </a:lnTo>
                  <a:lnTo>
                    <a:pt x="96" y="16"/>
                  </a:lnTo>
                  <a:lnTo>
                    <a:pt x="96" y="24"/>
                  </a:lnTo>
                  <a:lnTo>
                    <a:pt x="104" y="32"/>
                  </a:lnTo>
                  <a:lnTo>
                    <a:pt x="88" y="48"/>
                  </a:lnTo>
                  <a:lnTo>
                    <a:pt x="80" y="48"/>
                  </a:lnTo>
                  <a:lnTo>
                    <a:pt x="72" y="40"/>
                  </a:lnTo>
                  <a:lnTo>
                    <a:pt x="64" y="32"/>
                  </a:lnTo>
                  <a:lnTo>
                    <a:pt x="40" y="32"/>
                  </a:lnTo>
                  <a:lnTo>
                    <a:pt x="40" y="40"/>
                  </a:lnTo>
                  <a:lnTo>
                    <a:pt x="48" y="48"/>
                  </a:lnTo>
                  <a:lnTo>
                    <a:pt x="40" y="48"/>
                  </a:lnTo>
                  <a:lnTo>
                    <a:pt x="48" y="72"/>
                  </a:lnTo>
                  <a:lnTo>
                    <a:pt x="40" y="96"/>
                  </a:lnTo>
                  <a:lnTo>
                    <a:pt x="8" y="112"/>
                  </a:lnTo>
                  <a:lnTo>
                    <a:pt x="0" y="136"/>
                  </a:lnTo>
                  <a:lnTo>
                    <a:pt x="8" y="160"/>
                  </a:lnTo>
                  <a:lnTo>
                    <a:pt x="16" y="160"/>
                  </a:lnTo>
                  <a:lnTo>
                    <a:pt x="32" y="160"/>
                  </a:lnTo>
                  <a:lnTo>
                    <a:pt x="32" y="168"/>
                  </a:lnTo>
                  <a:lnTo>
                    <a:pt x="48" y="168"/>
                  </a:lnTo>
                  <a:lnTo>
                    <a:pt x="56" y="168"/>
                  </a:lnTo>
                  <a:lnTo>
                    <a:pt x="72" y="160"/>
                  </a:lnTo>
                  <a:lnTo>
                    <a:pt x="88" y="160"/>
                  </a:lnTo>
                  <a:lnTo>
                    <a:pt x="88" y="176"/>
                  </a:lnTo>
                  <a:lnTo>
                    <a:pt x="88" y="184"/>
                  </a:lnTo>
                  <a:lnTo>
                    <a:pt x="128" y="200"/>
                  </a:lnTo>
                  <a:lnTo>
                    <a:pt x="136" y="208"/>
                  </a:lnTo>
                  <a:lnTo>
                    <a:pt x="136" y="216"/>
                  </a:lnTo>
                  <a:lnTo>
                    <a:pt x="144" y="232"/>
                  </a:lnTo>
                  <a:lnTo>
                    <a:pt x="160" y="232"/>
                  </a:lnTo>
                  <a:lnTo>
                    <a:pt x="160" y="240"/>
                  </a:lnTo>
                  <a:lnTo>
                    <a:pt x="168" y="256"/>
                  </a:lnTo>
                  <a:lnTo>
                    <a:pt x="168" y="272"/>
                  </a:lnTo>
                  <a:lnTo>
                    <a:pt x="168" y="296"/>
                  </a:lnTo>
                  <a:lnTo>
                    <a:pt x="184" y="304"/>
                  </a:lnTo>
                  <a:lnTo>
                    <a:pt x="192" y="304"/>
                  </a:lnTo>
                  <a:lnTo>
                    <a:pt x="192" y="312"/>
                  </a:lnTo>
                  <a:lnTo>
                    <a:pt x="208" y="320"/>
                  </a:lnTo>
                  <a:lnTo>
                    <a:pt x="200" y="336"/>
                  </a:lnTo>
                  <a:lnTo>
                    <a:pt x="208" y="336"/>
                  </a:lnTo>
                  <a:lnTo>
                    <a:pt x="208" y="352"/>
                  </a:lnTo>
                  <a:lnTo>
                    <a:pt x="200" y="360"/>
                  </a:lnTo>
                  <a:lnTo>
                    <a:pt x="168" y="392"/>
                  </a:lnTo>
                  <a:lnTo>
                    <a:pt x="176" y="392"/>
                  </a:lnTo>
                  <a:lnTo>
                    <a:pt x="184" y="400"/>
                  </a:lnTo>
                  <a:lnTo>
                    <a:pt x="192" y="400"/>
                  </a:lnTo>
                  <a:lnTo>
                    <a:pt x="208" y="416"/>
                  </a:lnTo>
                  <a:lnTo>
                    <a:pt x="216" y="424"/>
                  </a:lnTo>
                  <a:lnTo>
                    <a:pt x="208" y="440"/>
                  </a:lnTo>
                  <a:lnTo>
                    <a:pt x="224" y="424"/>
                  </a:lnTo>
                  <a:lnTo>
                    <a:pt x="240" y="408"/>
                  </a:lnTo>
                  <a:lnTo>
                    <a:pt x="247" y="384"/>
                  </a:lnTo>
                  <a:lnTo>
                    <a:pt x="263" y="368"/>
                  </a:lnTo>
                  <a:lnTo>
                    <a:pt x="263" y="344"/>
                  </a:lnTo>
                  <a:lnTo>
                    <a:pt x="271" y="328"/>
                  </a:lnTo>
                  <a:lnTo>
                    <a:pt x="287" y="320"/>
                  </a:lnTo>
                  <a:lnTo>
                    <a:pt x="303" y="304"/>
                  </a:lnTo>
                  <a:lnTo>
                    <a:pt x="327" y="304"/>
                  </a:lnTo>
                  <a:lnTo>
                    <a:pt x="343" y="296"/>
                  </a:lnTo>
                  <a:lnTo>
                    <a:pt x="343" y="288"/>
                  </a:lnTo>
                  <a:lnTo>
                    <a:pt x="359" y="264"/>
                  </a:lnTo>
                  <a:lnTo>
                    <a:pt x="359" y="256"/>
                  </a:lnTo>
                  <a:lnTo>
                    <a:pt x="359" y="248"/>
                  </a:lnTo>
                  <a:lnTo>
                    <a:pt x="359" y="200"/>
                  </a:lnTo>
                  <a:lnTo>
                    <a:pt x="399" y="160"/>
                  </a:lnTo>
                  <a:lnTo>
                    <a:pt x="407" y="136"/>
                  </a:lnTo>
                  <a:lnTo>
                    <a:pt x="399" y="112"/>
                  </a:lnTo>
                  <a:lnTo>
                    <a:pt x="383" y="112"/>
                  </a:lnTo>
                  <a:lnTo>
                    <a:pt x="351" y="80"/>
                  </a:lnTo>
                  <a:lnTo>
                    <a:pt x="335" y="88"/>
                  </a:lnTo>
                  <a:lnTo>
                    <a:pt x="319" y="80"/>
                  </a:lnTo>
                  <a:lnTo>
                    <a:pt x="303" y="80"/>
                  </a:lnTo>
                  <a:lnTo>
                    <a:pt x="303" y="72"/>
                  </a:lnTo>
                  <a:lnTo>
                    <a:pt x="295" y="72"/>
                  </a:lnTo>
                  <a:lnTo>
                    <a:pt x="271" y="64"/>
                  </a:lnTo>
                  <a:lnTo>
                    <a:pt x="263" y="72"/>
                  </a:lnTo>
                  <a:lnTo>
                    <a:pt x="263" y="56"/>
                  </a:lnTo>
                  <a:lnTo>
                    <a:pt x="255" y="56"/>
                  </a:lnTo>
                  <a:lnTo>
                    <a:pt x="247" y="56"/>
                  </a:lnTo>
                  <a:lnTo>
                    <a:pt x="247" y="72"/>
                  </a:lnTo>
                  <a:lnTo>
                    <a:pt x="240" y="64"/>
                  </a:lnTo>
                  <a:lnTo>
                    <a:pt x="232" y="72"/>
                  </a:lnTo>
                  <a:lnTo>
                    <a:pt x="240" y="56"/>
                  </a:lnTo>
                  <a:lnTo>
                    <a:pt x="247" y="40"/>
                  </a:lnTo>
                  <a:lnTo>
                    <a:pt x="247" y="32"/>
                  </a:lnTo>
                  <a:lnTo>
                    <a:pt x="240" y="16"/>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6" name="Freeform 74"/>
            <p:cNvSpPr>
              <a:spLocks/>
            </p:cNvSpPr>
            <p:nvPr/>
          </p:nvSpPr>
          <p:spPr bwMode="auto">
            <a:xfrm>
              <a:off x="2909" y="2575"/>
              <a:ext cx="24" cy="36"/>
            </a:xfrm>
            <a:custGeom>
              <a:avLst/>
              <a:gdLst>
                <a:gd name="T0" fmla="*/ 0 w 24"/>
                <a:gd name="T1" fmla="*/ 5 h 40"/>
                <a:gd name="T2" fmla="*/ 0 w 24"/>
                <a:gd name="T3" fmla="*/ 5 h 40"/>
                <a:gd name="T4" fmla="*/ 8 w 24"/>
                <a:gd name="T5" fmla="*/ 5 h 40"/>
                <a:gd name="T6" fmla="*/ 24 w 24"/>
                <a:gd name="T7" fmla="*/ 5 h 40"/>
                <a:gd name="T8" fmla="*/ 0 w 24"/>
                <a:gd name="T9" fmla="*/ 0 h 40"/>
                <a:gd name="T10" fmla="*/ 0 w 24"/>
                <a:gd name="T11" fmla="*/ 5 h 40"/>
                <a:gd name="T12" fmla="*/ 0 w 24"/>
                <a:gd name="T13" fmla="*/ 5 h 40"/>
                <a:gd name="T14" fmla="*/ 0 w 24"/>
                <a:gd name="T15" fmla="*/ 5 h 4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0"/>
                <a:gd name="T26" fmla="*/ 24 w 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0">
                  <a:moveTo>
                    <a:pt x="0" y="32"/>
                  </a:moveTo>
                  <a:lnTo>
                    <a:pt x="0" y="40"/>
                  </a:lnTo>
                  <a:lnTo>
                    <a:pt x="8" y="32"/>
                  </a:lnTo>
                  <a:lnTo>
                    <a:pt x="24" y="24"/>
                  </a:lnTo>
                  <a:lnTo>
                    <a:pt x="0" y="0"/>
                  </a:lnTo>
                  <a:lnTo>
                    <a:pt x="0" y="8"/>
                  </a:lnTo>
                  <a:lnTo>
                    <a:pt x="0" y="24"/>
                  </a:lnTo>
                  <a:lnTo>
                    <a:pt x="0"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7" name="Freeform 75"/>
            <p:cNvSpPr>
              <a:spLocks/>
            </p:cNvSpPr>
            <p:nvPr/>
          </p:nvSpPr>
          <p:spPr bwMode="auto">
            <a:xfrm>
              <a:off x="2909" y="2575"/>
              <a:ext cx="24" cy="36"/>
            </a:xfrm>
            <a:custGeom>
              <a:avLst/>
              <a:gdLst>
                <a:gd name="T0" fmla="*/ 0 w 24"/>
                <a:gd name="T1" fmla="*/ 5 h 40"/>
                <a:gd name="T2" fmla="*/ 0 w 24"/>
                <a:gd name="T3" fmla="*/ 5 h 40"/>
                <a:gd name="T4" fmla="*/ 8 w 24"/>
                <a:gd name="T5" fmla="*/ 5 h 40"/>
                <a:gd name="T6" fmla="*/ 24 w 24"/>
                <a:gd name="T7" fmla="*/ 5 h 40"/>
                <a:gd name="T8" fmla="*/ 0 w 24"/>
                <a:gd name="T9" fmla="*/ 0 h 40"/>
                <a:gd name="T10" fmla="*/ 0 w 24"/>
                <a:gd name="T11" fmla="*/ 5 h 40"/>
                <a:gd name="T12" fmla="*/ 0 w 24"/>
                <a:gd name="T13" fmla="*/ 5 h 40"/>
                <a:gd name="T14" fmla="*/ 0 w 24"/>
                <a:gd name="T15" fmla="*/ 5 h 4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0"/>
                <a:gd name="T26" fmla="*/ 24 w 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0">
                  <a:moveTo>
                    <a:pt x="0" y="32"/>
                  </a:moveTo>
                  <a:lnTo>
                    <a:pt x="0" y="40"/>
                  </a:lnTo>
                  <a:lnTo>
                    <a:pt x="8" y="32"/>
                  </a:lnTo>
                  <a:lnTo>
                    <a:pt x="24" y="24"/>
                  </a:lnTo>
                  <a:lnTo>
                    <a:pt x="0" y="0"/>
                  </a:lnTo>
                  <a:lnTo>
                    <a:pt x="0" y="8"/>
                  </a:lnTo>
                  <a:lnTo>
                    <a:pt x="0" y="24"/>
                  </a:lnTo>
                  <a:lnTo>
                    <a:pt x="0" y="3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8" name="Freeform 76"/>
            <p:cNvSpPr>
              <a:spLocks/>
            </p:cNvSpPr>
            <p:nvPr/>
          </p:nvSpPr>
          <p:spPr bwMode="auto">
            <a:xfrm>
              <a:off x="2866" y="2575"/>
              <a:ext cx="43" cy="36"/>
            </a:xfrm>
            <a:custGeom>
              <a:avLst/>
              <a:gdLst>
                <a:gd name="T0" fmla="*/ 170 w 40"/>
                <a:gd name="T1" fmla="*/ 5 h 40"/>
                <a:gd name="T2" fmla="*/ 170 w 40"/>
                <a:gd name="T3" fmla="*/ 5 h 40"/>
                <a:gd name="T4" fmla="*/ 170 w 40"/>
                <a:gd name="T5" fmla="*/ 5 h 40"/>
                <a:gd name="T6" fmla="*/ 170 w 40"/>
                <a:gd name="T7" fmla="*/ 0 h 40"/>
                <a:gd name="T8" fmla="*/ 37 w 40"/>
                <a:gd name="T9" fmla="*/ 0 h 40"/>
                <a:gd name="T10" fmla="*/ 0 w 40"/>
                <a:gd name="T11" fmla="*/ 5 h 40"/>
                <a:gd name="T12" fmla="*/ 37 w 40"/>
                <a:gd name="T13" fmla="*/ 5 h 40"/>
                <a:gd name="T14" fmla="*/ 66 w 40"/>
                <a:gd name="T15" fmla="*/ 5 h 40"/>
                <a:gd name="T16" fmla="*/ 102 w 40"/>
                <a:gd name="T17" fmla="*/ 5 h 40"/>
                <a:gd name="T18" fmla="*/ 170 w 40"/>
                <a:gd name="T19" fmla="*/ 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32"/>
                  </a:moveTo>
                  <a:lnTo>
                    <a:pt x="40" y="24"/>
                  </a:lnTo>
                  <a:lnTo>
                    <a:pt x="40" y="8"/>
                  </a:lnTo>
                  <a:lnTo>
                    <a:pt x="40" y="0"/>
                  </a:lnTo>
                  <a:lnTo>
                    <a:pt x="8" y="0"/>
                  </a:lnTo>
                  <a:lnTo>
                    <a:pt x="0" y="16"/>
                  </a:lnTo>
                  <a:lnTo>
                    <a:pt x="8" y="40"/>
                  </a:lnTo>
                  <a:lnTo>
                    <a:pt x="16" y="40"/>
                  </a:lnTo>
                  <a:lnTo>
                    <a:pt x="24" y="32"/>
                  </a:lnTo>
                  <a:lnTo>
                    <a:pt x="40"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9" name="Freeform 77"/>
            <p:cNvSpPr>
              <a:spLocks/>
            </p:cNvSpPr>
            <p:nvPr/>
          </p:nvSpPr>
          <p:spPr bwMode="auto">
            <a:xfrm>
              <a:off x="2866" y="2575"/>
              <a:ext cx="43" cy="36"/>
            </a:xfrm>
            <a:custGeom>
              <a:avLst/>
              <a:gdLst>
                <a:gd name="T0" fmla="*/ 170 w 40"/>
                <a:gd name="T1" fmla="*/ 5 h 40"/>
                <a:gd name="T2" fmla="*/ 170 w 40"/>
                <a:gd name="T3" fmla="*/ 5 h 40"/>
                <a:gd name="T4" fmla="*/ 170 w 40"/>
                <a:gd name="T5" fmla="*/ 5 h 40"/>
                <a:gd name="T6" fmla="*/ 170 w 40"/>
                <a:gd name="T7" fmla="*/ 0 h 40"/>
                <a:gd name="T8" fmla="*/ 37 w 40"/>
                <a:gd name="T9" fmla="*/ 0 h 40"/>
                <a:gd name="T10" fmla="*/ 0 w 40"/>
                <a:gd name="T11" fmla="*/ 5 h 40"/>
                <a:gd name="T12" fmla="*/ 37 w 40"/>
                <a:gd name="T13" fmla="*/ 5 h 40"/>
                <a:gd name="T14" fmla="*/ 66 w 40"/>
                <a:gd name="T15" fmla="*/ 5 h 40"/>
                <a:gd name="T16" fmla="*/ 102 w 40"/>
                <a:gd name="T17" fmla="*/ 5 h 40"/>
                <a:gd name="T18" fmla="*/ 170 w 40"/>
                <a:gd name="T19" fmla="*/ 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32"/>
                  </a:moveTo>
                  <a:lnTo>
                    <a:pt x="40" y="24"/>
                  </a:lnTo>
                  <a:lnTo>
                    <a:pt x="40" y="8"/>
                  </a:lnTo>
                  <a:lnTo>
                    <a:pt x="40" y="0"/>
                  </a:lnTo>
                  <a:lnTo>
                    <a:pt x="8" y="0"/>
                  </a:lnTo>
                  <a:lnTo>
                    <a:pt x="0" y="16"/>
                  </a:lnTo>
                  <a:lnTo>
                    <a:pt x="8" y="40"/>
                  </a:lnTo>
                  <a:lnTo>
                    <a:pt x="16" y="40"/>
                  </a:lnTo>
                  <a:lnTo>
                    <a:pt x="24" y="32"/>
                  </a:lnTo>
                  <a:lnTo>
                    <a:pt x="40" y="3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80" name="Freeform 78"/>
            <p:cNvSpPr>
              <a:spLocks/>
            </p:cNvSpPr>
            <p:nvPr/>
          </p:nvSpPr>
          <p:spPr bwMode="auto">
            <a:xfrm>
              <a:off x="2825" y="2554"/>
              <a:ext cx="49" cy="64"/>
            </a:xfrm>
            <a:custGeom>
              <a:avLst/>
              <a:gdLst>
                <a:gd name="T0" fmla="*/ 16 w 48"/>
                <a:gd name="T1" fmla="*/ 0 h 71"/>
                <a:gd name="T2" fmla="*/ 52 w 48"/>
                <a:gd name="T3" fmla="*/ 5 h 71"/>
                <a:gd name="T4" fmla="*/ 60 w 48"/>
                <a:gd name="T5" fmla="*/ 5 h 71"/>
                <a:gd name="T6" fmla="*/ 68 w 48"/>
                <a:gd name="T7" fmla="*/ 5 h 71"/>
                <a:gd name="T8" fmla="*/ 60 w 48"/>
                <a:gd name="T9" fmla="*/ 5 h 71"/>
                <a:gd name="T10" fmla="*/ 68 w 48"/>
                <a:gd name="T11" fmla="*/ 8 h 71"/>
                <a:gd name="T12" fmla="*/ 52 w 48"/>
                <a:gd name="T13" fmla="*/ 10 h 71"/>
                <a:gd name="T14" fmla="*/ 26 w 48"/>
                <a:gd name="T15" fmla="*/ 10 h 71"/>
                <a:gd name="T16" fmla="*/ 16 w 48"/>
                <a:gd name="T17" fmla="*/ 7 h 71"/>
                <a:gd name="T18" fmla="*/ 16 w 48"/>
                <a:gd name="T19" fmla="*/ 5 h 71"/>
                <a:gd name="T20" fmla="*/ 16 w 48"/>
                <a:gd name="T21" fmla="*/ 5 h 71"/>
                <a:gd name="T22" fmla="*/ 8 w 48"/>
                <a:gd name="T23" fmla="*/ 5 h 71"/>
                <a:gd name="T24" fmla="*/ 0 w 48"/>
                <a:gd name="T25" fmla="*/ 5 h 71"/>
                <a:gd name="T26" fmla="*/ 0 w 48"/>
                <a:gd name="T27" fmla="*/ 5 h 71"/>
                <a:gd name="T28" fmla="*/ 8 w 48"/>
                <a:gd name="T29" fmla="*/ 5 h 71"/>
                <a:gd name="T30" fmla="*/ 16 w 48"/>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1"/>
                <a:gd name="T50" fmla="*/ 48 w 48"/>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1">
                  <a:moveTo>
                    <a:pt x="16" y="0"/>
                  </a:moveTo>
                  <a:lnTo>
                    <a:pt x="32" y="7"/>
                  </a:lnTo>
                  <a:lnTo>
                    <a:pt x="40" y="7"/>
                  </a:lnTo>
                  <a:lnTo>
                    <a:pt x="48" y="23"/>
                  </a:lnTo>
                  <a:lnTo>
                    <a:pt x="40" y="39"/>
                  </a:lnTo>
                  <a:lnTo>
                    <a:pt x="48" y="63"/>
                  </a:lnTo>
                  <a:lnTo>
                    <a:pt x="32" y="71"/>
                  </a:lnTo>
                  <a:lnTo>
                    <a:pt x="24" y="71"/>
                  </a:lnTo>
                  <a:lnTo>
                    <a:pt x="16" y="55"/>
                  </a:lnTo>
                  <a:lnTo>
                    <a:pt x="16" y="39"/>
                  </a:lnTo>
                  <a:lnTo>
                    <a:pt x="16" y="31"/>
                  </a:lnTo>
                  <a:lnTo>
                    <a:pt x="8" y="31"/>
                  </a:lnTo>
                  <a:lnTo>
                    <a:pt x="0" y="23"/>
                  </a:lnTo>
                  <a:lnTo>
                    <a:pt x="0" y="7"/>
                  </a:lnTo>
                  <a:lnTo>
                    <a:pt x="8" y="7"/>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1" name="Freeform 79"/>
            <p:cNvSpPr>
              <a:spLocks/>
            </p:cNvSpPr>
            <p:nvPr/>
          </p:nvSpPr>
          <p:spPr bwMode="auto">
            <a:xfrm>
              <a:off x="2825" y="2554"/>
              <a:ext cx="49" cy="64"/>
            </a:xfrm>
            <a:custGeom>
              <a:avLst/>
              <a:gdLst>
                <a:gd name="T0" fmla="*/ 16 w 48"/>
                <a:gd name="T1" fmla="*/ 0 h 71"/>
                <a:gd name="T2" fmla="*/ 52 w 48"/>
                <a:gd name="T3" fmla="*/ 5 h 71"/>
                <a:gd name="T4" fmla="*/ 60 w 48"/>
                <a:gd name="T5" fmla="*/ 5 h 71"/>
                <a:gd name="T6" fmla="*/ 68 w 48"/>
                <a:gd name="T7" fmla="*/ 5 h 71"/>
                <a:gd name="T8" fmla="*/ 60 w 48"/>
                <a:gd name="T9" fmla="*/ 5 h 71"/>
                <a:gd name="T10" fmla="*/ 68 w 48"/>
                <a:gd name="T11" fmla="*/ 8 h 71"/>
                <a:gd name="T12" fmla="*/ 52 w 48"/>
                <a:gd name="T13" fmla="*/ 10 h 71"/>
                <a:gd name="T14" fmla="*/ 26 w 48"/>
                <a:gd name="T15" fmla="*/ 10 h 71"/>
                <a:gd name="T16" fmla="*/ 16 w 48"/>
                <a:gd name="T17" fmla="*/ 7 h 71"/>
                <a:gd name="T18" fmla="*/ 16 w 48"/>
                <a:gd name="T19" fmla="*/ 5 h 71"/>
                <a:gd name="T20" fmla="*/ 16 w 48"/>
                <a:gd name="T21" fmla="*/ 5 h 71"/>
                <a:gd name="T22" fmla="*/ 8 w 48"/>
                <a:gd name="T23" fmla="*/ 5 h 71"/>
                <a:gd name="T24" fmla="*/ 0 w 48"/>
                <a:gd name="T25" fmla="*/ 5 h 71"/>
                <a:gd name="T26" fmla="*/ 0 w 48"/>
                <a:gd name="T27" fmla="*/ 5 h 71"/>
                <a:gd name="T28" fmla="*/ 8 w 48"/>
                <a:gd name="T29" fmla="*/ 5 h 71"/>
                <a:gd name="T30" fmla="*/ 16 w 48"/>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1"/>
                <a:gd name="T50" fmla="*/ 48 w 48"/>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1">
                  <a:moveTo>
                    <a:pt x="16" y="0"/>
                  </a:moveTo>
                  <a:lnTo>
                    <a:pt x="32" y="7"/>
                  </a:lnTo>
                  <a:lnTo>
                    <a:pt x="40" y="7"/>
                  </a:lnTo>
                  <a:lnTo>
                    <a:pt x="48" y="23"/>
                  </a:lnTo>
                  <a:lnTo>
                    <a:pt x="40" y="39"/>
                  </a:lnTo>
                  <a:lnTo>
                    <a:pt x="48" y="63"/>
                  </a:lnTo>
                  <a:lnTo>
                    <a:pt x="32" y="71"/>
                  </a:lnTo>
                  <a:lnTo>
                    <a:pt x="24" y="71"/>
                  </a:lnTo>
                  <a:lnTo>
                    <a:pt x="16" y="55"/>
                  </a:lnTo>
                  <a:lnTo>
                    <a:pt x="16" y="39"/>
                  </a:lnTo>
                  <a:lnTo>
                    <a:pt x="16" y="31"/>
                  </a:lnTo>
                  <a:lnTo>
                    <a:pt x="8" y="31"/>
                  </a:lnTo>
                  <a:lnTo>
                    <a:pt x="0" y="23"/>
                  </a:lnTo>
                  <a:lnTo>
                    <a:pt x="0" y="7"/>
                  </a:lnTo>
                  <a:lnTo>
                    <a:pt x="8" y="7"/>
                  </a:lnTo>
                  <a:lnTo>
                    <a:pt x="16" y="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82" name="Freeform 80"/>
            <p:cNvSpPr>
              <a:spLocks/>
            </p:cNvSpPr>
            <p:nvPr/>
          </p:nvSpPr>
          <p:spPr bwMode="auto">
            <a:xfrm>
              <a:off x="2700" y="2517"/>
              <a:ext cx="141" cy="109"/>
            </a:xfrm>
            <a:custGeom>
              <a:avLst/>
              <a:gdLst>
                <a:gd name="T0" fmla="*/ 280 w 136"/>
                <a:gd name="T1" fmla="*/ 6 h 119"/>
                <a:gd name="T2" fmla="*/ 264 w 136"/>
                <a:gd name="T3" fmla="*/ 8 h 119"/>
                <a:gd name="T4" fmla="*/ 247 w 136"/>
                <a:gd name="T5" fmla="*/ 8 h 119"/>
                <a:gd name="T6" fmla="*/ 247 w 136"/>
                <a:gd name="T7" fmla="*/ 12 h 119"/>
                <a:gd name="T8" fmla="*/ 264 w 136"/>
                <a:gd name="T9" fmla="*/ 13 h 119"/>
                <a:gd name="T10" fmla="*/ 247 w 136"/>
                <a:gd name="T11" fmla="*/ 14 h 119"/>
                <a:gd name="T12" fmla="*/ 214 w 136"/>
                <a:gd name="T13" fmla="*/ 15 h 119"/>
                <a:gd name="T14" fmla="*/ 163 w 136"/>
                <a:gd name="T15" fmla="*/ 14 h 119"/>
                <a:gd name="T16" fmla="*/ 180 w 136"/>
                <a:gd name="T17" fmla="*/ 15 h 119"/>
                <a:gd name="T18" fmla="*/ 180 w 136"/>
                <a:gd name="T19" fmla="*/ 16 h 119"/>
                <a:gd name="T20" fmla="*/ 199 w 136"/>
                <a:gd name="T21" fmla="*/ 17 h 119"/>
                <a:gd name="T22" fmla="*/ 163 w 136"/>
                <a:gd name="T23" fmla="*/ 21 h 119"/>
                <a:gd name="T24" fmla="*/ 149 w 136"/>
                <a:gd name="T25" fmla="*/ 21 h 119"/>
                <a:gd name="T26" fmla="*/ 131 w 136"/>
                <a:gd name="T27" fmla="*/ 19 h 119"/>
                <a:gd name="T28" fmla="*/ 114 w 136"/>
                <a:gd name="T29" fmla="*/ 17 h 119"/>
                <a:gd name="T30" fmla="*/ 114 w 136"/>
                <a:gd name="T31" fmla="*/ 16 h 119"/>
                <a:gd name="T32" fmla="*/ 98 w 136"/>
                <a:gd name="T33" fmla="*/ 14 h 119"/>
                <a:gd name="T34" fmla="*/ 114 w 136"/>
                <a:gd name="T35" fmla="*/ 10 h 119"/>
                <a:gd name="T36" fmla="*/ 84 w 136"/>
                <a:gd name="T37" fmla="*/ 10 h 119"/>
                <a:gd name="T38" fmla="*/ 63 w 136"/>
                <a:gd name="T39" fmla="*/ 8 h 119"/>
                <a:gd name="T40" fmla="*/ 8 w 136"/>
                <a:gd name="T41" fmla="*/ 8 h 119"/>
                <a:gd name="T42" fmla="*/ 0 w 136"/>
                <a:gd name="T43" fmla="*/ 8 h 119"/>
                <a:gd name="T44" fmla="*/ 0 w 136"/>
                <a:gd name="T45" fmla="*/ 6 h 119"/>
                <a:gd name="T46" fmla="*/ 0 w 136"/>
                <a:gd name="T47" fmla="*/ 5 h 119"/>
                <a:gd name="T48" fmla="*/ 0 w 136"/>
                <a:gd name="T49" fmla="*/ 5 h 119"/>
                <a:gd name="T50" fmla="*/ 8 w 136"/>
                <a:gd name="T51" fmla="*/ 0 h 119"/>
                <a:gd name="T52" fmla="*/ 36 w 136"/>
                <a:gd name="T53" fmla="*/ 5 h 119"/>
                <a:gd name="T54" fmla="*/ 8 w 136"/>
                <a:gd name="T55" fmla="*/ 5 h 119"/>
                <a:gd name="T56" fmla="*/ 8 w 136"/>
                <a:gd name="T57" fmla="*/ 5 h 119"/>
                <a:gd name="T58" fmla="*/ 36 w 136"/>
                <a:gd name="T59" fmla="*/ 5 h 119"/>
                <a:gd name="T60" fmla="*/ 36 w 136"/>
                <a:gd name="T61" fmla="*/ 5 h 119"/>
                <a:gd name="T62" fmla="*/ 63 w 136"/>
                <a:gd name="T63" fmla="*/ 0 h 119"/>
                <a:gd name="T64" fmla="*/ 98 w 136"/>
                <a:gd name="T65" fmla="*/ 0 h 119"/>
                <a:gd name="T66" fmla="*/ 98 w 136"/>
                <a:gd name="T67" fmla="*/ 5 h 119"/>
                <a:gd name="T68" fmla="*/ 149 w 136"/>
                <a:gd name="T69" fmla="*/ 5 h 119"/>
                <a:gd name="T70" fmla="*/ 163 w 136"/>
                <a:gd name="T71" fmla="*/ 5 h 119"/>
                <a:gd name="T72" fmla="*/ 199 w 136"/>
                <a:gd name="T73" fmla="*/ 5 h 119"/>
                <a:gd name="T74" fmla="*/ 230 w 136"/>
                <a:gd name="T75" fmla="*/ 5 h 119"/>
                <a:gd name="T76" fmla="*/ 214 w 136"/>
                <a:gd name="T77" fmla="*/ 5 h 119"/>
                <a:gd name="T78" fmla="*/ 230 w 136"/>
                <a:gd name="T79" fmla="*/ 5 h 119"/>
                <a:gd name="T80" fmla="*/ 247 w 136"/>
                <a:gd name="T81" fmla="*/ 5 h 119"/>
                <a:gd name="T82" fmla="*/ 247 w 136"/>
                <a:gd name="T83" fmla="*/ 6 h 119"/>
                <a:gd name="T84" fmla="*/ 264 w 136"/>
                <a:gd name="T85" fmla="*/ 5 h 119"/>
                <a:gd name="T86" fmla="*/ 280 w 136"/>
                <a:gd name="T87" fmla="*/ 6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19"/>
                <a:gd name="T134" fmla="*/ 136 w 136"/>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19">
                  <a:moveTo>
                    <a:pt x="136" y="40"/>
                  </a:moveTo>
                  <a:lnTo>
                    <a:pt x="128" y="47"/>
                  </a:lnTo>
                  <a:lnTo>
                    <a:pt x="120" y="47"/>
                  </a:lnTo>
                  <a:lnTo>
                    <a:pt x="120" y="63"/>
                  </a:lnTo>
                  <a:lnTo>
                    <a:pt x="128" y="71"/>
                  </a:lnTo>
                  <a:lnTo>
                    <a:pt x="120" y="79"/>
                  </a:lnTo>
                  <a:lnTo>
                    <a:pt x="104" y="87"/>
                  </a:lnTo>
                  <a:lnTo>
                    <a:pt x="80" y="79"/>
                  </a:lnTo>
                  <a:lnTo>
                    <a:pt x="88" y="87"/>
                  </a:lnTo>
                  <a:lnTo>
                    <a:pt x="88" y="95"/>
                  </a:lnTo>
                  <a:lnTo>
                    <a:pt x="96" y="103"/>
                  </a:lnTo>
                  <a:lnTo>
                    <a:pt x="80" y="119"/>
                  </a:lnTo>
                  <a:lnTo>
                    <a:pt x="72" y="119"/>
                  </a:lnTo>
                  <a:lnTo>
                    <a:pt x="64" y="111"/>
                  </a:lnTo>
                  <a:lnTo>
                    <a:pt x="56" y="103"/>
                  </a:lnTo>
                  <a:lnTo>
                    <a:pt x="56" y="95"/>
                  </a:lnTo>
                  <a:lnTo>
                    <a:pt x="48" y="79"/>
                  </a:lnTo>
                  <a:lnTo>
                    <a:pt x="56" y="55"/>
                  </a:lnTo>
                  <a:lnTo>
                    <a:pt x="40" y="55"/>
                  </a:lnTo>
                  <a:lnTo>
                    <a:pt x="32" y="47"/>
                  </a:lnTo>
                  <a:lnTo>
                    <a:pt x="8" y="47"/>
                  </a:lnTo>
                  <a:lnTo>
                    <a:pt x="0" y="47"/>
                  </a:lnTo>
                  <a:lnTo>
                    <a:pt x="0" y="40"/>
                  </a:lnTo>
                  <a:lnTo>
                    <a:pt x="0" y="24"/>
                  </a:lnTo>
                  <a:lnTo>
                    <a:pt x="0" y="8"/>
                  </a:lnTo>
                  <a:lnTo>
                    <a:pt x="8" y="0"/>
                  </a:lnTo>
                  <a:lnTo>
                    <a:pt x="16" y="8"/>
                  </a:lnTo>
                  <a:lnTo>
                    <a:pt x="8" y="16"/>
                  </a:lnTo>
                  <a:lnTo>
                    <a:pt x="8" y="32"/>
                  </a:lnTo>
                  <a:lnTo>
                    <a:pt x="16" y="24"/>
                  </a:lnTo>
                  <a:lnTo>
                    <a:pt x="16" y="8"/>
                  </a:lnTo>
                  <a:lnTo>
                    <a:pt x="32" y="0"/>
                  </a:lnTo>
                  <a:lnTo>
                    <a:pt x="48" y="0"/>
                  </a:lnTo>
                  <a:lnTo>
                    <a:pt x="48" y="8"/>
                  </a:lnTo>
                  <a:lnTo>
                    <a:pt x="72" y="8"/>
                  </a:lnTo>
                  <a:lnTo>
                    <a:pt x="80" y="16"/>
                  </a:lnTo>
                  <a:lnTo>
                    <a:pt x="96" y="8"/>
                  </a:lnTo>
                  <a:lnTo>
                    <a:pt x="112" y="8"/>
                  </a:lnTo>
                  <a:lnTo>
                    <a:pt x="104" y="8"/>
                  </a:lnTo>
                  <a:lnTo>
                    <a:pt x="112" y="16"/>
                  </a:lnTo>
                  <a:lnTo>
                    <a:pt x="120" y="24"/>
                  </a:lnTo>
                  <a:lnTo>
                    <a:pt x="120" y="40"/>
                  </a:lnTo>
                  <a:lnTo>
                    <a:pt x="128" y="32"/>
                  </a:lnTo>
                  <a:lnTo>
                    <a:pt x="136"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3" name="Freeform 81"/>
            <p:cNvSpPr>
              <a:spLocks/>
            </p:cNvSpPr>
            <p:nvPr/>
          </p:nvSpPr>
          <p:spPr bwMode="auto">
            <a:xfrm>
              <a:off x="2700" y="2517"/>
              <a:ext cx="141" cy="109"/>
            </a:xfrm>
            <a:custGeom>
              <a:avLst/>
              <a:gdLst>
                <a:gd name="T0" fmla="*/ 280 w 136"/>
                <a:gd name="T1" fmla="*/ 6 h 119"/>
                <a:gd name="T2" fmla="*/ 264 w 136"/>
                <a:gd name="T3" fmla="*/ 8 h 119"/>
                <a:gd name="T4" fmla="*/ 247 w 136"/>
                <a:gd name="T5" fmla="*/ 8 h 119"/>
                <a:gd name="T6" fmla="*/ 247 w 136"/>
                <a:gd name="T7" fmla="*/ 12 h 119"/>
                <a:gd name="T8" fmla="*/ 264 w 136"/>
                <a:gd name="T9" fmla="*/ 13 h 119"/>
                <a:gd name="T10" fmla="*/ 247 w 136"/>
                <a:gd name="T11" fmla="*/ 14 h 119"/>
                <a:gd name="T12" fmla="*/ 214 w 136"/>
                <a:gd name="T13" fmla="*/ 15 h 119"/>
                <a:gd name="T14" fmla="*/ 163 w 136"/>
                <a:gd name="T15" fmla="*/ 14 h 119"/>
                <a:gd name="T16" fmla="*/ 180 w 136"/>
                <a:gd name="T17" fmla="*/ 15 h 119"/>
                <a:gd name="T18" fmla="*/ 180 w 136"/>
                <a:gd name="T19" fmla="*/ 16 h 119"/>
                <a:gd name="T20" fmla="*/ 199 w 136"/>
                <a:gd name="T21" fmla="*/ 17 h 119"/>
                <a:gd name="T22" fmla="*/ 163 w 136"/>
                <a:gd name="T23" fmla="*/ 21 h 119"/>
                <a:gd name="T24" fmla="*/ 149 w 136"/>
                <a:gd name="T25" fmla="*/ 21 h 119"/>
                <a:gd name="T26" fmla="*/ 131 w 136"/>
                <a:gd name="T27" fmla="*/ 19 h 119"/>
                <a:gd name="T28" fmla="*/ 114 w 136"/>
                <a:gd name="T29" fmla="*/ 17 h 119"/>
                <a:gd name="T30" fmla="*/ 114 w 136"/>
                <a:gd name="T31" fmla="*/ 16 h 119"/>
                <a:gd name="T32" fmla="*/ 98 w 136"/>
                <a:gd name="T33" fmla="*/ 14 h 119"/>
                <a:gd name="T34" fmla="*/ 114 w 136"/>
                <a:gd name="T35" fmla="*/ 10 h 119"/>
                <a:gd name="T36" fmla="*/ 84 w 136"/>
                <a:gd name="T37" fmla="*/ 10 h 119"/>
                <a:gd name="T38" fmla="*/ 63 w 136"/>
                <a:gd name="T39" fmla="*/ 8 h 119"/>
                <a:gd name="T40" fmla="*/ 8 w 136"/>
                <a:gd name="T41" fmla="*/ 8 h 119"/>
                <a:gd name="T42" fmla="*/ 0 w 136"/>
                <a:gd name="T43" fmla="*/ 8 h 119"/>
                <a:gd name="T44" fmla="*/ 0 w 136"/>
                <a:gd name="T45" fmla="*/ 6 h 119"/>
                <a:gd name="T46" fmla="*/ 0 w 136"/>
                <a:gd name="T47" fmla="*/ 5 h 119"/>
                <a:gd name="T48" fmla="*/ 0 w 136"/>
                <a:gd name="T49" fmla="*/ 5 h 119"/>
                <a:gd name="T50" fmla="*/ 8 w 136"/>
                <a:gd name="T51" fmla="*/ 0 h 119"/>
                <a:gd name="T52" fmla="*/ 36 w 136"/>
                <a:gd name="T53" fmla="*/ 5 h 119"/>
                <a:gd name="T54" fmla="*/ 8 w 136"/>
                <a:gd name="T55" fmla="*/ 5 h 119"/>
                <a:gd name="T56" fmla="*/ 8 w 136"/>
                <a:gd name="T57" fmla="*/ 5 h 119"/>
                <a:gd name="T58" fmla="*/ 36 w 136"/>
                <a:gd name="T59" fmla="*/ 5 h 119"/>
                <a:gd name="T60" fmla="*/ 36 w 136"/>
                <a:gd name="T61" fmla="*/ 5 h 119"/>
                <a:gd name="T62" fmla="*/ 63 w 136"/>
                <a:gd name="T63" fmla="*/ 0 h 119"/>
                <a:gd name="T64" fmla="*/ 98 w 136"/>
                <a:gd name="T65" fmla="*/ 0 h 119"/>
                <a:gd name="T66" fmla="*/ 98 w 136"/>
                <a:gd name="T67" fmla="*/ 5 h 119"/>
                <a:gd name="T68" fmla="*/ 149 w 136"/>
                <a:gd name="T69" fmla="*/ 5 h 119"/>
                <a:gd name="T70" fmla="*/ 163 w 136"/>
                <a:gd name="T71" fmla="*/ 5 h 119"/>
                <a:gd name="T72" fmla="*/ 199 w 136"/>
                <a:gd name="T73" fmla="*/ 5 h 119"/>
                <a:gd name="T74" fmla="*/ 230 w 136"/>
                <a:gd name="T75" fmla="*/ 5 h 119"/>
                <a:gd name="T76" fmla="*/ 214 w 136"/>
                <a:gd name="T77" fmla="*/ 5 h 119"/>
                <a:gd name="T78" fmla="*/ 230 w 136"/>
                <a:gd name="T79" fmla="*/ 5 h 119"/>
                <a:gd name="T80" fmla="*/ 247 w 136"/>
                <a:gd name="T81" fmla="*/ 5 h 119"/>
                <a:gd name="T82" fmla="*/ 247 w 136"/>
                <a:gd name="T83" fmla="*/ 6 h 119"/>
                <a:gd name="T84" fmla="*/ 264 w 136"/>
                <a:gd name="T85" fmla="*/ 5 h 119"/>
                <a:gd name="T86" fmla="*/ 280 w 136"/>
                <a:gd name="T87" fmla="*/ 6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19"/>
                <a:gd name="T134" fmla="*/ 136 w 136"/>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19">
                  <a:moveTo>
                    <a:pt x="136" y="40"/>
                  </a:moveTo>
                  <a:lnTo>
                    <a:pt x="128" y="47"/>
                  </a:lnTo>
                  <a:lnTo>
                    <a:pt x="120" y="47"/>
                  </a:lnTo>
                  <a:lnTo>
                    <a:pt x="120" y="63"/>
                  </a:lnTo>
                  <a:lnTo>
                    <a:pt x="128" y="71"/>
                  </a:lnTo>
                  <a:lnTo>
                    <a:pt x="120" y="79"/>
                  </a:lnTo>
                  <a:lnTo>
                    <a:pt x="104" y="87"/>
                  </a:lnTo>
                  <a:lnTo>
                    <a:pt x="80" y="79"/>
                  </a:lnTo>
                  <a:lnTo>
                    <a:pt x="88" y="87"/>
                  </a:lnTo>
                  <a:lnTo>
                    <a:pt x="88" y="95"/>
                  </a:lnTo>
                  <a:lnTo>
                    <a:pt x="96" y="103"/>
                  </a:lnTo>
                  <a:lnTo>
                    <a:pt x="80" y="119"/>
                  </a:lnTo>
                  <a:lnTo>
                    <a:pt x="72" y="119"/>
                  </a:lnTo>
                  <a:lnTo>
                    <a:pt x="64" y="111"/>
                  </a:lnTo>
                  <a:lnTo>
                    <a:pt x="56" y="103"/>
                  </a:lnTo>
                  <a:lnTo>
                    <a:pt x="56" y="95"/>
                  </a:lnTo>
                  <a:lnTo>
                    <a:pt x="48" y="79"/>
                  </a:lnTo>
                  <a:lnTo>
                    <a:pt x="56" y="55"/>
                  </a:lnTo>
                  <a:lnTo>
                    <a:pt x="40" y="55"/>
                  </a:lnTo>
                  <a:lnTo>
                    <a:pt x="32" y="47"/>
                  </a:lnTo>
                  <a:lnTo>
                    <a:pt x="8" y="47"/>
                  </a:lnTo>
                  <a:lnTo>
                    <a:pt x="0" y="47"/>
                  </a:lnTo>
                  <a:lnTo>
                    <a:pt x="0" y="40"/>
                  </a:lnTo>
                  <a:lnTo>
                    <a:pt x="0" y="24"/>
                  </a:lnTo>
                  <a:lnTo>
                    <a:pt x="0" y="8"/>
                  </a:lnTo>
                  <a:lnTo>
                    <a:pt x="8" y="0"/>
                  </a:lnTo>
                  <a:lnTo>
                    <a:pt x="16" y="8"/>
                  </a:lnTo>
                  <a:lnTo>
                    <a:pt x="8" y="16"/>
                  </a:lnTo>
                  <a:lnTo>
                    <a:pt x="8" y="32"/>
                  </a:lnTo>
                  <a:lnTo>
                    <a:pt x="16" y="24"/>
                  </a:lnTo>
                  <a:lnTo>
                    <a:pt x="16" y="8"/>
                  </a:lnTo>
                  <a:lnTo>
                    <a:pt x="32" y="0"/>
                  </a:lnTo>
                  <a:lnTo>
                    <a:pt x="48" y="0"/>
                  </a:lnTo>
                  <a:lnTo>
                    <a:pt x="48" y="8"/>
                  </a:lnTo>
                  <a:lnTo>
                    <a:pt x="72" y="8"/>
                  </a:lnTo>
                  <a:lnTo>
                    <a:pt x="80" y="16"/>
                  </a:lnTo>
                  <a:lnTo>
                    <a:pt x="96" y="8"/>
                  </a:lnTo>
                  <a:lnTo>
                    <a:pt x="112" y="8"/>
                  </a:lnTo>
                  <a:lnTo>
                    <a:pt x="104" y="8"/>
                  </a:lnTo>
                  <a:lnTo>
                    <a:pt x="112" y="16"/>
                  </a:lnTo>
                  <a:lnTo>
                    <a:pt x="120" y="24"/>
                  </a:lnTo>
                  <a:lnTo>
                    <a:pt x="120" y="40"/>
                  </a:lnTo>
                  <a:lnTo>
                    <a:pt x="128" y="32"/>
                  </a:lnTo>
                  <a:lnTo>
                    <a:pt x="136" y="4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84" name="Freeform 82"/>
            <p:cNvSpPr>
              <a:spLocks/>
            </p:cNvSpPr>
            <p:nvPr/>
          </p:nvSpPr>
          <p:spPr bwMode="auto">
            <a:xfrm>
              <a:off x="3740" y="1954"/>
              <a:ext cx="100" cy="81"/>
            </a:xfrm>
            <a:custGeom>
              <a:avLst/>
              <a:gdLst>
                <a:gd name="T0" fmla="*/ 217 w 96"/>
                <a:gd name="T1" fmla="*/ 14 h 88"/>
                <a:gd name="T2" fmla="*/ 200 w 96"/>
                <a:gd name="T3" fmla="*/ 11 h 88"/>
                <a:gd name="T4" fmla="*/ 217 w 96"/>
                <a:gd name="T5" fmla="*/ 11 h 88"/>
                <a:gd name="T6" fmla="*/ 217 w 96"/>
                <a:gd name="T7" fmla="*/ 9 h 88"/>
                <a:gd name="T8" fmla="*/ 180 w 96"/>
                <a:gd name="T9" fmla="*/ 6 h 88"/>
                <a:gd name="T10" fmla="*/ 180 w 96"/>
                <a:gd name="T11" fmla="*/ 6 h 88"/>
                <a:gd name="T12" fmla="*/ 163 w 96"/>
                <a:gd name="T13" fmla="*/ 6 h 88"/>
                <a:gd name="T14" fmla="*/ 125 w 96"/>
                <a:gd name="T15" fmla="*/ 0 h 88"/>
                <a:gd name="T16" fmla="*/ 90 w 96"/>
                <a:gd name="T17" fmla="*/ 6 h 88"/>
                <a:gd name="T18" fmla="*/ 90 w 96"/>
                <a:gd name="T19" fmla="*/ 6 h 88"/>
                <a:gd name="T20" fmla="*/ 52 w 96"/>
                <a:gd name="T21" fmla="*/ 6 h 88"/>
                <a:gd name="T22" fmla="*/ 52 w 96"/>
                <a:gd name="T23" fmla="*/ 7 h 88"/>
                <a:gd name="T24" fmla="*/ 36 w 96"/>
                <a:gd name="T25" fmla="*/ 7 h 88"/>
                <a:gd name="T26" fmla="*/ 8 w 96"/>
                <a:gd name="T27" fmla="*/ 9 h 88"/>
                <a:gd name="T28" fmla="*/ 0 w 96"/>
                <a:gd name="T29" fmla="*/ 9 h 88"/>
                <a:gd name="T30" fmla="*/ 8 w 96"/>
                <a:gd name="T31" fmla="*/ 11 h 88"/>
                <a:gd name="T32" fmla="*/ 0 w 96"/>
                <a:gd name="T33" fmla="*/ 14 h 88"/>
                <a:gd name="T34" fmla="*/ 0 w 96"/>
                <a:gd name="T35" fmla="*/ 17 h 88"/>
                <a:gd name="T36" fmla="*/ 36 w 96"/>
                <a:gd name="T37" fmla="*/ 15 h 88"/>
                <a:gd name="T38" fmla="*/ 52 w 96"/>
                <a:gd name="T39" fmla="*/ 15 h 88"/>
                <a:gd name="T40" fmla="*/ 106 w 96"/>
                <a:gd name="T41" fmla="*/ 17 h 88"/>
                <a:gd name="T42" fmla="*/ 125 w 96"/>
                <a:gd name="T43" fmla="*/ 17 h 88"/>
                <a:gd name="T44" fmla="*/ 146 w 96"/>
                <a:gd name="T45" fmla="*/ 17 h 88"/>
                <a:gd name="T46" fmla="*/ 180 w 96"/>
                <a:gd name="T47" fmla="*/ 17 h 88"/>
                <a:gd name="T48" fmla="*/ 200 w 96"/>
                <a:gd name="T49" fmla="*/ 14 h 88"/>
                <a:gd name="T50" fmla="*/ 217 w 96"/>
                <a:gd name="T51" fmla="*/ 14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88"/>
                <a:gd name="T80" fmla="*/ 96 w 96"/>
                <a:gd name="T81" fmla="*/ 88 h 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88">
                  <a:moveTo>
                    <a:pt x="96" y="72"/>
                  </a:moveTo>
                  <a:lnTo>
                    <a:pt x="88" y="56"/>
                  </a:lnTo>
                  <a:lnTo>
                    <a:pt x="96" y="56"/>
                  </a:lnTo>
                  <a:lnTo>
                    <a:pt x="96" y="48"/>
                  </a:lnTo>
                  <a:lnTo>
                    <a:pt x="80" y="24"/>
                  </a:lnTo>
                  <a:lnTo>
                    <a:pt x="80" y="8"/>
                  </a:lnTo>
                  <a:lnTo>
                    <a:pt x="72" y="8"/>
                  </a:lnTo>
                  <a:lnTo>
                    <a:pt x="56" y="0"/>
                  </a:lnTo>
                  <a:lnTo>
                    <a:pt x="40" y="8"/>
                  </a:lnTo>
                  <a:lnTo>
                    <a:pt x="40" y="16"/>
                  </a:lnTo>
                  <a:lnTo>
                    <a:pt x="24" y="24"/>
                  </a:lnTo>
                  <a:lnTo>
                    <a:pt x="24" y="40"/>
                  </a:lnTo>
                  <a:lnTo>
                    <a:pt x="16" y="40"/>
                  </a:lnTo>
                  <a:lnTo>
                    <a:pt x="8" y="48"/>
                  </a:lnTo>
                  <a:lnTo>
                    <a:pt x="0" y="48"/>
                  </a:lnTo>
                  <a:lnTo>
                    <a:pt x="8" y="56"/>
                  </a:lnTo>
                  <a:lnTo>
                    <a:pt x="0" y="72"/>
                  </a:lnTo>
                  <a:lnTo>
                    <a:pt x="0" y="88"/>
                  </a:lnTo>
                  <a:lnTo>
                    <a:pt x="16" y="80"/>
                  </a:lnTo>
                  <a:lnTo>
                    <a:pt x="24" y="80"/>
                  </a:lnTo>
                  <a:lnTo>
                    <a:pt x="48" y="88"/>
                  </a:lnTo>
                  <a:lnTo>
                    <a:pt x="56" y="88"/>
                  </a:lnTo>
                  <a:lnTo>
                    <a:pt x="64" y="88"/>
                  </a:lnTo>
                  <a:lnTo>
                    <a:pt x="80" y="88"/>
                  </a:lnTo>
                  <a:lnTo>
                    <a:pt x="88" y="72"/>
                  </a:lnTo>
                  <a:lnTo>
                    <a:pt x="96" y="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5" name="Freeform 83"/>
            <p:cNvSpPr>
              <a:spLocks/>
            </p:cNvSpPr>
            <p:nvPr/>
          </p:nvSpPr>
          <p:spPr bwMode="auto">
            <a:xfrm>
              <a:off x="3740" y="1954"/>
              <a:ext cx="100" cy="81"/>
            </a:xfrm>
            <a:custGeom>
              <a:avLst/>
              <a:gdLst>
                <a:gd name="T0" fmla="*/ 217 w 96"/>
                <a:gd name="T1" fmla="*/ 14 h 88"/>
                <a:gd name="T2" fmla="*/ 200 w 96"/>
                <a:gd name="T3" fmla="*/ 11 h 88"/>
                <a:gd name="T4" fmla="*/ 217 w 96"/>
                <a:gd name="T5" fmla="*/ 11 h 88"/>
                <a:gd name="T6" fmla="*/ 217 w 96"/>
                <a:gd name="T7" fmla="*/ 9 h 88"/>
                <a:gd name="T8" fmla="*/ 180 w 96"/>
                <a:gd name="T9" fmla="*/ 6 h 88"/>
                <a:gd name="T10" fmla="*/ 180 w 96"/>
                <a:gd name="T11" fmla="*/ 6 h 88"/>
                <a:gd name="T12" fmla="*/ 163 w 96"/>
                <a:gd name="T13" fmla="*/ 6 h 88"/>
                <a:gd name="T14" fmla="*/ 125 w 96"/>
                <a:gd name="T15" fmla="*/ 0 h 88"/>
                <a:gd name="T16" fmla="*/ 90 w 96"/>
                <a:gd name="T17" fmla="*/ 6 h 88"/>
                <a:gd name="T18" fmla="*/ 90 w 96"/>
                <a:gd name="T19" fmla="*/ 6 h 88"/>
                <a:gd name="T20" fmla="*/ 52 w 96"/>
                <a:gd name="T21" fmla="*/ 6 h 88"/>
                <a:gd name="T22" fmla="*/ 52 w 96"/>
                <a:gd name="T23" fmla="*/ 7 h 88"/>
                <a:gd name="T24" fmla="*/ 36 w 96"/>
                <a:gd name="T25" fmla="*/ 7 h 88"/>
                <a:gd name="T26" fmla="*/ 8 w 96"/>
                <a:gd name="T27" fmla="*/ 9 h 88"/>
                <a:gd name="T28" fmla="*/ 0 w 96"/>
                <a:gd name="T29" fmla="*/ 9 h 88"/>
                <a:gd name="T30" fmla="*/ 8 w 96"/>
                <a:gd name="T31" fmla="*/ 11 h 88"/>
                <a:gd name="T32" fmla="*/ 0 w 96"/>
                <a:gd name="T33" fmla="*/ 14 h 88"/>
                <a:gd name="T34" fmla="*/ 0 w 96"/>
                <a:gd name="T35" fmla="*/ 17 h 88"/>
                <a:gd name="T36" fmla="*/ 36 w 96"/>
                <a:gd name="T37" fmla="*/ 15 h 88"/>
                <a:gd name="T38" fmla="*/ 52 w 96"/>
                <a:gd name="T39" fmla="*/ 15 h 88"/>
                <a:gd name="T40" fmla="*/ 106 w 96"/>
                <a:gd name="T41" fmla="*/ 17 h 88"/>
                <a:gd name="T42" fmla="*/ 125 w 96"/>
                <a:gd name="T43" fmla="*/ 17 h 88"/>
                <a:gd name="T44" fmla="*/ 146 w 96"/>
                <a:gd name="T45" fmla="*/ 17 h 88"/>
                <a:gd name="T46" fmla="*/ 180 w 96"/>
                <a:gd name="T47" fmla="*/ 17 h 88"/>
                <a:gd name="T48" fmla="*/ 200 w 96"/>
                <a:gd name="T49" fmla="*/ 14 h 88"/>
                <a:gd name="T50" fmla="*/ 217 w 96"/>
                <a:gd name="T51" fmla="*/ 14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88"/>
                <a:gd name="T80" fmla="*/ 96 w 96"/>
                <a:gd name="T81" fmla="*/ 88 h 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88">
                  <a:moveTo>
                    <a:pt x="96" y="72"/>
                  </a:moveTo>
                  <a:lnTo>
                    <a:pt x="88" y="56"/>
                  </a:lnTo>
                  <a:lnTo>
                    <a:pt x="96" y="56"/>
                  </a:lnTo>
                  <a:lnTo>
                    <a:pt x="96" y="48"/>
                  </a:lnTo>
                  <a:lnTo>
                    <a:pt x="80" y="24"/>
                  </a:lnTo>
                  <a:lnTo>
                    <a:pt x="80" y="8"/>
                  </a:lnTo>
                  <a:lnTo>
                    <a:pt x="72" y="8"/>
                  </a:lnTo>
                  <a:lnTo>
                    <a:pt x="56" y="0"/>
                  </a:lnTo>
                  <a:lnTo>
                    <a:pt x="40" y="8"/>
                  </a:lnTo>
                  <a:lnTo>
                    <a:pt x="40" y="16"/>
                  </a:lnTo>
                  <a:lnTo>
                    <a:pt x="24" y="24"/>
                  </a:lnTo>
                  <a:lnTo>
                    <a:pt x="24" y="40"/>
                  </a:lnTo>
                  <a:lnTo>
                    <a:pt x="16" y="40"/>
                  </a:lnTo>
                  <a:lnTo>
                    <a:pt x="8" y="48"/>
                  </a:lnTo>
                  <a:lnTo>
                    <a:pt x="0" y="48"/>
                  </a:lnTo>
                  <a:lnTo>
                    <a:pt x="8" y="56"/>
                  </a:lnTo>
                  <a:lnTo>
                    <a:pt x="0" y="72"/>
                  </a:lnTo>
                  <a:lnTo>
                    <a:pt x="0" y="88"/>
                  </a:lnTo>
                  <a:lnTo>
                    <a:pt x="16" y="80"/>
                  </a:lnTo>
                  <a:lnTo>
                    <a:pt x="24" y="80"/>
                  </a:lnTo>
                  <a:lnTo>
                    <a:pt x="48" y="88"/>
                  </a:lnTo>
                  <a:lnTo>
                    <a:pt x="56" y="88"/>
                  </a:lnTo>
                  <a:lnTo>
                    <a:pt x="64" y="88"/>
                  </a:lnTo>
                  <a:lnTo>
                    <a:pt x="80" y="88"/>
                  </a:lnTo>
                  <a:lnTo>
                    <a:pt x="88" y="72"/>
                  </a:lnTo>
                  <a:lnTo>
                    <a:pt x="96" y="72"/>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86" name="Freeform 84"/>
            <p:cNvSpPr>
              <a:spLocks/>
            </p:cNvSpPr>
            <p:nvPr/>
          </p:nvSpPr>
          <p:spPr bwMode="auto">
            <a:xfrm>
              <a:off x="3724" y="2019"/>
              <a:ext cx="198" cy="117"/>
            </a:xfrm>
            <a:custGeom>
              <a:avLst/>
              <a:gdLst>
                <a:gd name="T0" fmla="*/ 150 w 192"/>
                <a:gd name="T1" fmla="*/ 23 h 127"/>
                <a:gd name="T2" fmla="*/ 133 w 192"/>
                <a:gd name="T3" fmla="*/ 23 h 127"/>
                <a:gd name="T4" fmla="*/ 133 w 192"/>
                <a:gd name="T5" fmla="*/ 21 h 127"/>
                <a:gd name="T6" fmla="*/ 133 w 192"/>
                <a:gd name="T7" fmla="*/ 18 h 127"/>
                <a:gd name="T8" fmla="*/ 162 w 192"/>
                <a:gd name="T9" fmla="*/ 18 h 127"/>
                <a:gd name="T10" fmla="*/ 162 w 192"/>
                <a:gd name="T11" fmla="*/ 17 h 127"/>
                <a:gd name="T12" fmla="*/ 150 w 192"/>
                <a:gd name="T13" fmla="*/ 15 h 127"/>
                <a:gd name="T14" fmla="*/ 117 w 192"/>
                <a:gd name="T15" fmla="*/ 13 h 127"/>
                <a:gd name="T16" fmla="*/ 92 w 192"/>
                <a:gd name="T17" fmla="*/ 15 h 127"/>
                <a:gd name="T18" fmla="*/ 56 w 192"/>
                <a:gd name="T19" fmla="*/ 15 h 127"/>
                <a:gd name="T20" fmla="*/ 8 w 192"/>
                <a:gd name="T21" fmla="*/ 15 h 127"/>
                <a:gd name="T22" fmla="*/ 0 w 192"/>
                <a:gd name="T23" fmla="*/ 15 h 127"/>
                <a:gd name="T24" fmla="*/ 8 w 192"/>
                <a:gd name="T25" fmla="*/ 12 h 127"/>
                <a:gd name="T26" fmla="*/ 36 w 192"/>
                <a:gd name="T27" fmla="*/ 7 h 127"/>
                <a:gd name="T28" fmla="*/ 44 w 192"/>
                <a:gd name="T29" fmla="*/ 6 h 127"/>
                <a:gd name="T30" fmla="*/ 36 w 192"/>
                <a:gd name="T31" fmla="*/ 6 h 127"/>
                <a:gd name="T32" fmla="*/ 56 w 192"/>
                <a:gd name="T33" fmla="*/ 6 h 127"/>
                <a:gd name="T34" fmla="*/ 72 w 192"/>
                <a:gd name="T35" fmla="*/ 6 h 127"/>
                <a:gd name="T36" fmla="*/ 117 w 192"/>
                <a:gd name="T37" fmla="*/ 6 h 127"/>
                <a:gd name="T38" fmla="*/ 133 w 192"/>
                <a:gd name="T39" fmla="*/ 6 h 127"/>
                <a:gd name="T40" fmla="*/ 150 w 192"/>
                <a:gd name="T41" fmla="*/ 6 h 127"/>
                <a:gd name="T42" fmla="*/ 176 w 192"/>
                <a:gd name="T43" fmla="*/ 6 h 127"/>
                <a:gd name="T44" fmla="*/ 192 w 192"/>
                <a:gd name="T45" fmla="*/ 0 h 127"/>
                <a:gd name="T46" fmla="*/ 207 w 192"/>
                <a:gd name="T47" fmla="*/ 0 h 127"/>
                <a:gd name="T48" fmla="*/ 237 w 192"/>
                <a:gd name="T49" fmla="*/ 0 h 127"/>
                <a:gd name="T50" fmla="*/ 252 w 192"/>
                <a:gd name="T51" fmla="*/ 6 h 127"/>
                <a:gd name="T52" fmla="*/ 237 w 192"/>
                <a:gd name="T53" fmla="*/ 6 h 127"/>
                <a:gd name="T54" fmla="*/ 252 w 192"/>
                <a:gd name="T55" fmla="*/ 6 h 127"/>
                <a:gd name="T56" fmla="*/ 268 w 192"/>
                <a:gd name="T57" fmla="*/ 6 h 127"/>
                <a:gd name="T58" fmla="*/ 282 w 192"/>
                <a:gd name="T59" fmla="*/ 6 h 127"/>
                <a:gd name="T60" fmla="*/ 282 w 192"/>
                <a:gd name="T61" fmla="*/ 6 h 127"/>
                <a:gd name="T62" fmla="*/ 295 w 192"/>
                <a:gd name="T63" fmla="*/ 6 h 127"/>
                <a:gd name="T64" fmla="*/ 355 w 192"/>
                <a:gd name="T65" fmla="*/ 10 h 127"/>
                <a:gd name="T66" fmla="*/ 355 w 192"/>
                <a:gd name="T67" fmla="*/ 15 h 127"/>
                <a:gd name="T68" fmla="*/ 340 w 192"/>
                <a:gd name="T69" fmla="*/ 15 h 127"/>
                <a:gd name="T70" fmla="*/ 326 w 192"/>
                <a:gd name="T71" fmla="*/ 15 h 127"/>
                <a:gd name="T72" fmla="*/ 326 w 192"/>
                <a:gd name="T73" fmla="*/ 17 h 127"/>
                <a:gd name="T74" fmla="*/ 310 w 192"/>
                <a:gd name="T75" fmla="*/ 17 h 127"/>
                <a:gd name="T76" fmla="*/ 252 w 192"/>
                <a:gd name="T77" fmla="*/ 21 h 127"/>
                <a:gd name="T78" fmla="*/ 282 w 192"/>
                <a:gd name="T79" fmla="*/ 23 h 127"/>
                <a:gd name="T80" fmla="*/ 237 w 192"/>
                <a:gd name="T81" fmla="*/ 25 h 127"/>
                <a:gd name="T82" fmla="*/ 223 w 192"/>
                <a:gd name="T83" fmla="*/ 25 h 127"/>
                <a:gd name="T84" fmla="*/ 223 w 192"/>
                <a:gd name="T85" fmla="*/ 23 h 127"/>
                <a:gd name="T86" fmla="*/ 207 w 192"/>
                <a:gd name="T87" fmla="*/ 23 h 127"/>
                <a:gd name="T88" fmla="*/ 237 w 192"/>
                <a:gd name="T89" fmla="*/ 21 h 127"/>
                <a:gd name="T90" fmla="*/ 207 w 192"/>
                <a:gd name="T91" fmla="*/ 20 h 127"/>
                <a:gd name="T92" fmla="*/ 207 w 192"/>
                <a:gd name="T93" fmla="*/ 18 h 127"/>
                <a:gd name="T94" fmla="*/ 176 w 192"/>
                <a:gd name="T95" fmla="*/ 18 h 127"/>
                <a:gd name="T96" fmla="*/ 162 w 192"/>
                <a:gd name="T97" fmla="*/ 21 h 127"/>
                <a:gd name="T98" fmla="*/ 150 w 192"/>
                <a:gd name="T99" fmla="*/ 21 h 127"/>
                <a:gd name="T100" fmla="*/ 150 w 192"/>
                <a:gd name="T101" fmla="*/ 23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2"/>
                <a:gd name="T154" fmla="*/ 0 h 127"/>
                <a:gd name="T155" fmla="*/ 192 w 192"/>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2" h="127">
                  <a:moveTo>
                    <a:pt x="80" y="119"/>
                  </a:moveTo>
                  <a:lnTo>
                    <a:pt x="72" y="119"/>
                  </a:lnTo>
                  <a:lnTo>
                    <a:pt x="72" y="111"/>
                  </a:lnTo>
                  <a:lnTo>
                    <a:pt x="72" y="95"/>
                  </a:lnTo>
                  <a:lnTo>
                    <a:pt x="88" y="95"/>
                  </a:lnTo>
                  <a:lnTo>
                    <a:pt x="88" y="87"/>
                  </a:lnTo>
                  <a:lnTo>
                    <a:pt x="80" y="71"/>
                  </a:lnTo>
                  <a:lnTo>
                    <a:pt x="64" y="63"/>
                  </a:lnTo>
                  <a:lnTo>
                    <a:pt x="48" y="71"/>
                  </a:lnTo>
                  <a:lnTo>
                    <a:pt x="32" y="71"/>
                  </a:lnTo>
                  <a:lnTo>
                    <a:pt x="8" y="71"/>
                  </a:lnTo>
                  <a:lnTo>
                    <a:pt x="0" y="71"/>
                  </a:lnTo>
                  <a:lnTo>
                    <a:pt x="8" y="55"/>
                  </a:lnTo>
                  <a:lnTo>
                    <a:pt x="16" y="39"/>
                  </a:lnTo>
                  <a:lnTo>
                    <a:pt x="24" y="31"/>
                  </a:lnTo>
                  <a:lnTo>
                    <a:pt x="16" y="16"/>
                  </a:lnTo>
                  <a:lnTo>
                    <a:pt x="32" y="8"/>
                  </a:lnTo>
                  <a:lnTo>
                    <a:pt x="40" y="8"/>
                  </a:lnTo>
                  <a:lnTo>
                    <a:pt x="64" y="16"/>
                  </a:lnTo>
                  <a:lnTo>
                    <a:pt x="72" y="16"/>
                  </a:lnTo>
                  <a:lnTo>
                    <a:pt x="80" y="16"/>
                  </a:lnTo>
                  <a:lnTo>
                    <a:pt x="96" y="16"/>
                  </a:lnTo>
                  <a:lnTo>
                    <a:pt x="104" y="0"/>
                  </a:lnTo>
                  <a:lnTo>
                    <a:pt x="112" y="0"/>
                  </a:lnTo>
                  <a:lnTo>
                    <a:pt x="128" y="0"/>
                  </a:lnTo>
                  <a:lnTo>
                    <a:pt x="136" y="8"/>
                  </a:lnTo>
                  <a:lnTo>
                    <a:pt x="128" y="8"/>
                  </a:lnTo>
                  <a:lnTo>
                    <a:pt x="136" y="16"/>
                  </a:lnTo>
                  <a:lnTo>
                    <a:pt x="144" y="16"/>
                  </a:lnTo>
                  <a:lnTo>
                    <a:pt x="152" y="24"/>
                  </a:lnTo>
                  <a:lnTo>
                    <a:pt x="152" y="31"/>
                  </a:lnTo>
                  <a:lnTo>
                    <a:pt x="160" y="24"/>
                  </a:lnTo>
                  <a:lnTo>
                    <a:pt x="192" y="47"/>
                  </a:lnTo>
                  <a:lnTo>
                    <a:pt x="192" y="71"/>
                  </a:lnTo>
                  <a:lnTo>
                    <a:pt x="184" y="71"/>
                  </a:lnTo>
                  <a:lnTo>
                    <a:pt x="176" y="71"/>
                  </a:lnTo>
                  <a:lnTo>
                    <a:pt x="176" y="87"/>
                  </a:lnTo>
                  <a:lnTo>
                    <a:pt x="168" y="87"/>
                  </a:lnTo>
                  <a:lnTo>
                    <a:pt x="136" y="111"/>
                  </a:lnTo>
                  <a:lnTo>
                    <a:pt x="152" y="119"/>
                  </a:lnTo>
                  <a:lnTo>
                    <a:pt x="128" y="127"/>
                  </a:lnTo>
                  <a:lnTo>
                    <a:pt x="120" y="127"/>
                  </a:lnTo>
                  <a:lnTo>
                    <a:pt x="120" y="119"/>
                  </a:lnTo>
                  <a:lnTo>
                    <a:pt x="112" y="119"/>
                  </a:lnTo>
                  <a:lnTo>
                    <a:pt x="128" y="111"/>
                  </a:lnTo>
                  <a:lnTo>
                    <a:pt x="112" y="103"/>
                  </a:lnTo>
                  <a:lnTo>
                    <a:pt x="112" y="95"/>
                  </a:lnTo>
                  <a:lnTo>
                    <a:pt x="96" y="95"/>
                  </a:lnTo>
                  <a:lnTo>
                    <a:pt x="88" y="111"/>
                  </a:lnTo>
                  <a:lnTo>
                    <a:pt x="80" y="111"/>
                  </a:lnTo>
                  <a:lnTo>
                    <a:pt x="80" y="119"/>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7" name="Freeform 85"/>
            <p:cNvSpPr>
              <a:spLocks/>
            </p:cNvSpPr>
            <p:nvPr/>
          </p:nvSpPr>
          <p:spPr bwMode="auto">
            <a:xfrm>
              <a:off x="3724" y="2019"/>
              <a:ext cx="198" cy="117"/>
            </a:xfrm>
            <a:custGeom>
              <a:avLst/>
              <a:gdLst>
                <a:gd name="T0" fmla="*/ 150 w 192"/>
                <a:gd name="T1" fmla="*/ 23 h 127"/>
                <a:gd name="T2" fmla="*/ 133 w 192"/>
                <a:gd name="T3" fmla="*/ 23 h 127"/>
                <a:gd name="T4" fmla="*/ 133 w 192"/>
                <a:gd name="T5" fmla="*/ 21 h 127"/>
                <a:gd name="T6" fmla="*/ 133 w 192"/>
                <a:gd name="T7" fmla="*/ 18 h 127"/>
                <a:gd name="T8" fmla="*/ 162 w 192"/>
                <a:gd name="T9" fmla="*/ 18 h 127"/>
                <a:gd name="T10" fmla="*/ 162 w 192"/>
                <a:gd name="T11" fmla="*/ 17 h 127"/>
                <a:gd name="T12" fmla="*/ 150 w 192"/>
                <a:gd name="T13" fmla="*/ 15 h 127"/>
                <a:gd name="T14" fmla="*/ 117 w 192"/>
                <a:gd name="T15" fmla="*/ 13 h 127"/>
                <a:gd name="T16" fmla="*/ 92 w 192"/>
                <a:gd name="T17" fmla="*/ 15 h 127"/>
                <a:gd name="T18" fmla="*/ 56 w 192"/>
                <a:gd name="T19" fmla="*/ 15 h 127"/>
                <a:gd name="T20" fmla="*/ 8 w 192"/>
                <a:gd name="T21" fmla="*/ 15 h 127"/>
                <a:gd name="T22" fmla="*/ 0 w 192"/>
                <a:gd name="T23" fmla="*/ 15 h 127"/>
                <a:gd name="T24" fmla="*/ 8 w 192"/>
                <a:gd name="T25" fmla="*/ 12 h 127"/>
                <a:gd name="T26" fmla="*/ 36 w 192"/>
                <a:gd name="T27" fmla="*/ 7 h 127"/>
                <a:gd name="T28" fmla="*/ 44 w 192"/>
                <a:gd name="T29" fmla="*/ 6 h 127"/>
                <a:gd name="T30" fmla="*/ 36 w 192"/>
                <a:gd name="T31" fmla="*/ 6 h 127"/>
                <a:gd name="T32" fmla="*/ 56 w 192"/>
                <a:gd name="T33" fmla="*/ 6 h 127"/>
                <a:gd name="T34" fmla="*/ 72 w 192"/>
                <a:gd name="T35" fmla="*/ 6 h 127"/>
                <a:gd name="T36" fmla="*/ 117 w 192"/>
                <a:gd name="T37" fmla="*/ 6 h 127"/>
                <a:gd name="T38" fmla="*/ 133 w 192"/>
                <a:gd name="T39" fmla="*/ 6 h 127"/>
                <a:gd name="T40" fmla="*/ 150 w 192"/>
                <a:gd name="T41" fmla="*/ 6 h 127"/>
                <a:gd name="T42" fmla="*/ 176 w 192"/>
                <a:gd name="T43" fmla="*/ 6 h 127"/>
                <a:gd name="T44" fmla="*/ 192 w 192"/>
                <a:gd name="T45" fmla="*/ 0 h 127"/>
                <a:gd name="T46" fmla="*/ 207 w 192"/>
                <a:gd name="T47" fmla="*/ 0 h 127"/>
                <a:gd name="T48" fmla="*/ 237 w 192"/>
                <a:gd name="T49" fmla="*/ 0 h 127"/>
                <a:gd name="T50" fmla="*/ 252 w 192"/>
                <a:gd name="T51" fmla="*/ 6 h 127"/>
                <a:gd name="T52" fmla="*/ 237 w 192"/>
                <a:gd name="T53" fmla="*/ 6 h 127"/>
                <a:gd name="T54" fmla="*/ 252 w 192"/>
                <a:gd name="T55" fmla="*/ 6 h 127"/>
                <a:gd name="T56" fmla="*/ 268 w 192"/>
                <a:gd name="T57" fmla="*/ 6 h 127"/>
                <a:gd name="T58" fmla="*/ 282 w 192"/>
                <a:gd name="T59" fmla="*/ 6 h 127"/>
                <a:gd name="T60" fmla="*/ 282 w 192"/>
                <a:gd name="T61" fmla="*/ 6 h 127"/>
                <a:gd name="T62" fmla="*/ 295 w 192"/>
                <a:gd name="T63" fmla="*/ 6 h 127"/>
                <a:gd name="T64" fmla="*/ 355 w 192"/>
                <a:gd name="T65" fmla="*/ 10 h 127"/>
                <a:gd name="T66" fmla="*/ 355 w 192"/>
                <a:gd name="T67" fmla="*/ 15 h 127"/>
                <a:gd name="T68" fmla="*/ 340 w 192"/>
                <a:gd name="T69" fmla="*/ 15 h 127"/>
                <a:gd name="T70" fmla="*/ 326 w 192"/>
                <a:gd name="T71" fmla="*/ 15 h 127"/>
                <a:gd name="T72" fmla="*/ 326 w 192"/>
                <a:gd name="T73" fmla="*/ 17 h 127"/>
                <a:gd name="T74" fmla="*/ 310 w 192"/>
                <a:gd name="T75" fmla="*/ 17 h 127"/>
                <a:gd name="T76" fmla="*/ 252 w 192"/>
                <a:gd name="T77" fmla="*/ 21 h 127"/>
                <a:gd name="T78" fmla="*/ 282 w 192"/>
                <a:gd name="T79" fmla="*/ 23 h 127"/>
                <a:gd name="T80" fmla="*/ 237 w 192"/>
                <a:gd name="T81" fmla="*/ 25 h 127"/>
                <a:gd name="T82" fmla="*/ 223 w 192"/>
                <a:gd name="T83" fmla="*/ 25 h 127"/>
                <a:gd name="T84" fmla="*/ 223 w 192"/>
                <a:gd name="T85" fmla="*/ 23 h 127"/>
                <a:gd name="T86" fmla="*/ 207 w 192"/>
                <a:gd name="T87" fmla="*/ 23 h 127"/>
                <a:gd name="T88" fmla="*/ 237 w 192"/>
                <a:gd name="T89" fmla="*/ 21 h 127"/>
                <a:gd name="T90" fmla="*/ 207 w 192"/>
                <a:gd name="T91" fmla="*/ 20 h 127"/>
                <a:gd name="T92" fmla="*/ 207 w 192"/>
                <a:gd name="T93" fmla="*/ 18 h 127"/>
                <a:gd name="T94" fmla="*/ 176 w 192"/>
                <a:gd name="T95" fmla="*/ 18 h 127"/>
                <a:gd name="T96" fmla="*/ 162 w 192"/>
                <a:gd name="T97" fmla="*/ 21 h 127"/>
                <a:gd name="T98" fmla="*/ 150 w 192"/>
                <a:gd name="T99" fmla="*/ 21 h 127"/>
                <a:gd name="T100" fmla="*/ 150 w 192"/>
                <a:gd name="T101" fmla="*/ 23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2"/>
                <a:gd name="T154" fmla="*/ 0 h 127"/>
                <a:gd name="T155" fmla="*/ 192 w 192"/>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2" h="127">
                  <a:moveTo>
                    <a:pt x="80" y="119"/>
                  </a:moveTo>
                  <a:lnTo>
                    <a:pt x="72" y="119"/>
                  </a:lnTo>
                  <a:lnTo>
                    <a:pt x="72" y="111"/>
                  </a:lnTo>
                  <a:lnTo>
                    <a:pt x="72" y="95"/>
                  </a:lnTo>
                  <a:lnTo>
                    <a:pt x="88" y="95"/>
                  </a:lnTo>
                  <a:lnTo>
                    <a:pt x="88" y="87"/>
                  </a:lnTo>
                  <a:lnTo>
                    <a:pt x="80" y="71"/>
                  </a:lnTo>
                  <a:lnTo>
                    <a:pt x="64" y="63"/>
                  </a:lnTo>
                  <a:lnTo>
                    <a:pt x="48" y="71"/>
                  </a:lnTo>
                  <a:lnTo>
                    <a:pt x="32" y="71"/>
                  </a:lnTo>
                  <a:lnTo>
                    <a:pt x="8" y="71"/>
                  </a:lnTo>
                  <a:lnTo>
                    <a:pt x="0" y="71"/>
                  </a:lnTo>
                  <a:lnTo>
                    <a:pt x="8" y="55"/>
                  </a:lnTo>
                  <a:lnTo>
                    <a:pt x="16" y="39"/>
                  </a:lnTo>
                  <a:lnTo>
                    <a:pt x="24" y="31"/>
                  </a:lnTo>
                  <a:lnTo>
                    <a:pt x="16" y="16"/>
                  </a:lnTo>
                  <a:lnTo>
                    <a:pt x="32" y="8"/>
                  </a:lnTo>
                  <a:lnTo>
                    <a:pt x="40" y="8"/>
                  </a:lnTo>
                  <a:lnTo>
                    <a:pt x="64" y="16"/>
                  </a:lnTo>
                  <a:lnTo>
                    <a:pt x="72" y="16"/>
                  </a:lnTo>
                  <a:lnTo>
                    <a:pt x="80" y="16"/>
                  </a:lnTo>
                  <a:lnTo>
                    <a:pt x="96" y="16"/>
                  </a:lnTo>
                  <a:lnTo>
                    <a:pt x="104" y="0"/>
                  </a:lnTo>
                  <a:lnTo>
                    <a:pt x="112" y="0"/>
                  </a:lnTo>
                  <a:lnTo>
                    <a:pt x="128" y="0"/>
                  </a:lnTo>
                  <a:lnTo>
                    <a:pt x="136" y="8"/>
                  </a:lnTo>
                  <a:lnTo>
                    <a:pt x="128" y="8"/>
                  </a:lnTo>
                  <a:lnTo>
                    <a:pt x="136" y="16"/>
                  </a:lnTo>
                  <a:lnTo>
                    <a:pt x="144" y="16"/>
                  </a:lnTo>
                  <a:lnTo>
                    <a:pt x="152" y="24"/>
                  </a:lnTo>
                  <a:lnTo>
                    <a:pt x="152" y="31"/>
                  </a:lnTo>
                  <a:lnTo>
                    <a:pt x="160" y="24"/>
                  </a:lnTo>
                  <a:lnTo>
                    <a:pt x="192" y="47"/>
                  </a:lnTo>
                  <a:lnTo>
                    <a:pt x="192" y="71"/>
                  </a:lnTo>
                  <a:lnTo>
                    <a:pt x="184" y="71"/>
                  </a:lnTo>
                  <a:lnTo>
                    <a:pt x="176" y="71"/>
                  </a:lnTo>
                  <a:lnTo>
                    <a:pt x="176" y="87"/>
                  </a:lnTo>
                  <a:lnTo>
                    <a:pt x="168" y="87"/>
                  </a:lnTo>
                  <a:lnTo>
                    <a:pt x="136" y="111"/>
                  </a:lnTo>
                  <a:lnTo>
                    <a:pt x="152" y="119"/>
                  </a:lnTo>
                  <a:lnTo>
                    <a:pt x="128" y="127"/>
                  </a:lnTo>
                  <a:lnTo>
                    <a:pt x="120" y="127"/>
                  </a:lnTo>
                  <a:lnTo>
                    <a:pt x="120" y="119"/>
                  </a:lnTo>
                  <a:lnTo>
                    <a:pt x="112" y="119"/>
                  </a:lnTo>
                  <a:lnTo>
                    <a:pt x="128" y="111"/>
                  </a:lnTo>
                  <a:lnTo>
                    <a:pt x="112" y="103"/>
                  </a:lnTo>
                  <a:lnTo>
                    <a:pt x="112" y="95"/>
                  </a:lnTo>
                  <a:lnTo>
                    <a:pt x="96" y="95"/>
                  </a:lnTo>
                  <a:lnTo>
                    <a:pt x="88" y="111"/>
                  </a:lnTo>
                  <a:lnTo>
                    <a:pt x="80" y="111"/>
                  </a:lnTo>
                  <a:lnTo>
                    <a:pt x="80" y="119"/>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88" name="Freeform 86"/>
            <p:cNvSpPr>
              <a:spLocks/>
            </p:cNvSpPr>
            <p:nvPr/>
          </p:nvSpPr>
          <p:spPr bwMode="auto">
            <a:xfrm>
              <a:off x="3996" y="1967"/>
              <a:ext cx="445" cy="214"/>
            </a:xfrm>
            <a:custGeom>
              <a:avLst/>
              <a:gdLst>
                <a:gd name="T0" fmla="*/ 740 w 432"/>
                <a:gd name="T1" fmla="*/ 28 h 231"/>
                <a:gd name="T2" fmla="*/ 724 w 432"/>
                <a:gd name="T3" fmla="*/ 31 h 231"/>
                <a:gd name="T4" fmla="*/ 664 w 432"/>
                <a:gd name="T5" fmla="*/ 38 h 231"/>
                <a:gd name="T6" fmla="*/ 650 w 432"/>
                <a:gd name="T7" fmla="*/ 45 h 231"/>
                <a:gd name="T8" fmla="*/ 607 w 432"/>
                <a:gd name="T9" fmla="*/ 45 h 231"/>
                <a:gd name="T10" fmla="*/ 521 w 432"/>
                <a:gd name="T11" fmla="*/ 43 h 231"/>
                <a:gd name="T12" fmla="*/ 506 w 432"/>
                <a:gd name="T13" fmla="*/ 46 h 231"/>
                <a:gd name="T14" fmla="*/ 448 w 432"/>
                <a:gd name="T15" fmla="*/ 46 h 231"/>
                <a:gd name="T16" fmla="*/ 407 w 432"/>
                <a:gd name="T17" fmla="*/ 49 h 231"/>
                <a:gd name="T18" fmla="*/ 375 w 432"/>
                <a:gd name="T19" fmla="*/ 45 h 231"/>
                <a:gd name="T20" fmla="*/ 288 w 432"/>
                <a:gd name="T21" fmla="*/ 41 h 231"/>
                <a:gd name="T22" fmla="*/ 231 w 432"/>
                <a:gd name="T23" fmla="*/ 36 h 231"/>
                <a:gd name="T24" fmla="*/ 173 w 432"/>
                <a:gd name="T25" fmla="*/ 49 h 231"/>
                <a:gd name="T26" fmla="*/ 145 w 432"/>
                <a:gd name="T27" fmla="*/ 46 h 231"/>
                <a:gd name="T28" fmla="*/ 102 w 432"/>
                <a:gd name="T29" fmla="*/ 45 h 231"/>
                <a:gd name="T30" fmla="*/ 87 w 432"/>
                <a:gd name="T31" fmla="*/ 40 h 231"/>
                <a:gd name="T32" fmla="*/ 87 w 432"/>
                <a:gd name="T33" fmla="*/ 40 h 231"/>
                <a:gd name="T34" fmla="*/ 145 w 432"/>
                <a:gd name="T35" fmla="*/ 38 h 231"/>
                <a:gd name="T36" fmla="*/ 102 w 432"/>
                <a:gd name="T37" fmla="*/ 31 h 231"/>
                <a:gd name="T38" fmla="*/ 44 w 432"/>
                <a:gd name="T39" fmla="*/ 32 h 231"/>
                <a:gd name="T40" fmla="*/ 44 w 432"/>
                <a:gd name="T41" fmla="*/ 31 h 231"/>
                <a:gd name="T42" fmla="*/ 8 w 432"/>
                <a:gd name="T43" fmla="*/ 28 h 231"/>
                <a:gd name="T44" fmla="*/ 8 w 432"/>
                <a:gd name="T45" fmla="*/ 18 h 231"/>
                <a:gd name="T46" fmla="*/ 44 w 432"/>
                <a:gd name="T47" fmla="*/ 20 h 231"/>
                <a:gd name="T48" fmla="*/ 70 w 432"/>
                <a:gd name="T49" fmla="*/ 15 h 231"/>
                <a:gd name="T50" fmla="*/ 102 w 432"/>
                <a:gd name="T51" fmla="*/ 15 h 231"/>
                <a:gd name="T52" fmla="*/ 160 w 432"/>
                <a:gd name="T53" fmla="*/ 18 h 231"/>
                <a:gd name="T54" fmla="*/ 217 w 432"/>
                <a:gd name="T55" fmla="*/ 18 h 231"/>
                <a:gd name="T56" fmla="*/ 276 w 432"/>
                <a:gd name="T57" fmla="*/ 18 h 231"/>
                <a:gd name="T58" fmla="*/ 245 w 432"/>
                <a:gd name="T59" fmla="*/ 15 h 231"/>
                <a:gd name="T60" fmla="*/ 260 w 432"/>
                <a:gd name="T61" fmla="*/ 11 h 231"/>
                <a:gd name="T62" fmla="*/ 276 w 432"/>
                <a:gd name="T63" fmla="*/ 6 h 231"/>
                <a:gd name="T64" fmla="*/ 407 w 432"/>
                <a:gd name="T65" fmla="*/ 6 h 231"/>
                <a:gd name="T66" fmla="*/ 420 w 432"/>
                <a:gd name="T67" fmla="*/ 0 h 231"/>
                <a:gd name="T68" fmla="*/ 463 w 432"/>
                <a:gd name="T69" fmla="*/ 6 h 231"/>
                <a:gd name="T70" fmla="*/ 477 w 432"/>
                <a:gd name="T71" fmla="*/ 6 h 231"/>
                <a:gd name="T72" fmla="*/ 506 w 432"/>
                <a:gd name="T73" fmla="*/ 8 h 231"/>
                <a:gd name="T74" fmla="*/ 550 w 432"/>
                <a:gd name="T75" fmla="*/ 6 h 231"/>
                <a:gd name="T76" fmla="*/ 591 w 432"/>
                <a:gd name="T77" fmla="*/ 8 h 231"/>
                <a:gd name="T78" fmla="*/ 650 w 432"/>
                <a:gd name="T79" fmla="*/ 16 h 231"/>
                <a:gd name="T80" fmla="*/ 697 w 432"/>
                <a:gd name="T81" fmla="*/ 18 h 231"/>
                <a:gd name="T82" fmla="*/ 753 w 432"/>
                <a:gd name="T83" fmla="*/ 22 h 231"/>
                <a:gd name="T84" fmla="*/ 782 w 432"/>
                <a:gd name="T85" fmla="*/ 24 h 2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231"/>
                <a:gd name="T131" fmla="*/ 432 w 432"/>
                <a:gd name="T132" fmla="*/ 231 h 2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231">
                  <a:moveTo>
                    <a:pt x="416" y="119"/>
                  </a:moveTo>
                  <a:lnTo>
                    <a:pt x="408" y="127"/>
                  </a:lnTo>
                  <a:lnTo>
                    <a:pt x="408" y="143"/>
                  </a:lnTo>
                  <a:lnTo>
                    <a:pt x="400" y="143"/>
                  </a:lnTo>
                  <a:lnTo>
                    <a:pt x="376" y="143"/>
                  </a:lnTo>
                  <a:lnTo>
                    <a:pt x="368" y="175"/>
                  </a:lnTo>
                  <a:lnTo>
                    <a:pt x="352" y="175"/>
                  </a:lnTo>
                  <a:lnTo>
                    <a:pt x="360" y="207"/>
                  </a:lnTo>
                  <a:lnTo>
                    <a:pt x="352" y="215"/>
                  </a:lnTo>
                  <a:lnTo>
                    <a:pt x="336" y="207"/>
                  </a:lnTo>
                  <a:lnTo>
                    <a:pt x="296" y="207"/>
                  </a:lnTo>
                  <a:lnTo>
                    <a:pt x="288" y="199"/>
                  </a:lnTo>
                  <a:lnTo>
                    <a:pt x="280" y="207"/>
                  </a:lnTo>
                  <a:lnTo>
                    <a:pt x="280" y="215"/>
                  </a:lnTo>
                  <a:lnTo>
                    <a:pt x="256" y="207"/>
                  </a:lnTo>
                  <a:lnTo>
                    <a:pt x="248" y="215"/>
                  </a:lnTo>
                  <a:lnTo>
                    <a:pt x="232" y="231"/>
                  </a:lnTo>
                  <a:lnTo>
                    <a:pt x="224" y="223"/>
                  </a:lnTo>
                  <a:lnTo>
                    <a:pt x="208" y="223"/>
                  </a:lnTo>
                  <a:lnTo>
                    <a:pt x="208" y="207"/>
                  </a:lnTo>
                  <a:lnTo>
                    <a:pt x="192" y="191"/>
                  </a:lnTo>
                  <a:lnTo>
                    <a:pt x="160" y="191"/>
                  </a:lnTo>
                  <a:lnTo>
                    <a:pt x="136" y="175"/>
                  </a:lnTo>
                  <a:lnTo>
                    <a:pt x="128" y="167"/>
                  </a:lnTo>
                  <a:lnTo>
                    <a:pt x="96" y="175"/>
                  </a:lnTo>
                  <a:lnTo>
                    <a:pt x="96" y="223"/>
                  </a:lnTo>
                  <a:lnTo>
                    <a:pt x="88" y="223"/>
                  </a:lnTo>
                  <a:lnTo>
                    <a:pt x="80" y="215"/>
                  </a:lnTo>
                  <a:lnTo>
                    <a:pt x="56" y="223"/>
                  </a:lnTo>
                  <a:lnTo>
                    <a:pt x="56" y="207"/>
                  </a:lnTo>
                  <a:lnTo>
                    <a:pt x="48" y="207"/>
                  </a:lnTo>
                  <a:lnTo>
                    <a:pt x="48" y="183"/>
                  </a:lnTo>
                  <a:lnTo>
                    <a:pt x="40" y="183"/>
                  </a:lnTo>
                  <a:lnTo>
                    <a:pt x="48" y="183"/>
                  </a:lnTo>
                  <a:lnTo>
                    <a:pt x="48" y="175"/>
                  </a:lnTo>
                  <a:lnTo>
                    <a:pt x="80" y="175"/>
                  </a:lnTo>
                  <a:lnTo>
                    <a:pt x="72" y="151"/>
                  </a:lnTo>
                  <a:lnTo>
                    <a:pt x="56" y="143"/>
                  </a:lnTo>
                  <a:lnTo>
                    <a:pt x="48" y="135"/>
                  </a:lnTo>
                  <a:lnTo>
                    <a:pt x="24" y="151"/>
                  </a:lnTo>
                  <a:lnTo>
                    <a:pt x="16" y="151"/>
                  </a:lnTo>
                  <a:lnTo>
                    <a:pt x="24" y="143"/>
                  </a:lnTo>
                  <a:lnTo>
                    <a:pt x="16" y="127"/>
                  </a:lnTo>
                  <a:lnTo>
                    <a:pt x="8" y="127"/>
                  </a:lnTo>
                  <a:lnTo>
                    <a:pt x="0" y="119"/>
                  </a:lnTo>
                  <a:lnTo>
                    <a:pt x="8" y="80"/>
                  </a:lnTo>
                  <a:lnTo>
                    <a:pt x="16" y="95"/>
                  </a:lnTo>
                  <a:lnTo>
                    <a:pt x="24" y="95"/>
                  </a:lnTo>
                  <a:lnTo>
                    <a:pt x="16" y="80"/>
                  </a:lnTo>
                  <a:lnTo>
                    <a:pt x="40" y="64"/>
                  </a:lnTo>
                  <a:lnTo>
                    <a:pt x="48" y="72"/>
                  </a:lnTo>
                  <a:lnTo>
                    <a:pt x="56" y="64"/>
                  </a:lnTo>
                  <a:lnTo>
                    <a:pt x="72" y="72"/>
                  </a:lnTo>
                  <a:lnTo>
                    <a:pt x="88" y="80"/>
                  </a:lnTo>
                  <a:lnTo>
                    <a:pt x="104" y="80"/>
                  </a:lnTo>
                  <a:lnTo>
                    <a:pt x="120" y="80"/>
                  </a:lnTo>
                  <a:lnTo>
                    <a:pt x="128" y="80"/>
                  </a:lnTo>
                  <a:lnTo>
                    <a:pt x="152" y="80"/>
                  </a:lnTo>
                  <a:lnTo>
                    <a:pt x="160" y="72"/>
                  </a:lnTo>
                  <a:lnTo>
                    <a:pt x="136" y="64"/>
                  </a:lnTo>
                  <a:lnTo>
                    <a:pt x="152" y="56"/>
                  </a:lnTo>
                  <a:lnTo>
                    <a:pt x="144" y="48"/>
                  </a:lnTo>
                  <a:lnTo>
                    <a:pt x="152" y="40"/>
                  </a:lnTo>
                  <a:lnTo>
                    <a:pt x="152" y="24"/>
                  </a:lnTo>
                  <a:lnTo>
                    <a:pt x="168" y="32"/>
                  </a:lnTo>
                  <a:lnTo>
                    <a:pt x="224" y="8"/>
                  </a:lnTo>
                  <a:lnTo>
                    <a:pt x="224" y="0"/>
                  </a:lnTo>
                  <a:lnTo>
                    <a:pt x="232" y="0"/>
                  </a:lnTo>
                  <a:lnTo>
                    <a:pt x="248" y="0"/>
                  </a:lnTo>
                  <a:lnTo>
                    <a:pt x="256" y="16"/>
                  </a:lnTo>
                  <a:lnTo>
                    <a:pt x="256" y="24"/>
                  </a:lnTo>
                  <a:lnTo>
                    <a:pt x="264" y="24"/>
                  </a:lnTo>
                  <a:lnTo>
                    <a:pt x="280" y="32"/>
                  </a:lnTo>
                  <a:lnTo>
                    <a:pt x="280" y="40"/>
                  </a:lnTo>
                  <a:lnTo>
                    <a:pt x="288" y="40"/>
                  </a:lnTo>
                  <a:lnTo>
                    <a:pt x="304" y="24"/>
                  </a:lnTo>
                  <a:lnTo>
                    <a:pt x="320" y="16"/>
                  </a:lnTo>
                  <a:lnTo>
                    <a:pt x="328" y="40"/>
                  </a:lnTo>
                  <a:lnTo>
                    <a:pt x="352" y="80"/>
                  </a:lnTo>
                  <a:lnTo>
                    <a:pt x="360" y="72"/>
                  </a:lnTo>
                  <a:lnTo>
                    <a:pt x="368" y="80"/>
                  </a:lnTo>
                  <a:lnTo>
                    <a:pt x="384" y="80"/>
                  </a:lnTo>
                  <a:lnTo>
                    <a:pt x="408" y="95"/>
                  </a:lnTo>
                  <a:lnTo>
                    <a:pt x="416" y="103"/>
                  </a:lnTo>
                  <a:lnTo>
                    <a:pt x="416" y="95"/>
                  </a:lnTo>
                  <a:lnTo>
                    <a:pt x="432" y="111"/>
                  </a:lnTo>
                  <a:lnTo>
                    <a:pt x="416" y="119"/>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9" name="Freeform 87"/>
            <p:cNvSpPr>
              <a:spLocks/>
            </p:cNvSpPr>
            <p:nvPr/>
          </p:nvSpPr>
          <p:spPr bwMode="auto">
            <a:xfrm>
              <a:off x="3996" y="1967"/>
              <a:ext cx="445" cy="214"/>
            </a:xfrm>
            <a:custGeom>
              <a:avLst/>
              <a:gdLst>
                <a:gd name="T0" fmla="*/ 740 w 432"/>
                <a:gd name="T1" fmla="*/ 28 h 231"/>
                <a:gd name="T2" fmla="*/ 724 w 432"/>
                <a:gd name="T3" fmla="*/ 31 h 231"/>
                <a:gd name="T4" fmla="*/ 664 w 432"/>
                <a:gd name="T5" fmla="*/ 38 h 231"/>
                <a:gd name="T6" fmla="*/ 650 w 432"/>
                <a:gd name="T7" fmla="*/ 45 h 231"/>
                <a:gd name="T8" fmla="*/ 607 w 432"/>
                <a:gd name="T9" fmla="*/ 45 h 231"/>
                <a:gd name="T10" fmla="*/ 521 w 432"/>
                <a:gd name="T11" fmla="*/ 43 h 231"/>
                <a:gd name="T12" fmla="*/ 506 w 432"/>
                <a:gd name="T13" fmla="*/ 46 h 231"/>
                <a:gd name="T14" fmla="*/ 448 w 432"/>
                <a:gd name="T15" fmla="*/ 46 h 231"/>
                <a:gd name="T16" fmla="*/ 407 w 432"/>
                <a:gd name="T17" fmla="*/ 49 h 231"/>
                <a:gd name="T18" fmla="*/ 375 w 432"/>
                <a:gd name="T19" fmla="*/ 45 h 231"/>
                <a:gd name="T20" fmla="*/ 288 w 432"/>
                <a:gd name="T21" fmla="*/ 41 h 231"/>
                <a:gd name="T22" fmla="*/ 231 w 432"/>
                <a:gd name="T23" fmla="*/ 36 h 231"/>
                <a:gd name="T24" fmla="*/ 173 w 432"/>
                <a:gd name="T25" fmla="*/ 49 h 231"/>
                <a:gd name="T26" fmla="*/ 145 w 432"/>
                <a:gd name="T27" fmla="*/ 46 h 231"/>
                <a:gd name="T28" fmla="*/ 102 w 432"/>
                <a:gd name="T29" fmla="*/ 45 h 231"/>
                <a:gd name="T30" fmla="*/ 87 w 432"/>
                <a:gd name="T31" fmla="*/ 40 h 231"/>
                <a:gd name="T32" fmla="*/ 87 w 432"/>
                <a:gd name="T33" fmla="*/ 40 h 231"/>
                <a:gd name="T34" fmla="*/ 145 w 432"/>
                <a:gd name="T35" fmla="*/ 38 h 231"/>
                <a:gd name="T36" fmla="*/ 102 w 432"/>
                <a:gd name="T37" fmla="*/ 31 h 231"/>
                <a:gd name="T38" fmla="*/ 44 w 432"/>
                <a:gd name="T39" fmla="*/ 32 h 231"/>
                <a:gd name="T40" fmla="*/ 44 w 432"/>
                <a:gd name="T41" fmla="*/ 31 h 231"/>
                <a:gd name="T42" fmla="*/ 8 w 432"/>
                <a:gd name="T43" fmla="*/ 28 h 231"/>
                <a:gd name="T44" fmla="*/ 8 w 432"/>
                <a:gd name="T45" fmla="*/ 18 h 231"/>
                <a:gd name="T46" fmla="*/ 44 w 432"/>
                <a:gd name="T47" fmla="*/ 20 h 231"/>
                <a:gd name="T48" fmla="*/ 70 w 432"/>
                <a:gd name="T49" fmla="*/ 15 h 231"/>
                <a:gd name="T50" fmla="*/ 102 w 432"/>
                <a:gd name="T51" fmla="*/ 15 h 231"/>
                <a:gd name="T52" fmla="*/ 160 w 432"/>
                <a:gd name="T53" fmla="*/ 18 h 231"/>
                <a:gd name="T54" fmla="*/ 217 w 432"/>
                <a:gd name="T55" fmla="*/ 18 h 231"/>
                <a:gd name="T56" fmla="*/ 276 w 432"/>
                <a:gd name="T57" fmla="*/ 18 h 231"/>
                <a:gd name="T58" fmla="*/ 245 w 432"/>
                <a:gd name="T59" fmla="*/ 15 h 231"/>
                <a:gd name="T60" fmla="*/ 260 w 432"/>
                <a:gd name="T61" fmla="*/ 11 h 231"/>
                <a:gd name="T62" fmla="*/ 276 w 432"/>
                <a:gd name="T63" fmla="*/ 6 h 231"/>
                <a:gd name="T64" fmla="*/ 407 w 432"/>
                <a:gd name="T65" fmla="*/ 6 h 231"/>
                <a:gd name="T66" fmla="*/ 420 w 432"/>
                <a:gd name="T67" fmla="*/ 0 h 231"/>
                <a:gd name="T68" fmla="*/ 463 w 432"/>
                <a:gd name="T69" fmla="*/ 6 h 231"/>
                <a:gd name="T70" fmla="*/ 477 w 432"/>
                <a:gd name="T71" fmla="*/ 6 h 231"/>
                <a:gd name="T72" fmla="*/ 506 w 432"/>
                <a:gd name="T73" fmla="*/ 8 h 231"/>
                <a:gd name="T74" fmla="*/ 550 w 432"/>
                <a:gd name="T75" fmla="*/ 6 h 231"/>
                <a:gd name="T76" fmla="*/ 591 w 432"/>
                <a:gd name="T77" fmla="*/ 8 h 231"/>
                <a:gd name="T78" fmla="*/ 650 w 432"/>
                <a:gd name="T79" fmla="*/ 16 h 231"/>
                <a:gd name="T80" fmla="*/ 697 w 432"/>
                <a:gd name="T81" fmla="*/ 18 h 231"/>
                <a:gd name="T82" fmla="*/ 753 w 432"/>
                <a:gd name="T83" fmla="*/ 22 h 231"/>
                <a:gd name="T84" fmla="*/ 782 w 432"/>
                <a:gd name="T85" fmla="*/ 24 h 2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231"/>
                <a:gd name="T131" fmla="*/ 432 w 432"/>
                <a:gd name="T132" fmla="*/ 231 h 2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231">
                  <a:moveTo>
                    <a:pt x="416" y="119"/>
                  </a:moveTo>
                  <a:lnTo>
                    <a:pt x="408" y="127"/>
                  </a:lnTo>
                  <a:lnTo>
                    <a:pt x="408" y="143"/>
                  </a:lnTo>
                  <a:lnTo>
                    <a:pt x="400" y="143"/>
                  </a:lnTo>
                  <a:lnTo>
                    <a:pt x="376" y="143"/>
                  </a:lnTo>
                  <a:lnTo>
                    <a:pt x="368" y="175"/>
                  </a:lnTo>
                  <a:lnTo>
                    <a:pt x="352" y="175"/>
                  </a:lnTo>
                  <a:lnTo>
                    <a:pt x="360" y="207"/>
                  </a:lnTo>
                  <a:lnTo>
                    <a:pt x="352" y="215"/>
                  </a:lnTo>
                  <a:lnTo>
                    <a:pt x="336" y="207"/>
                  </a:lnTo>
                  <a:lnTo>
                    <a:pt x="296" y="207"/>
                  </a:lnTo>
                  <a:lnTo>
                    <a:pt x="288" y="199"/>
                  </a:lnTo>
                  <a:lnTo>
                    <a:pt x="280" y="207"/>
                  </a:lnTo>
                  <a:lnTo>
                    <a:pt x="280" y="215"/>
                  </a:lnTo>
                  <a:lnTo>
                    <a:pt x="256" y="207"/>
                  </a:lnTo>
                  <a:lnTo>
                    <a:pt x="248" y="215"/>
                  </a:lnTo>
                  <a:lnTo>
                    <a:pt x="232" y="231"/>
                  </a:lnTo>
                  <a:lnTo>
                    <a:pt x="224" y="223"/>
                  </a:lnTo>
                  <a:lnTo>
                    <a:pt x="208" y="223"/>
                  </a:lnTo>
                  <a:lnTo>
                    <a:pt x="208" y="207"/>
                  </a:lnTo>
                  <a:lnTo>
                    <a:pt x="192" y="191"/>
                  </a:lnTo>
                  <a:lnTo>
                    <a:pt x="160" y="191"/>
                  </a:lnTo>
                  <a:lnTo>
                    <a:pt x="136" y="175"/>
                  </a:lnTo>
                  <a:lnTo>
                    <a:pt x="128" y="167"/>
                  </a:lnTo>
                  <a:lnTo>
                    <a:pt x="96" y="175"/>
                  </a:lnTo>
                  <a:lnTo>
                    <a:pt x="96" y="223"/>
                  </a:lnTo>
                  <a:lnTo>
                    <a:pt x="88" y="223"/>
                  </a:lnTo>
                  <a:lnTo>
                    <a:pt x="80" y="215"/>
                  </a:lnTo>
                  <a:lnTo>
                    <a:pt x="56" y="223"/>
                  </a:lnTo>
                  <a:lnTo>
                    <a:pt x="56" y="207"/>
                  </a:lnTo>
                  <a:lnTo>
                    <a:pt x="48" y="207"/>
                  </a:lnTo>
                  <a:lnTo>
                    <a:pt x="48" y="183"/>
                  </a:lnTo>
                  <a:lnTo>
                    <a:pt x="40" y="183"/>
                  </a:lnTo>
                  <a:lnTo>
                    <a:pt x="48" y="183"/>
                  </a:lnTo>
                  <a:lnTo>
                    <a:pt x="48" y="175"/>
                  </a:lnTo>
                  <a:lnTo>
                    <a:pt x="80" y="175"/>
                  </a:lnTo>
                  <a:lnTo>
                    <a:pt x="72" y="151"/>
                  </a:lnTo>
                  <a:lnTo>
                    <a:pt x="56" y="143"/>
                  </a:lnTo>
                  <a:lnTo>
                    <a:pt x="48" y="135"/>
                  </a:lnTo>
                  <a:lnTo>
                    <a:pt x="24" y="151"/>
                  </a:lnTo>
                  <a:lnTo>
                    <a:pt x="16" y="151"/>
                  </a:lnTo>
                  <a:lnTo>
                    <a:pt x="24" y="143"/>
                  </a:lnTo>
                  <a:lnTo>
                    <a:pt x="16" y="127"/>
                  </a:lnTo>
                  <a:lnTo>
                    <a:pt x="8" y="127"/>
                  </a:lnTo>
                  <a:lnTo>
                    <a:pt x="0" y="119"/>
                  </a:lnTo>
                  <a:lnTo>
                    <a:pt x="8" y="80"/>
                  </a:lnTo>
                  <a:lnTo>
                    <a:pt x="16" y="95"/>
                  </a:lnTo>
                  <a:lnTo>
                    <a:pt x="24" y="95"/>
                  </a:lnTo>
                  <a:lnTo>
                    <a:pt x="16" y="80"/>
                  </a:lnTo>
                  <a:lnTo>
                    <a:pt x="40" y="64"/>
                  </a:lnTo>
                  <a:lnTo>
                    <a:pt x="48" y="72"/>
                  </a:lnTo>
                  <a:lnTo>
                    <a:pt x="56" y="64"/>
                  </a:lnTo>
                  <a:lnTo>
                    <a:pt x="72" y="72"/>
                  </a:lnTo>
                  <a:lnTo>
                    <a:pt x="88" y="80"/>
                  </a:lnTo>
                  <a:lnTo>
                    <a:pt x="104" y="80"/>
                  </a:lnTo>
                  <a:lnTo>
                    <a:pt x="120" y="80"/>
                  </a:lnTo>
                  <a:lnTo>
                    <a:pt x="128" y="80"/>
                  </a:lnTo>
                  <a:lnTo>
                    <a:pt x="152" y="80"/>
                  </a:lnTo>
                  <a:lnTo>
                    <a:pt x="160" y="72"/>
                  </a:lnTo>
                  <a:lnTo>
                    <a:pt x="136" y="64"/>
                  </a:lnTo>
                  <a:lnTo>
                    <a:pt x="152" y="56"/>
                  </a:lnTo>
                  <a:lnTo>
                    <a:pt x="144" y="48"/>
                  </a:lnTo>
                  <a:lnTo>
                    <a:pt x="152" y="40"/>
                  </a:lnTo>
                  <a:lnTo>
                    <a:pt x="152" y="24"/>
                  </a:lnTo>
                  <a:lnTo>
                    <a:pt x="168" y="32"/>
                  </a:lnTo>
                  <a:lnTo>
                    <a:pt x="224" y="8"/>
                  </a:lnTo>
                  <a:lnTo>
                    <a:pt x="224" y="0"/>
                  </a:lnTo>
                  <a:lnTo>
                    <a:pt x="232" y="0"/>
                  </a:lnTo>
                  <a:lnTo>
                    <a:pt x="248" y="0"/>
                  </a:lnTo>
                  <a:lnTo>
                    <a:pt x="256" y="16"/>
                  </a:lnTo>
                  <a:lnTo>
                    <a:pt x="256" y="24"/>
                  </a:lnTo>
                  <a:lnTo>
                    <a:pt x="264" y="24"/>
                  </a:lnTo>
                  <a:lnTo>
                    <a:pt x="280" y="32"/>
                  </a:lnTo>
                  <a:lnTo>
                    <a:pt x="280" y="40"/>
                  </a:lnTo>
                  <a:lnTo>
                    <a:pt x="288" y="40"/>
                  </a:lnTo>
                  <a:lnTo>
                    <a:pt x="304" y="24"/>
                  </a:lnTo>
                  <a:lnTo>
                    <a:pt x="320" y="16"/>
                  </a:lnTo>
                  <a:lnTo>
                    <a:pt x="328" y="40"/>
                  </a:lnTo>
                  <a:lnTo>
                    <a:pt x="352" y="80"/>
                  </a:lnTo>
                  <a:lnTo>
                    <a:pt x="360" y="72"/>
                  </a:lnTo>
                  <a:lnTo>
                    <a:pt x="368" y="80"/>
                  </a:lnTo>
                  <a:lnTo>
                    <a:pt x="384" y="80"/>
                  </a:lnTo>
                  <a:lnTo>
                    <a:pt x="408" y="95"/>
                  </a:lnTo>
                  <a:lnTo>
                    <a:pt x="416" y="103"/>
                  </a:lnTo>
                  <a:lnTo>
                    <a:pt x="416" y="95"/>
                  </a:lnTo>
                  <a:lnTo>
                    <a:pt x="432" y="111"/>
                  </a:lnTo>
                  <a:lnTo>
                    <a:pt x="416" y="119"/>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0" name="Freeform 88"/>
            <p:cNvSpPr>
              <a:spLocks/>
            </p:cNvSpPr>
            <p:nvPr/>
          </p:nvSpPr>
          <p:spPr bwMode="auto">
            <a:xfrm>
              <a:off x="3724" y="1939"/>
              <a:ext cx="33" cy="21"/>
            </a:xfrm>
            <a:custGeom>
              <a:avLst/>
              <a:gdLst>
                <a:gd name="T0" fmla="*/ 2 w 40"/>
                <a:gd name="T1" fmla="*/ 1 h 32"/>
                <a:gd name="T2" fmla="*/ 2 w 40"/>
                <a:gd name="T3" fmla="*/ 0 h 32"/>
                <a:gd name="T4" fmla="*/ 0 w 40"/>
                <a:gd name="T5" fmla="*/ 1 h 32"/>
                <a:gd name="T6" fmla="*/ 1 w 40"/>
                <a:gd name="T7" fmla="*/ 1 h 32"/>
                <a:gd name="T8" fmla="*/ 2 w 40"/>
                <a:gd name="T9" fmla="*/ 1 h 32"/>
                <a:gd name="T10" fmla="*/ 2 w 40"/>
                <a:gd name="T11" fmla="*/ 1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40" y="5"/>
                  </a:moveTo>
                  <a:lnTo>
                    <a:pt x="20" y="0"/>
                  </a:lnTo>
                  <a:lnTo>
                    <a:pt x="0" y="10"/>
                  </a:lnTo>
                  <a:lnTo>
                    <a:pt x="1" y="32"/>
                  </a:lnTo>
                  <a:lnTo>
                    <a:pt x="37" y="23"/>
                  </a:lnTo>
                  <a:lnTo>
                    <a:pt x="40" y="5"/>
                  </a:lnTo>
                  <a:close/>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1" name="Freeform 89"/>
            <p:cNvSpPr>
              <a:spLocks/>
            </p:cNvSpPr>
            <p:nvPr/>
          </p:nvSpPr>
          <p:spPr bwMode="auto">
            <a:xfrm>
              <a:off x="3748" y="1892"/>
              <a:ext cx="50" cy="30"/>
            </a:xfrm>
            <a:custGeom>
              <a:avLst/>
              <a:gdLst>
                <a:gd name="T0" fmla="*/ 8 w 48"/>
                <a:gd name="T1" fmla="*/ 8 h 32"/>
                <a:gd name="T2" fmla="*/ 0 w 48"/>
                <a:gd name="T3" fmla="*/ 8 h 32"/>
                <a:gd name="T4" fmla="*/ 0 w 48"/>
                <a:gd name="T5" fmla="*/ 8 h 32"/>
                <a:gd name="T6" fmla="*/ 8 w 48"/>
                <a:gd name="T7" fmla="*/ 0 h 32"/>
                <a:gd name="T8" fmla="*/ 106 w 48"/>
                <a:gd name="T9" fmla="*/ 0 h 32"/>
                <a:gd name="T10" fmla="*/ 90 w 48"/>
                <a:gd name="T11" fmla="*/ 8 h 32"/>
                <a:gd name="T12" fmla="*/ 71 w 48"/>
                <a:gd name="T13" fmla="*/ 8 h 32"/>
                <a:gd name="T14" fmla="*/ 90 w 48"/>
                <a:gd name="T15" fmla="*/ 8 h 32"/>
                <a:gd name="T16" fmla="*/ 90 w 48"/>
                <a:gd name="T17" fmla="*/ 8 h 32"/>
                <a:gd name="T18" fmla="*/ 52 w 48"/>
                <a:gd name="T19" fmla="*/ 8 h 32"/>
                <a:gd name="T20" fmla="*/ 8 w 48"/>
                <a:gd name="T21" fmla="*/ 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2"/>
                <a:gd name="T35" fmla="*/ 48 w 4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2">
                  <a:moveTo>
                    <a:pt x="8" y="24"/>
                  </a:moveTo>
                  <a:lnTo>
                    <a:pt x="0" y="24"/>
                  </a:lnTo>
                  <a:lnTo>
                    <a:pt x="0" y="8"/>
                  </a:lnTo>
                  <a:lnTo>
                    <a:pt x="8" y="0"/>
                  </a:lnTo>
                  <a:lnTo>
                    <a:pt x="48" y="0"/>
                  </a:lnTo>
                  <a:lnTo>
                    <a:pt x="40" y="8"/>
                  </a:lnTo>
                  <a:lnTo>
                    <a:pt x="32" y="8"/>
                  </a:lnTo>
                  <a:lnTo>
                    <a:pt x="40" y="24"/>
                  </a:lnTo>
                  <a:lnTo>
                    <a:pt x="40" y="32"/>
                  </a:lnTo>
                  <a:lnTo>
                    <a:pt x="24" y="32"/>
                  </a:lnTo>
                  <a:lnTo>
                    <a:pt x="8"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2" name="Freeform 90"/>
            <p:cNvSpPr>
              <a:spLocks/>
            </p:cNvSpPr>
            <p:nvPr/>
          </p:nvSpPr>
          <p:spPr bwMode="auto">
            <a:xfrm>
              <a:off x="3748" y="1892"/>
              <a:ext cx="50" cy="30"/>
            </a:xfrm>
            <a:custGeom>
              <a:avLst/>
              <a:gdLst>
                <a:gd name="T0" fmla="*/ 8 w 48"/>
                <a:gd name="T1" fmla="*/ 8 h 32"/>
                <a:gd name="T2" fmla="*/ 0 w 48"/>
                <a:gd name="T3" fmla="*/ 8 h 32"/>
                <a:gd name="T4" fmla="*/ 0 w 48"/>
                <a:gd name="T5" fmla="*/ 8 h 32"/>
                <a:gd name="T6" fmla="*/ 8 w 48"/>
                <a:gd name="T7" fmla="*/ 0 h 32"/>
                <a:gd name="T8" fmla="*/ 106 w 48"/>
                <a:gd name="T9" fmla="*/ 0 h 32"/>
                <a:gd name="T10" fmla="*/ 90 w 48"/>
                <a:gd name="T11" fmla="*/ 8 h 32"/>
                <a:gd name="T12" fmla="*/ 71 w 48"/>
                <a:gd name="T13" fmla="*/ 8 h 32"/>
                <a:gd name="T14" fmla="*/ 90 w 48"/>
                <a:gd name="T15" fmla="*/ 8 h 32"/>
                <a:gd name="T16" fmla="*/ 90 w 48"/>
                <a:gd name="T17" fmla="*/ 8 h 32"/>
                <a:gd name="T18" fmla="*/ 52 w 48"/>
                <a:gd name="T19" fmla="*/ 8 h 32"/>
                <a:gd name="T20" fmla="*/ 8 w 48"/>
                <a:gd name="T21" fmla="*/ 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2"/>
                <a:gd name="T35" fmla="*/ 48 w 4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2">
                  <a:moveTo>
                    <a:pt x="8" y="24"/>
                  </a:moveTo>
                  <a:lnTo>
                    <a:pt x="0" y="24"/>
                  </a:lnTo>
                  <a:lnTo>
                    <a:pt x="0" y="8"/>
                  </a:lnTo>
                  <a:lnTo>
                    <a:pt x="8" y="0"/>
                  </a:lnTo>
                  <a:lnTo>
                    <a:pt x="48" y="0"/>
                  </a:lnTo>
                  <a:lnTo>
                    <a:pt x="40" y="8"/>
                  </a:lnTo>
                  <a:lnTo>
                    <a:pt x="32" y="8"/>
                  </a:lnTo>
                  <a:lnTo>
                    <a:pt x="40" y="24"/>
                  </a:lnTo>
                  <a:lnTo>
                    <a:pt x="40" y="32"/>
                  </a:lnTo>
                  <a:lnTo>
                    <a:pt x="24" y="32"/>
                  </a:lnTo>
                  <a:lnTo>
                    <a:pt x="8"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3" name="Freeform 91"/>
            <p:cNvSpPr>
              <a:spLocks/>
            </p:cNvSpPr>
            <p:nvPr/>
          </p:nvSpPr>
          <p:spPr bwMode="auto">
            <a:xfrm>
              <a:off x="3700" y="1967"/>
              <a:ext cx="32" cy="23"/>
            </a:xfrm>
            <a:custGeom>
              <a:avLst/>
              <a:gdLst>
                <a:gd name="T0" fmla="*/ 32 w 32"/>
                <a:gd name="T1" fmla="*/ 0 h 24"/>
                <a:gd name="T2" fmla="*/ 32 w 32"/>
                <a:gd name="T3" fmla="*/ 12 h 24"/>
                <a:gd name="T4" fmla="*/ 24 w 32"/>
                <a:gd name="T5" fmla="*/ 12 h 24"/>
                <a:gd name="T6" fmla="*/ 0 w 32"/>
                <a:gd name="T7" fmla="*/ 12 h 24"/>
                <a:gd name="T8" fmla="*/ 16 w 32"/>
                <a:gd name="T9" fmla="*/ 8 h 24"/>
                <a:gd name="T10" fmla="*/ 24 w 32"/>
                <a:gd name="T11" fmla="*/ 0 h 24"/>
                <a:gd name="T12" fmla="*/ 32 w 32"/>
                <a:gd name="T13" fmla="*/ 0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0"/>
                  </a:moveTo>
                  <a:lnTo>
                    <a:pt x="32" y="24"/>
                  </a:lnTo>
                  <a:lnTo>
                    <a:pt x="24" y="24"/>
                  </a:lnTo>
                  <a:lnTo>
                    <a:pt x="0" y="16"/>
                  </a:lnTo>
                  <a:lnTo>
                    <a:pt x="16" y="8"/>
                  </a:lnTo>
                  <a:lnTo>
                    <a:pt x="24" y="0"/>
                  </a:lnTo>
                  <a:lnTo>
                    <a:pt x="32"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4" name="Freeform 92"/>
            <p:cNvSpPr>
              <a:spLocks/>
            </p:cNvSpPr>
            <p:nvPr/>
          </p:nvSpPr>
          <p:spPr bwMode="auto">
            <a:xfrm>
              <a:off x="3700" y="1967"/>
              <a:ext cx="32" cy="23"/>
            </a:xfrm>
            <a:custGeom>
              <a:avLst/>
              <a:gdLst>
                <a:gd name="T0" fmla="*/ 32 w 32"/>
                <a:gd name="T1" fmla="*/ 0 h 24"/>
                <a:gd name="T2" fmla="*/ 32 w 32"/>
                <a:gd name="T3" fmla="*/ 12 h 24"/>
                <a:gd name="T4" fmla="*/ 24 w 32"/>
                <a:gd name="T5" fmla="*/ 12 h 24"/>
                <a:gd name="T6" fmla="*/ 0 w 32"/>
                <a:gd name="T7" fmla="*/ 12 h 24"/>
                <a:gd name="T8" fmla="*/ 16 w 32"/>
                <a:gd name="T9" fmla="*/ 8 h 24"/>
                <a:gd name="T10" fmla="*/ 24 w 32"/>
                <a:gd name="T11" fmla="*/ 0 h 24"/>
                <a:gd name="T12" fmla="*/ 32 w 32"/>
                <a:gd name="T13" fmla="*/ 0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0"/>
                  </a:moveTo>
                  <a:lnTo>
                    <a:pt x="32" y="24"/>
                  </a:lnTo>
                  <a:lnTo>
                    <a:pt x="24" y="24"/>
                  </a:lnTo>
                  <a:lnTo>
                    <a:pt x="0" y="16"/>
                  </a:lnTo>
                  <a:lnTo>
                    <a:pt x="16" y="8"/>
                  </a:lnTo>
                  <a:lnTo>
                    <a:pt x="24" y="0"/>
                  </a:lnTo>
                  <a:lnTo>
                    <a:pt x="32" y="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5" name="Freeform 93"/>
            <p:cNvSpPr>
              <a:spLocks/>
            </p:cNvSpPr>
            <p:nvPr/>
          </p:nvSpPr>
          <p:spPr bwMode="auto">
            <a:xfrm>
              <a:off x="3922" y="2154"/>
              <a:ext cx="74" cy="21"/>
            </a:xfrm>
            <a:custGeom>
              <a:avLst/>
              <a:gdLst>
                <a:gd name="T0" fmla="*/ 16 w 72"/>
                <a:gd name="T1" fmla="*/ 4 h 24"/>
                <a:gd name="T2" fmla="*/ 16 w 72"/>
                <a:gd name="T3" fmla="*/ 4 h 24"/>
                <a:gd name="T4" fmla="*/ 0 w 72"/>
                <a:gd name="T5" fmla="*/ 0 h 24"/>
                <a:gd name="T6" fmla="*/ 52 w 72"/>
                <a:gd name="T7" fmla="*/ 0 h 24"/>
                <a:gd name="T8" fmla="*/ 65 w 72"/>
                <a:gd name="T9" fmla="*/ 4 h 24"/>
                <a:gd name="T10" fmla="*/ 98 w 72"/>
                <a:gd name="T11" fmla="*/ 4 h 24"/>
                <a:gd name="T12" fmla="*/ 122 w 72"/>
                <a:gd name="T13" fmla="*/ 4 h 24"/>
                <a:gd name="T14" fmla="*/ 110 w 72"/>
                <a:gd name="T15" fmla="*/ 4 h 24"/>
                <a:gd name="T16" fmla="*/ 122 w 72"/>
                <a:gd name="T17" fmla="*/ 4 h 24"/>
                <a:gd name="T18" fmla="*/ 98 w 72"/>
                <a:gd name="T19" fmla="*/ 4 h 24"/>
                <a:gd name="T20" fmla="*/ 81 w 72"/>
                <a:gd name="T21" fmla="*/ 4 h 24"/>
                <a:gd name="T22" fmla="*/ 65 w 72"/>
                <a:gd name="T23" fmla="*/ 4 h 24"/>
                <a:gd name="T24" fmla="*/ 16 w 72"/>
                <a:gd name="T25" fmla="*/ 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4"/>
                <a:gd name="T41" fmla="*/ 72 w 7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4">
                  <a:moveTo>
                    <a:pt x="16" y="24"/>
                  </a:moveTo>
                  <a:lnTo>
                    <a:pt x="16" y="16"/>
                  </a:lnTo>
                  <a:lnTo>
                    <a:pt x="0" y="0"/>
                  </a:lnTo>
                  <a:lnTo>
                    <a:pt x="32" y="0"/>
                  </a:lnTo>
                  <a:lnTo>
                    <a:pt x="40" y="8"/>
                  </a:lnTo>
                  <a:lnTo>
                    <a:pt x="56" y="8"/>
                  </a:lnTo>
                  <a:lnTo>
                    <a:pt x="72" y="24"/>
                  </a:lnTo>
                  <a:lnTo>
                    <a:pt x="64" y="24"/>
                  </a:lnTo>
                  <a:lnTo>
                    <a:pt x="72" y="24"/>
                  </a:lnTo>
                  <a:lnTo>
                    <a:pt x="56" y="24"/>
                  </a:lnTo>
                  <a:lnTo>
                    <a:pt x="48" y="24"/>
                  </a:lnTo>
                  <a:lnTo>
                    <a:pt x="40" y="24"/>
                  </a:lnTo>
                  <a:lnTo>
                    <a:pt x="16"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6" name="Freeform 94"/>
            <p:cNvSpPr>
              <a:spLocks/>
            </p:cNvSpPr>
            <p:nvPr/>
          </p:nvSpPr>
          <p:spPr bwMode="auto">
            <a:xfrm>
              <a:off x="3922" y="2154"/>
              <a:ext cx="74" cy="21"/>
            </a:xfrm>
            <a:custGeom>
              <a:avLst/>
              <a:gdLst>
                <a:gd name="T0" fmla="*/ 16 w 72"/>
                <a:gd name="T1" fmla="*/ 4 h 24"/>
                <a:gd name="T2" fmla="*/ 16 w 72"/>
                <a:gd name="T3" fmla="*/ 4 h 24"/>
                <a:gd name="T4" fmla="*/ 0 w 72"/>
                <a:gd name="T5" fmla="*/ 0 h 24"/>
                <a:gd name="T6" fmla="*/ 52 w 72"/>
                <a:gd name="T7" fmla="*/ 0 h 24"/>
                <a:gd name="T8" fmla="*/ 65 w 72"/>
                <a:gd name="T9" fmla="*/ 4 h 24"/>
                <a:gd name="T10" fmla="*/ 98 w 72"/>
                <a:gd name="T11" fmla="*/ 4 h 24"/>
                <a:gd name="T12" fmla="*/ 122 w 72"/>
                <a:gd name="T13" fmla="*/ 4 h 24"/>
                <a:gd name="T14" fmla="*/ 110 w 72"/>
                <a:gd name="T15" fmla="*/ 4 h 24"/>
                <a:gd name="T16" fmla="*/ 122 w 72"/>
                <a:gd name="T17" fmla="*/ 4 h 24"/>
                <a:gd name="T18" fmla="*/ 98 w 72"/>
                <a:gd name="T19" fmla="*/ 4 h 24"/>
                <a:gd name="T20" fmla="*/ 81 w 72"/>
                <a:gd name="T21" fmla="*/ 4 h 24"/>
                <a:gd name="T22" fmla="*/ 65 w 72"/>
                <a:gd name="T23" fmla="*/ 4 h 24"/>
                <a:gd name="T24" fmla="*/ 16 w 72"/>
                <a:gd name="T25" fmla="*/ 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4"/>
                <a:gd name="T41" fmla="*/ 72 w 7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4">
                  <a:moveTo>
                    <a:pt x="16" y="24"/>
                  </a:moveTo>
                  <a:lnTo>
                    <a:pt x="16" y="16"/>
                  </a:lnTo>
                  <a:lnTo>
                    <a:pt x="0" y="0"/>
                  </a:lnTo>
                  <a:lnTo>
                    <a:pt x="32" y="0"/>
                  </a:lnTo>
                  <a:lnTo>
                    <a:pt x="40" y="8"/>
                  </a:lnTo>
                  <a:lnTo>
                    <a:pt x="56" y="8"/>
                  </a:lnTo>
                  <a:lnTo>
                    <a:pt x="72" y="24"/>
                  </a:lnTo>
                  <a:lnTo>
                    <a:pt x="64" y="24"/>
                  </a:lnTo>
                  <a:lnTo>
                    <a:pt x="72" y="24"/>
                  </a:lnTo>
                  <a:lnTo>
                    <a:pt x="56" y="24"/>
                  </a:lnTo>
                  <a:lnTo>
                    <a:pt x="48" y="24"/>
                  </a:lnTo>
                  <a:lnTo>
                    <a:pt x="40" y="24"/>
                  </a:lnTo>
                  <a:lnTo>
                    <a:pt x="16"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7" name="Freeform 95"/>
            <p:cNvSpPr>
              <a:spLocks/>
            </p:cNvSpPr>
            <p:nvPr/>
          </p:nvSpPr>
          <p:spPr bwMode="auto">
            <a:xfrm>
              <a:off x="3774" y="2077"/>
              <a:ext cx="40" cy="45"/>
            </a:xfrm>
            <a:custGeom>
              <a:avLst/>
              <a:gdLst>
                <a:gd name="T0" fmla="*/ 0 w 40"/>
                <a:gd name="T1" fmla="*/ 8 h 48"/>
                <a:gd name="T2" fmla="*/ 8 w 40"/>
                <a:gd name="T3" fmla="*/ 8 h 48"/>
                <a:gd name="T4" fmla="*/ 24 w 40"/>
                <a:gd name="T5" fmla="*/ 8 h 48"/>
                <a:gd name="T6" fmla="*/ 24 w 40"/>
                <a:gd name="T7" fmla="*/ 14 h 48"/>
                <a:gd name="T8" fmla="*/ 24 w 40"/>
                <a:gd name="T9" fmla="*/ 8 h 48"/>
                <a:gd name="T10" fmla="*/ 40 w 40"/>
                <a:gd name="T11" fmla="*/ 8 h 48"/>
                <a:gd name="T12" fmla="*/ 40 w 40"/>
                <a:gd name="T13" fmla="*/ 8 h 48"/>
                <a:gd name="T14" fmla="*/ 32 w 40"/>
                <a:gd name="T15" fmla="*/ 8 h 48"/>
                <a:gd name="T16" fmla="*/ 16 w 40"/>
                <a:gd name="T17" fmla="*/ 0 h 48"/>
                <a:gd name="T18" fmla="*/ 0 w 40"/>
                <a:gd name="T19" fmla="*/ 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8"/>
                <a:gd name="T32" fmla="*/ 40 w 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8">
                  <a:moveTo>
                    <a:pt x="0" y="8"/>
                  </a:moveTo>
                  <a:lnTo>
                    <a:pt x="8" y="8"/>
                  </a:lnTo>
                  <a:lnTo>
                    <a:pt x="24" y="24"/>
                  </a:lnTo>
                  <a:lnTo>
                    <a:pt x="24" y="48"/>
                  </a:lnTo>
                  <a:lnTo>
                    <a:pt x="24" y="32"/>
                  </a:lnTo>
                  <a:lnTo>
                    <a:pt x="40" y="32"/>
                  </a:lnTo>
                  <a:lnTo>
                    <a:pt x="40" y="24"/>
                  </a:lnTo>
                  <a:lnTo>
                    <a:pt x="32" y="8"/>
                  </a:lnTo>
                  <a:lnTo>
                    <a:pt x="16"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8" name="Freeform 96"/>
            <p:cNvSpPr>
              <a:spLocks/>
            </p:cNvSpPr>
            <p:nvPr/>
          </p:nvSpPr>
          <p:spPr bwMode="auto">
            <a:xfrm>
              <a:off x="3774" y="2077"/>
              <a:ext cx="40" cy="45"/>
            </a:xfrm>
            <a:custGeom>
              <a:avLst/>
              <a:gdLst>
                <a:gd name="T0" fmla="*/ 0 w 40"/>
                <a:gd name="T1" fmla="*/ 8 h 48"/>
                <a:gd name="T2" fmla="*/ 8 w 40"/>
                <a:gd name="T3" fmla="*/ 8 h 48"/>
                <a:gd name="T4" fmla="*/ 24 w 40"/>
                <a:gd name="T5" fmla="*/ 8 h 48"/>
                <a:gd name="T6" fmla="*/ 24 w 40"/>
                <a:gd name="T7" fmla="*/ 14 h 48"/>
                <a:gd name="T8" fmla="*/ 24 w 40"/>
                <a:gd name="T9" fmla="*/ 8 h 48"/>
                <a:gd name="T10" fmla="*/ 40 w 40"/>
                <a:gd name="T11" fmla="*/ 8 h 48"/>
                <a:gd name="T12" fmla="*/ 40 w 40"/>
                <a:gd name="T13" fmla="*/ 8 h 48"/>
                <a:gd name="T14" fmla="*/ 32 w 40"/>
                <a:gd name="T15" fmla="*/ 8 h 48"/>
                <a:gd name="T16" fmla="*/ 16 w 40"/>
                <a:gd name="T17" fmla="*/ 0 h 48"/>
                <a:gd name="T18" fmla="*/ 0 w 40"/>
                <a:gd name="T19" fmla="*/ 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8"/>
                <a:gd name="T32" fmla="*/ 40 w 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8">
                  <a:moveTo>
                    <a:pt x="0" y="8"/>
                  </a:moveTo>
                  <a:lnTo>
                    <a:pt x="8" y="8"/>
                  </a:lnTo>
                  <a:lnTo>
                    <a:pt x="24" y="24"/>
                  </a:lnTo>
                  <a:lnTo>
                    <a:pt x="24" y="48"/>
                  </a:lnTo>
                  <a:lnTo>
                    <a:pt x="24" y="32"/>
                  </a:lnTo>
                  <a:lnTo>
                    <a:pt x="40" y="32"/>
                  </a:lnTo>
                  <a:lnTo>
                    <a:pt x="40" y="24"/>
                  </a:lnTo>
                  <a:lnTo>
                    <a:pt x="32" y="8"/>
                  </a:lnTo>
                  <a:lnTo>
                    <a:pt x="16" y="0"/>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9" name="Freeform 97"/>
            <p:cNvSpPr>
              <a:spLocks/>
            </p:cNvSpPr>
            <p:nvPr/>
          </p:nvSpPr>
          <p:spPr bwMode="auto">
            <a:xfrm>
              <a:off x="3962" y="2175"/>
              <a:ext cx="34" cy="36"/>
            </a:xfrm>
            <a:custGeom>
              <a:avLst/>
              <a:gdLst>
                <a:gd name="T0" fmla="*/ 105 w 32"/>
                <a:gd name="T1" fmla="*/ 5 h 40"/>
                <a:gd name="T2" fmla="*/ 105 w 32"/>
                <a:gd name="T3" fmla="*/ 5 h 40"/>
                <a:gd name="T4" fmla="*/ 80 w 32"/>
                <a:gd name="T5" fmla="*/ 5 h 40"/>
                <a:gd name="T6" fmla="*/ 80 w 32"/>
                <a:gd name="T7" fmla="*/ 5 h 40"/>
                <a:gd name="T8" fmla="*/ 31 w 32"/>
                <a:gd name="T9" fmla="*/ 0 h 40"/>
                <a:gd name="T10" fmla="*/ 0 w 32"/>
                <a:gd name="T11" fmla="*/ 0 h 40"/>
                <a:gd name="T12" fmla="*/ 0 w 32"/>
                <a:gd name="T13" fmla="*/ 5 h 40"/>
                <a:gd name="T14" fmla="*/ 31 w 32"/>
                <a:gd name="T15" fmla="*/ 5 h 40"/>
                <a:gd name="T16" fmla="*/ 80 w 32"/>
                <a:gd name="T17" fmla="*/ 5 h 40"/>
                <a:gd name="T18" fmla="*/ 80 w 32"/>
                <a:gd name="T19" fmla="*/ 5 h 40"/>
                <a:gd name="T20" fmla="*/ 105 w 32"/>
                <a:gd name="T21" fmla="*/ 5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32" y="40"/>
                  </a:moveTo>
                  <a:lnTo>
                    <a:pt x="32" y="32"/>
                  </a:lnTo>
                  <a:lnTo>
                    <a:pt x="24" y="24"/>
                  </a:lnTo>
                  <a:lnTo>
                    <a:pt x="24" y="16"/>
                  </a:lnTo>
                  <a:lnTo>
                    <a:pt x="8" y="0"/>
                  </a:lnTo>
                  <a:lnTo>
                    <a:pt x="0" y="0"/>
                  </a:lnTo>
                  <a:lnTo>
                    <a:pt x="0" y="24"/>
                  </a:lnTo>
                  <a:lnTo>
                    <a:pt x="8" y="24"/>
                  </a:lnTo>
                  <a:lnTo>
                    <a:pt x="24" y="32"/>
                  </a:lnTo>
                  <a:lnTo>
                    <a:pt x="24" y="40"/>
                  </a:lnTo>
                  <a:lnTo>
                    <a:pt x="32"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0" name="Freeform 98"/>
            <p:cNvSpPr>
              <a:spLocks/>
            </p:cNvSpPr>
            <p:nvPr/>
          </p:nvSpPr>
          <p:spPr bwMode="auto">
            <a:xfrm>
              <a:off x="3962" y="2175"/>
              <a:ext cx="34" cy="36"/>
            </a:xfrm>
            <a:custGeom>
              <a:avLst/>
              <a:gdLst>
                <a:gd name="T0" fmla="*/ 105 w 32"/>
                <a:gd name="T1" fmla="*/ 5 h 40"/>
                <a:gd name="T2" fmla="*/ 105 w 32"/>
                <a:gd name="T3" fmla="*/ 5 h 40"/>
                <a:gd name="T4" fmla="*/ 80 w 32"/>
                <a:gd name="T5" fmla="*/ 5 h 40"/>
                <a:gd name="T6" fmla="*/ 80 w 32"/>
                <a:gd name="T7" fmla="*/ 5 h 40"/>
                <a:gd name="T8" fmla="*/ 31 w 32"/>
                <a:gd name="T9" fmla="*/ 0 h 40"/>
                <a:gd name="T10" fmla="*/ 0 w 32"/>
                <a:gd name="T11" fmla="*/ 0 h 40"/>
                <a:gd name="T12" fmla="*/ 0 w 32"/>
                <a:gd name="T13" fmla="*/ 5 h 40"/>
                <a:gd name="T14" fmla="*/ 31 w 32"/>
                <a:gd name="T15" fmla="*/ 5 h 40"/>
                <a:gd name="T16" fmla="*/ 80 w 32"/>
                <a:gd name="T17" fmla="*/ 5 h 40"/>
                <a:gd name="T18" fmla="*/ 80 w 32"/>
                <a:gd name="T19" fmla="*/ 5 h 40"/>
                <a:gd name="T20" fmla="*/ 105 w 32"/>
                <a:gd name="T21" fmla="*/ 5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32" y="40"/>
                  </a:moveTo>
                  <a:lnTo>
                    <a:pt x="32" y="32"/>
                  </a:lnTo>
                  <a:lnTo>
                    <a:pt x="24" y="24"/>
                  </a:lnTo>
                  <a:lnTo>
                    <a:pt x="24" y="16"/>
                  </a:lnTo>
                  <a:lnTo>
                    <a:pt x="8" y="0"/>
                  </a:lnTo>
                  <a:lnTo>
                    <a:pt x="0" y="0"/>
                  </a:lnTo>
                  <a:lnTo>
                    <a:pt x="0" y="24"/>
                  </a:lnTo>
                  <a:lnTo>
                    <a:pt x="8" y="24"/>
                  </a:lnTo>
                  <a:lnTo>
                    <a:pt x="24" y="32"/>
                  </a:lnTo>
                  <a:lnTo>
                    <a:pt x="24" y="40"/>
                  </a:lnTo>
                  <a:lnTo>
                    <a:pt x="32" y="4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1" name="Freeform 99"/>
            <p:cNvSpPr>
              <a:spLocks/>
            </p:cNvSpPr>
            <p:nvPr/>
          </p:nvSpPr>
          <p:spPr bwMode="auto">
            <a:xfrm>
              <a:off x="3971" y="2197"/>
              <a:ext cx="16" cy="14"/>
            </a:xfrm>
            <a:custGeom>
              <a:avLst/>
              <a:gdLst>
                <a:gd name="T0" fmla="*/ 16 w 16"/>
                <a:gd name="T1" fmla="*/ 4 h 16"/>
                <a:gd name="T2" fmla="*/ 8 w 16"/>
                <a:gd name="T3" fmla="*/ 4 h 16"/>
                <a:gd name="T4" fmla="*/ 0 w 16"/>
                <a:gd name="T5" fmla="*/ 0 h 16"/>
                <a:gd name="T6" fmla="*/ 16 w 16"/>
                <a:gd name="T7" fmla="*/ 4 h 16"/>
                <a:gd name="T8" fmla="*/ 16 w 16"/>
                <a:gd name="T9" fmla="*/ 4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16"/>
                  </a:moveTo>
                  <a:lnTo>
                    <a:pt x="8" y="16"/>
                  </a:lnTo>
                  <a:lnTo>
                    <a:pt x="0" y="0"/>
                  </a:lnTo>
                  <a:lnTo>
                    <a:pt x="16" y="8"/>
                  </a:lnTo>
                  <a:lnTo>
                    <a:pt x="16"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2" name="Freeform 100"/>
            <p:cNvSpPr>
              <a:spLocks/>
            </p:cNvSpPr>
            <p:nvPr/>
          </p:nvSpPr>
          <p:spPr bwMode="auto">
            <a:xfrm>
              <a:off x="3971" y="2197"/>
              <a:ext cx="16" cy="14"/>
            </a:xfrm>
            <a:custGeom>
              <a:avLst/>
              <a:gdLst>
                <a:gd name="T0" fmla="*/ 16 w 16"/>
                <a:gd name="T1" fmla="*/ 4 h 16"/>
                <a:gd name="T2" fmla="*/ 8 w 16"/>
                <a:gd name="T3" fmla="*/ 4 h 16"/>
                <a:gd name="T4" fmla="*/ 0 w 16"/>
                <a:gd name="T5" fmla="*/ 0 h 16"/>
                <a:gd name="T6" fmla="*/ 16 w 16"/>
                <a:gd name="T7" fmla="*/ 4 h 16"/>
                <a:gd name="T8" fmla="*/ 16 w 16"/>
                <a:gd name="T9" fmla="*/ 4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16"/>
                  </a:moveTo>
                  <a:lnTo>
                    <a:pt x="8" y="16"/>
                  </a:lnTo>
                  <a:lnTo>
                    <a:pt x="0" y="0"/>
                  </a:lnTo>
                  <a:lnTo>
                    <a:pt x="16" y="8"/>
                  </a:lnTo>
                  <a:lnTo>
                    <a:pt x="16" y="1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3" name="Freeform 101"/>
            <p:cNvSpPr>
              <a:spLocks/>
            </p:cNvSpPr>
            <p:nvPr/>
          </p:nvSpPr>
          <p:spPr bwMode="auto">
            <a:xfrm>
              <a:off x="3971" y="2175"/>
              <a:ext cx="66" cy="44"/>
            </a:xfrm>
            <a:custGeom>
              <a:avLst/>
              <a:gdLst>
                <a:gd name="T0" fmla="*/ 44 w 64"/>
                <a:gd name="T1" fmla="*/ 7 h 48"/>
                <a:gd name="T2" fmla="*/ 55 w 64"/>
                <a:gd name="T3" fmla="*/ 6 h 48"/>
                <a:gd name="T4" fmla="*/ 71 w 64"/>
                <a:gd name="T5" fmla="*/ 6 h 48"/>
                <a:gd name="T6" fmla="*/ 55 w 64"/>
                <a:gd name="T7" fmla="*/ 7 h 48"/>
                <a:gd name="T8" fmla="*/ 90 w 64"/>
                <a:gd name="T9" fmla="*/ 9 h 48"/>
                <a:gd name="T10" fmla="*/ 71 w 64"/>
                <a:gd name="T11" fmla="*/ 7 h 48"/>
                <a:gd name="T12" fmla="*/ 90 w 64"/>
                <a:gd name="T13" fmla="*/ 7 h 48"/>
                <a:gd name="T14" fmla="*/ 90 w 64"/>
                <a:gd name="T15" fmla="*/ 6 h 48"/>
                <a:gd name="T16" fmla="*/ 116 w 64"/>
                <a:gd name="T17" fmla="*/ 6 h 48"/>
                <a:gd name="T18" fmla="*/ 90 w 64"/>
                <a:gd name="T19" fmla="*/ 6 h 48"/>
                <a:gd name="T20" fmla="*/ 71 w 64"/>
                <a:gd name="T21" fmla="*/ 0 h 48"/>
                <a:gd name="T22" fmla="*/ 55 w 64"/>
                <a:gd name="T23" fmla="*/ 0 h 48"/>
                <a:gd name="T24" fmla="*/ 44 w 64"/>
                <a:gd name="T25" fmla="*/ 0 h 48"/>
                <a:gd name="T26" fmla="*/ 36 w 64"/>
                <a:gd name="T27" fmla="*/ 0 h 48"/>
                <a:gd name="T28" fmla="*/ 44 w 64"/>
                <a:gd name="T29" fmla="*/ 0 h 48"/>
                <a:gd name="T30" fmla="*/ 8 w 64"/>
                <a:gd name="T31" fmla="*/ 0 h 48"/>
                <a:gd name="T32" fmla="*/ 0 w 64"/>
                <a:gd name="T33" fmla="*/ 0 h 48"/>
                <a:gd name="T34" fmla="*/ 36 w 64"/>
                <a:gd name="T35" fmla="*/ 6 h 48"/>
                <a:gd name="T36" fmla="*/ 36 w 64"/>
                <a:gd name="T37" fmla="*/ 6 h 48"/>
                <a:gd name="T38" fmla="*/ 44 w 64"/>
                <a:gd name="T39" fmla="*/ 6 h 48"/>
                <a:gd name="T40" fmla="*/ 44 w 64"/>
                <a:gd name="T41" fmla="*/ 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8"/>
                <a:gd name="T65" fmla="*/ 64 w 64"/>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8">
                  <a:moveTo>
                    <a:pt x="24" y="40"/>
                  </a:moveTo>
                  <a:lnTo>
                    <a:pt x="32" y="32"/>
                  </a:lnTo>
                  <a:lnTo>
                    <a:pt x="40" y="32"/>
                  </a:lnTo>
                  <a:lnTo>
                    <a:pt x="32" y="40"/>
                  </a:lnTo>
                  <a:lnTo>
                    <a:pt x="48" y="48"/>
                  </a:lnTo>
                  <a:lnTo>
                    <a:pt x="40" y="40"/>
                  </a:lnTo>
                  <a:lnTo>
                    <a:pt x="48" y="40"/>
                  </a:lnTo>
                  <a:lnTo>
                    <a:pt x="48" y="24"/>
                  </a:lnTo>
                  <a:lnTo>
                    <a:pt x="64" y="16"/>
                  </a:lnTo>
                  <a:lnTo>
                    <a:pt x="48" y="8"/>
                  </a:lnTo>
                  <a:lnTo>
                    <a:pt x="40" y="0"/>
                  </a:lnTo>
                  <a:lnTo>
                    <a:pt x="32" y="0"/>
                  </a:lnTo>
                  <a:lnTo>
                    <a:pt x="24" y="0"/>
                  </a:lnTo>
                  <a:lnTo>
                    <a:pt x="16" y="0"/>
                  </a:lnTo>
                  <a:lnTo>
                    <a:pt x="24" y="0"/>
                  </a:lnTo>
                  <a:lnTo>
                    <a:pt x="8" y="0"/>
                  </a:lnTo>
                  <a:lnTo>
                    <a:pt x="0" y="0"/>
                  </a:lnTo>
                  <a:lnTo>
                    <a:pt x="16" y="16"/>
                  </a:lnTo>
                  <a:lnTo>
                    <a:pt x="16" y="24"/>
                  </a:lnTo>
                  <a:lnTo>
                    <a:pt x="24" y="32"/>
                  </a:lnTo>
                  <a:lnTo>
                    <a:pt x="24"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4" name="Freeform 102"/>
            <p:cNvSpPr>
              <a:spLocks/>
            </p:cNvSpPr>
            <p:nvPr/>
          </p:nvSpPr>
          <p:spPr bwMode="auto">
            <a:xfrm>
              <a:off x="3971" y="2175"/>
              <a:ext cx="66" cy="44"/>
            </a:xfrm>
            <a:custGeom>
              <a:avLst/>
              <a:gdLst>
                <a:gd name="T0" fmla="*/ 44 w 64"/>
                <a:gd name="T1" fmla="*/ 7 h 48"/>
                <a:gd name="T2" fmla="*/ 55 w 64"/>
                <a:gd name="T3" fmla="*/ 6 h 48"/>
                <a:gd name="T4" fmla="*/ 71 w 64"/>
                <a:gd name="T5" fmla="*/ 6 h 48"/>
                <a:gd name="T6" fmla="*/ 55 w 64"/>
                <a:gd name="T7" fmla="*/ 7 h 48"/>
                <a:gd name="T8" fmla="*/ 90 w 64"/>
                <a:gd name="T9" fmla="*/ 9 h 48"/>
                <a:gd name="T10" fmla="*/ 71 w 64"/>
                <a:gd name="T11" fmla="*/ 7 h 48"/>
                <a:gd name="T12" fmla="*/ 90 w 64"/>
                <a:gd name="T13" fmla="*/ 7 h 48"/>
                <a:gd name="T14" fmla="*/ 90 w 64"/>
                <a:gd name="T15" fmla="*/ 6 h 48"/>
                <a:gd name="T16" fmla="*/ 116 w 64"/>
                <a:gd name="T17" fmla="*/ 6 h 48"/>
                <a:gd name="T18" fmla="*/ 90 w 64"/>
                <a:gd name="T19" fmla="*/ 6 h 48"/>
                <a:gd name="T20" fmla="*/ 71 w 64"/>
                <a:gd name="T21" fmla="*/ 0 h 48"/>
                <a:gd name="T22" fmla="*/ 55 w 64"/>
                <a:gd name="T23" fmla="*/ 0 h 48"/>
                <a:gd name="T24" fmla="*/ 44 w 64"/>
                <a:gd name="T25" fmla="*/ 0 h 48"/>
                <a:gd name="T26" fmla="*/ 36 w 64"/>
                <a:gd name="T27" fmla="*/ 0 h 48"/>
                <a:gd name="T28" fmla="*/ 44 w 64"/>
                <a:gd name="T29" fmla="*/ 0 h 48"/>
                <a:gd name="T30" fmla="*/ 8 w 64"/>
                <a:gd name="T31" fmla="*/ 0 h 48"/>
                <a:gd name="T32" fmla="*/ 0 w 64"/>
                <a:gd name="T33" fmla="*/ 0 h 48"/>
                <a:gd name="T34" fmla="*/ 36 w 64"/>
                <a:gd name="T35" fmla="*/ 6 h 48"/>
                <a:gd name="T36" fmla="*/ 36 w 64"/>
                <a:gd name="T37" fmla="*/ 6 h 48"/>
                <a:gd name="T38" fmla="*/ 44 w 64"/>
                <a:gd name="T39" fmla="*/ 6 h 48"/>
                <a:gd name="T40" fmla="*/ 44 w 64"/>
                <a:gd name="T41" fmla="*/ 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8"/>
                <a:gd name="T65" fmla="*/ 64 w 64"/>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8">
                  <a:moveTo>
                    <a:pt x="24" y="40"/>
                  </a:moveTo>
                  <a:lnTo>
                    <a:pt x="32" y="32"/>
                  </a:lnTo>
                  <a:lnTo>
                    <a:pt x="40" y="32"/>
                  </a:lnTo>
                  <a:lnTo>
                    <a:pt x="32" y="40"/>
                  </a:lnTo>
                  <a:lnTo>
                    <a:pt x="48" y="48"/>
                  </a:lnTo>
                  <a:lnTo>
                    <a:pt x="40" y="40"/>
                  </a:lnTo>
                  <a:lnTo>
                    <a:pt x="48" y="40"/>
                  </a:lnTo>
                  <a:lnTo>
                    <a:pt x="48" y="24"/>
                  </a:lnTo>
                  <a:lnTo>
                    <a:pt x="64" y="16"/>
                  </a:lnTo>
                  <a:lnTo>
                    <a:pt x="48" y="8"/>
                  </a:lnTo>
                  <a:lnTo>
                    <a:pt x="40" y="0"/>
                  </a:lnTo>
                  <a:lnTo>
                    <a:pt x="32" y="0"/>
                  </a:lnTo>
                  <a:lnTo>
                    <a:pt x="24" y="0"/>
                  </a:lnTo>
                  <a:lnTo>
                    <a:pt x="16" y="0"/>
                  </a:lnTo>
                  <a:lnTo>
                    <a:pt x="24" y="0"/>
                  </a:lnTo>
                  <a:lnTo>
                    <a:pt x="8" y="0"/>
                  </a:lnTo>
                  <a:lnTo>
                    <a:pt x="0" y="0"/>
                  </a:lnTo>
                  <a:lnTo>
                    <a:pt x="16" y="16"/>
                  </a:lnTo>
                  <a:lnTo>
                    <a:pt x="16" y="24"/>
                  </a:lnTo>
                  <a:lnTo>
                    <a:pt x="24" y="32"/>
                  </a:lnTo>
                  <a:lnTo>
                    <a:pt x="24" y="4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5" name="Freeform 103"/>
            <p:cNvSpPr>
              <a:spLocks/>
            </p:cNvSpPr>
            <p:nvPr/>
          </p:nvSpPr>
          <p:spPr bwMode="auto">
            <a:xfrm>
              <a:off x="4054" y="2159"/>
              <a:ext cx="157" cy="96"/>
            </a:xfrm>
            <a:custGeom>
              <a:avLst/>
              <a:gdLst>
                <a:gd name="T0" fmla="*/ 289 w 152"/>
                <a:gd name="T1" fmla="*/ 16 h 104"/>
                <a:gd name="T2" fmla="*/ 275 w 152"/>
                <a:gd name="T3" fmla="*/ 15 h 104"/>
                <a:gd name="T4" fmla="*/ 275 w 152"/>
                <a:gd name="T5" fmla="*/ 16 h 104"/>
                <a:gd name="T6" fmla="*/ 259 w 152"/>
                <a:gd name="T7" fmla="*/ 16 h 104"/>
                <a:gd name="T8" fmla="*/ 244 w 152"/>
                <a:gd name="T9" fmla="*/ 19 h 104"/>
                <a:gd name="T10" fmla="*/ 214 w 152"/>
                <a:gd name="T11" fmla="*/ 19 h 104"/>
                <a:gd name="T12" fmla="*/ 214 w 152"/>
                <a:gd name="T13" fmla="*/ 21 h 104"/>
                <a:gd name="T14" fmla="*/ 182 w 152"/>
                <a:gd name="T15" fmla="*/ 21 h 104"/>
                <a:gd name="T16" fmla="*/ 182 w 152"/>
                <a:gd name="T17" fmla="*/ 19 h 104"/>
                <a:gd name="T18" fmla="*/ 182 w 152"/>
                <a:gd name="T19" fmla="*/ 17 h 104"/>
                <a:gd name="T20" fmla="*/ 106 w 152"/>
                <a:gd name="T21" fmla="*/ 13 h 104"/>
                <a:gd name="T22" fmla="*/ 58 w 152"/>
                <a:gd name="T23" fmla="*/ 13 h 104"/>
                <a:gd name="T24" fmla="*/ 44 w 152"/>
                <a:gd name="T25" fmla="*/ 15 h 104"/>
                <a:gd name="T26" fmla="*/ 44 w 152"/>
                <a:gd name="T27" fmla="*/ 12 h 104"/>
                <a:gd name="T28" fmla="*/ 36 w 152"/>
                <a:gd name="T29" fmla="*/ 12 h 104"/>
                <a:gd name="T30" fmla="*/ 36 w 152"/>
                <a:gd name="T31" fmla="*/ 8 h 104"/>
                <a:gd name="T32" fmla="*/ 8 w 152"/>
                <a:gd name="T33" fmla="*/ 8 h 104"/>
                <a:gd name="T34" fmla="*/ 8 w 152"/>
                <a:gd name="T35" fmla="*/ 6 h 104"/>
                <a:gd name="T36" fmla="*/ 44 w 152"/>
                <a:gd name="T37" fmla="*/ 6 h 104"/>
                <a:gd name="T38" fmla="*/ 58 w 152"/>
                <a:gd name="T39" fmla="*/ 6 h 104"/>
                <a:gd name="T40" fmla="*/ 36 w 152"/>
                <a:gd name="T41" fmla="*/ 6 h 104"/>
                <a:gd name="T42" fmla="*/ 8 w 152"/>
                <a:gd name="T43" fmla="*/ 6 h 104"/>
                <a:gd name="T44" fmla="*/ 8 w 152"/>
                <a:gd name="T45" fmla="*/ 6 h 104"/>
                <a:gd name="T46" fmla="*/ 0 w 152"/>
                <a:gd name="T47" fmla="*/ 6 h 104"/>
                <a:gd name="T48" fmla="*/ 44 w 152"/>
                <a:gd name="T49" fmla="*/ 6 h 104"/>
                <a:gd name="T50" fmla="*/ 58 w 152"/>
                <a:gd name="T51" fmla="*/ 6 h 104"/>
                <a:gd name="T52" fmla="*/ 74 w 152"/>
                <a:gd name="T53" fmla="*/ 6 h 104"/>
                <a:gd name="T54" fmla="*/ 94 w 152"/>
                <a:gd name="T55" fmla="*/ 6 h 104"/>
                <a:gd name="T56" fmla="*/ 121 w 152"/>
                <a:gd name="T57" fmla="*/ 6 h 104"/>
                <a:gd name="T58" fmla="*/ 137 w 152"/>
                <a:gd name="T59" fmla="*/ 6 h 104"/>
                <a:gd name="T60" fmla="*/ 121 w 152"/>
                <a:gd name="T61" fmla="*/ 0 h 104"/>
                <a:gd name="T62" fmla="*/ 137 w 152"/>
                <a:gd name="T63" fmla="*/ 0 h 104"/>
                <a:gd name="T64" fmla="*/ 154 w 152"/>
                <a:gd name="T65" fmla="*/ 6 h 104"/>
                <a:gd name="T66" fmla="*/ 154 w 152"/>
                <a:gd name="T67" fmla="*/ 6 h 104"/>
                <a:gd name="T68" fmla="*/ 199 w 152"/>
                <a:gd name="T69" fmla="*/ 6 h 104"/>
                <a:gd name="T70" fmla="*/ 214 w 152"/>
                <a:gd name="T71" fmla="*/ 8 h 104"/>
                <a:gd name="T72" fmla="*/ 275 w 152"/>
                <a:gd name="T73" fmla="*/ 13 h 104"/>
                <a:gd name="T74" fmla="*/ 289 w 152"/>
                <a:gd name="T75" fmla="*/ 13 h 104"/>
                <a:gd name="T76" fmla="*/ 289 w 152"/>
                <a:gd name="T77" fmla="*/ 16 h 1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104"/>
                <a:gd name="T119" fmla="*/ 152 w 152"/>
                <a:gd name="T120" fmla="*/ 104 h 1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104">
                  <a:moveTo>
                    <a:pt x="152" y="80"/>
                  </a:moveTo>
                  <a:lnTo>
                    <a:pt x="144" y="72"/>
                  </a:lnTo>
                  <a:lnTo>
                    <a:pt x="144" y="80"/>
                  </a:lnTo>
                  <a:lnTo>
                    <a:pt x="136" y="80"/>
                  </a:lnTo>
                  <a:lnTo>
                    <a:pt x="128" y="96"/>
                  </a:lnTo>
                  <a:lnTo>
                    <a:pt x="112" y="96"/>
                  </a:lnTo>
                  <a:lnTo>
                    <a:pt x="112" y="104"/>
                  </a:lnTo>
                  <a:lnTo>
                    <a:pt x="96" y="104"/>
                  </a:lnTo>
                  <a:lnTo>
                    <a:pt x="96" y="96"/>
                  </a:lnTo>
                  <a:lnTo>
                    <a:pt x="96" y="88"/>
                  </a:lnTo>
                  <a:lnTo>
                    <a:pt x="56" y="64"/>
                  </a:lnTo>
                  <a:lnTo>
                    <a:pt x="32" y="64"/>
                  </a:lnTo>
                  <a:lnTo>
                    <a:pt x="24" y="72"/>
                  </a:lnTo>
                  <a:lnTo>
                    <a:pt x="24" y="56"/>
                  </a:lnTo>
                  <a:lnTo>
                    <a:pt x="16" y="56"/>
                  </a:lnTo>
                  <a:lnTo>
                    <a:pt x="16" y="40"/>
                  </a:lnTo>
                  <a:lnTo>
                    <a:pt x="8" y="40"/>
                  </a:lnTo>
                  <a:lnTo>
                    <a:pt x="8" y="32"/>
                  </a:lnTo>
                  <a:lnTo>
                    <a:pt x="24" y="32"/>
                  </a:lnTo>
                  <a:lnTo>
                    <a:pt x="32" y="24"/>
                  </a:lnTo>
                  <a:lnTo>
                    <a:pt x="16" y="16"/>
                  </a:lnTo>
                  <a:lnTo>
                    <a:pt x="8" y="16"/>
                  </a:lnTo>
                  <a:lnTo>
                    <a:pt x="8" y="24"/>
                  </a:lnTo>
                  <a:lnTo>
                    <a:pt x="0" y="16"/>
                  </a:lnTo>
                  <a:lnTo>
                    <a:pt x="24" y="8"/>
                  </a:lnTo>
                  <a:lnTo>
                    <a:pt x="32" y="16"/>
                  </a:lnTo>
                  <a:lnTo>
                    <a:pt x="40" y="16"/>
                  </a:lnTo>
                  <a:lnTo>
                    <a:pt x="48" y="16"/>
                  </a:lnTo>
                  <a:lnTo>
                    <a:pt x="64" y="8"/>
                  </a:lnTo>
                  <a:lnTo>
                    <a:pt x="72" y="8"/>
                  </a:lnTo>
                  <a:lnTo>
                    <a:pt x="64" y="0"/>
                  </a:lnTo>
                  <a:lnTo>
                    <a:pt x="72" y="0"/>
                  </a:lnTo>
                  <a:lnTo>
                    <a:pt x="80" y="8"/>
                  </a:lnTo>
                  <a:lnTo>
                    <a:pt x="80" y="16"/>
                  </a:lnTo>
                  <a:lnTo>
                    <a:pt x="104" y="16"/>
                  </a:lnTo>
                  <a:lnTo>
                    <a:pt x="112" y="40"/>
                  </a:lnTo>
                  <a:lnTo>
                    <a:pt x="144" y="64"/>
                  </a:lnTo>
                  <a:lnTo>
                    <a:pt x="152" y="64"/>
                  </a:lnTo>
                  <a:lnTo>
                    <a:pt x="152"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6" name="Freeform 104"/>
            <p:cNvSpPr>
              <a:spLocks/>
            </p:cNvSpPr>
            <p:nvPr/>
          </p:nvSpPr>
          <p:spPr bwMode="auto">
            <a:xfrm>
              <a:off x="4054" y="2159"/>
              <a:ext cx="157" cy="96"/>
            </a:xfrm>
            <a:custGeom>
              <a:avLst/>
              <a:gdLst>
                <a:gd name="T0" fmla="*/ 289 w 152"/>
                <a:gd name="T1" fmla="*/ 16 h 104"/>
                <a:gd name="T2" fmla="*/ 275 w 152"/>
                <a:gd name="T3" fmla="*/ 15 h 104"/>
                <a:gd name="T4" fmla="*/ 275 w 152"/>
                <a:gd name="T5" fmla="*/ 16 h 104"/>
                <a:gd name="T6" fmla="*/ 259 w 152"/>
                <a:gd name="T7" fmla="*/ 16 h 104"/>
                <a:gd name="T8" fmla="*/ 244 w 152"/>
                <a:gd name="T9" fmla="*/ 19 h 104"/>
                <a:gd name="T10" fmla="*/ 214 w 152"/>
                <a:gd name="T11" fmla="*/ 19 h 104"/>
                <a:gd name="T12" fmla="*/ 214 w 152"/>
                <a:gd name="T13" fmla="*/ 21 h 104"/>
                <a:gd name="T14" fmla="*/ 182 w 152"/>
                <a:gd name="T15" fmla="*/ 21 h 104"/>
                <a:gd name="T16" fmla="*/ 182 w 152"/>
                <a:gd name="T17" fmla="*/ 19 h 104"/>
                <a:gd name="T18" fmla="*/ 182 w 152"/>
                <a:gd name="T19" fmla="*/ 17 h 104"/>
                <a:gd name="T20" fmla="*/ 106 w 152"/>
                <a:gd name="T21" fmla="*/ 13 h 104"/>
                <a:gd name="T22" fmla="*/ 58 w 152"/>
                <a:gd name="T23" fmla="*/ 13 h 104"/>
                <a:gd name="T24" fmla="*/ 44 w 152"/>
                <a:gd name="T25" fmla="*/ 15 h 104"/>
                <a:gd name="T26" fmla="*/ 44 w 152"/>
                <a:gd name="T27" fmla="*/ 12 h 104"/>
                <a:gd name="T28" fmla="*/ 36 w 152"/>
                <a:gd name="T29" fmla="*/ 12 h 104"/>
                <a:gd name="T30" fmla="*/ 36 w 152"/>
                <a:gd name="T31" fmla="*/ 8 h 104"/>
                <a:gd name="T32" fmla="*/ 8 w 152"/>
                <a:gd name="T33" fmla="*/ 8 h 104"/>
                <a:gd name="T34" fmla="*/ 8 w 152"/>
                <a:gd name="T35" fmla="*/ 6 h 104"/>
                <a:gd name="T36" fmla="*/ 44 w 152"/>
                <a:gd name="T37" fmla="*/ 6 h 104"/>
                <a:gd name="T38" fmla="*/ 58 w 152"/>
                <a:gd name="T39" fmla="*/ 6 h 104"/>
                <a:gd name="T40" fmla="*/ 36 w 152"/>
                <a:gd name="T41" fmla="*/ 6 h 104"/>
                <a:gd name="T42" fmla="*/ 8 w 152"/>
                <a:gd name="T43" fmla="*/ 6 h 104"/>
                <a:gd name="T44" fmla="*/ 8 w 152"/>
                <a:gd name="T45" fmla="*/ 6 h 104"/>
                <a:gd name="T46" fmla="*/ 0 w 152"/>
                <a:gd name="T47" fmla="*/ 6 h 104"/>
                <a:gd name="T48" fmla="*/ 44 w 152"/>
                <a:gd name="T49" fmla="*/ 6 h 104"/>
                <a:gd name="T50" fmla="*/ 58 w 152"/>
                <a:gd name="T51" fmla="*/ 6 h 104"/>
                <a:gd name="T52" fmla="*/ 74 w 152"/>
                <a:gd name="T53" fmla="*/ 6 h 104"/>
                <a:gd name="T54" fmla="*/ 94 w 152"/>
                <a:gd name="T55" fmla="*/ 6 h 104"/>
                <a:gd name="T56" fmla="*/ 121 w 152"/>
                <a:gd name="T57" fmla="*/ 6 h 104"/>
                <a:gd name="T58" fmla="*/ 137 w 152"/>
                <a:gd name="T59" fmla="*/ 6 h 104"/>
                <a:gd name="T60" fmla="*/ 121 w 152"/>
                <a:gd name="T61" fmla="*/ 0 h 104"/>
                <a:gd name="T62" fmla="*/ 137 w 152"/>
                <a:gd name="T63" fmla="*/ 0 h 104"/>
                <a:gd name="T64" fmla="*/ 154 w 152"/>
                <a:gd name="T65" fmla="*/ 6 h 104"/>
                <a:gd name="T66" fmla="*/ 154 w 152"/>
                <a:gd name="T67" fmla="*/ 6 h 104"/>
                <a:gd name="T68" fmla="*/ 199 w 152"/>
                <a:gd name="T69" fmla="*/ 6 h 104"/>
                <a:gd name="T70" fmla="*/ 214 w 152"/>
                <a:gd name="T71" fmla="*/ 8 h 104"/>
                <a:gd name="T72" fmla="*/ 275 w 152"/>
                <a:gd name="T73" fmla="*/ 13 h 104"/>
                <a:gd name="T74" fmla="*/ 289 w 152"/>
                <a:gd name="T75" fmla="*/ 13 h 104"/>
                <a:gd name="T76" fmla="*/ 289 w 152"/>
                <a:gd name="T77" fmla="*/ 16 h 1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104"/>
                <a:gd name="T119" fmla="*/ 152 w 152"/>
                <a:gd name="T120" fmla="*/ 104 h 1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104">
                  <a:moveTo>
                    <a:pt x="152" y="80"/>
                  </a:moveTo>
                  <a:lnTo>
                    <a:pt x="144" y="72"/>
                  </a:lnTo>
                  <a:lnTo>
                    <a:pt x="144" y="80"/>
                  </a:lnTo>
                  <a:lnTo>
                    <a:pt x="136" y="80"/>
                  </a:lnTo>
                  <a:lnTo>
                    <a:pt x="128" y="96"/>
                  </a:lnTo>
                  <a:lnTo>
                    <a:pt x="112" y="96"/>
                  </a:lnTo>
                  <a:lnTo>
                    <a:pt x="112" y="104"/>
                  </a:lnTo>
                  <a:lnTo>
                    <a:pt x="96" y="104"/>
                  </a:lnTo>
                  <a:lnTo>
                    <a:pt x="96" y="96"/>
                  </a:lnTo>
                  <a:lnTo>
                    <a:pt x="96" y="88"/>
                  </a:lnTo>
                  <a:lnTo>
                    <a:pt x="56" y="64"/>
                  </a:lnTo>
                  <a:lnTo>
                    <a:pt x="32" y="64"/>
                  </a:lnTo>
                  <a:lnTo>
                    <a:pt x="24" y="72"/>
                  </a:lnTo>
                  <a:lnTo>
                    <a:pt x="24" y="56"/>
                  </a:lnTo>
                  <a:lnTo>
                    <a:pt x="16" y="56"/>
                  </a:lnTo>
                  <a:lnTo>
                    <a:pt x="16" y="40"/>
                  </a:lnTo>
                  <a:lnTo>
                    <a:pt x="8" y="40"/>
                  </a:lnTo>
                  <a:lnTo>
                    <a:pt x="8" y="32"/>
                  </a:lnTo>
                  <a:lnTo>
                    <a:pt x="24" y="32"/>
                  </a:lnTo>
                  <a:lnTo>
                    <a:pt x="32" y="24"/>
                  </a:lnTo>
                  <a:lnTo>
                    <a:pt x="16" y="16"/>
                  </a:lnTo>
                  <a:lnTo>
                    <a:pt x="8" y="16"/>
                  </a:lnTo>
                  <a:lnTo>
                    <a:pt x="8" y="24"/>
                  </a:lnTo>
                  <a:lnTo>
                    <a:pt x="0" y="16"/>
                  </a:lnTo>
                  <a:lnTo>
                    <a:pt x="24" y="8"/>
                  </a:lnTo>
                  <a:lnTo>
                    <a:pt x="32" y="16"/>
                  </a:lnTo>
                  <a:lnTo>
                    <a:pt x="40" y="16"/>
                  </a:lnTo>
                  <a:lnTo>
                    <a:pt x="48" y="16"/>
                  </a:lnTo>
                  <a:lnTo>
                    <a:pt x="64" y="8"/>
                  </a:lnTo>
                  <a:lnTo>
                    <a:pt x="72" y="8"/>
                  </a:lnTo>
                  <a:lnTo>
                    <a:pt x="64" y="0"/>
                  </a:lnTo>
                  <a:lnTo>
                    <a:pt x="72" y="0"/>
                  </a:lnTo>
                  <a:lnTo>
                    <a:pt x="80" y="8"/>
                  </a:lnTo>
                  <a:lnTo>
                    <a:pt x="80" y="16"/>
                  </a:lnTo>
                  <a:lnTo>
                    <a:pt x="104" y="16"/>
                  </a:lnTo>
                  <a:lnTo>
                    <a:pt x="112" y="40"/>
                  </a:lnTo>
                  <a:lnTo>
                    <a:pt x="144" y="64"/>
                  </a:lnTo>
                  <a:lnTo>
                    <a:pt x="152" y="64"/>
                  </a:lnTo>
                  <a:lnTo>
                    <a:pt x="152" y="8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7" name="Freeform 105"/>
            <p:cNvSpPr>
              <a:spLocks/>
            </p:cNvSpPr>
            <p:nvPr/>
          </p:nvSpPr>
          <p:spPr bwMode="auto">
            <a:xfrm>
              <a:off x="4096" y="2122"/>
              <a:ext cx="189" cy="112"/>
            </a:xfrm>
            <a:custGeom>
              <a:avLst/>
              <a:gdLst>
                <a:gd name="T0" fmla="*/ 191 w 184"/>
                <a:gd name="T1" fmla="*/ 31 h 120"/>
                <a:gd name="T2" fmla="*/ 204 w 184"/>
                <a:gd name="T3" fmla="*/ 31 h 120"/>
                <a:gd name="T4" fmla="*/ 219 w 184"/>
                <a:gd name="T5" fmla="*/ 27 h 120"/>
                <a:gd name="T6" fmla="*/ 219 w 184"/>
                <a:gd name="T7" fmla="*/ 24 h 120"/>
                <a:gd name="T8" fmla="*/ 204 w 184"/>
                <a:gd name="T9" fmla="*/ 22 h 120"/>
                <a:gd name="T10" fmla="*/ 233 w 184"/>
                <a:gd name="T11" fmla="*/ 22 h 120"/>
                <a:gd name="T12" fmla="*/ 245 w 184"/>
                <a:gd name="T13" fmla="*/ 19 h 120"/>
                <a:gd name="T14" fmla="*/ 245 w 184"/>
                <a:gd name="T15" fmla="*/ 17 h 120"/>
                <a:gd name="T16" fmla="*/ 259 w 184"/>
                <a:gd name="T17" fmla="*/ 17 h 120"/>
                <a:gd name="T18" fmla="*/ 259 w 184"/>
                <a:gd name="T19" fmla="*/ 19 h 120"/>
                <a:gd name="T20" fmla="*/ 288 w 184"/>
                <a:gd name="T21" fmla="*/ 19 h 120"/>
                <a:gd name="T22" fmla="*/ 314 w 184"/>
                <a:gd name="T23" fmla="*/ 17 h 120"/>
                <a:gd name="T24" fmla="*/ 288 w 184"/>
                <a:gd name="T25" fmla="*/ 15 h 120"/>
                <a:gd name="T26" fmla="*/ 273 w 184"/>
                <a:gd name="T27" fmla="*/ 15 h 120"/>
                <a:gd name="T28" fmla="*/ 259 w 184"/>
                <a:gd name="T29" fmla="*/ 15 h 120"/>
                <a:gd name="T30" fmla="*/ 273 w 184"/>
                <a:gd name="T31" fmla="*/ 13 h 120"/>
                <a:gd name="T32" fmla="*/ 259 w 184"/>
                <a:gd name="T33" fmla="*/ 13 h 120"/>
                <a:gd name="T34" fmla="*/ 233 w 184"/>
                <a:gd name="T35" fmla="*/ 17 h 120"/>
                <a:gd name="T36" fmla="*/ 219 w 184"/>
                <a:gd name="T37" fmla="*/ 15 h 120"/>
                <a:gd name="T38" fmla="*/ 191 w 184"/>
                <a:gd name="T39" fmla="*/ 15 h 120"/>
                <a:gd name="T40" fmla="*/ 191 w 184"/>
                <a:gd name="T41" fmla="*/ 10 h 120"/>
                <a:gd name="T42" fmla="*/ 165 w 184"/>
                <a:gd name="T43" fmla="*/ 7 h 120"/>
                <a:gd name="T44" fmla="*/ 109 w 184"/>
                <a:gd name="T45" fmla="*/ 7 h 120"/>
                <a:gd name="T46" fmla="*/ 64 w 184"/>
                <a:gd name="T47" fmla="*/ 7 h 120"/>
                <a:gd name="T48" fmla="*/ 52 w 184"/>
                <a:gd name="T49" fmla="*/ 0 h 120"/>
                <a:gd name="T50" fmla="*/ 0 w 184"/>
                <a:gd name="T51" fmla="*/ 7 h 120"/>
                <a:gd name="T52" fmla="*/ 0 w 184"/>
                <a:gd name="T53" fmla="*/ 15 h 120"/>
                <a:gd name="T54" fmla="*/ 8 w 184"/>
                <a:gd name="T55" fmla="*/ 15 h 120"/>
                <a:gd name="T56" fmla="*/ 44 w 184"/>
                <a:gd name="T57" fmla="*/ 13 h 120"/>
                <a:gd name="T58" fmla="*/ 52 w 184"/>
                <a:gd name="T59" fmla="*/ 13 h 120"/>
                <a:gd name="T60" fmla="*/ 44 w 184"/>
                <a:gd name="T61" fmla="*/ 10 h 120"/>
                <a:gd name="T62" fmla="*/ 52 w 184"/>
                <a:gd name="T63" fmla="*/ 10 h 120"/>
                <a:gd name="T64" fmla="*/ 64 w 184"/>
                <a:gd name="T65" fmla="*/ 13 h 120"/>
                <a:gd name="T66" fmla="*/ 64 w 184"/>
                <a:gd name="T67" fmla="*/ 15 h 120"/>
                <a:gd name="T68" fmla="*/ 109 w 184"/>
                <a:gd name="T69" fmla="*/ 15 h 120"/>
                <a:gd name="T70" fmla="*/ 121 w 184"/>
                <a:gd name="T71" fmla="*/ 20 h 120"/>
                <a:gd name="T72" fmla="*/ 177 w 184"/>
                <a:gd name="T73" fmla="*/ 27 h 120"/>
                <a:gd name="T74" fmla="*/ 191 w 184"/>
                <a:gd name="T75" fmla="*/ 27 h 120"/>
                <a:gd name="T76" fmla="*/ 191 w 184"/>
                <a:gd name="T77" fmla="*/ 31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4"/>
                <a:gd name="T118" fmla="*/ 0 h 120"/>
                <a:gd name="T119" fmla="*/ 184 w 184"/>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4" h="120">
                  <a:moveTo>
                    <a:pt x="112" y="120"/>
                  </a:moveTo>
                  <a:lnTo>
                    <a:pt x="120" y="120"/>
                  </a:lnTo>
                  <a:lnTo>
                    <a:pt x="128" y="104"/>
                  </a:lnTo>
                  <a:lnTo>
                    <a:pt x="128" y="96"/>
                  </a:lnTo>
                  <a:lnTo>
                    <a:pt x="120" y="88"/>
                  </a:lnTo>
                  <a:lnTo>
                    <a:pt x="136" y="88"/>
                  </a:lnTo>
                  <a:lnTo>
                    <a:pt x="144" y="72"/>
                  </a:lnTo>
                  <a:lnTo>
                    <a:pt x="144" y="64"/>
                  </a:lnTo>
                  <a:lnTo>
                    <a:pt x="152" y="64"/>
                  </a:lnTo>
                  <a:lnTo>
                    <a:pt x="152" y="72"/>
                  </a:lnTo>
                  <a:lnTo>
                    <a:pt x="168" y="72"/>
                  </a:lnTo>
                  <a:lnTo>
                    <a:pt x="184" y="64"/>
                  </a:lnTo>
                  <a:lnTo>
                    <a:pt x="168" y="56"/>
                  </a:lnTo>
                  <a:lnTo>
                    <a:pt x="160" y="56"/>
                  </a:lnTo>
                  <a:lnTo>
                    <a:pt x="152" y="56"/>
                  </a:lnTo>
                  <a:lnTo>
                    <a:pt x="160" y="48"/>
                  </a:lnTo>
                  <a:lnTo>
                    <a:pt x="152" y="48"/>
                  </a:lnTo>
                  <a:lnTo>
                    <a:pt x="136" y="64"/>
                  </a:lnTo>
                  <a:lnTo>
                    <a:pt x="128" y="56"/>
                  </a:lnTo>
                  <a:lnTo>
                    <a:pt x="112" y="56"/>
                  </a:lnTo>
                  <a:lnTo>
                    <a:pt x="112" y="40"/>
                  </a:lnTo>
                  <a:lnTo>
                    <a:pt x="96" y="24"/>
                  </a:lnTo>
                  <a:lnTo>
                    <a:pt x="64" y="24"/>
                  </a:lnTo>
                  <a:lnTo>
                    <a:pt x="40" y="8"/>
                  </a:lnTo>
                  <a:lnTo>
                    <a:pt x="32" y="0"/>
                  </a:lnTo>
                  <a:lnTo>
                    <a:pt x="0" y="8"/>
                  </a:lnTo>
                  <a:lnTo>
                    <a:pt x="0" y="56"/>
                  </a:lnTo>
                  <a:lnTo>
                    <a:pt x="8" y="56"/>
                  </a:lnTo>
                  <a:lnTo>
                    <a:pt x="24" y="48"/>
                  </a:lnTo>
                  <a:lnTo>
                    <a:pt x="32" y="48"/>
                  </a:lnTo>
                  <a:lnTo>
                    <a:pt x="24" y="40"/>
                  </a:lnTo>
                  <a:lnTo>
                    <a:pt x="32" y="40"/>
                  </a:lnTo>
                  <a:lnTo>
                    <a:pt x="40" y="48"/>
                  </a:lnTo>
                  <a:lnTo>
                    <a:pt x="40" y="56"/>
                  </a:lnTo>
                  <a:lnTo>
                    <a:pt x="64" y="56"/>
                  </a:lnTo>
                  <a:lnTo>
                    <a:pt x="72" y="80"/>
                  </a:lnTo>
                  <a:lnTo>
                    <a:pt x="104" y="104"/>
                  </a:lnTo>
                  <a:lnTo>
                    <a:pt x="112" y="104"/>
                  </a:lnTo>
                  <a:lnTo>
                    <a:pt x="112" y="12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8" name="Freeform 106"/>
            <p:cNvSpPr>
              <a:spLocks/>
            </p:cNvSpPr>
            <p:nvPr/>
          </p:nvSpPr>
          <p:spPr bwMode="auto">
            <a:xfrm>
              <a:off x="4096" y="2122"/>
              <a:ext cx="189" cy="112"/>
            </a:xfrm>
            <a:custGeom>
              <a:avLst/>
              <a:gdLst>
                <a:gd name="T0" fmla="*/ 191 w 184"/>
                <a:gd name="T1" fmla="*/ 31 h 120"/>
                <a:gd name="T2" fmla="*/ 204 w 184"/>
                <a:gd name="T3" fmla="*/ 31 h 120"/>
                <a:gd name="T4" fmla="*/ 219 w 184"/>
                <a:gd name="T5" fmla="*/ 27 h 120"/>
                <a:gd name="T6" fmla="*/ 219 w 184"/>
                <a:gd name="T7" fmla="*/ 24 h 120"/>
                <a:gd name="T8" fmla="*/ 204 w 184"/>
                <a:gd name="T9" fmla="*/ 22 h 120"/>
                <a:gd name="T10" fmla="*/ 233 w 184"/>
                <a:gd name="T11" fmla="*/ 22 h 120"/>
                <a:gd name="T12" fmla="*/ 245 w 184"/>
                <a:gd name="T13" fmla="*/ 19 h 120"/>
                <a:gd name="T14" fmla="*/ 245 w 184"/>
                <a:gd name="T15" fmla="*/ 17 h 120"/>
                <a:gd name="T16" fmla="*/ 259 w 184"/>
                <a:gd name="T17" fmla="*/ 17 h 120"/>
                <a:gd name="T18" fmla="*/ 259 w 184"/>
                <a:gd name="T19" fmla="*/ 19 h 120"/>
                <a:gd name="T20" fmla="*/ 288 w 184"/>
                <a:gd name="T21" fmla="*/ 19 h 120"/>
                <a:gd name="T22" fmla="*/ 314 w 184"/>
                <a:gd name="T23" fmla="*/ 17 h 120"/>
                <a:gd name="T24" fmla="*/ 288 w 184"/>
                <a:gd name="T25" fmla="*/ 15 h 120"/>
                <a:gd name="T26" fmla="*/ 273 w 184"/>
                <a:gd name="T27" fmla="*/ 15 h 120"/>
                <a:gd name="T28" fmla="*/ 259 w 184"/>
                <a:gd name="T29" fmla="*/ 15 h 120"/>
                <a:gd name="T30" fmla="*/ 273 w 184"/>
                <a:gd name="T31" fmla="*/ 13 h 120"/>
                <a:gd name="T32" fmla="*/ 259 w 184"/>
                <a:gd name="T33" fmla="*/ 13 h 120"/>
                <a:gd name="T34" fmla="*/ 233 w 184"/>
                <a:gd name="T35" fmla="*/ 17 h 120"/>
                <a:gd name="T36" fmla="*/ 219 w 184"/>
                <a:gd name="T37" fmla="*/ 15 h 120"/>
                <a:gd name="T38" fmla="*/ 191 w 184"/>
                <a:gd name="T39" fmla="*/ 15 h 120"/>
                <a:gd name="T40" fmla="*/ 191 w 184"/>
                <a:gd name="T41" fmla="*/ 10 h 120"/>
                <a:gd name="T42" fmla="*/ 165 w 184"/>
                <a:gd name="T43" fmla="*/ 7 h 120"/>
                <a:gd name="T44" fmla="*/ 109 w 184"/>
                <a:gd name="T45" fmla="*/ 7 h 120"/>
                <a:gd name="T46" fmla="*/ 64 w 184"/>
                <a:gd name="T47" fmla="*/ 7 h 120"/>
                <a:gd name="T48" fmla="*/ 52 w 184"/>
                <a:gd name="T49" fmla="*/ 0 h 120"/>
                <a:gd name="T50" fmla="*/ 0 w 184"/>
                <a:gd name="T51" fmla="*/ 7 h 120"/>
                <a:gd name="T52" fmla="*/ 0 w 184"/>
                <a:gd name="T53" fmla="*/ 15 h 120"/>
                <a:gd name="T54" fmla="*/ 8 w 184"/>
                <a:gd name="T55" fmla="*/ 15 h 120"/>
                <a:gd name="T56" fmla="*/ 44 w 184"/>
                <a:gd name="T57" fmla="*/ 13 h 120"/>
                <a:gd name="T58" fmla="*/ 52 w 184"/>
                <a:gd name="T59" fmla="*/ 13 h 120"/>
                <a:gd name="T60" fmla="*/ 44 w 184"/>
                <a:gd name="T61" fmla="*/ 10 h 120"/>
                <a:gd name="T62" fmla="*/ 52 w 184"/>
                <a:gd name="T63" fmla="*/ 10 h 120"/>
                <a:gd name="T64" fmla="*/ 64 w 184"/>
                <a:gd name="T65" fmla="*/ 13 h 120"/>
                <a:gd name="T66" fmla="*/ 64 w 184"/>
                <a:gd name="T67" fmla="*/ 15 h 120"/>
                <a:gd name="T68" fmla="*/ 109 w 184"/>
                <a:gd name="T69" fmla="*/ 15 h 120"/>
                <a:gd name="T70" fmla="*/ 121 w 184"/>
                <a:gd name="T71" fmla="*/ 20 h 120"/>
                <a:gd name="T72" fmla="*/ 177 w 184"/>
                <a:gd name="T73" fmla="*/ 27 h 120"/>
                <a:gd name="T74" fmla="*/ 191 w 184"/>
                <a:gd name="T75" fmla="*/ 27 h 120"/>
                <a:gd name="T76" fmla="*/ 191 w 184"/>
                <a:gd name="T77" fmla="*/ 31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4"/>
                <a:gd name="T118" fmla="*/ 0 h 120"/>
                <a:gd name="T119" fmla="*/ 184 w 184"/>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4" h="120">
                  <a:moveTo>
                    <a:pt x="112" y="120"/>
                  </a:moveTo>
                  <a:lnTo>
                    <a:pt x="120" y="120"/>
                  </a:lnTo>
                  <a:lnTo>
                    <a:pt x="128" y="104"/>
                  </a:lnTo>
                  <a:lnTo>
                    <a:pt x="128" y="96"/>
                  </a:lnTo>
                  <a:lnTo>
                    <a:pt x="120" y="88"/>
                  </a:lnTo>
                  <a:lnTo>
                    <a:pt x="136" y="88"/>
                  </a:lnTo>
                  <a:lnTo>
                    <a:pt x="144" y="72"/>
                  </a:lnTo>
                  <a:lnTo>
                    <a:pt x="144" y="64"/>
                  </a:lnTo>
                  <a:lnTo>
                    <a:pt x="152" y="64"/>
                  </a:lnTo>
                  <a:lnTo>
                    <a:pt x="152" y="72"/>
                  </a:lnTo>
                  <a:lnTo>
                    <a:pt x="168" y="72"/>
                  </a:lnTo>
                  <a:lnTo>
                    <a:pt x="184" y="64"/>
                  </a:lnTo>
                  <a:lnTo>
                    <a:pt x="168" y="56"/>
                  </a:lnTo>
                  <a:lnTo>
                    <a:pt x="160" y="56"/>
                  </a:lnTo>
                  <a:lnTo>
                    <a:pt x="152" y="56"/>
                  </a:lnTo>
                  <a:lnTo>
                    <a:pt x="160" y="48"/>
                  </a:lnTo>
                  <a:lnTo>
                    <a:pt x="152" y="48"/>
                  </a:lnTo>
                  <a:lnTo>
                    <a:pt x="136" y="64"/>
                  </a:lnTo>
                  <a:lnTo>
                    <a:pt x="128" y="56"/>
                  </a:lnTo>
                  <a:lnTo>
                    <a:pt x="112" y="56"/>
                  </a:lnTo>
                  <a:lnTo>
                    <a:pt x="112" y="40"/>
                  </a:lnTo>
                  <a:lnTo>
                    <a:pt x="96" y="24"/>
                  </a:lnTo>
                  <a:lnTo>
                    <a:pt x="64" y="24"/>
                  </a:lnTo>
                  <a:lnTo>
                    <a:pt x="40" y="8"/>
                  </a:lnTo>
                  <a:lnTo>
                    <a:pt x="32" y="0"/>
                  </a:lnTo>
                  <a:lnTo>
                    <a:pt x="0" y="8"/>
                  </a:lnTo>
                  <a:lnTo>
                    <a:pt x="0" y="56"/>
                  </a:lnTo>
                  <a:lnTo>
                    <a:pt x="8" y="56"/>
                  </a:lnTo>
                  <a:lnTo>
                    <a:pt x="24" y="48"/>
                  </a:lnTo>
                  <a:lnTo>
                    <a:pt x="32" y="48"/>
                  </a:lnTo>
                  <a:lnTo>
                    <a:pt x="24" y="40"/>
                  </a:lnTo>
                  <a:lnTo>
                    <a:pt x="32" y="40"/>
                  </a:lnTo>
                  <a:lnTo>
                    <a:pt x="40" y="48"/>
                  </a:lnTo>
                  <a:lnTo>
                    <a:pt x="40" y="56"/>
                  </a:lnTo>
                  <a:lnTo>
                    <a:pt x="64" y="56"/>
                  </a:lnTo>
                  <a:lnTo>
                    <a:pt x="72" y="80"/>
                  </a:lnTo>
                  <a:lnTo>
                    <a:pt x="104" y="104"/>
                  </a:lnTo>
                  <a:lnTo>
                    <a:pt x="112" y="104"/>
                  </a:lnTo>
                  <a:lnTo>
                    <a:pt x="112" y="12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9" name="Freeform 107"/>
            <p:cNvSpPr>
              <a:spLocks/>
            </p:cNvSpPr>
            <p:nvPr/>
          </p:nvSpPr>
          <p:spPr bwMode="auto">
            <a:xfrm>
              <a:off x="4221" y="2181"/>
              <a:ext cx="81" cy="59"/>
            </a:xfrm>
            <a:custGeom>
              <a:avLst/>
              <a:gdLst>
                <a:gd name="T0" fmla="*/ 92 w 80"/>
                <a:gd name="T1" fmla="*/ 6 h 64"/>
                <a:gd name="T2" fmla="*/ 92 w 80"/>
                <a:gd name="T3" fmla="*/ 8 h 64"/>
                <a:gd name="T4" fmla="*/ 100 w 80"/>
                <a:gd name="T5" fmla="*/ 8 h 64"/>
                <a:gd name="T6" fmla="*/ 100 w 80"/>
                <a:gd name="T7" fmla="*/ 12 h 64"/>
                <a:gd name="T8" fmla="*/ 84 w 80"/>
                <a:gd name="T9" fmla="*/ 10 h 64"/>
                <a:gd name="T10" fmla="*/ 68 w 80"/>
                <a:gd name="T11" fmla="*/ 13 h 64"/>
                <a:gd name="T12" fmla="*/ 60 w 80"/>
                <a:gd name="T13" fmla="*/ 8 h 64"/>
                <a:gd name="T14" fmla="*/ 32 w 80"/>
                <a:gd name="T15" fmla="*/ 8 h 64"/>
                <a:gd name="T16" fmla="*/ 32 w 80"/>
                <a:gd name="T17" fmla="*/ 10 h 64"/>
                <a:gd name="T18" fmla="*/ 24 w 80"/>
                <a:gd name="T19" fmla="*/ 10 h 64"/>
                <a:gd name="T20" fmla="*/ 24 w 80"/>
                <a:gd name="T21" fmla="*/ 12 h 64"/>
                <a:gd name="T22" fmla="*/ 8 w 80"/>
                <a:gd name="T23" fmla="*/ 12 h 64"/>
                <a:gd name="T24" fmla="*/ 0 w 80"/>
                <a:gd name="T25" fmla="*/ 12 h 64"/>
                <a:gd name="T26" fmla="*/ 8 w 80"/>
                <a:gd name="T27" fmla="*/ 8 h 64"/>
                <a:gd name="T28" fmla="*/ 8 w 80"/>
                <a:gd name="T29" fmla="*/ 6 h 64"/>
                <a:gd name="T30" fmla="*/ 0 w 80"/>
                <a:gd name="T31" fmla="*/ 6 h 64"/>
                <a:gd name="T32" fmla="*/ 16 w 80"/>
                <a:gd name="T33" fmla="*/ 6 h 64"/>
                <a:gd name="T34" fmla="*/ 24 w 80"/>
                <a:gd name="T35" fmla="*/ 6 h 64"/>
                <a:gd name="T36" fmla="*/ 24 w 80"/>
                <a:gd name="T37" fmla="*/ 0 h 64"/>
                <a:gd name="T38" fmla="*/ 32 w 80"/>
                <a:gd name="T39" fmla="*/ 0 h 64"/>
                <a:gd name="T40" fmla="*/ 32 w 80"/>
                <a:gd name="T41" fmla="*/ 6 h 64"/>
                <a:gd name="T42" fmla="*/ 32 w 80"/>
                <a:gd name="T43" fmla="*/ 6 h 64"/>
                <a:gd name="T44" fmla="*/ 24 w 80"/>
                <a:gd name="T45" fmla="*/ 6 h 64"/>
                <a:gd name="T46" fmla="*/ 24 w 80"/>
                <a:gd name="T47" fmla="*/ 6 h 64"/>
                <a:gd name="T48" fmla="*/ 60 w 80"/>
                <a:gd name="T49" fmla="*/ 6 h 64"/>
                <a:gd name="T50" fmla="*/ 68 w 80"/>
                <a:gd name="T51" fmla="*/ 6 h 64"/>
                <a:gd name="T52" fmla="*/ 92 w 80"/>
                <a:gd name="T53" fmla="*/ 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64"/>
                <a:gd name="T83" fmla="*/ 80 w 80"/>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64">
                  <a:moveTo>
                    <a:pt x="72" y="24"/>
                  </a:moveTo>
                  <a:lnTo>
                    <a:pt x="72" y="40"/>
                  </a:lnTo>
                  <a:lnTo>
                    <a:pt x="80" y="40"/>
                  </a:lnTo>
                  <a:lnTo>
                    <a:pt x="80" y="56"/>
                  </a:lnTo>
                  <a:lnTo>
                    <a:pt x="64" y="48"/>
                  </a:lnTo>
                  <a:lnTo>
                    <a:pt x="48" y="64"/>
                  </a:lnTo>
                  <a:lnTo>
                    <a:pt x="40" y="40"/>
                  </a:lnTo>
                  <a:lnTo>
                    <a:pt x="32" y="40"/>
                  </a:lnTo>
                  <a:lnTo>
                    <a:pt x="32" y="48"/>
                  </a:lnTo>
                  <a:lnTo>
                    <a:pt x="24" y="48"/>
                  </a:lnTo>
                  <a:lnTo>
                    <a:pt x="24" y="56"/>
                  </a:lnTo>
                  <a:lnTo>
                    <a:pt x="8" y="56"/>
                  </a:lnTo>
                  <a:lnTo>
                    <a:pt x="0" y="56"/>
                  </a:lnTo>
                  <a:lnTo>
                    <a:pt x="8" y="40"/>
                  </a:lnTo>
                  <a:lnTo>
                    <a:pt x="8" y="32"/>
                  </a:lnTo>
                  <a:lnTo>
                    <a:pt x="0" y="24"/>
                  </a:lnTo>
                  <a:lnTo>
                    <a:pt x="16" y="24"/>
                  </a:lnTo>
                  <a:lnTo>
                    <a:pt x="24" y="8"/>
                  </a:lnTo>
                  <a:lnTo>
                    <a:pt x="24" y="0"/>
                  </a:lnTo>
                  <a:lnTo>
                    <a:pt x="32" y="0"/>
                  </a:lnTo>
                  <a:lnTo>
                    <a:pt x="32" y="8"/>
                  </a:lnTo>
                  <a:lnTo>
                    <a:pt x="32" y="16"/>
                  </a:lnTo>
                  <a:lnTo>
                    <a:pt x="24" y="16"/>
                  </a:lnTo>
                  <a:lnTo>
                    <a:pt x="24" y="24"/>
                  </a:lnTo>
                  <a:lnTo>
                    <a:pt x="40" y="24"/>
                  </a:lnTo>
                  <a:lnTo>
                    <a:pt x="48" y="24"/>
                  </a:lnTo>
                  <a:lnTo>
                    <a:pt x="72"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0" name="Freeform 108"/>
            <p:cNvSpPr>
              <a:spLocks/>
            </p:cNvSpPr>
            <p:nvPr/>
          </p:nvSpPr>
          <p:spPr bwMode="auto">
            <a:xfrm>
              <a:off x="4221" y="2181"/>
              <a:ext cx="81" cy="59"/>
            </a:xfrm>
            <a:custGeom>
              <a:avLst/>
              <a:gdLst>
                <a:gd name="T0" fmla="*/ 92 w 80"/>
                <a:gd name="T1" fmla="*/ 6 h 64"/>
                <a:gd name="T2" fmla="*/ 92 w 80"/>
                <a:gd name="T3" fmla="*/ 8 h 64"/>
                <a:gd name="T4" fmla="*/ 100 w 80"/>
                <a:gd name="T5" fmla="*/ 8 h 64"/>
                <a:gd name="T6" fmla="*/ 100 w 80"/>
                <a:gd name="T7" fmla="*/ 12 h 64"/>
                <a:gd name="T8" fmla="*/ 84 w 80"/>
                <a:gd name="T9" fmla="*/ 10 h 64"/>
                <a:gd name="T10" fmla="*/ 68 w 80"/>
                <a:gd name="T11" fmla="*/ 13 h 64"/>
                <a:gd name="T12" fmla="*/ 60 w 80"/>
                <a:gd name="T13" fmla="*/ 8 h 64"/>
                <a:gd name="T14" fmla="*/ 32 w 80"/>
                <a:gd name="T15" fmla="*/ 8 h 64"/>
                <a:gd name="T16" fmla="*/ 32 w 80"/>
                <a:gd name="T17" fmla="*/ 10 h 64"/>
                <a:gd name="T18" fmla="*/ 24 w 80"/>
                <a:gd name="T19" fmla="*/ 10 h 64"/>
                <a:gd name="T20" fmla="*/ 24 w 80"/>
                <a:gd name="T21" fmla="*/ 12 h 64"/>
                <a:gd name="T22" fmla="*/ 8 w 80"/>
                <a:gd name="T23" fmla="*/ 12 h 64"/>
                <a:gd name="T24" fmla="*/ 0 w 80"/>
                <a:gd name="T25" fmla="*/ 12 h 64"/>
                <a:gd name="T26" fmla="*/ 8 w 80"/>
                <a:gd name="T27" fmla="*/ 8 h 64"/>
                <a:gd name="T28" fmla="*/ 8 w 80"/>
                <a:gd name="T29" fmla="*/ 6 h 64"/>
                <a:gd name="T30" fmla="*/ 0 w 80"/>
                <a:gd name="T31" fmla="*/ 6 h 64"/>
                <a:gd name="T32" fmla="*/ 16 w 80"/>
                <a:gd name="T33" fmla="*/ 6 h 64"/>
                <a:gd name="T34" fmla="*/ 24 w 80"/>
                <a:gd name="T35" fmla="*/ 6 h 64"/>
                <a:gd name="T36" fmla="*/ 24 w 80"/>
                <a:gd name="T37" fmla="*/ 0 h 64"/>
                <a:gd name="T38" fmla="*/ 32 w 80"/>
                <a:gd name="T39" fmla="*/ 0 h 64"/>
                <a:gd name="T40" fmla="*/ 32 w 80"/>
                <a:gd name="T41" fmla="*/ 6 h 64"/>
                <a:gd name="T42" fmla="*/ 32 w 80"/>
                <a:gd name="T43" fmla="*/ 6 h 64"/>
                <a:gd name="T44" fmla="*/ 24 w 80"/>
                <a:gd name="T45" fmla="*/ 6 h 64"/>
                <a:gd name="T46" fmla="*/ 24 w 80"/>
                <a:gd name="T47" fmla="*/ 6 h 64"/>
                <a:gd name="T48" fmla="*/ 60 w 80"/>
                <a:gd name="T49" fmla="*/ 6 h 64"/>
                <a:gd name="T50" fmla="*/ 68 w 80"/>
                <a:gd name="T51" fmla="*/ 6 h 64"/>
                <a:gd name="T52" fmla="*/ 92 w 80"/>
                <a:gd name="T53" fmla="*/ 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64"/>
                <a:gd name="T83" fmla="*/ 80 w 80"/>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64">
                  <a:moveTo>
                    <a:pt x="72" y="24"/>
                  </a:moveTo>
                  <a:lnTo>
                    <a:pt x="72" y="40"/>
                  </a:lnTo>
                  <a:lnTo>
                    <a:pt x="80" y="40"/>
                  </a:lnTo>
                  <a:lnTo>
                    <a:pt x="80" y="56"/>
                  </a:lnTo>
                  <a:lnTo>
                    <a:pt x="64" y="48"/>
                  </a:lnTo>
                  <a:lnTo>
                    <a:pt x="48" y="64"/>
                  </a:lnTo>
                  <a:lnTo>
                    <a:pt x="40" y="40"/>
                  </a:lnTo>
                  <a:lnTo>
                    <a:pt x="32" y="40"/>
                  </a:lnTo>
                  <a:lnTo>
                    <a:pt x="32" y="48"/>
                  </a:lnTo>
                  <a:lnTo>
                    <a:pt x="24" y="48"/>
                  </a:lnTo>
                  <a:lnTo>
                    <a:pt x="24" y="56"/>
                  </a:lnTo>
                  <a:lnTo>
                    <a:pt x="8" y="56"/>
                  </a:lnTo>
                  <a:lnTo>
                    <a:pt x="0" y="56"/>
                  </a:lnTo>
                  <a:lnTo>
                    <a:pt x="8" y="40"/>
                  </a:lnTo>
                  <a:lnTo>
                    <a:pt x="8" y="32"/>
                  </a:lnTo>
                  <a:lnTo>
                    <a:pt x="0" y="24"/>
                  </a:lnTo>
                  <a:lnTo>
                    <a:pt x="16" y="24"/>
                  </a:lnTo>
                  <a:lnTo>
                    <a:pt x="24" y="8"/>
                  </a:lnTo>
                  <a:lnTo>
                    <a:pt x="24" y="0"/>
                  </a:lnTo>
                  <a:lnTo>
                    <a:pt x="32" y="0"/>
                  </a:lnTo>
                  <a:lnTo>
                    <a:pt x="32" y="8"/>
                  </a:lnTo>
                  <a:lnTo>
                    <a:pt x="32" y="16"/>
                  </a:lnTo>
                  <a:lnTo>
                    <a:pt x="24" y="16"/>
                  </a:lnTo>
                  <a:lnTo>
                    <a:pt x="24" y="24"/>
                  </a:lnTo>
                  <a:lnTo>
                    <a:pt x="40" y="24"/>
                  </a:lnTo>
                  <a:lnTo>
                    <a:pt x="48" y="24"/>
                  </a:lnTo>
                  <a:lnTo>
                    <a:pt x="72"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11" name="Freeform 109"/>
            <p:cNvSpPr>
              <a:spLocks/>
            </p:cNvSpPr>
            <p:nvPr/>
          </p:nvSpPr>
          <p:spPr bwMode="auto">
            <a:xfrm>
              <a:off x="4244" y="2154"/>
              <a:ext cx="116" cy="49"/>
            </a:xfrm>
            <a:custGeom>
              <a:avLst/>
              <a:gdLst>
                <a:gd name="T0" fmla="*/ 226 w 112"/>
                <a:gd name="T1" fmla="*/ 4 h 56"/>
                <a:gd name="T2" fmla="*/ 226 w 112"/>
                <a:gd name="T3" fmla="*/ 4 h 56"/>
                <a:gd name="T4" fmla="*/ 176 w 112"/>
                <a:gd name="T5" fmla="*/ 4 h 56"/>
                <a:gd name="T6" fmla="*/ 161 w 112"/>
                <a:gd name="T7" fmla="*/ 4 h 56"/>
                <a:gd name="T8" fmla="*/ 147 w 112"/>
                <a:gd name="T9" fmla="*/ 4 h 56"/>
                <a:gd name="T10" fmla="*/ 112 w 112"/>
                <a:gd name="T11" fmla="*/ 4 h 56"/>
                <a:gd name="T12" fmla="*/ 97 w 112"/>
                <a:gd name="T13" fmla="*/ 4 h 56"/>
                <a:gd name="T14" fmla="*/ 97 w 112"/>
                <a:gd name="T15" fmla="*/ 4 h 56"/>
                <a:gd name="T16" fmla="*/ 46 w 112"/>
                <a:gd name="T17" fmla="*/ 4 h 56"/>
                <a:gd name="T18" fmla="*/ 36 w 112"/>
                <a:gd name="T19" fmla="*/ 4 h 56"/>
                <a:gd name="T20" fmla="*/ 0 w 112"/>
                <a:gd name="T21" fmla="*/ 4 h 56"/>
                <a:gd name="T22" fmla="*/ 0 w 112"/>
                <a:gd name="T23" fmla="*/ 4 h 56"/>
                <a:gd name="T24" fmla="*/ 8 w 112"/>
                <a:gd name="T25" fmla="*/ 4 h 56"/>
                <a:gd name="T26" fmla="*/ 8 w 112"/>
                <a:gd name="T27" fmla="*/ 4 h 56"/>
                <a:gd name="T28" fmla="*/ 46 w 112"/>
                <a:gd name="T29" fmla="*/ 4 h 56"/>
                <a:gd name="T30" fmla="*/ 82 w 112"/>
                <a:gd name="T31" fmla="*/ 4 h 56"/>
                <a:gd name="T32" fmla="*/ 46 w 112"/>
                <a:gd name="T33" fmla="*/ 4 h 56"/>
                <a:gd name="T34" fmla="*/ 36 w 112"/>
                <a:gd name="T35" fmla="*/ 4 h 56"/>
                <a:gd name="T36" fmla="*/ 8 w 112"/>
                <a:gd name="T37" fmla="*/ 4 h 56"/>
                <a:gd name="T38" fmla="*/ 36 w 112"/>
                <a:gd name="T39" fmla="*/ 4 h 56"/>
                <a:gd name="T40" fmla="*/ 8 w 112"/>
                <a:gd name="T41" fmla="*/ 4 h 56"/>
                <a:gd name="T42" fmla="*/ 36 w 112"/>
                <a:gd name="T43" fmla="*/ 4 h 56"/>
                <a:gd name="T44" fmla="*/ 82 w 112"/>
                <a:gd name="T45" fmla="*/ 4 h 56"/>
                <a:gd name="T46" fmla="*/ 82 w 112"/>
                <a:gd name="T47" fmla="*/ 4 h 56"/>
                <a:gd name="T48" fmla="*/ 97 w 112"/>
                <a:gd name="T49" fmla="*/ 0 h 56"/>
                <a:gd name="T50" fmla="*/ 112 w 112"/>
                <a:gd name="T51" fmla="*/ 4 h 56"/>
                <a:gd name="T52" fmla="*/ 194 w 112"/>
                <a:gd name="T53" fmla="*/ 4 h 56"/>
                <a:gd name="T54" fmla="*/ 226 w 112"/>
                <a:gd name="T55" fmla="*/ 4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
                <a:gd name="T85" fmla="*/ 0 h 56"/>
                <a:gd name="T86" fmla="*/ 112 w 112"/>
                <a:gd name="T87" fmla="*/ 56 h 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 h="56">
                  <a:moveTo>
                    <a:pt x="112" y="16"/>
                  </a:moveTo>
                  <a:lnTo>
                    <a:pt x="112" y="24"/>
                  </a:lnTo>
                  <a:lnTo>
                    <a:pt x="88" y="32"/>
                  </a:lnTo>
                  <a:lnTo>
                    <a:pt x="80" y="32"/>
                  </a:lnTo>
                  <a:lnTo>
                    <a:pt x="72" y="40"/>
                  </a:lnTo>
                  <a:lnTo>
                    <a:pt x="56" y="40"/>
                  </a:lnTo>
                  <a:lnTo>
                    <a:pt x="48" y="48"/>
                  </a:lnTo>
                  <a:lnTo>
                    <a:pt x="48" y="56"/>
                  </a:lnTo>
                  <a:lnTo>
                    <a:pt x="24" y="56"/>
                  </a:lnTo>
                  <a:lnTo>
                    <a:pt x="16" y="56"/>
                  </a:lnTo>
                  <a:lnTo>
                    <a:pt x="0" y="56"/>
                  </a:lnTo>
                  <a:lnTo>
                    <a:pt x="0" y="48"/>
                  </a:lnTo>
                  <a:lnTo>
                    <a:pt x="8" y="48"/>
                  </a:lnTo>
                  <a:lnTo>
                    <a:pt x="8" y="40"/>
                  </a:lnTo>
                  <a:lnTo>
                    <a:pt x="24" y="40"/>
                  </a:lnTo>
                  <a:lnTo>
                    <a:pt x="40" y="32"/>
                  </a:lnTo>
                  <a:lnTo>
                    <a:pt x="24" y="24"/>
                  </a:lnTo>
                  <a:lnTo>
                    <a:pt x="16" y="24"/>
                  </a:lnTo>
                  <a:lnTo>
                    <a:pt x="8" y="24"/>
                  </a:lnTo>
                  <a:lnTo>
                    <a:pt x="16" y="16"/>
                  </a:lnTo>
                  <a:lnTo>
                    <a:pt x="8" y="16"/>
                  </a:lnTo>
                  <a:lnTo>
                    <a:pt x="16" y="8"/>
                  </a:lnTo>
                  <a:lnTo>
                    <a:pt x="40" y="16"/>
                  </a:lnTo>
                  <a:lnTo>
                    <a:pt x="40" y="8"/>
                  </a:lnTo>
                  <a:lnTo>
                    <a:pt x="48" y="0"/>
                  </a:lnTo>
                  <a:lnTo>
                    <a:pt x="56" y="8"/>
                  </a:lnTo>
                  <a:lnTo>
                    <a:pt x="96" y="8"/>
                  </a:lnTo>
                  <a:lnTo>
                    <a:pt x="112"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2" name="Freeform 110"/>
            <p:cNvSpPr>
              <a:spLocks/>
            </p:cNvSpPr>
            <p:nvPr/>
          </p:nvSpPr>
          <p:spPr bwMode="auto">
            <a:xfrm>
              <a:off x="4244" y="2154"/>
              <a:ext cx="116" cy="49"/>
            </a:xfrm>
            <a:custGeom>
              <a:avLst/>
              <a:gdLst>
                <a:gd name="T0" fmla="*/ 226 w 112"/>
                <a:gd name="T1" fmla="*/ 4 h 56"/>
                <a:gd name="T2" fmla="*/ 226 w 112"/>
                <a:gd name="T3" fmla="*/ 4 h 56"/>
                <a:gd name="T4" fmla="*/ 176 w 112"/>
                <a:gd name="T5" fmla="*/ 4 h 56"/>
                <a:gd name="T6" fmla="*/ 161 w 112"/>
                <a:gd name="T7" fmla="*/ 4 h 56"/>
                <a:gd name="T8" fmla="*/ 147 w 112"/>
                <a:gd name="T9" fmla="*/ 4 h 56"/>
                <a:gd name="T10" fmla="*/ 112 w 112"/>
                <a:gd name="T11" fmla="*/ 4 h 56"/>
                <a:gd name="T12" fmla="*/ 97 w 112"/>
                <a:gd name="T13" fmla="*/ 4 h 56"/>
                <a:gd name="T14" fmla="*/ 97 w 112"/>
                <a:gd name="T15" fmla="*/ 4 h 56"/>
                <a:gd name="T16" fmla="*/ 46 w 112"/>
                <a:gd name="T17" fmla="*/ 4 h 56"/>
                <a:gd name="T18" fmla="*/ 36 w 112"/>
                <a:gd name="T19" fmla="*/ 4 h 56"/>
                <a:gd name="T20" fmla="*/ 0 w 112"/>
                <a:gd name="T21" fmla="*/ 4 h 56"/>
                <a:gd name="T22" fmla="*/ 0 w 112"/>
                <a:gd name="T23" fmla="*/ 4 h 56"/>
                <a:gd name="T24" fmla="*/ 8 w 112"/>
                <a:gd name="T25" fmla="*/ 4 h 56"/>
                <a:gd name="T26" fmla="*/ 8 w 112"/>
                <a:gd name="T27" fmla="*/ 4 h 56"/>
                <a:gd name="T28" fmla="*/ 46 w 112"/>
                <a:gd name="T29" fmla="*/ 4 h 56"/>
                <a:gd name="T30" fmla="*/ 82 w 112"/>
                <a:gd name="T31" fmla="*/ 4 h 56"/>
                <a:gd name="T32" fmla="*/ 46 w 112"/>
                <a:gd name="T33" fmla="*/ 4 h 56"/>
                <a:gd name="T34" fmla="*/ 36 w 112"/>
                <a:gd name="T35" fmla="*/ 4 h 56"/>
                <a:gd name="T36" fmla="*/ 8 w 112"/>
                <a:gd name="T37" fmla="*/ 4 h 56"/>
                <a:gd name="T38" fmla="*/ 36 w 112"/>
                <a:gd name="T39" fmla="*/ 4 h 56"/>
                <a:gd name="T40" fmla="*/ 8 w 112"/>
                <a:gd name="T41" fmla="*/ 4 h 56"/>
                <a:gd name="T42" fmla="*/ 36 w 112"/>
                <a:gd name="T43" fmla="*/ 4 h 56"/>
                <a:gd name="T44" fmla="*/ 82 w 112"/>
                <a:gd name="T45" fmla="*/ 4 h 56"/>
                <a:gd name="T46" fmla="*/ 82 w 112"/>
                <a:gd name="T47" fmla="*/ 4 h 56"/>
                <a:gd name="T48" fmla="*/ 97 w 112"/>
                <a:gd name="T49" fmla="*/ 0 h 56"/>
                <a:gd name="T50" fmla="*/ 112 w 112"/>
                <a:gd name="T51" fmla="*/ 4 h 56"/>
                <a:gd name="T52" fmla="*/ 194 w 112"/>
                <a:gd name="T53" fmla="*/ 4 h 56"/>
                <a:gd name="T54" fmla="*/ 226 w 112"/>
                <a:gd name="T55" fmla="*/ 4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
                <a:gd name="T85" fmla="*/ 0 h 56"/>
                <a:gd name="T86" fmla="*/ 112 w 112"/>
                <a:gd name="T87" fmla="*/ 56 h 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 h="56">
                  <a:moveTo>
                    <a:pt x="112" y="16"/>
                  </a:moveTo>
                  <a:lnTo>
                    <a:pt x="112" y="24"/>
                  </a:lnTo>
                  <a:lnTo>
                    <a:pt x="88" y="32"/>
                  </a:lnTo>
                  <a:lnTo>
                    <a:pt x="80" y="32"/>
                  </a:lnTo>
                  <a:lnTo>
                    <a:pt x="72" y="40"/>
                  </a:lnTo>
                  <a:lnTo>
                    <a:pt x="56" y="40"/>
                  </a:lnTo>
                  <a:lnTo>
                    <a:pt x="48" y="48"/>
                  </a:lnTo>
                  <a:lnTo>
                    <a:pt x="48" y="56"/>
                  </a:lnTo>
                  <a:lnTo>
                    <a:pt x="24" y="56"/>
                  </a:lnTo>
                  <a:lnTo>
                    <a:pt x="16" y="56"/>
                  </a:lnTo>
                  <a:lnTo>
                    <a:pt x="0" y="56"/>
                  </a:lnTo>
                  <a:lnTo>
                    <a:pt x="0" y="48"/>
                  </a:lnTo>
                  <a:lnTo>
                    <a:pt x="8" y="48"/>
                  </a:lnTo>
                  <a:lnTo>
                    <a:pt x="8" y="40"/>
                  </a:lnTo>
                  <a:lnTo>
                    <a:pt x="24" y="40"/>
                  </a:lnTo>
                  <a:lnTo>
                    <a:pt x="40" y="32"/>
                  </a:lnTo>
                  <a:lnTo>
                    <a:pt x="24" y="24"/>
                  </a:lnTo>
                  <a:lnTo>
                    <a:pt x="16" y="24"/>
                  </a:lnTo>
                  <a:lnTo>
                    <a:pt x="8" y="24"/>
                  </a:lnTo>
                  <a:lnTo>
                    <a:pt x="16" y="16"/>
                  </a:lnTo>
                  <a:lnTo>
                    <a:pt x="8" y="16"/>
                  </a:lnTo>
                  <a:lnTo>
                    <a:pt x="16" y="8"/>
                  </a:lnTo>
                  <a:lnTo>
                    <a:pt x="40" y="16"/>
                  </a:lnTo>
                  <a:lnTo>
                    <a:pt x="40" y="8"/>
                  </a:lnTo>
                  <a:lnTo>
                    <a:pt x="48" y="0"/>
                  </a:lnTo>
                  <a:lnTo>
                    <a:pt x="56" y="8"/>
                  </a:lnTo>
                  <a:lnTo>
                    <a:pt x="96" y="8"/>
                  </a:lnTo>
                  <a:lnTo>
                    <a:pt x="112" y="1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13" name="Freeform 111"/>
            <p:cNvSpPr>
              <a:spLocks/>
            </p:cNvSpPr>
            <p:nvPr/>
          </p:nvSpPr>
          <p:spPr bwMode="auto">
            <a:xfrm>
              <a:off x="3610" y="1669"/>
              <a:ext cx="138" cy="298"/>
            </a:xfrm>
            <a:custGeom>
              <a:avLst/>
              <a:gdLst>
                <a:gd name="T0" fmla="*/ 0 w 135"/>
                <a:gd name="T1" fmla="*/ 61 h 320"/>
                <a:gd name="T2" fmla="*/ 8 w 135"/>
                <a:gd name="T3" fmla="*/ 61 h 320"/>
                <a:gd name="T4" fmla="*/ 8 w 135"/>
                <a:gd name="T5" fmla="*/ 57 h 320"/>
                <a:gd name="T6" fmla="*/ 16 w 135"/>
                <a:gd name="T7" fmla="*/ 53 h 320"/>
                <a:gd name="T8" fmla="*/ 16 w 135"/>
                <a:gd name="T9" fmla="*/ 49 h 320"/>
                <a:gd name="T10" fmla="*/ 16 w 135"/>
                <a:gd name="T11" fmla="*/ 48 h 320"/>
                <a:gd name="T12" fmla="*/ 8 w 135"/>
                <a:gd name="T13" fmla="*/ 40 h 320"/>
                <a:gd name="T14" fmla="*/ 16 w 135"/>
                <a:gd name="T15" fmla="*/ 34 h 320"/>
                <a:gd name="T16" fmla="*/ 44 w 135"/>
                <a:gd name="T17" fmla="*/ 32 h 320"/>
                <a:gd name="T18" fmla="*/ 52 w 135"/>
                <a:gd name="T19" fmla="*/ 31 h 320"/>
                <a:gd name="T20" fmla="*/ 52 w 135"/>
                <a:gd name="T21" fmla="*/ 29 h 320"/>
                <a:gd name="T22" fmla="*/ 52 w 135"/>
                <a:gd name="T23" fmla="*/ 25 h 320"/>
                <a:gd name="T24" fmla="*/ 60 w 135"/>
                <a:gd name="T25" fmla="*/ 19 h 320"/>
                <a:gd name="T26" fmla="*/ 84 w 135"/>
                <a:gd name="T27" fmla="*/ 16 h 320"/>
                <a:gd name="T28" fmla="*/ 84 w 135"/>
                <a:gd name="T29" fmla="*/ 12 h 320"/>
                <a:gd name="T30" fmla="*/ 100 w 135"/>
                <a:gd name="T31" fmla="*/ 7 h 320"/>
                <a:gd name="T32" fmla="*/ 112 w 135"/>
                <a:gd name="T33" fmla="*/ 7 h 320"/>
                <a:gd name="T34" fmla="*/ 112 w 135"/>
                <a:gd name="T35" fmla="*/ 7 h 320"/>
                <a:gd name="T36" fmla="*/ 123 w 135"/>
                <a:gd name="T37" fmla="*/ 7 h 320"/>
                <a:gd name="T38" fmla="*/ 146 w 135"/>
                <a:gd name="T39" fmla="*/ 7 h 320"/>
                <a:gd name="T40" fmla="*/ 146 w 135"/>
                <a:gd name="T41" fmla="*/ 0 h 320"/>
                <a:gd name="T42" fmla="*/ 158 w 135"/>
                <a:gd name="T43" fmla="*/ 0 h 320"/>
                <a:gd name="T44" fmla="*/ 196 w 135"/>
                <a:gd name="T45" fmla="*/ 7 h 320"/>
                <a:gd name="T46" fmla="*/ 208 w 135"/>
                <a:gd name="T47" fmla="*/ 20 h 320"/>
                <a:gd name="T48" fmla="*/ 186 w 135"/>
                <a:gd name="T49" fmla="*/ 20 h 320"/>
                <a:gd name="T50" fmla="*/ 174 w 135"/>
                <a:gd name="T51" fmla="*/ 25 h 320"/>
                <a:gd name="T52" fmla="*/ 174 w 135"/>
                <a:gd name="T53" fmla="*/ 27 h 320"/>
                <a:gd name="T54" fmla="*/ 174 w 135"/>
                <a:gd name="T55" fmla="*/ 29 h 320"/>
                <a:gd name="T56" fmla="*/ 174 w 135"/>
                <a:gd name="T57" fmla="*/ 31 h 320"/>
                <a:gd name="T58" fmla="*/ 158 w 135"/>
                <a:gd name="T59" fmla="*/ 32 h 320"/>
                <a:gd name="T60" fmla="*/ 123 w 135"/>
                <a:gd name="T61" fmla="*/ 38 h 320"/>
                <a:gd name="T62" fmla="*/ 112 w 135"/>
                <a:gd name="T63" fmla="*/ 43 h 320"/>
                <a:gd name="T64" fmla="*/ 112 w 135"/>
                <a:gd name="T65" fmla="*/ 53 h 320"/>
                <a:gd name="T66" fmla="*/ 123 w 135"/>
                <a:gd name="T67" fmla="*/ 57 h 320"/>
                <a:gd name="T68" fmla="*/ 112 w 135"/>
                <a:gd name="T69" fmla="*/ 57 h 320"/>
                <a:gd name="T70" fmla="*/ 112 w 135"/>
                <a:gd name="T71" fmla="*/ 60 h 320"/>
                <a:gd name="T72" fmla="*/ 100 w 135"/>
                <a:gd name="T73" fmla="*/ 63 h 320"/>
                <a:gd name="T74" fmla="*/ 84 w 135"/>
                <a:gd name="T75" fmla="*/ 75 h 320"/>
                <a:gd name="T76" fmla="*/ 60 w 135"/>
                <a:gd name="T77" fmla="*/ 75 h 320"/>
                <a:gd name="T78" fmla="*/ 52 w 135"/>
                <a:gd name="T79" fmla="*/ 75 h 320"/>
                <a:gd name="T80" fmla="*/ 52 w 135"/>
                <a:gd name="T81" fmla="*/ 76 h 320"/>
                <a:gd name="T82" fmla="*/ 44 w 135"/>
                <a:gd name="T83" fmla="*/ 76 h 320"/>
                <a:gd name="T84" fmla="*/ 16 w 135"/>
                <a:gd name="T85" fmla="*/ 75 h 320"/>
                <a:gd name="T86" fmla="*/ 44 w 135"/>
                <a:gd name="T87" fmla="*/ 73 h 320"/>
                <a:gd name="T88" fmla="*/ 16 w 135"/>
                <a:gd name="T89" fmla="*/ 71 h 320"/>
                <a:gd name="T90" fmla="*/ 0 w 135"/>
                <a:gd name="T91" fmla="*/ 61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320"/>
                <a:gd name="T140" fmla="*/ 135 w 135"/>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320">
                  <a:moveTo>
                    <a:pt x="0" y="256"/>
                  </a:moveTo>
                  <a:lnTo>
                    <a:pt x="8" y="256"/>
                  </a:lnTo>
                  <a:lnTo>
                    <a:pt x="8" y="232"/>
                  </a:lnTo>
                  <a:lnTo>
                    <a:pt x="16" y="224"/>
                  </a:lnTo>
                  <a:lnTo>
                    <a:pt x="16" y="208"/>
                  </a:lnTo>
                  <a:lnTo>
                    <a:pt x="16" y="200"/>
                  </a:lnTo>
                  <a:lnTo>
                    <a:pt x="8" y="168"/>
                  </a:lnTo>
                  <a:lnTo>
                    <a:pt x="16" y="144"/>
                  </a:lnTo>
                  <a:lnTo>
                    <a:pt x="24" y="136"/>
                  </a:lnTo>
                  <a:lnTo>
                    <a:pt x="32" y="128"/>
                  </a:lnTo>
                  <a:lnTo>
                    <a:pt x="32" y="120"/>
                  </a:lnTo>
                  <a:lnTo>
                    <a:pt x="32" y="104"/>
                  </a:lnTo>
                  <a:lnTo>
                    <a:pt x="40" y="80"/>
                  </a:lnTo>
                  <a:lnTo>
                    <a:pt x="56" y="64"/>
                  </a:lnTo>
                  <a:lnTo>
                    <a:pt x="56" y="48"/>
                  </a:lnTo>
                  <a:lnTo>
                    <a:pt x="64" y="32"/>
                  </a:lnTo>
                  <a:lnTo>
                    <a:pt x="72" y="32"/>
                  </a:lnTo>
                  <a:lnTo>
                    <a:pt x="72" y="16"/>
                  </a:lnTo>
                  <a:lnTo>
                    <a:pt x="80" y="16"/>
                  </a:lnTo>
                  <a:lnTo>
                    <a:pt x="95" y="16"/>
                  </a:lnTo>
                  <a:lnTo>
                    <a:pt x="95" y="0"/>
                  </a:lnTo>
                  <a:lnTo>
                    <a:pt x="103" y="0"/>
                  </a:lnTo>
                  <a:lnTo>
                    <a:pt x="127" y="32"/>
                  </a:lnTo>
                  <a:lnTo>
                    <a:pt x="135" y="88"/>
                  </a:lnTo>
                  <a:lnTo>
                    <a:pt x="119" y="88"/>
                  </a:lnTo>
                  <a:lnTo>
                    <a:pt x="111" y="104"/>
                  </a:lnTo>
                  <a:lnTo>
                    <a:pt x="111" y="112"/>
                  </a:lnTo>
                  <a:lnTo>
                    <a:pt x="111" y="120"/>
                  </a:lnTo>
                  <a:lnTo>
                    <a:pt x="111" y="128"/>
                  </a:lnTo>
                  <a:lnTo>
                    <a:pt x="103" y="136"/>
                  </a:lnTo>
                  <a:lnTo>
                    <a:pt x="80" y="160"/>
                  </a:lnTo>
                  <a:lnTo>
                    <a:pt x="72" y="176"/>
                  </a:lnTo>
                  <a:lnTo>
                    <a:pt x="72" y="216"/>
                  </a:lnTo>
                  <a:lnTo>
                    <a:pt x="80" y="232"/>
                  </a:lnTo>
                  <a:lnTo>
                    <a:pt x="72" y="240"/>
                  </a:lnTo>
                  <a:lnTo>
                    <a:pt x="72" y="248"/>
                  </a:lnTo>
                  <a:lnTo>
                    <a:pt x="64" y="264"/>
                  </a:lnTo>
                  <a:lnTo>
                    <a:pt x="56" y="312"/>
                  </a:lnTo>
                  <a:lnTo>
                    <a:pt x="40" y="312"/>
                  </a:lnTo>
                  <a:lnTo>
                    <a:pt x="32" y="312"/>
                  </a:lnTo>
                  <a:lnTo>
                    <a:pt x="32" y="320"/>
                  </a:lnTo>
                  <a:lnTo>
                    <a:pt x="24" y="320"/>
                  </a:lnTo>
                  <a:lnTo>
                    <a:pt x="16" y="312"/>
                  </a:lnTo>
                  <a:lnTo>
                    <a:pt x="24" y="304"/>
                  </a:lnTo>
                  <a:lnTo>
                    <a:pt x="16" y="296"/>
                  </a:lnTo>
                  <a:lnTo>
                    <a:pt x="0" y="25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4" name="Freeform 112"/>
            <p:cNvSpPr>
              <a:spLocks/>
            </p:cNvSpPr>
            <p:nvPr/>
          </p:nvSpPr>
          <p:spPr bwMode="auto">
            <a:xfrm>
              <a:off x="3610" y="1669"/>
              <a:ext cx="138" cy="298"/>
            </a:xfrm>
            <a:custGeom>
              <a:avLst/>
              <a:gdLst>
                <a:gd name="T0" fmla="*/ 0 w 135"/>
                <a:gd name="T1" fmla="*/ 61 h 320"/>
                <a:gd name="T2" fmla="*/ 8 w 135"/>
                <a:gd name="T3" fmla="*/ 61 h 320"/>
                <a:gd name="T4" fmla="*/ 8 w 135"/>
                <a:gd name="T5" fmla="*/ 57 h 320"/>
                <a:gd name="T6" fmla="*/ 16 w 135"/>
                <a:gd name="T7" fmla="*/ 53 h 320"/>
                <a:gd name="T8" fmla="*/ 16 w 135"/>
                <a:gd name="T9" fmla="*/ 49 h 320"/>
                <a:gd name="T10" fmla="*/ 16 w 135"/>
                <a:gd name="T11" fmla="*/ 48 h 320"/>
                <a:gd name="T12" fmla="*/ 8 w 135"/>
                <a:gd name="T13" fmla="*/ 40 h 320"/>
                <a:gd name="T14" fmla="*/ 16 w 135"/>
                <a:gd name="T15" fmla="*/ 34 h 320"/>
                <a:gd name="T16" fmla="*/ 44 w 135"/>
                <a:gd name="T17" fmla="*/ 32 h 320"/>
                <a:gd name="T18" fmla="*/ 52 w 135"/>
                <a:gd name="T19" fmla="*/ 31 h 320"/>
                <a:gd name="T20" fmla="*/ 52 w 135"/>
                <a:gd name="T21" fmla="*/ 29 h 320"/>
                <a:gd name="T22" fmla="*/ 52 w 135"/>
                <a:gd name="T23" fmla="*/ 25 h 320"/>
                <a:gd name="T24" fmla="*/ 60 w 135"/>
                <a:gd name="T25" fmla="*/ 19 h 320"/>
                <a:gd name="T26" fmla="*/ 84 w 135"/>
                <a:gd name="T27" fmla="*/ 16 h 320"/>
                <a:gd name="T28" fmla="*/ 84 w 135"/>
                <a:gd name="T29" fmla="*/ 12 h 320"/>
                <a:gd name="T30" fmla="*/ 100 w 135"/>
                <a:gd name="T31" fmla="*/ 7 h 320"/>
                <a:gd name="T32" fmla="*/ 112 w 135"/>
                <a:gd name="T33" fmla="*/ 7 h 320"/>
                <a:gd name="T34" fmla="*/ 112 w 135"/>
                <a:gd name="T35" fmla="*/ 7 h 320"/>
                <a:gd name="T36" fmla="*/ 123 w 135"/>
                <a:gd name="T37" fmla="*/ 7 h 320"/>
                <a:gd name="T38" fmla="*/ 146 w 135"/>
                <a:gd name="T39" fmla="*/ 7 h 320"/>
                <a:gd name="T40" fmla="*/ 146 w 135"/>
                <a:gd name="T41" fmla="*/ 0 h 320"/>
                <a:gd name="T42" fmla="*/ 158 w 135"/>
                <a:gd name="T43" fmla="*/ 0 h 320"/>
                <a:gd name="T44" fmla="*/ 196 w 135"/>
                <a:gd name="T45" fmla="*/ 7 h 320"/>
                <a:gd name="T46" fmla="*/ 208 w 135"/>
                <a:gd name="T47" fmla="*/ 20 h 320"/>
                <a:gd name="T48" fmla="*/ 186 w 135"/>
                <a:gd name="T49" fmla="*/ 20 h 320"/>
                <a:gd name="T50" fmla="*/ 174 w 135"/>
                <a:gd name="T51" fmla="*/ 25 h 320"/>
                <a:gd name="T52" fmla="*/ 174 w 135"/>
                <a:gd name="T53" fmla="*/ 27 h 320"/>
                <a:gd name="T54" fmla="*/ 174 w 135"/>
                <a:gd name="T55" fmla="*/ 29 h 320"/>
                <a:gd name="T56" fmla="*/ 174 w 135"/>
                <a:gd name="T57" fmla="*/ 31 h 320"/>
                <a:gd name="T58" fmla="*/ 158 w 135"/>
                <a:gd name="T59" fmla="*/ 32 h 320"/>
                <a:gd name="T60" fmla="*/ 123 w 135"/>
                <a:gd name="T61" fmla="*/ 38 h 320"/>
                <a:gd name="T62" fmla="*/ 112 w 135"/>
                <a:gd name="T63" fmla="*/ 43 h 320"/>
                <a:gd name="T64" fmla="*/ 112 w 135"/>
                <a:gd name="T65" fmla="*/ 53 h 320"/>
                <a:gd name="T66" fmla="*/ 123 w 135"/>
                <a:gd name="T67" fmla="*/ 57 h 320"/>
                <a:gd name="T68" fmla="*/ 112 w 135"/>
                <a:gd name="T69" fmla="*/ 57 h 320"/>
                <a:gd name="T70" fmla="*/ 112 w 135"/>
                <a:gd name="T71" fmla="*/ 60 h 320"/>
                <a:gd name="T72" fmla="*/ 100 w 135"/>
                <a:gd name="T73" fmla="*/ 63 h 320"/>
                <a:gd name="T74" fmla="*/ 84 w 135"/>
                <a:gd name="T75" fmla="*/ 75 h 320"/>
                <a:gd name="T76" fmla="*/ 60 w 135"/>
                <a:gd name="T77" fmla="*/ 75 h 320"/>
                <a:gd name="T78" fmla="*/ 52 w 135"/>
                <a:gd name="T79" fmla="*/ 75 h 320"/>
                <a:gd name="T80" fmla="*/ 52 w 135"/>
                <a:gd name="T81" fmla="*/ 76 h 320"/>
                <a:gd name="T82" fmla="*/ 44 w 135"/>
                <a:gd name="T83" fmla="*/ 76 h 320"/>
                <a:gd name="T84" fmla="*/ 16 w 135"/>
                <a:gd name="T85" fmla="*/ 75 h 320"/>
                <a:gd name="T86" fmla="*/ 44 w 135"/>
                <a:gd name="T87" fmla="*/ 73 h 320"/>
                <a:gd name="T88" fmla="*/ 16 w 135"/>
                <a:gd name="T89" fmla="*/ 71 h 320"/>
                <a:gd name="T90" fmla="*/ 0 w 135"/>
                <a:gd name="T91" fmla="*/ 61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320"/>
                <a:gd name="T140" fmla="*/ 135 w 135"/>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320">
                  <a:moveTo>
                    <a:pt x="0" y="256"/>
                  </a:moveTo>
                  <a:lnTo>
                    <a:pt x="8" y="256"/>
                  </a:lnTo>
                  <a:lnTo>
                    <a:pt x="8" y="232"/>
                  </a:lnTo>
                  <a:lnTo>
                    <a:pt x="16" y="224"/>
                  </a:lnTo>
                  <a:lnTo>
                    <a:pt x="16" y="208"/>
                  </a:lnTo>
                  <a:lnTo>
                    <a:pt x="16" y="200"/>
                  </a:lnTo>
                  <a:lnTo>
                    <a:pt x="8" y="168"/>
                  </a:lnTo>
                  <a:lnTo>
                    <a:pt x="16" y="144"/>
                  </a:lnTo>
                  <a:lnTo>
                    <a:pt x="24" y="136"/>
                  </a:lnTo>
                  <a:lnTo>
                    <a:pt x="32" y="128"/>
                  </a:lnTo>
                  <a:lnTo>
                    <a:pt x="32" y="120"/>
                  </a:lnTo>
                  <a:lnTo>
                    <a:pt x="32" y="104"/>
                  </a:lnTo>
                  <a:lnTo>
                    <a:pt x="40" y="80"/>
                  </a:lnTo>
                  <a:lnTo>
                    <a:pt x="56" y="64"/>
                  </a:lnTo>
                  <a:lnTo>
                    <a:pt x="56" y="48"/>
                  </a:lnTo>
                  <a:lnTo>
                    <a:pt x="64" y="32"/>
                  </a:lnTo>
                  <a:lnTo>
                    <a:pt x="72" y="32"/>
                  </a:lnTo>
                  <a:lnTo>
                    <a:pt x="72" y="16"/>
                  </a:lnTo>
                  <a:lnTo>
                    <a:pt x="80" y="16"/>
                  </a:lnTo>
                  <a:lnTo>
                    <a:pt x="95" y="16"/>
                  </a:lnTo>
                  <a:lnTo>
                    <a:pt x="95" y="0"/>
                  </a:lnTo>
                  <a:lnTo>
                    <a:pt x="103" y="0"/>
                  </a:lnTo>
                  <a:lnTo>
                    <a:pt x="127" y="32"/>
                  </a:lnTo>
                  <a:lnTo>
                    <a:pt x="135" y="88"/>
                  </a:lnTo>
                  <a:lnTo>
                    <a:pt x="119" y="88"/>
                  </a:lnTo>
                  <a:lnTo>
                    <a:pt x="111" y="104"/>
                  </a:lnTo>
                  <a:lnTo>
                    <a:pt x="111" y="112"/>
                  </a:lnTo>
                  <a:lnTo>
                    <a:pt x="111" y="120"/>
                  </a:lnTo>
                  <a:lnTo>
                    <a:pt x="111" y="128"/>
                  </a:lnTo>
                  <a:lnTo>
                    <a:pt x="103" y="136"/>
                  </a:lnTo>
                  <a:lnTo>
                    <a:pt x="80" y="160"/>
                  </a:lnTo>
                  <a:lnTo>
                    <a:pt x="72" y="176"/>
                  </a:lnTo>
                  <a:lnTo>
                    <a:pt x="72" y="216"/>
                  </a:lnTo>
                  <a:lnTo>
                    <a:pt x="80" y="232"/>
                  </a:lnTo>
                  <a:lnTo>
                    <a:pt x="72" y="240"/>
                  </a:lnTo>
                  <a:lnTo>
                    <a:pt x="72" y="248"/>
                  </a:lnTo>
                  <a:lnTo>
                    <a:pt x="64" y="264"/>
                  </a:lnTo>
                  <a:lnTo>
                    <a:pt x="56" y="312"/>
                  </a:lnTo>
                  <a:lnTo>
                    <a:pt x="40" y="312"/>
                  </a:lnTo>
                  <a:lnTo>
                    <a:pt x="32" y="312"/>
                  </a:lnTo>
                  <a:lnTo>
                    <a:pt x="32" y="320"/>
                  </a:lnTo>
                  <a:lnTo>
                    <a:pt x="24" y="320"/>
                  </a:lnTo>
                  <a:lnTo>
                    <a:pt x="16" y="312"/>
                  </a:lnTo>
                  <a:lnTo>
                    <a:pt x="24" y="304"/>
                  </a:lnTo>
                  <a:lnTo>
                    <a:pt x="16" y="296"/>
                  </a:lnTo>
                  <a:lnTo>
                    <a:pt x="0" y="256"/>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15" name="Freeform 113"/>
            <p:cNvSpPr>
              <a:spLocks/>
            </p:cNvSpPr>
            <p:nvPr/>
          </p:nvSpPr>
          <p:spPr bwMode="auto">
            <a:xfrm>
              <a:off x="3403" y="1967"/>
              <a:ext cx="31" cy="30"/>
            </a:xfrm>
            <a:custGeom>
              <a:avLst/>
              <a:gdLst>
                <a:gd name="T0" fmla="*/ 16 w 32"/>
                <a:gd name="T1" fmla="*/ 8 h 32"/>
                <a:gd name="T2" fmla="*/ 16 w 32"/>
                <a:gd name="T3" fmla="*/ 8 h 32"/>
                <a:gd name="T4" fmla="*/ 8 w 32"/>
                <a:gd name="T5" fmla="*/ 8 h 32"/>
                <a:gd name="T6" fmla="*/ 0 w 32"/>
                <a:gd name="T7" fmla="*/ 8 h 32"/>
                <a:gd name="T8" fmla="*/ 8 w 32"/>
                <a:gd name="T9" fmla="*/ 0 h 32"/>
                <a:gd name="T10" fmla="*/ 16 w 32"/>
                <a:gd name="T11" fmla="*/ 8 h 32"/>
                <a:gd name="T12" fmla="*/ 16 w 32"/>
                <a:gd name="T13" fmla="*/ 8 h 32"/>
                <a:gd name="T14" fmla="*/ 16 w 32"/>
                <a:gd name="T15" fmla="*/ 8 h 3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2"/>
                <a:gd name="T26" fmla="*/ 32 w 3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2">
                  <a:moveTo>
                    <a:pt x="24" y="32"/>
                  </a:moveTo>
                  <a:lnTo>
                    <a:pt x="24" y="24"/>
                  </a:lnTo>
                  <a:lnTo>
                    <a:pt x="8" y="24"/>
                  </a:lnTo>
                  <a:lnTo>
                    <a:pt x="0" y="16"/>
                  </a:lnTo>
                  <a:lnTo>
                    <a:pt x="8" y="0"/>
                  </a:lnTo>
                  <a:lnTo>
                    <a:pt x="24" y="8"/>
                  </a:lnTo>
                  <a:lnTo>
                    <a:pt x="32" y="24"/>
                  </a:lnTo>
                  <a:lnTo>
                    <a:pt x="24"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6" name="Freeform 114"/>
            <p:cNvSpPr>
              <a:spLocks/>
            </p:cNvSpPr>
            <p:nvPr/>
          </p:nvSpPr>
          <p:spPr bwMode="auto">
            <a:xfrm>
              <a:off x="3403" y="1967"/>
              <a:ext cx="31" cy="30"/>
            </a:xfrm>
            <a:custGeom>
              <a:avLst/>
              <a:gdLst>
                <a:gd name="T0" fmla="*/ 16 w 32"/>
                <a:gd name="T1" fmla="*/ 8 h 32"/>
                <a:gd name="T2" fmla="*/ 16 w 32"/>
                <a:gd name="T3" fmla="*/ 8 h 32"/>
                <a:gd name="T4" fmla="*/ 8 w 32"/>
                <a:gd name="T5" fmla="*/ 8 h 32"/>
                <a:gd name="T6" fmla="*/ 0 w 32"/>
                <a:gd name="T7" fmla="*/ 8 h 32"/>
                <a:gd name="T8" fmla="*/ 8 w 32"/>
                <a:gd name="T9" fmla="*/ 0 h 32"/>
                <a:gd name="T10" fmla="*/ 16 w 32"/>
                <a:gd name="T11" fmla="*/ 8 h 32"/>
                <a:gd name="T12" fmla="*/ 16 w 32"/>
                <a:gd name="T13" fmla="*/ 8 h 32"/>
                <a:gd name="T14" fmla="*/ 16 w 32"/>
                <a:gd name="T15" fmla="*/ 8 h 3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2"/>
                <a:gd name="T26" fmla="*/ 32 w 3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2">
                  <a:moveTo>
                    <a:pt x="24" y="32"/>
                  </a:moveTo>
                  <a:lnTo>
                    <a:pt x="24" y="24"/>
                  </a:lnTo>
                  <a:lnTo>
                    <a:pt x="8" y="24"/>
                  </a:lnTo>
                  <a:lnTo>
                    <a:pt x="0" y="16"/>
                  </a:lnTo>
                  <a:lnTo>
                    <a:pt x="8" y="0"/>
                  </a:lnTo>
                  <a:lnTo>
                    <a:pt x="24" y="8"/>
                  </a:lnTo>
                  <a:lnTo>
                    <a:pt x="32" y="24"/>
                  </a:lnTo>
                  <a:lnTo>
                    <a:pt x="24" y="3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7" name="Freeform 115"/>
            <p:cNvSpPr>
              <a:spLocks/>
            </p:cNvSpPr>
            <p:nvPr/>
          </p:nvSpPr>
          <p:spPr bwMode="auto">
            <a:xfrm>
              <a:off x="3378" y="1967"/>
              <a:ext cx="49" cy="68"/>
            </a:xfrm>
            <a:custGeom>
              <a:avLst/>
              <a:gdLst>
                <a:gd name="T0" fmla="*/ 52 w 48"/>
                <a:gd name="T1" fmla="*/ 0 h 72"/>
                <a:gd name="T2" fmla="*/ 26 w 48"/>
                <a:gd name="T3" fmla="*/ 9 h 72"/>
                <a:gd name="T4" fmla="*/ 52 w 48"/>
                <a:gd name="T5" fmla="*/ 9 h 72"/>
                <a:gd name="T6" fmla="*/ 68 w 48"/>
                <a:gd name="T7" fmla="*/ 9 h 72"/>
                <a:gd name="T8" fmla="*/ 68 w 48"/>
                <a:gd name="T9" fmla="*/ 9 h 72"/>
                <a:gd name="T10" fmla="*/ 68 w 48"/>
                <a:gd name="T11" fmla="*/ 13 h 72"/>
                <a:gd name="T12" fmla="*/ 60 w 48"/>
                <a:gd name="T13" fmla="*/ 21 h 72"/>
                <a:gd name="T14" fmla="*/ 8 w 48"/>
                <a:gd name="T15" fmla="*/ 23 h 72"/>
                <a:gd name="T16" fmla="*/ 0 w 48"/>
                <a:gd name="T17" fmla="*/ 21 h 72"/>
                <a:gd name="T18" fmla="*/ 8 w 48"/>
                <a:gd name="T19" fmla="*/ 21 h 72"/>
                <a:gd name="T20" fmla="*/ 16 w 48"/>
                <a:gd name="T21" fmla="*/ 13 h 72"/>
                <a:gd name="T22" fmla="*/ 8 w 48"/>
                <a:gd name="T23" fmla="*/ 13 h 72"/>
                <a:gd name="T24" fmla="*/ 16 w 48"/>
                <a:gd name="T25" fmla="*/ 9 h 72"/>
                <a:gd name="T26" fmla="*/ 8 w 48"/>
                <a:gd name="T27" fmla="*/ 9 h 72"/>
                <a:gd name="T28" fmla="*/ 8 w 48"/>
                <a:gd name="T29" fmla="*/ 9 h 72"/>
                <a:gd name="T30" fmla="*/ 16 w 48"/>
                <a:gd name="T31" fmla="*/ 9 h 72"/>
                <a:gd name="T32" fmla="*/ 26 w 48"/>
                <a:gd name="T33" fmla="*/ 9 h 72"/>
                <a:gd name="T34" fmla="*/ 16 w 48"/>
                <a:gd name="T35" fmla="*/ 9 h 72"/>
                <a:gd name="T36" fmla="*/ 16 w 48"/>
                <a:gd name="T37" fmla="*/ 8 h 72"/>
                <a:gd name="T38" fmla="*/ 52 w 48"/>
                <a:gd name="T39" fmla="*/ 0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72"/>
                <a:gd name="T62" fmla="*/ 48 w 48"/>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72">
                  <a:moveTo>
                    <a:pt x="32" y="0"/>
                  </a:moveTo>
                  <a:lnTo>
                    <a:pt x="24" y="16"/>
                  </a:lnTo>
                  <a:lnTo>
                    <a:pt x="32" y="24"/>
                  </a:lnTo>
                  <a:lnTo>
                    <a:pt x="48" y="24"/>
                  </a:lnTo>
                  <a:lnTo>
                    <a:pt x="48" y="32"/>
                  </a:lnTo>
                  <a:lnTo>
                    <a:pt x="48" y="40"/>
                  </a:lnTo>
                  <a:lnTo>
                    <a:pt x="40" y="64"/>
                  </a:lnTo>
                  <a:lnTo>
                    <a:pt x="8" y="72"/>
                  </a:lnTo>
                  <a:lnTo>
                    <a:pt x="0" y="64"/>
                  </a:lnTo>
                  <a:lnTo>
                    <a:pt x="8" y="64"/>
                  </a:lnTo>
                  <a:lnTo>
                    <a:pt x="16" y="40"/>
                  </a:lnTo>
                  <a:lnTo>
                    <a:pt x="8" y="40"/>
                  </a:lnTo>
                  <a:lnTo>
                    <a:pt x="16" y="32"/>
                  </a:lnTo>
                  <a:lnTo>
                    <a:pt x="8" y="32"/>
                  </a:lnTo>
                  <a:lnTo>
                    <a:pt x="8" y="24"/>
                  </a:lnTo>
                  <a:lnTo>
                    <a:pt x="16" y="24"/>
                  </a:lnTo>
                  <a:lnTo>
                    <a:pt x="24" y="16"/>
                  </a:lnTo>
                  <a:lnTo>
                    <a:pt x="16" y="16"/>
                  </a:lnTo>
                  <a:lnTo>
                    <a:pt x="16" y="8"/>
                  </a:lnTo>
                  <a:lnTo>
                    <a:pt x="32"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8" name="Freeform 116"/>
            <p:cNvSpPr>
              <a:spLocks/>
            </p:cNvSpPr>
            <p:nvPr/>
          </p:nvSpPr>
          <p:spPr bwMode="auto">
            <a:xfrm>
              <a:off x="3378" y="1967"/>
              <a:ext cx="49" cy="68"/>
            </a:xfrm>
            <a:custGeom>
              <a:avLst/>
              <a:gdLst>
                <a:gd name="T0" fmla="*/ 52 w 48"/>
                <a:gd name="T1" fmla="*/ 0 h 72"/>
                <a:gd name="T2" fmla="*/ 26 w 48"/>
                <a:gd name="T3" fmla="*/ 9 h 72"/>
                <a:gd name="T4" fmla="*/ 52 w 48"/>
                <a:gd name="T5" fmla="*/ 9 h 72"/>
                <a:gd name="T6" fmla="*/ 68 w 48"/>
                <a:gd name="T7" fmla="*/ 9 h 72"/>
                <a:gd name="T8" fmla="*/ 68 w 48"/>
                <a:gd name="T9" fmla="*/ 9 h 72"/>
                <a:gd name="T10" fmla="*/ 68 w 48"/>
                <a:gd name="T11" fmla="*/ 13 h 72"/>
                <a:gd name="T12" fmla="*/ 60 w 48"/>
                <a:gd name="T13" fmla="*/ 21 h 72"/>
                <a:gd name="T14" fmla="*/ 8 w 48"/>
                <a:gd name="T15" fmla="*/ 23 h 72"/>
                <a:gd name="T16" fmla="*/ 0 w 48"/>
                <a:gd name="T17" fmla="*/ 21 h 72"/>
                <a:gd name="T18" fmla="*/ 8 w 48"/>
                <a:gd name="T19" fmla="*/ 21 h 72"/>
                <a:gd name="T20" fmla="*/ 16 w 48"/>
                <a:gd name="T21" fmla="*/ 13 h 72"/>
                <a:gd name="T22" fmla="*/ 8 w 48"/>
                <a:gd name="T23" fmla="*/ 13 h 72"/>
                <a:gd name="T24" fmla="*/ 16 w 48"/>
                <a:gd name="T25" fmla="*/ 9 h 72"/>
                <a:gd name="T26" fmla="*/ 8 w 48"/>
                <a:gd name="T27" fmla="*/ 9 h 72"/>
                <a:gd name="T28" fmla="*/ 8 w 48"/>
                <a:gd name="T29" fmla="*/ 9 h 72"/>
                <a:gd name="T30" fmla="*/ 16 w 48"/>
                <a:gd name="T31" fmla="*/ 9 h 72"/>
                <a:gd name="T32" fmla="*/ 26 w 48"/>
                <a:gd name="T33" fmla="*/ 9 h 72"/>
                <a:gd name="T34" fmla="*/ 16 w 48"/>
                <a:gd name="T35" fmla="*/ 9 h 72"/>
                <a:gd name="T36" fmla="*/ 16 w 48"/>
                <a:gd name="T37" fmla="*/ 8 h 72"/>
                <a:gd name="T38" fmla="*/ 52 w 48"/>
                <a:gd name="T39" fmla="*/ 0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72"/>
                <a:gd name="T62" fmla="*/ 48 w 48"/>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72">
                  <a:moveTo>
                    <a:pt x="32" y="0"/>
                  </a:moveTo>
                  <a:lnTo>
                    <a:pt x="24" y="16"/>
                  </a:lnTo>
                  <a:lnTo>
                    <a:pt x="32" y="24"/>
                  </a:lnTo>
                  <a:lnTo>
                    <a:pt x="48" y="24"/>
                  </a:lnTo>
                  <a:lnTo>
                    <a:pt x="48" y="32"/>
                  </a:lnTo>
                  <a:lnTo>
                    <a:pt x="48" y="40"/>
                  </a:lnTo>
                  <a:lnTo>
                    <a:pt x="40" y="64"/>
                  </a:lnTo>
                  <a:lnTo>
                    <a:pt x="8" y="72"/>
                  </a:lnTo>
                  <a:lnTo>
                    <a:pt x="0" y="64"/>
                  </a:lnTo>
                  <a:lnTo>
                    <a:pt x="8" y="64"/>
                  </a:lnTo>
                  <a:lnTo>
                    <a:pt x="16" y="40"/>
                  </a:lnTo>
                  <a:lnTo>
                    <a:pt x="8" y="40"/>
                  </a:lnTo>
                  <a:lnTo>
                    <a:pt x="16" y="32"/>
                  </a:lnTo>
                  <a:lnTo>
                    <a:pt x="8" y="32"/>
                  </a:lnTo>
                  <a:lnTo>
                    <a:pt x="8" y="24"/>
                  </a:lnTo>
                  <a:lnTo>
                    <a:pt x="16" y="24"/>
                  </a:lnTo>
                  <a:lnTo>
                    <a:pt x="24" y="16"/>
                  </a:lnTo>
                  <a:lnTo>
                    <a:pt x="16" y="16"/>
                  </a:lnTo>
                  <a:lnTo>
                    <a:pt x="16" y="8"/>
                  </a:lnTo>
                  <a:lnTo>
                    <a:pt x="32" y="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19" name="Freeform 117"/>
            <p:cNvSpPr>
              <a:spLocks/>
            </p:cNvSpPr>
            <p:nvPr/>
          </p:nvSpPr>
          <p:spPr bwMode="auto">
            <a:xfrm>
              <a:off x="3577" y="1931"/>
              <a:ext cx="33" cy="44"/>
            </a:xfrm>
            <a:custGeom>
              <a:avLst/>
              <a:gdLst>
                <a:gd name="T0" fmla="*/ 8 w 32"/>
                <a:gd name="T1" fmla="*/ 9 h 48"/>
                <a:gd name="T2" fmla="*/ 36 w 32"/>
                <a:gd name="T3" fmla="*/ 9 h 48"/>
                <a:gd name="T4" fmla="*/ 44 w 32"/>
                <a:gd name="T5" fmla="*/ 9 h 48"/>
                <a:gd name="T6" fmla="*/ 44 w 32"/>
                <a:gd name="T7" fmla="*/ 6 h 48"/>
                <a:gd name="T8" fmla="*/ 55 w 32"/>
                <a:gd name="T9" fmla="*/ 6 h 48"/>
                <a:gd name="T10" fmla="*/ 55 w 32"/>
                <a:gd name="T11" fmla="*/ 6 h 48"/>
                <a:gd name="T12" fmla="*/ 44 w 32"/>
                <a:gd name="T13" fmla="*/ 6 h 48"/>
                <a:gd name="T14" fmla="*/ 44 w 32"/>
                <a:gd name="T15" fmla="*/ 0 h 48"/>
                <a:gd name="T16" fmla="*/ 8 w 32"/>
                <a:gd name="T17" fmla="*/ 6 h 48"/>
                <a:gd name="T18" fmla="*/ 0 w 32"/>
                <a:gd name="T19" fmla="*/ 6 h 48"/>
                <a:gd name="T20" fmla="*/ 0 w 32"/>
                <a:gd name="T21" fmla="*/ 6 h 48"/>
                <a:gd name="T22" fmla="*/ 8 w 32"/>
                <a:gd name="T23" fmla="*/ 7 h 48"/>
                <a:gd name="T24" fmla="*/ 8 w 32"/>
                <a:gd name="T25" fmla="*/ 9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8"/>
                <a:gd name="T41" fmla="*/ 32 w 3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8">
                  <a:moveTo>
                    <a:pt x="8" y="48"/>
                  </a:moveTo>
                  <a:lnTo>
                    <a:pt x="16" y="48"/>
                  </a:lnTo>
                  <a:lnTo>
                    <a:pt x="24" y="48"/>
                  </a:lnTo>
                  <a:lnTo>
                    <a:pt x="24" y="32"/>
                  </a:lnTo>
                  <a:lnTo>
                    <a:pt x="32" y="32"/>
                  </a:lnTo>
                  <a:lnTo>
                    <a:pt x="32" y="24"/>
                  </a:lnTo>
                  <a:lnTo>
                    <a:pt x="24" y="24"/>
                  </a:lnTo>
                  <a:lnTo>
                    <a:pt x="24" y="0"/>
                  </a:lnTo>
                  <a:lnTo>
                    <a:pt x="8" y="8"/>
                  </a:lnTo>
                  <a:lnTo>
                    <a:pt x="0" y="24"/>
                  </a:lnTo>
                  <a:lnTo>
                    <a:pt x="0" y="32"/>
                  </a:lnTo>
                  <a:lnTo>
                    <a:pt x="8" y="40"/>
                  </a:lnTo>
                  <a:lnTo>
                    <a:pt x="8"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0" name="Freeform 118"/>
            <p:cNvSpPr>
              <a:spLocks/>
            </p:cNvSpPr>
            <p:nvPr/>
          </p:nvSpPr>
          <p:spPr bwMode="auto">
            <a:xfrm>
              <a:off x="3577" y="1931"/>
              <a:ext cx="33" cy="44"/>
            </a:xfrm>
            <a:custGeom>
              <a:avLst/>
              <a:gdLst>
                <a:gd name="T0" fmla="*/ 8 w 32"/>
                <a:gd name="T1" fmla="*/ 9 h 48"/>
                <a:gd name="T2" fmla="*/ 36 w 32"/>
                <a:gd name="T3" fmla="*/ 9 h 48"/>
                <a:gd name="T4" fmla="*/ 44 w 32"/>
                <a:gd name="T5" fmla="*/ 9 h 48"/>
                <a:gd name="T6" fmla="*/ 44 w 32"/>
                <a:gd name="T7" fmla="*/ 6 h 48"/>
                <a:gd name="T8" fmla="*/ 55 w 32"/>
                <a:gd name="T9" fmla="*/ 6 h 48"/>
                <a:gd name="T10" fmla="*/ 55 w 32"/>
                <a:gd name="T11" fmla="*/ 6 h 48"/>
                <a:gd name="T12" fmla="*/ 44 w 32"/>
                <a:gd name="T13" fmla="*/ 6 h 48"/>
                <a:gd name="T14" fmla="*/ 44 w 32"/>
                <a:gd name="T15" fmla="*/ 0 h 48"/>
                <a:gd name="T16" fmla="*/ 8 w 32"/>
                <a:gd name="T17" fmla="*/ 6 h 48"/>
                <a:gd name="T18" fmla="*/ 0 w 32"/>
                <a:gd name="T19" fmla="*/ 6 h 48"/>
                <a:gd name="T20" fmla="*/ 0 w 32"/>
                <a:gd name="T21" fmla="*/ 6 h 48"/>
                <a:gd name="T22" fmla="*/ 8 w 32"/>
                <a:gd name="T23" fmla="*/ 7 h 48"/>
                <a:gd name="T24" fmla="*/ 8 w 32"/>
                <a:gd name="T25" fmla="*/ 9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8"/>
                <a:gd name="T41" fmla="*/ 32 w 3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8">
                  <a:moveTo>
                    <a:pt x="8" y="48"/>
                  </a:moveTo>
                  <a:lnTo>
                    <a:pt x="16" y="48"/>
                  </a:lnTo>
                  <a:lnTo>
                    <a:pt x="24" y="48"/>
                  </a:lnTo>
                  <a:lnTo>
                    <a:pt x="24" y="32"/>
                  </a:lnTo>
                  <a:lnTo>
                    <a:pt x="32" y="32"/>
                  </a:lnTo>
                  <a:lnTo>
                    <a:pt x="32" y="24"/>
                  </a:lnTo>
                  <a:lnTo>
                    <a:pt x="24" y="24"/>
                  </a:lnTo>
                  <a:lnTo>
                    <a:pt x="24" y="0"/>
                  </a:lnTo>
                  <a:lnTo>
                    <a:pt x="8" y="8"/>
                  </a:lnTo>
                  <a:lnTo>
                    <a:pt x="0" y="24"/>
                  </a:lnTo>
                  <a:lnTo>
                    <a:pt x="0" y="32"/>
                  </a:lnTo>
                  <a:lnTo>
                    <a:pt x="8" y="40"/>
                  </a:lnTo>
                  <a:lnTo>
                    <a:pt x="8" y="4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21" name="Freeform 119"/>
            <p:cNvSpPr>
              <a:spLocks/>
            </p:cNvSpPr>
            <p:nvPr/>
          </p:nvSpPr>
          <p:spPr bwMode="auto">
            <a:xfrm>
              <a:off x="3527" y="2004"/>
              <a:ext cx="40" cy="37"/>
            </a:xfrm>
            <a:custGeom>
              <a:avLst/>
              <a:gdLst>
                <a:gd name="T0" fmla="*/ 32 w 40"/>
                <a:gd name="T1" fmla="*/ 8 h 40"/>
                <a:gd name="T2" fmla="*/ 32 w 40"/>
                <a:gd name="T3" fmla="*/ 6 h 40"/>
                <a:gd name="T4" fmla="*/ 32 w 40"/>
                <a:gd name="T5" fmla="*/ 6 h 40"/>
                <a:gd name="T6" fmla="*/ 40 w 40"/>
                <a:gd name="T7" fmla="*/ 0 h 40"/>
                <a:gd name="T8" fmla="*/ 24 w 40"/>
                <a:gd name="T9" fmla="*/ 0 h 40"/>
                <a:gd name="T10" fmla="*/ 32 w 40"/>
                <a:gd name="T11" fmla="*/ 6 h 40"/>
                <a:gd name="T12" fmla="*/ 24 w 40"/>
                <a:gd name="T13" fmla="*/ 6 h 40"/>
                <a:gd name="T14" fmla="*/ 24 w 40"/>
                <a:gd name="T15" fmla="*/ 6 h 40"/>
                <a:gd name="T16" fmla="*/ 16 w 40"/>
                <a:gd name="T17" fmla="*/ 6 h 40"/>
                <a:gd name="T18" fmla="*/ 0 w 40"/>
                <a:gd name="T19" fmla="*/ 8 h 40"/>
                <a:gd name="T20" fmla="*/ 24 w 40"/>
                <a:gd name="T21" fmla="*/ 8 h 40"/>
                <a:gd name="T22" fmla="*/ 32 w 40"/>
                <a:gd name="T23" fmla="*/ 8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40"/>
                <a:gd name="T38" fmla="*/ 40 w 40"/>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40">
                  <a:moveTo>
                    <a:pt x="32" y="40"/>
                  </a:moveTo>
                  <a:lnTo>
                    <a:pt x="32" y="24"/>
                  </a:lnTo>
                  <a:lnTo>
                    <a:pt x="32" y="16"/>
                  </a:lnTo>
                  <a:lnTo>
                    <a:pt x="40" y="0"/>
                  </a:lnTo>
                  <a:lnTo>
                    <a:pt x="24" y="0"/>
                  </a:lnTo>
                  <a:lnTo>
                    <a:pt x="32" y="16"/>
                  </a:lnTo>
                  <a:lnTo>
                    <a:pt x="24" y="16"/>
                  </a:lnTo>
                  <a:lnTo>
                    <a:pt x="24" y="8"/>
                  </a:lnTo>
                  <a:lnTo>
                    <a:pt x="16" y="8"/>
                  </a:lnTo>
                  <a:lnTo>
                    <a:pt x="0" y="40"/>
                  </a:lnTo>
                  <a:lnTo>
                    <a:pt x="24" y="40"/>
                  </a:lnTo>
                  <a:lnTo>
                    <a:pt x="32"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2" name="Freeform 120"/>
            <p:cNvSpPr>
              <a:spLocks/>
            </p:cNvSpPr>
            <p:nvPr/>
          </p:nvSpPr>
          <p:spPr bwMode="auto">
            <a:xfrm>
              <a:off x="3527" y="2004"/>
              <a:ext cx="40" cy="37"/>
            </a:xfrm>
            <a:custGeom>
              <a:avLst/>
              <a:gdLst>
                <a:gd name="T0" fmla="*/ 32 w 40"/>
                <a:gd name="T1" fmla="*/ 8 h 40"/>
                <a:gd name="T2" fmla="*/ 32 w 40"/>
                <a:gd name="T3" fmla="*/ 6 h 40"/>
                <a:gd name="T4" fmla="*/ 32 w 40"/>
                <a:gd name="T5" fmla="*/ 6 h 40"/>
                <a:gd name="T6" fmla="*/ 40 w 40"/>
                <a:gd name="T7" fmla="*/ 0 h 40"/>
                <a:gd name="T8" fmla="*/ 24 w 40"/>
                <a:gd name="T9" fmla="*/ 0 h 40"/>
                <a:gd name="T10" fmla="*/ 32 w 40"/>
                <a:gd name="T11" fmla="*/ 6 h 40"/>
                <a:gd name="T12" fmla="*/ 24 w 40"/>
                <a:gd name="T13" fmla="*/ 6 h 40"/>
                <a:gd name="T14" fmla="*/ 24 w 40"/>
                <a:gd name="T15" fmla="*/ 6 h 40"/>
                <a:gd name="T16" fmla="*/ 16 w 40"/>
                <a:gd name="T17" fmla="*/ 6 h 40"/>
                <a:gd name="T18" fmla="*/ 0 w 40"/>
                <a:gd name="T19" fmla="*/ 8 h 40"/>
                <a:gd name="T20" fmla="*/ 24 w 40"/>
                <a:gd name="T21" fmla="*/ 8 h 40"/>
                <a:gd name="T22" fmla="*/ 32 w 40"/>
                <a:gd name="T23" fmla="*/ 8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40"/>
                <a:gd name="T38" fmla="*/ 40 w 40"/>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40">
                  <a:moveTo>
                    <a:pt x="32" y="40"/>
                  </a:moveTo>
                  <a:lnTo>
                    <a:pt x="32" y="24"/>
                  </a:lnTo>
                  <a:lnTo>
                    <a:pt x="32" y="16"/>
                  </a:lnTo>
                  <a:lnTo>
                    <a:pt x="40" y="0"/>
                  </a:lnTo>
                  <a:lnTo>
                    <a:pt x="24" y="0"/>
                  </a:lnTo>
                  <a:lnTo>
                    <a:pt x="32" y="16"/>
                  </a:lnTo>
                  <a:lnTo>
                    <a:pt x="24" y="16"/>
                  </a:lnTo>
                  <a:lnTo>
                    <a:pt x="24" y="8"/>
                  </a:lnTo>
                  <a:lnTo>
                    <a:pt x="16" y="8"/>
                  </a:lnTo>
                  <a:lnTo>
                    <a:pt x="0" y="40"/>
                  </a:lnTo>
                  <a:lnTo>
                    <a:pt x="24" y="40"/>
                  </a:lnTo>
                  <a:lnTo>
                    <a:pt x="32" y="4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23" name="Freeform 121"/>
            <p:cNvSpPr>
              <a:spLocks/>
            </p:cNvSpPr>
            <p:nvPr/>
          </p:nvSpPr>
          <p:spPr bwMode="auto">
            <a:xfrm>
              <a:off x="3520" y="2041"/>
              <a:ext cx="40" cy="23"/>
            </a:xfrm>
            <a:custGeom>
              <a:avLst/>
              <a:gdLst>
                <a:gd name="T0" fmla="*/ 32 w 40"/>
                <a:gd name="T1" fmla="*/ 23 h 23"/>
                <a:gd name="T2" fmla="*/ 24 w 40"/>
                <a:gd name="T3" fmla="*/ 23 h 23"/>
                <a:gd name="T4" fmla="*/ 24 w 40"/>
                <a:gd name="T5" fmla="*/ 15 h 23"/>
                <a:gd name="T6" fmla="*/ 16 w 40"/>
                <a:gd name="T7" fmla="*/ 15 h 23"/>
                <a:gd name="T8" fmla="*/ 16 w 40"/>
                <a:gd name="T9" fmla="*/ 7 h 23"/>
                <a:gd name="T10" fmla="*/ 0 w 40"/>
                <a:gd name="T11" fmla="*/ 0 h 23"/>
                <a:gd name="T12" fmla="*/ 8 w 40"/>
                <a:gd name="T13" fmla="*/ 0 h 23"/>
                <a:gd name="T14" fmla="*/ 32 w 40"/>
                <a:gd name="T15" fmla="*/ 0 h 23"/>
                <a:gd name="T16" fmla="*/ 40 w 40"/>
                <a:gd name="T17" fmla="*/ 0 h 23"/>
                <a:gd name="T18" fmla="*/ 40 w 40"/>
                <a:gd name="T19" fmla="*/ 15 h 23"/>
                <a:gd name="T20" fmla="*/ 32 w 40"/>
                <a:gd name="T21" fmla="*/ 15 h 23"/>
                <a:gd name="T22" fmla="*/ 32 w 40"/>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3"/>
                <a:gd name="T38" fmla="*/ 40 w 40"/>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3">
                  <a:moveTo>
                    <a:pt x="32" y="23"/>
                  </a:moveTo>
                  <a:lnTo>
                    <a:pt x="24" y="23"/>
                  </a:lnTo>
                  <a:lnTo>
                    <a:pt x="24" y="15"/>
                  </a:lnTo>
                  <a:lnTo>
                    <a:pt x="16" y="15"/>
                  </a:lnTo>
                  <a:lnTo>
                    <a:pt x="16" y="7"/>
                  </a:lnTo>
                  <a:lnTo>
                    <a:pt x="0" y="0"/>
                  </a:lnTo>
                  <a:lnTo>
                    <a:pt x="8" y="0"/>
                  </a:lnTo>
                  <a:lnTo>
                    <a:pt x="32" y="0"/>
                  </a:lnTo>
                  <a:lnTo>
                    <a:pt x="40" y="0"/>
                  </a:lnTo>
                  <a:lnTo>
                    <a:pt x="40" y="15"/>
                  </a:lnTo>
                  <a:lnTo>
                    <a:pt x="32" y="15"/>
                  </a:lnTo>
                  <a:lnTo>
                    <a:pt x="32" y="23"/>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4" name="Freeform 122"/>
            <p:cNvSpPr>
              <a:spLocks/>
            </p:cNvSpPr>
            <p:nvPr/>
          </p:nvSpPr>
          <p:spPr bwMode="auto">
            <a:xfrm>
              <a:off x="3520" y="2041"/>
              <a:ext cx="40" cy="23"/>
            </a:xfrm>
            <a:custGeom>
              <a:avLst/>
              <a:gdLst>
                <a:gd name="T0" fmla="*/ 32 w 40"/>
                <a:gd name="T1" fmla="*/ 23 h 23"/>
                <a:gd name="T2" fmla="*/ 24 w 40"/>
                <a:gd name="T3" fmla="*/ 23 h 23"/>
                <a:gd name="T4" fmla="*/ 24 w 40"/>
                <a:gd name="T5" fmla="*/ 15 h 23"/>
                <a:gd name="T6" fmla="*/ 16 w 40"/>
                <a:gd name="T7" fmla="*/ 15 h 23"/>
                <a:gd name="T8" fmla="*/ 16 w 40"/>
                <a:gd name="T9" fmla="*/ 7 h 23"/>
                <a:gd name="T10" fmla="*/ 0 w 40"/>
                <a:gd name="T11" fmla="*/ 0 h 23"/>
                <a:gd name="T12" fmla="*/ 8 w 40"/>
                <a:gd name="T13" fmla="*/ 0 h 23"/>
                <a:gd name="T14" fmla="*/ 32 w 40"/>
                <a:gd name="T15" fmla="*/ 0 h 23"/>
                <a:gd name="T16" fmla="*/ 40 w 40"/>
                <a:gd name="T17" fmla="*/ 0 h 23"/>
                <a:gd name="T18" fmla="*/ 40 w 40"/>
                <a:gd name="T19" fmla="*/ 15 h 23"/>
                <a:gd name="T20" fmla="*/ 32 w 40"/>
                <a:gd name="T21" fmla="*/ 15 h 23"/>
                <a:gd name="T22" fmla="*/ 32 w 40"/>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3"/>
                <a:gd name="T38" fmla="*/ 40 w 40"/>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3">
                  <a:moveTo>
                    <a:pt x="32" y="23"/>
                  </a:moveTo>
                  <a:lnTo>
                    <a:pt x="24" y="23"/>
                  </a:lnTo>
                  <a:lnTo>
                    <a:pt x="24" y="15"/>
                  </a:lnTo>
                  <a:lnTo>
                    <a:pt x="16" y="15"/>
                  </a:lnTo>
                  <a:lnTo>
                    <a:pt x="16" y="7"/>
                  </a:lnTo>
                  <a:lnTo>
                    <a:pt x="0" y="0"/>
                  </a:lnTo>
                  <a:lnTo>
                    <a:pt x="8" y="0"/>
                  </a:lnTo>
                  <a:lnTo>
                    <a:pt x="32" y="0"/>
                  </a:lnTo>
                  <a:lnTo>
                    <a:pt x="40" y="0"/>
                  </a:lnTo>
                  <a:lnTo>
                    <a:pt x="40" y="15"/>
                  </a:lnTo>
                  <a:lnTo>
                    <a:pt x="32" y="15"/>
                  </a:lnTo>
                  <a:lnTo>
                    <a:pt x="32" y="23"/>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25" name="Rectangle 123"/>
            <p:cNvSpPr>
              <a:spLocks noChangeArrowheads="1"/>
            </p:cNvSpPr>
            <p:nvPr/>
          </p:nvSpPr>
          <p:spPr bwMode="auto">
            <a:xfrm>
              <a:off x="3552" y="2055"/>
              <a:ext cx="8" cy="9"/>
            </a:xfrm>
            <a:prstGeom prst="rect">
              <a:avLst/>
            </a:prstGeom>
            <a:solidFill>
              <a:srgbClr val="993300"/>
            </a:solidFill>
            <a:ln w="3175" algn="ctr">
              <a:solidFill>
                <a:srgbClr val="C0C0C0"/>
              </a:solidFill>
              <a:miter lim="800000"/>
              <a:headEnd/>
              <a:tailEnd/>
            </a:ln>
          </p:spPr>
          <p:txBody>
            <a:bodyPr lIns="91436" tIns="45717" rIns="91436" bIns="45717"/>
            <a:lstStyle/>
            <a:p>
              <a:endParaRPr lang="es-MX">
                <a:solidFill>
                  <a:prstClr val="black"/>
                </a:solidFill>
              </a:endParaRPr>
            </a:p>
          </p:txBody>
        </p:sp>
        <p:sp>
          <p:nvSpPr>
            <p:cNvPr id="126" name="Rectangle 124"/>
            <p:cNvSpPr>
              <a:spLocks noChangeArrowheads="1"/>
            </p:cNvSpPr>
            <p:nvPr/>
          </p:nvSpPr>
          <p:spPr bwMode="auto">
            <a:xfrm>
              <a:off x="3552" y="2055"/>
              <a:ext cx="8" cy="9"/>
            </a:xfrm>
            <a:prstGeom prst="rect">
              <a:avLst/>
            </a:prstGeom>
            <a:solidFill>
              <a:srgbClr val="993300"/>
            </a:solidFill>
            <a:ln w="3175" algn="ctr">
              <a:solidFill>
                <a:srgbClr val="C0C0C0"/>
              </a:solidFill>
              <a:miter lim="800000"/>
              <a:headEnd/>
              <a:tailEnd/>
            </a:ln>
          </p:spPr>
          <p:txBody>
            <a:bodyPr lIns="91436" tIns="45717" rIns="91436" bIns="45717"/>
            <a:lstStyle/>
            <a:p>
              <a:endParaRPr lang="es-MX">
                <a:solidFill>
                  <a:prstClr val="black"/>
                </a:solidFill>
              </a:endParaRPr>
            </a:p>
          </p:txBody>
        </p:sp>
        <p:sp>
          <p:nvSpPr>
            <p:cNvPr id="127" name="Freeform 125"/>
            <p:cNvSpPr>
              <a:spLocks/>
            </p:cNvSpPr>
            <p:nvPr/>
          </p:nvSpPr>
          <p:spPr bwMode="auto">
            <a:xfrm>
              <a:off x="3642" y="1975"/>
              <a:ext cx="106" cy="96"/>
            </a:xfrm>
            <a:custGeom>
              <a:avLst/>
              <a:gdLst>
                <a:gd name="T0" fmla="*/ 155 w 103"/>
                <a:gd name="T1" fmla="*/ 25 h 103"/>
                <a:gd name="T2" fmla="*/ 168 w 103"/>
                <a:gd name="T3" fmla="*/ 21 h 103"/>
                <a:gd name="T4" fmla="*/ 182 w 103"/>
                <a:gd name="T5" fmla="*/ 20 h 103"/>
                <a:gd name="T6" fmla="*/ 168 w 103"/>
                <a:gd name="T7" fmla="*/ 13 h 103"/>
                <a:gd name="T8" fmla="*/ 182 w 103"/>
                <a:gd name="T9" fmla="*/ 7 h 103"/>
                <a:gd name="T10" fmla="*/ 168 w 103"/>
                <a:gd name="T11" fmla="*/ 7 h 103"/>
                <a:gd name="T12" fmla="*/ 155 w 103"/>
                <a:gd name="T13" fmla="*/ 7 h 103"/>
                <a:gd name="T14" fmla="*/ 139 w 103"/>
                <a:gd name="T15" fmla="*/ 7 h 103"/>
                <a:gd name="T16" fmla="*/ 99 w 103"/>
                <a:gd name="T17" fmla="*/ 7 h 103"/>
                <a:gd name="T18" fmla="*/ 99 w 103"/>
                <a:gd name="T19" fmla="*/ 7 h 103"/>
                <a:gd name="T20" fmla="*/ 84 w 103"/>
                <a:gd name="T21" fmla="*/ 7 h 103"/>
                <a:gd name="T22" fmla="*/ 68 w 103"/>
                <a:gd name="T23" fmla="*/ 0 h 103"/>
                <a:gd name="T24" fmla="*/ 0 w 103"/>
                <a:gd name="T25" fmla="*/ 7 h 103"/>
                <a:gd name="T26" fmla="*/ 8 w 103"/>
                <a:gd name="T27" fmla="*/ 18 h 103"/>
                <a:gd name="T28" fmla="*/ 16 w 103"/>
                <a:gd name="T29" fmla="*/ 18 h 103"/>
                <a:gd name="T30" fmla="*/ 52 w 103"/>
                <a:gd name="T31" fmla="*/ 20 h 103"/>
                <a:gd name="T32" fmla="*/ 68 w 103"/>
                <a:gd name="T33" fmla="*/ 20 h 103"/>
                <a:gd name="T34" fmla="*/ 84 w 103"/>
                <a:gd name="T35" fmla="*/ 23 h 103"/>
                <a:gd name="T36" fmla="*/ 99 w 103"/>
                <a:gd name="T37" fmla="*/ 23 h 103"/>
                <a:gd name="T38" fmla="*/ 111 w 103"/>
                <a:gd name="T39" fmla="*/ 25 h 103"/>
                <a:gd name="T40" fmla="*/ 139 w 103"/>
                <a:gd name="T41" fmla="*/ 23 h 103"/>
                <a:gd name="T42" fmla="*/ 155 w 103"/>
                <a:gd name="T43" fmla="*/ 25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
                <a:gd name="T67" fmla="*/ 0 h 103"/>
                <a:gd name="T68" fmla="*/ 103 w 103"/>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 h="103">
                  <a:moveTo>
                    <a:pt x="87" y="103"/>
                  </a:moveTo>
                  <a:lnTo>
                    <a:pt x="95" y="87"/>
                  </a:lnTo>
                  <a:lnTo>
                    <a:pt x="103" y="79"/>
                  </a:lnTo>
                  <a:lnTo>
                    <a:pt x="95" y="48"/>
                  </a:lnTo>
                  <a:lnTo>
                    <a:pt x="103" y="32"/>
                  </a:lnTo>
                  <a:lnTo>
                    <a:pt x="95" y="24"/>
                  </a:lnTo>
                  <a:lnTo>
                    <a:pt x="87" y="16"/>
                  </a:lnTo>
                  <a:lnTo>
                    <a:pt x="79" y="16"/>
                  </a:lnTo>
                  <a:lnTo>
                    <a:pt x="55" y="8"/>
                  </a:lnTo>
                  <a:lnTo>
                    <a:pt x="55" y="16"/>
                  </a:lnTo>
                  <a:lnTo>
                    <a:pt x="48" y="16"/>
                  </a:lnTo>
                  <a:lnTo>
                    <a:pt x="40" y="0"/>
                  </a:lnTo>
                  <a:lnTo>
                    <a:pt x="0" y="24"/>
                  </a:lnTo>
                  <a:lnTo>
                    <a:pt x="8" y="72"/>
                  </a:lnTo>
                  <a:lnTo>
                    <a:pt x="16" y="72"/>
                  </a:lnTo>
                  <a:lnTo>
                    <a:pt x="32" y="79"/>
                  </a:lnTo>
                  <a:lnTo>
                    <a:pt x="40" y="79"/>
                  </a:lnTo>
                  <a:lnTo>
                    <a:pt x="48" y="95"/>
                  </a:lnTo>
                  <a:lnTo>
                    <a:pt x="55" y="95"/>
                  </a:lnTo>
                  <a:lnTo>
                    <a:pt x="63" y="103"/>
                  </a:lnTo>
                  <a:lnTo>
                    <a:pt x="79" y="95"/>
                  </a:lnTo>
                  <a:lnTo>
                    <a:pt x="87" y="103"/>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8" name="Freeform 126"/>
            <p:cNvSpPr>
              <a:spLocks/>
            </p:cNvSpPr>
            <p:nvPr/>
          </p:nvSpPr>
          <p:spPr bwMode="auto">
            <a:xfrm>
              <a:off x="3560" y="1975"/>
              <a:ext cx="91" cy="118"/>
            </a:xfrm>
            <a:custGeom>
              <a:avLst/>
              <a:gdLst>
                <a:gd name="T0" fmla="*/ 95 w 88"/>
                <a:gd name="T1" fmla="*/ 7 h 127"/>
                <a:gd name="T2" fmla="*/ 157 w 88"/>
                <a:gd name="T3" fmla="*/ 7 h 127"/>
                <a:gd name="T4" fmla="*/ 157 w 88"/>
                <a:gd name="T5" fmla="*/ 7 h 127"/>
                <a:gd name="T6" fmla="*/ 142 w 88"/>
                <a:gd name="T7" fmla="*/ 7 h 127"/>
                <a:gd name="T8" fmla="*/ 157 w 88"/>
                <a:gd name="T9" fmla="*/ 7 h 127"/>
                <a:gd name="T10" fmla="*/ 171 w 88"/>
                <a:gd name="T11" fmla="*/ 17 h 127"/>
                <a:gd name="T12" fmla="*/ 157 w 88"/>
                <a:gd name="T13" fmla="*/ 17 h 127"/>
                <a:gd name="T14" fmla="*/ 142 w 88"/>
                <a:gd name="T15" fmla="*/ 17 h 127"/>
                <a:gd name="T16" fmla="*/ 108 w 88"/>
                <a:gd name="T17" fmla="*/ 19 h 127"/>
                <a:gd name="T18" fmla="*/ 124 w 88"/>
                <a:gd name="T19" fmla="*/ 22 h 127"/>
                <a:gd name="T20" fmla="*/ 157 w 88"/>
                <a:gd name="T21" fmla="*/ 26 h 127"/>
                <a:gd name="T22" fmla="*/ 142 w 88"/>
                <a:gd name="T23" fmla="*/ 28 h 127"/>
                <a:gd name="T24" fmla="*/ 77 w 88"/>
                <a:gd name="T25" fmla="*/ 30 h 127"/>
                <a:gd name="T26" fmla="*/ 60 w 88"/>
                <a:gd name="T27" fmla="*/ 30 h 127"/>
                <a:gd name="T28" fmla="*/ 8 w 88"/>
                <a:gd name="T29" fmla="*/ 30 h 127"/>
                <a:gd name="T30" fmla="*/ 36 w 88"/>
                <a:gd name="T31" fmla="*/ 26 h 127"/>
                <a:gd name="T32" fmla="*/ 0 w 88"/>
                <a:gd name="T33" fmla="*/ 22 h 127"/>
                <a:gd name="T34" fmla="*/ 0 w 88"/>
                <a:gd name="T35" fmla="*/ 20 h 127"/>
                <a:gd name="T36" fmla="*/ 0 w 88"/>
                <a:gd name="T37" fmla="*/ 17 h 127"/>
                <a:gd name="T38" fmla="*/ 0 w 88"/>
                <a:gd name="T39" fmla="*/ 14 h 127"/>
                <a:gd name="T40" fmla="*/ 0 w 88"/>
                <a:gd name="T41" fmla="*/ 12 h 127"/>
                <a:gd name="T42" fmla="*/ 8 w 88"/>
                <a:gd name="T43" fmla="*/ 7 h 127"/>
                <a:gd name="T44" fmla="*/ 44 w 88"/>
                <a:gd name="T45" fmla="*/ 7 h 127"/>
                <a:gd name="T46" fmla="*/ 60 w 88"/>
                <a:gd name="T47" fmla="*/ 7 h 127"/>
                <a:gd name="T48" fmla="*/ 44 w 88"/>
                <a:gd name="T49" fmla="*/ 7 h 127"/>
                <a:gd name="T50" fmla="*/ 60 w 88"/>
                <a:gd name="T51" fmla="*/ 7 h 127"/>
                <a:gd name="T52" fmla="*/ 44 w 88"/>
                <a:gd name="T53" fmla="*/ 0 h 127"/>
                <a:gd name="T54" fmla="*/ 60 w 88"/>
                <a:gd name="T55" fmla="*/ 0 h 127"/>
                <a:gd name="T56" fmla="*/ 77 w 88"/>
                <a:gd name="T57" fmla="*/ 0 h 127"/>
                <a:gd name="T58" fmla="*/ 77 w 88"/>
                <a:gd name="T59" fmla="*/ 7 h 127"/>
                <a:gd name="T60" fmla="*/ 95 w 88"/>
                <a:gd name="T61" fmla="*/ 7 h 127"/>
                <a:gd name="T62" fmla="*/ 77 w 88"/>
                <a:gd name="T63" fmla="*/ 7 h 127"/>
                <a:gd name="T64" fmla="*/ 95 w 88"/>
                <a:gd name="T65" fmla="*/ 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127"/>
                <a:gd name="T101" fmla="*/ 88 w 88"/>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127">
                  <a:moveTo>
                    <a:pt x="48" y="24"/>
                  </a:moveTo>
                  <a:lnTo>
                    <a:pt x="80" y="8"/>
                  </a:lnTo>
                  <a:lnTo>
                    <a:pt x="80" y="16"/>
                  </a:lnTo>
                  <a:lnTo>
                    <a:pt x="72" y="16"/>
                  </a:lnTo>
                  <a:lnTo>
                    <a:pt x="80" y="24"/>
                  </a:lnTo>
                  <a:lnTo>
                    <a:pt x="88" y="72"/>
                  </a:lnTo>
                  <a:lnTo>
                    <a:pt x="80" y="72"/>
                  </a:lnTo>
                  <a:lnTo>
                    <a:pt x="72" y="72"/>
                  </a:lnTo>
                  <a:lnTo>
                    <a:pt x="56" y="79"/>
                  </a:lnTo>
                  <a:lnTo>
                    <a:pt x="64" y="95"/>
                  </a:lnTo>
                  <a:lnTo>
                    <a:pt x="80" y="111"/>
                  </a:lnTo>
                  <a:lnTo>
                    <a:pt x="72" y="119"/>
                  </a:lnTo>
                  <a:lnTo>
                    <a:pt x="40" y="127"/>
                  </a:lnTo>
                  <a:lnTo>
                    <a:pt x="32" y="127"/>
                  </a:lnTo>
                  <a:lnTo>
                    <a:pt x="8" y="127"/>
                  </a:lnTo>
                  <a:lnTo>
                    <a:pt x="16" y="111"/>
                  </a:lnTo>
                  <a:lnTo>
                    <a:pt x="0" y="95"/>
                  </a:lnTo>
                  <a:lnTo>
                    <a:pt x="0" y="87"/>
                  </a:lnTo>
                  <a:lnTo>
                    <a:pt x="0" y="72"/>
                  </a:lnTo>
                  <a:lnTo>
                    <a:pt x="0" y="56"/>
                  </a:lnTo>
                  <a:lnTo>
                    <a:pt x="0" y="48"/>
                  </a:lnTo>
                  <a:lnTo>
                    <a:pt x="8" y="32"/>
                  </a:lnTo>
                  <a:lnTo>
                    <a:pt x="24" y="32"/>
                  </a:lnTo>
                  <a:lnTo>
                    <a:pt x="32" y="16"/>
                  </a:lnTo>
                  <a:lnTo>
                    <a:pt x="24" y="16"/>
                  </a:lnTo>
                  <a:lnTo>
                    <a:pt x="32" y="8"/>
                  </a:lnTo>
                  <a:lnTo>
                    <a:pt x="24" y="0"/>
                  </a:lnTo>
                  <a:lnTo>
                    <a:pt x="32" y="0"/>
                  </a:lnTo>
                  <a:lnTo>
                    <a:pt x="40" y="0"/>
                  </a:lnTo>
                  <a:lnTo>
                    <a:pt x="40" y="8"/>
                  </a:lnTo>
                  <a:lnTo>
                    <a:pt x="48" y="16"/>
                  </a:lnTo>
                  <a:lnTo>
                    <a:pt x="40" y="24"/>
                  </a:lnTo>
                  <a:lnTo>
                    <a:pt x="48"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9" name="Freeform 127"/>
            <p:cNvSpPr>
              <a:spLocks/>
            </p:cNvSpPr>
            <p:nvPr/>
          </p:nvSpPr>
          <p:spPr bwMode="auto">
            <a:xfrm>
              <a:off x="3617" y="2041"/>
              <a:ext cx="80" cy="44"/>
            </a:xfrm>
            <a:custGeom>
              <a:avLst/>
              <a:gdLst>
                <a:gd name="T0" fmla="*/ 2 w 98"/>
                <a:gd name="T1" fmla="*/ 1 h 60"/>
                <a:gd name="T2" fmla="*/ 2 w 98"/>
                <a:gd name="T3" fmla="*/ 1 h 60"/>
                <a:gd name="T4" fmla="*/ 2 w 98"/>
                <a:gd name="T5" fmla="*/ 1 h 60"/>
                <a:gd name="T6" fmla="*/ 2 w 98"/>
                <a:gd name="T7" fmla="*/ 0 h 60"/>
                <a:gd name="T8" fmla="*/ 2 w 98"/>
                <a:gd name="T9" fmla="*/ 0 h 60"/>
                <a:gd name="T10" fmla="*/ 2 w 98"/>
                <a:gd name="T11" fmla="*/ 0 h 60"/>
                <a:gd name="T12" fmla="*/ 2 w 98"/>
                <a:gd name="T13" fmla="*/ 0 h 60"/>
                <a:gd name="T14" fmla="*/ 0 w 98"/>
                <a:gd name="T15" fmla="*/ 1 h 60"/>
                <a:gd name="T16" fmla="*/ 2 w 98"/>
                <a:gd name="T17" fmla="*/ 1 h 60"/>
                <a:gd name="T18" fmla="*/ 2 w 98"/>
                <a:gd name="T19" fmla="*/ 1 h 60"/>
                <a:gd name="T20" fmla="*/ 2 w 98"/>
                <a:gd name="T21" fmla="*/ 1 h 60"/>
                <a:gd name="T22" fmla="*/ 2 w 98"/>
                <a:gd name="T23" fmla="*/ 1 h 60"/>
                <a:gd name="T24" fmla="*/ 2 w 98"/>
                <a:gd name="T25" fmla="*/ 1 h 60"/>
                <a:gd name="T26" fmla="*/ 2 w 98"/>
                <a:gd name="T27" fmla="*/ 1 h 60"/>
                <a:gd name="T28" fmla="*/ 2 w 98"/>
                <a:gd name="T29" fmla="*/ 1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60"/>
                <a:gd name="T47" fmla="*/ 98 w 98"/>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60">
                  <a:moveTo>
                    <a:pt x="98" y="27"/>
                  </a:moveTo>
                  <a:lnTo>
                    <a:pt x="82" y="9"/>
                  </a:lnTo>
                  <a:lnTo>
                    <a:pt x="72" y="9"/>
                  </a:lnTo>
                  <a:lnTo>
                    <a:pt x="51" y="0"/>
                  </a:lnTo>
                  <a:lnTo>
                    <a:pt x="41" y="0"/>
                  </a:lnTo>
                  <a:lnTo>
                    <a:pt x="31" y="0"/>
                  </a:lnTo>
                  <a:lnTo>
                    <a:pt x="20" y="0"/>
                  </a:lnTo>
                  <a:lnTo>
                    <a:pt x="0" y="9"/>
                  </a:lnTo>
                  <a:lnTo>
                    <a:pt x="10" y="29"/>
                  </a:lnTo>
                  <a:lnTo>
                    <a:pt x="31" y="50"/>
                  </a:lnTo>
                  <a:lnTo>
                    <a:pt x="41" y="50"/>
                  </a:lnTo>
                  <a:lnTo>
                    <a:pt x="41" y="40"/>
                  </a:lnTo>
                  <a:lnTo>
                    <a:pt x="72" y="50"/>
                  </a:lnTo>
                  <a:lnTo>
                    <a:pt x="72" y="60"/>
                  </a:lnTo>
                  <a:lnTo>
                    <a:pt x="98" y="2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30" name="Freeform 128"/>
            <p:cNvSpPr>
              <a:spLocks/>
            </p:cNvSpPr>
            <p:nvPr/>
          </p:nvSpPr>
          <p:spPr bwMode="auto">
            <a:xfrm>
              <a:off x="3593" y="2071"/>
              <a:ext cx="83" cy="36"/>
            </a:xfrm>
            <a:custGeom>
              <a:avLst/>
              <a:gdLst>
                <a:gd name="T0" fmla="*/ 0 w 80"/>
                <a:gd name="T1" fmla="*/ 5 h 40"/>
                <a:gd name="T2" fmla="*/ 8 w 80"/>
                <a:gd name="T3" fmla="*/ 5 h 40"/>
                <a:gd name="T4" fmla="*/ 86 w 80"/>
                <a:gd name="T5" fmla="*/ 5 h 40"/>
                <a:gd name="T6" fmla="*/ 99 w 80"/>
                <a:gd name="T7" fmla="*/ 5 h 40"/>
                <a:gd name="T8" fmla="*/ 115 w 80"/>
                <a:gd name="T9" fmla="*/ 5 h 40"/>
                <a:gd name="T10" fmla="*/ 115 w 80"/>
                <a:gd name="T11" fmla="*/ 0 h 40"/>
                <a:gd name="T12" fmla="*/ 166 w 80"/>
                <a:gd name="T13" fmla="*/ 5 h 40"/>
                <a:gd name="T14" fmla="*/ 166 w 80"/>
                <a:gd name="T15" fmla="*/ 5 h 40"/>
                <a:gd name="T16" fmla="*/ 149 w 80"/>
                <a:gd name="T17" fmla="*/ 5 h 40"/>
                <a:gd name="T18" fmla="*/ 99 w 80"/>
                <a:gd name="T19" fmla="*/ 5 h 40"/>
                <a:gd name="T20" fmla="*/ 64 w 80"/>
                <a:gd name="T21" fmla="*/ 5 h 40"/>
                <a:gd name="T22" fmla="*/ 8 w 80"/>
                <a:gd name="T23" fmla="*/ 5 h 40"/>
                <a:gd name="T24" fmla="*/ 0 w 80"/>
                <a:gd name="T25" fmla="*/ 5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0"/>
                <a:gd name="T41" fmla="*/ 80 w 8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0">
                  <a:moveTo>
                    <a:pt x="0" y="24"/>
                  </a:moveTo>
                  <a:lnTo>
                    <a:pt x="8" y="24"/>
                  </a:lnTo>
                  <a:lnTo>
                    <a:pt x="40" y="16"/>
                  </a:lnTo>
                  <a:lnTo>
                    <a:pt x="48" y="8"/>
                  </a:lnTo>
                  <a:lnTo>
                    <a:pt x="56" y="8"/>
                  </a:lnTo>
                  <a:lnTo>
                    <a:pt x="56" y="0"/>
                  </a:lnTo>
                  <a:lnTo>
                    <a:pt x="80" y="8"/>
                  </a:lnTo>
                  <a:lnTo>
                    <a:pt x="80" y="16"/>
                  </a:lnTo>
                  <a:lnTo>
                    <a:pt x="72" y="32"/>
                  </a:lnTo>
                  <a:lnTo>
                    <a:pt x="48" y="40"/>
                  </a:lnTo>
                  <a:lnTo>
                    <a:pt x="32" y="32"/>
                  </a:lnTo>
                  <a:lnTo>
                    <a:pt x="8" y="32"/>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1" name="Freeform 129"/>
            <p:cNvSpPr>
              <a:spLocks/>
            </p:cNvSpPr>
            <p:nvPr/>
          </p:nvSpPr>
          <p:spPr bwMode="auto">
            <a:xfrm>
              <a:off x="3593" y="2100"/>
              <a:ext cx="8" cy="7"/>
            </a:xfrm>
            <a:custGeom>
              <a:avLst/>
              <a:gdLst>
                <a:gd name="T0" fmla="*/ 8 w 8"/>
                <a:gd name="T1" fmla="*/ 4 h 8"/>
                <a:gd name="T2" fmla="*/ 0 w 8"/>
                <a:gd name="T3" fmla="*/ 0 h 8"/>
                <a:gd name="T4" fmla="*/ 8 w 8"/>
                <a:gd name="T5" fmla="*/ 4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8" y="8"/>
                  </a:moveTo>
                  <a:lnTo>
                    <a:pt x="0"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2" name="Freeform 130"/>
            <p:cNvSpPr>
              <a:spLocks/>
            </p:cNvSpPr>
            <p:nvPr/>
          </p:nvSpPr>
          <p:spPr bwMode="auto">
            <a:xfrm>
              <a:off x="3593" y="2100"/>
              <a:ext cx="17" cy="16"/>
            </a:xfrm>
            <a:custGeom>
              <a:avLst/>
              <a:gdLst>
                <a:gd name="T0" fmla="*/ 50 w 16"/>
                <a:gd name="T1" fmla="*/ 8 h 16"/>
                <a:gd name="T2" fmla="*/ 50 w 16"/>
                <a:gd name="T3" fmla="*/ 16 h 16"/>
                <a:gd name="T4" fmla="*/ 31 w 16"/>
                <a:gd name="T5" fmla="*/ 16 h 16"/>
                <a:gd name="T6" fmla="*/ 0 w 16"/>
                <a:gd name="T7" fmla="*/ 8 h 16"/>
                <a:gd name="T8" fmla="*/ 0 w 16"/>
                <a:gd name="T9" fmla="*/ 0 h 16"/>
                <a:gd name="T10" fmla="*/ 31 w 16"/>
                <a:gd name="T11" fmla="*/ 0 h 16"/>
                <a:gd name="T12" fmla="*/ 50 w 16"/>
                <a:gd name="T13" fmla="*/ 8 h 16"/>
                <a:gd name="T14" fmla="*/ 50 w 16"/>
                <a:gd name="T15" fmla="*/ 16 h 16"/>
                <a:gd name="T16" fmla="*/ 31 w 16"/>
                <a:gd name="T17" fmla="*/ 16 h 16"/>
                <a:gd name="T18" fmla="*/ 0 w 16"/>
                <a:gd name="T19" fmla="*/ 8 h 16"/>
                <a:gd name="T20" fmla="*/ 0 w 16"/>
                <a:gd name="T21" fmla="*/ 0 h 16"/>
                <a:gd name="T22" fmla="*/ 31 w 16"/>
                <a:gd name="T23" fmla="*/ 0 h 16"/>
                <a:gd name="T24" fmla="*/ 50 w 16"/>
                <a:gd name="T25" fmla="*/ 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16" y="8"/>
                  </a:moveTo>
                  <a:lnTo>
                    <a:pt x="16" y="16"/>
                  </a:lnTo>
                  <a:lnTo>
                    <a:pt x="8" y="16"/>
                  </a:lnTo>
                  <a:lnTo>
                    <a:pt x="0" y="8"/>
                  </a:lnTo>
                  <a:lnTo>
                    <a:pt x="0" y="0"/>
                  </a:lnTo>
                  <a:lnTo>
                    <a:pt x="8" y="0"/>
                  </a:lnTo>
                  <a:lnTo>
                    <a:pt x="16" y="8"/>
                  </a:lnTo>
                  <a:lnTo>
                    <a:pt x="16" y="16"/>
                  </a:lnTo>
                  <a:lnTo>
                    <a:pt x="8" y="16"/>
                  </a:lnTo>
                  <a:lnTo>
                    <a:pt x="0" y="8"/>
                  </a:lnTo>
                  <a:lnTo>
                    <a:pt x="0" y="0"/>
                  </a:lnTo>
                  <a:lnTo>
                    <a:pt x="8" y="0"/>
                  </a:lnTo>
                  <a:lnTo>
                    <a:pt x="1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3" name="Freeform 131"/>
            <p:cNvSpPr>
              <a:spLocks/>
            </p:cNvSpPr>
            <p:nvPr/>
          </p:nvSpPr>
          <p:spPr bwMode="auto">
            <a:xfrm>
              <a:off x="3593" y="2093"/>
              <a:ext cx="8" cy="7"/>
            </a:xfrm>
            <a:custGeom>
              <a:avLst/>
              <a:gdLst>
                <a:gd name="T0" fmla="*/ 8 w 8"/>
                <a:gd name="T1" fmla="*/ 4 h 8"/>
                <a:gd name="T2" fmla="*/ 0 w 8"/>
                <a:gd name="T3" fmla="*/ 0 h 8"/>
                <a:gd name="T4" fmla="*/ 8 w 8"/>
                <a:gd name="T5" fmla="*/ 4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8" y="8"/>
                  </a:moveTo>
                  <a:lnTo>
                    <a:pt x="0"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4" name="Freeform 132"/>
            <p:cNvSpPr>
              <a:spLocks/>
            </p:cNvSpPr>
            <p:nvPr/>
          </p:nvSpPr>
          <p:spPr bwMode="auto">
            <a:xfrm>
              <a:off x="3593" y="2093"/>
              <a:ext cx="8" cy="7"/>
            </a:xfrm>
            <a:custGeom>
              <a:avLst/>
              <a:gdLst>
                <a:gd name="T0" fmla="*/ 8 w 8"/>
                <a:gd name="T1" fmla="*/ 4 h 8"/>
                <a:gd name="T2" fmla="*/ 0 w 8"/>
                <a:gd name="T3" fmla="*/ 0 h 8"/>
                <a:gd name="T4" fmla="*/ 8 w 8"/>
                <a:gd name="T5" fmla="*/ 4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8" y="8"/>
                  </a:moveTo>
                  <a:lnTo>
                    <a:pt x="0" y="0"/>
                  </a:lnTo>
                  <a:lnTo>
                    <a:pt x="8"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5" name="Freeform 133"/>
            <p:cNvSpPr>
              <a:spLocks/>
            </p:cNvSpPr>
            <p:nvPr/>
          </p:nvSpPr>
          <p:spPr bwMode="auto">
            <a:xfrm>
              <a:off x="3560" y="2093"/>
              <a:ext cx="41" cy="29"/>
            </a:xfrm>
            <a:custGeom>
              <a:avLst/>
              <a:gdLst>
                <a:gd name="T0" fmla="*/ 8 w 40"/>
                <a:gd name="T1" fmla="*/ 5 h 32"/>
                <a:gd name="T2" fmla="*/ 44 w 40"/>
                <a:gd name="T3" fmla="*/ 5 h 32"/>
                <a:gd name="T4" fmla="*/ 52 w 40"/>
                <a:gd name="T5" fmla="*/ 5 h 32"/>
                <a:gd name="T6" fmla="*/ 52 w 40"/>
                <a:gd name="T7" fmla="*/ 5 h 32"/>
                <a:gd name="T8" fmla="*/ 60 w 40"/>
                <a:gd name="T9" fmla="*/ 5 h 32"/>
                <a:gd name="T10" fmla="*/ 60 w 40"/>
                <a:gd name="T11" fmla="*/ 5 h 32"/>
                <a:gd name="T12" fmla="*/ 52 w 40"/>
                <a:gd name="T13" fmla="*/ 0 h 32"/>
                <a:gd name="T14" fmla="*/ 8 w 40"/>
                <a:gd name="T15" fmla="*/ 0 h 32"/>
                <a:gd name="T16" fmla="*/ 0 w 40"/>
                <a:gd name="T17" fmla="*/ 0 h 32"/>
                <a:gd name="T18" fmla="*/ 0 w 40"/>
                <a:gd name="T19" fmla="*/ 5 h 32"/>
                <a:gd name="T20" fmla="*/ 0 w 40"/>
                <a:gd name="T21" fmla="*/ 5 h 32"/>
                <a:gd name="T22" fmla="*/ 0 w 40"/>
                <a:gd name="T23" fmla="*/ 5 h 32"/>
                <a:gd name="T24" fmla="*/ 0 w 40"/>
                <a:gd name="T25" fmla="*/ 5 h 32"/>
                <a:gd name="T26" fmla="*/ 8 w 40"/>
                <a:gd name="T27" fmla="*/ 5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32"/>
                <a:gd name="T44" fmla="*/ 40 w 4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32">
                  <a:moveTo>
                    <a:pt x="8" y="32"/>
                  </a:moveTo>
                  <a:lnTo>
                    <a:pt x="24" y="24"/>
                  </a:lnTo>
                  <a:lnTo>
                    <a:pt x="32" y="24"/>
                  </a:lnTo>
                  <a:lnTo>
                    <a:pt x="32" y="16"/>
                  </a:lnTo>
                  <a:lnTo>
                    <a:pt x="40" y="24"/>
                  </a:lnTo>
                  <a:lnTo>
                    <a:pt x="40" y="8"/>
                  </a:lnTo>
                  <a:lnTo>
                    <a:pt x="32" y="0"/>
                  </a:lnTo>
                  <a:lnTo>
                    <a:pt x="8" y="0"/>
                  </a:lnTo>
                  <a:lnTo>
                    <a:pt x="0" y="0"/>
                  </a:lnTo>
                  <a:lnTo>
                    <a:pt x="0" y="16"/>
                  </a:lnTo>
                  <a:lnTo>
                    <a:pt x="0" y="24"/>
                  </a:lnTo>
                  <a:lnTo>
                    <a:pt x="0" y="16"/>
                  </a:lnTo>
                  <a:lnTo>
                    <a:pt x="0" y="32"/>
                  </a:lnTo>
                  <a:lnTo>
                    <a:pt x="8"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6" name="Freeform 134"/>
            <p:cNvSpPr>
              <a:spLocks/>
            </p:cNvSpPr>
            <p:nvPr/>
          </p:nvSpPr>
          <p:spPr bwMode="auto">
            <a:xfrm>
              <a:off x="3560" y="2093"/>
              <a:ext cx="41" cy="29"/>
            </a:xfrm>
            <a:custGeom>
              <a:avLst/>
              <a:gdLst>
                <a:gd name="T0" fmla="*/ 8 w 40"/>
                <a:gd name="T1" fmla="*/ 5 h 32"/>
                <a:gd name="T2" fmla="*/ 44 w 40"/>
                <a:gd name="T3" fmla="*/ 5 h 32"/>
                <a:gd name="T4" fmla="*/ 52 w 40"/>
                <a:gd name="T5" fmla="*/ 5 h 32"/>
                <a:gd name="T6" fmla="*/ 52 w 40"/>
                <a:gd name="T7" fmla="*/ 5 h 32"/>
                <a:gd name="T8" fmla="*/ 60 w 40"/>
                <a:gd name="T9" fmla="*/ 5 h 32"/>
                <a:gd name="T10" fmla="*/ 60 w 40"/>
                <a:gd name="T11" fmla="*/ 5 h 32"/>
                <a:gd name="T12" fmla="*/ 52 w 40"/>
                <a:gd name="T13" fmla="*/ 0 h 32"/>
                <a:gd name="T14" fmla="*/ 8 w 40"/>
                <a:gd name="T15" fmla="*/ 0 h 32"/>
                <a:gd name="T16" fmla="*/ 0 w 40"/>
                <a:gd name="T17" fmla="*/ 0 h 32"/>
                <a:gd name="T18" fmla="*/ 0 w 40"/>
                <a:gd name="T19" fmla="*/ 5 h 32"/>
                <a:gd name="T20" fmla="*/ 0 w 40"/>
                <a:gd name="T21" fmla="*/ 5 h 32"/>
                <a:gd name="T22" fmla="*/ 0 w 40"/>
                <a:gd name="T23" fmla="*/ 5 h 32"/>
                <a:gd name="T24" fmla="*/ 0 w 40"/>
                <a:gd name="T25" fmla="*/ 5 h 32"/>
                <a:gd name="T26" fmla="*/ 8 w 40"/>
                <a:gd name="T27" fmla="*/ 5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32"/>
                <a:gd name="T44" fmla="*/ 40 w 4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32">
                  <a:moveTo>
                    <a:pt x="8" y="32"/>
                  </a:moveTo>
                  <a:lnTo>
                    <a:pt x="24" y="24"/>
                  </a:lnTo>
                  <a:lnTo>
                    <a:pt x="32" y="24"/>
                  </a:lnTo>
                  <a:lnTo>
                    <a:pt x="32" y="16"/>
                  </a:lnTo>
                  <a:lnTo>
                    <a:pt x="40" y="24"/>
                  </a:lnTo>
                  <a:lnTo>
                    <a:pt x="40" y="8"/>
                  </a:lnTo>
                  <a:lnTo>
                    <a:pt x="32" y="0"/>
                  </a:lnTo>
                  <a:lnTo>
                    <a:pt x="8" y="0"/>
                  </a:lnTo>
                  <a:lnTo>
                    <a:pt x="0" y="0"/>
                  </a:lnTo>
                  <a:lnTo>
                    <a:pt x="0" y="16"/>
                  </a:lnTo>
                  <a:lnTo>
                    <a:pt x="0" y="24"/>
                  </a:lnTo>
                  <a:lnTo>
                    <a:pt x="0" y="16"/>
                  </a:lnTo>
                  <a:lnTo>
                    <a:pt x="0" y="32"/>
                  </a:lnTo>
                  <a:lnTo>
                    <a:pt x="8" y="32"/>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37" name="Freeform 135"/>
            <p:cNvSpPr>
              <a:spLocks/>
            </p:cNvSpPr>
            <p:nvPr/>
          </p:nvSpPr>
          <p:spPr bwMode="auto">
            <a:xfrm>
              <a:off x="3394" y="2175"/>
              <a:ext cx="33" cy="59"/>
            </a:xfrm>
            <a:custGeom>
              <a:avLst/>
              <a:gdLst>
                <a:gd name="T0" fmla="*/ 36 w 32"/>
                <a:gd name="T1" fmla="*/ 13 h 64"/>
                <a:gd name="T2" fmla="*/ 44 w 32"/>
                <a:gd name="T3" fmla="*/ 10 h 64"/>
                <a:gd name="T4" fmla="*/ 36 w 32"/>
                <a:gd name="T5" fmla="*/ 6 h 64"/>
                <a:gd name="T6" fmla="*/ 44 w 32"/>
                <a:gd name="T7" fmla="*/ 6 h 64"/>
                <a:gd name="T8" fmla="*/ 44 w 32"/>
                <a:gd name="T9" fmla="*/ 6 h 64"/>
                <a:gd name="T10" fmla="*/ 55 w 32"/>
                <a:gd name="T11" fmla="*/ 0 h 64"/>
                <a:gd name="T12" fmla="*/ 0 w 32"/>
                <a:gd name="T13" fmla="*/ 0 h 64"/>
                <a:gd name="T14" fmla="*/ 0 w 32"/>
                <a:gd name="T15" fmla="*/ 6 h 64"/>
                <a:gd name="T16" fmla="*/ 0 w 32"/>
                <a:gd name="T17" fmla="*/ 10 h 64"/>
                <a:gd name="T18" fmla="*/ 0 w 32"/>
                <a:gd name="T19" fmla="*/ 13 h 64"/>
                <a:gd name="T20" fmla="*/ 36 w 32"/>
                <a:gd name="T21" fmla="*/ 13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4"/>
                <a:gd name="T35" fmla="*/ 32 w 32"/>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4">
                  <a:moveTo>
                    <a:pt x="16" y="64"/>
                  </a:moveTo>
                  <a:lnTo>
                    <a:pt x="24" y="48"/>
                  </a:lnTo>
                  <a:lnTo>
                    <a:pt x="16" y="32"/>
                  </a:lnTo>
                  <a:lnTo>
                    <a:pt x="24" y="24"/>
                  </a:lnTo>
                  <a:lnTo>
                    <a:pt x="24" y="8"/>
                  </a:lnTo>
                  <a:lnTo>
                    <a:pt x="32" y="0"/>
                  </a:lnTo>
                  <a:lnTo>
                    <a:pt x="0" y="0"/>
                  </a:lnTo>
                  <a:lnTo>
                    <a:pt x="0" y="8"/>
                  </a:lnTo>
                  <a:lnTo>
                    <a:pt x="0" y="48"/>
                  </a:lnTo>
                  <a:lnTo>
                    <a:pt x="0" y="64"/>
                  </a:lnTo>
                  <a:lnTo>
                    <a:pt x="16"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8" name="Freeform 136"/>
            <p:cNvSpPr>
              <a:spLocks/>
            </p:cNvSpPr>
            <p:nvPr/>
          </p:nvSpPr>
          <p:spPr bwMode="auto">
            <a:xfrm>
              <a:off x="3394" y="2175"/>
              <a:ext cx="33" cy="59"/>
            </a:xfrm>
            <a:custGeom>
              <a:avLst/>
              <a:gdLst>
                <a:gd name="T0" fmla="*/ 36 w 32"/>
                <a:gd name="T1" fmla="*/ 13 h 64"/>
                <a:gd name="T2" fmla="*/ 44 w 32"/>
                <a:gd name="T3" fmla="*/ 10 h 64"/>
                <a:gd name="T4" fmla="*/ 36 w 32"/>
                <a:gd name="T5" fmla="*/ 6 h 64"/>
                <a:gd name="T6" fmla="*/ 44 w 32"/>
                <a:gd name="T7" fmla="*/ 6 h 64"/>
                <a:gd name="T8" fmla="*/ 44 w 32"/>
                <a:gd name="T9" fmla="*/ 6 h 64"/>
                <a:gd name="T10" fmla="*/ 55 w 32"/>
                <a:gd name="T11" fmla="*/ 0 h 64"/>
                <a:gd name="T12" fmla="*/ 0 w 32"/>
                <a:gd name="T13" fmla="*/ 0 h 64"/>
                <a:gd name="T14" fmla="*/ 0 w 32"/>
                <a:gd name="T15" fmla="*/ 6 h 64"/>
                <a:gd name="T16" fmla="*/ 0 w 32"/>
                <a:gd name="T17" fmla="*/ 10 h 64"/>
                <a:gd name="T18" fmla="*/ 0 w 32"/>
                <a:gd name="T19" fmla="*/ 13 h 64"/>
                <a:gd name="T20" fmla="*/ 36 w 32"/>
                <a:gd name="T21" fmla="*/ 13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4"/>
                <a:gd name="T35" fmla="*/ 32 w 32"/>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4">
                  <a:moveTo>
                    <a:pt x="16" y="64"/>
                  </a:moveTo>
                  <a:lnTo>
                    <a:pt x="24" y="48"/>
                  </a:lnTo>
                  <a:lnTo>
                    <a:pt x="16" y="32"/>
                  </a:lnTo>
                  <a:lnTo>
                    <a:pt x="24" y="24"/>
                  </a:lnTo>
                  <a:lnTo>
                    <a:pt x="24" y="8"/>
                  </a:lnTo>
                  <a:lnTo>
                    <a:pt x="32" y="0"/>
                  </a:lnTo>
                  <a:lnTo>
                    <a:pt x="0" y="0"/>
                  </a:lnTo>
                  <a:lnTo>
                    <a:pt x="0" y="8"/>
                  </a:lnTo>
                  <a:lnTo>
                    <a:pt x="0" y="48"/>
                  </a:lnTo>
                  <a:lnTo>
                    <a:pt x="0" y="64"/>
                  </a:lnTo>
                  <a:lnTo>
                    <a:pt x="16" y="64"/>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39" name="Freeform 137"/>
            <p:cNvSpPr>
              <a:spLocks/>
            </p:cNvSpPr>
            <p:nvPr/>
          </p:nvSpPr>
          <p:spPr bwMode="auto">
            <a:xfrm>
              <a:off x="3560" y="2100"/>
              <a:ext cx="132" cy="119"/>
            </a:xfrm>
            <a:custGeom>
              <a:avLst/>
              <a:gdLst>
                <a:gd name="T0" fmla="*/ 8 w 128"/>
                <a:gd name="T1" fmla="*/ 12 h 128"/>
                <a:gd name="T2" fmla="*/ 44 w 128"/>
                <a:gd name="T3" fmla="*/ 9 h 128"/>
                <a:gd name="T4" fmla="*/ 71 w 128"/>
                <a:gd name="T5" fmla="*/ 12 h 128"/>
                <a:gd name="T6" fmla="*/ 90 w 128"/>
                <a:gd name="T7" fmla="*/ 17 h 128"/>
                <a:gd name="T8" fmla="*/ 103 w 128"/>
                <a:gd name="T9" fmla="*/ 17 h 128"/>
                <a:gd name="T10" fmla="*/ 116 w 128"/>
                <a:gd name="T11" fmla="*/ 19 h 128"/>
                <a:gd name="T12" fmla="*/ 147 w 128"/>
                <a:gd name="T13" fmla="*/ 20 h 128"/>
                <a:gd name="T14" fmla="*/ 162 w 128"/>
                <a:gd name="T15" fmla="*/ 25 h 128"/>
                <a:gd name="T16" fmla="*/ 176 w 128"/>
                <a:gd name="T17" fmla="*/ 25 h 128"/>
                <a:gd name="T18" fmla="*/ 192 w 128"/>
                <a:gd name="T19" fmla="*/ 30 h 128"/>
                <a:gd name="T20" fmla="*/ 176 w 128"/>
                <a:gd name="T21" fmla="*/ 30 h 128"/>
                <a:gd name="T22" fmla="*/ 192 w 128"/>
                <a:gd name="T23" fmla="*/ 30 h 128"/>
                <a:gd name="T24" fmla="*/ 207 w 128"/>
                <a:gd name="T25" fmla="*/ 30 h 128"/>
                <a:gd name="T26" fmla="*/ 207 w 128"/>
                <a:gd name="T27" fmla="*/ 29 h 128"/>
                <a:gd name="T28" fmla="*/ 207 w 128"/>
                <a:gd name="T29" fmla="*/ 27 h 128"/>
                <a:gd name="T30" fmla="*/ 207 w 128"/>
                <a:gd name="T31" fmla="*/ 22 h 128"/>
                <a:gd name="T32" fmla="*/ 222 w 128"/>
                <a:gd name="T33" fmla="*/ 27 h 128"/>
                <a:gd name="T34" fmla="*/ 235 w 128"/>
                <a:gd name="T35" fmla="*/ 25 h 128"/>
                <a:gd name="T36" fmla="*/ 176 w 128"/>
                <a:gd name="T37" fmla="*/ 19 h 128"/>
                <a:gd name="T38" fmla="*/ 192 w 128"/>
                <a:gd name="T39" fmla="*/ 19 h 128"/>
                <a:gd name="T40" fmla="*/ 176 w 128"/>
                <a:gd name="T41" fmla="*/ 19 h 128"/>
                <a:gd name="T42" fmla="*/ 147 w 128"/>
                <a:gd name="T43" fmla="*/ 17 h 128"/>
                <a:gd name="T44" fmla="*/ 147 w 128"/>
                <a:gd name="T45" fmla="*/ 14 h 128"/>
                <a:gd name="T46" fmla="*/ 116 w 128"/>
                <a:gd name="T47" fmla="*/ 9 h 128"/>
                <a:gd name="T48" fmla="*/ 116 w 128"/>
                <a:gd name="T49" fmla="*/ 7 h 128"/>
                <a:gd name="T50" fmla="*/ 147 w 128"/>
                <a:gd name="T51" fmla="*/ 7 h 128"/>
                <a:gd name="T52" fmla="*/ 147 w 128"/>
                <a:gd name="T53" fmla="*/ 7 h 128"/>
                <a:gd name="T54" fmla="*/ 147 w 128"/>
                <a:gd name="T55" fmla="*/ 7 h 128"/>
                <a:gd name="T56" fmla="*/ 116 w 128"/>
                <a:gd name="T57" fmla="*/ 0 h 128"/>
                <a:gd name="T58" fmla="*/ 71 w 128"/>
                <a:gd name="T59" fmla="*/ 0 h 128"/>
                <a:gd name="T60" fmla="*/ 71 w 128"/>
                <a:gd name="T61" fmla="*/ 7 h 128"/>
                <a:gd name="T62" fmla="*/ 55 w 128"/>
                <a:gd name="T63" fmla="*/ 7 h 128"/>
                <a:gd name="T64" fmla="*/ 55 w 128"/>
                <a:gd name="T65" fmla="*/ 7 h 128"/>
                <a:gd name="T66" fmla="*/ 44 w 128"/>
                <a:gd name="T67" fmla="*/ 7 h 128"/>
                <a:gd name="T68" fmla="*/ 8 w 128"/>
                <a:gd name="T69" fmla="*/ 7 h 128"/>
                <a:gd name="T70" fmla="*/ 0 w 128"/>
                <a:gd name="T71" fmla="*/ 7 h 128"/>
                <a:gd name="T72" fmla="*/ 0 w 128"/>
                <a:gd name="T73" fmla="*/ 7 h 128"/>
                <a:gd name="T74" fmla="*/ 8 w 128"/>
                <a:gd name="T75" fmla="*/ 12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28"/>
                <a:gd name="T116" fmla="*/ 128 w 128"/>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28">
                  <a:moveTo>
                    <a:pt x="8" y="48"/>
                  </a:moveTo>
                  <a:lnTo>
                    <a:pt x="24" y="40"/>
                  </a:lnTo>
                  <a:lnTo>
                    <a:pt x="40" y="48"/>
                  </a:lnTo>
                  <a:lnTo>
                    <a:pt x="48" y="72"/>
                  </a:lnTo>
                  <a:lnTo>
                    <a:pt x="56" y="72"/>
                  </a:lnTo>
                  <a:lnTo>
                    <a:pt x="64" y="80"/>
                  </a:lnTo>
                  <a:lnTo>
                    <a:pt x="80" y="88"/>
                  </a:lnTo>
                  <a:lnTo>
                    <a:pt x="88" y="104"/>
                  </a:lnTo>
                  <a:lnTo>
                    <a:pt x="96" y="104"/>
                  </a:lnTo>
                  <a:lnTo>
                    <a:pt x="104" y="128"/>
                  </a:lnTo>
                  <a:lnTo>
                    <a:pt x="96" y="128"/>
                  </a:lnTo>
                  <a:lnTo>
                    <a:pt x="104" y="128"/>
                  </a:lnTo>
                  <a:lnTo>
                    <a:pt x="112" y="128"/>
                  </a:lnTo>
                  <a:lnTo>
                    <a:pt x="112" y="120"/>
                  </a:lnTo>
                  <a:lnTo>
                    <a:pt x="112" y="112"/>
                  </a:lnTo>
                  <a:lnTo>
                    <a:pt x="112" y="96"/>
                  </a:lnTo>
                  <a:lnTo>
                    <a:pt x="120" y="112"/>
                  </a:lnTo>
                  <a:lnTo>
                    <a:pt x="128" y="104"/>
                  </a:lnTo>
                  <a:lnTo>
                    <a:pt x="96" y="80"/>
                  </a:lnTo>
                  <a:lnTo>
                    <a:pt x="104" y="80"/>
                  </a:lnTo>
                  <a:lnTo>
                    <a:pt x="96" y="80"/>
                  </a:lnTo>
                  <a:lnTo>
                    <a:pt x="80" y="72"/>
                  </a:lnTo>
                  <a:lnTo>
                    <a:pt x="80" y="56"/>
                  </a:lnTo>
                  <a:lnTo>
                    <a:pt x="64" y="40"/>
                  </a:lnTo>
                  <a:lnTo>
                    <a:pt x="64" y="24"/>
                  </a:lnTo>
                  <a:lnTo>
                    <a:pt x="80" y="24"/>
                  </a:lnTo>
                  <a:lnTo>
                    <a:pt x="80" y="16"/>
                  </a:lnTo>
                  <a:lnTo>
                    <a:pt x="80" y="8"/>
                  </a:lnTo>
                  <a:lnTo>
                    <a:pt x="64" y="0"/>
                  </a:lnTo>
                  <a:lnTo>
                    <a:pt x="40" y="0"/>
                  </a:lnTo>
                  <a:lnTo>
                    <a:pt x="40" y="16"/>
                  </a:lnTo>
                  <a:lnTo>
                    <a:pt x="32" y="8"/>
                  </a:lnTo>
                  <a:lnTo>
                    <a:pt x="32" y="16"/>
                  </a:lnTo>
                  <a:lnTo>
                    <a:pt x="24" y="16"/>
                  </a:lnTo>
                  <a:lnTo>
                    <a:pt x="8" y="24"/>
                  </a:lnTo>
                  <a:lnTo>
                    <a:pt x="0" y="24"/>
                  </a:lnTo>
                  <a:lnTo>
                    <a:pt x="0" y="32"/>
                  </a:lnTo>
                  <a:lnTo>
                    <a:pt x="8"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0" name="Freeform 138"/>
            <p:cNvSpPr>
              <a:spLocks/>
            </p:cNvSpPr>
            <p:nvPr/>
          </p:nvSpPr>
          <p:spPr bwMode="auto">
            <a:xfrm>
              <a:off x="3872" y="2234"/>
              <a:ext cx="84" cy="58"/>
            </a:xfrm>
            <a:custGeom>
              <a:avLst/>
              <a:gdLst>
                <a:gd name="T0" fmla="*/ 0 w 80"/>
                <a:gd name="T1" fmla="*/ 10 h 64"/>
                <a:gd name="T2" fmla="*/ 8 w 80"/>
                <a:gd name="T3" fmla="*/ 8 h 64"/>
                <a:gd name="T4" fmla="*/ 8 w 80"/>
                <a:gd name="T5" fmla="*/ 5 h 64"/>
                <a:gd name="T6" fmla="*/ 8 w 80"/>
                <a:gd name="T7" fmla="*/ 5 h 64"/>
                <a:gd name="T8" fmla="*/ 8 w 80"/>
                <a:gd name="T9" fmla="*/ 5 h 64"/>
                <a:gd name="T10" fmla="*/ 8 w 80"/>
                <a:gd name="T11" fmla="*/ 5 h 64"/>
                <a:gd name="T12" fmla="*/ 86 w 80"/>
                <a:gd name="T13" fmla="*/ 0 h 64"/>
                <a:gd name="T14" fmla="*/ 104 w 80"/>
                <a:gd name="T15" fmla="*/ 5 h 64"/>
                <a:gd name="T16" fmla="*/ 149 w 80"/>
                <a:gd name="T17" fmla="*/ 0 h 64"/>
                <a:gd name="T18" fmla="*/ 213 w 80"/>
                <a:gd name="T19" fmla="*/ 0 h 64"/>
                <a:gd name="T20" fmla="*/ 169 w 80"/>
                <a:gd name="T21" fmla="*/ 5 h 64"/>
                <a:gd name="T22" fmla="*/ 149 w 80"/>
                <a:gd name="T23" fmla="*/ 5 h 64"/>
                <a:gd name="T24" fmla="*/ 104 w 80"/>
                <a:gd name="T25" fmla="*/ 7 h 64"/>
                <a:gd name="T26" fmla="*/ 86 w 80"/>
                <a:gd name="T27" fmla="*/ 7 h 64"/>
                <a:gd name="T28" fmla="*/ 8 w 80"/>
                <a:gd name="T29" fmla="*/ 10 h 64"/>
                <a:gd name="T30" fmla="*/ 0 w 80"/>
                <a:gd name="T31" fmla="*/ 1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64"/>
                <a:gd name="T50" fmla="*/ 80 w 8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64">
                  <a:moveTo>
                    <a:pt x="0" y="64"/>
                  </a:moveTo>
                  <a:lnTo>
                    <a:pt x="8" y="56"/>
                  </a:lnTo>
                  <a:lnTo>
                    <a:pt x="8" y="40"/>
                  </a:lnTo>
                  <a:lnTo>
                    <a:pt x="8" y="32"/>
                  </a:lnTo>
                  <a:lnTo>
                    <a:pt x="8" y="16"/>
                  </a:lnTo>
                  <a:lnTo>
                    <a:pt x="8" y="8"/>
                  </a:lnTo>
                  <a:lnTo>
                    <a:pt x="32" y="0"/>
                  </a:lnTo>
                  <a:lnTo>
                    <a:pt x="40" y="8"/>
                  </a:lnTo>
                  <a:lnTo>
                    <a:pt x="56" y="0"/>
                  </a:lnTo>
                  <a:lnTo>
                    <a:pt x="80" y="0"/>
                  </a:lnTo>
                  <a:lnTo>
                    <a:pt x="64" y="8"/>
                  </a:lnTo>
                  <a:lnTo>
                    <a:pt x="56" y="32"/>
                  </a:lnTo>
                  <a:lnTo>
                    <a:pt x="40" y="48"/>
                  </a:lnTo>
                  <a:lnTo>
                    <a:pt x="32" y="48"/>
                  </a:lnTo>
                  <a:lnTo>
                    <a:pt x="8" y="64"/>
                  </a:lnTo>
                  <a:lnTo>
                    <a:pt x="0"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1" name="Freeform 139"/>
            <p:cNvSpPr>
              <a:spLocks/>
            </p:cNvSpPr>
            <p:nvPr/>
          </p:nvSpPr>
          <p:spPr bwMode="auto">
            <a:xfrm>
              <a:off x="3872" y="2234"/>
              <a:ext cx="84" cy="58"/>
            </a:xfrm>
            <a:custGeom>
              <a:avLst/>
              <a:gdLst>
                <a:gd name="T0" fmla="*/ 0 w 80"/>
                <a:gd name="T1" fmla="*/ 10 h 64"/>
                <a:gd name="T2" fmla="*/ 8 w 80"/>
                <a:gd name="T3" fmla="*/ 8 h 64"/>
                <a:gd name="T4" fmla="*/ 8 w 80"/>
                <a:gd name="T5" fmla="*/ 5 h 64"/>
                <a:gd name="T6" fmla="*/ 8 w 80"/>
                <a:gd name="T7" fmla="*/ 5 h 64"/>
                <a:gd name="T8" fmla="*/ 8 w 80"/>
                <a:gd name="T9" fmla="*/ 5 h 64"/>
                <a:gd name="T10" fmla="*/ 8 w 80"/>
                <a:gd name="T11" fmla="*/ 5 h 64"/>
                <a:gd name="T12" fmla="*/ 86 w 80"/>
                <a:gd name="T13" fmla="*/ 0 h 64"/>
                <a:gd name="T14" fmla="*/ 104 w 80"/>
                <a:gd name="T15" fmla="*/ 5 h 64"/>
                <a:gd name="T16" fmla="*/ 149 w 80"/>
                <a:gd name="T17" fmla="*/ 0 h 64"/>
                <a:gd name="T18" fmla="*/ 213 w 80"/>
                <a:gd name="T19" fmla="*/ 0 h 64"/>
                <a:gd name="T20" fmla="*/ 169 w 80"/>
                <a:gd name="T21" fmla="*/ 5 h 64"/>
                <a:gd name="T22" fmla="*/ 149 w 80"/>
                <a:gd name="T23" fmla="*/ 5 h 64"/>
                <a:gd name="T24" fmla="*/ 104 w 80"/>
                <a:gd name="T25" fmla="*/ 7 h 64"/>
                <a:gd name="T26" fmla="*/ 86 w 80"/>
                <a:gd name="T27" fmla="*/ 7 h 64"/>
                <a:gd name="T28" fmla="*/ 8 w 80"/>
                <a:gd name="T29" fmla="*/ 10 h 64"/>
                <a:gd name="T30" fmla="*/ 0 w 80"/>
                <a:gd name="T31" fmla="*/ 1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64"/>
                <a:gd name="T50" fmla="*/ 80 w 8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64">
                  <a:moveTo>
                    <a:pt x="0" y="64"/>
                  </a:moveTo>
                  <a:lnTo>
                    <a:pt x="8" y="56"/>
                  </a:lnTo>
                  <a:lnTo>
                    <a:pt x="8" y="40"/>
                  </a:lnTo>
                  <a:lnTo>
                    <a:pt x="8" y="32"/>
                  </a:lnTo>
                  <a:lnTo>
                    <a:pt x="8" y="16"/>
                  </a:lnTo>
                  <a:lnTo>
                    <a:pt x="8" y="8"/>
                  </a:lnTo>
                  <a:lnTo>
                    <a:pt x="32" y="0"/>
                  </a:lnTo>
                  <a:lnTo>
                    <a:pt x="40" y="8"/>
                  </a:lnTo>
                  <a:lnTo>
                    <a:pt x="56" y="0"/>
                  </a:lnTo>
                  <a:lnTo>
                    <a:pt x="80" y="0"/>
                  </a:lnTo>
                  <a:lnTo>
                    <a:pt x="64" y="8"/>
                  </a:lnTo>
                  <a:lnTo>
                    <a:pt x="56" y="32"/>
                  </a:lnTo>
                  <a:lnTo>
                    <a:pt x="40" y="48"/>
                  </a:lnTo>
                  <a:lnTo>
                    <a:pt x="32" y="48"/>
                  </a:lnTo>
                  <a:lnTo>
                    <a:pt x="8" y="64"/>
                  </a:lnTo>
                  <a:lnTo>
                    <a:pt x="0" y="6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2" name="Freeform 140"/>
            <p:cNvSpPr>
              <a:spLocks/>
            </p:cNvSpPr>
            <p:nvPr/>
          </p:nvSpPr>
          <p:spPr bwMode="auto">
            <a:xfrm>
              <a:off x="3864" y="2280"/>
              <a:ext cx="50" cy="50"/>
            </a:xfrm>
            <a:custGeom>
              <a:avLst/>
              <a:gdLst>
                <a:gd name="T0" fmla="*/ 106 w 48"/>
                <a:gd name="T1" fmla="*/ 4 h 56"/>
                <a:gd name="T2" fmla="*/ 106 w 48"/>
                <a:gd name="T3" fmla="*/ 0 h 56"/>
                <a:gd name="T4" fmla="*/ 90 w 48"/>
                <a:gd name="T5" fmla="*/ 0 h 56"/>
                <a:gd name="T6" fmla="*/ 36 w 48"/>
                <a:gd name="T7" fmla="*/ 4 h 56"/>
                <a:gd name="T8" fmla="*/ 8 w 48"/>
                <a:gd name="T9" fmla="*/ 4 h 56"/>
                <a:gd name="T10" fmla="*/ 8 w 48"/>
                <a:gd name="T11" fmla="*/ 4 h 56"/>
                <a:gd name="T12" fmla="*/ 8 w 48"/>
                <a:gd name="T13" fmla="*/ 4 h 56"/>
                <a:gd name="T14" fmla="*/ 0 w 48"/>
                <a:gd name="T15" fmla="*/ 6 h 56"/>
                <a:gd name="T16" fmla="*/ 36 w 48"/>
                <a:gd name="T17" fmla="*/ 6 h 56"/>
                <a:gd name="T18" fmla="*/ 36 w 48"/>
                <a:gd name="T19" fmla="*/ 4 h 56"/>
                <a:gd name="T20" fmla="*/ 52 w 48"/>
                <a:gd name="T21" fmla="*/ 4 h 56"/>
                <a:gd name="T22" fmla="*/ 71 w 48"/>
                <a:gd name="T23" fmla="*/ 4 h 56"/>
                <a:gd name="T24" fmla="*/ 52 w 48"/>
                <a:gd name="T25" fmla="*/ 4 h 56"/>
                <a:gd name="T26" fmla="*/ 106 w 48"/>
                <a:gd name="T27" fmla="*/ 4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56"/>
                <a:gd name="T44" fmla="*/ 48 w 4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56">
                  <a:moveTo>
                    <a:pt x="48" y="16"/>
                  </a:moveTo>
                  <a:lnTo>
                    <a:pt x="48" y="0"/>
                  </a:lnTo>
                  <a:lnTo>
                    <a:pt x="40" y="0"/>
                  </a:lnTo>
                  <a:lnTo>
                    <a:pt x="16" y="16"/>
                  </a:lnTo>
                  <a:lnTo>
                    <a:pt x="8" y="16"/>
                  </a:lnTo>
                  <a:lnTo>
                    <a:pt x="8" y="24"/>
                  </a:lnTo>
                  <a:lnTo>
                    <a:pt x="8" y="32"/>
                  </a:lnTo>
                  <a:lnTo>
                    <a:pt x="0" y="56"/>
                  </a:lnTo>
                  <a:lnTo>
                    <a:pt x="16" y="56"/>
                  </a:lnTo>
                  <a:lnTo>
                    <a:pt x="16" y="48"/>
                  </a:lnTo>
                  <a:lnTo>
                    <a:pt x="24" y="48"/>
                  </a:lnTo>
                  <a:lnTo>
                    <a:pt x="32" y="32"/>
                  </a:lnTo>
                  <a:lnTo>
                    <a:pt x="24" y="24"/>
                  </a:lnTo>
                  <a:lnTo>
                    <a:pt x="48"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3" name="Freeform 141"/>
            <p:cNvSpPr>
              <a:spLocks/>
            </p:cNvSpPr>
            <p:nvPr/>
          </p:nvSpPr>
          <p:spPr bwMode="auto">
            <a:xfrm>
              <a:off x="3864" y="2280"/>
              <a:ext cx="50" cy="50"/>
            </a:xfrm>
            <a:custGeom>
              <a:avLst/>
              <a:gdLst>
                <a:gd name="T0" fmla="*/ 106 w 48"/>
                <a:gd name="T1" fmla="*/ 4 h 56"/>
                <a:gd name="T2" fmla="*/ 106 w 48"/>
                <a:gd name="T3" fmla="*/ 0 h 56"/>
                <a:gd name="T4" fmla="*/ 90 w 48"/>
                <a:gd name="T5" fmla="*/ 0 h 56"/>
                <a:gd name="T6" fmla="*/ 36 w 48"/>
                <a:gd name="T7" fmla="*/ 4 h 56"/>
                <a:gd name="T8" fmla="*/ 8 w 48"/>
                <a:gd name="T9" fmla="*/ 4 h 56"/>
                <a:gd name="T10" fmla="*/ 8 w 48"/>
                <a:gd name="T11" fmla="*/ 4 h 56"/>
                <a:gd name="T12" fmla="*/ 8 w 48"/>
                <a:gd name="T13" fmla="*/ 4 h 56"/>
                <a:gd name="T14" fmla="*/ 0 w 48"/>
                <a:gd name="T15" fmla="*/ 6 h 56"/>
                <a:gd name="T16" fmla="*/ 36 w 48"/>
                <a:gd name="T17" fmla="*/ 6 h 56"/>
                <a:gd name="T18" fmla="*/ 36 w 48"/>
                <a:gd name="T19" fmla="*/ 4 h 56"/>
                <a:gd name="T20" fmla="*/ 52 w 48"/>
                <a:gd name="T21" fmla="*/ 4 h 56"/>
                <a:gd name="T22" fmla="*/ 71 w 48"/>
                <a:gd name="T23" fmla="*/ 4 h 56"/>
                <a:gd name="T24" fmla="*/ 52 w 48"/>
                <a:gd name="T25" fmla="*/ 4 h 56"/>
                <a:gd name="T26" fmla="*/ 106 w 48"/>
                <a:gd name="T27" fmla="*/ 4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56"/>
                <a:gd name="T44" fmla="*/ 48 w 4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56">
                  <a:moveTo>
                    <a:pt x="48" y="16"/>
                  </a:moveTo>
                  <a:lnTo>
                    <a:pt x="48" y="0"/>
                  </a:lnTo>
                  <a:lnTo>
                    <a:pt x="40" y="0"/>
                  </a:lnTo>
                  <a:lnTo>
                    <a:pt x="16" y="16"/>
                  </a:lnTo>
                  <a:lnTo>
                    <a:pt x="8" y="16"/>
                  </a:lnTo>
                  <a:lnTo>
                    <a:pt x="8" y="24"/>
                  </a:lnTo>
                  <a:lnTo>
                    <a:pt x="8" y="32"/>
                  </a:lnTo>
                  <a:lnTo>
                    <a:pt x="0" y="56"/>
                  </a:lnTo>
                  <a:lnTo>
                    <a:pt x="16" y="56"/>
                  </a:lnTo>
                  <a:lnTo>
                    <a:pt x="16" y="48"/>
                  </a:lnTo>
                  <a:lnTo>
                    <a:pt x="24" y="48"/>
                  </a:lnTo>
                  <a:lnTo>
                    <a:pt x="32" y="32"/>
                  </a:lnTo>
                  <a:lnTo>
                    <a:pt x="24" y="24"/>
                  </a:lnTo>
                  <a:lnTo>
                    <a:pt x="48"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4" name="Freeform 142"/>
            <p:cNvSpPr>
              <a:spLocks/>
            </p:cNvSpPr>
            <p:nvPr/>
          </p:nvSpPr>
          <p:spPr bwMode="auto">
            <a:xfrm>
              <a:off x="3872" y="2264"/>
              <a:ext cx="9" cy="22"/>
            </a:xfrm>
            <a:custGeom>
              <a:avLst/>
              <a:gdLst>
                <a:gd name="T0" fmla="*/ 78 w 8"/>
                <a:gd name="T1" fmla="*/ 6 h 24"/>
                <a:gd name="T2" fmla="*/ 0 w 8"/>
                <a:gd name="T3" fmla="*/ 6 h 24"/>
                <a:gd name="T4" fmla="*/ 78 w 8"/>
                <a:gd name="T5" fmla="*/ 0 h 24"/>
                <a:gd name="T6" fmla="*/ 78 w 8"/>
                <a:gd name="T7" fmla="*/ 6 h 24"/>
                <a:gd name="T8" fmla="*/ 78 w 8"/>
                <a:gd name="T9" fmla="*/ 6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8" y="24"/>
                  </a:moveTo>
                  <a:lnTo>
                    <a:pt x="0" y="24"/>
                  </a:lnTo>
                  <a:lnTo>
                    <a:pt x="8" y="0"/>
                  </a:lnTo>
                  <a:lnTo>
                    <a:pt x="8" y="8"/>
                  </a:lnTo>
                  <a:lnTo>
                    <a:pt x="8"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5" name="Freeform 143"/>
            <p:cNvSpPr>
              <a:spLocks/>
            </p:cNvSpPr>
            <p:nvPr/>
          </p:nvSpPr>
          <p:spPr bwMode="auto">
            <a:xfrm>
              <a:off x="3872" y="2264"/>
              <a:ext cx="9" cy="22"/>
            </a:xfrm>
            <a:custGeom>
              <a:avLst/>
              <a:gdLst>
                <a:gd name="T0" fmla="*/ 78 w 8"/>
                <a:gd name="T1" fmla="*/ 6 h 24"/>
                <a:gd name="T2" fmla="*/ 0 w 8"/>
                <a:gd name="T3" fmla="*/ 6 h 24"/>
                <a:gd name="T4" fmla="*/ 78 w 8"/>
                <a:gd name="T5" fmla="*/ 0 h 24"/>
                <a:gd name="T6" fmla="*/ 78 w 8"/>
                <a:gd name="T7" fmla="*/ 6 h 24"/>
                <a:gd name="T8" fmla="*/ 78 w 8"/>
                <a:gd name="T9" fmla="*/ 6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8" y="24"/>
                  </a:moveTo>
                  <a:lnTo>
                    <a:pt x="0" y="24"/>
                  </a:lnTo>
                  <a:lnTo>
                    <a:pt x="8" y="0"/>
                  </a:lnTo>
                  <a:lnTo>
                    <a:pt x="8" y="8"/>
                  </a:lnTo>
                  <a:lnTo>
                    <a:pt x="8"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6" name="Freeform 144"/>
            <p:cNvSpPr>
              <a:spLocks/>
            </p:cNvSpPr>
            <p:nvPr/>
          </p:nvSpPr>
          <p:spPr bwMode="auto">
            <a:xfrm>
              <a:off x="3856" y="2286"/>
              <a:ext cx="25" cy="44"/>
            </a:xfrm>
            <a:custGeom>
              <a:avLst/>
              <a:gdLst>
                <a:gd name="T0" fmla="*/ 36 w 24"/>
                <a:gd name="T1" fmla="*/ 6 h 48"/>
                <a:gd name="T2" fmla="*/ 36 w 24"/>
                <a:gd name="T3" fmla="*/ 6 h 48"/>
                <a:gd name="T4" fmla="*/ 36 w 24"/>
                <a:gd name="T5" fmla="*/ 6 h 48"/>
                <a:gd name="T6" fmla="*/ 8 w 24"/>
                <a:gd name="T7" fmla="*/ 9 h 48"/>
                <a:gd name="T8" fmla="*/ 0 w 24"/>
                <a:gd name="T9" fmla="*/ 6 h 48"/>
                <a:gd name="T10" fmla="*/ 8 w 24"/>
                <a:gd name="T11" fmla="*/ 6 h 48"/>
                <a:gd name="T12" fmla="*/ 36 w 24"/>
                <a:gd name="T13" fmla="*/ 0 h 48"/>
                <a:gd name="T14" fmla="*/ 52 w 24"/>
                <a:gd name="T15" fmla="*/ 0 h 48"/>
                <a:gd name="T16" fmla="*/ 36 w 24"/>
                <a:gd name="T17" fmla="*/ 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8"/>
                <a:gd name="T29" fmla="*/ 24 w 24"/>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8">
                  <a:moveTo>
                    <a:pt x="16" y="8"/>
                  </a:moveTo>
                  <a:lnTo>
                    <a:pt x="16" y="16"/>
                  </a:lnTo>
                  <a:lnTo>
                    <a:pt x="16" y="24"/>
                  </a:lnTo>
                  <a:lnTo>
                    <a:pt x="8" y="48"/>
                  </a:lnTo>
                  <a:lnTo>
                    <a:pt x="0" y="16"/>
                  </a:lnTo>
                  <a:lnTo>
                    <a:pt x="8" y="16"/>
                  </a:lnTo>
                  <a:lnTo>
                    <a:pt x="16" y="0"/>
                  </a:lnTo>
                  <a:lnTo>
                    <a:pt x="24" y="0"/>
                  </a:lnTo>
                  <a:lnTo>
                    <a:pt x="1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7" name="Freeform 145"/>
            <p:cNvSpPr>
              <a:spLocks/>
            </p:cNvSpPr>
            <p:nvPr/>
          </p:nvSpPr>
          <p:spPr bwMode="auto">
            <a:xfrm>
              <a:off x="3856" y="2286"/>
              <a:ext cx="25" cy="44"/>
            </a:xfrm>
            <a:custGeom>
              <a:avLst/>
              <a:gdLst>
                <a:gd name="T0" fmla="*/ 36 w 24"/>
                <a:gd name="T1" fmla="*/ 6 h 48"/>
                <a:gd name="T2" fmla="*/ 36 w 24"/>
                <a:gd name="T3" fmla="*/ 6 h 48"/>
                <a:gd name="T4" fmla="*/ 36 w 24"/>
                <a:gd name="T5" fmla="*/ 6 h 48"/>
                <a:gd name="T6" fmla="*/ 8 w 24"/>
                <a:gd name="T7" fmla="*/ 9 h 48"/>
                <a:gd name="T8" fmla="*/ 0 w 24"/>
                <a:gd name="T9" fmla="*/ 6 h 48"/>
                <a:gd name="T10" fmla="*/ 8 w 24"/>
                <a:gd name="T11" fmla="*/ 6 h 48"/>
                <a:gd name="T12" fmla="*/ 36 w 24"/>
                <a:gd name="T13" fmla="*/ 0 h 48"/>
                <a:gd name="T14" fmla="*/ 52 w 24"/>
                <a:gd name="T15" fmla="*/ 0 h 48"/>
                <a:gd name="T16" fmla="*/ 36 w 24"/>
                <a:gd name="T17" fmla="*/ 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8"/>
                <a:gd name="T29" fmla="*/ 24 w 24"/>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8">
                  <a:moveTo>
                    <a:pt x="16" y="8"/>
                  </a:moveTo>
                  <a:lnTo>
                    <a:pt x="16" y="16"/>
                  </a:lnTo>
                  <a:lnTo>
                    <a:pt x="16" y="24"/>
                  </a:lnTo>
                  <a:lnTo>
                    <a:pt x="8" y="48"/>
                  </a:lnTo>
                  <a:lnTo>
                    <a:pt x="0" y="16"/>
                  </a:lnTo>
                  <a:lnTo>
                    <a:pt x="8" y="16"/>
                  </a:lnTo>
                  <a:lnTo>
                    <a:pt x="16" y="0"/>
                  </a:lnTo>
                  <a:lnTo>
                    <a:pt x="24" y="0"/>
                  </a:lnTo>
                  <a:lnTo>
                    <a:pt x="16"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8" name="Freeform 146"/>
            <p:cNvSpPr>
              <a:spLocks/>
            </p:cNvSpPr>
            <p:nvPr/>
          </p:nvSpPr>
          <p:spPr bwMode="auto">
            <a:xfrm>
              <a:off x="3914" y="2227"/>
              <a:ext cx="98" cy="103"/>
            </a:xfrm>
            <a:custGeom>
              <a:avLst/>
              <a:gdLst>
                <a:gd name="T0" fmla="*/ 80 w 96"/>
                <a:gd name="T1" fmla="*/ 6 h 112"/>
                <a:gd name="T2" fmla="*/ 96 w 96"/>
                <a:gd name="T3" fmla="*/ 6 h 112"/>
                <a:gd name="T4" fmla="*/ 112 w 96"/>
                <a:gd name="T5" fmla="*/ 6 h 112"/>
                <a:gd name="T6" fmla="*/ 112 w 96"/>
                <a:gd name="T7" fmla="*/ 6 h 112"/>
                <a:gd name="T8" fmla="*/ 96 w 96"/>
                <a:gd name="T9" fmla="*/ 9 h 112"/>
                <a:gd name="T10" fmla="*/ 112 w 96"/>
                <a:gd name="T11" fmla="*/ 13 h 112"/>
                <a:gd name="T12" fmla="*/ 131 w 96"/>
                <a:gd name="T13" fmla="*/ 14 h 112"/>
                <a:gd name="T14" fmla="*/ 131 w 96"/>
                <a:gd name="T15" fmla="*/ 16 h 112"/>
                <a:gd name="T16" fmla="*/ 143 w 96"/>
                <a:gd name="T17" fmla="*/ 17 h 112"/>
                <a:gd name="T18" fmla="*/ 143 w 96"/>
                <a:gd name="T19" fmla="*/ 19 h 112"/>
                <a:gd name="T20" fmla="*/ 131 w 96"/>
                <a:gd name="T21" fmla="*/ 19 h 112"/>
                <a:gd name="T22" fmla="*/ 120 w 96"/>
                <a:gd name="T23" fmla="*/ 21 h 112"/>
                <a:gd name="T24" fmla="*/ 96 w 96"/>
                <a:gd name="T25" fmla="*/ 19 h 112"/>
                <a:gd name="T26" fmla="*/ 80 w 96"/>
                <a:gd name="T27" fmla="*/ 21 h 112"/>
                <a:gd name="T28" fmla="*/ 68 w 96"/>
                <a:gd name="T29" fmla="*/ 19 h 112"/>
                <a:gd name="T30" fmla="*/ 68 w 96"/>
                <a:gd name="T31" fmla="*/ 17 h 112"/>
                <a:gd name="T32" fmla="*/ 60 w 96"/>
                <a:gd name="T33" fmla="*/ 16 h 112"/>
                <a:gd name="T34" fmla="*/ 16 w 96"/>
                <a:gd name="T35" fmla="*/ 15 h 112"/>
                <a:gd name="T36" fmla="*/ 0 w 96"/>
                <a:gd name="T37" fmla="*/ 14 h 112"/>
                <a:gd name="T38" fmla="*/ 0 w 96"/>
                <a:gd name="T39" fmla="*/ 11 h 112"/>
                <a:gd name="T40" fmla="*/ 16 w 96"/>
                <a:gd name="T41" fmla="*/ 7 h 112"/>
                <a:gd name="T42" fmla="*/ 26 w 96"/>
                <a:gd name="T43" fmla="*/ 6 h 112"/>
                <a:gd name="T44" fmla="*/ 60 w 96"/>
                <a:gd name="T45" fmla="*/ 6 h 112"/>
                <a:gd name="T46" fmla="*/ 60 w 96"/>
                <a:gd name="T47" fmla="*/ 0 h 112"/>
                <a:gd name="T48" fmla="*/ 80 w 96"/>
                <a:gd name="T49" fmla="*/ 6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2"/>
                <a:gd name="T77" fmla="*/ 96 w 96"/>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2">
                  <a:moveTo>
                    <a:pt x="56" y="8"/>
                  </a:moveTo>
                  <a:lnTo>
                    <a:pt x="64" y="24"/>
                  </a:lnTo>
                  <a:lnTo>
                    <a:pt x="72" y="24"/>
                  </a:lnTo>
                  <a:lnTo>
                    <a:pt x="72" y="32"/>
                  </a:lnTo>
                  <a:lnTo>
                    <a:pt x="64" y="48"/>
                  </a:lnTo>
                  <a:lnTo>
                    <a:pt x="72" y="64"/>
                  </a:lnTo>
                  <a:lnTo>
                    <a:pt x="88" y="72"/>
                  </a:lnTo>
                  <a:lnTo>
                    <a:pt x="88" y="88"/>
                  </a:lnTo>
                  <a:lnTo>
                    <a:pt x="96" y="96"/>
                  </a:lnTo>
                  <a:lnTo>
                    <a:pt x="96" y="104"/>
                  </a:lnTo>
                  <a:lnTo>
                    <a:pt x="88" y="104"/>
                  </a:lnTo>
                  <a:lnTo>
                    <a:pt x="80" y="112"/>
                  </a:lnTo>
                  <a:lnTo>
                    <a:pt x="64" y="104"/>
                  </a:lnTo>
                  <a:lnTo>
                    <a:pt x="56" y="112"/>
                  </a:lnTo>
                  <a:lnTo>
                    <a:pt x="48" y="104"/>
                  </a:lnTo>
                  <a:lnTo>
                    <a:pt x="48" y="96"/>
                  </a:lnTo>
                  <a:lnTo>
                    <a:pt x="40" y="88"/>
                  </a:lnTo>
                  <a:lnTo>
                    <a:pt x="16" y="80"/>
                  </a:lnTo>
                  <a:lnTo>
                    <a:pt x="0" y="72"/>
                  </a:lnTo>
                  <a:lnTo>
                    <a:pt x="0" y="56"/>
                  </a:lnTo>
                  <a:lnTo>
                    <a:pt x="16" y="40"/>
                  </a:lnTo>
                  <a:lnTo>
                    <a:pt x="24" y="16"/>
                  </a:lnTo>
                  <a:lnTo>
                    <a:pt x="40" y="8"/>
                  </a:lnTo>
                  <a:lnTo>
                    <a:pt x="40" y="0"/>
                  </a:lnTo>
                  <a:lnTo>
                    <a:pt x="5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9" name="Freeform 147"/>
            <p:cNvSpPr>
              <a:spLocks/>
            </p:cNvSpPr>
            <p:nvPr/>
          </p:nvSpPr>
          <p:spPr bwMode="auto">
            <a:xfrm>
              <a:off x="3914" y="2227"/>
              <a:ext cx="98" cy="103"/>
            </a:xfrm>
            <a:custGeom>
              <a:avLst/>
              <a:gdLst>
                <a:gd name="T0" fmla="*/ 80 w 96"/>
                <a:gd name="T1" fmla="*/ 6 h 112"/>
                <a:gd name="T2" fmla="*/ 96 w 96"/>
                <a:gd name="T3" fmla="*/ 6 h 112"/>
                <a:gd name="T4" fmla="*/ 112 w 96"/>
                <a:gd name="T5" fmla="*/ 6 h 112"/>
                <a:gd name="T6" fmla="*/ 112 w 96"/>
                <a:gd name="T7" fmla="*/ 6 h 112"/>
                <a:gd name="T8" fmla="*/ 96 w 96"/>
                <a:gd name="T9" fmla="*/ 9 h 112"/>
                <a:gd name="T10" fmla="*/ 112 w 96"/>
                <a:gd name="T11" fmla="*/ 13 h 112"/>
                <a:gd name="T12" fmla="*/ 131 w 96"/>
                <a:gd name="T13" fmla="*/ 14 h 112"/>
                <a:gd name="T14" fmla="*/ 131 w 96"/>
                <a:gd name="T15" fmla="*/ 16 h 112"/>
                <a:gd name="T16" fmla="*/ 143 w 96"/>
                <a:gd name="T17" fmla="*/ 17 h 112"/>
                <a:gd name="T18" fmla="*/ 143 w 96"/>
                <a:gd name="T19" fmla="*/ 19 h 112"/>
                <a:gd name="T20" fmla="*/ 131 w 96"/>
                <a:gd name="T21" fmla="*/ 19 h 112"/>
                <a:gd name="T22" fmla="*/ 120 w 96"/>
                <a:gd name="T23" fmla="*/ 21 h 112"/>
                <a:gd name="T24" fmla="*/ 96 w 96"/>
                <a:gd name="T25" fmla="*/ 19 h 112"/>
                <a:gd name="T26" fmla="*/ 80 w 96"/>
                <a:gd name="T27" fmla="*/ 21 h 112"/>
                <a:gd name="T28" fmla="*/ 68 w 96"/>
                <a:gd name="T29" fmla="*/ 19 h 112"/>
                <a:gd name="T30" fmla="*/ 68 w 96"/>
                <a:gd name="T31" fmla="*/ 17 h 112"/>
                <a:gd name="T32" fmla="*/ 60 w 96"/>
                <a:gd name="T33" fmla="*/ 16 h 112"/>
                <a:gd name="T34" fmla="*/ 16 w 96"/>
                <a:gd name="T35" fmla="*/ 15 h 112"/>
                <a:gd name="T36" fmla="*/ 0 w 96"/>
                <a:gd name="T37" fmla="*/ 14 h 112"/>
                <a:gd name="T38" fmla="*/ 0 w 96"/>
                <a:gd name="T39" fmla="*/ 11 h 112"/>
                <a:gd name="T40" fmla="*/ 16 w 96"/>
                <a:gd name="T41" fmla="*/ 7 h 112"/>
                <a:gd name="T42" fmla="*/ 26 w 96"/>
                <a:gd name="T43" fmla="*/ 6 h 112"/>
                <a:gd name="T44" fmla="*/ 60 w 96"/>
                <a:gd name="T45" fmla="*/ 6 h 112"/>
                <a:gd name="T46" fmla="*/ 60 w 96"/>
                <a:gd name="T47" fmla="*/ 0 h 112"/>
                <a:gd name="T48" fmla="*/ 80 w 96"/>
                <a:gd name="T49" fmla="*/ 6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2"/>
                <a:gd name="T77" fmla="*/ 96 w 96"/>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2">
                  <a:moveTo>
                    <a:pt x="56" y="8"/>
                  </a:moveTo>
                  <a:lnTo>
                    <a:pt x="64" y="24"/>
                  </a:lnTo>
                  <a:lnTo>
                    <a:pt x="72" y="24"/>
                  </a:lnTo>
                  <a:lnTo>
                    <a:pt x="72" y="32"/>
                  </a:lnTo>
                  <a:lnTo>
                    <a:pt x="64" y="48"/>
                  </a:lnTo>
                  <a:lnTo>
                    <a:pt x="72" y="64"/>
                  </a:lnTo>
                  <a:lnTo>
                    <a:pt x="88" y="72"/>
                  </a:lnTo>
                  <a:lnTo>
                    <a:pt x="88" y="88"/>
                  </a:lnTo>
                  <a:lnTo>
                    <a:pt x="96" y="96"/>
                  </a:lnTo>
                  <a:lnTo>
                    <a:pt x="96" y="104"/>
                  </a:lnTo>
                  <a:lnTo>
                    <a:pt x="88" y="104"/>
                  </a:lnTo>
                  <a:lnTo>
                    <a:pt x="80" y="112"/>
                  </a:lnTo>
                  <a:lnTo>
                    <a:pt x="64" y="104"/>
                  </a:lnTo>
                  <a:lnTo>
                    <a:pt x="56" y="112"/>
                  </a:lnTo>
                  <a:lnTo>
                    <a:pt x="48" y="104"/>
                  </a:lnTo>
                  <a:lnTo>
                    <a:pt x="48" y="96"/>
                  </a:lnTo>
                  <a:lnTo>
                    <a:pt x="40" y="88"/>
                  </a:lnTo>
                  <a:lnTo>
                    <a:pt x="16" y="80"/>
                  </a:lnTo>
                  <a:lnTo>
                    <a:pt x="0" y="72"/>
                  </a:lnTo>
                  <a:lnTo>
                    <a:pt x="0" y="56"/>
                  </a:lnTo>
                  <a:lnTo>
                    <a:pt x="16" y="40"/>
                  </a:lnTo>
                  <a:lnTo>
                    <a:pt x="24" y="16"/>
                  </a:lnTo>
                  <a:lnTo>
                    <a:pt x="40" y="8"/>
                  </a:lnTo>
                  <a:lnTo>
                    <a:pt x="40" y="0"/>
                  </a:lnTo>
                  <a:lnTo>
                    <a:pt x="56"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0" name="Freeform 148"/>
            <p:cNvSpPr>
              <a:spLocks/>
            </p:cNvSpPr>
            <p:nvPr/>
          </p:nvSpPr>
          <p:spPr bwMode="auto">
            <a:xfrm>
              <a:off x="3971" y="2324"/>
              <a:ext cx="25" cy="14"/>
            </a:xfrm>
            <a:custGeom>
              <a:avLst/>
              <a:gdLst>
                <a:gd name="T0" fmla="*/ 0 w 24"/>
                <a:gd name="T1" fmla="*/ 4 h 16"/>
                <a:gd name="T2" fmla="*/ 8 w 24"/>
                <a:gd name="T3" fmla="*/ 0 h 16"/>
                <a:gd name="T4" fmla="*/ 52 w 24"/>
                <a:gd name="T5" fmla="*/ 4 h 16"/>
                <a:gd name="T6" fmla="*/ 8 w 24"/>
                <a:gd name="T7" fmla="*/ 4 h 16"/>
                <a:gd name="T8" fmla="*/ 0 w 24"/>
                <a:gd name="T9" fmla="*/ 4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0" y="8"/>
                  </a:moveTo>
                  <a:lnTo>
                    <a:pt x="8" y="0"/>
                  </a:lnTo>
                  <a:lnTo>
                    <a:pt x="24" y="8"/>
                  </a:lnTo>
                  <a:lnTo>
                    <a:pt x="8" y="16"/>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1" name="Freeform 149"/>
            <p:cNvSpPr>
              <a:spLocks/>
            </p:cNvSpPr>
            <p:nvPr/>
          </p:nvSpPr>
          <p:spPr bwMode="auto">
            <a:xfrm>
              <a:off x="3971" y="2324"/>
              <a:ext cx="25" cy="14"/>
            </a:xfrm>
            <a:custGeom>
              <a:avLst/>
              <a:gdLst>
                <a:gd name="T0" fmla="*/ 0 w 24"/>
                <a:gd name="T1" fmla="*/ 4 h 16"/>
                <a:gd name="T2" fmla="*/ 8 w 24"/>
                <a:gd name="T3" fmla="*/ 0 h 16"/>
                <a:gd name="T4" fmla="*/ 52 w 24"/>
                <a:gd name="T5" fmla="*/ 4 h 16"/>
                <a:gd name="T6" fmla="*/ 8 w 24"/>
                <a:gd name="T7" fmla="*/ 4 h 16"/>
                <a:gd name="T8" fmla="*/ 0 w 24"/>
                <a:gd name="T9" fmla="*/ 4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0" y="8"/>
                  </a:moveTo>
                  <a:lnTo>
                    <a:pt x="8" y="0"/>
                  </a:lnTo>
                  <a:lnTo>
                    <a:pt x="24" y="8"/>
                  </a:lnTo>
                  <a:lnTo>
                    <a:pt x="8" y="16"/>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2" name="Freeform 150"/>
            <p:cNvSpPr>
              <a:spLocks/>
            </p:cNvSpPr>
            <p:nvPr/>
          </p:nvSpPr>
          <p:spPr bwMode="auto">
            <a:xfrm>
              <a:off x="3996" y="2324"/>
              <a:ext cx="16" cy="14"/>
            </a:xfrm>
            <a:custGeom>
              <a:avLst/>
              <a:gdLst>
                <a:gd name="T0" fmla="*/ 0 w 16"/>
                <a:gd name="T1" fmla="*/ 4 h 16"/>
                <a:gd name="T2" fmla="*/ 8 w 16"/>
                <a:gd name="T3" fmla="*/ 0 h 16"/>
                <a:gd name="T4" fmla="*/ 16 w 16"/>
                <a:gd name="T5" fmla="*/ 0 h 16"/>
                <a:gd name="T6" fmla="*/ 8 w 16"/>
                <a:gd name="T7" fmla="*/ 4 h 16"/>
                <a:gd name="T8" fmla="*/ 16 w 16"/>
                <a:gd name="T9" fmla="*/ 4 h 16"/>
                <a:gd name="T10" fmla="*/ 0 w 16"/>
                <a:gd name="T11" fmla="*/ 4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8"/>
                  </a:moveTo>
                  <a:lnTo>
                    <a:pt x="8" y="0"/>
                  </a:lnTo>
                  <a:lnTo>
                    <a:pt x="16" y="0"/>
                  </a:lnTo>
                  <a:lnTo>
                    <a:pt x="8" y="8"/>
                  </a:lnTo>
                  <a:lnTo>
                    <a:pt x="16" y="16"/>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3" name="Freeform 151"/>
            <p:cNvSpPr>
              <a:spLocks/>
            </p:cNvSpPr>
            <p:nvPr/>
          </p:nvSpPr>
          <p:spPr bwMode="auto">
            <a:xfrm>
              <a:off x="3996" y="2324"/>
              <a:ext cx="16" cy="14"/>
            </a:xfrm>
            <a:custGeom>
              <a:avLst/>
              <a:gdLst>
                <a:gd name="T0" fmla="*/ 0 w 16"/>
                <a:gd name="T1" fmla="*/ 4 h 16"/>
                <a:gd name="T2" fmla="*/ 8 w 16"/>
                <a:gd name="T3" fmla="*/ 0 h 16"/>
                <a:gd name="T4" fmla="*/ 16 w 16"/>
                <a:gd name="T5" fmla="*/ 0 h 16"/>
                <a:gd name="T6" fmla="*/ 8 w 16"/>
                <a:gd name="T7" fmla="*/ 4 h 16"/>
                <a:gd name="T8" fmla="*/ 16 w 16"/>
                <a:gd name="T9" fmla="*/ 4 h 16"/>
                <a:gd name="T10" fmla="*/ 0 w 16"/>
                <a:gd name="T11" fmla="*/ 4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8"/>
                  </a:moveTo>
                  <a:lnTo>
                    <a:pt x="8" y="0"/>
                  </a:lnTo>
                  <a:lnTo>
                    <a:pt x="16" y="0"/>
                  </a:lnTo>
                  <a:lnTo>
                    <a:pt x="8" y="8"/>
                  </a:lnTo>
                  <a:lnTo>
                    <a:pt x="16" y="16"/>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4" name="Freeform 152"/>
            <p:cNvSpPr>
              <a:spLocks/>
            </p:cNvSpPr>
            <p:nvPr/>
          </p:nvSpPr>
          <p:spPr bwMode="auto">
            <a:xfrm>
              <a:off x="3864" y="2292"/>
              <a:ext cx="241" cy="203"/>
            </a:xfrm>
            <a:custGeom>
              <a:avLst/>
              <a:gdLst>
                <a:gd name="T0" fmla="*/ 410 w 232"/>
                <a:gd name="T1" fmla="*/ 52 h 216"/>
                <a:gd name="T2" fmla="*/ 428 w 232"/>
                <a:gd name="T3" fmla="*/ 49 h 216"/>
                <a:gd name="T4" fmla="*/ 445 w 232"/>
                <a:gd name="T5" fmla="*/ 46 h 216"/>
                <a:gd name="T6" fmla="*/ 462 w 232"/>
                <a:gd name="T7" fmla="*/ 43 h 216"/>
                <a:gd name="T8" fmla="*/ 480 w 232"/>
                <a:gd name="T9" fmla="*/ 41 h 216"/>
                <a:gd name="T10" fmla="*/ 497 w 232"/>
                <a:gd name="T11" fmla="*/ 41 h 216"/>
                <a:gd name="T12" fmla="*/ 497 w 232"/>
                <a:gd name="T13" fmla="*/ 39 h 216"/>
                <a:gd name="T14" fmla="*/ 497 w 232"/>
                <a:gd name="T15" fmla="*/ 37 h 216"/>
                <a:gd name="T16" fmla="*/ 497 w 232"/>
                <a:gd name="T17" fmla="*/ 35 h 216"/>
                <a:gd name="T18" fmla="*/ 480 w 232"/>
                <a:gd name="T19" fmla="*/ 33 h 216"/>
                <a:gd name="T20" fmla="*/ 462 w 232"/>
                <a:gd name="T21" fmla="*/ 30 h 216"/>
                <a:gd name="T22" fmla="*/ 445 w 232"/>
                <a:gd name="T23" fmla="*/ 30 h 216"/>
                <a:gd name="T24" fmla="*/ 445 w 232"/>
                <a:gd name="T25" fmla="*/ 33 h 216"/>
                <a:gd name="T26" fmla="*/ 428 w 232"/>
                <a:gd name="T27" fmla="*/ 33 h 216"/>
                <a:gd name="T28" fmla="*/ 410 w 232"/>
                <a:gd name="T29" fmla="*/ 33 h 216"/>
                <a:gd name="T30" fmla="*/ 394 w 232"/>
                <a:gd name="T31" fmla="*/ 33 h 216"/>
                <a:gd name="T32" fmla="*/ 378 w 232"/>
                <a:gd name="T33" fmla="*/ 33 h 216"/>
                <a:gd name="T34" fmla="*/ 363 w 232"/>
                <a:gd name="T35" fmla="*/ 30 h 216"/>
                <a:gd name="T36" fmla="*/ 378 w 232"/>
                <a:gd name="T37" fmla="*/ 30 h 216"/>
                <a:gd name="T38" fmla="*/ 363 w 232"/>
                <a:gd name="T39" fmla="*/ 25 h 216"/>
                <a:gd name="T40" fmla="*/ 363 w 232"/>
                <a:gd name="T41" fmla="*/ 19 h 216"/>
                <a:gd name="T42" fmla="*/ 311 w 232"/>
                <a:gd name="T43" fmla="*/ 14 h 216"/>
                <a:gd name="T44" fmla="*/ 273 w 232"/>
                <a:gd name="T45" fmla="*/ 12 h 216"/>
                <a:gd name="T46" fmla="*/ 240 w 232"/>
                <a:gd name="T47" fmla="*/ 14 h 216"/>
                <a:gd name="T48" fmla="*/ 222 w 232"/>
                <a:gd name="T49" fmla="*/ 12 h 216"/>
                <a:gd name="T50" fmla="*/ 206 w 232"/>
                <a:gd name="T51" fmla="*/ 8 h 216"/>
                <a:gd name="T52" fmla="*/ 206 w 232"/>
                <a:gd name="T53" fmla="*/ 8 h 216"/>
                <a:gd name="T54" fmla="*/ 189 w 232"/>
                <a:gd name="T55" fmla="*/ 8 h 216"/>
                <a:gd name="T56" fmla="*/ 137 w 232"/>
                <a:gd name="T57" fmla="*/ 8 h 216"/>
                <a:gd name="T58" fmla="*/ 101 w 232"/>
                <a:gd name="T59" fmla="*/ 0 h 216"/>
                <a:gd name="T60" fmla="*/ 49 w 232"/>
                <a:gd name="T61" fmla="*/ 8 h 216"/>
                <a:gd name="T62" fmla="*/ 65 w 232"/>
                <a:gd name="T63" fmla="*/ 8 h 216"/>
                <a:gd name="T64" fmla="*/ 49 w 232"/>
                <a:gd name="T65" fmla="*/ 8 h 216"/>
                <a:gd name="T66" fmla="*/ 36 w 232"/>
                <a:gd name="T67" fmla="*/ 8 h 216"/>
                <a:gd name="T68" fmla="*/ 36 w 232"/>
                <a:gd name="T69" fmla="*/ 12 h 216"/>
                <a:gd name="T70" fmla="*/ 0 w 232"/>
                <a:gd name="T71" fmla="*/ 12 h 216"/>
                <a:gd name="T72" fmla="*/ 0 w 232"/>
                <a:gd name="T73" fmla="*/ 17 h 216"/>
                <a:gd name="T74" fmla="*/ 8 w 232"/>
                <a:gd name="T75" fmla="*/ 17 h 216"/>
                <a:gd name="T76" fmla="*/ 65 w 232"/>
                <a:gd name="T77" fmla="*/ 28 h 216"/>
                <a:gd name="T78" fmla="*/ 87 w 232"/>
                <a:gd name="T79" fmla="*/ 30 h 216"/>
                <a:gd name="T80" fmla="*/ 101 w 232"/>
                <a:gd name="T81" fmla="*/ 33 h 216"/>
                <a:gd name="T82" fmla="*/ 101 w 232"/>
                <a:gd name="T83" fmla="*/ 39 h 216"/>
                <a:gd name="T84" fmla="*/ 137 w 232"/>
                <a:gd name="T85" fmla="*/ 43 h 216"/>
                <a:gd name="T86" fmla="*/ 170 w 232"/>
                <a:gd name="T87" fmla="*/ 53 h 216"/>
                <a:gd name="T88" fmla="*/ 189 w 232"/>
                <a:gd name="T89" fmla="*/ 55 h 216"/>
                <a:gd name="T90" fmla="*/ 206 w 232"/>
                <a:gd name="T91" fmla="*/ 53 h 216"/>
                <a:gd name="T92" fmla="*/ 240 w 232"/>
                <a:gd name="T93" fmla="*/ 58 h 216"/>
                <a:gd name="T94" fmla="*/ 258 w 232"/>
                <a:gd name="T95" fmla="*/ 63 h 216"/>
                <a:gd name="T96" fmla="*/ 363 w 232"/>
                <a:gd name="T97" fmla="*/ 53 h 216"/>
                <a:gd name="T98" fmla="*/ 410 w 232"/>
                <a:gd name="T99" fmla="*/ 52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2"/>
                <a:gd name="T151" fmla="*/ 0 h 216"/>
                <a:gd name="T152" fmla="*/ 232 w 232"/>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2" h="216">
                  <a:moveTo>
                    <a:pt x="192" y="176"/>
                  </a:moveTo>
                  <a:lnTo>
                    <a:pt x="200" y="168"/>
                  </a:lnTo>
                  <a:lnTo>
                    <a:pt x="208" y="160"/>
                  </a:lnTo>
                  <a:lnTo>
                    <a:pt x="216" y="152"/>
                  </a:lnTo>
                  <a:lnTo>
                    <a:pt x="224" y="144"/>
                  </a:lnTo>
                  <a:lnTo>
                    <a:pt x="232" y="144"/>
                  </a:lnTo>
                  <a:lnTo>
                    <a:pt x="232" y="136"/>
                  </a:lnTo>
                  <a:lnTo>
                    <a:pt x="232" y="128"/>
                  </a:lnTo>
                  <a:lnTo>
                    <a:pt x="232" y="120"/>
                  </a:lnTo>
                  <a:lnTo>
                    <a:pt x="224" y="112"/>
                  </a:lnTo>
                  <a:lnTo>
                    <a:pt x="216" y="104"/>
                  </a:lnTo>
                  <a:lnTo>
                    <a:pt x="208" y="104"/>
                  </a:lnTo>
                  <a:lnTo>
                    <a:pt x="208" y="112"/>
                  </a:lnTo>
                  <a:lnTo>
                    <a:pt x="200" y="112"/>
                  </a:lnTo>
                  <a:lnTo>
                    <a:pt x="192" y="112"/>
                  </a:lnTo>
                  <a:lnTo>
                    <a:pt x="184" y="112"/>
                  </a:lnTo>
                  <a:lnTo>
                    <a:pt x="176" y="112"/>
                  </a:lnTo>
                  <a:lnTo>
                    <a:pt x="168" y="104"/>
                  </a:lnTo>
                  <a:lnTo>
                    <a:pt x="176" y="104"/>
                  </a:lnTo>
                  <a:lnTo>
                    <a:pt x="168" y="88"/>
                  </a:lnTo>
                  <a:lnTo>
                    <a:pt x="168" y="64"/>
                  </a:lnTo>
                  <a:lnTo>
                    <a:pt x="144" y="48"/>
                  </a:lnTo>
                  <a:lnTo>
                    <a:pt x="128" y="40"/>
                  </a:lnTo>
                  <a:lnTo>
                    <a:pt x="112" y="48"/>
                  </a:lnTo>
                  <a:lnTo>
                    <a:pt x="104" y="40"/>
                  </a:lnTo>
                  <a:lnTo>
                    <a:pt x="96" y="32"/>
                  </a:lnTo>
                  <a:lnTo>
                    <a:pt x="96" y="24"/>
                  </a:lnTo>
                  <a:lnTo>
                    <a:pt x="88" y="16"/>
                  </a:lnTo>
                  <a:lnTo>
                    <a:pt x="64" y="8"/>
                  </a:lnTo>
                  <a:lnTo>
                    <a:pt x="48" y="0"/>
                  </a:lnTo>
                  <a:lnTo>
                    <a:pt x="24" y="8"/>
                  </a:lnTo>
                  <a:lnTo>
                    <a:pt x="32" y="16"/>
                  </a:lnTo>
                  <a:lnTo>
                    <a:pt x="24" y="32"/>
                  </a:lnTo>
                  <a:lnTo>
                    <a:pt x="16" y="32"/>
                  </a:lnTo>
                  <a:lnTo>
                    <a:pt x="16" y="40"/>
                  </a:lnTo>
                  <a:lnTo>
                    <a:pt x="0" y="40"/>
                  </a:lnTo>
                  <a:lnTo>
                    <a:pt x="0" y="56"/>
                  </a:lnTo>
                  <a:lnTo>
                    <a:pt x="8" y="56"/>
                  </a:lnTo>
                  <a:lnTo>
                    <a:pt x="32" y="96"/>
                  </a:lnTo>
                  <a:lnTo>
                    <a:pt x="40" y="104"/>
                  </a:lnTo>
                  <a:lnTo>
                    <a:pt x="48" y="112"/>
                  </a:lnTo>
                  <a:lnTo>
                    <a:pt x="48" y="136"/>
                  </a:lnTo>
                  <a:lnTo>
                    <a:pt x="64" y="152"/>
                  </a:lnTo>
                  <a:lnTo>
                    <a:pt x="80" y="184"/>
                  </a:lnTo>
                  <a:lnTo>
                    <a:pt x="88" y="192"/>
                  </a:lnTo>
                  <a:lnTo>
                    <a:pt x="96" y="184"/>
                  </a:lnTo>
                  <a:lnTo>
                    <a:pt x="112" y="200"/>
                  </a:lnTo>
                  <a:lnTo>
                    <a:pt x="120" y="216"/>
                  </a:lnTo>
                  <a:lnTo>
                    <a:pt x="168" y="184"/>
                  </a:lnTo>
                  <a:lnTo>
                    <a:pt x="192" y="17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5" name="Freeform 153"/>
            <p:cNvSpPr>
              <a:spLocks/>
            </p:cNvSpPr>
            <p:nvPr/>
          </p:nvSpPr>
          <p:spPr bwMode="auto">
            <a:xfrm>
              <a:off x="3864" y="2292"/>
              <a:ext cx="241" cy="203"/>
            </a:xfrm>
            <a:custGeom>
              <a:avLst/>
              <a:gdLst>
                <a:gd name="T0" fmla="*/ 410 w 232"/>
                <a:gd name="T1" fmla="*/ 52 h 216"/>
                <a:gd name="T2" fmla="*/ 428 w 232"/>
                <a:gd name="T3" fmla="*/ 49 h 216"/>
                <a:gd name="T4" fmla="*/ 445 w 232"/>
                <a:gd name="T5" fmla="*/ 46 h 216"/>
                <a:gd name="T6" fmla="*/ 462 w 232"/>
                <a:gd name="T7" fmla="*/ 43 h 216"/>
                <a:gd name="T8" fmla="*/ 480 w 232"/>
                <a:gd name="T9" fmla="*/ 41 h 216"/>
                <a:gd name="T10" fmla="*/ 497 w 232"/>
                <a:gd name="T11" fmla="*/ 41 h 216"/>
                <a:gd name="T12" fmla="*/ 497 w 232"/>
                <a:gd name="T13" fmla="*/ 39 h 216"/>
                <a:gd name="T14" fmla="*/ 497 w 232"/>
                <a:gd name="T15" fmla="*/ 37 h 216"/>
                <a:gd name="T16" fmla="*/ 497 w 232"/>
                <a:gd name="T17" fmla="*/ 35 h 216"/>
                <a:gd name="T18" fmla="*/ 480 w 232"/>
                <a:gd name="T19" fmla="*/ 33 h 216"/>
                <a:gd name="T20" fmla="*/ 462 w 232"/>
                <a:gd name="T21" fmla="*/ 30 h 216"/>
                <a:gd name="T22" fmla="*/ 445 w 232"/>
                <a:gd name="T23" fmla="*/ 30 h 216"/>
                <a:gd name="T24" fmla="*/ 445 w 232"/>
                <a:gd name="T25" fmla="*/ 33 h 216"/>
                <a:gd name="T26" fmla="*/ 428 w 232"/>
                <a:gd name="T27" fmla="*/ 33 h 216"/>
                <a:gd name="T28" fmla="*/ 410 w 232"/>
                <a:gd name="T29" fmla="*/ 33 h 216"/>
                <a:gd name="T30" fmla="*/ 394 w 232"/>
                <a:gd name="T31" fmla="*/ 33 h 216"/>
                <a:gd name="T32" fmla="*/ 378 w 232"/>
                <a:gd name="T33" fmla="*/ 33 h 216"/>
                <a:gd name="T34" fmla="*/ 363 w 232"/>
                <a:gd name="T35" fmla="*/ 30 h 216"/>
                <a:gd name="T36" fmla="*/ 378 w 232"/>
                <a:gd name="T37" fmla="*/ 30 h 216"/>
                <a:gd name="T38" fmla="*/ 363 w 232"/>
                <a:gd name="T39" fmla="*/ 25 h 216"/>
                <a:gd name="T40" fmla="*/ 363 w 232"/>
                <a:gd name="T41" fmla="*/ 19 h 216"/>
                <a:gd name="T42" fmla="*/ 311 w 232"/>
                <a:gd name="T43" fmla="*/ 14 h 216"/>
                <a:gd name="T44" fmla="*/ 273 w 232"/>
                <a:gd name="T45" fmla="*/ 12 h 216"/>
                <a:gd name="T46" fmla="*/ 240 w 232"/>
                <a:gd name="T47" fmla="*/ 14 h 216"/>
                <a:gd name="T48" fmla="*/ 222 w 232"/>
                <a:gd name="T49" fmla="*/ 12 h 216"/>
                <a:gd name="T50" fmla="*/ 206 w 232"/>
                <a:gd name="T51" fmla="*/ 8 h 216"/>
                <a:gd name="T52" fmla="*/ 206 w 232"/>
                <a:gd name="T53" fmla="*/ 8 h 216"/>
                <a:gd name="T54" fmla="*/ 189 w 232"/>
                <a:gd name="T55" fmla="*/ 8 h 216"/>
                <a:gd name="T56" fmla="*/ 137 w 232"/>
                <a:gd name="T57" fmla="*/ 8 h 216"/>
                <a:gd name="T58" fmla="*/ 101 w 232"/>
                <a:gd name="T59" fmla="*/ 0 h 216"/>
                <a:gd name="T60" fmla="*/ 49 w 232"/>
                <a:gd name="T61" fmla="*/ 8 h 216"/>
                <a:gd name="T62" fmla="*/ 65 w 232"/>
                <a:gd name="T63" fmla="*/ 8 h 216"/>
                <a:gd name="T64" fmla="*/ 49 w 232"/>
                <a:gd name="T65" fmla="*/ 8 h 216"/>
                <a:gd name="T66" fmla="*/ 36 w 232"/>
                <a:gd name="T67" fmla="*/ 8 h 216"/>
                <a:gd name="T68" fmla="*/ 36 w 232"/>
                <a:gd name="T69" fmla="*/ 12 h 216"/>
                <a:gd name="T70" fmla="*/ 0 w 232"/>
                <a:gd name="T71" fmla="*/ 12 h 216"/>
                <a:gd name="T72" fmla="*/ 0 w 232"/>
                <a:gd name="T73" fmla="*/ 17 h 216"/>
                <a:gd name="T74" fmla="*/ 8 w 232"/>
                <a:gd name="T75" fmla="*/ 17 h 216"/>
                <a:gd name="T76" fmla="*/ 65 w 232"/>
                <a:gd name="T77" fmla="*/ 28 h 216"/>
                <a:gd name="T78" fmla="*/ 87 w 232"/>
                <a:gd name="T79" fmla="*/ 30 h 216"/>
                <a:gd name="T80" fmla="*/ 101 w 232"/>
                <a:gd name="T81" fmla="*/ 33 h 216"/>
                <a:gd name="T82" fmla="*/ 101 w 232"/>
                <a:gd name="T83" fmla="*/ 39 h 216"/>
                <a:gd name="T84" fmla="*/ 137 w 232"/>
                <a:gd name="T85" fmla="*/ 43 h 216"/>
                <a:gd name="T86" fmla="*/ 170 w 232"/>
                <a:gd name="T87" fmla="*/ 53 h 216"/>
                <a:gd name="T88" fmla="*/ 189 w 232"/>
                <a:gd name="T89" fmla="*/ 55 h 216"/>
                <a:gd name="T90" fmla="*/ 206 w 232"/>
                <a:gd name="T91" fmla="*/ 53 h 216"/>
                <a:gd name="T92" fmla="*/ 240 w 232"/>
                <a:gd name="T93" fmla="*/ 58 h 216"/>
                <a:gd name="T94" fmla="*/ 258 w 232"/>
                <a:gd name="T95" fmla="*/ 63 h 216"/>
                <a:gd name="T96" fmla="*/ 363 w 232"/>
                <a:gd name="T97" fmla="*/ 53 h 216"/>
                <a:gd name="T98" fmla="*/ 410 w 232"/>
                <a:gd name="T99" fmla="*/ 52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2"/>
                <a:gd name="T151" fmla="*/ 0 h 216"/>
                <a:gd name="T152" fmla="*/ 232 w 232"/>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2" h="216">
                  <a:moveTo>
                    <a:pt x="192" y="176"/>
                  </a:moveTo>
                  <a:lnTo>
                    <a:pt x="200" y="168"/>
                  </a:lnTo>
                  <a:lnTo>
                    <a:pt x="208" y="160"/>
                  </a:lnTo>
                  <a:lnTo>
                    <a:pt x="216" y="152"/>
                  </a:lnTo>
                  <a:lnTo>
                    <a:pt x="224" y="144"/>
                  </a:lnTo>
                  <a:lnTo>
                    <a:pt x="232" y="144"/>
                  </a:lnTo>
                  <a:lnTo>
                    <a:pt x="232" y="136"/>
                  </a:lnTo>
                  <a:lnTo>
                    <a:pt x="232" y="128"/>
                  </a:lnTo>
                  <a:lnTo>
                    <a:pt x="232" y="120"/>
                  </a:lnTo>
                  <a:lnTo>
                    <a:pt x="224" y="112"/>
                  </a:lnTo>
                  <a:lnTo>
                    <a:pt x="216" y="104"/>
                  </a:lnTo>
                  <a:lnTo>
                    <a:pt x="208" y="104"/>
                  </a:lnTo>
                  <a:lnTo>
                    <a:pt x="208" y="112"/>
                  </a:lnTo>
                  <a:lnTo>
                    <a:pt x="200" y="112"/>
                  </a:lnTo>
                  <a:lnTo>
                    <a:pt x="192" y="112"/>
                  </a:lnTo>
                  <a:lnTo>
                    <a:pt x="184" y="112"/>
                  </a:lnTo>
                  <a:lnTo>
                    <a:pt x="176" y="112"/>
                  </a:lnTo>
                  <a:lnTo>
                    <a:pt x="168" y="104"/>
                  </a:lnTo>
                  <a:lnTo>
                    <a:pt x="176" y="104"/>
                  </a:lnTo>
                  <a:lnTo>
                    <a:pt x="168" y="88"/>
                  </a:lnTo>
                  <a:lnTo>
                    <a:pt x="168" y="64"/>
                  </a:lnTo>
                  <a:lnTo>
                    <a:pt x="144" y="48"/>
                  </a:lnTo>
                  <a:lnTo>
                    <a:pt x="128" y="40"/>
                  </a:lnTo>
                  <a:lnTo>
                    <a:pt x="112" y="48"/>
                  </a:lnTo>
                  <a:lnTo>
                    <a:pt x="104" y="40"/>
                  </a:lnTo>
                  <a:lnTo>
                    <a:pt x="96" y="32"/>
                  </a:lnTo>
                  <a:lnTo>
                    <a:pt x="96" y="24"/>
                  </a:lnTo>
                  <a:lnTo>
                    <a:pt x="88" y="16"/>
                  </a:lnTo>
                  <a:lnTo>
                    <a:pt x="64" y="8"/>
                  </a:lnTo>
                  <a:lnTo>
                    <a:pt x="48" y="0"/>
                  </a:lnTo>
                  <a:lnTo>
                    <a:pt x="24" y="8"/>
                  </a:lnTo>
                  <a:lnTo>
                    <a:pt x="32" y="16"/>
                  </a:lnTo>
                  <a:lnTo>
                    <a:pt x="24" y="32"/>
                  </a:lnTo>
                  <a:lnTo>
                    <a:pt x="16" y="32"/>
                  </a:lnTo>
                  <a:lnTo>
                    <a:pt x="16" y="40"/>
                  </a:lnTo>
                  <a:lnTo>
                    <a:pt x="0" y="40"/>
                  </a:lnTo>
                  <a:lnTo>
                    <a:pt x="0" y="56"/>
                  </a:lnTo>
                  <a:lnTo>
                    <a:pt x="8" y="56"/>
                  </a:lnTo>
                  <a:lnTo>
                    <a:pt x="32" y="96"/>
                  </a:lnTo>
                  <a:lnTo>
                    <a:pt x="40" y="104"/>
                  </a:lnTo>
                  <a:lnTo>
                    <a:pt x="48" y="112"/>
                  </a:lnTo>
                  <a:lnTo>
                    <a:pt x="48" y="136"/>
                  </a:lnTo>
                  <a:lnTo>
                    <a:pt x="64" y="152"/>
                  </a:lnTo>
                  <a:lnTo>
                    <a:pt x="80" y="184"/>
                  </a:lnTo>
                  <a:lnTo>
                    <a:pt x="88" y="192"/>
                  </a:lnTo>
                  <a:lnTo>
                    <a:pt x="96" y="184"/>
                  </a:lnTo>
                  <a:lnTo>
                    <a:pt x="112" y="200"/>
                  </a:lnTo>
                  <a:lnTo>
                    <a:pt x="120" y="216"/>
                  </a:lnTo>
                  <a:lnTo>
                    <a:pt x="168" y="184"/>
                  </a:lnTo>
                  <a:lnTo>
                    <a:pt x="192" y="17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6" name="Freeform 154"/>
            <p:cNvSpPr>
              <a:spLocks/>
            </p:cNvSpPr>
            <p:nvPr/>
          </p:nvSpPr>
          <p:spPr bwMode="auto">
            <a:xfrm>
              <a:off x="4063" y="2383"/>
              <a:ext cx="73" cy="81"/>
            </a:xfrm>
            <a:custGeom>
              <a:avLst/>
              <a:gdLst>
                <a:gd name="T0" fmla="*/ 0 w 72"/>
                <a:gd name="T1" fmla="*/ 17 h 88"/>
                <a:gd name="T2" fmla="*/ 24 w 72"/>
                <a:gd name="T3" fmla="*/ 17 h 88"/>
                <a:gd name="T4" fmla="*/ 24 w 72"/>
                <a:gd name="T5" fmla="*/ 15 h 88"/>
                <a:gd name="T6" fmla="*/ 32 w 72"/>
                <a:gd name="T7" fmla="*/ 14 h 88"/>
                <a:gd name="T8" fmla="*/ 68 w 72"/>
                <a:gd name="T9" fmla="*/ 13 h 88"/>
                <a:gd name="T10" fmla="*/ 76 w 72"/>
                <a:gd name="T11" fmla="*/ 11 h 88"/>
                <a:gd name="T12" fmla="*/ 84 w 72"/>
                <a:gd name="T13" fmla="*/ 6 h 88"/>
                <a:gd name="T14" fmla="*/ 92 w 72"/>
                <a:gd name="T15" fmla="*/ 6 h 88"/>
                <a:gd name="T16" fmla="*/ 84 w 72"/>
                <a:gd name="T17" fmla="*/ 6 h 88"/>
                <a:gd name="T18" fmla="*/ 68 w 72"/>
                <a:gd name="T19" fmla="*/ 6 h 88"/>
                <a:gd name="T20" fmla="*/ 60 w 72"/>
                <a:gd name="T21" fmla="*/ 0 h 88"/>
                <a:gd name="T22" fmla="*/ 24 w 72"/>
                <a:gd name="T23" fmla="*/ 6 h 88"/>
                <a:gd name="T24" fmla="*/ 32 w 72"/>
                <a:gd name="T25" fmla="*/ 6 h 88"/>
                <a:gd name="T26" fmla="*/ 60 w 72"/>
                <a:gd name="T27" fmla="*/ 6 h 88"/>
                <a:gd name="T28" fmla="*/ 60 w 72"/>
                <a:gd name="T29" fmla="*/ 6 h 88"/>
                <a:gd name="T30" fmla="*/ 60 w 72"/>
                <a:gd name="T31" fmla="*/ 7 h 88"/>
                <a:gd name="T32" fmla="*/ 60 w 72"/>
                <a:gd name="T33" fmla="*/ 9 h 88"/>
                <a:gd name="T34" fmla="*/ 32 w 72"/>
                <a:gd name="T35" fmla="*/ 9 h 88"/>
                <a:gd name="T36" fmla="*/ 24 w 72"/>
                <a:gd name="T37" fmla="*/ 11 h 88"/>
                <a:gd name="T38" fmla="*/ 16 w 72"/>
                <a:gd name="T39" fmla="*/ 13 h 88"/>
                <a:gd name="T40" fmla="*/ 8 w 72"/>
                <a:gd name="T41" fmla="*/ 14 h 88"/>
                <a:gd name="T42" fmla="*/ 0 w 72"/>
                <a:gd name="T43" fmla="*/ 15 h 88"/>
                <a:gd name="T44" fmla="*/ 0 w 72"/>
                <a:gd name="T45" fmla="*/ 17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88"/>
                <a:gd name="T71" fmla="*/ 72 w 7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88">
                  <a:moveTo>
                    <a:pt x="0" y="88"/>
                  </a:moveTo>
                  <a:lnTo>
                    <a:pt x="24" y="88"/>
                  </a:lnTo>
                  <a:lnTo>
                    <a:pt x="24" y="80"/>
                  </a:lnTo>
                  <a:lnTo>
                    <a:pt x="32" y="72"/>
                  </a:lnTo>
                  <a:lnTo>
                    <a:pt x="48" y="64"/>
                  </a:lnTo>
                  <a:lnTo>
                    <a:pt x="56" y="56"/>
                  </a:lnTo>
                  <a:lnTo>
                    <a:pt x="64" y="32"/>
                  </a:lnTo>
                  <a:lnTo>
                    <a:pt x="72" y="24"/>
                  </a:lnTo>
                  <a:lnTo>
                    <a:pt x="64" y="8"/>
                  </a:lnTo>
                  <a:lnTo>
                    <a:pt x="48" y="8"/>
                  </a:lnTo>
                  <a:lnTo>
                    <a:pt x="40" y="0"/>
                  </a:lnTo>
                  <a:lnTo>
                    <a:pt x="24" y="8"/>
                  </a:lnTo>
                  <a:lnTo>
                    <a:pt x="32" y="16"/>
                  </a:lnTo>
                  <a:lnTo>
                    <a:pt x="40" y="24"/>
                  </a:lnTo>
                  <a:lnTo>
                    <a:pt x="40" y="32"/>
                  </a:lnTo>
                  <a:lnTo>
                    <a:pt x="40" y="40"/>
                  </a:lnTo>
                  <a:lnTo>
                    <a:pt x="40" y="48"/>
                  </a:lnTo>
                  <a:lnTo>
                    <a:pt x="32" y="48"/>
                  </a:lnTo>
                  <a:lnTo>
                    <a:pt x="24" y="56"/>
                  </a:lnTo>
                  <a:lnTo>
                    <a:pt x="16" y="64"/>
                  </a:lnTo>
                  <a:lnTo>
                    <a:pt x="8" y="72"/>
                  </a:lnTo>
                  <a:lnTo>
                    <a:pt x="0" y="80"/>
                  </a:lnTo>
                  <a:lnTo>
                    <a:pt x="0" y="8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7" name="Freeform 155"/>
            <p:cNvSpPr>
              <a:spLocks/>
            </p:cNvSpPr>
            <p:nvPr/>
          </p:nvSpPr>
          <p:spPr bwMode="auto">
            <a:xfrm>
              <a:off x="4063" y="2383"/>
              <a:ext cx="73" cy="81"/>
            </a:xfrm>
            <a:custGeom>
              <a:avLst/>
              <a:gdLst>
                <a:gd name="T0" fmla="*/ 0 w 72"/>
                <a:gd name="T1" fmla="*/ 17 h 88"/>
                <a:gd name="T2" fmla="*/ 24 w 72"/>
                <a:gd name="T3" fmla="*/ 17 h 88"/>
                <a:gd name="T4" fmla="*/ 24 w 72"/>
                <a:gd name="T5" fmla="*/ 15 h 88"/>
                <a:gd name="T6" fmla="*/ 32 w 72"/>
                <a:gd name="T7" fmla="*/ 14 h 88"/>
                <a:gd name="T8" fmla="*/ 68 w 72"/>
                <a:gd name="T9" fmla="*/ 13 h 88"/>
                <a:gd name="T10" fmla="*/ 76 w 72"/>
                <a:gd name="T11" fmla="*/ 11 h 88"/>
                <a:gd name="T12" fmla="*/ 84 w 72"/>
                <a:gd name="T13" fmla="*/ 6 h 88"/>
                <a:gd name="T14" fmla="*/ 92 w 72"/>
                <a:gd name="T15" fmla="*/ 6 h 88"/>
                <a:gd name="T16" fmla="*/ 84 w 72"/>
                <a:gd name="T17" fmla="*/ 6 h 88"/>
                <a:gd name="T18" fmla="*/ 68 w 72"/>
                <a:gd name="T19" fmla="*/ 6 h 88"/>
                <a:gd name="T20" fmla="*/ 60 w 72"/>
                <a:gd name="T21" fmla="*/ 0 h 88"/>
                <a:gd name="T22" fmla="*/ 24 w 72"/>
                <a:gd name="T23" fmla="*/ 6 h 88"/>
                <a:gd name="T24" fmla="*/ 32 w 72"/>
                <a:gd name="T25" fmla="*/ 6 h 88"/>
                <a:gd name="T26" fmla="*/ 60 w 72"/>
                <a:gd name="T27" fmla="*/ 6 h 88"/>
                <a:gd name="T28" fmla="*/ 60 w 72"/>
                <a:gd name="T29" fmla="*/ 6 h 88"/>
                <a:gd name="T30" fmla="*/ 60 w 72"/>
                <a:gd name="T31" fmla="*/ 7 h 88"/>
                <a:gd name="T32" fmla="*/ 60 w 72"/>
                <a:gd name="T33" fmla="*/ 9 h 88"/>
                <a:gd name="T34" fmla="*/ 32 w 72"/>
                <a:gd name="T35" fmla="*/ 9 h 88"/>
                <a:gd name="T36" fmla="*/ 24 w 72"/>
                <a:gd name="T37" fmla="*/ 11 h 88"/>
                <a:gd name="T38" fmla="*/ 16 w 72"/>
                <a:gd name="T39" fmla="*/ 13 h 88"/>
                <a:gd name="T40" fmla="*/ 8 w 72"/>
                <a:gd name="T41" fmla="*/ 14 h 88"/>
                <a:gd name="T42" fmla="*/ 0 w 72"/>
                <a:gd name="T43" fmla="*/ 15 h 88"/>
                <a:gd name="T44" fmla="*/ 0 w 72"/>
                <a:gd name="T45" fmla="*/ 17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88"/>
                <a:gd name="T71" fmla="*/ 72 w 7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88">
                  <a:moveTo>
                    <a:pt x="0" y="88"/>
                  </a:moveTo>
                  <a:lnTo>
                    <a:pt x="24" y="88"/>
                  </a:lnTo>
                  <a:lnTo>
                    <a:pt x="24" y="80"/>
                  </a:lnTo>
                  <a:lnTo>
                    <a:pt x="32" y="72"/>
                  </a:lnTo>
                  <a:lnTo>
                    <a:pt x="48" y="64"/>
                  </a:lnTo>
                  <a:lnTo>
                    <a:pt x="56" y="56"/>
                  </a:lnTo>
                  <a:lnTo>
                    <a:pt x="64" y="32"/>
                  </a:lnTo>
                  <a:lnTo>
                    <a:pt x="72" y="24"/>
                  </a:lnTo>
                  <a:lnTo>
                    <a:pt x="64" y="8"/>
                  </a:lnTo>
                  <a:lnTo>
                    <a:pt x="48" y="8"/>
                  </a:lnTo>
                  <a:lnTo>
                    <a:pt x="40" y="0"/>
                  </a:lnTo>
                  <a:lnTo>
                    <a:pt x="24" y="8"/>
                  </a:lnTo>
                  <a:lnTo>
                    <a:pt x="32" y="16"/>
                  </a:lnTo>
                  <a:lnTo>
                    <a:pt x="40" y="24"/>
                  </a:lnTo>
                  <a:lnTo>
                    <a:pt x="40" y="32"/>
                  </a:lnTo>
                  <a:lnTo>
                    <a:pt x="40" y="40"/>
                  </a:lnTo>
                  <a:lnTo>
                    <a:pt x="40" y="48"/>
                  </a:lnTo>
                  <a:lnTo>
                    <a:pt x="32" y="48"/>
                  </a:lnTo>
                  <a:lnTo>
                    <a:pt x="24" y="56"/>
                  </a:lnTo>
                  <a:lnTo>
                    <a:pt x="16" y="64"/>
                  </a:lnTo>
                  <a:lnTo>
                    <a:pt x="8" y="72"/>
                  </a:lnTo>
                  <a:lnTo>
                    <a:pt x="0" y="80"/>
                  </a:lnTo>
                  <a:lnTo>
                    <a:pt x="0" y="8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8" name="Freeform 156"/>
            <p:cNvSpPr>
              <a:spLocks/>
            </p:cNvSpPr>
            <p:nvPr/>
          </p:nvSpPr>
          <p:spPr bwMode="auto">
            <a:xfrm>
              <a:off x="3956" y="2457"/>
              <a:ext cx="107" cy="51"/>
            </a:xfrm>
            <a:custGeom>
              <a:avLst/>
              <a:gdLst>
                <a:gd name="T0" fmla="*/ 0 w 104"/>
                <a:gd name="T1" fmla="*/ 5 h 56"/>
                <a:gd name="T2" fmla="*/ 8 w 104"/>
                <a:gd name="T3" fmla="*/ 5 h 56"/>
                <a:gd name="T4" fmla="*/ 44 w 104"/>
                <a:gd name="T5" fmla="*/ 5 h 56"/>
                <a:gd name="T6" fmla="*/ 52 w 104"/>
                <a:gd name="T7" fmla="*/ 5 h 56"/>
                <a:gd name="T8" fmla="*/ 140 w 104"/>
                <a:gd name="T9" fmla="*/ 5 h 56"/>
                <a:gd name="T10" fmla="*/ 183 w 104"/>
                <a:gd name="T11" fmla="*/ 0 h 56"/>
                <a:gd name="T12" fmla="*/ 183 w 104"/>
                <a:gd name="T13" fmla="*/ 5 h 56"/>
                <a:gd name="T14" fmla="*/ 169 w 104"/>
                <a:gd name="T15" fmla="*/ 5 h 56"/>
                <a:gd name="T16" fmla="*/ 124 w 104"/>
                <a:gd name="T17" fmla="*/ 5 h 56"/>
                <a:gd name="T18" fmla="*/ 84 w 104"/>
                <a:gd name="T19" fmla="*/ 7 h 56"/>
                <a:gd name="T20" fmla="*/ 52 w 104"/>
                <a:gd name="T21" fmla="*/ 7 h 56"/>
                <a:gd name="T22" fmla="*/ 16 w 104"/>
                <a:gd name="T23" fmla="*/ 9 h 56"/>
                <a:gd name="T24" fmla="*/ 8 w 104"/>
                <a:gd name="T25" fmla="*/ 9 h 56"/>
                <a:gd name="T26" fmla="*/ 0 w 104"/>
                <a:gd name="T27" fmla="*/ 5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56"/>
                <a:gd name="T44" fmla="*/ 104 w 10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56">
                  <a:moveTo>
                    <a:pt x="0" y="16"/>
                  </a:moveTo>
                  <a:lnTo>
                    <a:pt x="8" y="8"/>
                  </a:lnTo>
                  <a:lnTo>
                    <a:pt x="24" y="24"/>
                  </a:lnTo>
                  <a:lnTo>
                    <a:pt x="32" y="40"/>
                  </a:lnTo>
                  <a:lnTo>
                    <a:pt x="80" y="8"/>
                  </a:lnTo>
                  <a:lnTo>
                    <a:pt x="104" y="0"/>
                  </a:lnTo>
                  <a:lnTo>
                    <a:pt x="104" y="8"/>
                  </a:lnTo>
                  <a:lnTo>
                    <a:pt x="96" y="16"/>
                  </a:lnTo>
                  <a:lnTo>
                    <a:pt x="72" y="24"/>
                  </a:lnTo>
                  <a:lnTo>
                    <a:pt x="48" y="48"/>
                  </a:lnTo>
                  <a:lnTo>
                    <a:pt x="32" y="48"/>
                  </a:lnTo>
                  <a:lnTo>
                    <a:pt x="16" y="56"/>
                  </a:lnTo>
                  <a:lnTo>
                    <a:pt x="8" y="56"/>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9" name="Freeform 157"/>
            <p:cNvSpPr>
              <a:spLocks/>
            </p:cNvSpPr>
            <p:nvPr/>
          </p:nvSpPr>
          <p:spPr bwMode="auto">
            <a:xfrm>
              <a:off x="3956" y="2457"/>
              <a:ext cx="107" cy="51"/>
            </a:xfrm>
            <a:custGeom>
              <a:avLst/>
              <a:gdLst>
                <a:gd name="T0" fmla="*/ 0 w 104"/>
                <a:gd name="T1" fmla="*/ 5 h 56"/>
                <a:gd name="T2" fmla="*/ 8 w 104"/>
                <a:gd name="T3" fmla="*/ 5 h 56"/>
                <a:gd name="T4" fmla="*/ 44 w 104"/>
                <a:gd name="T5" fmla="*/ 5 h 56"/>
                <a:gd name="T6" fmla="*/ 52 w 104"/>
                <a:gd name="T7" fmla="*/ 5 h 56"/>
                <a:gd name="T8" fmla="*/ 140 w 104"/>
                <a:gd name="T9" fmla="*/ 5 h 56"/>
                <a:gd name="T10" fmla="*/ 183 w 104"/>
                <a:gd name="T11" fmla="*/ 0 h 56"/>
                <a:gd name="T12" fmla="*/ 183 w 104"/>
                <a:gd name="T13" fmla="*/ 5 h 56"/>
                <a:gd name="T14" fmla="*/ 169 w 104"/>
                <a:gd name="T15" fmla="*/ 5 h 56"/>
                <a:gd name="T16" fmla="*/ 124 w 104"/>
                <a:gd name="T17" fmla="*/ 5 h 56"/>
                <a:gd name="T18" fmla="*/ 84 w 104"/>
                <a:gd name="T19" fmla="*/ 7 h 56"/>
                <a:gd name="T20" fmla="*/ 52 w 104"/>
                <a:gd name="T21" fmla="*/ 7 h 56"/>
                <a:gd name="T22" fmla="*/ 16 w 104"/>
                <a:gd name="T23" fmla="*/ 9 h 56"/>
                <a:gd name="T24" fmla="*/ 8 w 104"/>
                <a:gd name="T25" fmla="*/ 9 h 56"/>
                <a:gd name="T26" fmla="*/ 0 w 104"/>
                <a:gd name="T27" fmla="*/ 5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56"/>
                <a:gd name="T44" fmla="*/ 104 w 10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56">
                  <a:moveTo>
                    <a:pt x="0" y="16"/>
                  </a:moveTo>
                  <a:lnTo>
                    <a:pt x="8" y="8"/>
                  </a:lnTo>
                  <a:lnTo>
                    <a:pt x="24" y="24"/>
                  </a:lnTo>
                  <a:lnTo>
                    <a:pt x="32" y="40"/>
                  </a:lnTo>
                  <a:lnTo>
                    <a:pt x="80" y="8"/>
                  </a:lnTo>
                  <a:lnTo>
                    <a:pt x="104" y="0"/>
                  </a:lnTo>
                  <a:lnTo>
                    <a:pt x="104" y="8"/>
                  </a:lnTo>
                  <a:lnTo>
                    <a:pt x="96" y="16"/>
                  </a:lnTo>
                  <a:lnTo>
                    <a:pt x="72" y="24"/>
                  </a:lnTo>
                  <a:lnTo>
                    <a:pt x="48" y="48"/>
                  </a:lnTo>
                  <a:lnTo>
                    <a:pt x="32" y="48"/>
                  </a:lnTo>
                  <a:lnTo>
                    <a:pt x="16" y="56"/>
                  </a:lnTo>
                  <a:lnTo>
                    <a:pt x="8" y="56"/>
                  </a:lnTo>
                  <a:lnTo>
                    <a:pt x="0"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0" name="Freeform 158"/>
            <p:cNvSpPr>
              <a:spLocks/>
            </p:cNvSpPr>
            <p:nvPr/>
          </p:nvSpPr>
          <p:spPr bwMode="auto">
            <a:xfrm>
              <a:off x="3962" y="2197"/>
              <a:ext cx="207" cy="177"/>
            </a:xfrm>
            <a:custGeom>
              <a:avLst/>
              <a:gdLst>
                <a:gd name="T0" fmla="*/ 382 w 200"/>
                <a:gd name="T1" fmla="*/ 38 h 192"/>
                <a:gd name="T2" fmla="*/ 286 w 200"/>
                <a:gd name="T3" fmla="*/ 37 h 192"/>
                <a:gd name="T4" fmla="*/ 270 w 200"/>
                <a:gd name="T5" fmla="*/ 33 h 192"/>
                <a:gd name="T6" fmla="*/ 237 w 200"/>
                <a:gd name="T7" fmla="*/ 34 h 192"/>
                <a:gd name="T8" fmla="*/ 207 w 200"/>
                <a:gd name="T9" fmla="*/ 34 h 192"/>
                <a:gd name="T10" fmla="*/ 159 w 200"/>
                <a:gd name="T11" fmla="*/ 31 h 192"/>
                <a:gd name="T12" fmla="*/ 145 w 200"/>
                <a:gd name="T13" fmla="*/ 27 h 192"/>
                <a:gd name="T14" fmla="*/ 110 w 200"/>
                <a:gd name="T15" fmla="*/ 26 h 192"/>
                <a:gd name="T16" fmla="*/ 96 w 200"/>
                <a:gd name="T17" fmla="*/ 26 h 192"/>
                <a:gd name="T18" fmla="*/ 79 w 200"/>
                <a:gd name="T19" fmla="*/ 24 h 192"/>
                <a:gd name="T20" fmla="*/ 79 w 200"/>
                <a:gd name="T21" fmla="*/ 21 h 192"/>
                <a:gd name="T22" fmla="*/ 45 w 200"/>
                <a:gd name="T23" fmla="*/ 19 h 192"/>
                <a:gd name="T24" fmla="*/ 36 w 200"/>
                <a:gd name="T25" fmla="*/ 16 h 192"/>
                <a:gd name="T26" fmla="*/ 45 w 200"/>
                <a:gd name="T27" fmla="*/ 13 h 192"/>
                <a:gd name="T28" fmla="*/ 45 w 200"/>
                <a:gd name="T29" fmla="*/ 12 h 192"/>
                <a:gd name="T30" fmla="*/ 36 w 200"/>
                <a:gd name="T31" fmla="*/ 12 h 192"/>
                <a:gd name="T32" fmla="*/ 8 w 200"/>
                <a:gd name="T33" fmla="*/ 8 h 192"/>
                <a:gd name="T34" fmla="*/ 0 w 200"/>
                <a:gd name="T35" fmla="*/ 6 h 192"/>
                <a:gd name="T36" fmla="*/ 8 w 200"/>
                <a:gd name="T37" fmla="*/ 0 h 192"/>
                <a:gd name="T38" fmla="*/ 36 w 200"/>
                <a:gd name="T39" fmla="*/ 6 h 192"/>
                <a:gd name="T40" fmla="*/ 45 w 200"/>
                <a:gd name="T41" fmla="*/ 6 h 192"/>
                <a:gd name="T42" fmla="*/ 61 w 200"/>
                <a:gd name="T43" fmla="*/ 6 h 192"/>
                <a:gd name="T44" fmla="*/ 79 w 200"/>
                <a:gd name="T45" fmla="*/ 6 h 192"/>
                <a:gd name="T46" fmla="*/ 96 w 200"/>
                <a:gd name="T47" fmla="*/ 6 h 192"/>
                <a:gd name="T48" fmla="*/ 79 w 200"/>
                <a:gd name="T49" fmla="*/ 6 h 192"/>
                <a:gd name="T50" fmla="*/ 110 w 200"/>
                <a:gd name="T51" fmla="*/ 6 h 192"/>
                <a:gd name="T52" fmla="*/ 110 w 200"/>
                <a:gd name="T53" fmla="*/ 6 h 192"/>
                <a:gd name="T54" fmla="*/ 159 w 200"/>
                <a:gd name="T55" fmla="*/ 10 h 192"/>
                <a:gd name="T56" fmla="*/ 221 w 200"/>
                <a:gd name="T57" fmla="*/ 10 h 192"/>
                <a:gd name="T58" fmla="*/ 221 w 200"/>
                <a:gd name="T59" fmla="*/ 6 h 192"/>
                <a:gd name="T60" fmla="*/ 237 w 200"/>
                <a:gd name="T61" fmla="*/ 6 h 192"/>
                <a:gd name="T62" fmla="*/ 286 w 200"/>
                <a:gd name="T63" fmla="*/ 6 h 192"/>
                <a:gd name="T64" fmla="*/ 365 w 200"/>
                <a:gd name="T65" fmla="*/ 10 h 192"/>
                <a:gd name="T66" fmla="*/ 365 w 200"/>
                <a:gd name="T67" fmla="*/ 12 h 192"/>
                <a:gd name="T68" fmla="*/ 365 w 200"/>
                <a:gd name="T69" fmla="*/ 13 h 192"/>
                <a:gd name="T70" fmla="*/ 350 w 200"/>
                <a:gd name="T71" fmla="*/ 16 h 192"/>
                <a:gd name="T72" fmla="*/ 350 w 200"/>
                <a:gd name="T73" fmla="*/ 22 h 192"/>
                <a:gd name="T74" fmla="*/ 382 w 200"/>
                <a:gd name="T75" fmla="*/ 22 h 192"/>
                <a:gd name="T76" fmla="*/ 382 w 200"/>
                <a:gd name="T77" fmla="*/ 24 h 192"/>
                <a:gd name="T78" fmla="*/ 365 w 200"/>
                <a:gd name="T79" fmla="*/ 27 h 192"/>
                <a:gd name="T80" fmla="*/ 382 w 200"/>
                <a:gd name="T81" fmla="*/ 30 h 192"/>
                <a:gd name="T82" fmla="*/ 398 w 200"/>
                <a:gd name="T83" fmla="*/ 31 h 192"/>
                <a:gd name="T84" fmla="*/ 398 w 200"/>
                <a:gd name="T85" fmla="*/ 33 h 192"/>
                <a:gd name="T86" fmla="*/ 382 w 200"/>
                <a:gd name="T87" fmla="*/ 34 h 192"/>
                <a:gd name="T88" fmla="*/ 382 w 200"/>
                <a:gd name="T89" fmla="*/ 38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2"/>
                <a:gd name="T137" fmla="*/ 200 w 200"/>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2">
                  <a:moveTo>
                    <a:pt x="192" y="192"/>
                  </a:moveTo>
                  <a:lnTo>
                    <a:pt x="144" y="184"/>
                  </a:lnTo>
                  <a:lnTo>
                    <a:pt x="136" y="168"/>
                  </a:lnTo>
                  <a:lnTo>
                    <a:pt x="120" y="176"/>
                  </a:lnTo>
                  <a:lnTo>
                    <a:pt x="104" y="176"/>
                  </a:lnTo>
                  <a:lnTo>
                    <a:pt x="80" y="160"/>
                  </a:lnTo>
                  <a:lnTo>
                    <a:pt x="72" y="136"/>
                  </a:lnTo>
                  <a:lnTo>
                    <a:pt x="56" y="128"/>
                  </a:lnTo>
                  <a:lnTo>
                    <a:pt x="48" y="128"/>
                  </a:lnTo>
                  <a:lnTo>
                    <a:pt x="40" y="120"/>
                  </a:lnTo>
                  <a:lnTo>
                    <a:pt x="40" y="104"/>
                  </a:lnTo>
                  <a:lnTo>
                    <a:pt x="24" y="96"/>
                  </a:lnTo>
                  <a:lnTo>
                    <a:pt x="16" y="80"/>
                  </a:lnTo>
                  <a:lnTo>
                    <a:pt x="24" y="64"/>
                  </a:lnTo>
                  <a:lnTo>
                    <a:pt x="24" y="56"/>
                  </a:lnTo>
                  <a:lnTo>
                    <a:pt x="16" y="56"/>
                  </a:lnTo>
                  <a:lnTo>
                    <a:pt x="8" y="40"/>
                  </a:lnTo>
                  <a:lnTo>
                    <a:pt x="0" y="8"/>
                  </a:lnTo>
                  <a:lnTo>
                    <a:pt x="8" y="0"/>
                  </a:lnTo>
                  <a:lnTo>
                    <a:pt x="16" y="16"/>
                  </a:lnTo>
                  <a:lnTo>
                    <a:pt x="24" y="16"/>
                  </a:lnTo>
                  <a:lnTo>
                    <a:pt x="32" y="16"/>
                  </a:lnTo>
                  <a:lnTo>
                    <a:pt x="40" y="8"/>
                  </a:lnTo>
                  <a:lnTo>
                    <a:pt x="48" y="8"/>
                  </a:lnTo>
                  <a:lnTo>
                    <a:pt x="40" y="16"/>
                  </a:lnTo>
                  <a:lnTo>
                    <a:pt x="56" y="24"/>
                  </a:lnTo>
                  <a:lnTo>
                    <a:pt x="56" y="32"/>
                  </a:lnTo>
                  <a:lnTo>
                    <a:pt x="80" y="48"/>
                  </a:lnTo>
                  <a:lnTo>
                    <a:pt x="112" y="48"/>
                  </a:lnTo>
                  <a:lnTo>
                    <a:pt x="112" y="32"/>
                  </a:lnTo>
                  <a:lnTo>
                    <a:pt x="120" y="24"/>
                  </a:lnTo>
                  <a:lnTo>
                    <a:pt x="144" y="24"/>
                  </a:lnTo>
                  <a:lnTo>
                    <a:pt x="184" y="48"/>
                  </a:lnTo>
                  <a:lnTo>
                    <a:pt x="184" y="56"/>
                  </a:lnTo>
                  <a:lnTo>
                    <a:pt x="184" y="64"/>
                  </a:lnTo>
                  <a:lnTo>
                    <a:pt x="176" y="80"/>
                  </a:lnTo>
                  <a:lnTo>
                    <a:pt x="176" y="112"/>
                  </a:lnTo>
                  <a:lnTo>
                    <a:pt x="192" y="112"/>
                  </a:lnTo>
                  <a:lnTo>
                    <a:pt x="192" y="120"/>
                  </a:lnTo>
                  <a:lnTo>
                    <a:pt x="184" y="136"/>
                  </a:lnTo>
                  <a:lnTo>
                    <a:pt x="192" y="152"/>
                  </a:lnTo>
                  <a:lnTo>
                    <a:pt x="200" y="160"/>
                  </a:lnTo>
                  <a:lnTo>
                    <a:pt x="200" y="168"/>
                  </a:lnTo>
                  <a:lnTo>
                    <a:pt x="192" y="176"/>
                  </a:lnTo>
                  <a:lnTo>
                    <a:pt x="192" y="19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1" name="Freeform 159"/>
            <p:cNvSpPr>
              <a:spLocks/>
            </p:cNvSpPr>
            <p:nvPr/>
          </p:nvSpPr>
          <p:spPr bwMode="auto">
            <a:xfrm>
              <a:off x="3962" y="2197"/>
              <a:ext cx="207" cy="177"/>
            </a:xfrm>
            <a:custGeom>
              <a:avLst/>
              <a:gdLst>
                <a:gd name="T0" fmla="*/ 382 w 200"/>
                <a:gd name="T1" fmla="*/ 38 h 192"/>
                <a:gd name="T2" fmla="*/ 286 w 200"/>
                <a:gd name="T3" fmla="*/ 37 h 192"/>
                <a:gd name="T4" fmla="*/ 270 w 200"/>
                <a:gd name="T5" fmla="*/ 33 h 192"/>
                <a:gd name="T6" fmla="*/ 237 w 200"/>
                <a:gd name="T7" fmla="*/ 34 h 192"/>
                <a:gd name="T8" fmla="*/ 207 w 200"/>
                <a:gd name="T9" fmla="*/ 34 h 192"/>
                <a:gd name="T10" fmla="*/ 159 w 200"/>
                <a:gd name="T11" fmla="*/ 31 h 192"/>
                <a:gd name="T12" fmla="*/ 145 w 200"/>
                <a:gd name="T13" fmla="*/ 27 h 192"/>
                <a:gd name="T14" fmla="*/ 110 w 200"/>
                <a:gd name="T15" fmla="*/ 26 h 192"/>
                <a:gd name="T16" fmla="*/ 96 w 200"/>
                <a:gd name="T17" fmla="*/ 26 h 192"/>
                <a:gd name="T18" fmla="*/ 79 w 200"/>
                <a:gd name="T19" fmla="*/ 24 h 192"/>
                <a:gd name="T20" fmla="*/ 79 w 200"/>
                <a:gd name="T21" fmla="*/ 21 h 192"/>
                <a:gd name="T22" fmla="*/ 45 w 200"/>
                <a:gd name="T23" fmla="*/ 19 h 192"/>
                <a:gd name="T24" fmla="*/ 36 w 200"/>
                <a:gd name="T25" fmla="*/ 16 h 192"/>
                <a:gd name="T26" fmla="*/ 45 w 200"/>
                <a:gd name="T27" fmla="*/ 13 h 192"/>
                <a:gd name="T28" fmla="*/ 45 w 200"/>
                <a:gd name="T29" fmla="*/ 12 h 192"/>
                <a:gd name="T30" fmla="*/ 36 w 200"/>
                <a:gd name="T31" fmla="*/ 12 h 192"/>
                <a:gd name="T32" fmla="*/ 8 w 200"/>
                <a:gd name="T33" fmla="*/ 8 h 192"/>
                <a:gd name="T34" fmla="*/ 0 w 200"/>
                <a:gd name="T35" fmla="*/ 6 h 192"/>
                <a:gd name="T36" fmla="*/ 8 w 200"/>
                <a:gd name="T37" fmla="*/ 0 h 192"/>
                <a:gd name="T38" fmla="*/ 36 w 200"/>
                <a:gd name="T39" fmla="*/ 6 h 192"/>
                <a:gd name="T40" fmla="*/ 45 w 200"/>
                <a:gd name="T41" fmla="*/ 6 h 192"/>
                <a:gd name="T42" fmla="*/ 61 w 200"/>
                <a:gd name="T43" fmla="*/ 6 h 192"/>
                <a:gd name="T44" fmla="*/ 79 w 200"/>
                <a:gd name="T45" fmla="*/ 6 h 192"/>
                <a:gd name="T46" fmla="*/ 96 w 200"/>
                <a:gd name="T47" fmla="*/ 6 h 192"/>
                <a:gd name="T48" fmla="*/ 79 w 200"/>
                <a:gd name="T49" fmla="*/ 6 h 192"/>
                <a:gd name="T50" fmla="*/ 110 w 200"/>
                <a:gd name="T51" fmla="*/ 6 h 192"/>
                <a:gd name="T52" fmla="*/ 110 w 200"/>
                <a:gd name="T53" fmla="*/ 6 h 192"/>
                <a:gd name="T54" fmla="*/ 159 w 200"/>
                <a:gd name="T55" fmla="*/ 10 h 192"/>
                <a:gd name="T56" fmla="*/ 221 w 200"/>
                <a:gd name="T57" fmla="*/ 10 h 192"/>
                <a:gd name="T58" fmla="*/ 221 w 200"/>
                <a:gd name="T59" fmla="*/ 6 h 192"/>
                <a:gd name="T60" fmla="*/ 237 w 200"/>
                <a:gd name="T61" fmla="*/ 6 h 192"/>
                <a:gd name="T62" fmla="*/ 286 w 200"/>
                <a:gd name="T63" fmla="*/ 6 h 192"/>
                <a:gd name="T64" fmla="*/ 365 w 200"/>
                <a:gd name="T65" fmla="*/ 10 h 192"/>
                <a:gd name="T66" fmla="*/ 365 w 200"/>
                <a:gd name="T67" fmla="*/ 12 h 192"/>
                <a:gd name="T68" fmla="*/ 365 w 200"/>
                <a:gd name="T69" fmla="*/ 13 h 192"/>
                <a:gd name="T70" fmla="*/ 350 w 200"/>
                <a:gd name="T71" fmla="*/ 16 h 192"/>
                <a:gd name="T72" fmla="*/ 350 w 200"/>
                <a:gd name="T73" fmla="*/ 22 h 192"/>
                <a:gd name="T74" fmla="*/ 382 w 200"/>
                <a:gd name="T75" fmla="*/ 22 h 192"/>
                <a:gd name="T76" fmla="*/ 382 w 200"/>
                <a:gd name="T77" fmla="*/ 24 h 192"/>
                <a:gd name="T78" fmla="*/ 365 w 200"/>
                <a:gd name="T79" fmla="*/ 27 h 192"/>
                <a:gd name="T80" fmla="*/ 382 w 200"/>
                <a:gd name="T81" fmla="*/ 30 h 192"/>
                <a:gd name="T82" fmla="*/ 398 w 200"/>
                <a:gd name="T83" fmla="*/ 31 h 192"/>
                <a:gd name="T84" fmla="*/ 398 w 200"/>
                <a:gd name="T85" fmla="*/ 33 h 192"/>
                <a:gd name="T86" fmla="*/ 382 w 200"/>
                <a:gd name="T87" fmla="*/ 34 h 192"/>
                <a:gd name="T88" fmla="*/ 382 w 200"/>
                <a:gd name="T89" fmla="*/ 38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2"/>
                <a:gd name="T137" fmla="*/ 200 w 200"/>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2">
                  <a:moveTo>
                    <a:pt x="192" y="192"/>
                  </a:moveTo>
                  <a:lnTo>
                    <a:pt x="144" y="184"/>
                  </a:lnTo>
                  <a:lnTo>
                    <a:pt x="136" y="168"/>
                  </a:lnTo>
                  <a:lnTo>
                    <a:pt x="120" y="176"/>
                  </a:lnTo>
                  <a:lnTo>
                    <a:pt x="104" y="176"/>
                  </a:lnTo>
                  <a:lnTo>
                    <a:pt x="80" y="160"/>
                  </a:lnTo>
                  <a:lnTo>
                    <a:pt x="72" y="136"/>
                  </a:lnTo>
                  <a:lnTo>
                    <a:pt x="56" y="128"/>
                  </a:lnTo>
                  <a:lnTo>
                    <a:pt x="48" y="128"/>
                  </a:lnTo>
                  <a:lnTo>
                    <a:pt x="40" y="120"/>
                  </a:lnTo>
                  <a:lnTo>
                    <a:pt x="40" y="104"/>
                  </a:lnTo>
                  <a:lnTo>
                    <a:pt x="24" y="96"/>
                  </a:lnTo>
                  <a:lnTo>
                    <a:pt x="16" y="80"/>
                  </a:lnTo>
                  <a:lnTo>
                    <a:pt x="24" y="64"/>
                  </a:lnTo>
                  <a:lnTo>
                    <a:pt x="24" y="56"/>
                  </a:lnTo>
                  <a:lnTo>
                    <a:pt x="16" y="56"/>
                  </a:lnTo>
                  <a:lnTo>
                    <a:pt x="8" y="40"/>
                  </a:lnTo>
                  <a:lnTo>
                    <a:pt x="0" y="8"/>
                  </a:lnTo>
                  <a:lnTo>
                    <a:pt x="8" y="0"/>
                  </a:lnTo>
                  <a:lnTo>
                    <a:pt x="16" y="16"/>
                  </a:lnTo>
                  <a:lnTo>
                    <a:pt x="24" y="16"/>
                  </a:lnTo>
                  <a:lnTo>
                    <a:pt x="32" y="16"/>
                  </a:lnTo>
                  <a:lnTo>
                    <a:pt x="40" y="8"/>
                  </a:lnTo>
                  <a:lnTo>
                    <a:pt x="48" y="8"/>
                  </a:lnTo>
                  <a:lnTo>
                    <a:pt x="40" y="16"/>
                  </a:lnTo>
                  <a:lnTo>
                    <a:pt x="56" y="24"/>
                  </a:lnTo>
                  <a:lnTo>
                    <a:pt x="56" y="32"/>
                  </a:lnTo>
                  <a:lnTo>
                    <a:pt x="80" y="48"/>
                  </a:lnTo>
                  <a:lnTo>
                    <a:pt x="112" y="48"/>
                  </a:lnTo>
                  <a:lnTo>
                    <a:pt x="112" y="32"/>
                  </a:lnTo>
                  <a:lnTo>
                    <a:pt x="120" y="24"/>
                  </a:lnTo>
                  <a:lnTo>
                    <a:pt x="144" y="24"/>
                  </a:lnTo>
                  <a:lnTo>
                    <a:pt x="184" y="48"/>
                  </a:lnTo>
                  <a:lnTo>
                    <a:pt x="184" y="56"/>
                  </a:lnTo>
                  <a:lnTo>
                    <a:pt x="184" y="64"/>
                  </a:lnTo>
                  <a:lnTo>
                    <a:pt x="176" y="80"/>
                  </a:lnTo>
                  <a:lnTo>
                    <a:pt x="176" y="112"/>
                  </a:lnTo>
                  <a:lnTo>
                    <a:pt x="192" y="112"/>
                  </a:lnTo>
                  <a:lnTo>
                    <a:pt x="192" y="120"/>
                  </a:lnTo>
                  <a:lnTo>
                    <a:pt x="184" y="136"/>
                  </a:lnTo>
                  <a:lnTo>
                    <a:pt x="192" y="152"/>
                  </a:lnTo>
                  <a:lnTo>
                    <a:pt x="200" y="160"/>
                  </a:lnTo>
                  <a:lnTo>
                    <a:pt x="200" y="168"/>
                  </a:lnTo>
                  <a:lnTo>
                    <a:pt x="192" y="176"/>
                  </a:lnTo>
                  <a:lnTo>
                    <a:pt x="192" y="192"/>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62" name="Freeform 160"/>
            <p:cNvSpPr>
              <a:spLocks/>
            </p:cNvSpPr>
            <p:nvPr/>
          </p:nvSpPr>
          <p:spPr bwMode="auto">
            <a:xfrm>
              <a:off x="4145" y="2219"/>
              <a:ext cx="157" cy="111"/>
            </a:xfrm>
            <a:custGeom>
              <a:avLst/>
              <a:gdLst>
                <a:gd name="T0" fmla="*/ 275 w 152"/>
                <a:gd name="T1" fmla="*/ 6 h 120"/>
                <a:gd name="T2" fmla="*/ 244 w 152"/>
                <a:gd name="T3" fmla="*/ 6 h 120"/>
                <a:gd name="T4" fmla="*/ 214 w 152"/>
                <a:gd name="T5" fmla="*/ 6 h 120"/>
                <a:gd name="T6" fmla="*/ 214 w 152"/>
                <a:gd name="T7" fmla="*/ 8 h 120"/>
                <a:gd name="T8" fmla="*/ 199 w 152"/>
                <a:gd name="T9" fmla="*/ 13 h 120"/>
                <a:gd name="T10" fmla="*/ 199 w 152"/>
                <a:gd name="T11" fmla="*/ 14 h 120"/>
                <a:gd name="T12" fmla="*/ 182 w 152"/>
                <a:gd name="T13" fmla="*/ 16 h 120"/>
                <a:gd name="T14" fmla="*/ 182 w 152"/>
                <a:gd name="T15" fmla="*/ 18 h 120"/>
                <a:gd name="T16" fmla="*/ 121 w 152"/>
                <a:gd name="T17" fmla="*/ 18 h 120"/>
                <a:gd name="T18" fmla="*/ 121 w 152"/>
                <a:gd name="T19" fmla="*/ 20 h 120"/>
                <a:gd name="T20" fmla="*/ 121 w 152"/>
                <a:gd name="T21" fmla="*/ 24 h 120"/>
                <a:gd name="T22" fmla="*/ 44 w 152"/>
                <a:gd name="T23" fmla="*/ 25 h 120"/>
                <a:gd name="T24" fmla="*/ 8 w 152"/>
                <a:gd name="T25" fmla="*/ 24 h 120"/>
                <a:gd name="T26" fmla="*/ 36 w 152"/>
                <a:gd name="T27" fmla="*/ 20 h 120"/>
                <a:gd name="T28" fmla="*/ 36 w 152"/>
                <a:gd name="T29" fmla="*/ 18 h 120"/>
                <a:gd name="T30" fmla="*/ 0 w 152"/>
                <a:gd name="T31" fmla="*/ 18 h 120"/>
                <a:gd name="T32" fmla="*/ 0 w 152"/>
                <a:gd name="T33" fmla="*/ 13 h 120"/>
                <a:gd name="T34" fmla="*/ 8 w 152"/>
                <a:gd name="T35" fmla="*/ 8 h 120"/>
                <a:gd name="T36" fmla="*/ 44 w 152"/>
                <a:gd name="T37" fmla="*/ 8 h 120"/>
                <a:gd name="T38" fmla="*/ 44 w 152"/>
                <a:gd name="T39" fmla="*/ 6 h 120"/>
                <a:gd name="T40" fmla="*/ 74 w 152"/>
                <a:gd name="T41" fmla="*/ 6 h 120"/>
                <a:gd name="T42" fmla="*/ 94 w 152"/>
                <a:gd name="T43" fmla="*/ 6 h 120"/>
                <a:gd name="T44" fmla="*/ 106 w 152"/>
                <a:gd name="T45" fmla="*/ 6 h 120"/>
                <a:gd name="T46" fmla="*/ 106 w 152"/>
                <a:gd name="T47" fmla="*/ 6 h 120"/>
                <a:gd name="T48" fmla="*/ 154 w 152"/>
                <a:gd name="T49" fmla="*/ 6 h 120"/>
                <a:gd name="T50" fmla="*/ 182 w 152"/>
                <a:gd name="T51" fmla="*/ 6 h 120"/>
                <a:gd name="T52" fmla="*/ 182 w 152"/>
                <a:gd name="T53" fmla="*/ 6 h 120"/>
                <a:gd name="T54" fmla="*/ 199 w 152"/>
                <a:gd name="T55" fmla="*/ 6 h 120"/>
                <a:gd name="T56" fmla="*/ 199 w 152"/>
                <a:gd name="T57" fmla="*/ 0 h 120"/>
                <a:gd name="T58" fmla="*/ 214 w 152"/>
                <a:gd name="T59" fmla="*/ 0 h 120"/>
                <a:gd name="T60" fmla="*/ 228 w 152"/>
                <a:gd name="T61" fmla="*/ 6 h 120"/>
                <a:gd name="T62" fmla="*/ 259 w 152"/>
                <a:gd name="T63" fmla="*/ 6 h 120"/>
                <a:gd name="T64" fmla="*/ 289 w 152"/>
                <a:gd name="T65" fmla="*/ 6 h 120"/>
                <a:gd name="T66" fmla="*/ 275 w 152"/>
                <a:gd name="T67" fmla="*/ 6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44" y="16"/>
                  </a:moveTo>
                  <a:lnTo>
                    <a:pt x="128" y="24"/>
                  </a:lnTo>
                  <a:lnTo>
                    <a:pt x="112" y="32"/>
                  </a:lnTo>
                  <a:lnTo>
                    <a:pt x="112" y="40"/>
                  </a:lnTo>
                  <a:lnTo>
                    <a:pt x="104" y="56"/>
                  </a:lnTo>
                  <a:lnTo>
                    <a:pt x="104" y="64"/>
                  </a:lnTo>
                  <a:lnTo>
                    <a:pt x="96" y="72"/>
                  </a:lnTo>
                  <a:lnTo>
                    <a:pt x="96" y="88"/>
                  </a:lnTo>
                  <a:lnTo>
                    <a:pt x="64" y="88"/>
                  </a:lnTo>
                  <a:lnTo>
                    <a:pt x="64" y="96"/>
                  </a:lnTo>
                  <a:lnTo>
                    <a:pt x="64" y="112"/>
                  </a:lnTo>
                  <a:lnTo>
                    <a:pt x="24" y="120"/>
                  </a:lnTo>
                  <a:lnTo>
                    <a:pt x="8" y="112"/>
                  </a:lnTo>
                  <a:lnTo>
                    <a:pt x="16" y="96"/>
                  </a:lnTo>
                  <a:lnTo>
                    <a:pt x="16" y="88"/>
                  </a:lnTo>
                  <a:lnTo>
                    <a:pt x="0" y="88"/>
                  </a:lnTo>
                  <a:lnTo>
                    <a:pt x="0" y="56"/>
                  </a:lnTo>
                  <a:lnTo>
                    <a:pt x="8" y="40"/>
                  </a:lnTo>
                  <a:lnTo>
                    <a:pt x="24" y="40"/>
                  </a:lnTo>
                  <a:lnTo>
                    <a:pt x="24" y="32"/>
                  </a:lnTo>
                  <a:lnTo>
                    <a:pt x="40" y="32"/>
                  </a:lnTo>
                  <a:lnTo>
                    <a:pt x="48" y="16"/>
                  </a:lnTo>
                  <a:lnTo>
                    <a:pt x="56" y="16"/>
                  </a:lnTo>
                  <a:lnTo>
                    <a:pt x="56" y="8"/>
                  </a:lnTo>
                  <a:lnTo>
                    <a:pt x="80" y="16"/>
                  </a:lnTo>
                  <a:lnTo>
                    <a:pt x="96" y="16"/>
                  </a:lnTo>
                  <a:lnTo>
                    <a:pt x="96" y="8"/>
                  </a:lnTo>
                  <a:lnTo>
                    <a:pt x="104" y="8"/>
                  </a:lnTo>
                  <a:lnTo>
                    <a:pt x="104" y="0"/>
                  </a:lnTo>
                  <a:lnTo>
                    <a:pt x="112" y="0"/>
                  </a:lnTo>
                  <a:lnTo>
                    <a:pt x="120" y="24"/>
                  </a:lnTo>
                  <a:lnTo>
                    <a:pt x="136" y="8"/>
                  </a:lnTo>
                  <a:lnTo>
                    <a:pt x="152" y="16"/>
                  </a:lnTo>
                  <a:lnTo>
                    <a:pt x="144"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3" name="Freeform 161"/>
            <p:cNvSpPr>
              <a:spLocks/>
            </p:cNvSpPr>
            <p:nvPr/>
          </p:nvSpPr>
          <p:spPr bwMode="auto">
            <a:xfrm>
              <a:off x="4145" y="2219"/>
              <a:ext cx="157" cy="111"/>
            </a:xfrm>
            <a:custGeom>
              <a:avLst/>
              <a:gdLst>
                <a:gd name="T0" fmla="*/ 275 w 152"/>
                <a:gd name="T1" fmla="*/ 6 h 120"/>
                <a:gd name="T2" fmla="*/ 244 w 152"/>
                <a:gd name="T3" fmla="*/ 6 h 120"/>
                <a:gd name="T4" fmla="*/ 214 w 152"/>
                <a:gd name="T5" fmla="*/ 6 h 120"/>
                <a:gd name="T6" fmla="*/ 214 w 152"/>
                <a:gd name="T7" fmla="*/ 8 h 120"/>
                <a:gd name="T8" fmla="*/ 199 w 152"/>
                <a:gd name="T9" fmla="*/ 13 h 120"/>
                <a:gd name="T10" fmla="*/ 199 w 152"/>
                <a:gd name="T11" fmla="*/ 14 h 120"/>
                <a:gd name="T12" fmla="*/ 182 w 152"/>
                <a:gd name="T13" fmla="*/ 16 h 120"/>
                <a:gd name="T14" fmla="*/ 182 w 152"/>
                <a:gd name="T15" fmla="*/ 18 h 120"/>
                <a:gd name="T16" fmla="*/ 121 w 152"/>
                <a:gd name="T17" fmla="*/ 18 h 120"/>
                <a:gd name="T18" fmla="*/ 121 w 152"/>
                <a:gd name="T19" fmla="*/ 20 h 120"/>
                <a:gd name="T20" fmla="*/ 121 w 152"/>
                <a:gd name="T21" fmla="*/ 24 h 120"/>
                <a:gd name="T22" fmla="*/ 44 w 152"/>
                <a:gd name="T23" fmla="*/ 25 h 120"/>
                <a:gd name="T24" fmla="*/ 8 w 152"/>
                <a:gd name="T25" fmla="*/ 24 h 120"/>
                <a:gd name="T26" fmla="*/ 36 w 152"/>
                <a:gd name="T27" fmla="*/ 20 h 120"/>
                <a:gd name="T28" fmla="*/ 36 w 152"/>
                <a:gd name="T29" fmla="*/ 18 h 120"/>
                <a:gd name="T30" fmla="*/ 0 w 152"/>
                <a:gd name="T31" fmla="*/ 18 h 120"/>
                <a:gd name="T32" fmla="*/ 0 w 152"/>
                <a:gd name="T33" fmla="*/ 13 h 120"/>
                <a:gd name="T34" fmla="*/ 8 w 152"/>
                <a:gd name="T35" fmla="*/ 8 h 120"/>
                <a:gd name="T36" fmla="*/ 44 w 152"/>
                <a:gd name="T37" fmla="*/ 8 h 120"/>
                <a:gd name="T38" fmla="*/ 44 w 152"/>
                <a:gd name="T39" fmla="*/ 6 h 120"/>
                <a:gd name="T40" fmla="*/ 74 w 152"/>
                <a:gd name="T41" fmla="*/ 6 h 120"/>
                <a:gd name="T42" fmla="*/ 94 w 152"/>
                <a:gd name="T43" fmla="*/ 6 h 120"/>
                <a:gd name="T44" fmla="*/ 106 w 152"/>
                <a:gd name="T45" fmla="*/ 6 h 120"/>
                <a:gd name="T46" fmla="*/ 106 w 152"/>
                <a:gd name="T47" fmla="*/ 6 h 120"/>
                <a:gd name="T48" fmla="*/ 154 w 152"/>
                <a:gd name="T49" fmla="*/ 6 h 120"/>
                <a:gd name="T50" fmla="*/ 182 w 152"/>
                <a:gd name="T51" fmla="*/ 6 h 120"/>
                <a:gd name="T52" fmla="*/ 182 w 152"/>
                <a:gd name="T53" fmla="*/ 6 h 120"/>
                <a:gd name="T54" fmla="*/ 199 w 152"/>
                <a:gd name="T55" fmla="*/ 6 h 120"/>
                <a:gd name="T56" fmla="*/ 199 w 152"/>
                <a:gd name="T57" fmla="*/ 0 h 120"/>
                <a:gd name="T58" fmla="*/ 214 w 152"/>
                <a:gd name="T59" fmla="*/ 0 h 120"/>
                <a:gd name="T60" fmla="*/ 228 w 152"/>
                <a:gd name="T61" fmla="*/ 6 h 120"/>
                <a:gd name="T62" fmla="*/ 259 w 152"/>
                <a:gd name="T63" fmla="*/ 6 h 120"/>
                <a:gd name="T64" fmla="*/ 289 w 152"/>
                <a:gd name="T65" fmla="*/ 6 h 120"/>
                <a:gd name="T66" fmla="*/ 275 w 152"/>
                <a:gd name="T67" fmla="*/ 6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44" y="16"/>
                  </a:moveTo>
                  <a:lnTo>
                    <a:pt x="128" y="24"/>
                  </a:lnTo>
                  <a:lnTo>
                    <a:pt x="112" y="32"/>
                  </a:lnTo>
                  <a:lnTo>
                    <a:pt x="112" y="40"/>
                  </a:lnTo>
                  <a:lnTo>
                    <a:pt x="104" y="56"/>
                  </a:lnTo>
                  <a:lnTo>
                    <a:pt x="104" y="64"/>
                  </a:lnTo>
                  <a:lnTo>
                    <a:pt x="96" y="72"/>
                  </a:lnTo>
                  <a:lnTo>
                    <a:pt x="96" y="88"/>
                  </a:lnTo>
                  <a:lnTo>
                    <a:pt x="64" y="88"/>
                  </a:lnTo>
                  <a:lnTo>
                    <a:pt x="64" y="96"/>
                  </a:lnTo>
                  <a:lnTo>
                    <a:pt x="64" y="112"/>
                  </a:lnTo>
                  <a:lnTo>
                    <a:pt x="24" y="120"/>
                  </a:lnTo>
                  <a:lnTo>
                    <a:pt x="8" y="112"/>
                  </a:lnTo>
                  <a:lnTo>
                    <a:pt x="16" y="96"/>
                  </a:lnTo>
                  <a:lnTo>
                    <a:pt x="16" y="88"/>
                  </a:lnTo>
                  <a:lnTo>
                    <a:pt x="0" y="88"/>
                  </a:lnTo>
                  <a:lnTo>
                    <a:pt x="0" y="56"/>
                  </a:lnTo>
                  <a:lnTo>
                    <a:pt x="8" y="40"/>
                  </a:lnTo>
                  <a:lnTo>
                    <a:pt x="24" y="40"/>
                  </a:lnTo>
                  <a:lnTo>
                    <a:pt x="24" y="32"/>
                  </a:lnTo>
                  <a:lnTo>
                    <a:pt x="40" y="32"/>
                  </a:lnTo>
                  <a:lnTo>
                    <a:pt x="48" y="16"/>
                  </a:lnTo>
                  <a:lnTo>
                    <a:pt x="56" y="16"/>
                  </a:lnTo>
                  <a:lnTo>
                    <a:pt x="56" y="8"/>
                  </a:lnTo>
                  <a:lnTo>
                    <a:pt x="80" y="16"/>
                  </a:lnTo>
                  <a:lnTo>
                    <a:pt x="96" y="16"/>
                  </a:lnTo>
                  <a:lnTo>
                    <a:pt x="96" y="8"/>
                  </a:lnTo>
                  <a:lnTo>
                    <a:pt x="104" y="8"/>
                  </a:lnTo>
                  <a:lnTo>
                    <a:pt x="104" y="0"/>
                  </a:lnTo>
                  <a:lnTo>
                    <a:pt x="112" y="0"/>
                  </a:lnTo>
                  <a:lnTo>
                    <a:pt x="120" y="24"/>
                  </a:lnTo>
                  <a:lnTo>
                    <a:pt x="136" y="8"/>
                  </a:lnTo>
                  <a:lnTo>
                    <a:pt x="152" y="16"/>
                  </a:lnTo>
                  <a:lnTo>
                    <a:pt x="144" y="1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64" name="Freeform 162"/>
            <p:cNvSpPr>
              <a:spLocks/>
            </p:cNvSpPr>
            <p:nvPr/>
          </p:nvSpPr>
          <p:spPr bwMode="auto">
            <a:xfrm>
              <a:off x="4154" y="2234"/>
              <a:ext cx="181" cy="156"/>
            </a:xfrm>
            <a:custGeom>
              <a:avLst/>
              <a:gdLst>
                <a:gd name="T0" fmla="*/ 8 w 176"/>
                <a:gd name="T1" fmla="*/ 34 h 168"/>
                <a:gd name="T2" fmla="*/ 8 w 176"/>
                <a:gd name="T3" fmla="*/ 31 h 168"/>
                <a:gd name="T4" fmla="*/ 16 w 176"/>
                <a:gd name="T5" fmla="*/ 29 h 168"/>
                <a:gd name="T6" fmla="*/ 16 w 176"/>
                <a:gd name="T7" fmla="*/ 28 h 168"/>
                <a:gd name="T8" fmla="*/ 8 w 176"/>
                <a:gd name="T9" fmla="*/ 26 h 168"/>
                <a:gd name="T10" fmla="*/ 0 w 176"/>
                <a:gd name="T11" fmla="*/ 22 h 168"/>
                <a:gd name="T12" fmla="*/ 16 w 176"/>
                <a:gd name="T13" fmla="*/ 24 h 168"/>
                <a:gd name="T14" fmla="*/ 100 w 176"/>
                <a:gd name="T15" fmla="*/ 22 h 168"/>
                <a:gd name="T16" fmla="*/ 100 w 176"/>
                <a:gd name="T17" fmla="*/ 19 h 168"/>
                <a:gd name="T18" fmla="*/ 100 w 176"/>
                <a:gd name="T19" fmla="*/ 17 h 168"/>
                <a:gd name="T20" fmla="*/ 156 w 176"/>
                <a:gd name="T21" fmla="*/ 17 h 168"/>
                <a:gd name="T22" fmla="*/ 156 w 176"/>
                <a:gd name="T23" fmla="*/ 14 h 168"/>
                <a:gd name="T24" fmla="*/ 167 w 176"/>
                <a:gd name="T25" fmla="*/ 12 h 168"/>
                <a:gd name="T26" fmla="*/ 167 w 176"/>
                <a:gd name="T27" fmla="*/ 9 h 168"/>
                <a:gd name="T28" fmla="*/ 181 w 176"/>
                <a:gd name="T29" fmla="*/ 6 h 168"/>
                <a:gd name="T30" fmla="*/ 181 w 176"/>
                <a:gd name="T31" fmla="*/ 6 h 168"/>
                <a:gd name="T32" fmla="*/ 209 w 176"/>
                <a:gd name="T33" fmla="*/ 6 h 168"/>
                <a:gd name="T34" fmla="*/ 238 w 176"/>
                <a:gd name="T35" fmla="*/ 0 h 168"/>
                <a:gd name="T36" fmla="*/ 266 w 176"/>
                <a:gd name="T37" fmla="*/ 6 h 168"/>
                <a:gd name="T38" fmla="*/ 282 w 176"/>
                <a:gd name="T39" fmla="*/ 6 h 168"/>
                <a:gd name="T40" fmla="*/ 307 w 176"/>
                <a:gd name="T41" fmla="*/ 6 h 168"/>
                <a:gd name="T42" fmla="*/ 293 w 176"/>
                <a:gd name="T43" fmla="*/ 6 h 168"/>
                <a:gd name="T44" fmla="*/ 266 w 176"/>
                <a:gd name="T45" fmla="*/ 7 h 168"/>
                <a:gd name="T46" fmla="*/ 238 w 176"/>
                <a:gd name="T47" fmla="*/ 6 h 168"/>
                <a:gd name="T48" fmla="*/ 238 w 176"/>
                <a:gd name="T49" fmla="*/ 7 h 168"/>
                <a:gd name="T50" fmla="*/ 238 w 176"/>
                <a:gd name="T51" fmla="*/ 9 h 168"/>
                <a:gd name="T52" fmla="*/ 238 w 176"/>
                <a:gd name="T53" fmla="*/ 14 h 168"/>
                <a:gd name="T54" fmla="*/ 252 w 176"/>
                <a:gd name="T55" fmla="*/ 16 h 168"/>
                <a:gd name="T56" fmla="*/ 252 w 176"/>
                <a:gd name="T57" fmla="*/ 17 h 168"/>
                <a:gd name="T58" fmla="*/ 238 w 176"/>
                <a:gd name="T59" fmla="*/ 17 h 168"/>
                <a:gd name="T60" fmla="*/ 252 w 176"/>
                <a:gd name="T61" fmla="*/ 17 h 168"/>
                <a:gd name="T62" fmla="*/ 195 w 176"/>
                <a:gd name="T63" fmla="*/ 28 h 168"/>
                <a:gd name="T64" fmla="*/ 167 w 176"/>
                <a:gd name="T65" fmla="*/ 28 h 168"/>
                <a:gd name="T66" fmla="*/ 156 w 176"/>
                <a:gd name="T67" fmla="*/ 28 h 168"/>
                <a:gd name="T68" fmla="*/ 156 w 176"/>
                <a:gd name="T69" fmla="*/ 31 h 168"/>
                <a:gd name="T70" fmla="*/ 167 w 176"/>
                <a:gd name="T71" fmla="*/ 31 h 168"/>
                <a:gd name="T72" fmla="*/ 167 w 176"/>
                <a:gd name="T73" fmla="*/ 32 h 168"/>
                <a:gd name="T74" fmla="*/ 167 w 176"/>
                <a:gd name="T75" fmla="*/ 36 h 168"/>
                <a:gd name="T76" fmla="*/ 167 w 176"/>
                <a:gd name="T77" fmla="*/ 38 h 168"/>
                <a:gd name="T78" fmla="*/ 140 w 176"/>
                <a:gd name="T79" fmla="*/ 38 h 168"/>
                <a:gd name="T80" fmla="*/ 124 w 176"/>
                <a:gd name="T81" fmla="*/ 38 h 168"/>
                <a:gd name="T82" fmla="*/ 112 w 176"/>
                <a:gd name="T83" fmla="*/ 38 h 168"/>
                <a:gd name="T84" fmla="*/ 100 w 176"/>
                <a:gd name="T85" fmla="*/ 34 h 168"/>
                <a:gd name="T86" fmla="*/ 67 w 176"/>
                <a:gd name="T87" fmla="*/ 34 h 168"/>
                <a:gd name="T88" fmla="*/ 44 w 176"/>
                <a:gd name="T89" fmla="*/ 34 h 168"/>
                <a:gd name="T90" fmla="*/ 8 w 176"/>
                <a:gd name="T91" fmla="*/ 34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6"/>
                <a:gd name="T139" fmla="*/ 0 h 168"/>
                <a:gd name="T140" fmla="*/ 176 w 17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6" h="168">
                  <a:moveTo>
                    <a:pt x="8" y="152"/>
                  </a:moveTo>
                  <a:lnTo>
                    <a:pt x="8" y="136"/>
                  </a:lnTo>
                  <a:lnTo>
                    <a:pt x="16" y="128"/>
                  </a:lnTo>
                  <a:lnTo>
                    <a:pt x="16" y="120"/>
                  </a:lnTo>
                  <a:lnTo>
                    <a:pt x="8" y="112"/>
                  </a:lnTo>
                  <a:lnTo>
                    <a:pt x="0" y="96"/>
                  </a:lnTo>
                  <a:lnTo>
                    <a:pt x="16" y="104"/>
                  </a:lnTo>
                  <a:lnTo>
                    <a:pt x="56" y="96"/>
                  </a:lnTo>
                  <a:lnTo>
                    <a:pt x="56" y="80"/>
                  </a:lnTo>
                  <a:lnTo>
                    <a:pt x="56" y="72"/>
                  </a:lnTo>
                  <a:lnTo>
                    <a:pt x="88" y="72"/>
                  </a:lnTo>
                  <a:lnTo>
                    <a:pt x="88" y="56"/>
                  </a:lnTo>
                  <a:lnTo>
                    <a:pt x="96" y="48"/>
                  </a:lnTo>
                  <a:lnTo>
                    <a:pt x="96" y="40"/>
                  </a:lnTo>
                  <a:lnTo>
                    <a:pt x="104" y="24"/>
                  </a:lnTo>
                  <a:lnTo>
                    <a:pt x="104" y="16"/>
                  </a:lnTo>
                  <a:lnTo>
                    <a:pt x="120" y="8"/>
                  </a:lnTo>
                  <a:lnTo>
                    <a:pt x="136" y="0"/>
                  </a:lnTo>
                  <a:lnTo>
                    <a:pt x="152" y="8"/>
                  </a:lnTo>
                  <a:lnTo>
                    <a:pt x="160" y="16"/>
                  </a:lnTo>
                  <a:lnTo>
                    <a:pt x="176" y="24"/>
                  </a:lnTo>
                  <a:lnTo>
                    <a:pt x="168" y="24"/>
                  </a:lnTo>
                  <a:lnTo>
                    <a:pt x="152" y="32"/>
                  </a:lnTo>
                  <a:lnTo>
                    <a:pt x="136" y="24"/>
                  </a:lnTo>
                  <a:lnTo>
                    <a:pt x="136" y="32"/>
                  </a:lnTo>
                  <a:lnTo>
                    <a:pt x="136" y="40"/>
                  </a:lnTo>
                  <a:lnTo>
                    <a:pt x="136" y="56"/>
                  </a:lnTo>
                  <a:lnTo>
                    <a:pt x="144" y="64"/>
                  </a:lnTo>
                  <a:lnTo>
                    <a:pt x="144" y="72"/>
                  </a:lnTo>
                  <a:lnTo>
                    <a:pt x="136" y="72"/>
                  </a:lnTo>
                  <a:lnTo>
                    <a:pt x="144" y="72"/>
                  </a:lnTo>
                  <a:lnTo>
                    <a:pt x="112" y="120"/>
                  </a:lnTo>
                  <a:lnTo>
                    <a:pt x="96" y="120"/>
                  </a:lnTo>
                  <a:lnTo>
                    <a:pt x="88" y="120"/>
                  </a:lnTo>
                  <a:lnTo>
                    <a:pt x="88" y="136"/>
                  </a:lnTo>
                  <a:lnTo>
                    <a:pt x="96" y="136"/>
                  </a:lnTo>
                  <a:lnTo>
                    <a:pt x="96" y="144"/>
                  </a:lnTo>
                  <a:lnTo>
                    <a:pt x="96" y="160"/>
                  </a:lnTo>
                  <a:lnTo>
                    <a:pt x="96" y="168"/>
                  </a:lnTo>
                  <a:lnTo>
                    <a:pt x="80" y="168"/>
                  </a:lnTo>
                  <a:lnTo>
                    <a:pt x="72" y="168"/>
                  </a:lnTo>
                  <a:lnTo>
                    <a:pt x="64" y="168"/>
                  </a:lnTo>
                  <a:lnTo>
                    <a:pt x="56" y="152"/>
                  </a:lnTo>
                  <a:lnTo>
                    <a:pt x="40" y="152"/>
                  </a:lnTo>
                  <a:lnTo>
                    <a:pt x="24" y="152"/>
                  </a:lnTo>
                  <a:lnTo>
                    <a:pt x="8" y="15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5" name="Freeform 163"/>
            <p:cNvSpPr>
              <a:spLocks/>
            </p:cNvSpPr>
            <p:nvPr/>
          </p:nvSpPr>
          <p:spPr bwMode="auto">
            <a:xfrm>
              <a:off x="4154" y="2234"/>
              <a:ext cx="181" cy="156"/>
            </a:xfrm>
            <a:custGeom>
              <a:avLst/>
              <a:gdLst>
                <a:gd name="T0" fmla="*/ 8 w 176"/>
                <a:gd name="T1" fmla="*/ 34 h 168"/>
                <a:gd name="T2" fmla="*/ 8 w 176"/>
                <a:gd name="T3" fmla="*/ 31 h 168"/>
                <a:gd name="T4" fmla="*/ 16 w 176"/>
                <a:gd name="T5" fmla="*/ 29 h 168"/>
                <a:gd name="T6" fmla="*/ 16 w 176"/>
                <a:gd name="T7" fmla="*/ 28 h 168"/>
                <a:gd name="T8" fmla="*/ 8 w 176"/>
                <a:gd name="T9" fmla="*/ 26 h 168"/>
                <a:gd name="T10" fmla="*/ 0 w 176"/>
                <a:gd name="T11" fmla="*/ 22 h 168"/>
                <a:gd name="T12" fmla="*/ 16 w 176"/>
                <a:gd name="T13" fmla="*/ 24 h 168"/>
                <a:gd name="T14" fmla="*/ 100 w 176"/>
                <a:gd name="T15" fmla="*/ 22 h 168"/>
                <a:gd name="T16" fmla="*/ 100 w 176"/>
                <a:gd name="T17" fmla="*/ 19 h 168"/>
                <a:gd name="T18" fmla="*/ 100 w 176"/>
                <a:gd name="T19" fmla="*/ 17 h 168"/>
                <a:gd name="T20" fmla="*/ 156 w 176"/>
                <a:gd name="T21" fmla="*/ 17 h 168"/>
                <a:gd name="T22" fmla="*/ 156 w 176"/>
                <a:gd name="T23" fmla="*/ 14 h 168"/>
                <a:gd name="T24" fmla="*/ 167 w 176"/>
                <a:gd name="T25" fmla="*/ 12 h 168"/>
                <a:gd name="T26" fmla="*/ 167 w 176"/>
                <a:gd name="T27" fmla="*/ 9 h 168"/>
                <a:gd name="T28" fmla="*/ 181 w 176"/>
                <a:gd name="T29" fmla="*/ 6 h 168"/>
                <a:gd name="T30" fmla="*/ 181 w 176"/>
                <a:gd name="T31" fmla="*/ 6 h 168"/>
                <a:gd name="T32" fmla="*/ 209 w 176"/>
                <a:gd name="T33" fmla="*/ 6 h 168"/>
                <a:gd name="T34" fmla="*/ 238 w 176"/>
                <a:gd name="T35" fmla="*/ 0 h 168"/>
                <a:gd name="T36" fmla="*/ 266 w 176"/>
                <a:gd name="T37" fmla="*/ 6 h 168"/>
                <a:gd name="T38" fmla="*/ 282 w 176"/>
                <a:gd name="T39" fmla="*/ 6 h 168"/>
                <a:gd name="T40" fmla="*/ 307 w 176"/>
                <a:gd name="T41" fmla="*/ 6 h 168"/>
                <a:gd name="T42" fmla="*/ 293 w 176"/>
                <a:gd name="T43" fmla="*/ 6 h 168"/>
                <a:gd name="T44" fmla="*/ 266 w 176"/>
                <a:gd name="T45" fmla="*/ 7 h 168"/>
                <a:gd name="T46" fmla="*/ 238 w 176"/>
                <a:gd name="T47" fmla="*/ 6 h 168"/>
                <a:gd name="T48" fmla="*/ 238 w 176"/>
                <a:gd name="T49" fmla="*/ 7 h 168"/>
                <a:gd name="T50" fmla="*/ 238 w 176"/>
                <a:gd name="T51" fmla="*/ 9 h 168"/>
                <a:gd name="T52" fmla="*/ 238 w 176"/>
                <a:gd name="T53" fmla="*/ 14 h 168"/>
                <a:gd name="T54" fmla="*/ 252 w 176"/>
                <a:gd name="T55" fmla="*/ 16 h 168"/>
                <a:gd name="T56" fmla="*/ 252 w 176"/>
                <a:gd name="T57" fmla="*/ 17 h 168"/>
                <a:gd name="T58" fmla="*/ 238 w 176"/>
                <a:gd name="T59" fmla="*/ 17 h 168"/>
                <a:gd name="T60" fmla="*/ 252 w 176"/>
                <a:gd name="T61" fmla="*/ 17 h 168"/>
                <a:gd name="T62" fmla="*/ 195 w 176"/>
                <a:gd name="T63" fmla="*/ 28 h 168"/>
                <a:gd name="T64" fmla="*/ 167 w 176"/>
                <a:gd name="T65" fmla="*/ 28 h 168"/>
                <a:gd name="T66" fmla="*/ 156 w 176"/>
                <a:gd name="T67" fmla="*/ 28 h 168"/>
                <a:gd name="T68" fmla="*/ 156 w 176"/>
                <a:gd name="T69" fmla="*/ 31 h 168"/>
                <a:gd name="T70" fmla="*/ 167 w 176"/>
                <a:gd name="T71" fmla="*/ 31 h 168"/>
                <a:gd name="T72" fmla="*/ 167 w 176"/>
                <a:gd name="T73" fmla="*/ 32 h 168"/>
                <a:gd name="T74" fmla="*/ 167 w 176"/>
                <a:gd name="T75" fmla="*/ 36 h 168"/>
                <a:gd name="T76" fmla="*/ 167 w 176"/>
                <a:gd name="T77" fmla="*/ 38 h 168"/>
                <a:gd name="T78" fmla="*/ 140 w 176"/>
                <a:gd name="T79" fmla="*/ 38 h 168"/>
                <a:gd name="T80" fmla="*/ 124 w 176"/>
                <a:gd name="T81" fmla="*/ 38 h 168"/>
                <a:gd name="T82" fmla="*/ 112 w 176"/>
                <a:gd name="T83" fmla="*/ 38 h 168"/>
                <a:gd name="T84" fmla="*/ 100 w 176"/>
                <a:gd name="T85" fmla="*/ 34 h 168"/>
                <a:gd name="T86" fmla="*/ 67 w 176"/>
                <a:gd name="T87" fmla="*/ 34 h 168"/>
                <a:gd name="T88" fmla="*/ 44 w 176"/>
                <a:gd name="T89" fmla="*/ 34 h 168"/>
                <a:gd name="T90" fmla="*/ 8 w 176"/>
                <a:gd name="T91" fmla="*/ 34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6"/>
                <a:gd name="T139" fmla="*/ 0 h 168"/>
                <a:gd name="T140" fmla="*/ 176 w 17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6" h="168">
                  <a:moveTo>
                    <a:pt x="8" y="152"/>
                  </a:moveTo>
                  <a:lnTo>
                    <a:pt x="8" y="136"/>
                  </a:lnTo>
                  <a:lnTo>
                    <a:pt x="16" y="128"/>
                  </a:lnTo>
                  <a:lnTo>
                    <a:pt x="16" y="120"/>
                  </a:lnTo>
                  <a:lnTo>
                    <a:pt x="8" y="112"/>
                  </a:lnTo>
                  <a:lnTo>
                    <a:pt x="0" y="96"/>
                  </a:lnTo>
                  <a:lnTo>
                    <a:pt x="16" y="104"/>
                  </a:lnTo>
                  <a:lnTo>
                    <a:pt x="56" y="96"/>
                  </a:lnTo>
                  <a:lnTo>
                    <a:pt x="56" y="80"/>
                  </a:lnTo>
                  <a:lnTo>
                    <a:pt x="56" y="72"/>
                  </a:lnTo>
                  <a:lnTo>
                    <a:pt x="88" y="72"/>
                  </a:lnTo>
                  <a:lnTo>
                    <a:pt x="88" y="56"/>
                  </a:lnTo>
                  <a:lnTo>
                    <a:pt x="96" y="48"/>
                  </a:lnTo>
                  <a:lnTo>
                    <a:pt x="96" y="40"/>
                  </a:lnTo>
                  <a:lnTo>
                    <a:pt x="104" y="24"/>
                  </a:lnTo>
                  <a:lnTo>
                    <a:pt x="104" y="16"/>
                  </a:lnTo>
                  <a:lnTo>
                    <a:pt x="120" y="8"/>
                  </a:lnTo>
                  <a:lnTo>
                    <a:pt x="136" y="0"/>
                  </a:lnTo>
                  <a:lnTo>
                    <a:pt x="152" y="8"/>
                  </a:lnTo>
                  <a:lnTo>
                    <a:pt x="160" y="16"/>
                  </a:lnTo>
                  <a:lnTo>
                    <a:pt x="176" y="24"/>
                  </a:lnTo>
                  <a:lnTo>
                    <a:pt x="168" y="24"/>
                  </a:lnTo>
                  <a:lnTo>
                    <a:pt x="152" y="32"/>
                  </a:lnTo>
                  <a:lnTo>
                    <a:pt x="136" y="24"/>
                  </a:lnTo>
                  <a:lnTo>
                    <a:pt x="136" y="32"/>
                  </a:lnTo>
                  <a:lnTo>
                    <a:pt x="136" y="40"/>
                  </a:lnTo>
                  <a:lnTo>
                    <a:pt x="136" y="56"/>
                  </a:lnTo>
                  <a:lnTo>
                    <a:pt x="144" y="64"/>
                  </a:lnTo>
                  <a:lnTo>
                    <a:pt x="144" y="72"/>
                  </a:lnTo>
                  <a:lnTo>
                    <a:pt x="136" y="72"/>
                  </a:lnTo>
                  <a:lnTo>
                    <a:pt x="144" y="72"/>
                  </a:lnTo>
                  <a:lnTo>
                    <a:pt x="112" y="120"/>
                  </a:lnTo>
                  <a:lnTo>
                    <a:pt x="96" y="120"/>
                  </a:lnTo>
                  <a:lnTo>
                    <a:pt x="88" y="120"/>
                  </a:lnTo>
                  <a:lnTo>
                    <a:pt x="88" y="136"/>
                  </a:lnTo>
                  <a:lnTo>
                    <a:pt x="96" y="136"/>
                  </a:lnTo>
                  <a:lnTo>
                    <a:pt x="96" y="144"/>
                  </a:lnTo>
                  <a:lnTo>
                    <a:pt x="96" y="160"/>
                  </a:lnTo>
                  <a:lnTo>
                    <a:pt x="96" y="168"/>
                  </a:lnTo>
                  <a:lnTo>
                    <a:pt x="80" y="168"/>
                  </a:lnTo>
                  <a:lnTo>
                    <a:pt x="72" y="168"/>
                  </a:lnTo>
                  <a:lnTo>
                    <a:pt x="64" y="168"/>
                  </a:lnTo>
                  <a:lnTo>
                    <a:pt x="56" y="152"/>
                  </a:lnTo>
                  <a:lnTo>
                    <a:pt x="40" y="152"/>
                  </a:lnTo>
                  <a:lnTo>
                    <a:pt x="24" y="152"/>
                  </a:lnTo>
                  <a:lnTo>
                    <a:pt x="8" y="152"/>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66" name="Freeform 164"/>
            <p:cNvSpPr>
              <a:spLocks/>
            </p:cNvSpPr>
            <p:nvPr/>
          </p:nvSpPr>
          <p:spPr bwMode="auto">
            <a:xfrm>
              <a:off x="4360" y="2316"/>
              <a:ext cx="81" cy="44"/>
            </a:xfrm>
            <a:custGeom>
              <a:avLst/>
              <a:gdLst>
                <a:gd name="T0" fmla="*/ 8 w 80"/>
                <a:gd name="T1" fmla="*/ 0 h 48"/>
                <a:gd name="T2" fmla="*/ 0 w 80"/>
                <a:gd name="T3" fmla="*/ 6 h 48"/>
                <a:gd name="T4" fmla="*/ 16 w 80"/>
                <a:gd name="T5" fmla="*/ 6 h 48"/>
                <a:gd name="T6" fmla="*/ 92 w 80"/>
                <a:gd name="T7" fmla="*/ 9 h 48"/>
                <a:gd name="T8" fmla="*/ 100 w 80"/>
                <a:gd name="T9" fmla="*/ 9 h 48"/>
                <a:gd name="T10" fmla="*/ 100 w 80"/>
                <a:gd name="T11" fmla="*/ 7 h 48"/>
                <a:gd name="T12" fmla="*/ 100 w 80"/>
                <a:gd name="T13" fmla="*/ 6 h 48"/>
                <a:gd name="T14" fmla="*/ 76 w 80"/>
                <a:gd name="T15" fmla="*/ 6 h 48"/>
                <a:gd name="T16" fmla="*/ 68 w 80"/>
                <a:gd name="T17" fmla="*/ 6 h 48"/>
                <a:gd name="T18" fmla="*/ 60 w 80"/>
                <a:gd name="T19" fmla="*/ 6 h 48"/>
                <a:gd name="T20" fmla="*/ 32 w 80"/>
                <a:gd name="T21" fmla="*/ 6 h 48"/>
                <a:gd name="T22" fmla="*/ 16 w 80"/>
                <a:gd name="T23" fmla="*/ 0 h 48"/>
                <a:gd name="T24" fmla="*/ 8 w 80"/>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8"/>
                <a:gd name="T41" fmla="*/ 80 w 80"/>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8">
                  <a:moveTo>
                    <a:pt x="8" y="0"/>
                  </a:moveTo>
                  <a:lnTo>
                    <a:pt x="0" y="24"/>
                  </a:lnTo>
                  <a:lnTo>
                    <a:pt x="16" y="32"/>
                  </a:lnTo>
                  <a:lnTo>
                    <a:pt x="72" y="48"/>
                  </a:lnTo>
                  <a:lnTo>
                    <a:pt x="80" y="48"/>
                  </a:lnTo>
                  <a:lnTo>
                    <a:pt x="80" y="40"/>
                  </a:lnTo>
                  <a:lnTo>
                    <a:pt x="80" y="32"/>
                  </a:lnTo>
                  <a:lnTo>
                    <a:pt x="56" y="32"/>
                  </a:lnTo>
                  <a:lnTo>
                    <a:pt x="48" y="24"/>
                  </a:lnTo>
                  <a:lnTo>
                    <a:pt x="40" y="16"/>
                  </a:lnTo>
                  <a:lnTo>
                    <a:pt x="32" y="16"/>
                  </a:lnTo>
                  <a:lnTo>
                    <a:pt x="16" y="0"/>
                  </a:lnTo>
                  <a:lnTo>
                    <a:pt x="8"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7" name="Freeform 165"/>
            <p:cNvSpPr>
              <a:spLocks/>
            </p:cNvSpPr>
            <p:nvPr/>
          </p:nvSpPr>
          <p:spPr bwMode="auto">
            <a:xfrm>
              <a:off x="4360" y="2316"/>
              <a:ext cx="81" cy="44"/>
            </a:xfrm>
            <a:custGeom>
              <a:avLst/>
              <a:gdLst>
                <a:gd name="T0" fmla="*/ 8 w 80"/>
                <a:gd name="T1" fmla="*/ 0 h 48"/>
                <a:gd name="T2" fmla="*/ 0 w 80"/>
                <a:gd name="T3" fmla="*/ 6 h 48"/>
                <a:gd name="T4" fmla="*/ 16 w 80"/>
                <a:gd name="T5" fmla="*/ 6 h 48"/>
                <a:gd name="T6" fmla="*/ 92 w 80"/>
                <a:gd name="T7" fmla="*/ 9 h 48"/>
                <a:gd name="T8" fmla="*/ 100 w 80"/>
                <a:gd name="T9" fmla="*/ 9 h 48"/>
                <a:gd name="T10" fmla="*/ 100 w 80"/>
                <a:gd name="T11" fmla="*/ 7 h 48"/>
                <a:gd name="T12" fmla="*/ 100 w 80"/>
                <a:gd name="T13" fmla="*/ 6 h 48"/>
                <a:gd name="T14" fmla="*/ 76 w 80"/>
                <a:gd name="T15" fmla="*/ 6 h 48"/>
                <a:gd name="T16" fmla="*/ 68 w 80"/>
                <a:gd name="T17" fmla="*/ 6 h 48"/>
                <a:gd name="T18" fmla="*/ 60 w 80"/>
                <a:gd name="T19" fmla="*/ 6 h 48"/>
                <a:gd name="T20" fmla="*/ 32 w 80"/>
                <a:gd name="T21" fmla="*/ 6 h 48"/>
                <a:gd name="T22" fmla="*/ 16 w 80"/>
                <a:gd name="T23" fmla="*/ 0 h 48"/>
                <a:gd name="T24" fmla="*/ 8 w 80"/>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8"/>
                <a:gd name="T41" fmla="*/ 80 w 80"/>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8">
                  <a:moveTo>
                    <a:pt x="8" y="0"/>
                  </a:moveTo>
                  <a:lnTo>
                    <a:pt x="0" y="24"/>
                  </a:lnTo>
                  <a:lnTo>
                    <a:pt x="16" y="32"/>
                  </a:lnTo>
                  <a:lnTo>
                    <a:pt x="72" y="48"/>
                  </a:lnTo>
                  <a:lnTo>
                    <a:pt x="80" y="48"/>
                  </a:lnTo>
                  <a:lnTo>
                    <a:pt x="80" y="40"/>
                  </a:lnTo>
                  <a:lnTo>
                    <a:pt x="80" y="32"/>
                  </a:lnTo>
                  <a:lnTo>
                    <a:pt x="56" y="32"/>
                  </a:lnTo>
                  <a:lnTo>
                    <a:pt x="48" y="24"/>
                  </a:lnTo>
                  <a:lnTo>
                    <a:pt x="40" y="16"/>
                  </a:lnTo>
                  <a:lnTo>
                    <a:pt x="32" y="16"/>
                  </a:lnTo>
                  <a:lnTo>
                    <a:pt x="16" y="0"/>
                  </a:lnTo>
                  <a:lnTo>
                    <a:pt x="8"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68" name="Freeform 166"/>
            <p:cNvSpPr>
              <a:spLocks/>
            </p:cNvSpPr>
            <p:nvPr/>
          </p:nvSpPr>
          <p:spPr bwMode="auto">
            <a:xfrm>
              <a:off x="4441" y="2360"/>
              <a:ext cx="49" cy="59"/>
            </a:xfrm>
            <a:custGeom>
              <a:avLst/>
              <a:gdLst>
                <a:gd name="T0" fmla="*/ 107 w 47"/>
                <a:gd name="T1" fmla="*/ 12 h 64"/>
                <a:gd name="T2" fmla="*/ 107 w 47"/>
                <a:gd name="T3" fmla="*/ 6 h 64"/>
                <a:gd name="T4" fmla="*/ 91 w 47"/>
                <a:gd name="T5" fmla="*/ 6 h 64"/>
                <a:gd name="T6" fmla="*/ 69 w 47"/>
                <a:gd name="T7" fmla="*/ 6 h 64"/>
                <a:gd name="T8" fmla="*/ 107 w 47"/>
                <a:gd name="T9" fmla="*/ 6 h 64"/>
                <a:gd name="T10" fmla="*/ 35 w 47"/>
                <a:gd name="T11" fmla="*/ 6 h 64"/>
                <a:gd name="T12" fmla="*/ 35 w 47"/>
                <a:gd name="T13" fmla="*/ 0 h 64"/>
                <a:gd name="T14" fmla="*/ 7 w 47"/>
                <a:gd name="T15" fmla="*/ 0 h 64"/>
                <a:gd name="T16" fmla="*/ 7 w 47"/>
                <a:gd name="T17" fmla="*/ 6 h 64"/>
                <a:gd name="T18" fmla="*/ 0 w 47"/>
                <a:gd name="T19" fmla="*/ 6 h 64"/>
                <a:gd name="T20" fmla="*/ 7 w 47"/>
                <a:gd name="T21" fmla="*/ 6 h 64"/>
                <a:gd name="T22" fmla="*/ 35 w 47"/>
                <a:gd name="T23" fmla="*/ 12 h 64"/>
                <a:gd name="T24" fmla="*/ 50 w 47"/>
                <a:gd name="T25" fmla="*/ 12 h 64"/>
                <a:gd name="T26" fmla="*/ 91 w 47"/>
                <a:gd name="T27" fmla="*/ 8 h 64"/>
                <a:gd name="T28" fmla="*/ 107 w 47"/>
                <a:gd name="T29" fmla="*/ 13 h 64"/>
                <a:gd name="T30" fmla="*/ 107 w 47"/>
                <a:gd name="T31" fmla="*/ 1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64"/>
                <a:gd name="T50" fmla="*/ 47 w 47"/>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64">
                  <a:moveTo>
                    <a:pt x="47" y="56"/>
                  </a:moveTo>
                  <a:lnTo>
                    <a:pt x="47" y="32"/>
                  </a:lnTo>
                  <a:lnTo>
                    <a:pt x="39" y="32"/>
                  </a:lnTo>
                  <a:lnTo>
                    <a:pt x="31" y="32"/>
                  </a:lnTo>
                  <a:lnTo>
                    <a:pt x="47" y="16"/>
                  </a:lnTo>
                  <a:lnTo>
                    <a:pt x="15" y="16"/>
                  </a:lnTo>
                  <a:lnTo>
                    <a:pt x="15" y="0"/>
                  </a:lnTo>
                  <a:lnTo>
                    <a:pt x="7" y="0"/>
                  </a:lnTo>
                  <a:lnTo>
                    <a:pt x="7" y="8"/>
                  </a:lnTo>
                  <a:lnTo>
                    <a:pt x="0" y="24"/>
                  </a:lnTo>
                  <a:lnTo>
                    <a:pt x="7" y="24"/>
                  </a:lnTo>
                  <a:lnTo>
                    <a:pt x="15" y="56"/>
                  </a:lnTo>
                  <a:lnTo>
                    <a:pt x="23" y="56"/>
                  </a:lnTo>
                  <a:lnTo>
                    <a:pt x="39" y="40"/>
                  </a:lnTo>
                  <a:lnTo>
                    <a:pt x="47" y="64"/>
                  </a:lnTo>
                  <a:lnTo>
                    <a:pt x="47" y="5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9" name="Freeform 167"/>
            <p:cNvSpPr>
              <a:spLocks/>
            </p:cNvSpPr>
            <p:nvPr/>
          </p:nvSpPr>
          <p:spPr bwMode="auto">
            <a:xfrm>
              <a:off x="4441" y="2360"/>
              <a:ext cx="49" cy="59"/>
            </a:xfrm>
            <a:custGeom>
              <a:avLst/>
              <a:gdLst>
                <a:gd name="T0" fmla="*/ 107 w 47"/>
                <a:gd name="T1" fmla="*/ 12 h 64"/>
                <a:gd name="T2" fmla="*/ 107 w 47"/>
                <a:gd name="T3" fmla="*/ 6 h 64"/>
                <a:gd name="T4" fmla="*/ 91 w 47"/>
                <a:gd name="T5" fmla="*/ 6 h 64"/>
                <a:gd name="T6" fmla="*/ 69 w 47"/>
                <a:gd name="T7" fmla="*/ 6 h 64"/>
                <a:gd name="T8" fmla="*/ 107 w 47"/>
                <a:gd name="T9" fmla="*/ 6 h 64"/>
                <a:gd name="T10" fmla="*/ 35 w 47"/>
                <a:gd name="T11" fmla="*/ 6 h 64"/>
                <a:gd name="T12" fmla="*/ 35 w 47"/>
                <a:gd name="T13" fmla="*/ 0 h 64"/>
                <a:gd name="T14" fmla="*/ 7 w 47"/>
                <a:gd name="T15" fmla="*/ 0 h 64"/>
                <a:gd name="T16" fmla="*/ 7 w 47"/>
                <a:gd name="T17" fmla="*/ 6 h 64"/>
                <a:gd name="T18" fmla="*/ 0 w 47"/>
                <a:gd name="T19" fmla="*/ 6 h 64"/>
                <a:gd name="T20" fmla="*/ 7 w 47"/>
                <a:gd name="T21" fmla="*/ 6 h 64"/>
                <a:gd name="T22" fmla="*/ 35 w 47"/>
                <a:gd name="T23" fmla="*/ 12 h 64"/>
                <a:gd name="T24" fmla="*/ 50 w 47"/>
                <a:gd name="T25" fmla="*/ 12 h 64"/>
                <a:gd name="T26" fmla="*/ 91 w 47"/>
                <a:gd name="T27" fmla="*/ 8 h 64"/>
                <a:gd name="T28" fmla="*/ 107 w 47"/>
                <a:gd name="T29" fmla="*/ 13 h 64"/>
                <a:gd name="T30" fmla="*/ 107 w 47"/>
                <a:gd name="T31" fmla="*/ 1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64"/>
                <a:gd name="T50" fmla="*/ 47 w 47"/>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64">
                  <a:moveTo>
                    <a:pt x="47" y="56"/>
                  </a:moveTo>
                  <a:lnTo>
                    <a:pt x="47" y="32"/>
                  </a:lnTo>
                  <a:lnTo>
                    <a:pt x="39" y="32"/>
                  </a:lnTo>
                  <a:lnTo>
                    <a:pt x="31" y="32"/>
                  </a:lnTo>
                  <a:lnTo>
                    <a:pt x="47" y="16"/>
                  </a:lnTo>
                  <a:lnTo>
                    <a:pt x="15" y="16"/>
                  </a:lnTo>
                  <a:lnTo>
                    <a:pt x="15" y="0"/>
                  </a:lnTo>
                  <a:lnTo>
                    <a:pt x="7" y="0"/>
                  </a:lnTo>
                  <a:lnTo>
                    <a:pt x="7" y="8"/>
                  </a:lnTo>
                  <a:lnTo>
                    <a:pt x="0" y="24"/>
                  </a:lnTo>
                  <a:lnTo>
                    <a:pt x="7" y="24"/>
                  </a:lnTo>
                  <a:lnTo>
                    <a:pt x="15" y="56"/>
                  </a:lnTo>
                  <a:lnTo>
                    <a:pt x="23" y="56"/>
                  </a:lnTo>
                  <a:lnTo>
                    <a:pt x="39" y="40"/>
                  </a:lnTo>
                  <a:lnTo>
                    <a:pt x="47" y="64"/>
                  </a:lnTo>
                  <a:lnTo>
                    <a:pt x="47" y="5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0" name="Freeform 168"/>
            <p:cNvSpPr>
              <a:spLocks/>
            </p:cNvSpPr>
            <p:nvPr/>
          </p:nvSpPr>
          <p:spPr bwMode="auto">
            <a:xfrm>
              <a:off x="4490" y="2345"/>
              <a:ext cx="92" cy="194"/>
            </a:xfrm>
            <a:custGeom>
              <a:avLst/>
              <a:gdLst>
                <a:gd name="T0" fmla="*/ 154 w 88"/>
                <a:gd name="T1" fmla="*/ 51 h 208"/>
                <a:gd name="T2" fmla="*/ 196 w 88"/>
                <a:gd name="T3" fmla="*/ 46 h 208"/>
                <a:gd name="T4" fmla="*/ 175 w 88"/>
                <a:gd name="T5" fmla="*/ 40 h 208"/>
                <a:gd name="T6" fmla="*/ 154 w 88"/>
                <a:gd name="T7" fmla="*/ 35 h 208"/>
                <a:gd name="T8" fmla="*/ 154 w 88"/>
                <a:gd name="T9" fmla="*/ 34 h 208"/>
                <a:gd name="T10" fmla="*/ 138 w 88"/>
                <a:gd name="T11" fmla="*/ 28 h 208"/>
                <a:gd name="T12" fmla="*/ 138 w 88"/>
                <a:gd name="T13" fmla="*/ 24 h 208"/>
                <a:gd name="T14" fmla="*/ 196 w 88"/>
                <a:gd name="T15" fmla="*/ 21 h 208"/>
                <a:gd name="T16" fmla="*/ 213 w 88"/>
                <a:gd name="T17" fmla="*/ 18 h 208"/>
                <a:gd name="T18" fmla="*/ 196 w 88"/>
                <a:gd name="T19" fmla="*/ 18 h 208"/>
                <a:gd name="T20" fmla="*/ 175 w 88"/>
                <a:gd name="T21" fmla="*/ 17 h 208"/>
                <a:gd name="T22" fmla="*/ 175 w 88"/>
                <a:gd name="T23" fmla="*/ 15 h 208"/>
                <a:gd name="T24" fmla="*/ 175 w 88"/>
                <a:gd name="T25" fmla="*/ 13 h 208"/>
                <a:gd name="T26" fmla="*/ 154 w 88"/>
                <a:gd name="T27" fmla="*/ 13 h 208"/>
                <a:gd name="T28" fmla="*/ 138 w 88"/>
                <a:gd name="T29" fmla="*/ 13 h 208"/>
                <a:gd name="T30" fmla="*/ 154 w 88"/>
                <a:gd name="T31" fmla="*/ 7 h 208"/>
                <a:gd name="T32" fmla="*/ 138 w 88"/>
                <a:gd name="T33" fmla="*/ 0 h 208"/>
                <a:gd name="T34" fmla="*/ 116 w 88"/>
                <a:gd name="T35" fmla="*/ 0 h 208"/>
                <a:gd name="T36" fmla="*/ 116 w 88"/>
                <a:gd name="T37" fmla="*/ 7 h 208"/>
                <a:gd name="T38" fmla="*/ 97 w 88"/>
                <a:gd name="T39" fmla="*/ 7 h 208"/>
                <a:gd name="T40" fmla="*/ 78 w 88"/>
                <a:gd name="T41" fmla="*/ 7 h 208"/>
                <a:gd name="T42" fmla="*/ 39 w 88"/>
                <a:gd name="T43" fmla="*/ 13 h 208"/>
                <a:gd name="T44" fmla="*/ 8 w 88"/>
                <a:gd name="T45" fmla="*/ 13 h 208"/>
                <a:gd name="T46" fmla="*/ 0 w 88"/>
                <a:gd name="T47" fmla="*/ 17 h 208"/>
                <a:gd name="T48" fmla="*/ 0 w 88"/>
                <a:gd name="T49" fmla="*/ 18 h 208"/>
                <a:gd name="T50" fmla="*/ 0 w 88"/>
                <a:gd name="T51" fmla="*/ 20 h 208"/>
                <a:gd name="T52" fmla="*/ 8 w 88"/>
                <a:gd name="T53" fmla="*/ 24 h 208"/>
                <a:gd name="T54" fmla="*/ 39 w 88"/>
                <a:gd name="T55" fmla="*/ 26 h 208"/>
                <a:gd name="T56" fmla="*/ 55 w 88"/>
                <a:gd name="T57" fmla="*/ 32 h 208"/>
                <a:gd name="T58" fmla="*/ 39 w 88"/>
                <a:gd name="T59" fmla="*/ 34 h 208"/>
                <a:gd name="T60" fmla="*/ 78 w 88"/>
                <a:gd name="T61" fmla="*/ 34 h 208"/>
                <a:gd name="T62" fmla="*/ 97 w 88"/>
                <a:gd name="T63" fmla="*/ 32 h 208"/>
                <a:gd name="T64" fmla="*/ 116 w 88"/>
                <a:gd name="T65" fmla="*/ 34 h 208"/>
                <a:gd name="T66" fmla="*/ 154 w 88"/>
                <a:gd name="T67" fmla="*/ 44 h 208"/>
                <a:gd name="T68" fmla="*/ 154 w 88"/>
                <a:gd name="T69" fmla="*/ 51 h 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8"/>
                <a:gd name="T106" fmla="*/ 0 h 208"/>
                <a:gd name="T107" fmla="*/ 88 w 88"/>
                <a:gd name="T108" fmla="*/ 208 h 2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8" h="208">
                  <a:moveTo>
                    <a:pt x="64" y="208"/>
                  </a:moveTo>
                  <a:lnTo>
                    <a:pt x="80" y="184"/>
                  </a:lnTo>
                  <a:lnTo>
                    <a:pt x="72" y="160"/>
                  </a:lnTo>
                  <a:lnTo>
                    <a:pt x="64" y="144"/>
                  </a:lnTo>
                  <a:lnTo>
                    <a:pt x="64" y="136"/>
                  </a:lnTo>
                  <a:lnTo>
                    <a:pt x="56" y="112"/>
                  </a:lnTo>
                  <a:lnTo>
                    <a:pt x="56" y="96"/>
                  </a:lnTo>
                  <a:lnTo>
                    <a:pt x="80" y="88"/>
                  </a:lnTo>
                  <a:lnTo>
                    <a:pt x="88" y="72"/>
                  </a:lnTo>
                  <a:lnTo>
                    <a:pt x="80" y="72"/>
                  </a:lnTo>
                  <a:lnTo>
                    <a:pt x="72" y="64"/>
                  </a:lnTo>
                  <a:lnTo>
                    <a:pt x="72" y="56"/>
                  </a:lnTo>
                  <a:lnTo>
                    <a:pt x="72" y="48"/>
                  </a:lnTo>
                  <a:lnTo>
                    <a:pt x="64" y="48"/>
                  </a:lnTo>
                  <a:lnTo>
                    <a:pt x="56" y="48"/>
                  </a:lnTo>
                  <a:lnTo>
                    <a:pt x="64" y="8"/>
                  </a:lnTo>
                  <a:lnTo>
                    <a:pt x="56" y="0"/>
                  </a:lnTo>
                  <a:lnTo>
                    <a:pt x="48" y="0"/>
                  </a:lnTo>
                  <a:lnTo>
                    <a:pt x="48" y="8"/>
                  </a:lnTo>
                  <a:lnTo>
                    <a:pt x="40" y="8"/>
                  </a:lnTo>
                  <a:lnTo>
                    <a:pt x="32" y="16"/>
                  </a:lnTo>
                  <a:lnTo>
                    <a:pt x="16" y="48"/>
                  </a:lnTo>
                  <a:lnTo>
                    <a:pt x="8" y="48"/>
                  </a:lnTo>
                  <a:lnTo>
                    <a:pt x="0" y="64"/>
                  </a:lnTo>
                  <a:lnTo>
                    <a:pt x="0" y="72"/>
                  </a:lnTo>
                  <a:lnTo>
                    <a:pt x="0" y="80"/>
                  </a:lnTo>
                  <a:lnTo>
                    <a:pt x="8" y="96"/>
                  </a:lnTo>
                  <a:lnTo>
                    <a:pt x="16" y="104"/>
                  </a:lnTo>
                  <a:lnTo>
                    <a:pt x="24" y="128"/>
                  </a:lnTo>
                  <a:lnTo>
                    <a:pt x="16" y="136"/>
                  </a:lnTo>
                  <a:lnTo>
                    <a:pt x="32" y="136"/>
                  </a:lnTo>
                  <a:lnTo>
                    <a:pt x="40" y="128"/>
                  </a:lnTo>
                  <a:lnTo>
                    <a:pt x="48" y="136"/>
                  </a:lnTo>
                  <a:lnTo>
                    <a:pt x="64" y="176"/>
                  </a:lnTo>
                  <a:lnTo>
                    <a:pt x="64" y="20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1" name="Freeform 169"/>
            <p:cNvSpPr>
              <a:spLocks/>
            </p:cNvSpPr>
            <p:nvPr/>
          </p:nvSpPr>
          <p:spPr bwMode="auto">
            <a:xfrm>
              <a:off x="4490" y="2345"/>
              <a:ext cx="92" cy="194"/>
            </a:xfrm>
            <a:custGeom>
              <a:avLst/>
              <a:gdLst>
                <a:gd name="T0" fmla="*/ 154 w 88"/>
                <a:gd name="T1" fmla="*/ 51 h 208"/>
                <a:gd name="T2" fmla="*/ 196 w 88"/>
                <a:gd name="T3" fmla="*/ 46 h 208"/>
                <a:gd name="T4" fmla="*/ 175 w 88"/>
                <a:gd name="T5" fmla="*/ 40 h 208"/>
                <a:gd name="T6" fmla="*/ 154 w 88"/>
                <a:gd name="T7" fmla="*/ 35 h 208"/>
                <a:gd name="T8" fmla="*/ 154 w 88"/>
                <a:gd name="T9" fmla="*/ 34 h 208"/>
                <a:gd name="T10" fmla="*/ 138 w 88"/>
                <a:gd name="T11" fmla="*/ 28 h 208"/>
                <a:gd name="T12" fmla="*/ 138 w 88"/>
                <a:gd name="T13" fmla="*/ 24 h 208"/>
                <a:gd name="T14" fmla="*/ 196 w 88"/>
                <a:gd name="T15" fmla="*/ 21 h 208"/>
                <a:gd name="T16" fmla="*/ 213 w 88"/>
                <a:gd name="T17" fmla="*/ 18 h 208"/>
                <a:gd name="T18" fmla="*/ 196 w 88"/>
                <a:gd name="T19" fmla="*/ 18 h 208"/>
                <a:gd name="T20" fmla="*/ 175 w 88"/>
                <a:gd name="T21" fmla="*/ 17 h 208"/>
                <a:gd name="T22" fmla="*/ 175 w 88"/>
                <a:gd name="T23" fmla="*/ 15 h 208"/>
                <a:gd name="T24" fmla="*/ 175 w 88"/>
                <a:gd name="T25" fmla="*/ 13 h 208"/>
                <a:gd name="T26" fmla="*/ 154 w 88"/>
                <a:gd name="T27" fmla="*/ 13 h 208"/>
                <a:gd name="T28" fmla="*/ 138 w 88"/>
                <a:gd name="T29" fmla="*/ 13 h 208"/>
                <a:gd name="T30" fmla="*/ 154 w 88"/>
                <a:gd name="T31" fmla="*/ 7 h 208"/>
                <a:gd name="T32" fmla="*/ 138 w 88"/>
                <a:gd name="T33" fmla="*/ 0 h 208"/>
                <a:gd name="T34" fmla="*/ 116 w 88"/>
                <a:gd name="T35" fmla="*/ 0 h 208"/>
                <a:gd name="T36" fmla="*/ 116 w 88"/>
                <a:gd name="T37" fmla="*/ 7 h 208"/>
                <a:gd name="T38" fmla="*/ 97 w 88"/>
                <a:gd name="T39" fmla="*/ 7 h 208"/>
                <a:gd name="T40" fmla="*/ 78 w 88"/>
                <a:gd name="T41" fmla="*/ 7 h 208"/>
                <a:gd name="T42" fmla="*/ 39 w 88"/>
                <a:gd name="T43" fmla="*/ 13 h 208"/>
                <a:gd name="T44" fmla="*/ 8 w 88"/>
                <a:gd name="T45" fmla="*/ 13 h 208"/>
                <a:gd name="T46" fmla="*/ 0 w 88"/>
                <a:gd name="T47" fmla="*/ 17 h 208"/>
                <a:gd name="T48" fmla="*/ 0 w 88"/>
                <a:gd name="T49" fmla="*/ 18 h 208"/>
                <a:gd name="T50" fmla="*/ 0 w 88"/>
                <a:gd name="T51" fmla="*/ 20 h 208"/>
                <a:gd name="T52" fmla="*/ 8 w 88"/>
                <a:gd name="T53" fmla="*/ 24 h 208"/>
                <a:gd name="T54" fmla="*/ 39 w 88"/>
                <a:gd name="T55" fmla="*/ 26 h 208"/>
                <a:gd name="T56" fmla="*/ 55 w 88"/>
                <a:gd name="T57" fmla="*/ 32 h 208"/>
                <a:gd name="T58" fmla="*/ 39 w 88"/>
                <a:gd name="T59" fmla="*/ 34 h 208"/>
                <a:gd name="T60" fmla="*/ 78 w 88"/>
                <a:gd name="T61" fmla="*/ 34 h 208"/>
                <a:gd name="T62" fmla="*/ 97 w 88"/>
                <a:gd name="T63" fmla="*/ 32 h 208"/>
                <a:gd name="T64" fmla="*/ 116 w 88"/>
                <a:gd name="T65" fmla="*/ 34 h 208"/>
                <a:gd name="T66" fmla="*/ 154 w 88"/>
                <a:gd name="T67" fmla="*/ 44 h 208"/>
                <a:gd name="T68" fmla="*/ 154 w 88"/>
                <a:gd name="T69" fmla="*/ 51 h 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8"/>
                <a:gd name="T106" fmla="*/ 0 h 208"/>
                <a:gd name="T107" fmla="*/ 88 w 88"/>
                <a:gd name="T108" fmla="*/ 208 h 2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8" h="208">
                  <a:moveTo>
                    <a:pt x="64" y="208"/>
                  </a:moveTo>
                  <a:lnTo>
                    <a:pt x="80" y="184"/>
                  </a:lnTo>
                  <a:lnTo>
                    <a:pt x="72" y="160"/>
                  </a:lnTo>
                  <a:lnTo>
                    <a:pt x="64" y="144"/>
                  </a:lnTo>
                  <a:lnTo>
                    <a:pt x="64" y="136"/>
                  </a:lnTo>
                  <a:lnTo>
                    <a:pt x="56" y="112"/>
                  </a:lnTo>
                  <a:lnTo>
                    <a:pt x="56" y="96"/>
                  </a:lnTo>
                  <a:lnTo>
                    <a:pt x="80" y="88"/>
                  </a:lnTo>
                  <a:lnTo>
                    <a:pt x="88" y="72"/>
                  </a:lnTo>
                  <a:lnTo>
                    <a:pt x="80" y="72"/>
                  </a:lnTo>
                  <a:lnTo>
                    <a:pt x="72" y="64"/>
                  </a:lnTo>
                  <a:lnTo>
                    <a:pt x="72" y="56"/>
                  </a:lnTo>
                  <a:lnTo>
                    <a:pt x="72" y="48"/>
                  </a:lnTo>
                  <a:lnTo>
                    <a:pt x="64" y="48"/>
                  </a:lnTo>
                  <a:lnTo>
                    <a:pt x="56" y="48"/>
                  </a:lnTo>
                  <a:lnTo>
                    <a:pt x="64" y="8"/>
                  </a:lnTo>
                  <a:lnTo>
                    <a:pt x="56" y="0"/>
                  </a:lnTo>
                  <a:lnTo>
                    <a:pt x="48" y="0"/>
                  </a:lnTo>
                  <a:lnTo>
                    <a:pt x="48" y="8"/>
                  </a:lnTo>
                  <a:lnTo>
                    <a:pt x="40" y="8"/>
                  </a:lnTo>
                  <a:lnTo>
                    <a:pt x="32" y="16"/>
                  </a:lnTo>
                  <a:lnTo>
                    <a:pt x="16" y="48"/>
                  </a:lnTo>
                  <a:lnTo>
                    <a:pt x="8" y="48"/>
                  </a:lnTo>
                  <a:lnTo>
                    <a:pt x="0" y="64"/>
                  </a:lnTo>
                  <a:lnTo>
                    <a:pt x="0" y="72"/>
                  </a:lnTo>
                  <a:lnTo>
                    <a:pt x="0" y="80"/>
                  </a:lnTo>
                  <a:lnTo>
                    <a:pt x="8" y="96"/>
                  </a:lnTo>
                  <a:lnTo>
                    <a:pt x="16" y="104"/>
                  </a:lnTo>
                  <a:lnTo>
                    <a:pt x="24" y="128"/>
                  </a:lnTo>
                  <a:lnTo>
                    <a:pt x="16" y="136"/>
                  </a:lnTo>
                  <a:lnTo>
                    <a:pt x="32" y="136"/>
                  </a:lnTo>
                  <a:lnTo>
                    <a:pt x="40" y="128"/>
                  </a:lnTo>
                  <a:lnTo>
                    <a:pt x="48" y="136"/>
                  </a:lnTo>
                  <a:lnTo>
                    <a:pt x="64" y="176"/>
                  </a:lnTo>
                  <a:lnTo>
                    <a:pt x="64" y="20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2" name="Freeform 170"/>
            <p:cNvSpPr>
              <a:spLocks/>
            </p:cNvSpPr>
            <p:nvPr/>
          </p:nvSpPr>
          <p:spPr bwMode="auto">
            <a:xfrm>
              <a:off x="4549" y="2427"/>
              <a:ext cx="83" cy="141"/>
            </a:xfrm>
            <a:custGeom>
              <a:avLst/>
              <a:gdLst>
                <a:gd name="T0" fmla="*/ 2 w 102"/>
                <a:gd name="T1" fmla="*/ 0 h 193"/>
                <a:gd name="T2" fmla="*/ 0 w 102"/>
                <a:gd name="T3" fmla="*/ 1 h 193"/>
                <a:gd name="T4" fmla="*/ 0 w 102"/>
                <a:gd name="T5" fmla="*/ 1 h 193"/>
                <a:gd name="T6" fmla="*/ 2 w 102"/>
                <a:gd name="T7" fmla="*/ 1 h 193"/>
                <a:gd name="T8" fmla="*/ 2 w 102"/>
                <a:gd name="T9" fmla="*/ 1 h 193"/>
                <a:gd name="T10" fmla="*/ 2 w 102"/>
                <a:gd name="T11" fmla="*/ 1 h 193"/>
                <a:gd name="T12" fmla="*/ 2 w 102"/>
                <a:gd name="T13" fmla="*/ 1 h 193"/>
                <a:gd name="T14" fmla="*/ 2 w 102"/>
                <a:gd name="T15" fmla="*/ 1 h 193"/>
                <a:gd name="T16" fmla="*/ 2 w 102"/>
                <a:gd name="T17" fmla="*/ 1 h 193"/>
                <a:gd name="T18" fmla="*/ 2 w 102"/>
                <a:gd name="T19" fmla="*/ 1 h 193"/>
                <a:gd name="T20" fmla="*/ 2 w 102"/>
                <a:gd name="T21" fmla="*/ 1 h 193"/>
                <a:gd name="T22" fmla="*/ 2 w 102"/>
                <a:gd name="T23" fmla="*/ 1 h 193"/>
                <a:gd name="T24" fmla="*/ 2 w 102"/>
                <a:gd name="T25" fmla="*/ 1 h 193"/>
                <a:gd name="T26" fmla="*/ 2 w 102"/>
                <a:gd name="T27" fmla="*/ 1 h 193"/>
                <a:gd name="T28" fmla="*/ 2 w 102"/>
                <a:gd name="T29" fmla="*/ 1 h 193"/>
                <a:gd name="T30" fmla="*/ 2 w 102"/>
                <a:gd name="T31" fmla="*/ 1 h 193"/>
                <a:gd name="T32" fmla="*/ 2 w 102"/>
                <a:gd name="T33" fmla="*/ 1 h 193"/>
                <a:gd name="T34" fmla="*/ 2 w 102"/>
                <a:gd name="T35" fmla="*/ 1 h 193"/>
                <a:gd name="T36" fmla="*/ 2 w 102"/>
                <a:gd name="T37" fmla="*/ 1 h 193"/>
                <a:gd name="T38" fmla="*/ 2 w 102"/>
                <a:gd name="T39" fmla="*/ 1 h 193"/>
                <a:gd name="T40" fmla="*/ 2 w 102"/>
                <a:gd name="T41" fmla="*/ 1 h 193"/>
                <a:gd name="T42" fmla="*/ 2 w 102"/>
                <a:gd name="T43" fmla="*/ 1 h 193"/>
                <a:gd name="T44" fmla="*/ 2 w 102"/>
                <a:gd name="T45" fmla="*/ 1 h 193"/>
                <a:gd name="T46" fmla="*/ 2 w 102"/>
                <a:gd name="T47" fmla="*/ 1 h 193"/>
                <a:gd name="T48" fmla="*/ 2 w 102"/>
                <a:gd name="T49" fmla="*/ 1 h 193"/>
                <a:gd name="T50" fmla="*/ 2 w 102"/>
                <a:gd name="T51" fmla="*/ 1 h 193"/>
                <a:gd name="T52" fmla="*/ 2 w 102"/>
                <a:gd name="T53" fmla="*/ 1 h 193"/>
                <a:gd name="T54" fmla="*/ 2 w 102"/>
                <a:gd name="T55" fmla="*/ 1 h 193"/>
                <a:gd name="T56" fmla="*/ 2 w 102"/>
                <a:gd name="T57" fmla="*/ 1 h 193"/>
                <a:gd name="T58" fmla="*/ 2 w 102"/>
                <a:gd name="T59" fmla="*/ 1 h 193"/>
                <a:gd name="T60" fmla="*/ 2 w 102"/>
                <a:gd name="T61" fmla="*/ 1 h 193"/>
                <a:gd name="T62" fmla="*/ 2 w 102"/>
                <a:gd name="T63" fmla="*/ 1 h 193"/>
                <a:gd name="T64" fmla="*/ 2 w 102"/>
                <a:gd name="T65" fmla="*/ 1 h 193"/>
                <a:gd name="T66" fmla="*/ 2 w 102"/>
                <a:gd name="T67" fmla="*/ 0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93"/>
                <a:gd name="T104" fmla="*/ 102 w 102"/>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93">
                  <a:moveTo>
                    <a:pt x="31" y="0"/>
                  </a:moveTo>
                  <a:lnTo>
                    <a:pt x="0" y="10"/>
                  </a:lnTo>
                  <a:lnTo>
                    <a:pt x="0" y="31"/>
                  </a:lnTo>
                  <a:lnTo>
                    <a:pt x="10" y="61"/>
                  </a:lnTo>
                  <a:lnTo>
                    <a:pt x="10" y="71"/>
                  </a:lnTo>
                  <a:lnTo>
                    <a:pt x="20" y="92"/>
                  </a:lnTo>
                  <a:lnTo>
                    <a:pt x="31" y="123"/>
                  </a:lnTo>
                  <a:lnTo>
                    <a:pt x="10" y="153"/>
                  </a:lnTo>
                  <a:lnTo>
                    <a:pt x="10" y="163"/>
                  </a:lnTo>
                  <a:lnTo>
                    <a:pt x="10" y="174"/>
                  </a:lnTo>
                  <a:lnTo>
                    <a:pt x="31" y="193"/>
                  </a:lnTo>
                  <a:lnTo>
                    <a:pt x="31" y="183"/>
                  </a:lnTo>
                  <a:lnTo>
                    <a:pt x="31" y="153"/>
                  </a:lnTo>
                  <a:lnTo>
                    <a:pt x="20" y="153"/>
                  </a:lnTo>
                  <a:lnTo>
                    <a:pt x="20" y="143"/>
                  </a:lnTo>
                  <a:lnTo>
                    <a:pt x="31" y="123"/>
                  </a:lnTo>
                  <a:lnTo>
                    <a:pt x="31" y="102"/>
                  </a:lnTo>
                  <a:lnTo>
                    <a:pt x="41" y="102"/>
                  </a:lnTo>
                  <a:lnTo>
                    <a:pt x="41" y="112"/>
                  </a:lnTo>
                  <a:lnTo>
                    <a:pt x="51" y="112"/>
                  </a:lnTo>
                  <a:lnTo>
                    <a:pt x="71" y="123"/>
                  </a:lnTo>
                  <a:lnTo>
                    <a:pt x="61" y="102"/>
                  </a:lnTo>
                  <a:lnTo>
                    <a:pt x="71" y="82"/>
                  </a:lnTo>
                  <a:lnTo>
                    <a:pt x="102" y="82"/>
                  </a:lnTo>
                  <a:lnTo>
                    <a:pt x="102" y="61"/>
                  </a:lnTo>
                  <a:lnTo>
                    <a:pt x="92" y="61"/>
                  </a:lnTo>
                  <a:lnTo>
                    <a:pt x="82" y="41"/>
                  </a:lnTo>
                  <a:lnTo>
                    <a:pt x="82" y="20"/>
                  </a:lnTo>
                  <a:lnTo>
                    <a:pt x="61" y="31"/>
                  </a:lnTo>
                  <a:lnTo>
                    <a:pt x="41" y="41"/>
                  </a:lnTo>
                  <a:lnTo>
                    <a:pt x="41" y="10"/>
                  </a:lnTo>
                  <a:lnTo>
                    <a:pt x="31" y="10"/>
                  </a:lnTo>
                  <a:lnTo>
                    <a:pt x="31"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3" name="Freeform 171"/>
            <p:cNvSpPr>
              <a:spLocks/>
            </p:cNvSpPr>
            <p:nvPr/>
          </p:nvSpPr>
          <p:spPr bwMode="auto">
            <a:xfrm>
              <a:off x="4573" y="2405"/>
              <a:ext cx="83" cy="90"/>
            </a:xfrm>
            <a:custGeom>
              <a:avLst/>
              <a:gdLst>
                <a:gd name="T0" fmla="*/ 166 w 80"/>
                <a:gd name="T1" fmla="*/ 24 h 96"/>
                <a:gd name="T2" fmla="*/ 166 w 80"/>
                <a:gd name="T3" fmla="*/ 21 h 96"/>
                <a:gd name="T4" fmla="*/ 133 w 80"/>
                <a:gd name="T5" fmla="*/ 19 h 96"/>
                <a:gd name="T6" fmla="*/ 133 w 80"/>
                <a:gd name="T7" fmla="*/ 17 h 96"/>
                <a:gd name="T8" fmla="*/ 86 w 80"/>
                <a:gd name="T9" fmla="*/ 8 h 96"/>
                <a:gd name="T10" fmla="*/ 99 w 80"/>
                <a:gd name="T11" fmla="*/ 8 h 96"/>
                <a:gd name="T12" fmla="*/ 86 w 80"/>
                <a:gd name="T13" fmla="*/ 8 h 96"/>
                <a:gd name="T14" fmla="*/ 64 w 80"/>
                <a:gd name="T15" fmla="*/ 8 h 96"/>
                <a:gd name="T16" fmla="*/ 48 w 80"/>
                <a:gd name="T17" fmla="*/ 0 h 96"/>
                <a:gd name="T18" fmla="*/ 36 w 80"/>
                <a:gd name="T19" fmla="*/ 0 h 96"/>
                <a:gd name="T20" fmla="*/ 36 w 80"/>
                <a:gd name="T21" fmla="*/ 8 h 96"/>
                <a:gd name="T22" fmla="*/ 8 w 80"/>
                <a:gd name="T23" fmla="*/ 8 h 96"/>
                <a:gd name="T24" fmla="*/ 8 w 80"/>
                <a:gd name="T25" fmla="*/ 8 h 96"/>
                <a:gd name="T26" fmla="*/ 0 w 80"/>
                <a:gd name="T27" fmla="*/ 8 h 96"/>
                <a:gd name="T28" fmla="*/ 0 w 80"/>
                <a:gd name="T29" fmla="*/ 8 h 96"/>
                <a:gd name="T30" fmla="*/ 8 w 80"/>
                <a:gd name="T31" fmla="*/ 8 h 96"/>
                <a:gd name="T32" fmla="*/ 8 w 80"/>
                <a:gd name="T33" fmla="*/ 17 h 96"/>
                <a:gd name="T34" fmla="*/ 48 w 80"/>
                <a:gd name="T35" fmla="*/ 14 h 96"/>
                <a:gd name="T36" fmla="*/ 86 w 80"/>
                <a:gd name="T37" fmla="*/ 12 h 96"/>
                <a:gd name="T38" fmla="*/ 86 w 80"/>
                <a:gd name="T39" fmla="*/ 17 h 96"/>
                <a:gd name="T40" fmla="*/ 99 w 80"/>
                <a:gd name="T41" fmla="*/ 21 h 96"/>
                <a:gd name="T42" fmla="*/ 115 w 80"/>
                <a:gd name="T43" fmla="*/ 21 h 96"/>
                <a:gd name="T44" fmla="*/ 115 w 80"/>
                <a:gd name="T45" fmla="*/ 24 h 96"/>
                <a:gd name="T46" fmla="*/ 133 w 80"/>
                <a:gd name="T47" fmla="*/ 26 h 96"/>
                <a:gd name="T48" fmla="*/ 133 w 80"/>
                <a:gd name="T49" fmla="*/ 24 h 96"/>
                <a:gd name="T50" fmla="*/ 166 w 80"/>
                <a:gd name="T51" fmla="*/ 24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96"/>
                <a:gd name="T80" fmla="*/ 80 w 8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96">
                  <a:moveTo>
                    <a:pt x="80" y="88"/>
                  </a:moveTo>
                  <a:lnTo>
                    <a:pt x="80" y="72"/>
                  </a:lnTo>
                  <a:lnTo>
                    <a:pt x="64" y="64"/>
                  </a:lnTo>
                  <a:lnTo>
                    <a:pt x="64" y="56"/>
                  </a:lnTo>
                  <a:lnTo>
                    <a:pt x="40" y="32"/>
                  </a:lnTo>
                  <a:lnTo>
                    <a:pt x="48" y="32"/>
                  </a:lnTo>
                  <a:lnTo>
                    <a:pt x="40" y="24"/>
                  </a:lnTo>
                  <a:lnTo>
                    <a:pt x="32" y="16"/>
                  </a:lnTo>
                  <a:lnTo>
                    <a:pt x="24" y="0"/>
                  </a:lnTo>
                  <a:lnTo>
                    <a:pt x="16" y="0"/>
                  </a:lnTo>
                  <a:lnTo>
                    <a:pt x="16" y="16"/>
                  </a:lnTo>
                  <a:lnTo>
                    <a:pt x="8" y="16"/>
                  </a:lnTo>
                  <a:lnTo>
                    <a:pt x="8" y="8"/>
                  </a:lnTo>
                  <a:lnTo>
                    <a:pt x="0" y="24"/>
                  </a:lnTo>
                  <a:lnTo>
                    <a:pt x="0" y="32"/>
                  </a:lnTo>
                  <a:lnTo>
                    <a:pt x="8" y="32"/>
                  </a:lnTo>
                  <a:lnTo>
                    <a:pt x="8" y="56"/>
                  </a:lnTo>
                  <a:lnTo>
                    <a:pt x="24" y="48"/>
                  </a:lnTo>
                  <a:lnTo>
                    <a:pt x="40" y="40"/>
                  </a:lnTo>
                  <a:lnTo>
                    <a:pt x="40" y="56"/>
                  </a:lnTo>
                  <a:lnTo>
                    <a:pt x="48" y="72"/>
                  </a:lnTo>
                  <a:lnTo>
                    <a:pt x="56" y="72"/>
                  </a:lnTo>
                  <a:lnTo>
                    <a:pt x="56" y="88"/>
                  </a:lnTo>
                  <a:lnTo>
                    <a:pt x="64" y="96"/>
                  </a:lnTo>
                  <a:lnTo>
                    <a:pt x="64" y="88"/>
                  </a:lnTo>
                  <a:lnTo>
                    <a:pt x="80" y="8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4" name="Freeform 172"/>
            <p:cNvSpPr>
              <a:spLocks/>
            </p:cNvSpPr>
            <p:nvPr/>
          </p:nvSpPr>
          <p:spPr bwMode="auto">
            <a:xfrm>
              <a:off x="4573" y="2405"/>
              <a:ext cx="83" cy="90"/>
            </a:xfrm>
            <a:custGeom>
              <a:avLst/>
              <a:gdLst>
                <a:gd name="T0" fmla="*/ 166 w 80"/>
                <a:gd name="T1" fmla="*/ 24 h 96"/>
                <a:gd name="T2" fmla="*/ 166 w 80"/>
                <a:gd name="T3" fmla="*/ 21 h 96"/>
                <a:gd name="T4" fmla="*/ 133 w 80"/>
                <a:gd name="T5" fmla="*/ 19 h 96"/>
                <a:gd name="T6" fmla="*/ 133 w 80"/>
                <a:gd name="T7" fmla="*/ 17 h 96"/>
                <a:gd name="T8" fmla="*/ 86 w 80"/>
                <a:gd name="T9" fmla="*/ 8 h 96"/>
                <a:gd name="T10" fmla="*/ 99 w 80"/>
                <a:gd name="T11" fmla="*/ 8 h 96"/>
                <a:gd name="T12" fmla="*/ 86 w 80"/>
                <a:gd name="T13" fmla="*/ 8 h 96"/>
                <a:gd name="T14" fmla="*/ 64 w 80"/>
                <a:gd name="T15" fmla="*/ 8 h 96"/>
                <a:gd name="T16" fmla="*/ 48 w 80"/>
                <a:gd name="T17" fmla="*/ 0 h 96"/>
                <a:gd name="T18" fmla="*/ 36 w 80"/>
                <a:gd name="T19" fmla="*/ 0 h 96"/>
                <a:gd name="T20" fmla="*/ 36 w 80"/>
                <a:gd name="T21" fmla="*/ 8 h 96"/>
                <a:gd name="T22" fmla="*/ 8 w 80"/>
                <a:gd name="T23" fmla="*/ 8 h 96"/>
                <a:gd name="T24" fmla="*/ 8 w 80"/>
                <a:gd name="T25" fmla="*/ 8 h 96"/>
                <a:gd name="T26" fmla="*/ 0 w 80"/>
                <a:gd name="T27" fmla="*/ 8 h 96"/>
                <a:gd name="T28" fmla="*/ 0 w 80"/>
                <a:gd name="T29" fmla="*/ 8 h 96"/>
                <a:gd name="T30" fmla="*/ 8 w 80"/>
                <a:gd name="T31" fmla="*/ 8 h 96"/>
                <a:gd name="T32" fmla="*/ 8 w 80"/>
                <a:gd name="T33" fmla="*/ 17 h 96"/>
                <a:gd name="T34" fmla="*/ 48 w 80"/>
                <a:gd name="T35" fmla="*/ 14 h 96"/>
                <a:gd name="T36" fmla="*/ 86 w 80"/>
                <a:gd name="T37" fmla="*/ 12 h 96"/>
                <a:gd name="T38" fmla="*/ 86 w 80"/>
                <a:gd name="T39" fmla="*/ 17 h 96"/>
                <a:gd name="T40" fmla="*/ 99 w 80"/>
                <a:gd name="T41" fmla="*/ 21 h 96"/>
                <a:gd name="T42" fmla="*/ 115 w 80"/>
                <a:gd name="T43" fmla="*/ 21 h 96"/>
                <a:gd name="T44" fmla="*/ 115 w 80"/>
                <a:gd name="T45" fmla="*/ 24 h 96"/>
                <a:gd name="T46" fmla="*/ 133 w 80"/>
                <a:gd name="T47" fmla="*/ 26 h 96"/>
                <a:gd name="T48" fmla="*/ 133 w 80"/>
                <a:gd name="T49" fmla="*/ 24 h 96"/>
                <a:gd name="T50" fmla="*/ 166 w 80"/>
                <a:gd name="T51" fmla="*/ 24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96"/>
                <a:gd name="T80" fmla="*/ 80 w 8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96">
                  <a:moveTo>
                    <a:pt x="80" y="88"/>
                  </a:moveTo>
                  <a:lnTo>
                    <a:pt x="80" y="72"/>
                  </a:lnTo>
                  <a:lnTo>
                    <a:pt x="64" y="64"/>
                  </a:lnTo>
                  <a:lnTo>
                    <a:pt x="64" y="56"/>
                  </a:lnTo>
                  <a:lnTo>
                    <a:pt x="40" y="32"/>
                  </a:lnTo>
                  <a:lnTo>
                    <a:pt x="48" y="32"/>
                  </a:lnTo>
                  <a:lnTo>
                    <a:pt x="40" y="24"/>
                  </a:lnTo>
                  <a:lnTo>
                    <a:pt x="32" y="16"/>
                  </a:lnTo>
                  <a:lnTo>
                    <a:pt x="24" y="0"/>
                  </a:lnTo>
                  <a:lnTo>
                    <a:pt x="16" y="0"/>
                  </a:lnTo>
                  <a:lnTo>
                    <a:pt x="16" y="16"/>
                  </a:lnTo>
                  <a:lnTo>
                    <a:pt x="8" y="16"/>
                  </a:lnTo>
                  <a:lnTo>
                    <a:pt x="8" y="8"/>
                  </a:lnTo>
                  <a:lnTo>
                    <a:pt x="0" y="24"/>
                  </a:lnTo>
                  <a:lnTo>
                    <a:pt x="0" y="32"/>
                  </a:lnTo>
                  <a:lnTo>
                    <a:pt x="8" y="32"/>
                  </a:lnTo>
                  <a:lnTo>
                    <a:pt x="8" y="56"/>
                  </a:lnTo>
                  <a:lnTo>
                    <a:pt x="24" y="48"/>
                  </a:lnTo>
                  <a:lnTo>
                    <a:pt x="40" y="40"/>
                  </a:lnTo>
                  <a:lnTo>
                    <a:pt x="40" y="56"/>
                  </a:lnTo>
                  <a:lnTo>
                    <a:pt x="48" y="72"/>
                  </a:lnTo>
                  <a:lnTo>
                    <a:pt x="56" y="72"/>
                  </a:lnTo>
                  <a:lnTo>
                    <a:pt x="56" y="88"/>
                  </a:lnTo>
                  <a:lnTo>
                    <a:pt x="64" y="96"/>
                  </a:lnTo>
                  <a:lnTo>
                    <a:pt x="64" y="88"/>
                  </a:lnTo>
                  <a:lnTo>
                    <a:pt x="80" y="8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5" name="Freeform 173"/>
            <p:cNvSpPr>
              <a:spLocks/>
            </p:cNvSpPr>
            <p:nvPr/>
          </p:nvSpPr>
          <p:spPr bwMode="auto">
            <a:xfrm>
              <a:off x="4599" y="2397"/>
              <a:ext cx="74" cy="148"/>
            </a:xfrm>
            <a:custGeom>
              <a:avLst/>
              <a:gdLst>
                <a:gd name="T0" fmla="*/ 0 w 72"/>
                <a:gd name="T1" fmla="*/ 6 h 160"/>
                <a:gd name="T2" fmla="*/ 0 w 72"/>
                <a:gd name="T3" fmla="*/ 0 h 160"/>
                <a:gd name="T4" fmla="*/ 8 w 72"/>
                <a:gd name="T5" fmla="*/ 6 h 160"/>
                <a:gd name="T6" fmla="*/ 52 w 72"/>
                <a:gd name="T7" fmla="*/ 0 h 160"/>
                <a:gd name="T8" fmla="*/ 81 w 72"/>
                <a:gd name="T9" fmla="*/ 0 h 160"/>
                <a:gd name="T10" fmla="*/ 81 w 72"/>
                <a:gd name="T11" fmla="*/ 6 h 160"/>
                <a:gd name="T12" fmla="*/ 98 w 72"/>
                <a:gd name="T13" fmla="*/ 6 h 160"/>
                <a:gd name="T14" fmla="*/ 81 w 72"/>
                <a:gd name="T15" fmla="*/ 6 h 160"/>
                <a:gd name="T16" fmla="*/ 65 w 72"/>
                <a:gd name="T17" fmla="*/ 8 h 160"/>
                <a:gd name="T18" fmla="*/ 52 w 72"/>
                <a:gd name="T19" fmla="*/ 8 h 160"/>
                <a:gd name="T20" fmla="*/ 110 w 72"/>
                <a:gd name="T21" fmla="*/ 18 h 160"/>
                <a:gd name="T22" fmla="*/ 122 w 72"/>
                <a:gd name="T23" fmla="*/ 21 h 160"/>
                <a:gd name="T24" fmla="*/ 110 w 72"/>
                <a:gd name="T25" fmla="*/ 27 h 160"/>
                <a:gd name="T26" fmla="*/ 98 w 72"/>
                <a:gd name="T27" fmla="*/ 29 h 160"/>
                <a:gd name="T28" fmla="*/ 81 w 72"/>
                <a:gd name="T29" fmla="*/ 29 h 160"/>
                <a:gd name="T30" fmla="*/ 65 w 72"/>
                <a:gd name="T31" fmla="*/ 31 h 160"/>
                <a:gd name="T32" fmla="*/ 44 w 72"/>
                <a:gd name="T33" fmla="*/ 34 h 160"/>
                <a:gd name="T34" fmla="*/ 44 w 72"/>
                <a:gd name="T35" fmla="*/ 30 h 160"/>
                <a:gd name="T36" fmla="*/ 16 w 72"/>
                <a:gd name="T37" fmla="*/ 29 h 160"/>
                <a:gd name="T38" fmla="*/ 52 w 72"/>
                <a:gd name="T39" fmla="*/ 27 h 160"/>
                <a:gd name="T40" fmla="*/ 65 w 72"/>
                <a:gd name="T41" fmla="*/ 27 h 160"/>
                <a:gd name="T42" fmla="*/ 98 w 72"/>
                <a:gd name="T43" fmla="*/ 25 h 160"/>
                <a:gd name="T44" fmla="*/ 98 w 72"/>
                <a:gd name="T45" fmla="*/ 19 h 160"/>
                <a:gd name="T46" fmla="*/ 98 w 72"/>
                <a:gd name="T47" fmla="*/ 17 h 160"/>
                <a:gd name="T48" fmla="*/ 65 w 72"/>
                <a:gd name="T49" fmla="*/ 16 h 160"/>
                <a:gd name="T50" fmla="*/ 65 w 72"/>
                <a:gd name="T51" fmla="*/ 14 h 160"/>
                <a:gd name="T52" fmla="*/ 16 w 72"/>
                <a:gd name="T53" fmla="*/ 8 h 160"/>
                <a:gd name="T54" fmla="*/ 44 w 72"/>
                <a:gd name="T55" fmla="*/ 8 h 160"/>
                <a:gd name="T56" fmla="*/ 16 w 72"/>
                <a:gd name="T57" fmla="*/ 6 h 160"/>
                <a:gd name="T58" fmla="*/ 8 w 72"/>
                <a:gd name="T59" fmla="*/ 6 h 160"/>
                <a:gd name="T60" fmla="*/ 0 w 72"/>
                <a:gd name="T61" fmla="*/ 6 h 1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160"/>
                <a:gd name="T95" fmla="*/ 72 w 72"/>
                <a:gd name="T96" fmla="*/ 160 h 1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160">
                  <a:moveTo>
                    <a:pt x="0" y="8"/>
                  </a:moveTo>
                  <a:lnTo>
                    <a:pt x="0" y="0"/>
                  </a:lnTo>
                  <a:lnTo>
                    <a:pt x="8" y="8"/>
                  </a:lnTo>
                  <a:lnTo>
                    <a:pt x="32" y="0"/>
                  </a:lnTo>
                  <a:lnTo>
                    <a:pt x="48" y="0"/>
                  </a:lnTo>
                  <a:lnTo>
                    <a:pt x="48" y="16"/>
                  </a:lnTo>
                  <a:lnTo>
                    <a:pt x="56" y="16"/>
                  </a:lnTo>
                  <a:lnTo>
                    <a:pt x="48" y="24"/>
                  </a:lnTo>
                  <a:lnTo>
                    <a:pt x="40" y="40"/>
                  </a:lnTo>
                  <a:lnTo>
                    <a:pt x="32" y="40"/>
                  </a:lnTo>
                  <a:lnTo>
                    <a:pt x="64" y="88"/>
                  </a:lnTo>
                  <a:lnTo>
                    <a:pt x="72" y="104"/>
                  </a:lnTo>
                  <a:lnTo>
                    <a:pt x="64" y="128"/>
                  </a:lnTo>
                  <a:lnTo>
                    <a:pt x="56" y="136"/>
                  </a:lnTo>
                  <a:lnTo>
                    <a:pt x="48" y="136"/>
                  </a:lnTo>
                  <a:lnTo>
                    <a:pt x="40" y="152"/>
                  </a:lnTo>
                  <a:lnTo>
                    <a:pt x="24" y="160"/>
                  </a:lnTo>
                  <a:lnTo>
                    <a:pt x="24" y="144"/>
                  </a:lnTo>
                  <a:lnTo>
                    <a:pt x="16" y="136"/>
                  </a:lnTo>
                  <a:lnTo>
                    <a:pt x="32" y="128"/>
                  </a:lnTo>
                  <a:lnTo>
                    <a:pt x="40" y="128"/>
                  </a:lnTo>
                  <a:lnTo>
                    <a:pt x="56" y="120"/>
                  </a:lnTo>
                  <a:lnTo>
                    <a:pt x="56" y="96"/>
                  </a:lnTo>
                  <a:lnTo>
                    <a:pt x="56" y="80"/>
                  </a:lnTo>
                  <a:lnTo>
                    <a:pt x="40" y="72"/>
                  </a:lnTo>
                  <a:lnTo>
                    <a:pt x="40" y="64"/>
                  </a:lnTo>
                  <a:lnTo>
                    <a:pt x="16" y="40"/>
                  </a:lnTo>
                  <a:lnTo>
                    <a:pt x="24" y="40"/>
                  </a:lnTo>
                  <a:lnTo>
                    <a:pt x="16" y="32"/>
                  </a:lnTo>
                  <a:lnTo>
                    <a:pt x="8" y="24"/>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6" name="Freeform 174"/>
            <p:cNvSpPr>
              <a:spLocks/>
            </p:cNvSpPr>
            <p:nvPr/>
          </p:nvSpPr>
          <p:spPr bwMode="auto">
            <a:xfrm>
              <a:off x="4599" y="2397"/>
              <a:ext cx="74" cy="148"/>
            </a:xfrm>
            <a:custGeom>
              <a:avLst/>
              <a:gdLst>
                <a:gd name="T0" fmla="*/ 0 w 72"/>
                <a:gd name="T1" fmla="*/ 6 h 160"/>
                <a:gd name="T2" fmla="*/ 0 w 72"/>
                <a:gd name="T3" fmla="*/ 0 h 160"/>
                <a:gd name="T4" fmla="*/ 8 w 72"/>
                <a:gd name="T5" fmla="*/ 6 h 160"/>
                <a:gd name="T6" fmla="*/ 52 w 72"/>
                <a:gd name="T7" fmla="*/ 0 h 160"/>
                <a:gd name="T8" fmla="*/ 81 w 72"/>
                <a:gd name="T9" fmla="*/ 0 h 160"/>
                <a:gd name="T10" fmla="*/ 81 w 72"/>
                <a:gd name="T11" fmla="*/ 6 h 160"/>
                <a:gd name="T12" fmla="*/ 98 w 72"/>
                <a:gd name="T13" fmla="*/ 6 h 160"/>
                <a:gd name="T14" fmla="*/ 81 w 72"/>
                <a:gd name="T15" fmla="*/ 6 h 160"/>
                <a:gd name="T16" fmla="*/ 65 w 72"/>
                <a:gd name="T17" fmla="*/ 8 h 160"/>
                <a:gd name="T18" fmla="*/ 52 w 72"/>
                <a:gd name="T19" fmla="*/ 8 h 160"/>
                <a:gd name="T20" fmla="*/ 110 w 72"/>
                <a:gd name="T21" fmla="*/ 18 h 160"/>
                <a:gd name="T22" fmla="*/ 122 w 72"/>
                <a:gd name="T23" fmla="*/ 21 h 160"/>
                <a:gd name="T24" fmla="*/ 110 w 72"/>
                <a:gd name="T25" fmla="*/ 27 h 160"/>
                <a:gd name="T26" fmla="*/ 98 w 72"/>
                <a:gd name="T27" fmla="*/ 29 h 160"/>
                <a:gd name="T28" fmla="*/ 81 w 72"/>
                <a:gd name="T29" fmla="*/ 29 h 160"/>
                <a:gd name="T30" fmla="*/ 65 w 72"/>
                <a:gd name="T31" fmla="*/ 31 h 160"/>
                <a:gd name="T32" fmla="*/ 44 w 72"/>
                <a:gd name="T33" fmla="*/ 34 h 160"/>
                <a:gd name="T34" fmla="*/ 44 w 72"/>
                <a:gd name="T35" fmla="*/ 30 h 160"/>
                <a:gd name="T36" fmla="*/ 16 w 72"/>
                <a:gd name="T37" fmla="*/ 29 h 160"/>
                <a:gd name="T38" fmla="*/ 52 w 72"/>
                <a:gd name="T39" fmla="*/ 27 h 160"/>
                <a:gd name="T40" fmla="*/ 65 w 72"/>
                <a:gd name="T41" fmla="*/ 27 h 160"/>
                <a:gd name="T42" fmla="*/ 98 w 72"/>
                <a:gd name="T43" fmla="*/ 25 h 160"/>
                <a:gd name="T44" fmla="*/ 98 w 72"/>
                <a:gd name="T45" fmla="*/ 19 h 160"/>
                <a:gd name="T46" fmla="*/ 98 w 72"/>
                <a:gd name="T47" fmla="*/ 17 h 160"/>
                <a:gd name="T48" fmla="*/ 65 w 72"/>
                <a:gd name="T49" fmla="*/ 16 h 160"/>
                <a:gd name="T50" fmla="*/ 65 w 72"/>
                <a:gd name="T51" fmla="*/ 14 h 160"/>
                <a:gd name="T52" fmla="*/ 16 w 72"/>
                <a:gd name="T53" fmla="*/ 8 h 160"/>
                <a:gd name="T54" fmla="*/ 44 w 72"/>
                <a:gd name="T55" fmla="*/ 8 h 160"/>
                <a:gd name="T56" fmla="*/ 16 w 72"/>
                <a:gd name="T57" fmla="*/ 6 h 160"/>
                <a:gd name="T58" fmla="*/ 8 w 72"/>
                <a:gd name="T59" fmla="*/ 6 h 160"/>
                <a:gd name="T60" fmla="*/ 0 w 72"/>
                <a:gd name="T61" fmla="*/ 6 h 1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160"/>
                <a:gd name="T95" fmla="*/ 72 w 72"/>
                <a:gd name="T96" fmla="*/ 160 h 1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160">
                  <a:moveTo>
                    <a:pt x="0" y="8"/>
                  </a:moveTo>
                  <a:lnTo>
                    <a:pt x="0" y="0"/>
                  </a:lnTo>
                  <a:lnTo>
                    <a:pt x="8" y="8"/>
                  </a:lnTo>
                  <a:lnTo>
                    <a:pt x="32" y="0"/>
                  </a:lnTo>
                  <a:lnTo>
                    <a:pt x="48" y="0"/>
                  </a:lnTo>
                  <a:lnTo>
                    <a:pt x="48" y="16"/>
                  </a:lnTo>
                  <a:lnTo>
                    <a:pt x="56" y="16"/>
                  </a:lnTo>
                  <a:lnTo>
                    <a:pt x="48" y="24"/>
                  </a:lnTo>
                  <a:lnTo>
                    <a:pt x="40" y="40"/>
                  </a:lnTo>
                  <a:lnTo>
                    <a:pt x="32" y="40"/>
                  </a:lnTo>
                  <a:lnTo>
                    <a:pt x="64" y="88"/>
                  </a:lnTo>
                  <a:lnTo>
                    <a:pt x="72" y="104"/>
                  </a:lnTo>
                  <a:lnTo>
                    <a:pt x="64" y="128"/>
                  </a:lnTo>
                  <a:lnTo>
                    <a:pt x="56" y="136"/>
                  </a:lnTo>
                  <a:lnTo>
                    <a:pt x="48" y="136"/>
                  </a:lnTo>
                  <a:lnTo>
                    <a:pt x="40" y="152"/>
                  </a:lnTo>
                  <a:lnTo>
                    <a:pt x="24" y="160"/>
                  </a:lnTo>
                  <a:lnTo>
                    <a:pt x="24" y="144"/>
                  </a:lnTo>
                  <a:lnTo>
                    <a:pt x="16" y="136"/>
                  </a:lnTo>
                  <a:lnTo>
                    <a:pt x="32" y="128"/>
                  </a:lnTo>
                  <a:lnTo>
                    <a:pt x="40" y="128"/>
                  </a:lnTo>
                  <a:lnTo>
                    <a:pt x="56" y="120"/>
                  </a:lnTo>
                  <a:lnTo>
                    <a:pt x="56" y="96"/>
                  </a:lnTo>
                  <a:lnTo>
                    <a:pt x="56" y="80"/>
                  </a:lnTo>
                  <a:lnTo>
                    <a:pt x="40" y="72"/>
                  </a:lnTo>
                  <a:lnTo>
                    <a:pt x="40" y="64"/>
                  </a:lnTo>
                  <a:lnTo>
                    <a:pt x="16" y="40"/>
                  </a:lnTo>
                  <a:lnTo>
                    <a:pt x="24" y="40"/>
                  </a:lnTo>
                  <a:lnTo>
                    <a:pt x="16" y="32"/>
                  </a:lnTo>
                  <a:lnTo>
                    <a:pt x="8" y="24"/>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7" name="Freeform 175"/>
            <p:cNvSpPr>
              <a:spLocks/>
            </p:cNvSpPr>
            <p:nvPr/>
          </p:nvSpPr>
          <p:spPr bwMode="auto">
            <a:xfrm>
              <a:off x="4599" y="2488"/>
              <a:ext cx="57" cy="37"/>
            </a:xfrm>
            <a:custGeom>
              <a:avLst/>
              <a:gdLst>
                <a:gd name="T0" fmla="*/ 16 w 56"/>
                <a:gd name="T1" fmla="*/ 8 h 40"/>
                <a:gd name="T2" fmla="*/ 52 w 56"/>
                <a:gd name="T3" fmla="*/ 6 h 40"/>
                <a:gd name="T4" fmla="*/ 60 w 56"/>
                <a:gd name="T5" fmla="*/ 6 h 40"/>
                <a:gd name="T6" fmla="*/ 76 w 56"/>
                <a:gd name="T7" fmla="*/ 6 h 40"/>
                <a:gd name="T8" fmla="*/ 76 w 56"/>
                <a:gd name="T9" fmla="*/ 0 h 40"/>
                <a:gd name="T10" fmla="*/ 60 w 56"/>
                <a:gd name="T11" fmla="*/ 0 h 40"/>
                <a:gd name="T12" fmla="*/ 60 w 56"/>
                <a:gd name="T13" fmla="*/ 6 h 40"/>
                <a:gd name="T14" fmla="*/ 52 w 56"/>
                <a:gd name="T15" fmla="*/ 0 h 40"/>
                <a:gd name="T16" fmla="*/ 8 w 56"/>
                <a:gd name="T17" fmla="*/ 0 h 40"/>
                <a:gd name="T18" fmla="*/ 0 w 56"/>
                <a:gd name="T19" fmla="*/ 6 h 40"/>
                <a:gd name="T20" fmla="*/ 8 w 56"/>
                <a:gd name="T21" fmla="*/ 6 h 40"/>
                <a:gd name="T22" fmla="*/ 8 w 56"/>
                <a:gd name="T23" fmla="*/ 8 h 40"/>
                <a:gd name="T24" fmla="*/ 16 w 56"/>
                <a:gd name="T25" fmla="*/ 8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40"/>
                <a:gd name="T41" fmla="*/ 56 w 5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40">
                  <a:moveTo>
                    <a:pt x="16" y="40"/>
                  </a:moveTo>
                  <a:lnTo>
                    <a:pt x="32" y="32"/>
                  </a:lnTo>
                  <a:lnTo>
                    <a:pt x="40" y="32"/>
                  </a:lnTo>
                  <a:lnTo>
                    <a:pt x="56" y="24"/>
                  </a:lnTo>
                  <a:lnTo>
                    <a:pt x="56" y="0"/>
                  </a:lnTo>
                  <a:lnTo>
                    <a:pt x="40" y="0"/>
                  </a:lnTo>
                  <a:lnTo>
                    <a:pt x="40" y="8"/>
                  </a:lnTo>
                  <a:lnTo>
                    <a:pt x="32" y="0"/>
                  </a:lnTo>
                  <a:lnTo>
                    <a:pt x="8" y="0"/>
                  </a:lnTo>
                  <a:lnTo>
                    <a:pt x="0" y="16"/>
                  </a:lnTo>
                  <a:lnTo>
                    <a:pt x="8" y="32"/>
                  </a:lnTo>
                  <a:lnTo>
                    <a:pt x="8" y="40"/>
                  </a:lnTo>
                  <a:lnTo>
                    <a:pt x="16"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8" name="Freeform 176"/>
            <p:cNvSpPr>
              <a:spLocks/>
            </p:cNvSpPr>
            <p:nvPr/>
          </p:nvSpPr>
          <p:spPr bwMode="auto">
            <a:xfrm>
              <a:off x="4599" y="2488"/>
              <a:ext cx="57" cy="37"/>
            </a:xfrm>
            <a:custGeom>
              <a:avLst/>
              <a:gdLst>
                <a:gd name="T0" fmla="*/ 16 w 56"/>
                <a:gd name="T1" fmla="*/ 8 h 40"/>
                <a:gd name="T2" fmla="*/ 52 w 56"/>
                <a:gd name="T3" fmla="*/ 6 h 40"/>
                <a:gd name="T4" fmla="*/ 60 w 56"/>
                <a:gd name="T5" fmla="*/ 6 h 40"/>
                <a:gd name="T6" fmla="*/ 76 w 56"/>
                <a:gd name="T7" fmla="*/ 6 h 40"/>
                <a:gd name="T8" fmla="*/ 76 w 56"/>
                <a:gd name="T9" fmla="*/ 0 h 40"/>
                <a:gd name="T10" fmla="*/ 60 w 56"/>
                <a:gd name="T11" fmla="*/ 0 h 40"/>
                <a:gd name="T12" fmla="*/ 60 w 56"/>
                <a:gd name="T13" fmla="*/ 6 h 40"/>
                <a:gd name="T14" fmla="*/ 52 w 56"/>
                <a:gd name="T15" fmla="*/ 0 h 40"/>
                <a:gd name="T16" fmla="*/ 8 w 56"/>
                <a:gd name="T17" fmla="*/ 0 h 40"/>
                <a:gd name="T18" fmla="*/ 0 w 56"/>
                <a:gd name="T19" fmla="*/ 6 h 40"/>
                <a:gd name="T20" fmla="*/ 8 w 56"/>
                <a:gd name="T21" fmla="*/ 6 h 40"/>
                <a:gd name="T22" fmla="*/ 8 w 56"/>
                <a:gd name="T23" fmla="*/ 8 h 40"/>
                <a:gd name="T24" fmla="*/ 16 w 56"/>
                <a:gd name="T25" fmla="*/ 8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40"/>
                <a:gd name="T41" fmla="*/ 56 w 5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40">
                  <a:moveTo>
                    <a:pt x="16" y="40"/>
                  </a:moveTo>
                  <a:lnTo>
                    <a:pt x="32" y="32"/>
                  </a:lnTo>
                  <a:lnTo>
                    <a:pt x="40" y="32"/>
                  </a:lnTo>
                  <a:lnTo>
                    <a:pt x="56" y="24"/>
                  </a:lnTo>
                  <a:lnTo>
                    <a:pt x="56" y="0"/>
                  </a:lnTo>
                  <a:lnTo>
                    <a:pt x="40" y="0"/>
                  </a:lnTo>
                  <a:lnTo>
                    <a:pt x="40" y="8"/>
                  </a:lnTo>
                  <a:lnTo>
                    <a:pt x="32" y="0"/>
                  </a:lnTo>
                  <a:lnTo>
                    <a:pt x="8" y="0"/>
                  </a:lnTo>
                  <a:lnTo>
                    <a:pt x="0" y="16"/>
                  </a:lnTo>
                  <a:lnTo>
                    <a:pt x="8" y="32"/>
                  </a:lnTo>
                  <a:lnTo>
                    <a:pt x="8" y="40"/>
                  </a:lnTo>
                  <a:lnTo>
                    <a:pt x="16" y="4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9" name="Freeform 177"/>
            <p:cNvSpPr>
              <a:spLocks/>
            </p:cNvSpPr>
            <p:nvPr/>
          </p:nvSpPr>
          <p:spPr bwMode="auto">
            <a:xfrm>
              <a:off x="4573" y="2559"/>
              <a:ext cx="41" cy="59"/>
            </a:xfrm>
            <a:custGeom>
              <a:avLst/>
              <a:gdLst>
                <a:gd name="T0" fmla="*/ 44 w 40"/>
                <a:gd name="T1" fmla="*/ 6 h 64"/>
                <a:gd name="T2" fmla="*/ 16 w 40"/>
                <a:gd name="T3" fmla="*/ 6 h 64"/>
                <a:gd name="T4" fmla="*/ 8 w 40"/>
                <a:gd name="T5" fmla="*/ 6 h 64"/>
                <a:gd name="T6" fmla="*/ 0 w 40"/>
                <a:gd name="T7" fmla="*/ 0 h 64"/>
                <a:gd name="T8" fmla="*/ 0 w 40"/>
                <a:gd name="T9" fmla="*/ 6 h 64"/>
                <a:gd name="T10" fmla="*/ 0 w 40"/>
                <a:gd name="T11" fmla="*/ 6 h 64"/>
                <a:gd name="T12" fmla="*/ 16 w 40"/>
                <a:gd name="T13" fmla="*/ 10 h 64"/>
                <a:gd name="T14" fmla="*/ 60 w 40"/>
                <a:gd name="T15" fmla="*/ 13 h 64"/>
                <a:gd name="T16" fmla="*/ 60 w 40"/>
                <a:gd name="T17" fmla="*/ 10 h 64"/>
                <a:gd name="T18" fmla="*/ 60 w 40"/>
                <a:gd name="T19" fmla="*/ 6 h 64"/>
                <a:gd name="T20" fmla="*/ 44 w 40"/>
                <a:gd name="T21" fmla="*/ 6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64"/>
                <a:gd name="T35" fmla="*/ 40 w 4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64">
                  <a:moveTo>
                    <a:pt x="24" y="8"/>
                  </a:moveTo>
                  <a:lnTo>
                    <a:pt x="16" y="16"/>
                  </a:lnTo>
                  <a:lnTo>
                    <a:pt x="8" y="8"/>
                  </a:lnTo>
                  <a:lnTo>
                    <a:pt x="0" y="0"/>
                  </a:lnTo>
                  <a:lnTo>
                    <a:pt x="0" y="8"/>
                  </a:lnTo>
                  <a:lnTo>
                    <a:pt x="0" y="32"/>
                  </a:lnTo>
                  <a:lnTo>
                    <a:pt x="16" y="48"/>
                  </a:lnTo>
                  <a:lnTo>
                    <a:pt x="40" y="64"/>
                  </a:lnTo>
                  <a:lnTo>
                    <a:pt x="40" y="48"/>
                  </a:lnTo>
                  <a:lnTo>
                    <a:pt x="40" y="24"/>
                  </a:lnTo>
                  <a:lnTo>
                    <a:pt x="24"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0" name="Freeform 178"/>
            <p:cNvSpPr>
              <a:spLocks/>
            </p:cNvSpPr>
            <p:nvPr/>
          </p:nvSpPr>
          <p:spPr bwMode="auto">
            <a:xfrm>
              <a:off x="4573" y="2559"/>
              <a:ext cx="41" cy="59"/>
            </a:xfrm>
            <a:custGeom>
              <a:avLst/>
              <a:gdLst>
                <a:gd name="T0" fmla="*/ 44 w 40"/>
                <a:gd name="T1" fmla="*/ 6 h 64"/>
                <a:gd name="T2" fmla="*/ 16 w 40"/>
                <a:gd name="T3" fmla="*/ 6 h 64"/>
                <a:gd name="T4" fmla="*/ 8 w 40"/>
                <a:gd name="T5" fmla="*/ 6 h 64"/>
                <a:gd name="T6" fmla="*/ 0 w 40"/>
                <a:gd name="T7" fmla="*/ 0 h 64"/>
                <a:gd name="T8" fmla="*/ 0 w 40"/>
                <a:gd name="T9" fmla="*/ 6 h 64"/>
                <a:gd name="T10" fmla="*/ 0 w 40"/>
                <a:gd name="T11" fmla="*/ 6 h 64"/>
                <a:gd name="T12" fmla="*/ 16 w 40"/>
                <a:gd name="T13" fmla="*/ 10 h 64"/>
                <a:gd name="T14" fmla="*/ 60 w 40"/>
                <a:gd name="T15" fmla="*/ 13 h 64"/>
                <a:gd name="T16" fmla="*/ 60 w 40"/>
                <a:gd name="T17" fmla="*/ 10 h 64"/>
                <a:gd name="T18" fmla="*/ 60 w 40"/>
                <a:gd name="T19" fmla="*/ 6 h 64"/>
                <a:gd name="T20" fmla="*/ 44 w 40"/>
                <a:gd name="T21" fmla="*/ 6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64"/>
                <a:gd name="T35" fmla="*/ 40 w 4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64">
                  <a:moveTo>
                    <a:pt x="24" y="8"/>
                  </a:moveTo>
                  <a:lnTo>
                    <a:pt x="16" y="16"/>
                  </a:lnTo>
                  <a:lnTo>
                    <a:pt x="8" y="8"/>
                  </a:lnTo>
                  <a:lnTo>
                    <a:pt x="0" y="0"/>
                  </a:lnTo>
                  <a:lnTo>
                    <a:pt x="0" y="8"/>
                  </a:lnTo>
                  <a:lnTo>
                    <a:pt x="0" y="32"/>
                  </a:lnTo>
                  <a:lnTo>
                    <a:pt x="16" y="48"/>
                  </a:lnTo>
                  <a:lnTo>
                    <a:pt x="40" y="64"/>
                  </a:lnTo>
                  <a:lnTo>
                    <a:pt x="40" y="48"/>
                  </a:lnTo>
                  <a:lnTo>
                    <a:pt x="40" y="24"/>
                  </a:lnTo>
                  <a:lnTo>
                    <a:pt x="24"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1" name="Freeform 179"/>
            <p:cNvSpPr>
              <a:spLocks/>
            </p:cNvSpPr>
            <p:nvPr/>
          </p:nvSpPr>
          <p:spPr bwMode="auto">
            <a:xfrm>
              <a:off x="4673" y="2559"/>
              <a:ext cx="107" cy="59"/>
            </a:xfrm>
            <a:custGeom>
              <a:avLst/>
              <a:gdLst>
                <a:gd name="T0" fmla="*/ 112 w 104"/>
                <a:gd name="T1" fmla="*/ 6 h 64"/>
                <a:gd name="T2" fmla="*/ 112 w 104"/>
                <a:gd name="T3" fmla="*/ 6 h 64"/>
                <a:gd name="T4" fmla="*/ 100 w 104"/>
                <a:gd name="T5" fmla="*/ 6 h 64"/>
                <a:gd name="T6" fmla="*/ 84 w 104"/>
                <a:gd name="T7" fmla="*/ 6 h 64"/>
                <a:gd name="T8" fmla="*/ 52 w 104"/>
                <a:gd name="T9" fmla="*/ 10 h 64"/>
                <a:gd name="T10" fmla="*/ 44 w 104"/>
                <a:gd name="T11" fmla="*/ 10 h 64"/>
                <a:gd name="T12" fmla="*/ 44 w 104"/>
                <a:gd name="T13" fmla="*/ 12 h 64"/>
                <a:gd name="T14" fmla="*/ 0 w 104"/>
                <a:gd name="T15" fmla="*/ 12 h 64"/>
                <a:gd name="T16" fmla="*/ 16 w 104"/>
                <a:gd name="T17" fmla="*/ 13 h 64"/>
                <a:gd name="T18" fmla="*/ 44 w 104"/>
                <a:gd name="T19" fmla="*/ 13 h 64"/>
                <a:gd name="T20" fmla="*/ 52 w 104"/>
                <a:gd name="T21" fmla="*/ 12 h 64"/>
                <a:gd name="T22" fmla="*/ 84 w 104"/>
                <a:gd name="T23" fmla="*/ 13 h 64"/>
                <a:gd name="T24" fmla="*/ 100 w 104"/>
                <a:gd name="T25" fmla="*/ 12 h 64"/>
                <a:gd name="T26" fmla="*/ 124 w 104"/>
                <a:gd name="T27" fmla="*/ 6 h 64"/>
                <a:gd name="T28" fmla="*/ 169 w 104"/>
                <a:gd name="T29" fmla="*/ 6 h 64"/>
                <a:gd name="T30" fmla="*/ 183 w 104"/>
                <a:gd name="T31" fmla="*/ 6 h 64"/>
                <a:gd name="T32" fmla="*/ 169 w 104"/>
                <a:gd name="T33" fmla="*/ 6 h 64"/>
                <a:gd name="T34" fmla="*/ 183 w 104"/>
                <a:gd name="T35" fmla="*/ 6 h 64"/>
                <a:gd name="T36" fmla="*/ 156 w 104"/>
                <a:gd name="T37" fmla="*/ 6 h 64"/>
                <a:gd name="T38" fmla="*/ 156 w 104"/>
                <a:gd name="T39" fmla="*/ 6 h 64"/>
                <a:gd name="T40" fmla="*/ 140 w 104"/>
                <a:gd name="T41" fmla="*/ 0 h 64"/>
                <a:gd name="T42" fmla="*/ 112 w 104"/>
                <a:gd name="T43" fmla="*/ 6 h 64"/>
                <a:gd name="T44" fmla="*/ 112 w 104"/>
                <a:gd name="T45" fmla="*/ 6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64"/>
                <a:gd name="T71" fmla="*/ 104 w 10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64">
                  <a:moveTo>
                    <a:pt x="64" y="24"/>
                  </a:moveTo>
                  <a:lnTo>
                    <a:pt x="64" y="32"/>
                  </a:lnTo>
                  <a:lnTo>
                    <a:pt x="56" y="32"/>
                  </a:lnTo>
                  <a:lnTo>
                    <a:pt x="48" y="32"/>
                  </a:lnTo>
                  <a:lnTo>
                    <a:pt x="32" y="48"/>
                  </a:lnTo>
                  <a:lnTo>
                    <a:pt x="24" y="48"/>
                  </a:lnTo>
                  <a:lnTo>
                    <a:pt x="24" y="56"/>
                  </a:lnTo>
                  <a:lnTo>
                    <a:pt x="0" y="56"/>
                  </a:lnTo>
                  <a:lnTo>
                    <a:pt x="16" y="64"/>
                  </a:lnTo>
                  <a:lnTo>
                    <a:pt x="24" y="64"/>
                  </a:lnTo>
                  <a:lnTo>
                    <a:pt x="32" y="56"/>
                  </a:lnTo>
                  <a:lnTo>
                    <a:pt x="48" y="64"/>
                  </a:lnTo>
                  <a:lnTo>
                    <a:pt x="56" y="56"/>
                  </a:lnTo>
                  <a:lnTo>
                    <a:pt x="72" y="32"/>
                  </a:lnTo>
                  <a:lnTo>
                    <a:pt x="96" y="32"/>
                  </a:lnTo>
                  <a:lnTo>
                    <a:pt x="104" y="32"/>
                  </a:lnTo>
                  <a:lnTo>
                    <a:pt x="96" y="24"/>
                  </a:lnTo>
                  <a:lnTo>
                    <a:pt x="104" y="24"/>
                  </a:lnTo>
                  <a:lnTo>
                    <a:pt x="88" y="16"/>
                  </a:lnTo>
                  <a:lnTo>
                    <a:pt x="88" y="8"/>
                  </a:lnTo>
                  <a:lnTo>
                    <a:pt x="80" y="0"/>
                  </a:lnTo>
                  <a:lnTo>
                    <a:pt x="64" y="16"/>
                  </a:lnTo>
                  <a:lnTo>
                    <a:pt x="64"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2" name="Freeform 180"/>
            <p:cNvSpPr>
              <a:spLocks/>
            </p:cNvSpPr>
            <p:nvPr/>
          </p:nvSpPr>
          <p:spPr bwMode="auto">
            <a:xfrm>
              <a:off x="4664" y="2589"/>
              <a:ext cx="116" cy="83"/>
            </a:xfrm>
            <a:custGeom>
              <a:avLst/>
              <a:gdLst>
                <a:gd name="T0" fmla="*/ 8 w 112"/>
                <a:gd name="T1" fmla="*/ 8 h 88"/>
                <a:gd name="T2" fmla="*/ 46 w 112"/>
                <a:gd name="T3" fmla="*/ 9 h 88"/>
                <a:gd name="T4" fmla="*/ 62 w 112"/>
                <a:gd name="T5" fmla="*/ 9 h 88"/>
                <a:gd name="T6" fmla="*/ 82 w 112"/>
                <a:gd name="T7" fmla="*/ 8 h 88"/>
                <a:gd name="T8" fmla="*/ 112 w 112"/>
                <a:gd name="T9" fmla="*/ 9 h 88"/>
                <a:gd name="T10" fmla="*/ 128 w 112"/>
                <a:gd name="T11" fmla="*/ 8 h 88"/>
                <a:gd name="T12" fmla="*/ 161 w 112"/>
                <a:gd name="T13" fmla="*/ 0 h 88"/>
                <a:gd name="T14" fmla="*/ 210 w 112"/>
                <a:gd name="T15" fmla="*/ 0 h 88"/>
                <a:gd name="T16" fmla="*/ 194 w 112"/>
                <a:gd name="T17" fmla="*/ 8 h 88"/>
                <a:gd name="T18" fmla="*/ 210 w 112"/>
                <a:gd name="T19" fmla="*/ 8 h 88"/>
                <a:gd name="T20" fmla="*/ 194 w 112"/>
                <a:gd name="T21" fmla="*/ 8 h 88"/>
                <a:gd name="T22" fmla="*/ 226 w 112"/>
                <a:gd name="T23" fmla="*/ 9 h 88"/>
                <a:gd name="T24" fmla="*/ 210 w 112"/>
                <a:gd name="T25" fmla="*/ 13 h 88"/>
                <a:gd name="T26" fmla="*/ 176 w 112"/>
                <a:gd name="T27" fmla="*/ 19 h 88"/>
                <a:gd name="T28" fmla="*/ 161 w 112"/>
                <a:gd name="T29" fmla="*/ 21 h 88"/>
                <a:gd name="T30" fmla="*/ 176 w 112"/>
                <a:gd name="T31" fmla="*/ 21 h 88"/>
                <a:gd name="T32" fmla="*/ 161 w 112"/>
                <a:gd name="T33" fmla="*/ 25 h 88"/>
                <a:gd name="T34" fmla="*/ 147 w 112"/>
                <a:gd name="T35" fmla="*/ 27 h 88"/>
                <a:gd name="T36" fmla="*/ 128 w 112"/>
                <a:gd name="T37" fmla="*/ 25 h 88"/>
                <a:gd name="T38" fmla="*/ 97 w 112"/>
                <a:gd name="T39" fmla="*/ 25 h 88"/>
                <a:gd name="T40" fmla="*/ 62 w 112"/>
                <a:gd name="T41" fmla="*/ 25 h 88"/>
                <a:gd name="T42" fmla="*/ 62 w 112"/>
                <a:gd name="T43" fmla="*/ 23 h 88"/>
                <a:gd name="T44" fmla="*/ 46 w 112"/>
                <a:gd name="T45" fmla="*/ 23 h 88"/>
                <a:gd name="T46" fmla="*/ 36 w 112"/>
                <a:gd name="T47" fmla="*/ 21 h 88"/>
                <a:gd name="T48" fmla="*/ 8 w 112"/>
                <a:gd name="T49" fmla="*/ 16 h 88"/>
                <a:gd name="T50" fmla="*/ 0 w 112"/>
                <a:gd name="T51" fmla="*/ 9 h 88"/>
                <a:gd name="T52" fmla="*/ 8 w 112"/>
                <a:gd name="T53" fmla="*/ 8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88"/>
                <a:gd name="T83" fmla="*/ 112 w 112"/>
                <a:gd name="T84" fmla="*/ 88 h 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88">
                  <a:moveTo>
                    <a:pt x="8" y="24"/>
                  </a:moveTo>
                  <a:lnTo>
                    <a:pt x="24" y="32"/>
                  </a:lnTo>
                  <a:lnTo>
                    <a:pt x="32" y="32"/>
                  </a:lnTo>
                  <a:lnTo>
                    <a:pt x="40" y="24"/>
                  </a:lnTo>
                  <a:lnTo>
                    <a:pt x="56" y="32"/>
                  </a:lnTo>
                  <a:lnTo>
                    <a:pt x="64" y="24"/>
                  </a:lnTo>
                  <a:lnTo>
                    <a:pt x="80" y="0"/>
                  </a:lnTo>
                  <a:lnTo>
                    <a:pt x="104" y="0"/>
                  </a:lnTo>
                  <a:lnTo>
                    <a:pt x="96" y="16"/>
                  </a:lnTo>
                  <a:lnTo>
                    <a:pt x="104" y="16"/>
                  </a:lnTo>
                  <a:lnTo>
                    <a:pt x="96" y="24"/>
                  </a:lnTo>
                  <a:lnTo>
                    <a:pt x="112" y="32"/>
                  </a:lnTo>
                  <a:lnTo>
                    <a:pt x="104" y="40"/>
                  </a:lnTo>
                  <a:lnTo>
                    <a:pt x="88" y="56"/>
                  </a:lnTo>
                  <a:lnTo>
                    <a:pt x="80" y="64"/>
                  </a:lnTo>
                  <a:lnTo>
                    <a:pt x="88" y="64"/>
                  </a:lnTo>
                  <a:lnTo>
                    <a:pt x="80" y="80"/>
                  </a:lnTo>
                  <a:lnTo>
                    <a:pt x="72" y="88"/>
                  </a:lnTo>
                  <a:lnTo>
                    <a:pt x="64" y="80"/>
                  </a:lnTo>
                  <a:lnTo>
                    <a:pt x="48" y="80"/>
                  </a:lnTo>
                  <a:lnTo>
                    <a:pt x="32" y="80"/>
                  </a:lnTo>
                  <a:lnTo>
                    <a:pt x="32" y="72"/>
                  </a:lnTo>
                  <a:lnTo>
                    <a:pt x="24" y="72"/>
                  </a:lnTo>
                  <a:lnTo>
                    <a:pt x="16" y="64"/>
                  </a:lnTo>
                  <a:lnTo>
                    <a:pt x="8" y="48"/>
                  </a:lnTo>
                  <a:lnTo>
                    <a:pt x="0" y="32"/>
                  </a:lnTo>
                  <a:lnTo>
                    <a:pt x="8"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3" name="Freeform 181"/>
            <p:cNvSpPr>
              <a:spLocks/>
            </p:cNvSpPr>
            <p:nvPr/>
          </p:nvSpPr>
          <p:spPr bwMode="auto">
            <a:xfrm>
              <a:off x="4664" y="2589"/>
              <a:ext cx="116" cy="83"/>
            </a:xfrm>
            <a:custGeom>
              <a:avLst/>
              <a:gdLst>
                <a:gd name="T0" fmla="*/ 8 w 112"/>
                <a:gd name="T1" fmla="*/ 8 h 88"/>
                <a:gd name="T2" fmla="*/ 46 w 112"/>
                <a:gd name="T3" fmla="*/ 9 h 88"/>
                <a:gd name="T4" fmla="*/ 62 w 112"/>
                <a:gd name="T5" fmla="*/ 9 h 88"/>
                <a:gd name="T6" fmla="*/ 82 w 112"/>
                <a:gd name="T7" fmla="*/ 8 h 88"/>
                <a:gd name="T8" fmla="*/ 112 w 112"/>
                <a:gd name="T9" fmla="*/ 9 h 88"/>
                <a:gd name="T10" fmla="*/ 128 w 112"/>
                <a:gd name="T11" fmla="*/ 8 h 88"/>
                <a:gd name="T12" fmla="*/ 161 w 112"/>
                <a:gd name="T13" fmla="*/ 0 h 88"/>
                <a:gd name="T14" fmla="*/ 210 w 112"/>
                <a:gd name="T15" fmla="*/ 0 h 88"/>
                <a:gd name="T16" fmla="*/ 194 w 112"/>
                <a:gd name="T17" fmla="*/ 8 h 88"/>
                <a:gd name="T18" fmla="*/ 210 w 112"/>
                <a:gd name="T19" fmla="*/ 8 h 88"/>
                <a:gd name="T20" fmla="*/ 194 w 112"/>
                <a:gd name="T21" fmla="*/ 8 h 88"/>
                <a:gd name="T22" fmla="*/ 226 w 112"/>
                <a:gd name="T23" fmla="*/ 9 h 88"/>
                <a:gd name="T24" fmla="*/ 210 w 112"/>
                <a:gd name="T25" fmla="*/ 13 h 88"/>
                <a:gd name="T26" fmla="*/ 176 w 112"/>
                <a:gd name="T27" fmla="*/ 19 h 88"/>
                <a:gd name="T28" fmla="*/ 161 w 112"/>
                <a:gd name="T29" fmla="*/ 21 h 88"/>
                <a:gd name="T30" fmla="*/ 176 w 112"/>
                <a:gd name="T31" fmla="*/ 21 h 88"/>
                <a:gd name="T32" fmla="*/ 161 w 112"/>
                <a:gd name="T33" fmla="*/ 25 h 88"/>
                <a:gd name="T34" fmla="*/ 147 w 112"/>
                <a:gd name="T35" fmla="*/ 27 h 88"/>
                <a:gd name="T36" fmla="*/ 128 w 112"/>
                <a:gd name="T37" fmla="*/ 25 h 88"/>
                <a:gd name="T38" fmla="*/ 97 w 112"/>
                <a:gd name="T39" fmla="*/ 25 h 88"/>
                <a:gd name="T40" fmla="*/ 62 w 112"/>
                <a:gd name="T41" fmla="*/ 25 h 88"/>
                <a:gd name="T42" fmla="*/ 62 w 112"/>
                <a:gd name="T43" fmla="*/ 23 h 88"/>
                <a:gd name="T44" fmla="*/ 46 w 112"/>
                <a:gd name="T45" fmla="*/ 23 h 88"/>
                <a:gd name="T46" fmla="*/ 36 w 112"/>
                <a:gd name="T47" fmla="*/ 21 h 88"/>
                <a:gd name="T48" fmla="*/ 8 w 112"/>
                <a:gd name="T49" fmla="*/ 16 h 88"/>
                <a:gd name="T50" fmla="*/ 0 w 112"/>
                <a:gd name="T51" fmla="*/ 9 h 88"/>
                <a:gd name="T52" fmla="*/ 8 w 112"/>
                <a:gd name="T53" fmla="*/ 8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88"/>
                <a:gd name="T83" fmla="*/ 112 w 112"/>
                <a:gd name="T84" fmla="*/ 88 h 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88">
                  <a:moveTo>
                    <a:pt x="8" y="24"/>
                  </a:moveTo>
                  <a:lnTo>
                    <a:pt x="24" y="32"/>
                  </a:lnTo>
                  <a:lnTo>
                    <a:pt x="32" y="32"/>
                  </a:lnTo>
                  <a:lnTo>
                    <a:pt x="40" y="24"/>
                  </a:lnTo>
                  <a:lnTo>
                    <a:pt x="56" y="32"/>
                  </a:lnTo>
                  <a:lnTo>
                    <a:pt x="64" y="24"/>
                  </a:lnTo>
                  <a:lnTo>
                    <a:pt x="80" y="0"/>
                  </a:lnTo>
                  <a:lnTo>
                    <a:pt x="104" y="0"/>
                  </a:lnTo>
                  <a:lnTo>
                    <a:pt x="96" y="16"/>
                  </a:lnTo>
                  <a:lnTo>
                    <a:pt x="104" y="16"/>
                  </a:lnTo>
                  <a:lnTo>
                    <a:pt x="96" y="24"/>
                  </a:lnTo>
                  <a:lnTo>
                    <a:pt x="112" y="32"/>
                  </a:lnTo>
                  <a:lnTo>
                    <a:pt x="104" y="40"/>
                  </a:lnTo>
                  <a:lnTo>
                    <a:pt x="88" y="56"/>
                  </a:lnTo>
                  <a:lnTo>
                    <a:pt x="80" y="64"/>
                  </a:lnTo>
                  <a:lnTo>
                    <a:pt x="88" y="64"/>
                  </a:lnTo>
                  <a:lnTo>
                    <a:pt x="80" y="80"/>
                  </a:lnTo>
                  <a:lnTo>
                    <a:pt x="72" y="88"/>
                  </a:lnTo>
                  <a:lnTo>
                    <a:pt x="64" y="80"/>
                  </a:lnTo>
                  <a:lnTo>
                    <a:pt x="48" y="80"/>
                  </a:lnTo>
                  <a:lnTo>
                    <a:pt x="32" y="80"/>
                  </a:lnTo>
                  <a:lnTo>
                    <a:pt x="32" y="72"/>
                  </a:lnTo>
                  <a:lnTo>
                    <a:pt x="24" y="72"/>
                  </a:lnTo>
                  <a:lnTo>
                    <a:pt x="16" y="64"/>
                  </a:lnTo>
                  <a:lnTo>
                    <a:pt x="8" y="48"/>
                  </a:lnTo>
                  <a:lnTo>
                    <a:pt x="0" y="32"/>
                  </a:lnTo>
                  <a:lnTo>
                    <a:pt x="8"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4" name="Freeform 182"/>
            <p:cNvSpPr>
              <a:spLocks/>
            </p:cNvSpPr>
            <p:nvPr/>
          </p:nvSpPr>
          <p:spPr bwMode="auto">
            <a:xfrm>
              <a:off x="4905" y="2635"/>
              <a:ext cx="116" cy="88"/>
            </a:xfrm>
            <a:custGeom>
              <a:avLst/>
              <a:gdLst>
                <a:gd name="T0" fmla="*/ 226 w 112"/>
                <a:gd name="T1" fmla="*/ 6 h 96"/>
                <a:gd name="T2" fmla="*/ 226 w 112"/>
                <a:gd name="T3" fmla="*/ 10 h 96"/>
                <a:gd name="T4" fmla="*/ 226 w 112"/>
                <a:gd name="T5" fmla="*/ 17 h 96"/>
                <a:gd name="T6" fmla="*/ 194 w 112"/>
                <a:gd name="T7" fmla="*/ 14 h 96"/>
                <a:gd name="T8" fmla="*/ 161 w 112"/>
                <a:gd name="T9" fmla="*/ 16 h 96"/>
                <a:gd name="T10" fmla="*/ 161 w 112"/>
                <a:gd name="T11" fmla="*/ 13 h 96"/>
                <a:gd name="T12" fmla="*/ 161 w 112"/>
                <a:gd name="T13" fmla="*/ 10 h 96"/>
                <a:gd name="T14" fmla="*/ 62 w 112"/>
                <a:gd name="T15" fmla="*/ 6 h 96"/>
                <a:gd name="T16" fmla="*/ 46 w 112"/>
                <a:gd name="T17" fmla="*/ 7 h 96"/>
                <a:gd name="T18" fmla="*/ 46 w 112"/>
                <a:gd name="T19" fmla="*/ 6 h 96"/>
                <a:gd name="T20" fmla="*/ 36 w 112"/>
                <a:gd name="T21" fmla="*/ 6 h 96"/>
                <a:gd name="T22" fmla="*/ 62 w 112"/>
                <a:gd name="T23" fmla="*/ 6 h 96"/>
                <a:gd name="T24" fmla="*/ 82 w 112"/>
                <a:gd name="T25" fmla="*/ 6 h 96"/>
                <a:gd name="T26" fmla="*/ 36 w 112"/>
                <a:gd name="T27" fmla="*/ 6 h 96"/>
                <a:gd name="T28" fmla="*/ 8 w 112"/>
                <a:gd name="T29" fmla="*/ 6 h 96"/>
                <a:gd name="T30" fmla="*/ 0 w 112"/>
                <a:gd name="T31" fmla="*/ 6 h 96"/>
                <a:gd name="T32" fmla="*/ 36 w 112"/>
                <a:gd name="T33" fmla="*/ 0 h 96"/>
                <a:gd name="T34" fmla="*/ 46 w 112"/>
                <a:gd name="T35" fmla="*/ 0 h 96"/>
                <a:gd name="T36" fmla="*/ 82 w 112"/>
                <a:gd name="T37" fmla="*/ 6 h 96"/>
                <a:gd name="T38" fmla="*/ 82 w 112"/>
                <a:gd name="T39" fmla="*/ 6 h 96"/>
                <a:gd name="T40" fmla="*/ 97 w 112"/>
                <a:gd name="T41" fmla="*/ 6 h 96"/>
                <a:gd name="T42" fmla="*/ 128 w 112"/>
                <a:gd name="T43" fmla="*/ 6 h 96"/>
                <a:gd name="T44" fmla="*/ 161 w 112"/>
                <a:gd name="T45" fmla="*/ 6 h 96"/>
                <a:gd name="T46" fmla="*/ 226 w 112"/>
                <a:gd name="T47" fmla="*/ 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96"/>
                <a:gd name="T74" fmla="*/ 112 w 112"/>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96">
                  <a:moveTo>
                    <a:pt x="112" y="24"/>
                  </a:moveTo>
                  <a:lnTo>
                    <a:pt x="112" y="56"/>
                  </a:lnTo>
                  <a:lnTo>
                    <a:pt x="112" y="96"/>
                  </a:lnTo>
                  <a:lnTo>
                    <a:pt x="96" y="80"/>
                  </a:lnTo>
                  <a:lnTo>
                    <a:pt x="80" y="88"/>
                  </a:lnTo>
                  <a:lnTo>
                    <a:pt x="80" y="72"/>
                  </a:lnTo>
                  <a:lnTo>
                    <a:pt x="80" y="56"/>
                  </a:lnTo>
                  <a:lnTo>
                    <a:pt x="32" y="32"/>
                  </a:lnTo>
                  <a:lnTo>
                    <a:pt x="24" y="40"/>
                  </a:lnTo>
                  <a:lnTo>
                    <a:pt x="24" y="32"/>
                  </a:lnTo>
                  <a:lnTo>
                    <a:pt x="16" y="24"/>
                  </a:lnTo>
                  <a:lnTo>
                    <a:pt x="32" y="24"/>
                  </a:lnTo>
                  <a:lnTo>
                    <a:pt x="40" y="16"/>
                  </a:lnTo>
                  <a:lnTo>
                    <a:pt x="16" y="16"/>
                  </a:lnTo>
                  <a:lnTo>
                    <a:pt x="8" y="16"/>
                  </a:lnTo>
                  <a:lnTo>
                    <a:pt x="0" y="16"/>
                  </a:lnTo>
                  <a:lnTo>
                    <a:pt x="16" y="0"/>
                  </a:lnTo>
                  <a:lnTo>
                    <a:pt x="24" y="0"/>
                  </a:lnTo>
                  <a:lnTo>
                    <a:pt x="40" y="8"/>
                  </a:lnTo>
                  <a:lnTo>
                    <a:pt x="40" y="16"/>
                  </a:lnTo>
                  <a:lnTo>
                    <a:pt x="48" y="32"/>
                  </a:lnTo>
                  <a:lnTo>
                    <a:pt x="64" y="16"/>
                  </a:lnTo>
                  <a:lnTo>
                    <a:pt x="80" y="16"/>
                  </a:lnTo>
                  <a:lnTo>
                    <a:pt x="112"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5" name="Freeform 183"/>
            <p:cNvSpPr>
              <a:spLocks/>
            </p:cNvSpPr>
            <p:nvPr/>
          </p:nvSpPr>
          <p:spPr bwMode="auto">
            <a:xfrm>
              <a:off x="4905" y="2635"/>
              <a:ext cx="116" cy="88"/>
            </a:xfrm>
            <a:custGeom>
              <a:avLst/>
              <a:gdLst>
                <a:gd name="T0" fmla="*/ 226 w 112"/>
                <a:gd name="T1" fmla="*/ 6 h 96"/>
                <a:gd name="T2" fmla="*/ 226 w 112"/>
                <a:gd name="T3" fmla="*/ 10 h 96"/>
                <a:gd name="T4" fmla="*/ 226 w 112"/>
                <a:gd name="T5" fmla="*/ 17 h 96"/>
                <a:gd name="T6" fmla="*/ 194 w 112"/>
                <a:gd name="T7" fmla="*/ 14 h 96"/>
                <a:gd name="T8" fmla="*/ 161 w 112"/>
                <a:gd name="T9" fmla="*/ 16 h 96"/>
                <a:gd name="T10" fmla="*/ 161 w 112"/>
                <a:gd name="T11" fmla="*/ 13 h 96"/>
                <a:gd name="T12" fmla="*/ 161 w 112"/>
                <a:gd name="T13" fmla="*/ 10 h 96"/>
                <a:gd name="T14" fmla="*/ 62 w 112"/>
                <a:gd name="T15" fmla="*/ 6 h 96"/>
                <a:gd name="T16" fmla="*/ 46 w 112"/>
                <a:gd name="T17" fmla="*/ 7 h 96"/>
                <a:gd name="T18" fmla="*/ 46 w 112"/>
                <a:gd name="T19" fmla="*/ 6 h 96"/>
                <a:gd name="T20" fmla="*/ 36 w 112"/>
                <a:gd name="T21" fmla="*/ 6 h 96"/>
                <a:gd name="T22" fmla="*/ 62 w 112"/>
                <a:gd name="T23" fmla="*/ 6 h 96"/>
                <a:gd name="T24" fmla="*/ 82 w 112"/>
                <a:gd name="T25" fmla="*/ 6 h 96"/>
                <a:gd name="T26" fmla="*/ 36 w 112"/>
                <a:gd name="T27" fmla="*/ 6 h 96"/>
                <a:gd name="T28" fmla="*/ 8 w 112"/>
                <a:gd name="T29" fmla="*/ 6 h 96"/>
                <a:gd name="T30" fmla="*/ 0 w 112"/>
                <a:gd name="T31" fmla="*/ 6 h 96"/>
                <a:gd name="T32" fmla="*/ 36 w 112"/>
                <a:gd name="T33" fmla="*/ 0 h 96"/>
                <a:gd name="T34" fmla="*/ 46 w 112"/>
                <a:gd name="T35" fmla="*/ 0 h 96"/>
                <a:gd name="T36" fmla="*/ 82 w 112"/>
                <a:gd name="T37" fmla="*/ 6 h 96"/>
                <a:gd name="T38" fmla="*/ 82 w 112"/>
                <a:gd name="T39" fmla="*/ 6 h 96"/>
                <a:gd name="T40" fmla="*/ 97 w 112"/>
                <a:gd name="T41" fmla="*/ 6 h 96"/>
                <a:gd name="T42" fmla="*/ 128 w 112"/>
                <a:gd name="T43" fmla="*/ 6 h 96"/>
                <a:gd name="T44" fmla="*/ 161 w 112"/>
                <a:gd name="T45" fmla="*/ 6 h 96"/>
                <a:gd name="T46" fmla="*/ 226 w 112"/>
                <a:gd name="T47" fmla="*/ 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96"/>
                <a:gd name="T74" fmla="*/ 112 w 112"/>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96">
                  <a:moveTo>
                    <a:pt x="112" y="24"/>
                  </a:moveTo>
                  <a:lnTo>
                    <a:pt x="112" y="56"/>
                  </a:lnTo>
                  <a:lnTo>
                    <a:pt x="112" y="96"/>
                  </a:lnTo>
                  <a:lnTo>
                    <a:pt x="96" y="80"/>
                  </a:lnTo>
                  <a:lnTo>
                    <a:pt x="80" y="88"/>
                  </a:lnTo>
                  <a:lnTo>
                    <a:pt x="80" y="72"/>
                  </a:lnTo>
                  <a:lnTo>
                    <a:pt x="80" y="56"/>
                  </a:lnTo>
                  <a:lnTo>
                    <a:pt x="32" y="32"/>
                  </a:lnTo>
                  <a:lnTo>
                    <a:pt x="24" y="40"/>
                  </a:lnTo>
                  <a:lnTo>
                    <a:pt x="24" y="32"/>
                  </a:lnTo>
                  <a:lnTo>
                    <a:pt x="16" y="24"/>
                  </a:lnTo>
                  <a:lnTo>
                    <a:pt x="32" y="24"/>
                  </a:lnTo>
                  <a:lnTo>
                    <a:pt x="40" y="16"/>
                  </a:lnTo>
                  <a:lnTo>
                    <a:pt x="16" y="16"/>
                  </a:lnTo>
                  <a:lnTo>
                    <a:pt x="8" y="16"/>
                  </a:lnTo>
                  <a:lnTo>
                    <a:pt x="0" y="16"/>
                  </a:lnTo>
                  <a:lnTo>
                    <a:pt x="16" y="0"/>
                  </a:lnTo>
                  <a:lnTo>
                    <a:pt x="24" y="0"/>
                  </a:lnTo>
                  <a:lnTo>
                    <a:pt x="40" y="8"/>
                  </a:lnTo>
                  <a:lnTo>
                    <a:pt x="40" y="16"/>
                  </a:lnTo>
                  <a:lnTo>
                    <a:pt x="48" y="32"/>
                  </a:lnTo>
                  <a:lnTo>
                    <a:pt x="64" y="16"/>
                  </a:lnTo>
                  <a:lnTo>
                    <a:pt x="80" y="16"/>
                  </a:lnTo>
                  <a:lnTo>
                    <a:pt x="112" y="24"/>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6" name="Freeform 184"/>
            <p:cNvSpPr>
              <a:spLocks/>
            </p:cNvSpPr>
            <p:nvPr/>
          </p:nvSpPr>
          <p:spPr bwMode="auto">
            <a:xfrm>
              <a:off x="5021" y="2657"/>
              <a:ext cx="98" cy="81"/>
            </a:xfrm>
            <a:custGeom>
              <a:avLst/>
              <a:gdLst>
                <a:gd name="T0" fmla="*/ 0 w 96"/>
                <a:gd name="T1" fmla="*/ 14 h 88"/>
                <a:gd name="T2" fmla="*/ 0 w 96"/>
                <a:gd name="T3" fmla="*/ 6 h 88"/>
                <a:gd name="T4" fmla="*/ 0 w 96"/>
                <a:gd name="T5" fmla="*/ 0 h 88"/>
                <a:gd name="T6" fmla="*/ 26 w 96"/>
                <a:gd name="T7" fmla="*/ 6 h 88"/>
                <a:gd name="T8" fmla="*/ 68 w 96"/>
                <a:gd name="T9" fmla="*/ 6 h 88"/>
                <a:gd name="T10" fmla="*/ 68 w 96"/>
                <a:gd name="T11" fmla="*/ 6 h 88"/>
                <a:gd name="T12" fmla="*/ 112 w 96"/>
                <a:gd name="T13" fmla="*/ 7 h 88"/>
                <a:gd name="T14" fmla="*/ 80 w 96"/>
                <a:gd name="T15" fmla="*/ 9 h 88"/>
                <a:gd name="T16" fmla="*/ 96 w 96"/>
                <a:gd name="T17" fmla="*/ 9 h 88"/>
                <a:gd name="T18" fmla="*/ 112 w 96"/>
                <a:gd name="T19" fmla="*/ 11 h 88"/>
                <a:gd name="T20" fmla="*/ 120 w 96"/>
                <a:gd name="T21" fmla="*/ 14 h 88"/>
                <a:gd name="T22" fmla="*/ 131 w 96"/>
                <a:gd name="T23" fmla="*/ 14 h 88"/>
                <a:gd name="T24" fmla="*/ 131 w 96"/>
                <a:gd name="T25" fmla="*/ 15 h 88"/>
                <a:gd name="T26" fmla="*/ 143 w 96"/>
                <a:gd name="T27" fmla="*/ 15 h 88"/>
                <a:gd name="T28" fmla="*/ 143 w 96"/>
                <a:gd name="T29" fmla="*/ 17 h 88"/>
                <a:gd name="T30" fmla="*/ 96 w 96"/>
                <a:gd name="T31" fmla="*/ 15 h 88"/>
                <a:gd name="T32" fmla="*/ 68 w 96"/>
                <a:gd name="T33" fmla="*/ 11 h 88"/>
                <a:gd name="T34" fmla="*/ 60 w 96"/>
                <a:gd name="T35" fmla="*/ 11 h 88"/>
                <a:gd name="T36" fmla="*/ 52 w 96"/>
                <a:gd name="T37" fmla="*/ 11 h 88"/>
                <a:gd name="T38" fmla="*/ 16 w 96"/>
                <a:gd name="T39" fmla="*/ 13 h 88"/>
                <a:gd name="T40" fmla="*/ 26 w 96"/>
                <a:gd name="T41" fmla="*/ 14 h 88"/>
                <a:gd name="T42" fmla="*/ 8 w 96"/>
                <a:gd name="T43" fmla="*/ 14 h 88"/>
                <a:gd name="T44" fmla="*/ 0 w 96"/>
                <a:gd name="T45" fmla="*/ 14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88"/>
                <a:gd name="T71" fmla="*/ 96 w 96"/>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88">
                  <a:moveTo>
                    <a:pt x="0" y="72"/>
                  </a:moveTo>
                  <a:lnTo>
                    <a:pt x="0" y="32"/>
                  </a:lnTo>
                  <a:lnTo>
                    <a:pt x="0" y="0"/>
                  </a:lnTo>
                  <a:lnTo>
                    <a:pt x="24" y="8"/>
                  </a:lnTo>
                  <a:lnTo>
                    <a:pt x="48" y="24"/>
                  </a:lnTo>
                  <a:lnTo>
                    <a:pt x="48" y="32"/>
                  </a:lnTo>
                  <a:lnTo>
                    <a:pt x="72" y="40"/>
                  </a:lnTo>
                  <a:lnTo>
                    <a:pt x="56" y="48"/>
                  </a:lnTo>
                  <a:lnTo>
                    <a:pt x="64" y="48"/>
                  </a:lnTo>
                  <a:lnTo>
                    <a:pt x="72" y="56"/>
                  </a:lnTo>
                  <a:lnTo>
                    <a:pt x="80" y="72"/>
                  </a:lnTo>
                  <a:lnTo>
                    <a:pt x="88" y="72"/>
                  </a:lnTo>
                  <a:lnTo>
                    <a:pt x="88" y="80"/>
                  </a:lnTo>
                  <a:lnTo>
                    <a:pt x="96" y="80"/>
                  </a:lnTo>
                  <a:lnTo>
                    <a:pt x="96" y="88"/>
                  </a:lnTo>
                  <a:lnTo>
                    <a:pt x="64" y="80"/>
                  </a:lnTo>
                  <a:lnTo>
                    <a:pt x="48" y="56"/>
                  </a:lnTo>
                  <a:lnTo>
                    <a:pt x="40" y="56"/>
                  </a:lnTo>
                  <a:lnTo>
                    <a:pt x="32" y="56"/>
                  </a:lnTo>
                  <a:lnTo>
                    <a:pt x="16" y="64"/>
                  </a:lnTo>
                  <a:lnTo>
                    <a:pt x="24" y="72"/>
                  </a:lnTo>
                  <a:lnTo>
                    <a:pt x="8" y="72"/>
                  </a:lnTo>
                  <a:lnTo>
                    <a:pt x="0" y="72"/>
                  </a:lnTo>
                  <a:close/>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7" name="Freeform 185"/>
            <p:cNvSpPr>
              <a:spLocks/>
            </p:cNvSpPr>
            <p:nvPr/>
          </p:nvSpPr>
          <p:spPr bwMode="auto">
            <a:xfrm>
              <a:off x="5021" y="2657"/>
              <a:ext cx="98" cy="81"/>
            </a:xfrm>
            <a:custGeom>
              <a:avLst/>
              <a:gdLst>
                <a:gd name="T0" fmla="*/ 0 w 96"/>
                <a:gd name="T1" fmla="*/ 14 h 88"/>
                <a:gd name="T2" fmla="*/ 0 w 96"/>
                <a:gd name="T3" fmla="*/ 6 h 88"/>
                <a:gd name="T4" fmla="*/ 0 w 96"/>
                <a:gd name="T5" fmla="*/ 0 h 88"/>
                <a:gd name="T6" fmla="*/ 26 w 96"/>
                <a:gd name="T7" fmla="*/ 6 h 88"/>
                <a:gd name="T8" fmla="*/ 68 w 96"/>
                <a:gd name="T9" fmla="*/ 6 h 88"/>
                <a:gd name="T10" fmla="*/ 68 w 96"/>
                <a:gd name="T11" fmla="*/ 6 h 88"/>
                <a:gd name="T12" fmla="*/ 112 w 96"/>
                <a:gd name="T13" fmla="*/ 7 h 88"/>
                <a:gd name="T14" fmla="*/ 80 w 96"/>
                <a:gd name="T15" fmla="*/ 9 h 88"/>
                <a:gd name="T16" fmla="*/ 96 w 96"/>
                <a:gd name="T17" fmla="*/ 9 h 88"/>
                <a:gd name="T18" fmla="*/ 112 w 96"/>
                <a:gd name="T19" fmla="*/ 11 h 88"/>
                <a:gd name="T20" fmla="*/ 120 w 96"/>
                <a:gd name="T21" fmla="*/ 14 h 88"/>
                <a:gd name="T22" fmla="*/ 131 w 96"/>
                <a:gd name="T23" fmla="*/ 14 h 88"/>
                <a:gd name="T24" fmla="*/ 131 w 96"/>
                <a:gd name="T25" fmla="*/ 15 h 88"/>
                <a:gd name="T26" fmla="*/ 143 w 96"/>
                <a:gd name="T27" fmla="*/ 15 h 88"/>
                <a:gd name="T28" fmla="*/ 143 w 96"/>
                <a:gd name="T29" fmla="*/ 17 h 88"/>
                <a:gd name="T30" fmla="*/ 96 w 96"/>
                <a:gd name="T31" fmla="*/ 15 h 88"/>
                <a:gd name="T32" fmla="*/ 68 w 96"/>
                <a:gd name="T33" fmla="*/ 11 h 88"/>
                <a:gd name="T34" fmla="*/ 60 w 96"/>
                <a:gd name="T35" fmla="*/ 11 h 88"/>
                <a:gd name="T36" fmla="*/ 52 w 96"/>
                <a:gd name="T37" fmla="*/ 11 h 88"/>
                <a:gd name="T38" fmla="*/ 16 w 96"/>
                <a:gd name="T39" fmla="*/ 13 h 88"/>
                <a:gd name="T40" fmla="*/ 26 w 96"/>
                <a:gd name="T41" fmla="*/ 14 h 88"/>
                <a:gd name="T42" fmla="*/ 8 w 96"/>
                <a:gd name="T43" fmla="*/ 14 h 88"/>
                <a:gd name="T44" fmla="*/ 0 w 96"/>
                <a:gd name="T45" fmla="*/ 14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88"/>
                <a:gd name="T71" fmla="*/ 96 w 96"/>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88">
                  <a:moveTo>
                    <a:pt x="0" y="72"/>
                  </a:moveTo>
                  <a:lnTo>
                    <a:pt x="0" y="32"/>
                  </a:lnTo>
                  <a:lnTo>
                    <a:pt x="0" y="0"/>
                  </a:lnTo>
                  <a:lnTo>
                    <a:pt x="24" y="8"/>
                  </a:lnTo>
                  <a:lnTo>
                    <a:pt x="48" y="24"/>
                  </a:lnTo>
                  <a:lnTo>
                    <a:pt x="48" y="32"/>
                  </a:lnTo>
                  <a:lnTo>
                    <a:pt x="72" y="40"/>
                  </a:lnTo>
                  <a:lnTo>
                    <a:pt x="56" y="48"/>
                  </a:lnTo>
                  <a:lnTo>
                    <a:pt x="64" y="48"/>
                  </a:lnTo>
                  <a:lnTo>
                    <a:pt x="72" y="56"/>
                  </a:lnTo>
                  <a:lnTo>
                    <a:pt x="80" y="72"/>
                  </a:lnTo>
                  <a:lnTo>
                    <a:pt x="88" y="72"/>
                  </a:lnTo>
                  <a:lnTo>
                    <a:pt x="88" y="80"/>
                  </a:lnTo>
                  <a:lnTo>
                    <a:pt x="96" y="80"/>
                  </a:lnTo>
                  <a:lnTo>
                    <a:pt x="96" y="88"/>
                  </a:lnTo>
                  <a:lnTo>
                    <a:pt x="64" y="80"/>
                  </a:lnTo>
                  <a:lnTo>
                    <a:pt x="48" y="56"/>
                  </a:lnTo>
                  <a:lnTo>
                    <a:pt x="40" y="56"/>
                  </a:lnTo>
                  <a:lnTo>
                    <a:pt x="32" y="56"/>
                  </a:lnTo>
                  <a:lnTo>
                    <a:pt x="16" y="64"/>
                  </a:lnTo>
                  <a:lnTo>
                    <a:pt x="24" y="72"/>
                  </a:lnTo>
                  <a:lnTo>
                    <a:pt x="8" y="72"/>
                  </a:lnTo>
                  <a:lnTo>
                    <a:pt x="0" y="72"/>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8" name="Freeform 186"/>
            <p:cNvSpPr>
              <a:spLocks/>
            </p:cNvSpPr>
            <p:nvPr/>
          </p:nvSpPr>
          <p:spPr bwMode="auto">
            <a:xfrm>
              <a:off x="4863" y="2219"/>
              <a:ext cx="34" cy="45"/>
            </a:xfrm>
            <a:custGeom>
              <a:avLst/>
              <a:gdLst>
                <a:gd name="T0" fmla="*/ 0 w 32"/>
                <a:gd name="T1" fmla="*/ 8 h 48"/>
                <a:gd name="T2" fmla="*/ 50 w 32"/>
                <a:gd name="T3" fmla="*/ 0 h 48"/>
                <a:gd name="T4" fmla="*/ 80 w 32"/>
                <a:gd name="T5" fmla="*/ 8 h 48"/>
                <a:gd name="T6" fmla="*/ 105 w 32"/>
                <a:gd name="T7" fmla="*/ 8 h 48"/>
                <a:gd name="T8" fmla="*/ 80 w 32"/>
                <a:gd name="T9" fmla="*/ 12 h 48"/>
                <a:gd name="T10" fmla="*/ 0 w 32"/>
                <a:gd name="T11" fmla="*/ 14 h 48"/>
                <a:gd name="T12" fmla="*/ 0 w 32"/>
                <a:gd name="T13" fmla="*/ 12 h 48"/>
                <a:gd name="T14" fmla="*/ 0 w 32"/>
                <a:gd name="T15" fmla="*/ 8 h 48"/>
                <a:gd name="T16" fmla="*/ 0 w 32"/>
                <a:gd name="T17" fmla="*/ 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8"/>
                <a:gd name="T29" fmla="*/ 32 w 32"/>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8">
                  <a:moveTo>
                    <a:pt x="0" y="8"/>
                  </a:moveTo>
                  <a:lnTo>
                    <a:pt x="16" y="0"/>
                  </a:lnTo>
                  <a:lnTo>
                    <a:pt x="24" y="8"/>
                  </a:lnTo>
                  <a:lnTo>
                    <a:pt x="32" y="32"/>
                  </a:lnTo>
                  <a:lnTo>
                    <a:pt x="24" y="40"/>
                  </a:lnTo>
                  <a:lnTo>
                    <a:pt x="0" y="48"/>
                  </a:lnTo>
                  <a:lnTo>
                    <a:pt x="0" y="40"/>
                  </a:lnTo>
                  <a:lnTo>
                    <a:pt x="0" y="16"/>
                  </a:lnTo>
                  <a:lnTo>
                    <a:pt x="0" y="8"/>
                  </a:lnTo>
                  <a:close/>
                </a:path>
              </a:pathLst>
            </a:custGeom>
            <a:solidFill>
              <a:schemeClr val="tx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9" name="Freeform 187"/>
            <p:cNvSpPr>
              <a:spLocks/>
            </p:cNvSpPr>
            <p:nvPr/>
          </p:nvSpPr>
          <p:spPr bwMode="auto">
            <a:xfrm>
              <a:off x="4863" y="2219"/>
              <a:ext cx="34" cy="45"/>
            </a:xfrm>
            <a:custGeom>
              <a:avLst/>
              <a:gdLst>
                <a:gd name="T0" fmla="*/ 0 w 32"/>
                <a:gd name="T1" fmla="*/ 8 h 48"/>
                <a:gd name="T2" fmla="*/ 50 w 32"/>
                <a:gd name="T3" fmla="*/ 0 h 48"/>
                <a:gd name="T4" fmla="*/ 80 w 32"/>
                <a:gd name="T5" fmla="*/ 8 h 48"/>
                <a:gd name="T6" fmla="*/ 105 w 32"/>
                <a:gd name="T7" fmla="*/ 8 h 48"/>
                <a:gd name="T8" fmla="*/ 80 w 32"/>
                <a:gd name="T9" fmla="*/ 12 h 48"/>
                <a:gd name="T10" fmla="*/ 0 w 32"/>
                <a:gd name="T11" fmla="*/ 14 h 48"/>
                <a:gd name="T12" fmla="*/ 0 w 32"/>
                <a:gd name="T13" fmla="*/ 12 h 48"/>
                <a:gd name="T14" fmla="*/ 0 w 32"/>
                <a:gd name="T15" fmla="*/ 8 h 48"/>
                <a:gd name="T16" fmla="*/ 0 w 32"/>
                <a:gd name="T17" fmla="*/ 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8"/>
                <a:gd name="T29" fmla="*/ 32 w 32"/>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8">
                  <a:moveTo>
                    <a:pt x="0" y="8"/>
                  </a:moveTo>
                  <a:lnTo>
                    <a:pt x="16" y="0"/>
                  </a:lnTo>
                  <a:lnTo>
                    <a:pt x="24" y="8"/>
                  </a:lnTo>
                  <a:lnTo>
                    <a:pt x="32" y="32"/>
                  </a:lnTo>
                  <a:lnTo>
                    <a:pt x="24" y="40"/>
                  </a:lnTo>
                  <a:lnTo>
                    <a:pt x="0" y="48"/>
                  </a:lnTo>
                  <a:lnTo>
                    <a:pt x="0" y="40"/>
                  </a:lnTo>
                  <a:lnTo>
                    <a:pt x="0" y="16"/>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90" name="Freeform 188"/>
            <p:cNvSpPr>
              <a:spLocks/>
            </p:cNvSpPr>
            <p:nvPr/>
          </p:nvSpPr>
          <p:spPr bwMode="auto">
            <a:xfrm>
              <a:off x="4838" y="2168"/>
              <a:ext cx="67" cy="59"/>
            </a:xfrm>
            <a:custGeom>
              <a:avLst/>
              <a:gdLst>
                <a:gd name="T0" fmla="*/ 158 w 64"/>
                <a:gd name="T1" fmla="*/ 0 h 64"/>
                <a:gd name="T2" fmla="*/ 119 w 64"/>
                <a:gd name="T3" fmla="*/ 6 h 64"/>
                <a:gd name="T4" fmla="*/ 99 w 64"/>
                <a:gd name="T5" fmla="*/ 6 h 64"/>
                <a:gd name="T6" fmla="*/ 83 w 64"/>
                <a:gd name="T7" fmla="*/ 6 h 64"/>
                <a:gd name="T8" fmla="*/ 57 w 64"/>
                <a:gd name="T9" fmla="*/ 6 h 64"/>
                <a:gd name="T10" fmla="*/ 0 w 64"/>
                <a:gd name="T11" fmla="*/ 6 h 64"/>
                <a:gd name="T12" fmla="*/ 0 w 64"/>
                <a:gd name="T13" fmla="*/ 8 h 64"/>
                <a:gd name="T14" fmla="*/ 8 w 64"/>
                <a:gd name="T15" fmla="*/ 8 h 64"/>
                <a:gd name="T16" fmla="*/ 0 w 64"/>
                <a:gd name="T17" fmla="*/ 12 h 64"/>
                <a:gd name="T18" fmla="*/ 8 w 64"/>
                <a:gd name="T19" fmla="*/ 13 h 64"/>
                <a:gd name="T20" fmla="*/ 40 w 64"/>
                <a:gd name="T21" fmla="*/ 13 h 64"/>
                <a:gd name="T22" fmla="*/ 57 w 64"/>
                <a:gd name="T23" fmla="*/ 13 h 64"/>
                <a:gd name="T24" fmla="*/ 99 w 64"/>
                <a:gd name="T25" fmla="*/ 12 h 64"/>
                <a:gd name="T26" fmla="*/ 57 w 64"/>
                <a:gd name="T27" fmla="*/ 10 h 64"/>
                <a:gd name="T28" fmla="*/ 57 w 64"/>
                <a:gd name="T29" fmla="*/ 8 h 64"/>
                <a:gd name="T30" fmla="*/ 140 w 64"/>
                <a:gd name="T31" fmla="*/ 6 h 64"/>
                <a:gd name="T32" fmla="*/ 140 w 64"/>
                <a:gd name="T33" fmla="*/ 6 h 64"/>
                <a:gd name="T34" fmla="*/ 158 w 64"/>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4" y="0"/>
                  </a:moveTo>
                  <a:lnTo>
                    <a:pt x="48" y="8"/>
                  </a:lnTo>
                  <a:lnTo>
                    <a:pt x="40" y="8"/>
                  </a:lnTo>
                  <a:lnTo>
                    <a:pt x="32" y="8"/>
                  </a:lnTo>
                  <a:lnTo>
                    <a:pt x="24" y="8"/>
                  </a:lnTo>
                  <a:lnTo>
                    <a:pt x="0" y="32"/>
                  </a:lnTo>
                  <a:lnTo>
                    <a:pt x="0" y="40"/>
                  </a:lnTo>
                  <a:lnTo>
                    <a:pt x="8" y="40"/>
                  </a:lnTo>
                  <a:lnTo>
                    <a:pt x="0" y="56"/>
                  </a:lnTo>
                  <a:lnTo>
                    <a:pt x="8" y="64"/>
                  </a:lnTo>
                  <a:lnTo>
                    <a:pt x="16" y="64"/>
                  </a:lnTo>
                  <a:lnTo>
                    <a:pt x="24" y="64"/>
                  </a:lnTo>
                  <a:lnTo>
                    <a:pt x="40" y="56"/>
                  </a:lnTo>
                  <a:lnTo>
                    <a:pt x="24" y="48"/>
                  </a:lnTo>
                  <a:lnTo>
                    <a:pt x="24" y="40"/>
                  </a:lnTo>
                  <a:lnTo>
                    <a:pt x="56" y="24"/>
                  </a:lnTo>
                  <a:lnTo>
                    <a:pt x="56" y="8"/>
                  </a:lnTo>
                  <a:lnTo>
                    <a:pt x="64"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1" name="Freeform 189"/>
            <p:cNvSpPr>
              <a:spLocks/>
            </p:cNvSpPr>
            <p:nvPr/>
          </p:nvSpPr>
          <p:spPr bwMode="auto">
            <a:xfrm>
              <a:off x="4838" y="2168"/>
              <a:ext cx="67" cy="59"/>
            </a:xfrm>
            <a:custGeom>
              <a:avLst/>
              <a:gdLst>
                <a:gd name="T0" fmla="*/ 158 w 64"/>
                <a:gd name="T1" fmla="*/ 0 h 64"/>
                <a:gd name="T2" fmla="*/ 119 w 64"/>
                <a:gd name="T3" fmla="*/ 6 h 64"/>
                <a:gd name="T4" fmla="*/ 99 w 64"/>
                <a:gd name="T5" fmla="*/ 6 h 64"/>
                <a:gd name="T6" fmla="*/ 83 w 64"/>
                <a:gd name="T7" fmla="*/ 6 h 64"/>
                <a:gd name="T8" fmla="*/ 57 w 64"/>
                <a:gd name="T9" fmla="*/ 6 h 64"/>
                <a:gd name="T10" fmla="*/ 0 w 64"/>
                <a:gd name="T11" fmla="*/ 6 h 64"/>
                <a:gd name="T12" fmla="*/ 0 w 64"/>
                <a:gd name="T13" fmla="*/ 8 h 64"/>
                <a:gd name="T14" fmla="*/ 8 w 64"/>
                <a:gd name="T15" fmla="*/ 8 h 64"/>
                <a:gd name="T16" fmla="*/ 0 w 64"/>
                <a:gd name="T17" fmla="*/ 12 h 64"/>
                <a:gd name="T18" fmla="*/ 8 w 64"/>
                <a:gd name="T19" fmla="*/ 13 h 64"/>
                <a:gd name="T20" fmla="*/ 40 w 64"/>
                <a:gd name="T21" fmla="*/ 13 h 64"/>
                <a:gd name="T22" fmla="*/ 57 w 64"/>
                <a:gd name="T23" fmla="*/ 13 h 64"/>
                <a:gd name="T24" fmla="*/ 99 w 64"/>
                <a:gd name="T25" fmla="*/ 12 h 64"/>
                <a:gd name="T26" fmla="*/ 57 w 64"/>
                <a:gd name="T27" fmla="*/ 10 h 64"/>
                <a:gd name="T28" fmla="*/ 57 w 64"/>
                <a:gd name="T29" fmla="*/ 8 h 64"/>
                <a:gd name="T30" fmla="*/ 140 w 64"/>
                <a:gd name="T31" fmla="*/ 6 h 64"/>
                <a:gd name="T32" fmla="*/ 140 w 64"/>
                <a:gd name="T33" fmla="*/ 6 h 64"/>
                <a:gd name="T34" fmla="*/ 158 w 64"/>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4" y="0"/>
                  </a:moveTo>
                  <a:lnTo>
                    <a:pt x="48" y="8"/>
                  </a:lnTo>
                  <a:lnTo>
                    <a:pt x="40" y="8"/>
                  </a:lnTo>
                  <a:lnTo>
                    <a:pt x="32" y="8"/>
                  </a:lnTo>
                  <a:lnTo>
                    <a:pt x="24" y="8"/>
                  </a:lnTo>
                  <a:lnTo>
                    <a:pt x="0" y="32"/>
                  </a:lnTo>
                  <a:lnTo>
                    <a:pt x="0" y="40"/>
                  </a:lnTo>
                  <a:lnTo>
                    <a:pt x="8" y="40"/>
                  </a:lnTo>
                  <a:lnTo>
                    <a:pt x="0" y="56"/>
                  </a:lnTo>
                  <a:lnTo>
                    <a:pt x="8" y="64"/>
                  </a:lnTo>
                  <a:lnTo>
                    <a:pt x="16" y="64"/>
                  </a:lnTo>
                  <a:lnTo>
                    <a:pt x="24" y="64"/>
                  </a:lnTo>
                  <a:lnTo>
                    <a:pt x="40" y="56"/>
                  </a:lnTo>
                  <a:lnTo>
                    <a:pt x="24" y="48"/>
                  </a:lnTo>
                  <a:lnTo>
                    <a:pt x="24" y="40"/>
                  </a:lnTo>
                  <a:lnTo>
                    <a:pt x="56" y="24"/>
                  </a:lnTo>
                  <a:lnTo>
                    <a:pt x="56" y="8"/>
                  </a:lnTo>
                  <a:lnTo>
                    <a:pt x="64"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92" name="Freeform 190"/>
            <p:cNvSpPr>
              <a:spLocks/>
            </p:cNvSpPr>
            <p:nvPr/>
          </p:nvSpPr>
          <p:spPr bwMode="auto">
            <a:xfrm>
              <a:off x="3353" y="2255"/>
              <a:ext cx="124" cy="90"/>
            </a:xfrm>
            <a:custGeom>
              <a:avLst/>
              <a:gdLst>
                <a:gd name="T0" fmla="*/ 217 w 120"/>
                <a:gd name="T1" fmla="*/ 0 h 96"/>
                <a:gd name="T2" fmla="*/ 231 w 120"/>
                <a:gd name="T3" fmla="*/ 0 h 96"/>
                <a:gd name="T4" fmla="*/ 231 w 120"/>
                <a:gd name="T5" fmla="*/ 12 h 96"/>
                <a:gd name="T6" fmla="*/ 185 w 120"/>
                <a:gd name="T7" fmla="*/ 14 h 96"/>
                <a:gd name="T8" fmla="*/ 155 w 120"/>
                <a:gd name="T9" fmla="*/ 19 h 96"/>
                <a:gd name="T10" fmla="*/ 94 w 120"/>
                <a:gd name="T11" fmla="*/ 22 h 96"/>
                <a:gd name="T12" fmla="*/ 75 w 120"/>
                <a:gd name="T13" fmla="*/ 24 h 96"/>
                <a:gd name="T14" fmla="*/ 75 w 120"/>
                <a:gd name="T15" fmla="*/ 26 h 96"/>
                <a:gd name="T16" fmla="*/ 0 w 120"/>
                <a:gd name="T17" fmla="*/ 26 h 96"/>
                <a:gd name="T18" fmla="*/ 8 w 120"/>
                <a:gd name="T19" fmla="*/ 26 h 96"/>
                <a:gd name="T20" fmla="*/ 44 w 120"/>
                <a:gd name="T21" fmla="*/ 22 h 96"/>
                <a:gd name="T22" fmla="*/ 59 w 120"/>
                <a:gd name="T23" fmla="*/ 19 h 96"/>
                <a:gd name="T24" fmla="*/ 59 w 120"/>
                <a:gd name="T25" fmla="*/ 14 h 96"/>
                <a:gd name="T26" fmla="*/ 75 w 120"/>
                <a:gd name="T27" fmla="*/ 12 h 96"/>
                <a:gd name="T28" fmla="*/ 75 w 120"/>
                <a:gd name="T29" fmla="*/ 8 h 96"/>
                <a:gd name="T30" fmla="*/ 122 w 120"/>
                <a:gd name="T31" fmla="*/ 8 h 96"/>
                <a:gd name="T32" fmla="*/ 138 w 120"/>
                <a:gd name="T33" fmla="*/ 0 h 96"/>
                <a:gd name="T34" fmla="*/ 155 w 120"/>
                <a:gd name="T35" fmla="*/ 0 h 96"/>
                <a:gd name="T36" fmla="*/ 202 w 120"/>
                <a:gd name="T37" fmla="*/ 0 h 96"/>
                <a:gd name="T38" fmla="*/ 217 w 120"/>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96"/>
                <a:gd name="T62" fmla="*/ 120 w 120"/>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96">
                  <a:moveTo>
                    <a:pt x="112" y="0"/>
                  </a:moveTo>
                  <a:lnTo>
                    <a:pt x="120" y="0"/>
                  </a:lnTo>
                  <a:lnTo>
                    <a:pt x="120" y="40"/>
                  </a:lnTo>
                  <a:lnTo>
                    <a:pt x="96" y="48"/>
                  </a:lnTo>
                  <a:lnTo>
                    <a:pt x="80" y="64"/>
                  </a:lnTo>
                  <a:lnTo>
                    <a:pt x="48" y="80"/>
                  </a:lnTo>
                  <a:lnTo>
                    <a:pt x="40" y="88"/>
                  </a:lnTo>
                  <a:lnTo>
                    <a:pt x="40" y="96"/>
                  </a:lnTo>
                  <a:lnTo>
                    <a:pt x="0" y="96"/>
                  </a:lnTo>
                  <a:lnTo>
                    <a:pt x="8" y="96"/>
                  </a:lnTo>
                  <a:lnTo>
                    <a:pt x="24" y="80"/>
                  </a:lnTo>
                  <a:lnTo>
                    <a:pt x="32" y="64"/>
                  </a:lnTo>
                  <a:lnTo>
                    <a:pt x="32" y="48"/>
                  </a:lnTo>
                  <a:lnTo>
                    <a:pt x="40" y="40"/>
                  </a:lnTo>
                  <a:lnTo>
                    <a:pt x="40" y="24"/>
                  </a:lnTo>
                  <a:lnTo>
                    <a:pt x="64" y="16"/>
                  </a:lnTo>
                  <a:lnTo>
                    <a:pt x="72" y="0"/>
                  </a:lnTo>
                  <a:lnTo>
                    <a:pt x="80" y="0"/>
                  </a:lnTo>
                  <a:lnTo>
                    <a:pt x="104" y="0"/>
                  </a:lnTo>
                  <a:lnTo>
                    <a:pt x="112"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3" name="Freeform 191"/>
            <p:cNvSpPr>
              <a:spLocks/>
            </p:cNvSpPr>
            <p:nvPr/>
          </p:nvSpPr>
          <p:spPr bwMode="auto">
            <a:xfrm>
              <a:off x="3353" y="2255"/>
              <a:ext cx="124" cy="90"/>
            </a:xfrm>
            <a:custGeom>
              <a:avLst/>
              <a:gdLst>
                <a:gd name="T0" fmla="*/ 217 w 120"/>
                <a:gd name="T1" fmla="*/ 0 h 96"/>
                <a:gd name="T2" fmla="*/ 231 w 120"/>
                <a:gd name="T3" fmla="*/ 0 h 96"/>
                <a:gd name="T4" fmla="*/ 231 w 120"/>
                <a:gd name="T5" fmla="*/ 12 h 96"/>
                <a:gd name="T6" fmla="*/ 185 w 120"/>
                <a:gd name="T7" fmla="*/ 14 h 96"/>
                <a:gd name="T8" fmla="*/ 155 w 120"/>
                <a:gd name="T9" fmla="*/ 19 h 96"/>
                <a:gd name="T10" fmla="*/ 94 w 120"/>
                <a:gd name="T11" fmla="*/ 22 h 96"/>
                <a:gd name="T12" fmla="*/ 75 w 120"/>
                <a:gd name="T13" fmla="*/ 24 h 96"/>
                <a:gd name="T14" fmla="*/ 75 w 120"/>
                <a:gd name="T15" fmla="*/ 26 h 96"/>
                <a:gd name="T16" fmla="*/ 0 w 120"/>
                <a:gd name="T17" fmla="*/ 26 h 96"/>
                <a:gd name="T18" fmla="*/ 8 w 120"/>
                <a:gd name="T19" fmla="*/ 26 h 96"/>
                <a:gd name="T20" fmla="*/ 44 w 120"/>
                <a:gd name="T21" fmla="*/ 22 h 96"/>
                <a:gd name="T22" fmla="*/ 59 w 120"/>
                <a:gd name="T23" fmla="*/ 19 h 96"/>
                <a:gd name="T24" fmla="*/ 59 w 120"/>
                <a:gd name="T25" fmla="*/ 14 h 96"/>
                <a:gd name="T26" fmla="*/ 75 w 120"/>
                <a:gd name="T27" fmla="*/ 12 h 96"/>
                <a:gd name="T28" fmla="*/ 75 w 120"/>
                <a:gd name="T29" fmla="*/ 8 h 96"/>
                <a:gd name="T30" fmla="*/ 122 w 120"/>
                <a:gd name="T31" fmla="*/ 8 h 96"/>
                <a:gd name="T32" fmla="*/ 138 w 120"/>
                <a:gd name="T33" fmla="*/ 0 h 96"/>
                <a:gd name="T34" fmla="*/ 155 w 120"/>
                <a:gd name="T35" fmla="*/ 0 h 96"/>
                <a:gd name="T36" fmla="*/ 202 w 120"/>
                <a:gd name="T37" fmla="*/ 0 h 96"/>
                <a:gd name="T38" fmla="*/ 217 w 120"/>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96"/>
                <a:gd name="T62" fmla="*/ 120 w 120"/>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96">
                  <a:moveTo>
                    <a:pt x="112" y="0"/>
                  </a:moveTo>
                  <a:lnTo>
                    <a:pt x="120" y="0"/>
                  </a:lnTo>
                  <a:lnTo>
                    <a:pt x="120" y="40"/>
                  </a:lnTo>
                  <a:lnTo>
                    <a:pt x="96" y="48"/>
                  </a:lnTo>
                  <a:lnTo>
                    <a:pt x="80" y="64"/>
                  </a:lnTo>
                  <a:lnTo>
                    <a:pt x="48" y="80"/>
                  </a:lnTo>
                  <a:lnTo>
                    <a:pt x="40" y="88"/>
                  </a:lnTo>
                  <a:lnTo>
                    <a:pt x="40" y="96"/>
                  </a:lnTo>
                  <a:lnTo>
                    <a:pt x="0" y="96"/>
                  </a:lnTo>
                  <a:lnTo>
                    <a:pt x="8" y="96"/>
                  </a:lnTo>
                  <a:lnTo>
                    <a:pt x="24" y="80"/>
                  </a:lnTo>
                  <a:lnTo>
                    <a:pt x="32" y="64"/>
                  </a:lnTo>
                  <a:lnTo>
                    <a:pt x="32" y="48"/>
                  </a:lnTo>
                  <a:lnTo>
                    <a:pt x="40" y="40"/>
                  </a:lnTo>
                  <a:lnTo>
                    <a:pt x="40" y="24"/>
                  </a:lnTo>
                  <a:lnTo>
                    <a:pt x="64" y="16"/>
                  </a:lnTo>
                  <a:lnTo>
                    <a:pt x="72" y="0"/>
                  </a:lnTo>
                  <a:lnTo>
                    <a:pt x="80" y="0"/>
                  </a:lnTo>
                  <a:lnTo>
                    <a:pt x="104" y="0"/>
                  </a:lnTo>
                  <a:lnTo>
                    <a:pt x="112"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4" name="Freeform 192"/>
            <p:cNvSpPr>
              <a:spLocks/>
            </p:cNvSpPr>
            <p:nvPr/>
          </p:nvSpPr>
          <p:spPr bwMode="auto">
            <a:xfrm>
              <a:off x="3394" y="2234"/>
              <a:ext cx="223" cy="201"/>
            </a:xfrm>
            <a:custGeom>
              <a:avLst/>
              <a:gdLst>
                <a:gd name="T0" fmla="*/ 136 w 216"/>
                <a:gd name="T1" fmla="*/ 7 h 216"/>
                <a:gd name="T2" fmla="*/ 152 w 216"/>
                <a:gd name="T3" fmla="*/ 7 h 216"/>
                <a:gd name="T4" fmla="*/ 152 w 216"/>
                <a:gd name="T5" fmla="*/ 16 h 216"/>
                <a:gd name="T6" fmla="*/ 105 w 216"/>
                <a:gd name="T7" fmla="*/ 18 h 216"/>
                <a:gd name="T8" fmla="*/ 73 w 216"/>
                <a:gd name="T9" fmla="*/ 20 h 216"/>
                <a:gd name="T10" fmla="*/ 8 w 216"/>
                <a:gd name="T11" fmla="*/ 25 h 216"/>
                <a:gd name="T12" fmla="*/ 0 w 216"/>
                <a:gd name="T13" fmla="*/ 27 h 216"/>
                <a:gd name="T14" fmla="*/ 0 w 216"/>
                <a:gd name="T15" fmla="*/ 29 h 216"/>
                <a:gd name="T16" fmla="*/ 73 w 216"/>
                <a:gd name="T17" fmla="*/ 36 h 216"/>
                <a:gd name="T18" fmla="*/ 196 w 216"/>
                <a:gd name="T19" fmla="*/ 48 h 216"/>
                <a:gd name="T20" fmla="*/ 213 w 216"/>
                <a:gd name="T21" fmla="*/ 48 h 216"/>
                <a:gd name="T22" fmla="*/ 227 w 216"/>
                <a:gd name="T23" fmla="*/ 52 h 216"/>
                <a:gd name="T24" fmla="*/ 242 w 216"/>
                <a:gd name="T25" fmla="*/ 52 h 216"/>
                <a:gd name="T26" fmla="*/ 258 w 216"/>
                <a:gd name="T27" fmla="*/ 52 h 216"/>
                <a:gd name="T28" fmla="*/ 287 w 216"/>
                <a:gd name="T29" fmla="*/ 52 h 216"/>
                <a:gd name="T30" fmla="*/ 408 w 216"/>
                <a:gd name="T31" fmla="*/ 39 h 216"/>
                <a:gd name="T32" fmla="*/ 394 w 216"/>
                <a:gd name="T33" fmla="*/ 38 h 216"/>
                <a:gd name="T34" fmla="*/ 377 w 216"/>
                <a:gd name="T35" fmla="*/ 38 h 216"/>
                <a:gd name="T36" fmla="*/ 363 w 216"/>
                <a:gd name="T37" fmla="*/ 32 h 216"/>
                <a:gd name="T38" fmla="*/ 377 w 216"/>
                <a:gd name="T39" fmla="*/ 31 h 216"/>
                <a:gd name="T40" fmla="*/ 377 w 216"/>
                <a:gd name="T41" fmla="*/ 29 h 216"/>
                <a:gd name="T42" fmla="*/ 377 w 216"/>
                <a:gd name="T43" fmla="*/ 25 h 216"/>
                <a:gd name="T44" fmla="*/ 363 w 216"/>
                <a:gd name="T45" fmla="*/ 23 h 216"/>
                <a:gd name="T46" fmla="*/ 363 w 216"/>
                <a:gd name="T47" fmla="*/ 20 h 216"/>
                <a:gd name="T48" fmla="*/ 363 w 216"/>
                <a:gd name="T49" fmla="*/ 18 h 216"/>
                <a:gd name="T50" fmla="*/ 332 w 216"/>
                <a:gd name="T51" fmla="*/ 16 h 216"/>
                <a:gd name="T52" fmla="*/ 317 w 216"/>
                <a:gd name="T53" fmla="*/ 12 h 216"/>
                <a:gd name="T54" fmla="*/ 348 w 216"/>
                <a:gd name="T55" fmla="*/ 7 h 216"/>
                <a:gd name="T56" fmla="*/ 332 w 216"/>
                <a:gd name="T57" fmla="*/ 7 h 216"/>
                <a:gd name="T58" fmla="*/ 348 w 216"/>
                <a:gd name="T59" fmla="*/ 0 h 216"/>
                <a:gd name="T60" fmla="*/ 332 w 216"/>
                <a:gd name="T61" fmla="*/ 7 h 216"/>
                <a:gd name="T62" fmla="*/ 302 w 216"/>
                <a:gd name="T63" fmla="*/ 0 h 216"/>
                <a:gd name="T64" fmla="*/ 287 w 216"/>
                <a:gd name="T65" fmla="*/ 7 h 216"/>
                <a:gd name="T66" fmla="*/ 258 w 216"/>
                <a:gd name="T67" fmla="*/ 0 h 216"/>
                <a:gd name="T68" fmla="*/ 227 w 216"/>
                <a:gd name="T69" fmla="*/ 7 h 216"/>
                <a:gd name="T70" fmla="*/ 196 w 216"/>
                <a:gd name="T71" fmla="*/ 7 h 216"/>
                <a:gd name="T72" fmla="*/ 136 w 216"/>
                <a:gd name="T73" fmla="*/ 7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16"/>
                <a:gd name="T113" fmla="*/ 216 w 216"/>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16">
                  <a:moveTo>
                    <a:pt x="72" y="24"/>
                  </a:moveTo>
                  <a:lnTo>
                    <a:pt x="80" y="24"/>
                  </a:lnTo>
                  <a:lnTo>
                    <a:pt x="80" y="64"/>
                  </a:lnTo>
                  <a:lnTo>
                    <a:pt x="56" y="72"/>
                  </a:lnTo>
                  <a:lnTo>
                    <a:pt x="40" y="88"/>
                  </a:lnTo>
                  <a:lnTo>
                    <a:pt x="8" y="104"/>
                  </a:lnTo>
                  <a:lnTo>
                    <a:pt x="0" y="112"/>
                  </a:lnTo>
                  <a:lnTo>
                    <a:pt x="0" y="120"/>
                  </a:lnTo>
                  <a:lnTo>
                    <a:pt x="40" y="152"/>
                  </a:lnTo>
                  <a:lnTo>
                    <a:pt x="104" y="200"/>
                  </a:lnTo>
                  <a:lnTo>
                    <a:pt x="112" y="208"/>
                  </a:lnTo>
                  <a:lnTo>
                    <a:pt x="120" y="216"/>
                  </a:lnTo>
                  <a:lnTo>
                    <a:pt x="128" y="216"/>
                  </a:lnTo>
                  <a:lnTo>
                    <a:pt x="136" y="216"/>
                  </a:lnTo>
                  <a:lnTo>
                    <a:pt x="152" y="216"/>
                  </a:lnTo>
                  <a:lnTo>
                    <a:pt x="216" y="168"/>
                  </a:lnTo>
                  <a:lnTo>
                    <a:pt x="208" y="160"/>
                  </a:lnTo>
                  <a:lnTo>
                    <a:pt x="200" y="160"/>
                  </a:lnTo>
                  <a:lnTo>
                    <a:pt x="192" y="136"/>
                  </a:lnTo>
                  <a:lnTo>
                    <a:pt x="200" y="128"/>
                  </a:lnTo>
                  <a:lnTo>
                    <a:pt x="200" y="120"/>
                  </a:lnTo>
                  <a:lnTo>
                    <a:pt x="200" y="104"/>
                  </a:lnTo>
                  <a:lnTo>
                    <a:pt x="192" y="96"/>
                  </a:lnTo>
                  <a:lnTo>
                    <a:pt x="192" y="88"/>
                  </a:lnTo>
                  <a:lnTo>
                    <a:pt x="192" y="72"/>
                  </a:lnTo>
                  <a:lnTo>
                    <a:pt x="176" y="64"/>
                  </a:lnTo>
                  <a:lnTo>
                    <a:pt x="168" y="48"/>
                  </a:lnTo>
                  <a:lnTo>
                    <a:pt x="184" y="32"/>
                  </a:lnTo>
                  <a:lnTo>
                    <a:pt x="176" y="8"/>
                  </a:lnTo>
                  <a:lnTo>
                    <a:pt x="184" y="0"/>
                  </a:lnTo>
                  <a:lnTo>
                    <a:pt x="176" y="8"/>
                  </a:lnTo>
                  <a:lnTo>
                    <a:pt x="160" y="0"/>
                  </a:lnTo>
                  <a:lnTo>
                    <a:pt x="152" y="8"/>
                  </a:lnTo>
                  <a:lnTo>
                    <a:pt x="136" y="0"/>
                  </a:lnTo>
                  <a:lnTo>
                    <a:pt x="120" y="8"/>
                  </a:lnTo>
                  <a:lnTo>
                    <a:pt x="104" y="8"/>
                  </a:lnTo>
                  <a:lnTo>
                    <a:pt x="72"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5" name="Freeform 193"/>
            <p:cNvSpPr>
              <a:spLocks/>
            </p:cNvSpPr>
            <p:nvPr/>
          </p:nvSpPr>
          <p:spPr bwMode="auto">
            <a:xfrm>
              <a:off x="3394" y="2234"/>
              <a:ext cx="223" cy="201"/>
            </a:xfrm>
            <a:custGeom>
              <a:avLst/>
              <a:gdLst>
                <a:gd name="T0" fmla="*/ 136 w 216"/>
                <a:gd name="T1" fmla="*/ 7 h 216"/>
                <a:gd name="T2" fmla="*/ 152 w 216"/>
                <a:gd name="T3" fmla="*/ 7 h 216"/>
                <a:gd name="T4" fmla="*/ 152 w 216"/>
                <a:gd name="T5" fmla="*/ 16 h 216"/>
                <a:gd name="T6" fmla="*/ 105 w 216"/>
                <a:gd name="T7" fmla="*/ 18 h 216"/>
                <a:gd name="T8" fmla="*/ 73 w 216"/>
                <a:gd name="T9" fmla="*/ 20 h 216"/>
                <a:gd name="T10" fmla="*/ 8 w 216"/>
                <a:gd name="T11" fmla="*/ 25 h 216"/>
                <a:gd name="T12" fmla="*/ 0 w 216"/>
                <a:gd name="T13" fmla="*/ 27 h 216"/>
                <a:gd name="T14" fmla="*/ 0 w 216"/>
                <a:gd name="T15" fmla="*/ 29 h 216"/>
                <a:gd name="T16" fmla="*/ 73 w 216"/>
                <a:gd name="T17" fmla="*/ 36 h 216"/>
                <a:gd name="T18" fmla="*/ 196 w 216"/>
                <a:gd name="T19" fmla="*/ 48 h 216"/>
                <a:gd name="T20" fmla="*/ 213 w 216"/>
                <a:gd name="T21" fmla="*/ 48 h 216"/>
                <a:gd name="T22" fmla="*/ 227 w 216"/>
                <a:gd name="T23" fmla="*/ 52 h 216"/>
                <a:gd name="T24" fmla="*/ 242 w 216"/>
                <a:gd name="T25" fmla="*/ 52 h 216"/>
                <a:gd name="T26" fmla="*/ 258 w 216"/>
                <a:gd name="T27" fmla="*/ 52 h 216"/>
                <a:gd name="T28" fmla="*/ 287 w 216"/>
                <a:gd name="T29" fmla="*/ 52 h 216"/>
                <a:gd name="T30" fmla="*/ 408 w 216"/>
                <a:gd name="T31" fmla="*/ 39 h 216"/>
                <a:gd name="T32" fmla="*/ 394 w 216"/>
                <a:gd name="T33" fmla="*/ 38 h 216"/>
                <a:gd name="T34" fmla="*/ 377 w 216"/>
                <a:gd name="T35" fmla="*/ 38 h 216"/>
                <a:gd name="T36" fmla="*/ 363 w 216"/>
                <a:gd name="T37" fmla="*/ 32 h 216"/>
                <a:gd name="T38" fmla="*/ 377 w 216"/>
                <a:gd name="T39" fmla="*/ 31 h 216"/>
                <a:gd name="T40" fmla="*/ 377 w 216"/>
                <a:gd name="T41" fmla="*/ 29 h 216"/>
                <a:gd name="T42" fmla="*/ 377 w 216"/>
                <a:gd name="T43" fmla="*/ 25 h 216"/>
                <a:gd name="T44" fmla="*/ 363 w 216"/>
                <a:gd name="T45" fmla="*/ 23 h 216"/>
                <a:gd name="T46" fmla="*/ 363 w 216"/>
                <a:gd name="T47" fmla="*/ 20 h 216"/>
                <a:gd name="T48" fmla="*/ 363 w 216"/>
                <a:gd name="T49" fmla="*/ 18 h 216"/>
                <a:gd name="T50" fmla="*/ 332 w 216"/>
                <a:gd name="T51" fmla="*/ 16 h 216"/>
                <a:gd name="T52" fmla="*/ 317 w 216"/>
                <a:gd name="T53" fmla="*/ 12 h 216"/>
                <a:gd name="T54" fmla="*/ 348 w 216"/>
                <a:gd name="T55" fmla="*/ 7 h 216"/>
                <a:gd name="T56" fmla="*/ 332 w 216"/>
                <a:gd name="T57" fmla="*/ 7 h 216"/>
                <a:gd name="T58" fmla="*/ 348 w 216"/>
                <a:gd name="T59" fmla="*/ 0 h 216"/>
                <a:gd name="T60" fmla="*/ 332 w 216"/>
                <a:gd name="T61" fmla="*/ 7 h 216"/>
                <a:gd name="T62" fmla="*/ 302 w 216"/>
                <a:gd name="T63" fmla="*/ 0 h 216"/>
                <a:gd name="T64" fmla="*/ 287 w 216"/>
                <a:gd name="T65" fmla="*/ 7 h 216"/>
                <a:gd name="T66" fmla="*/ 258 w 216"/>
                <a:gd name="T67" fmla="*/ 0 h 216"/>
                <a:gd name="T68" fmla="*/ 227 w 216"/>
                <a:gd name="T69" fmla="*/ 7 h 216"/>
                <a:gd name="T70" fmla="*/ 196 w 216"/>
                <a:gd name="T71" fmla="*/ 7 h 216"/>
                <a:gd name="T72" fmla="*/ 136 w 216"/>
                <a:gd name="T73" fmla="*/ 7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16"/>
                <a:gd name="T113" fmla="*/ 216 w 216"/>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16">
                  <a:moveTo>
                    <a:pt x="72" y="24"/>
                  </a:moveTo>
                  <a:lnTo>
                    <a:pt x="80" y="24"/>
                  </a:lnTo>
                  <a:lnTo>
                    <a:pt x="80" y="64"/>
                  </a:lnTo>
                  <a:lnTo>
                    <a:pt x="56" y="72"/>
                  </a:lnTo>
                  <a:lnTo>
                    <a:pt x="40" y="88"/>
                  </a:lnTo>
                  <a:lnTo>
                    <a:pt x="8" y="104"/>
                  </a:lnTo>
                  <a:lnTo>
                    <a:pt x="0" y="112"/>
                  </a:lnTo>
                  <a:lnTo>
                    <a:pt x="0" y="120"/>
                  </a:lnTo>
                  <a:lnTo>
                    <a:pt x="40" y="152"/>
                  </a:lnTo>
                  <a:lnTo>
                    <a:pt x="104" y="200"/>
                  </a:lnTo>
                  <a:lnTo>
                    <a:pt x="112" y="208"/>
                  </a:lnTo>
                  <a:lnTo>
                    <a:pt x="120" y="216"/>
                  </a:lnTo>
                  <a:lnTo>
                    <a:pt x="128" y="216"/>
                  </a:lnTo>
                  <a:lnTo>
                    <a:pt x="136" y="216"/>
                  </a:lnTo>
                  <a:lnTo>
                    <a:pt x="152" y="216"/>
                  </a:lnTo>
                  <a:lnTo>
                    <a:pt x="216" y="168"/>
                  </a:lnTo>
                  <a:lnTo>
                    <a:pt x="208" y="160"/>
                  </a:lnTo>
                  <a:lnTo>
                    <a:pt x="200" y="160"/>
                  </a:lnTo>
                  <a:lnTo>
                    <a:pt x="192" y="136"/>
                  </a:lnTo>
                  <a:lnTo>
                    <a:pt x="200" y="128"/>
                  </a:lnTo>
                  <a:lnTo>
                    <a:pt x="200" y="120"/>
                  </a:lnTo>
                  <a:lnTo>
                    <a:pt x="200" y="104"/>
                  </a:lnTo>
                  <a:lnTo>
                    <a:pt x="192" y="96"/>
                  </a:lnTo>
                  <a:lnTo>
                    <a:pt x="192" y="88"/>
                  </a:lnTo>
                  <a:lnTo>
                    <a:pt x="192" y="72"/>
                  </a:lnTo>
                  <a:lnTo>
                    <a:pt x="176" y="64"/>
                  </a:lnTo>
                  <a:lnTo>
                    <a:pt x="168" y="48"/>
                  </a:lnTo>
                  <a:lnTo>
                    <a:pt x="184" y="32"/>
                  </a:lnTo>
                  <a:lnTo>
                    <a:pt x="176" y="8"/>
                  </a:lnTo>
                  <a:lnTo>
                    <a:pt x="184" y="0"/>
                  </a:lnTo>
                  <a:lnTo>
                    <a:pt x="176" y="8"/>
                  </a:lnTo>
                  <a:lnTo>
                    <a:pt x="160" y="0"/>
                  </a:lnTo>
                  <a:lnTo>
                    <a:pt x="152" y="8"/>
                  </a:lnTo>
                  <a:lnTo>
                    <a:pt x="136" y="0"/>
                  </a:lnTo>
                  <a:lnTo>
                    <a:pt x="120" y="8"/>
                  </a:lnTo>
                  <a:lnTo>
                    <a:pt x="104" y="8"/>
                  </a:lnTo>
                  <a:lnTo>
                    <a:pt x="72"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6" name="Freeform 194"/>
            <p:cNvSpPr>
              <a:spLocks/>
            </p:cNvSpPr>
            <p:nvPr/>
          </p:nvSpPr>
          <p:spPr bwMode="auto">
            <a:xfrm>
              <a:off x="3567" y="2234"/>
              <a:ext cx="43" cy="82"/>
            </a:xfrm>
            <a:custGeom>
              <a:avLst/>
              <a:gdLst>
                <a:gd name="T0" fmla="*/ 170 w 40"/>
                <a:gd name="T1" fmla="*/ 15 h 88"/>
                <a:gd name="T2" fmla="*/ 170 w 40"/>
                <a:gd name="T3" fmla="*/ 17 h 88"/>
                <a:gd name="T4" fmla="*/ 137 w 40"/>
                <a:gd name="T5" fmla="*/ 18 h 88"/>
                <a:gd name="T6" fmla="*/ 137 w 40"/>
                <a:gd name="T7" fmla="*/ 20 h 88"/>
                <a:gd name="T8" fmla="*/ 102 w 40"/>
                <a:gd name="T9" fmla="*/ 21 h 88"/>
                <a:gd name="T10" fmla="*/ 102 w 40"/>
                <a:gd name="T11" fmla="*/ 18 h 88"/>
                <a:gd name="T12" fmla="*/ 37 w 40"/>
                <a:gd name="T13" fmla="*/ 17 h 88"/>
                <a:gd name="T14" fmla="*/ 0 w 40"/>
                <a:gd name="T15" fmla="*/ 13 h 88"/>
                <a:gd name="T16" fmla="*/ 66 w 40"/>
                <a:gd name="T17" fmla="*/ 7 h 88"/>
                <a:gd name="T18" fmla="*/ 37 w 40"/>
                <a:gd name="T19" fmla="*/ 7 h 88"/>
                <a:gd name="T20" fmla="*/ 66 w 40"/>
                <a:gd name="T21" fmla="*/ 0 h 88"/>
                <a:gd name="T22" fmla="*/ 137 w 40"/>
                <a:gd name="T23" fmla="*/ 0 h 88"/>
                <a:gd name="T24" fmla="*/ 137 w 40"/>
                <a:gd name="T25" fmla="*/ 7 h 88"/>
                <a:gd name="T26" fmla="*/ 170 w 40"/>
                <a:gd name="T27" fmla="*/ 0 h 88"/>
                <a:gd name="T28" fmla="*/ 137 w 40"/>
                <a:gd name="T29" fmla="*/ 7 h 88"/>
                <a:gd name="T30" fmla="*/ 170 w 40"/>
                <a:gd name="T31" fmla="*/ 7 h 88"/>
                <a:gd name="T32" fmla="*/ 137 w 40"/>
                <a:gd name="T33" fmla="*/ 10 h 88"/>
                <a:gd name="T34" fmla="*/ 137 w 40"/>
                <a:gd name="T35" fmla="*/ 13 h 88"/>
                <a:gd name="T36" fmla="*/ 170 w 40"/>
                <a:gd name="T37" fmla="*/ 13 h 88"/>
                <a:gd name="T38" fmla="*/ 170 w 40"/>
                <a:gd name="T39" fmla="*/ 15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88"/>
                <a:gd name="T62" fmla="*/ 40 w 40"/>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88">
                  <a:moveTo>
                    <a:pt x="40" y="56"/>
                  </a:moveTo>
                  <a:lnTo>
                    <a:pt x="40" y="64"/>
                  </a:lnTo>
                  <a:lnTo>
                    <a:pt x="32" y="72"/>
                  </a:lnTo>
                  <a:lnTo>
                    <a:pt x="32" y="80"/>
                  </a:lnTo>
                  <a:lnTo>
                    <a:pt x="24" y="88"/>
                  </a:lnTo>
                  <a:lnTo>
                    <a:pt x="24" y="72"/>
                  </a:lnTo>
                  <a:lnTo>
                    <a:pt x="8" y="64"/>
                  </a:lnTo>
                  <a:lnTo>
                    <a:pt x="0" y="48"/>
                  </a:lnTo>
                  <a:lnTo>
                    <a:pt x="16" y="32"/>
                  </a:lnTo>
                  <a:lnTo>
                    <a:pt x="8" y="8"/>
                  </a:lnTo>
                  <a:lnTo>
                    <a:pt x="16" y="0"/>
                  </a:lnTo>
                  <a:lnTo>
                    <a:pt x="32" y="0"/>
                  </a:lnTo>
                  <a:lnTo>
                    <a:pt x="32" y="8"/>
                  </a:lnTo>
                  <a:lnTo>
                    <a:pt x="40" y="0"/>
                  </a:lnTo>
                  <a:lnTo>
                    <a:pt x="32" y="16"/>
                  </a:lnTo>
                  <a:lnTo>
                    <a:pt x="40" y="24"/>
                  </a:lnTo>
                  <a:lnTo>
                    <a:pt x="32" y="40"/>
                  </a:lnTo>
                  <a:lnTo>
                    <a:pt x="32" y="48"/>
                  </a:lnTo>
                  <a:lnTo>
                    <a:pt x="40" y="48"/>
                  </a:lnTo>
                  <a:lnTo>
                    <a:pt x="40" y="5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7" name="Freeform 195"/>
            <p:cNvSpPr>
              <a:spLocks/>
            </p:cNvSpPr>
            <p:nvPr/>
          </p:nvSpPr>
          <p:spPr bwMode="auto">
            <a:xfrm>
              <a:off x="3567" y="2234"/>
              <a:ext cx="43" cy="82"/>
            </a:xfrm>
            <a:custGeom>
              <a:avLst/>
              <a:gdLst>
                <a:gd name="T0" fmla="*/ 170 w 40"/>
                <a:gd name="T1" fmla="*/ 15 h 88"/>
                <a:gd name="T2" fmla="*/ 170 w 40"/>
                <a:gd name="T3" fmla="*/ 17 h 88"/>
                <a:gd name="T4" fmla="*/ 137 w 40"/>
                <a:gd name="T5" fmla="*/ 18 h 88"/>
                <a:gd name="T6" fmla="*/ 137 w 40"/>
                <a:gd name="T7" fmla="*/ 20 h 88"/>
                <a:gd name="T8" fmla="*/ 102 w 40"/>
                <a:gd name="T9" fmla="*/ 21 h 88"/>
                <a:gd name="T10" fmla="*/ 102 w 40"/>
                <a:gd name="T11" fmla="*/ 18 h 88"/>
                <a:gd name="T12" fmla="*/ 37 w 40"/>
                <a:gd name="T13" fmla="*/ 17 h 88"/>
                <a:gd name="T14" fmla="*/ 0 w 40"/>
                <a:gd name="T15" fmla="*/ 13 h 88"/>
                <a:gd name="T16" fmla="*/ 66 w 40"/>
                <a:gd name="T17" fmla="*/ 7 h 88"/>
                <a:gd name="T18" fmla="*/ 37 w 40"/>
                <a:gd name="T19" fmla="*/ 7 h 88"/>
                <a:gd name="T20" fmla="*/ 66 w 40"/>
                <a:gd name="T21" fmla="*/ 0 h 88"/>
                <a:gd name="T22" fmla="*/ 137 w 40"/>
                <a:gd name="T23" fmla="*/ 0 h 88"/>
                <a:gd name="T24" fmla="*/ 137 w 40"/>
                <a:gd name="T25" fmla="*/ 7 h 88"/>
                <a:gd name="T26" fmla="*/ 170 w 40"/>
                <a:gd name="T27" fmla="*/ 0 h 88"/>
                <a:gd name="T28" fmla="*/ 137 w 40"/>
                <a:gd name="T29" fmla="*/ 7 h 88"/>
                <a:gd name="T30" fmla="*/ 170 w 40"/>
                <a:gd name="T31" fmla="*/ 7 h 88"/>
                <a:gd name="T32" fmla="*/ 137 w 40"/>
                <a:gd name="T33" fmla="*/ 10 h 88"/>
                <a:gd name="T34" fmla="*/ 137 w 40"/>
                <a:gd name="T35" fmla="*/ 13 h 88"/>
                <a:gd name="T36" fmla="*/ 170 w 40"/>
                <a:gd name="T37" fmla="*/ 13 h 88"/>
                <a:gd name="T38" fmla="*/ 170 w 40"/>
                <a:gd name="T39" fmla="*/ 15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88"/>
                <a:gd name="T62" fmla="*/ 40 w 40"/>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88">
                  <a:moveTo>
                    <a:pt x="40" y="56"/>
                  </a:moveTo>
                  <a:lnTo>
                    <a:pt x="40" y="64"/>
                  </a:lnTo>
                  <a:lnTo>
                    <a:pt x="32" y="72"/>
                  </a:lnTo>
                  <a:lnTo>
                    <a:pt x="32" y="80"/>
                  </a:lnTo>
                  <a:lnTo>
                    <a:pt x="24" y="88"/>
                  </a:lnTo>
                  <a:lnTo>
                    <a:pt x="24" y="72"/>
                  </a:lnTo>
                  <a:lnTo>
                    <a:pt x="8" y="64"/>
                  </a:lnTo>
                  <a:lnTo>
                    <a:pt x="0" y="48"/>
                  </a:lnTo>
                  <a:lnTo>
                    <a:pt x="16" y="32"/>
                  </a:lnTo>
                  <a:lnTo>
                    <a:pt x="8" y="8"/>
                  </a:lnTo>
                  <a:lnTo>
                    <a:pt x="16" y="0"/>
                  </a:lnTo>
                  <a:lnTo>
                    <a:pt x="32" y="0"/>
                  </a:lnTo>
                  <a:lnTo>
                    <a:pt x="32" y="8"/>
                  </a:lnTo>
                  <a:lnTo>
                    <a:pt x="40" y="0"/>
                  </a:lnTo>
                  <a:lnTo>
                    <a:pt x="32" y="16"/>
                  </a:lnTo>
                  <a:lnTo>
                    <a:pt x="40" y="24"/>
                  </a:lnTo>
                  <a:lnTo>
                    <a:pt x="32" y="40"/>
                  </a:lnTo>
                  <a:lnTo>
                    <a:pt x="32" y="48"/>
                  </a:lnTo>
                  <a:lnTo>
                    <a:pt x="40" y="48"/>
                  </a:lnTo>
                  <a:lnTo>
                    <a:pt x="40" y="5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8" name="Freeform 196"/>
            <p:cNvSpPr>
              <a:spLocks/>
            </p:cNvSpPr>
            <p:nvPr/>
          </p:nvSpPr>
          <p:spPr bwMode="auto">
            <a:xfrm>
              <a:off x="3593" y="2286"/>
              <a:ext cx="164" cy="149"/>
            </a:xfrm>
            <a:custGeom>
              <a:avLst/>
              <a:gdLst>
                <a:gd name="T0" fmla="*/ 44 w 159"/>
                <a:gd name="T1" fmla="*/ 27 h 160"/>
                <a:gd name="T2" fmla="*/ 36 w 159"/>
                <a:gd name="T3" fmla="*/ 25 h 160"/>
                <a:gd name="T4" fmla="*/ 8 w 159"/>
                <a:gd name="T5" fmla="*/ 25 h 160"/>
                <a:gd name="T6" fmla="*/ 0 w 159"/>
                <a:gd name="T7" fmla="*/ 19 h 160"/>
                <a:gd name="T8" fmla="*/ 8 w 159"/>
                <a:gd name="T9" fmla="*/ 18 h 160"/>
                <a:gd name="T10" fmla="*/ 8 w 159"/>
                <a:gd name="T11" fmla="*/ 16 h 160"/>
                <a:gd name="T12" fmla="*/ 8 w 159"/>
                <a:gd name="T13" fmla="*/ 12 h 160"/>
                <a:gd name="T14" fmla="*/ 0 w 159"/>
                <a:gd name="T15" fmla="*/ 9 h 160"/>
                <a:gd name="T16" fmla="*/ 0 w 159"/>
                <a:gd name="T17" fmla="*/ 7 h 160"/>
                <a:gd name="T18" fmla="*/ 8 w 159"/>
                <a:gd name="T19" fmla="*/ 7 h 160"/>
                <a:gd name="T20" fmla="*/ 8 w 159"/>
                <a:gd name="T21" fmla="*/ 7 h 160"/>
                <a:gd name="T22" fmla="*/ 36 w 159"/>
                <a:gd name="T23" fmla="*/ 7 h 160"/>
                <a:gd name="T24" fmla="*/ 36 w 159"/>
                <a:gd name="T25" fmla="*/ 0 h 160"/>
                <a:gd name="T26" fmla="*/ 56 w 159"/>
                <a:gd name="T27" fmla="*/ 0 h 160"/>
                <a:gd name="T28" fmla="*/ 92 w 159"/>
                <a:gd name="T29" fmla="*/ 7 h 160"/>
                <a:gd name="T30" fmla="*/ 117 w 159"/>
                <a:gd name="T31" fmla="*/ 7 h 160"/>
                <a:gd name="T32" fmla="*/ 117 w 159"/>
                <a:gd name="T33" fmla="*/ 7 h 160"/>
                <a:gd name="T34" fmla="*/ 191 w 159"/>
                <a:gd name="T35" fmla="*/ 7 h 160"/>
                <a:gd name="T36" fmla="*/ 206 w 159"/>
                <a:gd name="T37" fmla="*/ 7 h 160"/>
                <a:gd name="T38" fmla="*/ 206 w 159"/>
                <a:gd name="T39" fmla="*/ 7 h 160"/>
                <a:gd name="T40" fmla="*/ 235 w 159"/>
                <a:gd name="T41" fmla="*/ 0 h 160"/>
                <a:gd name="T42" fmla="*/ 266 w 159"/>
                <a:gd name="T43" fmla="*/ 7 h 160"/>
                <a:gd name="T44" fmla="*/ 266 w 159"/>
                <a:gd name="T45" fmla="*/ 7 h 160"/>
                <a:gd name="T46" fmla="*/ 294 w 159"/>
                <a:gd name="T47" fmla="*/ 7 h 160"/>
                <a:gd name="T48" fmla="*/ 294 w 159"/>
                <a:gd name="T49" fmla="*/ 9 h 160"/>
                <a:gd name="T50" fmla="*/ 294 w 159"/>
                <a:gd name="T51" fmla="*/ 14 h 160"/>
                <a:gd name="T52" fmla="*/ 294 w 159"/>
                <a:gd name="T53" fmla="*/ 31 h 160"/>
                <a:gd name="T54" fmla="*/ 294 w 159"/>
                <a:gd name="T55" fmla="*/ 37 h 160"/>
                <a:gd name="T56" fmla="*/ 294 w 159"/>
                <a:gd name="T57" fmla="*/ 38 h 160"/>
                <a:gd name="T58" fmla="*/ 281 w 159"/>
                <a:gd name="T59" fmla="*/ 38 h 160"/>
                <a:gd name="T60" fmla="*/ 133 w 159"/>
                <a:gd name="T61" fmla="*/ 27 h 160"/>
                <a:gd name="T62" fmla="*/ 104 w 159"/>
                <a:gd name="T63" fmla="*/ 29 h 160"/>
                <a:gd name="T64" fmla="*/ 92 w 159"/>
                <a:gd name="T65" fmla="*/ 27 h 160"/>
                <a:gd name="T66" fmla="*/ 44 w 159"/>
                <a:gd name="T67" fmla="*/ 27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160"/>
                <a:gd name="T104" fmla="*/ 159 w 159"/>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160">
                  <a:moveTo>
                    <a:pt x="24" y="112"/>
                  </a:moveTo>
                  <a:lnTo>
                    <a:pt x="16" y="104"/>
                  </a:lnTo>
                  <a:lnTo>
                    <a:pt x="8" y="104"/>
                  </a:lnTo>
                  <a:lnTo>
                    <a:pt x="0" y="80"/>
                  </a:lnTo>
                  <a:lnTo>
                    <a:pt x="8" y="72"/>
                  </a:lnTo>
                  <a:lnTo>
                    <a:pt x="8" y="64"/>
                  </a:lnTo>
                  <a:lnTo>
                    <a:pt x="8" y="48"/>
                  </a:lnTo>
                  <a:lnTo>
                    <a:pt x="0" y="40"/>
                  </a:lnTo>
                  <a:lnTo>
                    <a:pt x="0" y="32"/>
                  </a:lnTo>
                  <a:lnTo>
                    <a:pt x="8" y="24"/>
                  </a:lnTo>
                  <a:lnTo>
                    <a:pt x="8" y="16"/>
                  </a:lnTo>
                  <a:lnTo>
                    <a:pt x="16" y="8"/>
                  </a:lnTo>
                  <a:lnTo>
                    <a:pt x="16" y="0"/>
                  </a:lnTo>
                  <a:lnTo>
                    <a:pt x="32" y="0"/>
                  </a:lnTo>
                  <a:lnTo>
                    <a:pt x="48" y="8"/>
                  </a:lnTo>
                  <a:lnTo>
                    <a:pt x="64" y="8"/>
                  </a:lnTo>
                  <a:lnTo>
                    <a:pt x="64" y="16"/>
                  </a:lnTo>
                  <a:lnTo>
                    <a:pt x="103" y="32"/>
                  </a:lnTo>
                  <a:lnTo>
                    <a:pt x="111" y="24"/>
                  </a:lnTo>
                  <a:lnTo>
                    <a:pt x="111" y="16"/>
                  </a:lnTo>
                  <a:lnTo>
                    <a:pt x="127" y="0"/>
                  </a:lnTo>
                  <a:lnTo>
                    <a:pt x="143" y="8"/>
                  </a:lnTo>
                  <a:lnTo>
                    <a:pt x="143" y="16"/>
                  </a:lnTo>
                  <a:lnTo>
                    <a:pt x="159" y="16"/>
                  </a:lnTo>
                  <a:lnTo>
                    <a:pt x="159" y="40"/>
                  </a:lnTo>
                  <a:lnTo>
                    <a:pt x="159" y="56"/>
                  </a:lnTo>
                  <a:lnTo>
                    <a:pt x="159" y="128"/>
                  </a:lnTo>
                  <a:lnTo>
                    <a:pt x="159" y="152"/>
                  </a:lnTo>
                  <a:lnTo>
                    <a:pt x="159" y="160"/>
                  </a:lnTo>
                  <a:lnTo>
                    <a:pt x="151" y="160"/>
                  </a:lnTo>
                  <a:lnTo>
                    <a:pt x="72" y="112"/>
                  </a:lnTo>
                  <a:lnTo>
                    <a:pt x="56" y="120"/>
                  </a:lnTo>
                  <a:lnTo>
                    <a:pt x="48" y="112"/>
                  </a:lnTo>
                  <a:lnTo>
                    <a:pt x="24"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9" name="Freeform 197"/>
            <p:cNvSpPr>
              <a:spLocks/>
            </p:cNvSpPr>
            <p:nvPr/>
          </p:nvSpPr>
          <p:spPr bwMode="auto">
            <a:xfrm>
              <a:off x="3593" y="2286"/>
              <a:ext cx="164" cy="149"/>
            </a:xfrm>
            <a:custGeom>
              <a:avLst/>
              <a:gdLst>
                <a:gd name="T0" fmla="*/ 44 w 159"/>
                <a:gd name="T1" fmla="*/ 27 h 160"/>
                <a:gd name="T2" fmla="*/ 36 w 159"/>
                <a:gd name="T3" fmla="*/ 25 h 160"/>
                <a:gd name="T4" fmla="*/ 8 w 159"/>
                <a:gd name="T5" fmla="*/ 25 h 160"/>
                <a:gd name="T6" fmla="*/ 0 w 159"/>
                <a:gd name="T7" fmla="*/ 19 h 160"/>
                <a:gd name="T8" fmla="*/ 8 w 159"/>
                <a:gd name="T9" fmla="*/ 18 h 160"/>
                <a:gd name="T10" fmla="*/ 8 w 159"/>
                <a:gd name="T11" fmla="*/ 16 h 160"/>
                <a:gd name="T12" fmla="*/ 8 w 159"/>
                <a:gd name="T13" fmla="*/ 12 h 160"/>
                <a:gd name="T14" fmla="*/ 0 w 159"/>
                <a:gd name="T15" fmla="*/ 9 h 160"/>
                <a:gd name="T16" fmla="*/ 0 w 159"/>
                <a:gd name="T17" fmla="*/ 7 h 160"/>
                <a:gd name="T18" fmla="*/ 8 w 159"/>
                <a:gd name="T19" fmla="*/ 7 h 160"/>
                <a:gd name="T20" fmla="*/ 8 w 159"/>
                <a:gd name="T21" fmla="*/ 7 h 160"/>
                <a:gd name="T22" fmla="*/ 36 w 159"/>
                <a:gd name="T23" fmla="*/ 7 h 160"/>
                <a:gd name="T24" fmla="*/ 36 w 159"/>
                <a:gd name="T25" fmla="*/ 0 h 160"/>
                <a:gd name="T26" fmla="*/ 56 w 159"/>
                <a:gd name="T27" fmla="*/ 0 h 160"/>
                <a:gd name="T28" fmla="*/ 92 w 159"/>
                <a:gd name="T29" fmla="*/ 7 h 160"/>
                <a:gd name="T30" fmla="*/ 117 w 159"/>
                <a:gd name="T31" fmla="*/ 7 h 160"/>
                <a:gd name="T32" fmla="*/ 117 w 159"/>
                <a:gd name="T33" fmla="*/ 7 h 160"/>
                <a:gd name="T34" fmla="*/ 191 w 159"/>
                <a:gd name="T35" fmla="*/ 7 h 160"/>
                <a:gd name="T36" fmla="*/ 206 w 159"/>
                <a:gd name="T37" fmla="*/ 7 h 160"/>
                <a:gd name="T38" fmla="*/ 206 w 159"/>
                <a:gd name="T39" fmla="*/ 7 h 160"/>
                <a:gd name="T40" fmla="*/ 235 w 159"/>
                <a:gd name="T41" fmla="*/ 0 h 160"/>
                <a:gd name="T42" fmla="*/ 266 w 159"/>
                <a:gd name="T43" fmla="*/ 7 h 160"/>
                <a:gd name="T44" fmla="*/ 266 w 159"/>
                <a:gd name="T45" fmla="*/ 7 h 160"/>
                <a:gd name="T46" fmla="*/ 294 w 159"/>
                <a:gd name="T47" fmla="*/ 7 h 160"/>
                <a:gd name="T48" fmla="*/ 294 w 159"/>
                <a:gd name="T49" fmla="*/ 9 h 160"/>
                <a:gd name="T50" fmla="*/ 294 w 159"/>
                <a:gd name="T51" fmla="*/ 14 h 160"/>
                <a:gd name="T52" fmla="*/ 294 w 159"/>
                <a:gd name="T53" fmla="*/ 31 h 160"/>
                <a:gd name="T54" fmla="*/ 294 w 159"/>
                <a:gd name="T55" fmla="*/ 37 h 160"/>
                <a:gd name="T56" fmla="*/ 294 w 159"/>
                <a:gd name="T57" fmla="*/ 38 h 160"/>
                <a:gd name="T58" fmla="*/ 281 w 159"/>
                <a:gd name="T59" fmla="*/ 38 h 160"/>
                <a:gd name="T60" fmla="*/ 133 w 159"/>
                <a:gd name="T61" fmla="*/ 27 h 160"/>
                <a:gd name="T62" fmla="*/ 104 w 159"/>
                <a:gd name="T63" fmla="*/ 29 h 160"/>
                <a:gd name="T64" fmla="*/ 92 w 159"/>
                <a:gd name="T65" fmla="*/ 27 h 160"/>
                <a:gd name="T66" fmla="*/ 44 w 159"/>
                <a:gd name="T67" fmla="*/ 27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160"/>
                <a:gd name="T104" fmla="*/ 159 w 159"/>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160">
                  <a:moveTo>
                    <a:pt x="24" y="112"/>
                  </a:moveTo>
                  <a:lnTo>
                    <a:pt x="16" y="104"/>
                  </a:lnTo>
                  <a:lnTo>
                    <a:pt x="8" y="104"/>
                  </a:lnTo>
                  <a:lnTo>
                    <a:pt x="0" y="80"/>
                  </a:lnTo>
                  <a:lnTo>
                    <a:pt x="8" y="72"/>
                  </a:lnTo>
                  <a:lnTo>
                    <a:pt x="8" y="64"/>
                  </a:lnTo>
                  <a:lnTo>
                    <a:pt x="8" y="48"/>
                  </a:lnTo>
                  <a:lnTo>
                    <a:pt x="0" y="40"/>
                  </a:lnTo>
                  <a:lnTo>
                    <a:pt x="0" y="32"/>
                  </a:lnTo>
                  <a:lnTo>
                    <a:pt x="8" y="24"/>
                  </a:lnTo>
                  <a:lnTo>
                    <a:pt x="8" y="16"/>
                  </a:lnTo>
                  <a:lnTo>
                    <a:pt x="16" y="8"/>
                  </a:lnTo>
                  <a:lnTo>
                    <a:pt x="16" y="0"/>
                  </a:lnTo>
                  <a:lnTo>
                    <a:pt x="32" y="0"/>
                  </a:lnTo>
                  <a:lnTo>
                    <a:pt x="48" y="8"/>
                  </a:lnTo>
                  <a:lnTo>
                    <a:pt x="64" y="8"/>
                  </a:lnTo>
                  <a:lnTo>
                    <a:pt x="64" y="16"/>
                  </a:lnTo>
                  <a:lnTo>
                    <a:pt x="103" y="32"/>
                  </a:lnTo>
                  <a:lnTo>
                    <a:pt x="111" y="24"/>
                  </a:lnTo>
                  <a:lnTo>
                    <a:pt x="111" y="16"/>
                  </a:lnTo>
                  <a:lnTo>
                    <a:pt x="127" y="0"/>
                  </a:lnTo>
                  <a:lnTo>
                    <a:pt x="143" y="8"/>
                  </a:lnTo>
                  <a:lnTo>
                    <a:pt x="143" y="16"/>
                  </a:lnTo>
                  <a:lnTo>
                    <a:pt x="159" y="16"/>
                  </a:lnTo>
                  <a:lnTo>
                    <a:pt x="159" y="40"/>
                  </a:lnTo>
                  <a:lnTo>
                    <a:pt x="159" y="56"/>
                  </a:lnTo>
                  <a:lnTo>
                    <a:pt x="159" y="128"/>
                  </a:lnTo>
                  <a:lnTo>
                    <a:pt x="159" y="152"/>
                  </a:lnTo>
                  <a:lnTo>
                    <a:pt x="159" y="160"/>
                  </a:lnTo>
                  <a:lnTo>
                    <a:pt x="151" y="160"/>
                  </a:lnTo>
                  <a:lnTo>
                    <a:pt x="72" y="112"/>
                  </a:lnTo>
                  <a:lnTo>
                    <a:pt x="56" y="120"/>
                  </a:lnTo>
                  <a:lnTo>
                    <a:pt x="48" y="112"/>
                  </a:lnTo>
                  <a:lnTo>
                    <a:pt x="24" y="11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0" name="Freeform 198"/>
            <p:cNvSpPr>
              <a:spLocks/>
            </p:cNvSpPr>
            <p:nvPr/>
          </p:nvSpPr>
          <p:spPr bwMode="auto">
            <a:xfrm>
              <a:off x="3757" y="2300"/>
              <a:ext cx="124" cy="111"/>
            </a:xfrm>
            <a:custGeom>
              <a:avLst/>
              <a:gdLst>
                <a:gd name="T0" fmla="*/ 231 w 120"/>
                <a:gd name="T1" fmla="*/ 22 h 120"/>
                <a:gd name="T2" fmla="*/ 185 w 120"/>
                <a:gd name="T3" fmla="*/ 25 h 120"/>
                <a:gd name="T4" fmla="*/ 168 w 120"/>
                <a:gd name="T5" fmla="*/ 24 h 120"/>
                <a:gd name="T6" fmla="*/ 0 w 120"/>
                <a:gd name="T7" fmla="*/ 24 h 120"/>
                <a:gd name="T8" fmla="*/ 0 w 120"/>
                <a:gd name="T9" fmla="*/ 8 h 120"/>
                <a:gd name="T10" fmla="*/ 0 w 120"/>
                <a:gd name="T11" fmla="*/ 6 h 120"/>
                <a:gd name="T12" fmla="*/ 0 w 120"/>
                <a:gd name="T13" fmla="*/ 0 h 120"/>
                <a:gd name="T14" fmla="*/ 44 w 120"/>
                <a:gd name="T15" fmla="*/ 0 h 120"/>
                <a:gd name="T16" fmla="*/ 75 w 120"/>
                <a:gd name="T17" fmla="*/ 6 h 120"/>
                <a:gd name="T18" fmla="*/ 138 w 120"/>
                <a:gd name="T19" fmla="*/ 0 h 120"/>
                <a:gd name="T20" fmla="*/ 155 w 120"/>
                <a:gd name="T21" fmla="*/ 0 h 120"/>
                <a:gd name="T22" fmla="*/ 155 w 120"/>
                <a:gd name="T23" fmla="*/ 6 h 120"/>
                <a:gd name="T24" fmla="*/ 155 w 120"/>
                <a:gd name="T25" fmla="*/ 0 h 120"/>
                <a:gd name="T26" fmla="*/ 155 w 120"/>
                <a:gd name="T27" fmla="*/ 6 h 120"/>
                <a:gd name="T28" fmla="*/ 185 w 120"/>
                <a:gd name="T29" fmla="*/ 0 h 120"/>
                <a:gd name="T30" fmla="*/ 202 w 120"/>
                <a:gd name="T31" fmla="*/ 6 h 120"/>
                <a:gd name="T32" fmla="*/ 185 w 120"/>
                <a:gd name="T33" fmla="*/ 11 h 120"/>
                <a:gd name="T34" fmla="*/ 168 w 120"/>
                <a:gd name="T35" fmla="*/ 8 h 120"/>
                <a:gd name="T36" fmla="*/ 155 w 120"/>
                <a:gd name="T37" fmla="*/ 6 h 120"/>
                <a:gd name="T38" fmla="*/ 155 w 120"/>
                <a:gd name="T39" fmla="*/ 6 h 120"/>
                <a:gd name="T40" fmla="*/ 155 w 120"/>
                <a:gd name="T41" fmla="*/ 6 h 120"/>
                <a:gd name="T42" fmla="*/ 231 w 120"/>
                <a:gd name="T43" fmla="*/ 22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120" y="104"/>
                  </a:moveTo>
                  <a:lnTo>
                    <a:pt x="96" y="120"/>
                  </a:lnTo>
                  <a:lnTo>
                    <a:pt x="88" y="112"/>
                  </a:lnTo>
                  <a:lnTo>
                    <a:pt x="0" y="112"/>
                  </a:lnTo>
                  <a:lnTo>
                    <a:pt x="0" y="40"/>
                  </a:lnTo>
                  <a:lnTo>
                    <a:pt x="0" y="24"/>
                  </a:lnTo>
                  <a:lnTo>
                    <a:pt x="0" y="0"/>
                  </a:lnTo>
                  <a:lnTo>
                    <a:pt x="24" y="0"/>
                  </a:lnTo>
                  <a:lnTo>
                    <a:pt x="40" y="8"/>
                  </a:lnTo>
                  <a:lnTo>
                    <a:pt x="72" y="0"/>
                  </a:lnTo>
                  <a:lnTo>
                    <a:pt x="80" y="0"/>
                  </a:lnTo>
                  <a:lnTo>
                    <a:pt x="80" y="8"/>
                  </a:lnTo>
                  <a:lnTo>
                    <a:pt x="80" y="0"/>
                  </a:lnTo>
                  <a:lnTo>
                    <a:pt x="80" y="8"/>
                  </a:lnTo>
                  <a:lnTo>
                    <a:pt x="96" y="0"/>
                  </a:lnTo>
                  <a:lnTo>
                    <a:pt x="104" y="32"/>
                  </a:lnTo>
                  <a:lnTo>
                    <a:pt x="96" y="48"/>
                  </a:lnTo>
                  <a:lnTo>
                    <a:pt x="88" y="40"/>
                  </a:lnTo>
                  <a:lnTo>
                    <a:pt x="80" y="16"/>
                  </a:lnTo>
                  <a:lnTo>
                    <a:pt x="80" y="24"/>
                  </a:lnTo>
                  <a:lnTo>
                    <a:pt x="80" y="32"/>
                  </a:lnTo>
                  <a:lnTo>
                    <a:pt x="120" y="10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1" name="Freeform 199"/>
            <p:cNvSpPr>
              <a:spLocks/>
            </p:cNvSpPr>
            <p:nvPr/>
          </p:nvSpPr>
          <p:spPr bwMode="auto">
            <a:xfrm>
              <a:off x="3757" y="2300"/>
              <a:ext cx="124" cy="111"/>
            </a:xfrm>
            <a:custGeom>
              <a:avLst/>
              <a:gdLst>
                <a:gd name="T0" fmla="*/ 231 w 120"/>
                <a:gd name="T1" fmla="*/ 22 h 120"/>
                <a:gd name="T2" fmla="*/ 185 w 120"/>
                <a:gd name="T3" fmla="*/ 25 h 120"/>
                <a:gd name="T4" fmla="*/ 168 w 120"/>
                <a:gd name="T5" fmla="*/ 24 h 120"/>
                <a:gd name="T6" fmla="*/ 0 w 120"/>
                <a:gd name="T7" fmla="*/ 24 h 120"/>
                <a:gd name="T8" fmla="*/ 0 w 120"/>
                <a:gd name="T9" fmla="*/ 8 h 120"/>
                <a:gd name="T10" fmla="*/ 0 w 120"/>
                <a:gd name="T11" fmla="*/ 6 h 120"/>
                <a:gd name="T12" fmla="*/ 0 w 120"/>
                <a:gd name="T13" fmla="*/ 0 h 120"/>
                <a:gd name="T14" fmla="*/ 44 w 120"/>
                <a:gd name="T15" fmla="*/ 0 h 120"/>
                <a:gd name="T16" fmla="*/ 75 w 120"/>
                <a:gd name="T17" fmla="*/ 6 h 120"/>
                <a:gd name="T18" fmla="*/ 138 w 120"/>
                <a:gd name="T19" fmla="*/ 0 h 120"/>
                <a:gd name="T20" fmla="*/ 155 w 120"/>
                <a:gd name="T21" fmla="*/ 0 h 120"/>
                <a:gd name="T22" fmla="*/ 155 w 120"/>
                <a:gd name="T23" fmla="*/ 6 h 120"/>
                <a:gd name="T24" fmla="*/ 155 w 120"/>
                <a:gd name="T25" fmla="*/ 0 h 120"/>
                <a:gd name="T26" fmla="*/ 155 w 120"/>
                <a:gd name="T27" fmla="*/ 6 h 120"/>
                <a:gd name="T28" fmla="*/ 185 w 120"/>
                <a:gd name="T29" fmla="*/ 0 h 120"/>
                <a:gd name="T30" fmla="*/ 202 w 120"/>
                <a:gd name="T31" fmla="*/ 6 h 120"/>
                <a:gd name="T32" fmla="*/ 185 w 120"/>
                <a:gd name="T33" fmla="*/ 11 h 120"/>
                <a:gd name="T34" fmla="*/ 168 w 120"/>
                <a:gd name="T35" fmla="*/ 8 h 120"/>
                <a:gd name="T36" fmla="*/ 155 w 120"/>
                <a:gd name="T37" fmla="*/ 6 h 120"/>
                <a:gd name="T38" fmla="*/ 155 w 120"/>
                <a:gd name="T39" fmla="*/ 6 h 120"/>
                <a:gd name="T40" fmla="*/ 155 w 120"/>
                <a:gd name="T41" fmla="*/ 6 h 120"/>
                <a:gd name="T42" fmla="*/ 231 w 120"/>
                <a:gd name="T43" fmla="*/ 22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120" y="104"/>
                  </a:moveTo>
                  <a:lnTo>
                    <a:pt x="96" y="120"/>
                  </a:lnTo>
                  <a:lnTo>
                    <a:pt x="88" y="112"/>
                  </a:lnTo>
                  <a:lnTo>
                    <a:pt x="0" y="112"/>
                  </a:lnTo>
                  <a:lnTo>
                    <a:pt x="0" y="40"/>
                  </a:lnTo>
                  <a:lnTo>
                    <a:pt x="0" y="24"/>
                  </a:lnTo>
                  <a:lnTo>
                    <a:pt x="0" y="0"/>
                  </a:lnTo>
                  <a:lnTo>
                    <a:pt x="24" y="0"/>
                  </a:lnTo>
                  <a:lnTo>
                    <a:pt x="40" y="8"/>
                  </a:lnTo>
                  <a:lnTo>
                    <a:pt x="72" y="0"/>
                  </a:lnTo>
                  <a:lnTo>
                    <a:pt x="80" y="0"/>
                  </a:lnTo>
                  <a:lnTo>
                    <a:pt x="80" y="8"/>
                  </a:lnTo>
                  <a:lnTo>
                    <a:pt x="80" y="0"/>
                  </a:lnTo>
                  <a:lnTo>
                    <a:pt x="80" y="8"/>
                  </a:lnTo>
                  <a:lnTo>
                    <a:pt x="96" y="0"/>
                  </a:lnTo>
                  <a:lnTo>
                    <a:pt x="104" y="32"/>
                  </a:lnTo>
                  <a:lnTo>
                    <a:pt x="96" y="48"/>
                  </a:lnTo>
                  <a:lnTo>
                    <a:pt x="88" y="40"/>
                  </a:lnTo>
                  <a:lnTo>
                    <a:pt x="80" y="16"/>
                  </a:lnTo>
                  <a:lnTo>
                    <a:pt x="80" y="24"/>
                  </a:lnTo>
                  <a:lnTo>
                    <a:pt x="80" y="32"/>
                  </a:lnTo>
                  <a:lnTo>
                    <a:pt x="120" y="10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2" name="Freeform 200"/>
            <p:cNvSpPr>
              <a:spLocks/>
            </p:cNvSpPr>
            <p:nvPr/>
          </p:nvSpPr>
          <p:spPr bwMode="auto">
            <a:xfrm>
              <a:off x="3724" y="2397"/>
              <a:ext cx="182" cy="201"/>
            </a:xfrm>
            <a:custGeom>
              <a:avLst/>
              <a:gdLst>
                <a:gd name="T0" fmla="*/ 8 w 176"/>
                <a:gd name="T1" fmla="*/ 34 h 215"/>
                <a:gd name="T2" fmla="*/ 44 w 176"/>
                <a:gd name="T3" fmla="*/ 38 h 215"/>
                <a:gd name="T4" fmla="*/ 44 w 176"/>
                <a:gd name="T5" fmla="*/ 41 h 215"/>
                <a:gd name="T6" fmla="*/ 60 w 176"/>
                <a:gd name="T7" fmla="*/ 44 h 215"/>
                <a:gd name="T8" fmla="*/ 124 w 176"/>
                <a:gd name="T9" fmla="*/ 51 h 215"/>
                <a:gd name="T10" fmla="*/ 142 w 176"/>
                <a:gd name="T11" fmla="*/ 54 h 215"/>
                <a:gd name="T12" fmla="*/ 171 w 176"/>
                <a:gd name="T13" fmla="*/ 54 h 215"/>
                <a:gd name="T14" fmla="*/ 187 w 176"/>
                <a:gd name="T15" fmla="*/ 57 h 215"/>
                <a:gd name="T16" fmla="*/ 220 w 176"/>
                <a:gd name="T17" fmla="*/ 57 h 215"/>
                <a:gd name="T18" fmla="*/ 251 w 176"/>
                <a:gd name="T19" fmla="*/ 54 h 215"/>
                <a:gd name="T20" fmla="*/ 265 w 176"/>
                <a:gd name="T21" fmla="*/ 54 h 215"/>
                <a:gd name="T22" fmla="*/ 297 w 176"/>
                <a:gd name="T23" fmla="*/ 54 h 215"/>
                <a:gd name="T24" fmla="*/ 297 w 176"/>
                <a:gd name="T25" fmla="*/ 50 h 215"/>
                <a:gd name="T26" fmla="*/ 281 w 176"/>
                <a:gd name="T27" fmla="*/ 50 h 215"/>
                <a:gd name="T28" fmla="*/ 251 w 176"/>
                <a:gd name="T29" fmla="*/ 46 h 215"/>
                <a:gd name="T30" fmla="*/ 236 w 176"/>
                <a:gd name="T31" fmla="*/ 44 h 215"/>
                <a:gd name="T32" fmla="*/ 251 w 176"/>
                <a:gd name="T33" fmla="*/ 41 h 215"/>
                <a:gd name="T34" fmla="*/ 265 w 176"/>
                <a:gd name="T35" fmla="*/ 36 h 215"/>
                <a:gd name="T36" fmla="*/ 297 w 176"/>
                <a:gd name="T37" fmla="*/ 30 h 215"/>
                <a:gd name="T38" fmla="*/ 312 w 176"/>
                <a:gd name="T39" fmla="*/ 19 h 215"/>
                <a:gd name="T40" fmla="*/ 344 w 176"/>
                <a:gd name="T41" fmla="*/ 18 h 215"/>
                <a:gd name="T42" fmla="*/ 344 w 176"/>
                <a:gd name="T43" fmla="*/ 16 h 215"/>
                <a:gd name="T44" fmla="*/ 328 w 176"/>
                <a:gd name="T45" fmla="*/ 13 h 215"/>
                <a:gd name="T46" fmla="*/ 312 w 176"/>
                <a:gd name="T47" fmla="*/ 7 h 215"/>
                <a:gd name="T48" fmla="*/ 297 w 176"/>
                <a:gd name="T49" fmla="*/ 0 h 215"/>
                <a:gd name="T50" fmla="*/ 251 w 176"/>
                <a:gd name="T51" fmla="*/ 7 h 215"/>
                <a:gd name="T52" fmla="*/ 236 w 176"/>
                <a:gd name="T53" fmla="*/ 7 h 215"/>
                <a:gd name="T54" fmla="*/ 60 w 176"/>
                <a:gd name="T55" fmla="*/ 7 h 215"/>
                <a:gd name="T56" fmla="*/ 60 w 176"/>
                <a:gd name="T57" fmla="*/ 7 h 215"/>
                <a:gd name="T58" fmla="*/ 60 w 176"/>
                <a:gd name="T59" fmla="*/ 11 h 215"/>
                <a:gd name="T60" fmla="*/ 44 w 176"/>
                <a:gd name="T61" fmla="*/ 11 h 215"/>
                <a:gd name="T62" fmla="*/ 44 w 176"/>
                <a:gd name="T63" fmla="*/ 21 h 215"/>
                <a:gd name="T64" fmla="*/ 36 w 176"/>
                <a:gd name="T65" fmla="*/ 21 h 215"/>
                <a:gd name="T66" fmla="*/ 0 w 176"/>
                <a:gd name="T67" fmla="*/ 30 h 215"/>
                <a:gd name="T68" fmla="*/ 36 w 176"/>
                <a:gd name="T69" fmla="*/ 34 h 215"/>
                <a:gd name="T70" fmla="*/ 8 w 176"/>
                <a:gd name="T71" fmla="*/ 34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15"/>
                <a:gd name="T110" fmla="*/ 176 w 176"/>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15">
                  <a:moveTo>
                    <a:pt x="8" y="128"/>
                  </a:moveTo>
                  <a:lnTo>
                    <a:pt x="24" y="144"/>
                  </a:lnTo>
                  <a:lnTo>
                    <a:pt x="24" y="160"/>
                  </a:lnTo>
                  <a:lnTo>
                    <a:pt x="32" y="168"/>
                  </a:lnTo>
                  <a:lnTo>
                    <a:pt x="64" y="199"/>
                  </a:lnTo>
                  <a:lnTo>
                    <a:pt x="72" y="207"/>
                  </a:lnTo>
                  <a:lnTo>
                    <a:pt x="88" y="207"/>
                  </a:lnTo>
                  <a:lnTo>
                    <a:pt x="96" y="215"/>
                  </a:lnTo>
                  <a:lnTo>
                    <a:pt x="112" y="215"/>
                  </a:lnTo>
                  <a:lnTo>
                    <a:pt x="128" y="207"/>
                  </a:lnTo>
                  <a:lnTo>
                    <a:pt x="136" y="207"/>
                  </a:lnTo>
                  <a:lnTo>
                    <a:pt x="152" y="207"/>
                  </a:lnTo>
                  <a:lnTo>
                    <a:pt x="152" y="191"/>
                  </a:lnTo>
                  <a:lnTo>
                    <a:pt x="144" y="191"/>
                  </a:lnTo>
                  <a:lnTo>
                    <a:pt x="128" y="175"/>
                  </a:lnTo>
                  <a:lnTo>
                    <a:pt x="120" y="168"/>
                  </a:lnTo>
                  <a:lnTo>
                    <a:pt x="128" y="160"/>
                  </a:lnTo>
                  <a:lnTo>
                    <a:pt x="136" y="136"/>
                  </a:lnTo>
                  <a:lnTo>
                    <a:pt x="152" y="112"/>
                  </a:lnTo>
                  <a:lnTo>
                    <a:pt x="160" y="72"/>
                  </a:lnTo>
                  <a:lnTo>
                    <a:pt x="176" y="64"/>
                  </a:lnTo>
                  <a:lnTo>
                    <a:pt x="176" y="56"/>
                  </a:lnTo>
                  <a:lnTo>
                    <a:pt x="168" y="48"/>
                  </a:lnTo>
                  <a:lnTo>
                    <a:pt x="160" y="8"/>
                  </a:lnTo>
                  <a:lnTo>
                    <a:pt x="152" y="0"/>
                  </a:lnTo>
                  <a:lnTo>
                    <a:pt x="128" y="16"/>
                  </a:lnTo>
                  <a:lnTo>
                    <a:pt x="120" y="8"/>
                  </a:lnTo>
                  <a:lnTo>
                    <a:pt x="32" y="8"/>
                  </a:lnTo>
                  <a:lnTo>
                    <a:pt x="32" y="32"/>
                  </a:lnTo>
                  <a:lnTo>
                    <a:pt x="32" y="40"/>
                  </a:lnTo>
                  <a:lnTo>
                    <a:pt x="24" y="40"/>
                  </a:lnTo>
                  <a:lnTo>
                    <a:pt x="24" y="80"/>
                  </a:lnTo>
                  <a:lnTo>
                    <a:pt x="16" y="80"/>
                  </a:lnTo>
                  <a:lnTo>
                    <a:pt x="0" y="112"/>
                  </a:lnTo>
                  <a:lnTo>
                    <a:pt x="16" y="128"/>
                  </a:lnTo>
                  <a:lnTo>
                    <a:pt x="8" y="12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3" name="Freeform 201"/>
            <p:cNvSpPr>
              <a:spLocks/>
            </p:cNvSpPr>
            <p:nvPr/>
          </p:nvSpPr>
          <p:spPr bwMode="auto">
            <a:xfrm>
              <a:off x="3724" y="2397"/>
              <a:ext cx="182" cy="201"/>
            </a:xfrm>
            <a:custGeom>
              <a:avLst/>
              <a:gdLst>
                <a:gd name="T0" fmla="*/ 8 w 176"/>
                <a:gd name="T1" fmla="*/ 34 h 215"/>
                <a:gd name="T2" fmla="*/ 44 w 176"/>
                <a:gd name="T3" fmla="*/ 38 h 215"/>
                <a:gd name="T4" fmla="*/ 44 w 176"/>
                <a:gd name="T5" fmla="*/ 41 h 215"/>
                <a:gd name="T6" fmla="*/ 60 w 176"/>
                <a:gd name="T7" fmla="*/ 44 h 215"/>
                <a:gd name="T8" fmla="*/ 124 w 176"/>
                <a:gd name="T9" fmla="*/ 51 h 215"/>
                <a:gd name="T10" fmla="*/ 142 w 176"/>
                <a:gd name="T11" fmla="*/ 54 h 215"/>
                <a:gd name="T12" fmla="*/ 171 w 176"/>
                <a:gd name="T13" fmla="*/ 54 h 215"/>
                <a:gd name="T14" fmla="*/ 187 w 176"/>
                <a:gd name="T15" fmla="*/ 57 h 215"/>
                <a:gd name="T16" fmla="*/ 220 w 176"/>
                <a:gd name="T17" fmla="*/ 57 h 215"/>
                <a:gd name="T18" fmla="*/ 251 w 176"/>
                <a:gd name="T19" fmla="*/ 54 h 215"/>
                <a:gd name="T20" fmla="*/ 265 w 176"/>
                <a:gd name="T21" fmla="*/ 54 h 215"/>
                <a:gd name="T22" fmla="*/ 297 w 176"/>
                <a:gd name="T23" fmla="*/ 54 h 215"/>
                <a:gd name="T24" fmla="*/ 297 w 176"/>
                <a:gd name="T25" fmla="*/ 50 h 215"/>
                <a:gd name="T26" fmla="*/ 281 w 176"/>
                <a:gd name="T27" fmla="*/ 50 h 215"/>
                <a:gd name="T28" fmla="*/ 251 w 176"/>
                <a:gd name="T29" fmla="*/ 46 h 215"/>
                <a:gd name="T30" fmla="*/ 236 w 176"/>
                <a:gd name="T31" fmla="*/ 44 h 215"/>
                <a:gd name="T32" fmla="*/ 251 w 176"/>
                <a:gd name="T33" fmla="*/ 41 h 215"/>
                <a:gd name="T34" fmla="*/ 265 w 176"/>
                <a:gd name="T35" fmla="*/ 36 h 215"/>
                <a:gd name="T36" fmla="*/ 297 w 176"/>
                <a:gd name="T37" fmla="*/ 30 h 215"/>
                <a:gd name="T38" fmla="*/ 312 w 176"/>
                <a:gd name="T39" fmla="*/ 19 h 215"/>
                <a:gd name="T40" fmla="*/ 344 w 176"/>
                <a:gd name="T41" fmla="*/ 18 h 215"/>
                <a:gd name="T42" fmla="*/ 344 w 176"/>
                <a:gd name="T43" fmla="*/ 16 h 215"/>
                <a:gd name="T44" fmla="*/ 328 w 176"/>
                <a:gd name="T45" fmla="*/ 13 h 215"/>
                <a:gd name="T46" fmla="*/ 312 w 176"/>
                <a:gd name="T47" fmla="*/ 7 h 215"/>
                <a:gd name="T48" fmla="*/ 297 w 176"/>
                <a:gd name="T49" fmla="*/ 0 h 215"/>
                <a:gd name="T50" fmla="*/ 251 w 176"/>
                <a:gd name="T51" fmla="*/ 7 h 215"/>
                <a:gd name="T52" fmla="*/ 236 w 176"/>
                <a:gd name="T53" fmla="*/ 7 h 215"/>
                <a:gd name="T54" fmla="*/ 60 w 176"/>
                <a:gd name="T55" fmla="*/ 7 h 215"/>
                <a:gd name="T56" fmla="*/ 60 w 176"/>
                <a:gd name="T57" fmla="*/ 7 h 215"/>
                <a:gd name="T58" fmla="*/ 60 w 176"/>
                <a:gd name="T59" fmla="*/ 11 h 215"/>
                <a:gd name="T60" fmla="*/ 44 w 176"/>
                <a:gd name="T61" fmla="*/ 11 h 215"/>
                <a:gd name="T62" fmla="*/ 44 w 176"/>
                <a:gd name="T63" fmla="*/ 21 h 215"/>
                <a:gd name="T64" fmla="*/ 36 w 176"/>
                <a:gd name="T65" fmla="*/ 21 h 215"/>
                <a:gd name="T66" fmla="*/ 0 w 176"/>
                <a:gd name="T67" fmla="*/ 30 h 215"/>
                <a:gd name="T68" fmla="*/ 36 w 176"/>
                <a:gd name="T69" fmla="*/ 34 h 215"/>
                <a:gd name="T70" fmla="*/ 8 w 176"/>
                <a:gd name="T71" fmla="*/ 34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15"/>
                <a:gd name="T110" fmla="*/ 176 w 176"/>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15">
                  <a:moveTo>
                    <a:pt x="8" y="128"/>
                  </a:moveTo>
                  <a:lnTo>
                    <a:pt x="24" y="144"/>
                  </a:lnTo>
                  <a:lnTo>
                    <a:pt x="24" y="160"/>
                  </a:lnTo>
                  <a:lnTo>
                    <a:pt x="32" y="168"/>
                  </a:lnTo>
                  <a:lnTo>
                    <a:pt x="64" y="199"/>
                  </a:lnTo>
                  <a:lnTo>
                    <a:pt x="72" y="207"/>
                  </a:lnTo>
                  <a:lnTo>
                    <a:pt x="88" y="207"/>
                  </a:lnTo>
                  <a:lnTo>
                    <a:pt x="96" y="215"/>
                  </a:lnTo>
                  <a:lnTo>
                    <a:pt x="112" y="215"/>
                  </a:lnTo>
                  <a:lnTo>
                    <a:pt x="128" y="207"/>
                  </a:lnTo>
                  <a:lnTo>
                    <a:pt x="136" y="207"/>
                  </a:lnTo>
                  <a:lnTo>
                    <a:pt x="152" y="207"/>
                  </a:lnTo>
                  <a:lnTo>
                    <a:pt x="152" y="191"/>
                  </a:lnTo>
                  <a:lnTo>
                    <a:pt x="144" y="191"/>
                  </a:lnTo>
                  <a:lnTo>
                    <a:pt x="128" y="175"/>
                  </a:lnTo>
                  <a:lnTo>
                    <a:pt x="120" y="168"/>
                  </a:lnTo>
                  <a:lnTo>
                    <a:pt x="128" y="160"/>
                  </a:lnTo>
                  <a:lnTo>
                    <a:pt x="136" y="136"/>
                  </a:lnTo>
                  <a:lnTo>
                    <a:pt x="152" y="112"/>
                  </a:lnTo>
                  <a:lnTo>
                    <a:pt x="160" y="72"/>
                  </a:lnTo>
                  <a:lnTo>
                    <a:pt x="176" y="64"/>
                  </a:lnTo>
                  <a:lnTo>
                    <a:pt x="176" y="56"/>
                  </a:lnTo>
                  <a:lnTo>
                    <a:pt x="168" y="48"/>
                  </a:lnTo>
                  <a:lnTo>
                    <a:pt x="160" y="8"/>
                  </a:lnTo>
                  <a:lnTo>
                    <a:pt x="152" y="0"/>
                  </a:lnTo>
                  <a:lnTo>
                    <a:pt x="128" y="16"/>
                  </a:lnTo>
                  <a:lnTo>
                    <a:pt x="120" y="8"/>
                  </a:lnTo>
                  <a:lnTo>
                    <a:pt x="32" y="8"/>
                  </a:lnTo>
                  <a:lnTo>
                    <a:pt x="32" y="32"/>
                  </a:lnTo>
                  <a:lnTo>
                    <a:pt x="32" y="40"/>
                  </a:lnTo>
                  <a:lnTo>
                    <a:pt x="24" y="40"/>
                  </a:lnTo>
                  <a:lnTo>
                    <a:pt x="24" y="80"/>
                  </a:lnTo>
                  <a:lnTo>
                    <a:pt x="16" y="80"/>
                  </a:lnTo>
                  <a:lnTo>
                    <a:pt x="0" y="112"/>
                  </a:lnTo>
                  <a:lnTo>
                    <a:pt x="16" y="128"/>
                  </a:lnTo>
                  <a:lnTo>
                    <a:pt x="8" y="12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4" name="Freeform 202"/>
            <p:cNvSpPr>
              <a:spLocks/>
            </p:cNvSpPr>
            <p:nvPr/>
          </p:nvSpPr>
          <p:spPr bwMode="auto">
            <a:xfrm>
              <a:off x="3847" y="2449"/>
              <a:ext cx="158" cy="149"/>
            </a:xfrm>
            <a:custGeom>
              <a:avLst/>
              <a:gdLst>
                <a:gd name="T0" fmla="*/ 226 w 152"/>
                <a:gd name="T1" fmla="*/ 18 h 159"/>
                <a:gd name="T2" fmla="*/ 209 w 152"/>
                <a:gd name="T3" fmla="*/ 18 h 159"/>
                <a:gd name="T4" fmla="*/ 209 w 152"/>
                <a:gd name="T5" fmla="*/ 20 h 159"/>
                <a:gd name="T6" fmla="*/ 209 w 152"/>
                <a:gd name="T7" fmla="*/ 22 h 159"/>
                <a:gd name="T8" fmla="*/ 226 w 152"/>
                <a:gd name="T9" fmla="*/ 22 h 159"/>
                <a:gd name="T10" fmla="*/ 226 w 152"/>
                <a:gd name="T11" fmla="*/ 23 h 159"/>
                <a:gd name="T12" fmla="*/ 244 w 152"/>
                <a:gd name="T13" fmla="*/ 29 h 159"/>
                <a:gd name="T14" fmla="*/ 330 w 152"/>
                <a:gd name="T15" fmla="*/ 31 h 159"/>
                <a:gd name="T16" fmla="*/ 277 w 152"/>
                <a:gd name="T17" fmla="*/ 39 h 159"/>
                <a:gd name="T18" fmla="*/ 244 w 152"/>
                <a:gd name="T19" fmla="*/ 39 h 159"/>
                <a:gd name="T20" fmla="*/ 209 w 152"/>
                <a:gd name="T21" fmla="*/ 43 h 159"/>
                <a:gd name="T22" fmla="*/ 173 w 152"/>
                <a:gd name="T23" fmla="*/ 42 h 159"/>
                <a:gd name="T24" fmla="*/ 140 w 152"/>
                <a:gd name="T25" fmla="*/ 43 h 159"/>
                <a:gd name="T26" fmla="*/ 67 w 152"/>
                <a:gd name="T27" fmla="*/ 42 h 159"/>
                <a:gd name="T28" fmla="*/ 67 w 152"/>
                <a:gd name="T29" fmla="*/ 37 h 159"/>
                <a:gd name="T30" fmla="*/ 50 w 152"/>
                <a:gd name="T31" fmla="*/ 37 h 159"/>
                <a:gd name="T32" fmla="*/ 8 w 152"/>
                <a:gd name="T33" fmla="*/ 33 h 159"/>
                <a:gd name="T34" fmla="*/ 0 w 152"/>
                <a:gd name="T35" fmla="*/ 31 h 159"/>
                <a:gd name="T36" fmla="*/ 8 w 152"/>
                <a:gd name="T37" fmla="*/ 29 h 159"/>
                <a:gd name="T38" fmla="*/ 36 w 152"/>
                <a:gd name="T39" fmla="*/ 22 h 159"/>
                <a:gd name="T40" fmla="*/ 67 w 152"/>
                <a:gd name="T41" fmla="*/ 16 h 159"/>
                <a:gd name="T42" fmla="*/ 88 w 152"/>
                <a:gd name="T43" fmla="*/ 7 h 159"/>
                <a:gd name="T44" fmla="*/ 120 w 152"/>
                <a:gd name="T45" fmla="*/ 7 h 159"/>
                <a:gd name="T46" fmla="*/ 120 w 152"/>
                <a:gd name="T47" fmla="*/ 0 h 159"/>
                <a:gd name="T48" fmla="*/ 155 w 152"/>
                <a:gd name="T49" fmla="*/ 7 h 159"/>
                <a:gd name="T50" fmla="*/ 173 w 152"/>
                <a:gd name="T51" fmla="*/ 11 h 159"/>
                <a:gd name="T52" fmla="*/ 226 w 152"/>
                <a:gd name="T53" fmla="*/ 18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59"/>
                <a:gd name="T83" fmla="*/ 152 w 152"/>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59">
                  <a:moveTo>
                    <a:pt x="104" y="64"/>
                  </a:moveTo>
                  <a:lnTo>
                    <a:pt x="96" y="64"/>
                  </a:lnTo>
                  <a:lnTo>
                    <a:pt x="96" y="72"/>
                  </a:lnTo>
                  <a:lnTo>
                    <a:pt x="96" y="80"/>
                  </a:lnTo>
                  <a:lnTo>
                    <a:pt x="104" y="80"/>
                  </a:lnTo>
                  <a:lnTo>
                    <a:pt x="104" y="88"/>
                  </a:lnTo>
                  <a:lnTo>
                    <a:pt x="112" y="104"/>
                  </a:lnTo>
                  <a:lnTo>
                    <a:pt x="152" y="112"/>
                  </a:lnTo>
                  <a:lnTo>
                    <a:pt x="128" y="143"/>
                  </a:lnTo>
                  <a:lnTo>
                    <a:pt x="112" y="143"/>
                  </a:lnTo>
                  <a:lnTo>
                    <a:pt x="96" y="159"/>
                  </a:lnTo>
                  <a:lnTo>
                    <a:pt x="80" y="151"/>
                  </a:lnTo>
                  <a:lnTo>
                    <a:pt x="64" y="159"/>
                  </a:lnTo>
                  <a:lnTo>
                    <a:pt x="32" y="151"/>
                  </a:lnTo>
                  <a:lnTo>
                    <a:pt x="32" y="135"/>
                  </a:lnTo>
                  <a:lnTo>
                    <a:pt x="24" y="135"/>
                  </a:lnTo>
                  <a:lnTo>
                    <a:pt x="8" y="119"/>
                  </a:lnTo>
                  <a:lnTo>
                    <a:pt x="0" y="112"/>
                  </a:lnTo>
                  <a:lnTo>
                    <a:pt x="8" y="104"/>
                  </a:lnTo>
                  <a:lnTo>
                    <a:pt x="16" y="80"/>
                  </a:lnTo>
                  <a:lnTo>
                    <a:pt x="32" y="56"/>
                  </a:lnTo>
                  <a:lnTo>
                    <a:pt x="40" y="16"/>
                  </a:lnTo>
                  <a:lnTo>
                    <a:pt x="56" y="8"/>
                  </a:lnTo>
                  <a:lnTo>
                    <a:pt x="56" y="0"/>
                  </a:lnTo>
                  <a:lnTo>
                    <a:pt x="72" y="24"/>
                  </a:lnTo>
                  <a:lnTo>
                    <a:pt x="80" y="40"/>
                  </a:lnTo>
                  <a:lnTo>
                    <a:pt x="104"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5" name="Freeform 203"/>
            <p:cNvSpPr>
              <a:spLocks/>
            </p:cNvSpPr>
            <p:nvPr/>
          </p:nvSpPr>
          <p:spPr bwMode="auto">
            <a:xfrm>
              <a:off x="3847" y="2449"/>
              <a:ext cx="158" cy="149"/>
            </a:xfrm>
            <a:custGeom>
              <a:avLst/>
              <a:gdLst>
                <a:gd name="T0" fmla="*/ 226 w 152"/>
                <a:gd name="T1" fmla="*/ 18 h 159"/>
                <a:gd name="T2" fmla="*/ 209 w 152"/>
                <a:gd name="T3" fmla="*/ 18 h 159"/>
                <a:gd name="T4" fmla="*/ 209 w 152"/>
                <a:gd name="T5" fmla="*/ 20 h 159"/>
                <a:gd name="T6" fmla="*/ 209 w 152"/>
                <a:gd name="T7" fmla="*/ 22 h 159"/>
                <a:gd name="T8" fmla="*/ 226 w 152"/>
                <a:gd name="T9" fmla="*/ 22 h 159"/>
                <a:gd name="T10" fmla="*/ 226 w 152"/>
                <a:gd name="T11" fmla="*/ 23 h 159"/>
                <a:gd name="T12" fmla="*/ 244 w 152"/>
                <a:gd name="T13" fmla="*/ 29 h 159"/>
                <a:gd name="T14" fmla="*/ 330 w 152"/>
                <a:gd name="T15" fmla="*/ 31 h 159"/>
                <a:gd name="T16" fmla="*/ 277 w 152"/>
                <a:gd name="T17" fmla="*/ 39 h 159"/>
                <a:gd name="T18" fmla="*/ 244 w 152"/>
                <a:gd name="T19" fmla="*/ 39 h 159"/>
                <a:gd name="T20" fmla="*/ 209 w 152"/>
                <a:gd name="T21" fmla="*/ 43 h 159"/>
                <a:gd name="T22" fmla="*/ 173 w 152"/>
                <a:gd name="T23" fmla="*/ 42 h 159"/>
                <a:gd name="T24" fmla="*/ 140 w 152"/>
                <a:gd name="T25" fmla="*/ 43 h 159"/>
                <a:gd name="T26" fmla="*/ 67 w 152"/>
                <a:gd name="T27" fmla="*/ 42 h 159"/>
                <a:gd name="T28" fmla="*/ 67 w 152"/>
                <a:gd name="T29" fmla="*/ 37 h 159"/>
                <a:gd name="T30" fmla="*/ 50 w 152"/>
                <a:gd name="T31" fmla="*/ 37 h 159"/>
                <a:gd name="T32" fmla="*/ 8 w 152"/>
                <a:gd name="T33" fmla="*/ 33 h 159"/>
                <a:gd name="T34" fmla="*/ 0 w 152"/>
                <a:gd name="T35" fmla="*/ 31 h 159"/>
                <a:gd name="T36" fmla="*/ 8 w 152"/>
                <a:gd name="T37" fmla="*/ 29 h 159"/>
                <a:gd name="T38" fmla="*/ 36 w 152"/>
                <a:gd name="T39" fmla="*/ 22 h 159"/>
                <a:gd name="T40" fmla="*/ 67 w 152"/>
                <a:gd name="T41" fmla="*/ 16 h 159"/>
                <a:gd name="T42" fmla="*/ 88 w 152"/>
                <a:gd name="T43" fmla="*/ 7 h 159"/>
                <a:gd name="T44" fmla="*/ 120 w 152"/>
                <a:gd name="T45" fmla="*/ 7 h 159"/>
                <a:gd name="T46" fmla="*/ 120 w 152"/>
                <a:gd name="T47" fmla="*/ 0 h 159"/>
                <a:gd name="T48" fmla="*/ 155 w 152"/>
                <a:gd name="T49" fmla="*/ 7 h 159"/>
                <a:gd name="T50" fmla="*/ 173 w 152"/>
                <a:gd name="T51" fmla="*/ 11 h 159"/>
                <a:gd name="T52" fmla="*/ 226 w 152"/>
                <a:gd name="T53" fmla="*/ 18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59"/>
                <a:gd name="T83" fmla="*/ 152 w 152"/>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59">
                  <a:moveTo>
                    <a:pt x="104" y="64"/>
                  </a:moveTo>
                  <a:lnTo>
                    <a:pt x="96" y="64"/>
                  </a:lnTo>
                  <a:lnTo>
                    <a:pt x="96" y="72"/>
                  </a:lnTo>
                  <a:lnTo>
                    <a:pt x="96" y="80"/>
                  </a:lnTo>
                  <a:lnTo>
                    <a:pt x="104" y="80"/>
                  </a:lnTo>
                  <a:lnTo>
                    <a:pt x="104" y="88"/>
                  </a:lnTo>
                  <a:lnTo>
                    <a:pt x="112" y="104"/>
                  </a:lnTo>
                  <a:lnTo>
                    <a:pt x="152" y="112"/>
                  </a:lnTo>
                  <a:lnTo>
                    <a:pt x="128" y="143"/>
                  </a:lnTo>
                  <a:lnTo>
                    <a:pt x="112" y="143"/>
                  </a:lnTo>
                  <a:lnTo>
                    <a:pt x="96" y="159"/>
                  </a:lnTo>
                  <a:lnTo>
                    <a:pt x="80" y="151"/>
                  </a:lnTo>
                  <a:lnTo>
                    <a:pt x="64" y="159"/>
                  </a:lnTo>
                  <a:lnTo>
                    <a:pt x="32" y="151"/>
                  </a:lnTo>
                  <a:lnTo>
                    <a:pt x="32" y="135"/>
                  </a:lnTo>
                  <a:lnTo>
                    <a:pt x="24" y="135"/>
                  </a:lnTo>
                  <a:lnTo>
                    <a:pt x="8" y="119"/>
                  </a:lnTo>
                  <a:lnTo>
                    <a:pt x="0" y="112"/>
                  </a:lnTo>
                  <a:lnTo>
                    <a:pt x="8" y="104"/>
                  </a:lnTo>
                  <a:lnTo>
                    <a:pt x="16" y="80"/>
                  </a:lnTo>
                  <a:lnTo>
                    <a:pt x="32" y="56"/>
                  </a:lnTo>
                  <a:lnTo>
                    <a:pt x="40" y="16"/>
                  </a:lnTo>
                  <a:lnTo>
                    <a:pt x="56" y="8"/>
                  </a:lnTo>
                  <a:lnTo>
                    <a:pt x="56" y="0"/>
                  </a:lnTo>
                  <a:lnTo>
                    <a:pt x="72" y="24"/>
                  </a:lnTo>
                  <a:lnTo>
                    <a:pt x="80" y="40"/>
                  </a:lnTo>
                  <a:lnTo>
                    <a:pt x="104" y="6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6" name="Freeform 204"/>
            <p:cNvSpPr>
              <a:spLocks/>
            </p:cNvSpPr>
            <p:nvPr/>
          </p:nvSpPr>
          <p:spPr bwMode="auto">
            <a:xfrm>
              <a:off x="3948" y="2508"/>
              <a:ext cx="14" cy="17"/>
            </a:xfrm>
            <a:custGeom>
              <a:avLst/>
              <a:gdLst>
                <a:gd name="T0" fmla="*/ 4 w 16"/>
                <a:gd name="T1" fmla="*/ 50 h 16"/>
                <a:gd name="T2" fmla="*/ 0 w 16"/>
                <a:gd name="T3" fmla="*/ 50 h 16"/>
                <a:gd name="T4" fmla="*/ 0 w 16"/>
                <a:gd name="T5" fmla="*/ 31 h 16"/>
                <a:gd name="T6" fmla="*/ 0 w 16"/>
                <a:gd name="T7" fmla="*/ 0 h 16"/>
                <a:gd name="T8" fmla="*/ 4 w 16"/>
                <a:gd name="T9" fmla="*/ 0 h 16"/>
                <a:gd name="T10" fmla="*/ 4 w 16"/>
                <a:gd name="T11" fmla="*/ 0 h 16"/>
                <a:gd name="T12" fmla="*/ 4 w 16"/>
                <a:gd name="T13" fmla="*/ 31 h 16"/>
                <a:gd name="T14" fmla="*/ 4 w 16"/>
                <a:gd name="T15" fmla="*/ 31 h 16"/>
                <a:gd name="T16" fmla="*/ 4 w 16"/>
                <a:gd name="T17" fmla="*/ 31 h 16"/>
                <a:gd name="T18" fmla="*/ 4 w 16"/>
                <a:gd name="T19" fmla="*/ 5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8" y="16"/>
                  </a:moveTo>
                  <a:lnTo>
                    <a:pt x="0" y="16"/>
                  </a:lnTo>
                  <a:lnTo>
                    <a:pt x="0" y="8"/>
                  </a:lnTo>
                  <a:lnTo>
                    <a:pt x="0" y="0"/>
                  </a:lnTo>
                  <a:lnTo>
                    <a:pt x="8" y="0"/>
                  </a:lnTo>
                  <a:lnTo>
                    <a:pt x="16" y="0"/>
                  </a:lnTo>
                  <a:lnTo>
                    <a:pt x="16" y="8"/>
                  </a:lnTo>
                  <a:lnTo>
                    <a:pt x="8" y="8"/>
                  </a:lnTo>
                  <a:lnTo>
                    <a:pt x="16" y="8"/>
                  </a:lnTo>
                  <a:lnTo>
                    <a:pt x="8"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7" name="Freeform 205"/>
            <p:cNvSpPr>
              <a:spLocks/>
            </p:cNvSpPr>
            <p:nvPr/>
          </p:nvSpPr>
          <p:spPr bwMode="auto">
            <a:xfrm>
              <a:off x="3948" y="2508"/>
              <a:ext cx="14" cy="17"/>
            </a:xfrm>
            <a:custGeom>
              <a:avLst/>
              <a:gdLst>
                <a:gd name="T0" fmla="*/ 4 w 16"/>
                <a:gd name="T1" fmla="*/ 50 h 16"/>
                <a:gd name="T2" fmla="*/ 0 w 16"/>
                <a:gd name="T3" fmla="*/ 50 h 16"/>
                <a:gd name="T4" fmla="*/ 0 w 16"/>
                <a:gd name="T5" fmla="*/ 31 h 16"/>
                <a:gd name="T6" fmla="*/ 0 w 16"/>
                <a:gd name="T7" fmla="*/ 0 h 16"/>
                <a:gd name="T8" fmla="*/ 4 w 16"/>
                <a:gd name="T9" fmla="*/ 0 h 16"/>
                <a:gd name="T10" fmla="*/ 4 w 16"/>
                <a:gd name="T11" fmla="*/ 0 h 16"/>
                <a:gd name="T12" fmla="*/ 4 w 16"/>
                <a:gd name="T13" fmla="*/ 31 h 16"/>
                <a:gd name="T14" fmla="*/ 4 w 16"/>
                <a:gd name="T15" fmla="*/ 31 h 16"/>
                <a:gd name="T16" fmla="*/ 4 w 16"/>
                <a:gd name="T17" fmla="*/ 31 h 16"/>
                <a:gd name="T18" fmla="*/ 4 w 16"/>
                <a:gd name="T19" fmla="*/ 5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8" y="16"/>
                  </a:moveTo>
                  <a:lnTo>
                    <a:pt x="0" y="16"/>
                  </a:lnTo>
                  <a:lnTo>
                    <a:pt x="0" y="8"/>
                  </a:lnTo>
                  <a:lnTo>
                    <a:pt x="0" y="0"/>
                  </a:lnTo>
                  <a:lnTo>
                    <a:pt x="8" y="0"/>
                  </a:lnTo>
                  <a:lnTo>
                    <a:pt x="16" y="0"/>
                  </a:lnTo>
                  <a:lnTo>
                    <a:pt x="16" y="8"/>
                  </a:lnTo>
                  <a:lnTo>
                    <a:pt x="8" y="8"/>
                  </a:lnTo>
                  <a:lnTo>
                    <a:pt x="16" y="8"/>
                  </a:lnTo>
                  <a:lnTo>
                    <a:pt x="8"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8" name="Freeform 206"/>
            <p:cNvSpPr>
              <a:spLocks/>
            </p:cNvSpPr>
            <p:nvPr/>
          </p:nvSpPr>
          <p:spPr bwMode="auto">
            <a:xfrm>
              <a:off x="3930" y="2517"/>
              <a:ext cx="116" cy="132"/>
            </a:xfrm>
            <a:custGeom>
              <a:avLst/>
              <a:gdLst>
                <a:gd name="T0" fmla="*/ 36 w 112"/>
                <a:gd name="T1" fmla="*/ 17 h 143"/>
                <a:gd name="T2" fmla="*/ 0 w 112"/>
                <a:gd name="T3" fmla="*/ 18 h 143"/>
                <a:gd name="T4" fmla="*/ 0 w 112"/>
                <a:gd name="T5" fmla="*/ 28 h 143"/>
                <a:gd name="T6" fmla="*/ 8 w 112"/>
                <a:gd name="T7" fmla="*/ 29 h 143"/>
                <a:gd name="T8" fmla="*/ 62 w 112"/>
                <a:gd name="T9" fmla="*/ 24 h 143"/>
                <a:gd name="T10" fmla="*/ 112 w 112"/>
                <a:gd name="T11" fmla="*/ 18 h 143"/>
                <a:gd name="T12" fmla="*/ 147 w 112"/>
                <a:gd name="T13" fmla="*/ 16 h 143"/>
                <a:gd name="T14" fmla="*/ 176 w 112"/>
                <a:gd name="T15" fmla="*/ 13 h 143"/>
                <a:gd name="T16" fmla="*/ 226 w 112"/>
                <a:gd name="T17" fmla="*/ 6 h 143"/>
                <a:gd name="T18" fmla="*/ 226 w 112"/>
                <a:gd name="T19" fmla="*/ 0 h 143"/>
                <a:gd name="T20" fmla="*/ 210 w 112"/>
                <a:gd name="T21" fmla="*/ 0 h 143"/>
                <a:gd name="T22" fmla="*/ 176 w 112"/>
                <a:gd name="T23" fmla="*/ 0 h 143"/>
                <a:gd name="T24" fmla="*/ 82 w 112"/>
                <a:gd name="T25" fmla="*/ 6 h 143"/>
                <a:gd name="T26" fmla="*/ 62 w 112"/>
                <a:gd name="T27" fmla="*/ 6 h 143"/>
                <a:gd name="T28" fmla="*/ 62 w 112"/>
                <a:gd name="T29" fmla="*/ 0 h 143"/>
                <a:gd name="T30" fmla="*/ 46 w 112"/>
                <a:gd name="T31" fmla="*/ 6 h 143"/>
                <a:gd name="T32" fmla="*/ 46 w 112"/>
                <a:gd name="T33" fmla="*/ 6 h 143"/>
                <a:gd name="T34" fmla="*/ 62 w 112"/>
                <a:gd name="T35" fmla="*/ 6 h 143"/>
                <a:gd name="T36" fmla="*/ 147 w 112"/>
                <a:gd name="T37" fmla="*/ 8 h 143"/>
                <a:gd name="T38" fmla="*/ 97 w 112"/>
                <a:gd name="T39" fmla="*/ 15 h 143"/>
                <a:gd name="T40" fmla="*/ 62 w 112"/>
                <a:gd name="T41" fmla="*/ 15 h 143"/>
                <a:gd name="T42" fmla="*/ 36 w 112"/>
                <a:gd name="T43" fmla="*/ 1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
                <a:gd name="T67" fmla="*/ 0 h 143"/>
                <a:gd name="T68" fmla="*/ 112 w 112"/>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 h="143">
                  <a:moveTo>
                    <a:pt x="16" y="87"/>
                  </a:moveTo>
                  <a:lnTo>
                    <a:pt x="0" y="95"/>
                  </a:lnTo>
                  <a:lnTo>
                    <a:pt x="0" y="135"/>
                  </a:lnTo>
                  <a:lnTo>
                    <a:pt x="8" y="143"/>
                  </a:lnTo>
                  <a:lnTo>
                    <a:pt x="32" y="119"/>
                  </a:lnTo>
                  <a:lnTo>
                    <a:pt x="56" y="95"/>
                  </a:lnTo>
                  <a:lnTo>
                    <a:pt x="72" y="79"/>
                  </a:lnTo>
                  <a:lnTo>
                    <a:pt x="88" y="63"/>
                  </a:lnTo>
                  <a:lnTo>
                    <a:pt x="112" y="8"/>
                  </a:lnTo>
                  <a:lnTo>
                    <a:pt x="112" y="0"/>
                  </a:lnTo>
                  <a:lnTo>
                    <a:pt x="104" y="0"/>
                  </a:lnTo>
                  <a:lnTo>
                    <a:pt x="88" y="0"/>
                  </a:lnTo>
                  <a:lnTo>
                    <a:pt x="40" y="16"/>
                  </a:lnTo>
                  <a:lnTo>
                    <a:pt x="32" y="8"/>
                  </a:lnTo>
                  <a:lnTo>
                    <a:pt x="32" y="0"/>
                  </a:lnTo>
                  <a:lnTo>
                    <a:pt x="24" y="8"/>
                  </a:lnTo>
                  <a:lnTo>
                    <a:pt x="24" y="16"/>
                  </a:lnTo>
                  <a:lnTo>
                    <a:pt x="32" y="32"/>
                  </a:lnTo>
                  <a:lnTo>
                    <a:pt x="72" y="40"/>
                  </a:lnTo>
                  <a:lnTo>
                    <a:pt x="48" y="71"/>
                  </a:lnTo>
                  <a:lnTo>
                    <a:pt x="32" y="71"/>
                  </a:lnTo>
                  <a:lnTo>
                    <a:pt x="16" y="8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9" name="Freeform 207"/>
            <p:cNvSpPr>
              <a:spLocks/>
            </p:cNvSpPr>
            <p:nvPr/>
          </p:nvSpPr>
          <p:spPr bwMode="auto">
            <a:xfrm>
              <a:off x="3930" y="2517"/>
              <a:ext cx="116" cy="132"/>
            </a:xfrm>
            <a:custGeom>
              <a:avLst/>
              <a:gdLst>
                <a:gd name="T0" fmla="*/ 36 w 112"/>
                <a:gd name="T1" fmla="*/ 17 h 143"/>
                <a:gd name="T2" fmla="*/ 0 w 112"/>
                <a:gd name="T3" fmla="*/ 18 h 143"/>
                <a:gd name="T4" fmla="*/ 0 w 112"/>
                <a:gd name="T5" fmla="*/ 28 h 143"/>
                <a:gd name="T6" fmla="*/ 8 w 112"/>
                <a:gd name="T7" fmla="*/ 29 h 143"/>
                <a:gd name="T8" fmla="*/ 62 w 112"/>
                <a:gd name="T9" fmla="*/ 24 h 143"/>
                <a:gd name="T10" fmla="*/ 112 w 112"/>
                <a:gd name="T11" fmla="*/ 18 h 143"/>
                <a:gd name="T12" fmla="*/ 147 w 112"/>
                <a:gd name="T13" fmla="*/ 16 h 143"/>
                <a:gd name="T14" fmla="*/ 176 w 112"/>
                <a:gd name="T15" fmla="*/ 13 h 143"/>
                <a:gd name="T16" fmla="*/ 226 w 112"/>
                <a:gd name="T17" fmla="*/ 6 h 143"/>
                <a:gd name="T18" fmla="*/ 226 w 112"/>
                <a:gd name="T19" fmla="*/ 0 h 143"/>
                <a:gd name="T20" fmla="*/ 210 w 112"/>
                <a:gd name="T21" fmla="*/ 0 h 143"/>
                <a:gd name="T22" fmla="*/ 176 w 112"/>
                <a:gd name="T23" fmla="*/ 0 h 143"/>
                <a:gd name="T24" fmla="*/ 82 w 112"/>
                <a:gd name="T25" fmla="*/ 6 h 143"/>
                <a:gd name="T26" fmla="*/ 62 w 112"/>
                <a:gd name="T27" fmla="*/ 6 h 143"/>
                <a:gd name="T28" fmla="*/ 62 w 112"/>
                <a:gd name="T29" fmla="*/ 0 h 143"/>
                <a:gd name="T30" fmla="*/ 46 w 112"/>
                <a:gd name="T31" fmla="*/ 6 h 143"/>
                <a:gd name="T32" fmla="*/ 46 w 112"/>
                <a:gd name="T33" fmla="*/ 6 h 143"/>
                <a:gd name="T34" fmla="*/ 62 w 112"/>
                <a:gd name="T35" fmla="*/ 6 h 143"/>
                <a:gd name="T36" fmla="*/ 147 w 112"/>
                <a:gd name="T37" fmla="*/ 8 h 143"/>
                <a:gd name="T38" fmla="*/ 97 w 112"/>
                <a:gd name="T39" fmla="*/ 15 h 143"/>
                <a:gd name="T40" fmla="*/ 62 w 112"/>
                <a:gd name="T41" fmla="*/ 15 h 143"/>
                <a:gd name="T42" fmla="*/ 36 w 112"/>
                <a:gd name="T43" fmla="*/ 1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
                <a:gd name="T67" fmla="*/ 0 h 143"/>
                <a:gd name="T68" fmla="*/ 112 w 112"/>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 h="143">
                  <a:moveTo>
                    <a:pt x="16" y="87"/>
                  </a:moveTo>
                  <a:lnTo>
                    <a:pt x="0" y="95"/>
                  </a:lnTo>
                  <a:lnTo>
                    <a:pt x="0" y="135"/>
                  </a:lnTo>
                  <a:lnTo>
                    <a:pt x="8" y="143"/>
                  </a:lnTo>
                  <a:lnTo>
                    <a:pt x="32" y="119"/>
                  </a:lnTo>
                  <a:lnTo>
                    <a:pt x="56" y="95"/>
                  </a:lnTo>
                  <a:lnTo>
                    <a:pt x="72" y="79"/>
                  </a:lnTo>
                  <a:lnTo>
                    <a:pt x="88" y="63"/>
                  </a:lnTo>
                  <a:lnTo>
                    <a:pt x="112" y="8"/>
                  </a:lnTo>
                  <a:lnTo>
                    <a:pt x="112" y="0"/>
                  </a:lnTo>
                  <a:lnTo>
                    <a:pt x="104" y="0"/>
                  </a:lnTo>
                  <a:lnTo>
                    <a:pt x="88" y="0"/>
                  </a:lnTo>
                  <a:lnTo>
                    <a:pt x="40" y="16"/>
                  </a:lnTo>
                  <a:lnTo>
                    <a:pt x="32" y="8"/>
                  </a:lnTo>
                  <a:lnTo>
                    <a:pt x="32" y="0"/>
                  </a:lnTo>
                  <a:lnTo>
                    <a:pt x="24" y="8"/>
                  </a:lnTo>
                  <a:lnTo>
                    <a:pt x="24" y="16"/>
                  </a:lnTo>
                  <a:lnTo>
                    <a:pt x="32" y="32"/>
                  </a:lnTo>
                  <a:lnTo>
                    <a:pt x="72" y="40"/>
                  </a:lnTo>
                  <a:lnTo>
                    <a:pt x="48" y="71"/>
                  </a:lnTo>
                  <a:lnTo>
                    <a:pt x="32" y="71"/>
                  </a:lnTo>
                  <a:lnTo>
                    <a:pt x="16" y="87"/>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0" name="Freeform 208"/>
            <p:cNvSpPr>
              <a:spLocks/>
            </p:cNvSpPr>
            <p:nvPr/>
          </p:nvSpPr>
          <p:spPr bwMode="auto">
            <a:xfrm>
              <a:off x="3856" y="2589"/>
              <a:ext cx="92" cy="89"/>
            </a:xfrm>
            <a:custGeom>
              <a:avLst/>
              <a:gdLst>
                <a:gd name="T0" fmla="*/ 213 w 88"/>
                <a:gd name="T1" fmla="*/ 6 h 96"/>
                <a:gd name="T2" fmla="*/ 175 w 88"/>
                <a:gd name="T3" fmla="*/ 0 h 96"/>
                <a:gd name="T4" fmla="*/ 138 w 88"/>
                <a:gd name="T5" fmla="*/ 6 h 96"/>
                <a:gd name="T6" fmla="*/ 55 w 88"/>
                <a:gd name="T7" fmla="*/ 0 h 96"/>
                <a:gd name="T8" fmla="*/ 8 w 88"/>
                <a:gd name="T9" fmla="*/ 0 h 96"/>
                <a:gd name="T10" fmla="*/ 0 w 88"/>
                <a:gd name="T11" fmla="*/ 0 h 96"/>
                <a:gd name="T12" fmla="*/ 8 w 88"/>
                <a:gd name="T13" fmla="*/ 6 h 96"/>
                <a:gd name="T14" fmla="*/ 39 w 88"/>
                <a:gd name="T15" fmla="*/ 6 h 96"/>
                <a:gd name="T16" fmla="*/ 0 w 88"/>
                <a:gd name="T17" fmla="*/ 11 h 96"/>
                <a:gd name="T18" fmla="*/ 0 w 88"/>
                <a:gd name="T19" fmla="*/ 13 h 96"/>
                <a:gd name="T20" fmla="*/ 8 w 88"/>
                <a:gd name="T21" fmla="*/ 13 h 96"/>
                <a:gd name="T22" fmla="*/ 97 w 88"/>
                <a:gd name="T23" fmla="*/ 16 h 96"/>
                <a:gd name="T24" fmla="*/ 97 w 88"/>
                <a:gd name="T25" fmla="*/ 19 h 96"/>
                <a:gd name="T26" fmla="*/ 154 w 88"/>
                <a:gd name="T27" fmla="*/ 21 h 96"/>
                <a:gd name="T28" fmla="*/ 154 w 88"/>
                <a:gd name="T29" fmla="*/ 16 h 96"/>
                <a:gd name="T30" fmla="*/ 175 w 88"/>
                <a:gd name="T31" fmla="*/ 16 h 96"/>
                <a:gd name="T32" fmla="*/ 196 w 88"/>
                <a:gd name="T33" fmla="*/ 15 h 96"/>
                <a:gd name="T34" fmla="*/ 175 w 88"/>
                <a:gd name="T35" fmla="*/ 13 h 96"/>
                <a:gd name="T36" fmla="*/ 175 w 88"/>
                <a:gd name="T37" fmla="*/ 6 h 96"/>
                <a:gd name="T38" fmla="*/ 213 w 88"/>
                <a:gd name="T39" fmla="*/ 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96"/>
                <a:gd name="T62" fmla="*/ 88 w 88"/>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96">
                  <a:moveTo>
                    <a:pt x="88" y="8"/>
                  </a:moveTo>
                  <a:lnTo>
                    <a:pt x="72" y="0"/>
                  </a:lnTo>
                  <a:lnTo>
                    <a:pt x="56" y="8"/>
                  </a:lnTo>
                  <a:lnTo>
                    <a:pt x="24" y="0"/>
                  </a:lnTo>
                  <a:lnTo>
                    <a:pt x="8" y="0"/>
                  </a:lnTo>
                  <a:lnTo>
                    <a:pt x="0" y="0"/>
                  </a:lnTo>
                  <a:lnTo>
                    <a:pt x="8" y="8"/>
                  </a:lnTo>
                  <a:lnTo>
                    <a:pt x="16" y="24"/>
                  </a:lnTo>
                  <a:lnTo>
                    <a:pt x="0" y="48"/>
                  </a:lnTo>
                  <a:lnTo>
                    <a:pt x="0" y="56"/>
                  </a:lnTo>
                  <a:lnTo>
                    <a:pt x="8" y="56"/>
                  </a:lnTo>
                  <a:lnTo>
                    <a:pt x="40" y="72"/>
                  </a:lnTo>
                  <a:lnTo>
                    <a:pt x="40" y="88"/>
                  </a:lnTo>
                  <a:lnTo>
                    <a:pt x="64" y="96"/>
                  </a:lnTo>
                  <a:lnTo>
                    <a:pt x="64" y="72"/>
                  </a:lnTo>
                  <a:lnTo>
                    <a:pt x="72" y="72"/>
                  </a:lnTo>
                  <a:lnTo>
                    <a:pt x="80" y="64"/>
                  </a:lnTo>
                  <a:lnTo>
                    <a:pt x="72" y="56"/>
                  </a:lnTo>
                  <a:lnTo>
                    <a:pt x="72" y="16"/>
                  </a:lnTo>
                  <a:lnTo>
                    <a:pt x="8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1" name="Freeform 209"/>
            <p:cNvSpPr>
              <a:spLocks/>
            </p:cNvSpPr>
            <p:nvPr/>
          </p:nvSpPr>
          <p:spPr bwMode="auto">
            <a:xfrm>
              <a:off x="3856" y="2589"/>
              <a:ext cx="92" cy="89"/>
            </a:xfrm>
            <a:custGeom>
              <a:avLst/>
              <a:gdLst>
                <a:gd name="T0" fmla="*/ 213 w 88"/>
                <a:gd name="T1" fmla="*/ 6 h 96"/>
                <a:gd name="T2" fmla="*/ 175 w 88"/>
                <a:gd name="T3" fmla="*/ 0 h 96"/>
                <a:gd name="T4" fmla="*/ 138 w 88"/>
                <a:gd name="T5" fmla="*/ 6 h 96"/>
                <a:gd name="T6" fmla="*/ 55 w 88"/>
                <a:gd name="T7" fmla="*/ 0 h 96"/>
                <a:gd name="T8" fmla="*/ 8 w 88"/>
                <a:gd name="T9" fmla="*/ 0 h 96"/>
                <a:gd name="T10" fmla="*/ 0 w 88"/>
                <a:gd name="T11" fmla="*/ 0 h 96"/>
                <a:gd name="T12" fmla="*/ 8 w 88"/>
                <a:gd name="T13" fmla="*/ 6 h 96"/>
                <a:gd name="T14" fmla="*/ 39 w 88"/>
                <a:gd name="T15" fmla="*/ 6 h 96"/>
                <a:gd name="T16" fmla="*/ 0 w 88"/>
                <a:gd name="T17" fmla="*/ 11 h 96"/>
                <a:gd name="T18" fmla="*/ 0 w 88"/>
                <a:gd name="T19" fmla="*/ 13 h 96"/>
                <a:gd name="T20" fmla="*/ 8 w 88"/>
                <a:gd name="T21" fmla="*/ 13 h 96"/>
                <a:gd name="T22" fmla="*/ 97 w 88"/>
                <a:gd name="T23" fmla="*/ 16 h 96"/>
                <a:gd name="T24" fmla="*/ 97 w 88"/>
                <a:gd name="T25" fmla="*/ 19 h 96"/>
                <a:gd name="T26" fmla="*/ 154 w 88"/>
                <a:gd name="T27" fmla="*/ 21 h 96"/>
                <a:gd name="T28" fmla="*/ 154 w 88"/>
                <a:gd name="T29" fmla="*/ 16 h 96"/>
                <a:gd name="T30" fmla="*/ 175 w 88"/>
                <a:gd name="T31" fmla="*/ 16 h 96"/>
                <a:gd name="T32" fmla="*/ 196 w 88"/>
                <a:gd name="T33" fmla="*/ 15 h 96"/>
                <a:gd name="T34" fmla="*/ 175 w 88"/>
                <a:gd name="T35" fmla="*/ 13 h 96"/>
                <a:gd name="T36" fmla="*/ 175 w 88"/>
                <a:gd name="T37" fmla="*/ 6 h 96"/>
                <a:gd name="T38" fmla="*/ 213 w 88"/>
                <a:gd name="T39" fmla="*/ 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96"/>
                <a:gd name="T62" fmla="*/ 88 w 88"/>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96">
                  <a:moveTo>
                    <a:pt x="88" y="8"/>
                  </a:moveTo>
                  <a:lnTo>
                    <a:pt x="72" y="0"/>
                  </a:lnTo>
                  <a:lnTo>
                    <a:pt x="56" y="8"/>
                  </a:lnTo>
                  <a:lnTo>
                    <a:pt x="24" y="0"/>
                  </a:lnTo>
                  <a:lnTo>
                    <a:pt x="8" y="0"/>
                  </a:lnTo>
                  <a:lnTo>
                    <a:pt x="0" y="0"/>
                  </a:lnTo>
                  <a:lnTo>
                    <a:pt x="8" y="8"/>
                  </a:lnTo>
                  <a:lnTo>
                    <a:pt x="16" y="24"/>
                  </a:lnTo>
                  <a:lnTo>
                    <a:pt x="0" y="48"/>
                  </a:lnTo>
                  <a:lnTo>
                    <a:pt x="0" y="56"/>
                  </a:lnTo>
                  <a:lnTo>
                    <a:pt x="8" y="56"/>
                  </a:lnTo>
                  <a:lnTo>
                    <a:pt x="40" y="72"/>
                  </a:lnTo>
                  <a:lnTo>
                    <a:pt x="40" y="88"/>
                  </a:lnTo>
                  <a:lnTo>
                    <a:pt x="64" y="96"/>
                  </a:lnTo>
                  <a:lnTo>
                    <a:pt x="64" y="72"/>
                  </a:lnTo>
                  <a:lnTo>
                    <a:pt x="72" y="72"/>
                  </a:lnTo>
                  <a:lnTo>
                    <a:pt x="80" y="64"/>
                  </a:lnTo>
                  <a:lnTo>
                    <a:pt x="72" y="56"/>
                  </a:lnTo>
                  <a:lnTo>
                    <a:pt x="72" y="16"/>
                  </a:lnTo>
                  <a:lnTo>
                    <a:pt x="88"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2" name="Freeform 210"/>
            <p:cNvSpPr>
              <a:spLocks/>
            </p:cNvSpPr>
            <p:nvPr/>
          </p:nvSpPr>
          <p:spPr bwMode="auto">
            <a:xfrm>
              <a:off x="3806" y="2589"/>
              <a:ext cx="66" cy="60"/>
            </a:xfrm>
            <a:custGeom>
              <a:avLst/>
              <a:gdLst>
                <a:gd name="T0" fmla="*/ 90 w 64"/>
                <a:gd name="T1" fmla="*/ 0 h 64"/>
                <a:gd name="T2" fmla="*/ 103 w 64"/>
                <a:gd name="T3" fmla="*/ 8 h 64"/>
                <a:gd name="T4" fmla="*/ 116 w 64"/>
                <a:gd name="T5" fmla="*/ 8 h 64"/>
                <a:gd name="T6" fmla="*/ 90 w 64"/>
                <a:gd name="T7" fmla="*/ 14 h 64"/>
                <a:gd name="T8" fmla="*/ 90 w 64"/>
                <a:gd name="T9" fmla="*/ 16 h 64"/>
                <a:gd name="T10" fmla="*/ 55 w 64"/>
                <a:gd name="T11" fmla="*/ 16 h 64"/>
                <a:gd name="T12" fmla="*/ 36 w 64"/>
                <a:gd name="T13" fmla="*/ 16 h 64"/>
                <a:gd name="T14" fmla="*/ 0 w 64"/>
                <a:gd name="T15" fmla="*/ 18 h 64"/>
                <a:gd name="T16" fmla="*/ 8 w 64"/>
                <a:gd name="T17" fmla="*/ 11 h 64"/>
                <a:gd name="T18" fmla="*/ 36 w 64"/>
                <a:gd name="T19" fmla="*/ 8 h 64"/>
                <a:gd name="T20" fmla="*/ 44 w 64"/>
                <a:gd name="T21" fmla="*/ 8 h 64"/>
                <a:gd name="T22" fmla="*/ 36 w 64"/>
                <a:gd name="T23" fmla="*/ 8 h 64"/>
                <a:gd name="T24" fmla="*/ 36 w 64"/>
                <a:gd name="T25" fmla="*/ 8 h 64"/>
                <a:gd name="T26" fmla="*/ 55 w 64"/>
                <a:gd name="T27" fmla="*/ 8 h 64"/>
                <a:gd name="T28" fmla="*/ 90 w 64"/>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64"/>
                <a:gd name="T47" fmla="*/ 64 w 64"/>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64">
                  <a:moveTo>
                    <a:pt x="48" y="0"/>
                  </a:moveTo>
                  <a:lnTo>
                    <a:pt x="56" y="8"/>
                  </a:lnTo>
                  <a:lnTo>
                    <a:pt x="64" y="24"/>
                  </a:lnTo>
                  <a:lnTo>
                    <a:pt x="48" y="48"/>
                  </a:lnTo>
                  <a:lnTo>
                    <a:pt x="48" y="56"/>
                  </a:lnTo>
                  <a:lnTo>
                    <a:pt x="32" y="56"/>
                  </a:lnTo>
                  <a:lnTo>
                    <a:pt x="16" y="56"/>
                  </a:lnTo>
                  <a:lnTo>
                    <a:pt x="0" y="64"/>
                  </a:lnTo>
                  <a:lnTo>
                    <a:pt x="8" y="40"/>
                  </a:lnTo>
                  <a:lnTo>
                    <a:pt x="16" y="32"/>
                  </a:lnTo>
                  <a:lnTo>
                    <a:pt x="24" y="16"/>
                  </a:lnTo>
                  <a:lnTo>
                    <a:pt x="16" y="16"/>
                  </a:lnTo>
                  <a:lnTo>
                    <a:pt x="16" y="8"/>
                  </a:lnTo>
                  <a:lnTo>
                    <a:pt x="32" y="8"/>
                  </a:lnTo>
                  <a:lnTo>
                    <a:pt x="48"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3" name="Freeform 211"/>
            <p:cNvSpPr>
              <a:spLocks/>
            </p:cNvSpPr>
            <p:nvPr/>
          </p:nvSpPr>
          <p:spPr bwMode="auto">
            <a:xfrm>
              <a:off x="3806" y="2589"/>
              <a:ext cx="66" cy="60"/>
            </a:xfrm>
            <a:custGeom>
              <a:avLst/>
              <a:gdLst>
                <a:gd name="T0" fmla="*/ 90 w 64"/>
                <a:gd name="T1" fmla="*/ 0 h 64"/>
                <a:gd name="T2" fmla="*/ 103 w 64"/>
                <a:gd name="T3" fmla="*/ 8 h 64"/>
                <a:gd name="T4" fmla="*/ 116 w 64"/>
                <a:gd name="T5" fmla="*/ 8 h 64"/>
                <a:gd name="T6" fmla="*/ 90 w 64"/>
                <a:gd name="T7" fmla="*/ 14 h 64"/>
                <a:gd name="T8" fmla="*/ 90 w 64"/>
                <a:gd name="T9" fmla="*/ 16 h 64"/>
                <a:gd name="T10" fmla="*/ 55 w 64"/>
                <a:gd name="T11" fmla="*/ 16 h 64"/>
                <a:gd name="T12" fmla="*/ 36 w 64"/>
                <a:gd name="T13" fmla="*/ 16 h 64"/>
                <a:gd name="T14" fmla="*/ 0 w 64"/>
                <a:gd name="T15" fmla="*/ 18 h 64"/>
                <a:gd name="T16" fmla="*/ 8 w 64"/>
                <a:gd name="T17" fmla="*/ 11 h 64"/>
                <a:gd name="T18" fmla="*/ 36 w 64"/>
                <a:gd name="T19" fmla="*/ 8 h 64"/>
                <a:gd name="T20" fmla="*/ 44 w 64"/>
                <a:gd name="T21" fmla="*/ 8 h 64"/>
                <a:gd name="T22" fmla="*/ 36 w 64"/>
                <a:gd name="T23" fmla="*/ 8 h 64"/>
                <a:gd name="T24" fmla="*/ 36 w 64"/>
                <a:gd name="T25" fmla="*/ 8 h 64"/>
                <a:gd name="T26" fmla="*/ 55 w 64"/>
                <a:gd name="T27" fmla="*/ 8 h 64"/>
                <a:gd name="T28" fmla="*/ 90 w 64"/>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64"/>
                <a:gd name="T47" fmla="*/ 64 w 64"/>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64">
                  <a:moveTo>
                    <a:pt x="48" y="0"/>
                  </a:moveTo>
                  <a:lnTo>
                    <a:pt x="56" y="8"/>
                  </a:lnTo>
                  <a:lnTo>
                    <a:pt x="64" y="24"/>
                  </a:lnTo>
                  <a:lnTo>
                    <a:pt x="48" y="48"/>
                  </a:lnTo>
                  <a:lnTo>
                    <a:pt x="48" y="56"/>
                  </a:lnTo>
                  <a:lnTo>
                    <a:pt x="32" y="56"/>
                  </a:lnTo>
                  <a:lnTo>
                    <a:pt x="16" y="56"/>
                  </a:lnTo>
                  <a:lnTo>
                    <a:pt x="0" y="64"/>
                  </a:lnTo>
                  <a:lnTo>
                    <a:pt x="8" y="40"/>
                  </a:lnTo>
                  <a:lnTo>
                    <a:pt x="16" y="32"/>
                  </a:lnTo>
                  <a:lnTo>
                    <a:pt x="24" y="16"/>
                  </a:lnTo>
                  <a:lnTo>
                    <a:pt x="16" y="16"/>
                  </a:lnTo>
                  <a:lnTo>
                    <a:pt x="16" y="8"/>
                  </a:lnTo>
                  <a:lnTo>
                    <a:pt x="32" y="8"/>
                  </a:lnTo>
                  <a:lnTo>
                    <a:pt x="48"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4" name="Freeform 212"/>
            <p:cNvSpPr>
              <a:spLocks/>
            </p:cNvSpPr>
            <p:nvPr/>
          </p:nvSpPr>
          <p:spPr bwMode="auto">
            <a:xfrm>
              <a:off x="3642" y="2517"/>
              <a:ext cx="149" cy="88"/>
            </a:xfrm>
            <a:custGeom>
              <a:avLst/>
              <a:gdLst>
                <a:gd name="T0" fmla="*/ 197 w 143"/>
                <a:gd name="T1" fmla="*/ 0 h 95"/>
                <a:gd name="T2" fmla="*/ 232 w 143"/>
                <a:gd name="T3" fmla="*/ 6 h 95"/>
                <a:gd name="T4" fmla="*/ 232 w 143"/>
                <a:gd name="T5" fmla="*/ 6 h 95"/>
                <a:gd name="T6" fmla="*/ 252 w 143"/>
                <a:gd name="T7" fmla="*/ 8 h 95"/>
                <a:gd name="T8" fmla="*/ 326 w 143"/>
                <a:gd name="T9" fmla="*/ 16 h 95"/>
                <a:gd name="T10" fmla="*/ 214 w 143"/>
                <a:gd name="T11" fmla="*/ 16 h 95"/>
                <a:gd name="T12" fmla="*/ 197 w 143"/>
                <a:gd name="T13" fmla="*/ 17 h 95"/>
                <a:gd name="T14" fmla="*/ 159 w 143"/>
                <a:gd name="T15" fmla="*/ 17 h 95"/>
                <a:gd name="T16" fmla="*/ 145 w 143"/>
                <a:gd name="T17" fmla="*/ 16 h 95"/>
                <a:gd name="T18" fmla="*/ 124 w 143"/>
                <a:gd name="T19" fmla="*/ 16 h 95"/>
                <a:gd name="T20" fmla="*/ 108 w 143"/>
                <a:gd name="T21" fmla="*/ 19 h 95"/>
                <a:gd name="T22" fmla="*/ 72 w 143"/>
                <a:gd name="T23" fmla="*/ 20 h 95"/>
                <a:gd name="T24" fmla="*/ 52 w 143"/>
                <a:gd name="T25" fmla="*/ 20 h 95"/>
                <a:gd name="T26" fmla="*/ 8 w 143"/>
                <a:gd name="T27" fmla="*/ 16 h 95"/>
                <a:gd name="T28" fmla="*/ 0 w 143"/>
                <a:gd name="T29" fmla="*/ 14 h 95"/>
                <a:gd name="T30" fmla="*/ 36 w 143"/>
                <a:gd name="T31" fmla="*/ 11 h 95"/>
                <a:gd name="T32" fmla="*/ 108 w 143"/>
                <a:gd name="T33" fmla="*/ 8 h 95"/>
                <a:gd name="T34" fmla="*/ 124 w 143"/>
                <a:gd name="T35" fmla="*/ 6 h 95"/>
                <a:gd name="T36" fmla="*/ 108 w 143"/>
                <a:gd name="T37" fmla="*/ 6 h 95"/>
                <a:gd name="T38" fmla="*/ 159 w 143"/>
                <a:gd name="T39" fmla="*/ 6 h 95"/>
                <a:gd name="T40" fmla="*/ 179 w 143"/>
                <a:gd name="T41" fmla="*/ 6 h 95"/>
                <a:gd name="T42" fmla="*/ 197 w 143"/>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95"/>
                <a:gd name="T68" fmla="*/ 143 w 143"/>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95">
                  <a:moveTo>
                    <a:pt x="87" y="0"/>
                  </a:moveTo>
                  <a:lnTo>
                    <a:pt x="103" y="16"/>
                  </a:lnTo>
                  <a:lnTo>
                    <a:pt x="103" y="32"/>
                  </a:lnTo>
                  <a:lnTo>
                    <a:pt x="111" y="40"/>
                  </a:lnTo>
                  <a:lnTo>
                    <a:pt x="143" y="71"/>
                  </a:lnTo>
                  <a:lnTo>
                    <a:pt x="95" y="71"/>
                  </a:lnTo>
                  <a:lnTo>
                    <a:pt x="87" y="79"/>
                  </a:lnTo>
                  <a:lnTo>
                    <a:pt x="71" y="79"/>
                  </a:lnTo>
                  <a:lnTo>
                    <a:pt x="63" y="71"/>
                  </a:lnTo>
                  <a:lnTo>
                    <a:pt x="55" y="71"/>
                  </a:lnTo>
                  <a:lnTo>
                    <a:pt x="48" y="87"/>
                  </a:lnTo>
                  <a:lnTo>
                    <a:pt x="32" y="95"/>
                  </a:lnTo>
                  <a:lnTo>
                    <a:pt x="24" y="95"/>
                  </a:lnTo>
                  <a:lnTo>
                    <a:pt x="8" y="71"/>
                  </a:lnTo>
                  <a:lnTo>
                    <a:pt x="0" y="63"/>
                  </a:lnTo>
                  <a:lnTo>
                    <a:pt x="16" y="47"/>
                  </a:lnTo>
                  <a:lnTo>
                    <a:pt x="48" y="40"/>
                  </a:lnTo>
                  <a:lnTo>
                    <a:pt x="55" y="32"/>
                  </a:lnTo>
                  <a:lnTo>
                    <a:pt x="48" y="32"/>
                  </a:lnTo>
                  <a:lnTo>
                    <a:pt x="71" y="24"/>
                  </a:lnTo>
                  <a:lnTo>
                    <a:pt x="79" y="8"/>
                  </a:lnTo>
                  <a:lnTo>
                    <a:pt x="87"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5" name="Freeform 213"/>
            <p:cNvSpPr>
              <a:spLocks/>
            </p:cNvSpPr>
            <p:nvPr/>
          </p:nvSpPr>
          <p:spPr bwMode="auto">
            <a:xfrm>
              <a:off x="3642" y="2517"/>
              <a:ext cx="149" cy="88"/>
            </a:xfrm>
            <a:custGeom>
              <a:avLst/>
              <a:gdLst>
                <a:gd name="T0" fmla="*/ 197 w 143"/>
                <a:gd name="T1" fmla="*/ 0 h 95"/>
                <a:gd name="T2" fmla="*/ 232 w 143"/>
                <a:gd name="T3" fmla="*/ 6 h 95"/>
                <a:gd name="T4" fmla="*/ 232 w 143"/>
                <a:gd name="T5" fmla="*/ 6 h 95"/>
                <a:gd name="T6" fmla="*/ 252 w 143"/>
                <a:gd name="T7" fmla="*/ 8 h 95"/>
                <a:gd name="T8" fmla="*/ 326 w 143"/>
                <a:gd name="T9" fmla="*/ 16 h 95"/>
                <a:gd name="T10" fmla="*/ 214 w 143"/>
                <a:gd name="T11" fmla="*/ 16 h 95"/>
                <a:gd name="T12" fmla="*/ 197 w 143"/>
                <a:gd name="T13" fmla="*/ 17 h 95"/>
                <a:gd name="T14" fmla="*/ 159 w 143"/>
                <a:gd name="T15" fmla="*/ 17 h 95"/>
                <a:gd name="T16" fmla="*/ 145 w 143"/>
                <a:gd name="T17" fmla="*/ 16 h 95"/>
                <a:gd name="T18" fmla="*/ 124 w 143"/>
                <a:gd name="T19" fmla="*/ 16 h 95"/>
                <a:gd name="T20" fmla="*/ 108 w 143"/>
                <a:gd name="T21" fmla="*/ 19 h 95"/>
                <a:gd name="T22" fmla="*/ 72 w 143"/>
                <a:gd name="T23" fmla="*/ 20 h 95"/>
                <a:gd name="T24" fmla="*/ 52 w 143"/>
                <a:gd name="T25" fmla="*/ 20 h 95"/>
                <a:gd name="T26" fmla="*/ 8 w 143"/>
                <a:gd name="T27" fmla="*/ 16 h 95"/>
                <a:gd name="T28" fmla="*/ 0 w 143"/>
                <a:gd name="T29" fmla="*/ 14 h 95"/>
                <a:gd name="T30" fmla="*/ 36 w 143"/>
                <a:gd name="T31" fmla="*/ 11 h 95"/>
                <a:gd name="T32" fmla="*/ 108 w 143"/>
                <a:gd name="T33" fmla="*/ 8 h 95"/>
                <a:gd name="T34" fmla="*/ 124 w 143"/>
                <a:gd name="T35" fmla="*/ 6 h 95"/>
                <a:gd name="T36" fmla="*/ 108 w 143"/>
                <a:gd name="T37" fmla="*/ 6 h 95"/>
                <a:gd name="T38" fmla="*/ 159 w 143"/>
                <a:gd name="T39" fmla="*/ 6 h 95"/>
                <a:gd name="T40" fmla="*/ 179 w 143"/>
                <a:gd name="T41" fmla="*/ 6 h 95"/>
                <a:gd name="T42" fmla="*/ 197 w 143"/>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95"/>
                <a:gd name="T68" fmla="*/ 143 w 143"/>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95">
                  <a:moveTo>
                    <a:pt x="87" y="0"/>
                  </a:moveTo>
                  <a:lnTo>
                    <a:pt x="103" y="16"/>
                  </a:lnTo>
                  <a:lnTo>
                    <a:pt x="103" y="32"/>
                  </a:lnTo>
                  <a:lnTo>
                    <a:pt x="111" y="40"/>
                  </a:lnTo>
                  <a:lnTo>
                    <a:pt x="143" y="71"/>
                  </a:lnTo>
                  <a:lnTo>
                    <a:pt x="95" y="71"/>
                  </a:lnTo>
                  <a:lnTo>
                    <a:pt x="87" y="79"/>
                  </a:lnTo>
                  <a:lnTo>
                    <a:pt x="71" y="79"/>
                  </a:lnTo>
                  <a:lnTo>
                    <a:pt x="63" y="71"/>
                  </a:lnTo>
                  <a:lnTo>
                    <a:pt x="55" y="71"/>
                  </a:lnTo>
                  <a:lnTo>
                    <a:pt x="48" y="87"/>
                  </a:lnTo>
                  <a:lnTo>
                    <a:pt x="32" y="95"/>
                  </a:lnTo>
                  <a:lnTo>
                    <a:pt x="24" y="95"/>
                  </a:lnTo>
                  <a:lnTo>
                    <a:pt x="8" y="71"/>
                  </a:lnTo>
                  <a:lnTo>
                    <a:pt x="0" y="63"/>
                  </a:lnTo>
                  <a:lnTo>
                    <a:pt x="16" y="47"/>
                  </a:lnTo>
                  <a:lnTo>
                    <a:pt x="48" y="40"/>
                  </a:lnTo>
                  <a:lnTo>
                    <a:pt x="55" y="32"/>
                  </a:lnTo>
                  <a:lnTo>
                    <a:pt x="48" y="32"/>
                  </a:lnTo>
                  <a:lnTo>
                    <a:pt x="71" y="24"/>
                  </a:lnTo>
                  <a:lnTo>
                    <a:pt x="79" y="8"/>
                  </a:lnTo>
                  <a:lnTo>
                    <a:pt x="87"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6" name="Freeform 214"/>
            <p:cNvSpPr>
              <a:spLocks/>
            </p:cNvSpPr>
            <p:nvPr/>
          </p:nvSpPr>
          <p:spPr bwMode="auto">
            <a:xfrm>
              <a:off x="3642" y="2390"/>
              <a:ext cx="108" cy="169"/>
            </a:xfrm>
            <a:custGeom>
              <a:avLst/>
              <a:gdLst>
                <a:gd name="T0" fmla="*/ 8 w 103"/>
                <a:gd name="T1" fmla="*/ 6 h 183"/>
                <a:gd name="T2" fmla="*/ 8 w 103"/>
                <a:gd name="T3" fmla="*/ 6 h 183"/>
                <a:gd name="T4" fmla="*/ 59 w 103"/>
                <a:gd name="T5" fmla="*/ 8 h 183"/>
                <a:gd name="T6" fmla="*/ 41 w 103"/>
                <a:gd name="T7" fmla="*/ 16 h 183"/>
                <a:gd name="T8" fmla="*/ 0 w 103"/>
                <a:gd name="T9" fmla="*/ 21 h 183"/>
                <a:gd name="T10" fmla="*/ 0 w 103"/>
                <a:gd name="T11" fmla="*/ 22 h 183"/>
                <a:gd name="T12" fmla="*/ 0 w 103"/>
                <a:gd name="T13" fmla="*/ 24 h 183"/>
                <a:gd name="T14" fmla="*/ 0 w 103"/>
                <a:gd name="T15" fmla="*/ 26 h 183"/>
                <a:gd name="T16" fmla="*/ 41 w 103"/>
                <a:gd name="T17" fmla="*/ 30 h 183"/>
                <a:gd name="T18" fmla="*/ 0 w 103"/>
                <a:gd name="T19" fmla="*/ 30 h 183"/>
                <a:gd name="T20" fmla="*/ 0 w 103"/>
                <a:gd name="T21" fmla="*/ 32 h 183"/>
                <a:gd name="T22" fmla="*/ 8 w 103"/>
                <a:gd name="T23" fmla="*/ 34 h 183"/>
                <a:gd name="T24" fmla="*/ 41 w 103"/>
                <a:gd name="T25" fmla="*/ 38 h 183"/>
                <a:gd name="T26" fmla="*/ 124 w 103"/>
                <a:gd name="T27" fmla="*/ 36 h 183"/>
                <a:gd name="T28" fmla="*/ 143 w 103"/>
                <a:gd name="T29" fmla="*/ 34 h 183"/>
                <a:gd name="T30" fmla="*/ 124 w 103"/>
                <a:gd name="T31" fmla="*/ 34 h 183"/>
                <a:gd name="T32" fmla="*/ 183 w 103"/>
                <a:gd name="T33" fmla="*/ 32 h 183"/>
                <a:gd name="T34" fmla="*/ 203 w 103"/>
                <a:gd name="T35" fmla="*/ 30 h 183"/>
                <a:gd name="T36" fmla="*/ 223 w 103"/>
                <a:gd name="T37" fmla="*/ 28 h 183"/>
                <a:gd name="T38" fmla="*/ 245 w 103"/>
                <a:gd name="T39" fmla="*/ 28 h 183"/>
                <a:gd name="T40" fmla="*/ 203 w 103"/>
                <a:gd name="T41" fmla="*/ 24 h 183"/>
                <a:gd name="T42" fmla="*/ 245 w 103"/>
                <a:gd name="T43" fmla="*/ 17 h 183"/>
                <a:gd name="T44" fmla="*/ 265 w 103"/>
                <a:gd name="T45" fmla="*/ 17 h 183"/>
                <a:gd name="T46" fmla="*/ 265 w 103"/>
                <a:gd name="T47" fmla="*/ 10 h 183"/>
                <a:gd name="T48" fmla="*/ 59 w 103"/>
                <a:gd name="T49" fmla="*/ 0 h 183"/>
                <a:gd name="T50" fmla="*/ 8 w 103"/>
                <a:gd name="T51" fmla="*/ 6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183"/>
                <a:gd name="T80" fmla="*/ 103 w 103"/>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183">
                  <a:moveTo>
                    <a:pt x="8" y="8"/>
                  </a:moveTo>
                  <a:lnTo>
                    <a:pt x="8" y="24"/>
                  </a:lnTo>
                  <a:lnTo>
                    <a:pt x="24" y="40"/>
                  </a:lnTo>
                  <a:lnTo>
                    <a:pt x="16" y="80"/>
                  </a:lnTo>
                  <a:lnTo>
                    <a:pt x="0" y="104"/>
                  </a:lnTo>
                  <a:lnTo>
                    <a:pt x="0" y="112"/>
                  </a:lnTo>
                  <a:lnTo>
                    <a:pt x="0" y="120"/>
                  </a:lnTo>
                  <a:lnTo>
                    <a:pt x="0" y="128"/>
                  </a:lnTo>
                  <a:lnTo>
                    <a:pt x="16" y="152"/>
                  </a:lnTo>
                  <a:lnTo>
                    <a:pt x="0" y="152"/>
                  </a:lnTo>
                  <a:lnTo>
                    <a:pt x="0" y="160"/>
                  </a:lnTo>
                  <a:lnTo>
                    <a:pt x="8" y="168"/>
                  </a:lnTo>
                  <a:lnTo>
                    <a:pt x="16" y="183"/>
                  </a:lnTo>
                  <a:lnTo>
                    <a:pt x="48" y="176"/>
                  </a:lnTo>
                  <a:lnTo>
                    <a:pt x="55" y="168"/>
                  </a:lnTo>
                  <a:lnTo>
                    <a:pt x="48" y="168"/>
                  </a:lnTo>
                  <a:lnTo>
                    <a:pt x="71" y="160"/>
                  </a:lnTo>
                  <a:lnTo>
                    <a:pt x="79" y="144"/>
                  </a:lnTo>
                  <a:lnTo>
                    <a:pt x="87" y="136"/>
                  </a:lnTo>
                  <a:lnTo>
                    <a:pt x="95" y="136"/>
                  </a:lnTo>
                  <a:lnTo>
                    <a:pt x="79" y="120"/>
                  </a:lnTo>
                  <a:lnTo>
                    <a:pt x="95" y="88"/>
                  </a:lnTo>
                  <a:lnTo>
                    <a:pt x="103" y="88"/>
                  </a:lnTo>
                  <a:lnTo>
                    <a:pt x="103" y="48"/>
                  </a:lnTo>
                  <a:lnTo>
                    <a:pt x="24"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7" name="Freeform 215"/>
            <p:cNvSpPr>
              <a:spLocks/>
            </p:cNvSpPr>
            <p:nvPr/>
          </p:nvSpPr>
          <p:spPr bwMode="auto">
            <a:xfrm>
              <a:off x="3642" y="2390"/>
              <a:ext cx="108" cy="169"/>
            </a:xfrm>
            <a:custGeom>
              <a:avLst/>
              <a:gdLst>
                <a:gd name="T0" fmla="*/ 8 w 103"/>
                <a:gd name="T1" fmla="*/ 6 h 183"/>
                <a:gd name="T2" fmla="*/ 8 w 103"/>
                <a:gd name="T3" fmla="*/ 6 h 183"/>
                <a:gd name="T4" fmla="*/ 59 w 103"/>
                <a:gd name="T5" fmla="*/ 8 h 183"/>
                <a:gd name="T6" fmla="*/ 41 w 103"/>
                <a:gd name="T7" fmla="*/ 16 h 183"/>
                <a:gd name="T8" fmla="*/ 0 w 103"/>
                <a:gd name="T9" fmla="*/ 21 h 183"/>
                <a:gd name="T10" fmla="*/ 0 w 103"/>
                <a:gd name="T11" fmla="*/ 22 h 183"/>
                <a:gd name="T12" fmla="*/ 0 w 103"/>
                <a:gd name="T13" fmla="*/ 24 h 183"/>
                <a:gd name="T14" fmla="*/ 0 w 103"/>
                <a:gd name="T15" fmla="*/ 26 h 183"/>
                <a:gd name="T16" fmla="*/ 41 w 103"/>
                <a:gd name="T17" fmla="*/ 30 h 183"/>
                <a:gd name="T18" fmla="*/ 0 w 103"/>
                <a:gd name="T19" fmla="*/ 30 h 183"/>
                <a:gd name="T20" fmla="*/ 0 w 103"/>
                <a:gd name="T21" fmla="*/ 32 h 183"/>
                <a:gd name="T22" fmla="*/ 8 w 103"/>
                <a:gd name="T23" fmla="*/ 34 h 183"/>
                <a:gd name="T24" fmla="*/ 41 w 103"/>
                <a:gd name="T25" fmla="*/ 38 h 183"/>
                <a:gd name="T26" fmla="*/ 124 w 103"/>
                <a:gd name="T27" fmla="*/ 36 h 183"/>
                <a:gd name="T28" fmla="*/ 143 w 103"/>
                <a:gd name="T29" fmla="*/ 34 h 183"/>
                <a:gd name="T30" fmla="*/ 124 w 103"/>
                <a:gd name="T31" fmla="*/ 34 h 183"/>
                <a:gd name="T32" fmla="*/ 183 w 103"/>
                <a:gd name="T33" fmla="*/ 32 h 183"/>
                <a:gd name="T34" fmla="*/ 203 w 103"/>
                <a:gd name="T35" fmla="*/ 30 h 183"/>
                <a:gd name="T36" fmla="*/ 223 w 103"/>
                <a:gd name="T37" fmla="*/ 28 h 183"/>
                <a:gd name="T38" fmla="*/ 245 w 103"/>
                <a:gd name="T39" fmla="*/ 28 h 183"/>
                <a:gd name="T40" fmla="*/ 203 w 103"/>
                <a:gd name="T41" fmla="*/ 24 h 183"/>
                <a:gd name="T42" fmla="*/ 245 w 103"/>
                <a:gd name="T43" fmla="*/ 17 h 183"/>
                <a:gd name="T44" fmla="*/ 265 w 103"/>
                <a:gd name="T45" fmla="*/ 17 h 183"/>
                <a:gd name="T46" fmla="*/ 265 w 103"/>
                <a:gd name="T47" fmla="*/ 10 h 183"/>
                <a:gd name="T48" fmla="*/ 59 w 103"/>
                <a:gd name="T49" fmla="*/ 0 h 183"/>
                <a:gd name="T50" fmla="*/ 8 w 103"/>
                <a:gd name="T51" fmla="*/ 6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183"/>
                <a:gd name="T80" fmla="*/ 103 w 103"/>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183">
                  <a:moveTo>
                    <a:pt x="8" y="8"/>
                  </a:moveTo>
                  <a:lnTo>
                    <a:pt x="8" y="24"/>
                  </a:lnTo>
                  <a:lnTo>
                    <a:pt x="24" y="40"/>
                  </a:lnTo>
                  <a:lnTo>
                    <a:pt x="16" y="80"/>
                  </a:lnTo>
                  <a:lnTo>
                    <a:pt x="0" y="104"/>
                  </a:lnTo>
                  <a:lnTo>
                    <a:pt x="0" y="112"/>
                  </a:lnTo>
                  <a:lnTo>
                    <a:pt x="0" y="120"/>
                  </a:lnTo>
                  <a:lnTo>
                    <a:pt x="0" y="128"/>
                  </a:lnTo>
                  <a:lnTo>
                    <a:pt x="16" y="152"/>
                  </a:lnTo>
                  <a:lnTo>
                    <a:pt x="0" y="152"/>
                  </a:lnTo>
                  <a:lnTo>
                    <a:pt x="0" y="160"/>
                  </a:lnTo>
                  <a:lnTo>
                    <a:pt x="8" y="168"/>
                  </a:lnTo>
                  <a:lnTo>
                    <a:pt x="16" y="183"/>
                  </a:lnTo>
                  <a:lnTo>
                    <a:pt x="48" y="176"/>
                  </a:lnTo>
                  <a:lnTo>
                    <a:pt x="55" y="168"/>
                  </a:lnTo>
                  <a:lnTo>
                    <a:pt x="48" y="168"/>
                  </a:lnTo>
                  <a:lnTo>
                    <a:pt x="71" y="160"/>
                  </a:lnTo>
                  <a:lnTo>
                    <a:pt x="79" y="144"/>
                  </a:lnTo>
                  <a:lnTo>
                    <a:pt x="87" y="136"/>
                  </a:lnTo>
                  <a:lnTo>
                    <a:pt x="95" y="136"/>
                  </a:lnTo>
                  <a:lnTo>
                    <a:pt x="79" y="120"/>
                  </a:lnTo>
                  <a:lnTo>
                    <a:pt x="95" y="88"/>
                  </a:lnTo>
                  <a:lnTo>
                    <a:pt x="103" y="88"/>
                  </a:lnTo>
                  <a:lnTo>
                    <a:pt x="103" y="48"/>
                  </a:lnTo>
                  <a:lnTo>
                    <a:pt x="24" y="0"/>
                  </a:lnTo>
                  <a:lnTo>
                    <a:pt x="8"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8" name="Freeform 216"/>
            <p:cNvSpPr>
              <a:spLocks/>
            </p:cNvSpPr>
            <p:nvPr/>
          </p:nvSpPr>
          <p:spPr bwMode="auto">
            <a:xfrm>
              <a:off x="3493" y="2390"/>
              <a:ext cx="174" cy="127"/>
            </a:xfrm>
            <a:custGeom>
              <a:avLst/>
              <a:gdLst>
                <a:gd name="T0" fmla="*/ 291 w 168"/>
                <a:gd name="T1" fmla="*/ 29 h 136"/>
                <a:gd name="T2" fmla="*/ 291 w 168"/>
                <a:gd name="T3" fmla="*/ 27 h 136"/>
                <a:gd name="T4" fmla="*/ 323 w 168"/>
                <a:gd name="T5" fmla="*/ 20 h 136"/>
                <a:gd name="T6" fmla="*/ 337 w 168"/>
                <a:gd name="T7" fmla="*/ 10 h 136"/>
                <a:gd name="T8" fmla="*/ 307 w 168"/>
                <a:gd name="T9" fmla="*/ 7 h 136"/>
                <a:gd name="T10" fmla="*/ 307 w 168"/>
                <a:gd name="T11" fmla="*/ 7 h 136"/>
                <a:gd name="T12" fmla="*/ 291 w 168"/>
                <a:gd name="T13" fmla="*/ 0 h 136"/>
                <a:gd name="T14" fmla="*/ 240 w 168"/>
                <a:gd name="T15" fmla="*/ 0 h 136"/>
                <a:gd name="T16" fmla="*/ 112 w 168"/>
                <a:gd name="T17" fmla="*/ 13 h 136"/>
                <a:gd name="T18" fmla="*/ 82 w 168"/>
                <a:gd name="T19" fmla="*/ 13 h 136"/>
                <a:gd name="T20" fmla="*/ 82 w 168"/>
                <a:gd name="T21" fmla="*/ 22 h 136"/>
                <a:gd name="T22" fmla="*/ 62 w 168"/>
                <a:gd name="T23" fmla="*/ 22 h 136"/>
                <a:gd name="T24" fmla="*/ 0 w 168"/>
                <a:gd name="T25" fmla="*/ 25 h 136"/>
                <a:gd name="T26" fmla="*/ 0 w 168"/>
                <a:gd name="T27" fmla="*/ 29 h 136"/>
                <a:gd name="T28" fmla="*/ 36 w 168"/>
                <a:gd name="T29" fmla="*/ 33 h 136"/>
                <a:gd name="T30" fmla="*/ 46 w 168"/>
                <a:gd name="T31" fmla="*/ 33 h 136"/>
                <a:gd name="T32" fmla="*/ 46 w 168"/>
                <a:gd name="T33" fmla="*/ 35 h 136"/>
                <a:gd name="T34" fmla="*/ 46 w 168"/>
                <a:gd name="T35" fmla="*/ 33 h 136"/>
                <a:gd name="T36" fmla="*/ 62 w 168"/>
                <a:gd name="T37" fmla="*/ 35 h 136"/>
                <a:gd name="T38" fmla="*/ 62 w 168"/>
                <a:gd name="T39" fmla="*/ 33 h 136"/>
                <a:gd name="T40" fmla="*/ 97 w 168"/>
                <a:gd name="T41" fmla="*/ 29 h 136"/>
                <a:gd name="T42" fmla="*/ 112 w 168"/>
                <a:gd name="T43" fmla="*/ 29 h 136"/>
                <a:gd name="T44" fmla="*/ 147 w 168"/>
                <a:gd name="T45" fmla="*/ 31 h 136"/>
                <a:gd name="T46" fmla="*/ 160 w 168"/>
                <a:gd name="T47" fmla="*/ 31 h 136"/>
                <a:gd name="T48" fmla="*/ 194 w 168"/>
                <a:gd name="T49" fmla="*/ 33 h 136"/>
                <a:gd name="T50" fmla="*/ 209 w 168"/>
                <a:gd name="T51" fmla="*/ 31 h 136"/>
                <a:gd name="T52" fmla="*/ 258 w 168"/>
                <a:gd name="T53" fmla="*/ 31 h 136"/>
                <a:gd name="T54" fmla="*/ 273 w 168"/>
                <a:gd name="T55" fmla="*/ 29 h 136"/>
                <a:gd name="T56" fmla="*/ 291 w 168"/>
                <a:gd name="T57" fmla="*/ 29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8"/>
                <a:gd name="T88" fmla="*/ 0 h 136"/>
                <a:gd name="T89" fmla="*/ 168 w 168"/>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8" h="136">
                  <a:moveTo>
                    <a:pt x="144" y="112"/>
                  </a:moveTo>
                  <a:lnTo>
                    <a:pt x="144" y="104"/>
                  </a:lnTo>
                  <a:lnTo>
                    <a:pt x="160" y="80"/>
                  </a:lnTo>
                  <a:lnTo>
                    <a:pt x="168" y="40"/>
                  </a:lnTo>
                  <a:lnTo>
                    <a:pt x="152" y="24"/>
                  </a:lnTo>
                  <a:lnTo>
                    <a:pt x="152" y="8"/>
                  </a:lnTo>
                  <a:lnTo>
                    <a:pt x="144" y="0"/>
                  </a:lnTo>
                  <a:lnTo>
                    <a:pt x="120" y="0"/>
                  </a:lnTo>
                  <a:lnTo>
                    <a:pt x="56" y="48"/>
                  </a:lnTo>
                  <a:lnTo>
                    <a:pt x="40" y="48"/>
                  </a:lnTo>
                  <a:lnTo>
                    <a:pt x="40" y="88"/>
                  </a:lnTo>
                  <a:lnTo>
                    <a:pt x="32" y="88"/>
                  </a:lnTo>
                  <a:lnTo>
                    <a:pt x="0" y="96"/>
                  </a:lnTo>
                  <a:lnTo>
                    <a:pt x="0" y="112"/>
                  </a:lnTo>
                  <a:lnTo>
                    <a:pt x="16" y="128"/>
                  </a:lnTo>
                  <a:lnTo>
                    <a:pt x="24" y="128"/>
                  </a:lnTo>
                  <a:lnTo>
                    <a:pt x="24" y="136"/>
                  </a:lnTo>
                  <a:lnTo>
                    <a:pt x="24" y="128"/>
                  </a:lnTo>
                  <a:lnTo>
                    <a:pt x="32" y="136"/>
                  </a:lnTo>
                  <a:lnTo>
                    <a:pt x="32" y="128"/>
                  </a:lnTo>
                  <a:lnTo>
                    <a:pt x="48" y="112"/>
                  </a:lnTo>
                  <a:lnTo>
                    <a:pt x="56" y="112"/>
                  </a:lnTo>
                  <a:lnTo>
                    <a:pt x="72" y="120"/>
                  </a:lnTo>
                  <a:lnTo>
                    <a:pt x="80" y="120"/>
                  </a:lnTo>
                  <a:lnTo>
                    <a:pt x="96" y="128"/>
                  </a:lnTo>
                  <a:lnTo>
                    <a:pt x="104" y="120"/>
                  </a:lnTo>
                  <a:lnTo>
                    <a:pt x="128" y="120"/>
                  </a:lnTo>
                  <a:lnTo>
                    <a:pt x="136" y="112"/>
                  </a:lnTo>
                  <a:lnTo>
                    <a:pt x="144"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9" name="Freeform 217"/>
            <p:cNvSpPr>
              <a:spLocks/>
            </p:cNvSpPr>
            <p:nvPr/>
          </p:nvSpPr>
          <p:spPr bwMode="auto">
            <a:xfrm>
              <a:off x="3493" y="2390"/>
              <a:ext cx="174" cy="127"/>
            </a:xfrm>
            <a:custGeom>
              <a:avLst/>
              <a:gdLst>
                <a:gd name="T0" fmla="*/ 291 w 168"/>
                <a:gd name="T1" fmla="*/ 29 h 136"/>
                <a:gd name="T2" fmla="*/ 291 w 168"/>
                <a:gd name="T3" fmla="*/ 27 h 136"/>
                <a:gd name="T4" fmla="*/ 323 w 168"/>
                <a:gd name="T5" fmla="*/ 20 h 136"/>
                <a:gd name="T6" fmla="*/ 337 w 168"/>
                <a:gd name="T7" fmla="*/ 10 h 136"/>
                <a:gd name="T8" fmla="*/ 307 w 168"/>
                <a:gd name="T9" fmla="*/ 7 h 136"/>
                <a:gd name="T10" fmla="*/ 307 w 168"/>
                <a:gd name="T11" fmla="*/ 7 h 136"/>
                <a:gd name="T12" fmla="*/ 291 w 168"/>
                <a:gd name="T13" fmla="*/ 0 h 136"/>
                <a:gd name="T14" fmla="*/ 240 w 168"/>
                <a:gd name="T15" fmla="*/ 0 h 136"/>
                <a:gd name="T16" fmla="*/ 112 w 168"/>
                <a:gd name="T17" fmla="*/ 13 h 136"/>
                <a:gd name="T18" fmla="*/ 82 w 168"/>
                <a:gd name="T19" fmla="*/ 13 h 136"/>
                <a:gd name="T20" fmla="*/ 82 w 168"/>
                <a:gd name="T21" fmla="*/ 22 h 136"/>
                <a:gd name="T22" fmla="*/ 62 w 168"/>
                <a:gd name="T23" fmla="*/ 22 h 136"/>
                <a:gd name="T24" fmla="*/ 0 w 168"/>
                <a:gd name="T25" fmla="*/ 25 h 136"/>
                <a:gd name="T26" fmla="*/ 0 w 168"/>
                <a:gd name="T27" fmla="*/ 29 h 136"/>
                <a:gd name="T28" fmla="*/ 36 w 168"/>
                <a:gd name="T29" fmla="*/ 33 h 136"/>
                <a:gd name="T30" fmla="*/ 46 w 168"/>
                <a:gd name="T31" fmla="*/ 33 h 136"/>
                <a:gd name="T32" fmla="*/ 46 w 168"/>
                <a:gd name="T33" fmla="*/ 35 h 136"/>
                <a:gd name="T34" fmla="*/ 46 w 168"/>
                <a:gd name="T35" fmla="*/ 33 h 136"/>
                <a:gd name="T36" fmla="*/ 62 w 168"/>
                <a:gd name="T37" fmla="*/ 35 h 136"/>
                <a:gd name="T38" fmla="*/ 62 w 168"/>
                <a:gd name="T39" fmla="*/ 33 h 136"/>
                <a:gd name="T40" fmla="*/ 97 w 168"/>
                <a:gd name="T41" fmla="*/ 29 h 136"/>
                <a:gd name="T42" fmla="*/ 112 w 168"/>
                <a:gd name="T43" fmla="*/ 29 h 136"/>
                <a:gd name="T44" fmla="*/ 147 w 168"/>
                <a:gd name="T45" fmla="*/ 31 h 136"/>
                <a:gd name="T46" fmla="*/ 160 w 168"/>
                <a:gd name="T47" fmla="*/ 31 h 136"/>
                <a:gd name="T48" fmla="*/ 194 w 168"/>
                <a:gd name="T49" fmla="*/ 33 h 136"/>
                <a:gd name="T50" fmla="*/ 209 w 168"/>
                <a:gd name="T51" fmla="*/ 31 h 136"/>
                <a:gd name="T52" fmla="*/ 258 w 168"/>
                <a:gd name="T53" fmla="*/ 31 h 136"/>
                <a:gd name="T54" fmla="*/ 273 w 168"/>
                <a:gd name="T55" fmla="*/ 29 h 136"/>
                <a:gd name="T56" fmla="*/ 291 w 168"/>
                <a:gd name="T57" fmla="*/ 29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8"/>
                <a:gd name="T88" fmla="*/ 0 h 136"/>
                <a:gd name="T89" fmla="*/ 168 w 168"/>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8" h="136">
                  <a:moveTo>
                    <a:pt x="144" y="112"/>
                  </a:moveTo>
                  <a:lnTo>
                    <a:pt x="144" y="104"/>
                  </a:lnTo>
                  <a:lnTo>
                    <a:pt x="160" y="80"/>
                  </a:lnTo>
                  <a:lnTo>
                    <a:pt x="168" y="40"/>
                  </a:lnTo>
                  <a:lnTo>
                    <a:pt x="152" y="24"/>
                  </a:lnTo>
                  <a:lnTo>
                    <a:pt x="152" y="8"/>
                  </a:lnTo>
                  <a:lnTo>
                    <a:pt x="144" y="0"/>
                  </a:lnTo>
                  <a:lnTo>
                    <a:pt x="120" y="0"/>
                  </a:lnTo>
                  <a:lnTo>
                    <a:pt x="56" y="48"/>
                  </a:lnTo>
                  <a:lnTo>
                    <a:pt x="40" y="48"/>
                  </a:lnTo>
                  <a:lnTo>
                    <a:pt x="40" y="88"/>
                  </a:lnTo>
                  <a:lnTo>
                    <a:pt x="32" y="88"/>
                  </a:lnTo>
                  <a:lnTo>
                    <a:pt x="0" y="96"/>
                  </a:lnTo>
                  <a:lnTo>
                    <a:pt x="0" y="112"/>
                  </a:lnTo>
                  <a:lnTo>
                    <a:pt x="16" y="128"/>
                  </a:lnTo>
                  <a:lnTo>
                    <a:pt x="24" y="128"/>
                  </a:lnTo>
                  <a:lnTo>
                    <a:pt x="24" y="136"/>
                  </a:lnTo>
                  <a:lnTo>
                    <a:pt x="24" y="128"/>
                  </a:lnTo>
                  <a:lnTo>
                    <a:pt x="32" y="136"/>
                  </a:lnTo>
                  <a:lnTo>
                    <a:pt x="32" y="128"/>
                  </a:lnTo>
                  <a:lnTo>
                    <a:pt x="48" y="112"/>
                  </a:lnTo>
                  <a:lnTo>
                    <a:pt x="56" y="112"/>
                  </a:lnTo>
                  <a:lnTo>
                    <a:pt x="72" y="120"/>
                  </a:lnTo>
                  <a:lnTo>
                    <a:pt x="80" y="120"/>
                  </a:lnTo>
                  <a:lnTo>
                    <a:pt x="96" y="128"/>
                  </a:lnTo>
                  <a:lnTo>
                    <a:pt x="104" y="120"/>
                  </a:lnTo>
                  <a:lnTo>
                    <a:pt x="128" y="120"/>
                  </a:lnTo>
                  <a:lnTo>
                    <a:pt x="136" y="112"/>
                  </a:lnTo>
                  <a:lnTo>
                    <a:pt x="144" y="11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0" name="Freeform 218"/>
            <p:cNvSpPr>
              <a:spLocks/>
            </p:cNvSpPr>
            <p:nvPr/>
          </p:nvSpPr>
          <p:spPr bwMode="auto">
            <a:xfrm>
              <a:off x="3353" y="2374"/>
              <a:ext cx="181" cy="156"/>
            </a:xfrm>
            <a:custGeom>
              <a:avLst/>
              <a:gdLst>
                <a:gd name="T0" fmla="*/ 140 w 176"/>
                <a:gd name="T1" fmla="*/ 0 h 168"/>
                <a:gd name="T2" fmla="*/ 252 w 176"/>
                <a:gd name="T3" fmla="*/ 12 h 168"/>
                <a:gd name="T4" fmla="*/ 266 w 176"/>
                <a:gd name="T5" fmla="*/ 14 h 168"/>
                <a:gd name="T6" fmla="*/ 282 w 176"/>
                <a:gd name="T7" fmla="*/ 16 h 168"/>
                <a:gd name="T8" fmla="*/ 293 w 176"/>
                <a:gd name="T9" fmla="*/ 16 h 168"/>
                <a:gd name="T10" fmla="*/ 307 w 176"/>
                <a:gd name="T11" fmla="*/ 16 h 168"/>
                <a:gd name="T12" fmla="*/ 307 w 176"/>
                <a:gd name="T13" fmla="*/ 24 h 168"/>
                <a:gd name="T14" fmla="*/ 293 w 176"/>
                <a:gd name="T15" fmla="*/ 24 h 168"/>
                <a:gd name="T16" fmla="*/ 238 w 176"/>
                <a:gd name="T17" fmla="*/ 26 h 168"/>
                <a:gd name="T18" fmla="*/ 209 w 176"/>
                <a:gd name="T19" fmla="*/ 26 h 168"/>
                <a:gd name="T20" fmla="*/ 195 w 176"/>
                <a:gd name="T21" fmla="*/ 29 h 168"/>
                <a:gd name="T22" fmla="*/ 167 w 176"/>
                <a:gd name="T23" fmla="*/ 31 h 168"/>
                <a:gd name="T24" fmla="*/ 140 w 176"/>
                <a:gd name="T25" fmla="*/ 34 h 168"/>
                <a:gd name="T26" fmla="*/ 140 w 176"/>
                <a:gd name="T27" fmla="*/ 36 h 168"/>
                <a:gd name="T28" fmla="*/ 124 w 176"/>
                <a:gd name="T29" fmla="*/ 38 h 168"/>
                <a:gd name="T30" fmla="*/ 112 w 176"/>
                <a:gd name="T31" fmla="*/ 36 h 168"/>
                <a:gd name="T32" fmla="*/ 100 w 176"/>
                <a:gd name="T33" fmla="*/ 38 h 168"/>
                <a:gd name="T34" fmla="*/ 83 w 176"/>
                <a:gd name="T35" fmla="*/ 38 h 168"/>
                <a:gd name="T36" fmla="*/ 67 w 176"/>
                <a:gd name="T37" fmla="*/ 32 h 168"/>
                <a:gd name="T38" fmla="*/ 44 w 176"/>
                <a:gd name="T39" fmla="*/ 34 h 168"/>
                <a:gd name="T40" fmla="*/ 8 w 176"/>
                <a:gd name="T41" fmla="*/ 34 h 168"/>
                <a:gd name="T42" fmla="*/ 16 w 176"/>
                <a:gd name="T43" fmla="*/ 32 h 168"/>
                <a:gd name="T44" fmla="*/ 0 w 176"/>
                <a:gd name="T45" fmla="*/ 26 h 168"/>
                <a:gd name="T46" fmla="*/ 16 w 176"/>
                <a:gd name="T47" fmla="*/ 24 h 168"/>
                <a:gd name="T48" fmla="*/ 44 w 176"/>
                <a:gd name="T49" fmla="*/ 26 h 168"/>
                <a:gd name="T50" fmla="*/ 52 w 176"/>
                <a:gd name="T51" fmla="*/ 24 h 168"/>
                <a:gd name="T52" fmla="*/ 140 w 176"/>
                <a:gd name="T53" fmla="*/ 24 h 168"/>
                <a:gd name="T54" fmla="*/ 112 w 176"/>
                <a:gd name="T55" fmla="*/ 0 h 168"/>
                <a:gd name="T56" fmla="*/ 140 w 176"/>
                <a:gd name="T57" fmla="*/ 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68"/>
                <a:gd name="T89" fmla="*/ 176 w 176"/>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68">
                  <a:moveTo>
                    <a:pt x="80" y="0"/>
                  </a:moveTo>
                  <a:lnTo>
                    <a:pt x="144" y="48"/>
                  </a:lnTo>
                  <a:lnTo>
                    <a:pt x="152" y="56"/>
                  </a:lnTo>
                  <a:lnTo>
                    <a:pt x="160" y="64"/>
                  </a:lnTo>
                  <a:lnTo>
                    <a:pt x="168" y="64"/>
                  </a:lnTo>
                  <a:lnTo>
                    <a:pt x="176" y="64"/>
                  </a:lnTo>
                  <a:lnTo>
                    <a:pt x="176" y="104"/>
                  </a:lnTo>
                  <a:lnTo>
                    <a:pt x="168" y="104"/>
                  </a:lnTo>
                  <a:lnTo>
                    <a:pt x="136" y="112"/>
                  </a:lnTo>
                  <a:lnTo>
                    <a:pt x="120" y="112"/>
                  </a:lnTo>
                  <a:lnTo>
                    <a:pt x="112" y="128"/>
                  </a:lnTo>
                  <a:lnTo>
                    <a:pt x="96" y="136"/>
                  </a:lnTo>
                  <a:lnTo>
                    <a:pt x="80" y="152"/>
                  </a:lnTo>
                  <a:lnTo>
                    <a:pt x="80" y="160"/>
                  </a:lnTo>
                  <a:lnTo>
                    <a:pt x="72" y="168"/>
                  </a:lnTo>
                  <a:lnTo>
                    <a:pt x="64" y="160"/>
                  </a:lnTo>
                  <a:lnTo>
                    <a:pt x="56" y="168"/>
                  </a:lnTo>
                  <a:lnTo>
                    <a:pt x="48" y="168"/>
                  </a:lnTo>
                  <a:lnTo>
                    <a:pt x="40" y="144"/>
                  </a:lnTo>
                  <a:lnTo>
                    <a:pt x="24" y="152"/>
                  </a:lnTo>
                  <a:lnTo>
                    <a:pt x="8" y="152"/>
                  </a:lnTo>
                  <a:lnTo>
                    <a:pt x="16" y="144"/>
                  </a:lnTo>
                  <a:lnTo>
                    <a:pt x="0" y="112"/>
                  </a:lnTo>
                  <a:lnTo>
                    <a:pt x="16" y="104"/>
                  </a:lnTo>
                  <a:lnTo>
                    <a:pt x="24" y="112"/>
                  </a:lnTo>
                  <a:lnTo>
                    <a:pt x="32" y="104"/>
                  </a:lnTo>
                  <a:lnTo>
                    <a:pt x="80" y="104"/>
                  </a:lnTo>
                  <a:lnTo>
                    <a:pt x="64" y="0"/>
                  </a:lnTo>
                  <a:lnTo>
                    <a:pt x="8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1" name="Freeform 219"/>
            <p:cNvSpPr>
              <a:spLocks/>
            </p:cNvSpPr>
            <p:nvPr/>
          </p:nvSpPr>
          <p:spPr bwMode="auto">
            <a:xfrm>
              <a:off x="3353" y="2374"/>
              <a:ext cx="181" cy="156"/>
            </a:xfrm>
            <a:custGeom>
              <a:avLst/>
              <a:gdLst>
                <a:gd name="T0" fmla="*/ 140 w 176"/>
                <a:gd name="T1" fmla="*/ 0 h 168"/>
                <a:gd name="T2" fmla="*/ 252 w 176"/>
                <a:gd name="T3" fmla="*/ 12 h 168"/>
                <a:gd name="T4" fmla="*/ 266 w 176"/>
                <a:gd name="T5" fmla="*/ 14 h 168"/>
                <a:gd name="T6" fmla="*/ 282 w 176"/>
                <a:gd name="T7" fmla="*/ 16 h 168"/>
                <a:gd name="T8" fmla="*/ 293 w 176"/>
                <a:gd name="T9" fmla="*/ 16 h 168"/>
                <a:gd name="T10" fmla="*/ 307 w 176"/>
                <a:gd name="T11" fmla="*/ 16 h 168"/>
                <a:gd name="T12" fmla="*/ 307 w 176"/>
                <a:gd name="T13" fmla="*/ 24 h 168"/>
                <a:gd name="T14" fmla="*/ 293 w 176"/>
                <a:gd name="T15" fmla="*/ 24 h 168"/>
                <a:gd name="T16" fmla="*/ 238 w 176"/>
                <a:gd name="T17" fmla="*/ 26 h 168"/>
                <a:gd name="T18" fmla="*/ 209 w 176"/>
                <a:gd name="T19" fmla="*/ 26 h 168"/>
                <a:gd name="T20" fmla="*/ 195 w 176"/>
                <a:gd name="T21" fmla="*/ 29 h 168"/>
                <a:gd name="T22" fmla="*/ 167 w 176"/>
                <a:gd name="T23" fmla="*/ 31 h 168"/>
                <a:gd name="T24" fmla="*/ 140 w 176"/>
                <a:gd name="T25" fmla="*/ 34 h 168"/>
                <a:gd name="T26" fmla="*/ 140 w 176"/>
                <a:gd name="T27" fmla="*/ 36 h 168"/>
                <a:gd name="T28" fmla="*/ 124 w 176"/>
                <a:gd name="T29" fmla="*/ 38 h 168"/>
                <a:gd name="T30" fmla="*/ 112 w 176"/>
                <a:gd name="T31" fmla="*/ 36 h 168"/>
                <a:gd name="T32" fmla="*/ 100 w 176"/>
                <a:gd name="T33" fmla="*/ 38 h 168"/>
                <a:gd name="T34" fmla="*/ 83 w 176"/>
                <a:gd name="T35" fmla="*/ 38 h 168"/>
                <a:gd name="T36" fmla="*/ 67 w 176"/>
                <a:gd name="T37" fmla="*/ 32 h 168"/>
                <a:gd name="T38" fmla="*/ 44 w 176"/>
                <a:gd name="T39" fmla="*/ 34 h 168"/>
                <a:gd name="T40" fmla="*/ 8 w 176"/>
                <a:gd name="T41" fmla="*/ 34 h 168"/>
                <a:gd name="T42" fmla="*/ 16 w 176"/>
                <a:gd name="T43" fmla="*/ 32 h 168"/>
                <a:gd name="T44" fmla="*/ 0 w 176"/>
                <a:gd name="T45" fmla="*/ 26 h 168"/>
                <a:gd name="T46" fmla="*/ 16 w 176"/>
                <a:gd name="T47" fmla="*/ 24 h 168"/>
                <a:gd name="T48" fmla="*/ 44 w 176"/>
                <a:gd name="T49" fmla="*/ 26 h 168"/>
                <a:gd name="T50" fmla="*/ 52 w 176"/>
                <a:gd name="T51" fmla="*/ 24 h 168"/>
                <a:gd name="T52" fmla="*/ 140 w 176"/>
                <a:gd name="T53" fmla="*/ 24 h 168"/>
                <a:gd name="T54" fmla="*/ 112 w 176"/>
                <a:gd name="T55" fmla="*/ 0 h 168"/>
                <a:gd name="T56" fmla="*/ 140 w 176"/>
                <a:gd name="T57" fmla="*/ 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68"/>
                <a:gd name="T89" fmla="*/ 176 w 176"/>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68">
                  <a:moveTo>
                    <a:pt x="80" y="0"/>
                  </a:moveTo>
                  <a:lnTo>
                    <a:pt x="144" y="48"/>
                  </a:lnTo>
                  <a:lnTo>
                    <a:pt x="152" y="56"/>
                  </a:lnTo>
                  <a:lnTo>
                    <a:pt x="160" y="64"/>
                  </a:lnTo>
                  <a:lnTo>
                    <a:pt x="168" y="64"/>
                  </a:lnTo>
                  <a:lnTo>
                    <a:pt x="176" y="64"/>
                  </a:lnTo>
                  <a:lnTo>
                    <a:pt x="176" y="104"/>
                  </a:lnTo>
                  <a:lnTo>
                    <a:pt x="168" y="104"/>
                  </a:lnTo>
                  <a:lnTo>
                    <a:pt x="136" y="112"/>
                  </a:lnTo>
                  <a:lnTo>
                    <a:pt x="120" y="112"/>
                  </a:lnTo>
                  <a:lnTo>
                    <a:pt x="112" y="128"/>
                  </a:lnTo>
                  <a:lnTo>
                    <a:pt x="96" y="136"/>
                  </a:lnTo>
                  <a:lnTo>
                    <a:pt x="80" y="152"/>
                  </a:lnTo>
                  <a:lnTo>
                    <a:pt x="80" y="160"/>
                  </a:lnTo>
                  <a:lnTo>
                    <a:pt x="72" y="168"/>
                  </a:lnTo>
                  <a:lnTo>
                    <a:pt x="64" y="160"/>
                  </a:lnTo>
                  <a:lnTo>
                    <a:pt x="56" y="168"/>
                  </a:lnTo>
                  <a:lnTo>
                    <a:pt x="48" y="168"/>
                  </a:lnTo>
                  <a:lnTo>
                    <a:pt x="40" y="144"/>
                  </a:lnTo>
                  <a:lnTo>
                    <a:pt x="24" y="152"/>
                  </a:lnTo>
                  <a:lnTo>
                    <a:pt x="8" y="152"/>
                  </a:lnTo>
                  <a:lnTo>
                    <a:pt x="16" y="144"/>
                  </a:lnTo>
                  <a:lnTo>
                    <a:pt x="0" y="112"/>
                  </a:lnTo>
                  <a:lnTo>
                    <a:pt x="16" y="104"/>
                  </a:lnTo>
                  <a:lnTo>
                    <a:pt x="24" y="112"/>
                  </a:lnTo>
                  <a:lnTo>
                    <a:pt x="32" y="104"/>
                  </a:lnTo>
                  <a:lnTo>
                    <a:pt x="80" y="104"/>
                  </a:lnTo>
                  <a:lnTo>
                    <a:pt x="64" y="0"/>
                  </a:lnTo>
                  <a:lnTo>
                    <a:pt x="8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2" name="Freeform 220"/>
            <p:cNvSpPr>
              <a:spLocks/>
            </p:cNvSpPr>
            <p:nvPr/>
          </p:nvSpPr>
          <p:spPr bwMode="auto">
            <a:xfrm>
              <a:off x="3312" y="2345"/>
              <a:ext cx="125" cy="133"/>
            </a:xfrm>
            <a:custGeom>
              <a:avLst/>
              <a:gdLst>
                <a:gd name="T0" fmla="*/ 0 w 120"/>
                <a:gd name="T1" fmla="*/ 16 h 144"/>
                <a:gd name="T2" fmla="*/ 0 w 120"/>
                <a:gd name="T3" fmla="*/ 15 h 144"/>
                <a:gd name="T4" fmla="*/ 92 w 120"/>
                <a:gd name="T5" fmla="*/ 15 h 144"/>
                <a:gd name="T6" fmla="*/ 92 w 120"/>
                <a:gd name="T7" fmla="*/ 12 h 144"/>
                <a:gd name="T8" fmla="*/ 108 w 120"/>
                <a:gd name="T9" fmla="*/ 10 h 144"/>
                <a:gd name="T10" fmla="*/ 108 w 120"/>
                <a:gd name="T11" fmla="*/ 6 h 144"/>
                <a:gd name="T12" fmla="*/ 180 w 120"/>
                <a:gd name="T13" fmla="*/ 6 h 144"/>
                <a:gd name="T14" fmla="*/ 180 w 120"/>
                <a:gd name="T15" fmla="*/ 0 h 144"/>
                <a:gd name="T16" fmla="*/ 272 w 120"/>
                <a:gd name="T17" fmla="*/ 6 h 144"/>
                <a:gd name="T18" fmla="*/ 236 w 120"/>
                <a:gd name="T19" fmla="*/ 6 h 144"/>
                <a:gd name="T20" fmla="*/ 272 w 120"/>
                <a:gd name="T21" fmla="*/ 28 h 144"/>
                <a:gd name="T22" fmla="*/ 164 w 120"/>
                <a:gd name="T23" fmla="*/ 28 h 144"/>
                <a:gd name="T24" fmla="*/ 146 w 120"/>
                <a:gd name="T25" fmla="*/ 30 h 144"/>
                <a:gd name="T26" fmla="*/ 128 w 120"/>
                <a:gd name="T27" fmla="*/ 28 h 144"/>
                <a:gd name="T28" fmla="*/ 92 w 120"/>
                <a:gd name="T29" fmla="*/ 30 h 144"/>
                <a:gd name="T30" fmla="*/ 92 w 120"/>
                <a:gd name="T31" fmla="*/ 28 h 144"/>
                <a:gd name="T32" fmla="*/ 36 w 120"/>
                <a:gd name="T33" fmla="*/ 26 h 144"/>
                <a:gd name="T34" fmla="*/ 0 w 120"/>
                <a:gd name="T35" fmla="*/ 26 h 144"/>
                <a:gd name="T36" fmla="*/ 0 w 120"/>
                <a:gd name="T37" fmla="*/ 28 h 144"/>
                <a:gd name="T38" fmla="*/ 0 w 120"/>
                <a:gd name="T39" fmla="*/ 21 h 144"/>
                <a:gd name="T40" fmla="*/ 0 w 120"/>
                <a:gd name="T41" fmla="*/ 19 h 144"/>
                <a:gd name="T42" fmla="*/ 0 w 120"/>
                <a:gd name="T43" fmla="*/ 17 h 144"/>
                <a:gd name="T44" fmla="*/ 0 w 120"/>
                <a:gd name="T45" fmla="*/ 16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144"/>
                <a:gd name="T71" fmla="*/ 120 w 120"/>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144">
                  <a:moveTo>
                    <a:pt x="0" y="80"/>
                  </a:moveTo>
                  <a:lnTo>
                    <a:pt x="0" y="72"/>
                  </a:lnTo>
                  <a:lnTo>
                    <a:pt x="40" y="72"/>
                  </a:lnTo>
                  <a:lnTo>
                    <a:pt x="40" y="56"/>
                  </a:lnTo>
                  <a:lnTo>
                    <a:pt x="48" y="48"/>
                  </a:lnTo>
                  <a:lnTo>
                    <a:pt x="48" y="16"/>
                  </a:lnTo>
                  <a:lnTo>
                    <a:pt x="80" y="16"/>
                  </a:lnTo>
                  <a:lnTo>
                    <a:pt x="80" y="0"/>
                  </a:lnTo>
                  <a:lnTo>
                    <a:pt x="120" y="32"/>
                  </a:lnTo>
                  <a:lnTo>
                    <a:pt x="104" y="32"/>
                  </a:lnTo>
                  <a:lnTo>
                    <a:pt x="120" y="136"/>
                  </a:lnTo>
                  <a:lnTo>
                    <a:pt x="72" y="136"/>
                  </a:lnTo>
                  <a:lnTo>
                    <a:pt x="64" y="144"/>
                  </a:lnTo>
                  <a:lnTo>
                    <a:pt x="56" y="136"/>
                  </a:lnTo>
                  <a:lnTo>
                    <a:pt x="40" y="144"/>
                  </a:lnTo>
                  <a:lnTo>
                    <a:pt x="40" y="136"/>
                  </a:lnTo>
                  <a:lnTo>
                    <a:pt x="16" y="128"/>
                  </a:lnTo>
                  <a:lnTo>
                    <a:pt x="0" y="128"/>
                  </a:lnTo>
                  <a:lnTo>
                    <a:pt x="0" y="136"/>
                  </a:lnTo>
                  <a:lnTo>
                    <a:pt x="0" y="104"/>
                  </a:lnTo>
                  <a:lnTo>
                    <a:pt x="0" y="96"/>
                  </a:lnTo>
                  <a:lnTo>
                    <a:pt x="0" y="88"/>
                  </a:lnTo>
                  <a:lnTo>
                    <a:pt x="0"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3" name="Freeform 221"/>
            <p:cNvSpPr>
              <a:spLocks/>
            </p:cNvSpPr>
            <p:nvPr/>
          </p:nvSpPr>
          <p:spPr bwMode="auto">
            <a:xfrm>
              <a:off x="3312" y="2345"/>
              <a:ext cx="125" cy="133"/>
            </a:xfrm>
            <a:custGeom>
              <a:avLst/>
              <a:gdLst>
                <a:gd name="T0" fmla="*/ 0 w 120"/>
                <a:gd name="T1" fmla="*/ 16 h 144"/>
                <a:gd name="T2" fmla="*/ 0 w 120"/>
                <a:gd name="T3" fmla="*/ 15 h 144"/>
                <a:gd name="T4" fmla="*/ 92 w 120"/>
                <a:gd name="T5" fmla="*/ 15 h 144"/>
                <a:gd name="T6" fmla="*/ 92 w 120"/>
                <a:gd name="T7" fmla="*/ 12 h 144"/>
                <a:gd name="T8" fmla="*/ 108 w 120"/>
                <a:gd name="T9" fmla="*/ 10 h 144"/>
                <a:gd name="T10" fmla="*/ 108 w 120"/>
                <a:gd name="T11" fmla="*/ 6 h 144"/>
                <a:gd name="T12" fmla="*/ 180 w 120"/>
                <a:gd name="T13" fmla="*/ 6 h 144"/>
                <a:gd name="T14" fmla="*/ 180 w 120"/>
                <a:gd name="T15" fmla="*/ 0 h 144"/>
                <a:gd name="T16" fmla="*/ 272 w 120"/>
                <a:gd name="T17" fmla="*/ 6 h 144"/>
                <a:gd name="T18" fmla="*/ 236 w 120"/>
                <a:gd name="T19" fmla="*/ 6 h 144"/>
                <a:gd name="T20" fmla="*/ 272 w 120"/>
                <a:gd name="T21" fmla="*/ 28 h 144"/>
                <a:gd name="T22" fmla="*/ 164 w 120"/>
                <a:gd name="T23" fmla="*/ 28 h 144"/>
                <a:gd name="T24" fmla="*/ 146 w 120"/>
                <a:gd name="T25" fmla="*/ 30 h 144"/>
                <a:gd name="T26" fmla="*/ 128 w 120"/>
                <a:gd name="T27" fmla="*/ 28 h 144"/>
                <a:gd name="T28" fmla="*/ 92 w 120"/>
                <a:gd name="T29" fmla="*/ 30 h 144"/>
                <a:gd name="T30" fmla="*/ 92 w 120"/>
                <a:gd name="T31" fmla="*/ 28 h 144"/>
                <a:gd name="T32" fmla="*/ 36 w 120"/>
                <a:gd name="T33" fmla="*/ 26 h 144"/>
                <a:gd name="T34" fmla="*/ 0 w 120"/>
                <a:gd name="T35" fmla="*/ 26 h 144"/>
                <a:gd name="T36" fmla="*/ 0 w 120"/>
                <a:gd name="T37" fmla="*/ 28 h 144"/>
                <a:gd name="T38" fmla="*/ 0 w 120"/>
                <a:gd name="T39" fmla="*/ 21 h 144"/>
                <a:gd name="T40" fmla="*/ 0 w 120"/>
                <a:gd name="T41" fmla="*/ 19 h 144"/>
                <a:gd name="T42" fmla="*/ 0 w 120"/>
                <a:gd name="T43" fmla="*/ 17 h 144"/>
                <a:gd name="T44" fmla="*/ 0 w 120"/>
                <a:gd name="T45" fmla="*/ 16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144"/>
                <a:gd name="T71" fmla="*/ 120 w 120"/>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144">
                  <a:moveTo>
                    <a:pt x="0" y="80"/>
                  </a:moveTo>
                  <a:lnTo>
                    <a:pt x="0" y="72"/>
                  </a:lnTo>
                  <a:lnTo>
                    <a:pt x="40" y="72"/>
                  </a:lnTo>
                  <a:lnTo>
                    <a:pt x="40" y="56"/>
                  </a:lnTo>
                  <a:lnTo>
                    <a:pt x="48" y="48"/>
                  </a:lnTo>
                  <a:lnTo>
                    <a:pt x="48" y="16"/>
                  </a:lnTo>
                  <a:lnTo>
                    <a:pt x="80" y="16"/>
                  </a:lnTo>
                  <a:lnTo>
                    <a:pt x="80" y="0"/>
                  </a:lnTo>
                  <a:lnTo>
                    <a:pt x="120" y="32"/>
                  </a:lnTo>
                  <a:lnTo>
                    <a:pt x="104" y="32"/>
                  </a:lnTo>
                  <a:lnTo>
                    <a:pt x="120" y="136"/>
                  </a:lnTo>
                  <a:lnTo>
                    <a:pt x="72" y="136"/>
                  </a:lnTo>
                  <a:lnTo>
                    <a:pt x="64" y="144"/>
                  </a:lnTo>
                  <a:lnTo>
                    <a:pt x="56" y="136"/>
                  </a:lnTo>
                  <a:lnTo>
                    <a:pt x="40" y="144"/>
                  </a:lnTo>
                  <a:lnTo>
                    <a:pt x="40" y="136"/>
                  </a:lnTo>
                  <a:lnTo>
                    <a:pt x="16" y="128"/>
                  </a:lnTo>
                  <a:lnTo>
                    <a:pt x="0" y="128"/>
                  </a:lnTo>
                  <a:lnTo>
                    <a:pt x="0" y="136"/>
                  </a:lnTo>
                  <a:lnTo>
                    <a:pt x="0" y="104"/>
                  </a:lnTo>
                  <a:lnTo>
                    <a:pt x="0" y="96"/>
                  </a:lnTo>
                  <a:lnTo>
                    <a:pt x="0" y="88"/>
                  </a:lnTo>
                  <a:lnTo>
                    <a:pt x="0" y="8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4" name="Freeform 222"/>
            <p:cNvSpPr>
              <a:spLocks/>
            </p:cNvSpPr>
            <p:nvPr/>
          </p:nvSpPr>
          <p:spPr bwMode="auto">
            <a:xfrm>
              <a:off x="3312" y="2345"/>
              <a:ext cx="82" cy="74"/>
            </a:xfrm>
            <a:custGeom>
              <a:avLst/>
              <a:gdLst>
                <a:gd name="T0" fmla="*/ 0 w 80"/>
                <a:gd name="T1" fmla="*/ 17 h 80"/>
                <a:gd name="T2" fmla="*/ 0 w 80"/>
                <a:gd name="T3" fmla="*/ 16 h 80"/>
                <a:gd name="T4" fmla="*/ 60 w 80"/>
                <a:gd name="T5" fmla="*/ 16 h 80"/>
                <a:gd name="T6" fmla="*/ 60 w 80"/>
                <a:gd name="T7" fmla="*/ 13 h 80"/>
                <a:gd name="T8" fmla="*/ 75 w 80"/>
                <a:gd name="T9" fmla="*/ 11 h 80"/>
                <a:gd name="T10" fmla="*/ 75 w 80"/>
                <a:gd name="T11" fmla="*/ 6 h 80"/>
                <a:gd name="T12" fmla="*/ 129 w 80"/>
                <a:gd name="T13" fmla="*/ 6 h 80"/>
                <a:gd name="T14" fmla="*/ 129 w 80"/>
                <a:gd name="T15" fmla="*/ 0 h 80"/>
                <a:gd name="T16" fmla="*/ 60 w 80"/>
                <a:gd name="T17" fmla="*/ 0 h 80"/>
                <a:gd name="T18" fmla="*/ 52 w 80"/>
                <a:gd name="T19" fmla="*/ 6 h 80"/>
                <a:gd name="T20" fmla="*/ 44 w 80"/>
                <a:gd name="T21" fmla="*/ 6 h 80"/>
                <a:gd name="T22" fmla="*/ 16 w 80"/>
                <a:gd name="T23" fmla="*/ 8 h 80"/>
                <a:gd name="T24" fmla="*/ 0 w 80"/>
                <a:gd name="T25" fmla="*/ 14 h 80"/>
                <a:gd name="T26" fmla="*/ 0 w 80"/>
                <a:gd name="T27" fmla="*/ 17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80"/>
                <a:gd name="T44" fmla="*/ 80 w 80"/>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80">
                  <a:moveTo>
                    <a:pt x="0" y="80"/>
                  </a:moveTo>
                  <a:lnTo>
                    <a:pt x="0" y="72"/>
                  </a:lnTo>
                  <a:lnTo>
                    <a:pt x="40" y="72"/>
                  </a:lnTo>
                  <a:lnTo>
                    <a:pt x="40" y="56"/>
                  </a:lnTo>
                  <a:lnTo>
                    <a:pt x="48" y="48"/>
                  </a:lnTo>
                  <a:lnTo>
                    <a:pt x="48" y="16"/>
                  </a:lnTo>
                  <a:lnTo>
                    <a:pt x="80" y="16"/>
                  </a:lnTo>
                  <a:lnTo>
                    <a:pt x="80" y="0"/>
                  </a:lnTo>
                  <a:lnTo>
                    <a:pt x="40" y="0"/>
                  </a:lnTo>
                  <a:lnTo>
                    <a:pt x="32" y="8"/>
                  </a:lnTo>
                  <a:lnTo>
                    <a:pt x="24" y="16"/>
                  </a:lnTo>
                  <a:lnTo>
                    <a:pt x="16" y="40"/>
                  </a:lnTo>
                  <a:lnTo>
                    <a:pt x="0" y="64"/>
                  </a:lnTo>
                  <a:lnTo>
                    <a:pt x="0"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5" name="Freeform 223"/>
            <p:cNvSpPr>
              <a:spLocks/>
            </p:cNvSpPr>
            <p:nvPr/>
          </p:nvSpPr>
          <p:spPr bwMode="auto">
            <a:xfrm>
              <a:off x="3312" y="2345"/>
              <a:ext cx="82" cy="74"/>
            </a:xfrm>
            <a:custGeom>
              <a:avLst/>
              <a:gdLst>
                <a:gd name="T0" fmla="*/ 0 w 80"/>
                <a:gd name="T1" fmla="*/ 17 h 80"/>
                <a:gd name="T2" fmla="*/ 0 w 80"/>
                <a:gd name="T3" fmla="*/ 16 h 80"/>
                <a:gd name="T4" fmla="*/ 60 w 80"/>
                <a:gd name="T5" fmla="*/ 16 h 80"/>
                <a:gd name="T6" fmla="*/ 60 w 80"/>
                <a:gd name="T7" fmla="*/ 13 h 80"/>
                <a:gd name="T8" fmla="*/ 75 w 80"/>
                <a:gd name="T9" fmla="*/ 11 h 80"/>
                <a:gd name="T10" fmla="*/ 75 w 80"/>
                <a:gd name="T11" fmla="*/ 6 h 80"/>
                <a:gd name="T12" fmla="*/ 129 w 80"/>
                <a:gd name="T13" fmla="*/ 6 h 80"/>
                <a:gd name="T14" fmla="*/ 129 w 80"/>
                <a:gd name="T15" fmla="*/ 0 h 80"/>
                <a:gd name="T16" fmla="*/ 60 w 80"/>
                <a:gd name="T17" fmla="*/ 0 h 80"/>
                <a:gd name="T18" fmla="*/ 52 w 80"/>
                <a:gd name="T19" fmla="*/ 6 h 80"/>
                <a:gd name="T20" fmla="*/ 44 w 80"/>
                <a:gd name="T21" fmla="*/ 6 h 80"/>
                <a:gd name="T22" fmla="*/ 16 w 80"/>
                <a:gd name="T23" fmla="*/ 8 h 80"/>
                <a:gd name="T24" fmla="*/ 0 w 80"/>
                <a:gd name="T25" fmla="*/ 14 h 80"/>
                <a:gd name="T26" fmla="*/ 0 w 80"/>
                <a:gd name="T27" fmla="*/ 17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80"/>
                <a:gd name="T44" fmla="*/ 80 w 80"/>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80">
                  <a:moveTo>
                    <a:pt x="0" y="80"/>
                  </a:moveTo>
                  <a:lnTo>
                    <a:pt x="0" y="72"/>
                  </a:lnTo>
                  <a:lnTo>
                    <a:pt x="40" y="72"/>
                  </a:lnTo>
                  <a:lnTo>
                    <a:pt x="40" y="56"/>
                  </a:lnTo>
                  <a:lnTo>
                    <a:pt x="48" y="48"/>
                  </a:lnTo>
                  <a:lnTo>
                    <a:pt x="48" y="16"/>
                  </a:lnTo>
                  <a:lnTo>
                    <a:pt x="80" y="16"/>
                  </a:lnTo>
                  <a:lnTo>
                    <a:pt x="80" y="0"/>
                  </a:lnTo>
                  <a:lnTo>
                    <a:pt x="40" y="0"/>
                  </a:lnTo>
                  <a:lnTo>
                    <a:pt x="32" y="8"/>
                  </a:lnTo>
                  <a:lnTo>
                    <a:pt x="24" y="16"/>
                  </a:lnTo>
                  <a:lnTo>
                    <a:pt x="16" y="40"/>
                  </a:lnTo>
                  <a:lnTo>
                    <a:pt x="0" y="64"/>
                  </a:lnTo>
                  <a:lnTo>
                    <a:pt x="0" y="8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6" name="Freeform 224"/>
            <p:cNvSpPr>
              <a:spLocks/>
            </p:cNvSpPr>
            <p:nvPr/>
          </p:nvSpPr>
          <p:spPr bwMode="auto">
            <a:xfrm>
              <a:off x="3304" y="2464"/>
              <a:ext cx="66" cy="44"/>
            </a:xfrm>
            <a:custGeom>
              <a:avLst/>
              <a:gdLst>
                <a:gd name="T0" fmla="*/ 8 w 64"/>
                <a:gd name="T1" fmla="*/ 7 h 48"/>
                <a:gd name="T2" fmla="*/ 44 w 64"/>
                <a:gd name="T3" fmla="*/ 6 h 48"/>
                <a:gd name="T4" fmla="*/ 55 w 64"/>
                <a:gd name="T5" fmla="*/ 7 h 48"/>
                <a:gd name="T6" fmla="*/ 71 w 64"/>
                <a:gd name="T7" fmla="*/ 6 h 48"/>
                <a:gd name="T8" fmla="*/ 44 w 64"/>
                <a:gd name="T9" fmla="*/ 6 h 48"/>
                <a:gd name="T10" fmla="*/ 8 w 64"/>
                <a:gd name="T11" fmla="*/ 6 h 48"/>
                <a:gd name="T12" fmla="*/ 0 w 64"/>
                <a:gd name="T13" fmla="*/ 6 h 48"/>
                <a:gd name="T14" fmla="*/ 8 w 64"/>
                <a:gd name="T15" fmla="*/ 6 h 48"/>
                <a:gd name="T16" fmla="*/ 8 w 64"/>
                <a:gd name="T17" fmla="*/ 0 h 48"/>
                <a:gd name="T18" fmla="*/ 44 w 64"/>
                <a:gd name="T19" fmla="*/ 0 h 48"/>
                <a:gd name="T20" fmla="*/ 90 w 64"/>
                <a:gd name="T21" fmla="*/ 6 h 48"/>
                <a:gd name="T22" fmla="*/ 90 w 64"/>
                <a:gd name="T23" fmla="*/ 6 h 48"/>
                <a:gd name="T24" fmla="*/ 116 w 64"/>
                <a:gd name="T25" fmla="*/ 9 h 48"/>
                <a:gd name="T26" fmla="*/ 71 w 64"/>
                <a:gd name="T27" fmla="*/ 9 h 48"/>
                <a:gd name="T28" fmla="*/ 8 w 64"/>
                <a:gd name="T29" fmla="*/ 9 h 48"/>
                <a:gd name="T30" fmla="*/ 8 w 64"/>
                <a:gd name="T31" fmla="*/ 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48"/>
                <a:gd name="T50" fmla="*/ 64 w 64"/>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48">
                  <a:moveTo>
                    <a:pt x="8" y="40"/>
                  </a:moveTo>
                  <a:lnTo>
                    <a:pt x="24" y="32"/>
                  </a:lnTo>
                  <a:lnTo>
                    <a:pt x="32" y="40"/>
                  </a:lnTo>
                  <a:lnTo>
                    <a:pt x="40" y="32"/>
                  </a:lnTo>
                  <a:lnTo>
                    <a:pt x="24" y="32"/>
                  </a:lnTo>
                  <a:lnTo>
                    <a:pt x="8" y="32"/>
                  </a:lnTo>
                  <a:lnTo>
                    <a:pt x="0" y="16"/>
                  </a:lnTo>
                  <a:lnTo>
                    <a:pt x="8" y="8"/>
                  </a:lnTo>
                  <a:lnTo>
                    <a:pt x="8" y="0"/>
                  </a:lnTo>
                  <a:lnTo>
                    <a:pt x="24" y="0"/>
                  </a:lnTo>
                  <a:lnTo>
                    <a:pt x="48" y="8"/>
                  </a:lnTo>
                  <a:lnTo>
                    <a:pt x="48" y="16"/>
                  </a:lnTo>
                  <a:lnTo>
                    <a:pt x="64" y="48"/>
                  </a:lnTo>
                  <a:lnTo>
                    <a:pt x="40" y="48"/>
                  </a:lnTo>
                  <a:lnTo>
                    <a:pt x="8" y="48"/>
                  </a:lnTo>
                  <a:lnTo>
                    <a:pt x="8"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7" name="Freeform 225"/>
            <p:cNvSpPr>
              <a:spLocks/>
            </p:cNvSpPr>
            <p:nvPr/>
          </p:nvSpPr>
          <p:spPr bwMode="auto">
            <a:xfrm>
              <a:off x="3304" y="2464"/>
              <a:ext cx="66" cy="44"/>
            </a:xfrm>
            <a:custGeom>
              <a:avLst/>
              <a:gdLst>
                <a:gd name="T0" fmla="*/ 8 w 64"/>
                <a:gd name="T1" fmla="*/ 7 h 48"/>
                <a:gd name="T2" fmla="*/ 44 w 64"/>
                <a:gd name="T3" fmla="*/ 6 h 48"/>
                <a:gd name="T4" fmla="*/ 55 w 64"/>
                <a:gd name="T5" fmla="*/ 7 h 48"/>
                <a:gd name="T6" fmla="*/ 71 w 64"/>
                <a:gd name="T7" fmla="*/ 6 h 48"/>
                <a:gd name="T8" fmla="*/ 44 w 64"/>
                <a:gd name="T9" fmla="*/ 6 h 48"/>
                <a:gd name="T10" fmla="*/ 8 w 64"/>
                <a:gd name="T11" fmla="*/ 6 h 48"/>
                <a:gd name="T12" fmla="*/ 0 w 64"/>
                <a:gd name="T13" fmla="*/ 6 h 48"/>
                <a:gd name="T14" fmla="*/ 8 w 64"/>
                <a:gd name="T15" fmla="*/ 6 h 48"/>
                <a:gd name="T16" fmla="*/ 8 w 64"/>
                <a:gd name="T17" fmla="*/ 0 h 48"/>
                <a:gd name="T18" fmla="*/ 44 w 64"/>
                <a:gd name="T19" fmla="*/ 0 h 48"/>
                <a:gd name="T20" fmla="*/ 90 w 64"/>
                <a:gd name="T21" fmla="*/ 6 h 48"/>
                <a:gd name="T22" fmla="*/ 90 w 64"/>
                <a:gd name="T23" fmla="*/ 6 h 48"/>
                <a:gd name="T24" fmla="*/ 116 w 64"/>
                <a:gd name="T25" fmla="*/ 9 h 48"/>
                <a:gd name="T26" fmla="*/ 71 w 64"/>
                <a:gd name="T27" fmla="*/ 9 h 48"/>
                <a:gd name="T28" fmla="*/ 8 w 64"/>
                <a:gd name="T29" fmla="*/ 9 h 48"/>
                <a:gd name="T30" fmla="*/ 8 w 64"/>
                <a:gd name="T31" fmla="*/ 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48"/>
                <a:gd name="T50" fmla="*/ 64 w 64"/>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48">
                  <a:moveTo>
                    <a:pt x="8" y="40"/>
                  </a:moveTo>
                  <a:lnTo>
                    <a:pt x="24" y="32"/>
                  </a:lnTo>
                  <a:lnTo>
                    <a:pt x="32" y="40"/>
                  </a:lnTo>
                  <a:lnTo>
                    <a:pt x="40" y="32"/>
                  </a:lnTo>
                  <a:lnTo>
                    <a:pt x="24" y="32"/>
                  </a:lnTo>
                  <a:lnTo>
                    <a:pt x="8" y="32"/>
                  </a:lnTo>
                  <a:lnTo>
                    <a:pt x="0" y="16"/>
                  </a:lnTo>
                  <a:lnTo>
                    <a:pt x="8" y="8"/>
                  </a:lnTo>
                  <a:lnTo>
                    <a:pt x="8" y="0"/>
                  </a:lnTo>
                  <a:lnTo>
                    <a:pt x="24" y="0"/>
                  </a:lnTo>
                  <a:lnTo>
                    <a:pt x="48" y="8"/>
                  </a:lnTo>
                  <a:lnTo>
                    <a:pt x="48" y="16"/>
                  </a:lnTo>
                  <a:lnTo>
                    <a:pt x="64" y="48"/>
                  </a:lnTo>
                  <a:lnTo>
                    <a:pt x="40" y="48"/>
                  </a:lnTo>
                  <a:lnTo>
                    <a:pt x="8" y="48"/>
                  </a:lnTo>
                  <a:lnTo>
                    <a:pt x="8" y="4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8" name="Freeform 226"/>
            <p:cNvSpPr>
              <a:spLocks/>
            </p:cNvSpPr>
            <p:nvPr/>
          </p:nvSpPr>
          <p:spPr bwMode="auto">
            <a:xfrm>
              <a:off x="3312" y="2495"/>
              <a:ext cx="32" cy="6"/>
            </a:xfrm>
            <a:custGeom>
              <a:avLst/>
              <a:gdLst>
                <a:gd name="T0" fmla="*/ 0 w 32"/>
                <a:gd name="T1" fmla="*/ 2 h 8"/>
                <a:gd name="T2" fmla="*/ 16 w 32"/>
                <a:gd name="T3" fmla="*/ 0 h 8"/>
                <a:gd name="T4" fmla="*/ 24 w 32"/>
                <a:gd name="T5" fmla="*/ 2 h 8"/>
                <a:gd name="T6" fmla="*/ 32 w 32"/>
                <a:gd name="T7" fmla="*/ 0 h 8"/>
                <a:gd name="T8" fmla="*/ 16 w 32"/>
                <a:gd name="T9" fmla="*/ 0 h 8"/>
                <a:gd name="T10" fmla="*/ 0 w 32"/>
                <a:gd name="T11" fmla="*/ 0 h 8"/>
                <a:gd name="T12" fmla="*/ 0 w 32"/>
                <a:gd name="T13" fmla="*/ 2 h 8"/>
                <a:gd name="T14" fmla="*/ 0 60000 65536"/>
                <a:gd name="T15" fmla="*/ 0 60000 65536"/>
                <a:gd name="T16" fmla="*/ 0 60000 65536"/>
                <a:gd name="T17" fmla="*/ 0 60000 65536"/>
                <a:gd name="T18" fmla="*/ 0 60000 65536"/>
                <a:gd name="T19" fmla="*/ 0 60000 65536"/>
                <a:gd name="T20" fmla="*/ 0 60000 65536"/>
                <a:gd name="T21" fmla="*/ 0 w 32"/>
                <a:gd name="T22" fmla="*/ 0 h 8"/>
                <a:gd name="T23" fmla="*/ 32 w 3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8">
                  <a:moveTo>
                    <a:pt x="0" y="8"/>
                  </a:moveTo>
                  <a:lnTo>
                    <a:pt x="16" y="0"/>
                  </a:lnTo>
                  <a:lnTo>
                    <a:pt x="24" y="8"/>
                  </a:lnTo>
                  <a:lnTo>
                    <a:pt x="32" y="0"/>
                  </a:lnTo>
                  <a:lnTo>
                    <a:pt x="16" y="0"/>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9" name="Freeform 227"/>
            <p:cNvSpPr>
              <a:spLocks/>
            </p:cNvSpPr>
            <p:nvPr/>
          </p:nvSpPr>
          <p:spPr bwMode="auto">
            <a:xfrm>
              <a:off x="3312" y="2495"/>
              <a:ext cx="32" cy="6"/>
            </a:xfrm>
            <a:custGeom>
              <a:avLst/>
              <a:gdLst>
                <a:gd name="T0" fmla="*/ 0 w 32"/>
                <a:gd name="T1" fmla="*/ 2 h 8"/>
                <a:gd name="T2" fmla="*/ 16 w 32"/>
                <a:gd name="T3" fmla="*/ 0 h 8"/>
                <a:gd name="T4" fmla="*/ 24 w 32"/>
                <a:gd name="T5" fmla="*/ 2 h 8"/>
                <a:gd name="T6" fmla="*/ 32 w 32"/>
                <a:gd name="T7" fmla="*/ 0 h 8"/>
                <a:gd name="T8" fmla="*/ 16 w 32"/>
                <a:gd name="T9" fmla="*/ 0 h 8"/>
                <a:gd name="T10" fmla="*/ 0 w 32"/>
                <a:gd name="T11" fmla="*/ 0 h 8"/>
                <a:gd name="T12" fmla="*/ 0 w 32"/>
                <a:gd name="T13" fmla="*/ 2 h 8"/>
                <a:gd name="T14" fmla="*/ 0 60000 65536"/>
                <a:gd name="T15" fmla="*/ 0 60000 65536"/>
                <a:gd name="T16" fmla="*/ 0 60000 65536"/>
                <a:gd name="T17" fmla="*/ 0 60000 65536"/>
                <a:gd name="T18" fmla="*/ 0 60000 65536"/>
                <a:gd name="T19" fmla="*/ 0 60000 65536"/>
                <a:gd name="T20" fmla="*/ 0 60000 65536"/>
                <a:gd name="T21" fmla="*/ 0 w 32"/>
                <a:gd name="T22" fmla="*/ 0 h 8"/>
                <a:gd name="T23" fmla="*/ 32 w 3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8">
                  <a:moveTo>
                    <a:pt x="0" y="8"/>
                  </a:moveTo>
                  <a:lnTo>
                    <a:pt x="16" y="0"/>
                  </a:lnTo>
                  <a:lnTo>
                    <a:pt x="24" y="8"/>
                  </a:lnTo>
                  <a:lnTo>
                    <a:pt x="32" y="0"/>
                  </a:lnTo>
                  <a:lnTo>
                    <a:pt x="16" y="0"/>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0" name="Freeform 228"/>
            <p:cNvSpPr>
              <a:spLocks/>
            </p:cNvSpPr>
            <p:nvPr/>
          </p:nvSpPr>
          <p:spPr bwMode="auto">
            <a:xfrm>
              <a:off x="3312" y="2508"/>
              <a:ext cx="32" cy="17"/>
            </a:xfrm>
            <a:custGeom>
              <a:avLst/>
              <a:gdLst>
                <a:gd name="T0" fmla="*/ 16 w 32"/>
                <a:gd name="T1" fmla="*/ 50 h 16"/>
                <a:gd name="T2" fmla="*/ 32 w 32"/>
                <a:gd name="T3" fmla="*/ 31 h 16"/>
                <a:gd name="T4" fmla="*/ 32 w 32"/>
                <a:gd name="T5" fmla="*/ 0 h 16"/>
                <a:gd name="T6" fmla="*/ 0 w 32"/>
                <a:gd name="T7" fmla="*/ 0 h 16"/>
                <a:gd name="T8" fmla="*/ 8 w 32"/>
                <a:gd name="T9" fmla="*/ 31 h 16"/>
                <a:gd name="T10" fmla="*/ 16 w 32"/>
                <a:gd name="T11" fmla="*/ 50 h 16"/>
                <a:gd name="T12" fmla="*/ 0 60000 65536"/>
                <a:gd name="T13" fmla="*/ 0 60000 65536"/>
                <a:gd name="T14" fmla="*/ 0 60000 65536"/>
                <a:gd name="T15" fmla="*/ 0 60000 65536"/>
                <a:gd name="T16" fmla="*/ 0 60000 65536"/>
                <a:gd name="T17" fmla="*/ 0 60000 65536"/>
                <a:gd name="T18" fmla="*/ 0 w 32"/>
                <a:gd name="T19" fmla="*/ 0 h 16"/>
                <a:gd name="T20" fmla="*/ 32 w 3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2" h="16">
                  <a:moveTo>
                    <a:pt x="16" y="16"/>
                  </a:moveTo>
                  <a:lnTo>
                    <a:pt x="32" y="8"/>
                  </a:lnTo>
                  <a:lnTo>
                    <a:pt x="32" y="0"/>
                  </a:lnTo>
                  <a:lnTo>
                    <a:pt x="0" y="0"/>
                  </a:lnTo>
                  <a:lnTo>
                    <a:pt x="8" y="8"/>
                  </a:lnTo>
                  <a:lnTo>
                    <a:pt x="16"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1" name="Freeform 229"/>
            <p:cNvSpPr>
              <a:spLocks/>
            </p:cNvSpPr>
            <p:nvPr/>
          </p:nvSpPr>
          <p:spPr bwMode="auto">
            <a:xfrm>
              <a:off x="3312" y="2508"/>
              <a:ext cx="32" cy="17"/>
            </a:xfrm>
            <a:custGeom>
              <a:avLst/>
              <a:gdLst>
                <a:gd name="T0" fmla="*/ 16 w 32"/>
                <a:gd name="T1" fmla="*/ 50 h 16"/>
                <a:gd name="T2" fmla="*/ 32 w 32"/>
                <a:gd name="T3" fmla="*/ 31 h 16"/>
                <a:gd name="T4" fmla="*/ 32 w 32"/>
                <a:gd name="T5" fmla="*/ 0 h 16"/>
                <a:gd name="T6" fmla="*/ 0 w 32"/>
                <a:gd name="T7" fmla="*/ 0 h 16"/>
                <a:gd name="T8" fmla="*/ 8 w 32"/>
                <a:gd name="T9" fmla="*/ 31 h 16"/>
                <a:gd name="T10" fmla="*/ 16 w 32"/>
                <a:gd name="T11" fmla="*/ 50 h 16"/>
                <a:gd name="T12" fmla="*/ 0 60000 65536"/>
                <a:gd name="T13" fmla="*/ 0 60000 65536"/>
                <a:gd name="T14" fmla="*/ 0 60000 65536"/>
                <a:gd name="T15" fmla="*/ 0 60000 65536"/>
                <a:gd name="T16" fmla="*/ 0 60000 65536"/>
                <a:gd name="T17" fmla="*/ 0 60000 65536"/>
                <a:gd name="T18" fmla="*/ 0 w 32"/>
                <a:gd name="T19" fmla="*/ 0 h 16"/>
                <a:gd name="T20" fmla="*/ 32 w 3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2" h="16">
                  <a:moveTo>
                    <a:pt x="16" y="16"/>
                  </a:moveTo>
                  <a:lnTo>
                    <a:pt x="32" y="8"/>
                  </a:lnTo>
                  <a:lnTo>
                    <a:pt x="32" y="0"/>
                  </a:lnTo>
                  <a:lnTo>
                    <a:pt x="0" y="0"/>
                  </a:lnTo>
                  <a:lnTo>
                    <a:pt x="8" y="8"/>
                  </a:lnTo>
                  <a:lnTo>
                    <a:pt x="16"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2" name="Freeform 230"/>
            <p:cNvSpPr>
              <a:spLocks/>
            </p:cNvSpPr>
            <p:nvPr/>
          </p:nvSpPr>
          <p:spPr bwMode="auto">
            <a:xfrm>
              <a:off x="3328" y="2508"/>
              <a:ext cx="75" cy="51"/>
            </a:xfrm>
            <a:custGeom>
              <a:avLst/>
              <a:gdLst>
                <a:gd name="T0" fmla="*/ 146 w 72"/>
                <a:gd name="T1" fmla="*/ 13 h 55"/>
                <a:gd name="T2" fmla="*/ 160 w 72"/>
                <a:gd name="T3" fmla="*/ 13 h 55"/>
                <a:gd name="T4" fmla="*/ 160 w 72"/>
                <a:gd name="T5" fmla="*/ 11 h 55"/>
                <a:gd name="T6" fmla="*/ 160 w 72"/>
                <a:gd name="T7" fmla="*/ 9 h 55"/>
                <a:gd name="T8" fmla="*/ 160 w 72"/>
                <a:gd name="T9" fmla="*/ 6 h 55"/>
                <a:gd name="T10" fmla="*/ 160 w 72"/>
                <a:gd name="T11" fmla="*/ 6 h 55"/>
                <a:gd name="T12" fmla="*/ 146 w 72"/>
                <a:gd name="T13" fmla="*/ 0 h 55"/>
                <a:gd name="T14" fmla="*/ 106 w 72"/>
                <a:gd name="T15" fmla="*/ 6 h 55"/>
                <a:gd name="T16" fmla="*/ 71 w 72"/>
                <a:gd name="T17" fmla="*/ 6 h 55"/>
                <a:gd name="T18" fmla="*/ 90 w 72"/>
                <a:gd name="T19" fmla="*/ 0 h 55"/>
                <a:gd name="T20" fmla="*/ 36 w 72"/>
                <a:gd name="T21" fmla="*/ 0 h 55"/>
                <a:gd name="T22" fmla="*/ 36 w 72"/>
                <a:gd name="T23" fmla="*/ 6 h 55"/>
                <a:gd name="T24" fmla="*/ 0 w 72"/>
                <a:gd name="T25" fmla="*/ 6 h 55"/>
                <a:gd name="T26" fmla="*/ 52 w 72"/>
                <a:gd name="T27" fmla="*/ 6 h 55"/>
                <a:gd name="T28" fmla="*/ 52 w 72"/>
                <a:gd name="T29" fmla="*/ 6 h 55"/>
                <a:gd name="T30" fmla="*/ 71 w 72"/>
                <a:gd name="T31" fmla="*/ 6 h 55"/>
                <a:gd name="T32" fmla="*/ 106 w 72"/>
                <a:gd name="T33" fmla="*/ 9 h 55"/>
                <a:gd name="T34" fmla="*/ 106 w 72"/>
                <a:gd name="T35" fmla="*/ 11 h 55"/>
                <a:gd name="T36" fmla="*/ 125 w 72"/>
                <a:gd name="T37" fmla="*/ 9 h 55"/>
                <a:gd name="T38" fmla="*/ 146 w 72"/>
                <a:gd name="T39" fmla="*/ 13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55"/>
                <a:gd name="T62" fmla="*/ 72 w 72"/>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55">
                  <a:moveTo>
                    <a:pt x="64" y="55"/>
                  </a:moveTo>
                  <a:lnTo>
                    <a:pt x="72" y="55"/>
                  </a:lnTo>
                  <a:lnTo>
                    <a:pt x="72" y="48"/>
                  </a:lnTo>
                  <a:lnTo>
                    <a:pt x="72" y="40"/>
                  </a:lnTo>
                  <a:lnTo>
                    <a:pt x="72" y="32"/>
                  </a:lnTo>
                  <a:lnTo>
                    <a:pt x="72" y="24"/>
                  </a:lnTo>
                  <a:lnTo>
                    <a:pt x="64" y="0"/>
                  </a:lnTo>
                  <a:lnTo>
                    <a:pt x="48" y="8"/>
                  </a:lnTo>
                  <a:lnTo>
                    <a:pt x="32" y="8"/>
                  </a:lnTo>
                  <a:lnTo>
                    <a:pt x="40" y="0"/>
                  </a:lnTo>
                  <a:lnTo>
                    <a:pt x="16" y="0"/>
                  </a:lnTo>
                  <a:lnTo>
                    <a:pt x="16" y="8"/>
                  </a:lnTo>
                  <a:lnTo>
                    <a:pt x="0" y="16"/>
                  </a:lnTo>
                  <a:lnTo>
                    <a:pt x="24" y="32"/>
                  </a:lnTo>
                  <a:lnTo>
                    <a:pt x="24" y="24"/>
                  </a:lnTo>
                  <a:lnTo>
                    <a:pt x="32" y="24"/>
                  </a:lnTo>
                  <a:lnTo>
                    <a:pt x="48" y="40"/>
                  </a:lnTo>
                  <a:lnTo>
                    <a:pt x="48" y="48"/>
                  </a:lnTo>
                  <a:lnTo>
                    <a:pt x="56" y="40"/>
                  </a:lnTo>
                  <a:lnTo>
                    <a:pt x="64" y="5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3" name="Freeform 231"/>
            <p:cNvSpPr>
              <a:spLocks/>
            </p:cNvSpPr>
            <p:nvPr/>
          </p:nvSpPr>
          <p:spPr bwMode="auto">
            <a:xfrm>
              <a:off x="3328" y="2508"/>
              <a:ext cx="75" cy="51"/>
            </a:xfrm>
            <a:custGeom>
              <a:avLst/>
              <a:gdLst>
                <a:gd name="T0" fmla="*/ 146 w 72"/>
                <a:gd name="T1" fmla="*/ 13 h 55"/>
                <a:gd name="T2" fmla="*/ 160 w 72"/>
                <a:gd name="T3" fmla="*/ 13 h 55"/>
                <a:gd name="T4" fmla="*/ 160 w 72"/>
                <a:gd name="T5" fmla="*/ 11 h 55"/>
                <a:gd name="T6" fmla="*/ 160 w 72"/>
                <a:gd name="T7" fmla="*/ 9 h 55"/>
                <a:gd name="T8" fmla="*/ 160 w 72"/>
                <a:gd name="T9" fmla="*/ 6 h 55"/>
                <a:gd name="T10" fmla="*/ 160 w 72"/>
                <a:gd name="T11" fmla="*/ 6 h 55"/>
                <a:gd name="T12" fmla="*/ 146 w 72"/>
                <a:gd name="T13" fmla="*/ 0 h 55"/>
                <a:gd name="T14" fmla="*/ 106 w 72"/>
                <a:gd name="T15" fmla="*/ 6 h 55"/>
                <a:gd name="T16" fmla="*/ 71 w 72"/>
                <a:gd name="T17" fmla="*/ 6 h 55"/>
                <a:gd name="T18" fmla="*/ 90 w 72"/>
                <a:gd name="T19" fmla="*/ 0 h 55"/>
                <a:gd name="T20" fmla="*/ 36 w 72"/>
                <a:gd name="T21" fmla="*/ 0 h 55"/>
                <a:gd name="T22" fmla="*/ 36 w 72"/>
                <a:gd name="T23" fmla="*/ 6 h 55"/>
                <a:gd name="T24" fmla="*/ 0 w 72"/>
                <a:gd name="T25" fmla="*/ 6 h 55"/>
                <a:gd name="T26" fmla="*/ 52 w 72"/>
                <a:gd name="T27" fmla="*/ 6 h 55"/>
                <a:gd name="T28" fmla="*/ 52 w 72"/>
                <a:gd name="T29" fmla="*/ 6 h 55"/>
                <a:gd name="T30" fmla="*/ 71 w 72"/>
                <a:gd name="T31" fmla="*/ 6 h 55"/>
                <a:gd name="T32" fmla="*/ 106 w 72"/>
                <a:gd name="T33" fmla="*/ 9 h 55"/>
                <a:gd name="T34" fmla="*/ 106 w 72"/>
                <a:gd name="T35" fmla="*/ 11 h 55"/>
                <a:gd name="T36" fmla="*/ 125 w 72"/>
                <a:gd name="T37" fmla="*/ 9 h 55"/>
                <a:gd name="T38" fmla="*/ 146 w 72"/>
                <a:gd name="T39" fmla="*/ 13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55"/>
                <a:gd name="T62" fmla="*/ 72 w 72"/>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55">
                  <a:moveTo>
                    <a:pt x="64" y="55"/>
                  </a:moveTo>
                  <a:lnTo>
                    <a:pt x="72" y="55"/>
                  </a:lnTo>
                  <a:lnTo>
                    <a:pt x="72" y="48"/>
                  </a:lnTo>
                  <a:lnTo>
                    <a:pt x="72" y="40"/>
                  </a:lnTo>
                  <a:lnTo>
                    <a:pt x="72" y="32"/>
                  </a:lnTo>
                  <a:lnTo>
                    <a:pt x="72" y="24"/>
                  </a:lnTo>
                  <a:lnTo>
                    <a:pt x="64" y="0"/>
                  </a:lnTo>
                  <a:lnTo>
                    <a:pt x="48" y="8"/>
                  </a:lnTo>
                  <a:lnTo>
                    <a:pt x="32" y="8"/>
                  </a:lnTo>
                  <a:lnTo>
                    <a:pt x="40" y="0"/>
                  </a:lnTo>
                  <a:lnTo>
                    <a:pt x="16" y="0"/>
                  </a:lnTo>
                  <a:lnTo>
                    <a:pt x="16" y="8"/>
                  </a:lnTo>
                  <a:lnTo>
                    <a:pt x="0" y="16"/>
                  </a:lnTo>
                  <a:lnTo>
                    <a:pt x="24" y="32"/>
                  </a:lnTo>
                  <a:lnTo>
                    <a:pt x="24" y="24"/>
                  </a:lnTo>
                  <a:lnTo>
                    <a:pt x="32" y="24"/>
                  </a:lnTo>
                  <a:lnTo>
                    <a:pt x="48" y="40"/>
                  </a:lnTo>
                  <a:lnTo>
                    <a:pt x="48" y="48"/>
                  </a:lnTo>
                  <a:lnTo>
                    <a:pt x="56" y="40"/>
                  </a:lnTo>
                  <a:lnTo>
                    <a:pt x="64" y="55"/>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4" name="Freeform 232"/>
            <p:cNvSpPr>
              <a:spLocks/>
            </p:cNvSpPr>
            <p:nvPr/>
          </p:nvSpPr>
          <p:spPr bwMode="auto">
            <a:xfrm>
              <a:off x="3353" y="2530"/>
              <a:ext cx="25" cy="29"/>
            </a:xfrm>
            <a:custGeom>
              <a:avLst/>
              <a:gdLst>
                <a:gd name="T0" fmla="*/ 0 w 24"/>
                <a:gd name="T1" fmla="*/ 7 h 31"/>
                <a:gd name="T2" fmla="*/ 0 w 24"/>
                <a:gd name="T3" fmla="*/ 0 h 31"/>
                <a:gd name="T4" fmla="*/ 8 w 24"/>
                <a:gd name="T5" fmla="*/ 0 h 31"/>
                <a:gd name="T6" fmla="*/ 52 w 24"/>
                <a:gd name="T7" fmla="*/ 7 h 31"/>
                <a:gd name="T8" fmla="*/ 52 w 24"/>
                <a:gd name="T9" fmla="*/ 7 h 31"/>
                <a:gd name="T10" fmla="*/ 8 w 24"/>
                <a:gd name="T11" fmla="*/ 7 h 31"/>
                <a:gd name="T12" fmla="*/ 0 w 24"/>
                <a:gd name="T13" fmla="*/ 7 h 31"/>
                <a:gd name="T14" fmla="*/ 0 w 24"/>
                <a:gd name="T15" fmla="*/ 7 h 31"/>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1"/>
                <a:gd name="T26" fmla="*/ 24 w 2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1">
                  <a:moveTo>
                    <a:pt x="0" y="8"/>
                  </a:moveTo>
                  <a:lnTo>
                    <a:pt x="0" y="0"/>
                  </a:lnTo>
                  <a:lnTo>
                    <a:pt x="8" y="0"/>
                  </a:lnTo>
                  <a:lnTo>
                    <a:pt x="24" y="16"/>
                  </a:lnTo>
                  <a:lnTo>
                    <a:pt x="24" y="24"/>
                  </a:lnTo>
                  <a:lnTo>
                    <a:pt x="8" y="31"/>
                  </a:lnTo>
                  <a:lnTo>
                    <a:pt x="0" y="31"/>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5" name="Freeform 233"/>
            <p:cNvSpPr>
              <a:spLocks/>
            </p:cNvSpPr>
            <p:nvPr/>
          </p:nvSpPr>
          <p:spPr bwMode="auto">
            <a:xfrm>
              <a:off x="3353" y="2530"/>
              <a:ext cx="25" cy="29"/>
            </a:xfrm>
            <a:custGeom>
              <a:avLst/>
              <a:gdLst>
                <a:gd name="T0" fmla="*/ 0 w 24"/>
                <a:gd name="T1" fmla="*/ 7 h 31"/>
                <a:gd name="T2" fmla="*/ 0 w 24"/>
                <a:gd name="T3" fmla="*/ 0 h 31"/>
                <a:gd name="T4" fmla="*/ 8 w 24"/>
                <a:gd name="T5" fmla="*/ 0 h 31"/>
                <a:gd name="T6" fmla="*/ 52 w 24"/>
                <a:gd name="T7" fmla="*/ 7 h 31"/>
                <a:gd name="T8" fmla="*/ 52 w 24"/>
                <a:gd name="T9" fmla="*/ 7 h 31"/>
                <a:gd name="T10" fmla="*/ 8 w 24"/>
                <a:gd name="T11" fmla="*/ 7 h 31"/>
                <a:gd name="T12" fmla="*/ 0 w 24"/>
                <a:gd name="T13" fmla="*/ 7 h 31"/>
                <a:gd name="T14" fmla="*/ 0 w 24"/>
                <a:gd name="T15" fmla="*/ 7 h 31"/>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1"/>
                <a:gd name="T26" fmla="*/ 24 w 2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1">
                  <a:moveTo>
                    <a:pt x="0" y="8"/>
                  </a:moveTo>
                  <a:lnTo>
                    <a:pt x="0" y="0"/>
                  </a:lnTo>
                  <a:lnTo>
                    <a:pt x="8" y="0"/>
                  </a:lnTo>
                  <a:lnTo>
                    <a:pt x="24" y="16"/>
                  </a:lnTo>
                  <a:lnTo>
                    <a:pt x="24" y="24"/>
                  </a:lnTo>
                  <a:lnTo>
                    <a:pt x="8" y="31"/>
                  </a:lnTo>
                  <a:lnTo>
                    <a:pt x="0" y="31"/>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6" name="Freeform 234"/>
            <p:cNvSpPr>
              <a:spLocks/>
            </p:cNvSpPr>
            <p:nvPr/>
          </p:nvSpPr>
          <p:spPr bwMode="auto">
            <a:xfrm>
              <a:off x="3362" y="2545"/>
              <a:ext cx="49" cy="44"/>
            </a:xfrm>
            <a:custGeom>
              <a:avLst/>
              <a:gdLst>
                <a:gd name="T0" fmla="*/ 68 w 48"/>
                <a:gd name="T1" fmla="*/ 13 h 47"/>
                <a:gd name="T2" fmla="*/ 68 w 48"/>
                <a:gd name="T3" fmla="*/ 7 h 47"/>
                <a:gd name="T4" fmla="*/ 52 w 48"/>
                <a:gd name="T5" fmla="*/ 7 h 47"/>
                <a:gd name="T6" fmla="*/ 52 w 48"/>
                <a:gd name="T7" fmla="*/ 7 h 47"/>
                <a:gd name="T8" fmla="*/ 26 w 48"/>
                <a:gd name="T9" fmla="*/ 0 h 47"/>
                <a:gd name="T10" fmla="*/ 16 w 48"/>
                <a:gd name="T11" fmla="*/ 7 h 47"/>
                <a:gd name="T12" fmla="*/ 0 w 48"/>
                <a:gd name="T13" fmla="*/ 7 h 47"/>
                <a:gd name="T14" fmla="*/ 52 w 48"/>
                <a:gd name="T15" fmla="*/ 13 h 47"/>
                <a:gd name="T16" fmla="*/ 68 w 48"/>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7"/>
                <a:gd name="T29" fmla="*/ 48 w 48"/>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7">
                  <a:moveTo>
                    <a:pt x="48" y="47"/>
                  </a:moveTo>
                  <a:lnTo>
                    <a:pt x="48" y="31"/>
                  </a:lnTo>
                  <a:lnTo>
                    <a:pt x="32" y="23"/>
                  </a:lnTo>
                  <a:lnTo>
                    <a:pt x="32" y="15"/>
                  </a:lnTo>
                  <a:lnTo>
                    <a:pt x="24" y="0"/>
                  </a:lnTo>
                  <a:lnTo>
                    <a:pt x="16" y="8"/>
                  </a:lnTo>
                  <a:lnTo>
                    <a:pt x="0" y="15"/>
                  </a:lnTo>
                  <a:lnTo>
                    <a:pt x="32" y="47"/>
                  </a:lnTo>
                  <a:lnTo>
                    <a:pt x="48" y="4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7" name="Freeform 235"/>
            <p:cNvSpPr>
              <a:spLocks/>
            </p:cNvSpPr>
            <p:nvPr/>
          </p:nvSpPr>
          <p:spPr bwMode="auto">
            <a:xfrm>
              <a:off x="3362" y="2545"/>
              <a:ext cx="49" cy="44"/>
            </a:xfrm>
            <a:custGeom>
              <a:avLst/>
              <a:gdLst>
                <a:gd name="T0" fmla="*/ 68 w 48"/>
                <a:gd name="T1" fmla="*/ 13 h 47"/>
                <a:gd name="T2" fmla="*/ 68 w 48"/>
                <a:gd name="T3" fmla="*/ 7 h 47"/>
                <a:gd name="T4" fmla="*/ 52 w 48"/>
                <a:gd name="T5" fmla="*/ 7 h 47"/>
                <a:gd name="T6" fmla="*/ 52 w 48"/>
                <a:gd name="T7" fmla="*/ 7 h 47"/>
                <a:gd name="T8" fmla="*/ 26 w 48"/>
                <a:gd name="T9" fmla="*/ 0 h 47"/>
                <a:gd name="T10" fmla="*/ 16 w 48"/>
                <a:gd name="T11" fmla="*/ 7 h 47"/>
                <a:gd name="T12" fmla="*/ 0 w 48"/>
                <a:gd name="T13" fmla="*/ 7 h 47"/>
                <a:gd name="T14" fmla="*/ 52 w 48"/>
                <a:gd name="T15" fmla="*/ 13 h 47"/>
                <a:gd name="T16" fmla="*/ 68 w 48"/>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7"/>
                <a:gd name="T29" fmla="*/ 48 w 48"/>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7">
                  <a:moveTo>
                    <a:pt x="48" y="47"/>
                  </a:moveTo>
                  <a:lnTo>
                    <a:pt x="48" y="31"/>
                  </a:lnTo>
                  <a:lnTo>
                    <a:pt x="32" y="23"/>
                  </a:lnTo>
                  <a:lnTo>
                    <a:pt x="32" y="15"/>
                  </a:lnTo>
                  <a:lnTo>
                    <a:pt x="24" y="0"/>
                  </a:lnTo>
                  <a:lnTo>
                    <a:pt x="16" y="8"/>
                  </a:lnTo>
                  <a:lnTo>
                    <a:pt x="0" y="15"/>
                  </a:lnTo>
                  <a:lnTo>
                    <a:pt x="32" y="47"/>
                  </a:lnTo>
                  <a:lnTo>
                    <a:pt x="48" y="47"/>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8" name="Freeform 236"/>
            <p:cNvSpPr>
              <a:spLocks/>
            </p:cNvSpPr>
            <p:nvPr/>
          </p:nvSpPr>
          <p:spPr bwMode="auto">
            <a:xfrm>
              <a:off x="3394" y="2525"/>
              <a:ext cx="74" cy="64"/>
            </a:xfrm>
            <a:custGeom>
              <a:avLst/>
              <a:gdLst>
                <a:gd name="T0" fmla="*/ 110 w 72"/>
                <a:gd name="T1" fmla="*/ 8 h 71"/>
                <a:gd name="T2" fmla="*/ 110 w 72"/>
                <a:gd name="T3" fmla="*/ 5 h 71"/>
                <a:gd name="T4" fmla="*/ 122 w 72"/>
                <a:gd name="T5" fmla="*/ 5 h 71"/>
                <a:gd name="T6" fmla="*/ 110 w 72"/>
                <a:gd name="T7" fmla="*/ 5 h 71"/>
                <a:gd name="T8" fmla="*/ 98 w 72"/>
                <a:gd name="T9" fmla="*/ 5 h 71"/>
                <a:gd name="T10" fmla="*/ 65 w 72"/>
                <a:gd name="T11" fmla="*/ 5 h 71"/>
                <a:gd name="T12" fmla="*/ 65 w 72"/>
                <a:gd name="T13" fmla="*/ 0 h 71"/>
                <a:gd name="T14" fmla="*/ 52 w 72"/>
                <a:gd name="T15" fmla="*/ 5 h 71"/>
                <a:gd name="T16" fmla="*/ 44 w 72"/>
                <a:gd name="T17" fmla="*/ 0 h 71"/>
                <a:gd name="T18" fmla="*/ 16 w 72"/>
                <a:gd name="T19" fmla="*/ 5 h 71"/>
                <a:gd name="T20" fmla="*/ 8 w 72"/>
                <a:gd name="T21" fmla="*/ 5 h 71"/>
                <a:gd name="T22" fmla="*/ 8 w 72"/>
                <a:gd name="T23" fmla="*/ 5 h 71"/>
                <a:gd name="T24" fmla="*/ 8 w 72"/>
                <a:gd name="T25" fmla="*/ 5 h 71"/>
                <a:gd name="T26" fmla="*/ 8 w 72"/>
                <a:gd name="T27" fmla="*/ 5 h 71"/>
                <a:gd name="T28" fmla="*/ 8 w 72"/>
                <a:gd name="T29" fmla="*/ 5 h 71"/>
                <a:gd name="T30" fmla="*/ 0 w 72"/>
                <a:gd name="T31" fmla="*/ 5 h 71"/>
                <a:gd name="T32" fmla="*/ 0 w 72"/>
                <a:gd name="T33" fmla="*/ 6 h 71"/>
                <a:gd name="T34" fmla="*/ 16 w 72"/>
                <a:gd name="T35" fmla="*/ 7 h 71"/>
                <a:gd name="T36" fmla="*/ 16 w 72"/>
                <a:gd name="T37" fmla="*/ 10 h 71"/>
                <a:gd name="T38" fmla="*/ 52 w 72"/>
                <a:gd name="T39" fmla="*/ 8 h 71"/>
                <a:gd name="T40" fmla="*/ 81 w 72"/>
                <a:gd name="T41" fmla="*/ 8 h 71"/>
                <a:gd name="T42" fmla="*/ 110 w 72"/>
                <a:gd name="T43" fmla="*/ 8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71"/>
                <a:gd name="T68" fmla="*/ 72 w 7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71">
                  <a:moveTo>
                    <a:pt x="64" y="63"/>
                  </a:moveTo>
                  <a:lnTo>
                    <a:pt x="64" y="39"/>
                  </a:lnTo>
                  <a:lnTo>
                    <a:pt x="72" y="32"/>
                  </a:lnTo>
                  <a:lnTo>
                    <a:pt x="64" y="16"/>
                  </a:lnTo>
                  <a:lnTo>
                    <a:pt x="56" y="8"/>
                  </a:lnTo>
                  <a:lnTo>
                    <a:pt x="40" y="8"/>
                  </a:lnTo>
                  <a:lnTo>
                    <a:pt x="40" y="0"/>
                  </a:lnTo>
                  <a:lnTo>
                    <a:pt x="32" y="8"/>
                  </a:lnTo>
                  <a:lnTo>
                    <a:pt x="24" y="0"/>
                  </a:lnTo>
                  <a:lnTo>
                    <a:pt x="16" y="8"/>
                  </a:lnTo>
                  <a:lnTo>
                    <a:pt x="8" y="8"/>
                  </a:lnTo>
                  <a:lnTo>
                    <a:pt x="8" y="16"/>
                  </a:lnTo>
                  <a:lnTo>
                    <a:pt x="8" y="24"/>
                  </a:lnTo>
                  <a:lnTo>
                    <a:pt x="8" y="32"/>
                  </a:lnTo>
                  <a:lnTo>
                    <a:pt x="8" y="39"/>
                  </a:lnTo>
                  <a:lnTo>
                    <a:pt x="0" y="39"/>
                  </a:lnTo>
                  <a:lnTo>
                    <a:pt x="0" y="47"/>
                  </a:lnTo>
                  <a:lnTo>
                    <a:pt x="16" y="55"/>
                  </a:lnTo>
                  <a:lnTo>
                    <a:pt x="16" y="71"/>
                  </a:lnTo>
                  <a:lnTo>
                    <a:pt x="32" y="63"/>
                  </a:lnTo>
                  <a:lnTo>
                    <a:pt x="48" y="63"/>
                  </a:lnTo>
                  <a:lnTo>
                    <a:pt x="64" y="63"/>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9" name="Freeform 237"/>
            <p:cNvSpPr>
              <a:spLocks/>
            </p:cNvSpPr>
            <p:nvPr/>
          </p:nvSpPr>
          <p:spPr bwMode="auto">
            <a:xfrm>
              <a:off x="3394" y="2525"/>
              <a:ext cx="74" cy="64"/>
            </a:xfrm>
            <a:custGeom>
              <a:avLst/>
              <a:gdLst>
                <a:gd name="T0" fmla="*/ 110 w 72"/>
                <a:gd name="T1" fmla="*/ 8 h 71"/>
                <a:gd name="T2" fmla="*/ 110 w 72"/>
                <a:gd name="T3" fmla="*/ 5 h 71"/>
                <a:gd name="T4" fmla="*/ 122 w 72"/>
                <a:gd name="T5" fmla="*/ 5 h 71"/>
                <a:gd name="T6" fmla="*/ 110 w 72"/>
                <a:gd name="T7" fmla="*/ 5 h 71"/>
                <a:gd name="T8" fmla="*/ 98 w 72"/>
                <a:gd name="T9" fmla="*/ 5 h 71"/>
                <a:gd name="T10" fmla="*/ 65 w 72"/>
                <a:gd name="T11" fmla="*/ 5 h 71"/>
                <a:gd name="T12" fmla="*/ 65 w 72"/>
                <a:gd name="T13" fmla="*/ 0 h 71"/>
                <a:gd name="T14" fmla="*/ 52 w 72"/>
                <a:gd name="T15" fmla="*/ 5 h 71"/>
                <a:gd name="T16" fmla="*/ 44 w 72"/>
                <a:gd name="T17" fmla="*/ 0 h 71"/>
                <a:gd name="T18" fmla="*/ 16 w 72"/>
                <a:gd name="T19" fmla="*/ 5 h 71"/>
                <a:gd name="T20" fmla="*/ 8 w 72"/>
                <a:gd name="T21" fmla="*/ 5 h 71"/>
                <a:gd name="T22" fmla="*/ 8 w 72"/>
                <a:gd name="T23" fmla="*/ 5 h 71"/>
                <a:gd name="T24" fmla="*/ 8 w 72"/>
                <a:gd name="T25" fmla="*/ 5 h 71"/>
                <a:gd name="T26" fmla="*/ 8 w 72"/>
                <a:gd name="T27" fmla="*/ 5 h 71"/>
                <a:gd name="T28" fmla="*/ 8 w 72"/>
                <a:gd name="T29" fmla="*/ 5 h 71"/>
                <a:gd name="T30" fmla="*/ 0 w 72"/>
                <a:gd name="T31" fmla="*/ 5 h 71"/>
                <a:gd name="T32" fmla="*/ 0 w 72"/>
                <a:gd name="T33" fmla="*/ 6 h 71"/>
                <a:gd name="T34" fmla="*/ 16 w 72"/>
                <a:gd name="T35" fmla="*/ 7 h 71"/>
                <a:gd name="T36" fmla="*/ 16 w 72"/>
                <a:gd name="T37" fmla="*/ 10 h 71"/>
                <a:gd name="T38" fmla="*/ 52 w 72"/>
                <a:gd name="T39" fmla="*/ 8 h 71"/>
                <a:gd name="T40" fmla="*/ 81 w 72"/>
                <a:gd name="T41" fmla="*/ 8 h 71"/>
                <a:gd name="T42" fmla="*/ 110 w 72"/>
                <a:gd name="T43" fmla="*/ 8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71"/>
                <a:gd name="T68" fmla="*/ 72 w 7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71">
                  <a:moveTo>
                    <a:pt x="64" y="63"/>
                  </a:moveTo>
                  <a:lnTo>
                    <a:pt x="64" y="39"/>
                  </a:lnTo>
                  <a:lnTo>
                    <a:pt x="72" y="32"/>
                  </a:lnTo>
                  <a:lnTo>
                    <a:pt x="64" y="16"/>
                  </a:lnTo>
                  <a:lnTo>
                    <a:pt x="56" y="8"/>
                  </a:lnTo>
                  <a:lnTo>
                    <a:pt x="40" y="8"/>
                  </a:lnTo>
                  <a:lnTo>
                    <a:pt x="40" y="0"/>
                  </a:lnTo>
                  <a:lnTo>
                    <a:pt x="32" y="8"/>
                  </a:lnTo>
                  <a:lnTo>
                    <a:pt x="24" y="0"/>
                  </a:lnTo>
                  <a:lnTo>
                    <a:pt x="16" y="8"/>
                  </a:lnTo>
                  <a:lnTo>
                    <a:pt x="8" y="8"/>
                  </a:lnTo>
                  <a:lnTo>
                    <a:pt x="8" y="16"/>
                  </a:lnTo>
                  <a:lnTo>
                    <a:pt x="8" y="24"/>
                  </a:lnTo>
                  <a:lnTo>
                    <a:pt x="8" y="32"/>
                  </a:lnTo>
                  <a:lnTo>
                    <a:pt x="8" y="39"/>
                  </a:lnTo>
                  <a:lnTo>
                    <a:pt x="0" y="39"/>
                  </a:lnTo>
                  <a:lnTo>
                    <a:pt x="0" y="47"/>
                  </a:lnTo>
                  <a:lnTo>
                    <a:pt x="16" y="55"/>
                  </a:lnTo>
                  <a:lnTo>
                    <a:pt x="16" y="71"/>
                  </a:lnTo>
                  <a:lnTo>
                    <a:pt x="32" y="63"/>
                  </a:lnTo>
                  <a:lnTo>
                    <a:pt x="48" y="63"/>
                  </a:lnTo>
                  <a:lnTo>
                    <a:pt x="64" y="63"/>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0" name="Freeform 238"/>
            <p:cNvSpPr>
              <a:spLocks/>
            </p:cNvSpPr>
            <p:nvPr/>
          </p:nvSpPr>
          <p:spPr bwMode="auto">
            <a:xfrm>
              <a:off x="3437" y="2478"/>
              <a:ext cx="83" cy="61"/>
            </a:xfrm>
            <a:custGeom>
              <a:avLst/>
              <a:gdLst>
                <a:gd name="T0" fmla="*/ 0 w 80"/>
                <a:gd name="T1" fmla="*/ 20 h 64"/>
                <a:gd name="T2" fmla="*/ 0 w 80"/>
                <a:gd name="T3" fmla="*/ 16 h 64"/>
                <a:gd name="T4" fmla="*/ 36 w 80"/>
                <a:gd name="T5" fmla="*/ 10 h 64"/>
                <a:gd name="T6" fmla="*/ 64 w 80"/>
                <a:gd name="T7" fmla="*/ 10 h 64"/>
                <a:gd name="T8" fmla="*/ 86 w 80"/>
                <a:gd name="T9" fmla="*/ 0 h 64"/>
                <a:gd name="T10" fmla="*/ 115 w 80"/>
                <a:gd name="T11" fmla="*/ 0 h 64"/>
                <a:gd name="T12" fmla="*/ 115 w 80"/>
                <a:gd name="T13" fmla="*/ 10 h 64"/>
                <a:gd name="T14" fmla="*/ 149 w 80"/>
                <a:gd name="T15" fmla="*/ 12 h 64"/>
                <a:gd name="T16" fmla="*/ 166 w 80"/>
                <a:gd name="T17" fmla="*/ 12 h 64"/>
                <a:gd name="T18" fmla="*/ 166 w 80"/>
                <a:gd name="T19" fmla="*/ 16 h 64"/>
                <a:gd name="T20" fmla="*/ 133 w 80"/>
                <a:gd name="T21" fmla="*/ 16 h 64"/>
                <a:gd name="T22" fmla="*/ 99 w 80"/>
                <a:gd name="T23" fmla="*/ 16 h 64"/>
                <a:gd name="T24" fmla="*/ 48 w 80"/>
                <a:gd name="T25" fmla="*/ 16 h 64"/>
                <a:gd name="T26" fmla="*/ 48 w 80"/>
                <a:gd name="T27" fmla="*/ 20 h 64"/>
                <a:gd name="T28" fmla="*/ 48 w 80"/>
                <a:gd name="T29" fmla="*/ 26 h 64"/>
                <a:gd name="T30" fmla="*/ 36 w 80"/>
                <a:gd name="T31" fmla="*/ 23 h 64"/>
                <a:gd name="T32" fmla="*/ 0 w 80"/>
                <a:gd name="T33" fmla="*/ 23 h 64"/>
                <a:gd name="T34" fmla="*/ 0 w 80"/>
                <a:gd name="T35" fmla="*/ 2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64"/>
                <a:gd name="T56" fmla="*/ 80 w 80"/>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64">
                  <a:moveTo>
                    <a:pt x="0" y="48"/>
                  </a:moveTo>
                  <a:lnTo>
                    <a:pt x="0" y="40"/>
                  </a:lnTo>
                  <a:lnTo>
                    <a:pt x="16" y="24"/>
                  </a:lnTo>
                  <a:lnTo>
                    <a:pt x="32" y="16"/>
                  </a:lnTo>
                  <a:lnTo>
                    <a:pt x="40" y="0"/>
                  </a:lnTo>
                  <a:lnTo>
                    <a:pt x="56" y="0"/>
                  </a:lnTo>
                  <a:lnTo>
                    <a:pt x="56" y="16"/>
                  </a:lnTo>
                  <a:lnTo>
                    <a:pt x="72" y="32"/>
                  </a:lnTo>
                  <a:lnTo>
                    <a:pt x="80" y="32"/>
                  </a:lnTo>
                  <a:lnTo>
                    <a:pt x="80" y="40"/>
                  </a:lnTo>
                  <a:lnTo>
                    <a:pt x="64" y="40"/>
                  </a:lnTo>
                  <a:lnTo>
                    <a:pt x="48" y="40"/>
                  </a:lnTo>
                  <a:lnTo>
                    <a:pt x="24" y="40"/>
                  </a:lnTo>
                  <a:lnTo>
                    <a:pt x="24" y="48"/>
                  </a:lnTo>
                  <a:lnTo>
                    <a:pt x="24" y="64"/>
                  </a:lnTo>
                  <a:lnTo>
                    <a:pt x="16" y="56"/>
                  </a:lnTo>
                  <a:lnTo>
                    <a:pt x="0" y="56"/>
                  </a:lnTo>
                  <a:lnTo>
                    <a:pt x="0"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1" name="Freeform 239"/>
            <p:cNvSpPr>
              <a:spLocks/>
            </p:cNvSpPr>
            <p:nvPr/>
          </p:nvSpPr>
          <p:spPr bwMode="auto">
            <a:xfrm>
              <a:off x="3437" y="2478"/>
              <a:ext cx="83" cy="61"/>
            </a:xfrm>
            <a:custGeom>
              <a:avLst/>
              <a:gdLst>
                <a:gd name="T0" fmla="*/ 0 w 80"/>
                <a:gd name="T1" fmla="*/ 20 h 64"/>
                <a:gd name="T2" fmla="*/ 0 w 80"/>
                <a:gd name="T3" fmla="*/ 16 h 64"/>
                <a:gd name="T4" fmla="*/ 36 w 80"/>
                <a:gd name="T5" fmla="*/ 10 h 64"/>
                <a:gd name="T6" fmla="*/ 64 w 80"/>
                <a:gd name="T7" fmla="*/ 10 h 64"/>
                <a:gd name="T8" fmla="*/ 86 w 80"/>
                <a:gd name="T9" fmla="*/ 0 h 64"/>
                <a:gd name="T10" fmla="*/ 115 w 80"/>
                <a:gd name="T11" fmla="*/ 0 h 64"/>
                <a:gd name="T12" fmla="*/ 115 w 80"/>
                <a:gd name="T13" fmla="*/ 10 h 64"/>
                <a:gd name="T14" fmla="*/ 149 w 80"/>
                <a:gd name="T15" fmla="*/ 12 h 64"/>
                <a:gd name="T16" fmla="*/ 166 w 80"/>
                <a:gd name="T17" fmla="*/ 12 h 64"/>
                <a:gd name="T18" fmla="*/ 166 w 80"/>
                <a:gd name="T19" fmla="*/ 16 h 64"/>
                <a:gd name="T20" fmla="*/ 133 w 80"/>
                <a:gd name="T21" fmla="*/ 16 h 64"/>
                <a:gd name="T22" fmla="*/ 99 w 80"/>
                <a:gd name="T23" fmla="*/ 16 h 64"/>
                <a:gd name="T24" fmla="*/ 48 w 80"/>
                <a:gd name="T25" fmla="*/ 16 h 64"/>
                <a:gd name="T26" fmla="*/ 48 w 80"/>
                <a:gd name="T27" fmla="*/ 20 h 64"/>
                <a:gd name="T28" fmla="*/ 48 w 80"/>
                <a:gd name="T29" fmla="*/ 26 h 64"/>
                <a:gd name="T30" fmla="*/ 36 w 80"/>
                <a:gd name="T31" fmla="*/ 23 h 64"/>
                <a:gd name="T32" fmla="*/ 0 w 80"/>
                <a:gd name="T33" fmla="*/ 23 h 64"/>
                <a:gd name="T34" fmla="*/ 0 w 80"/>
                <a:gd name="T35" fmla="*/ 2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64"/>
                <a:gd name="T56" fmla="*/ 80 w 80"/>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64">
                  <a:moveTo>
                    <a:pt x="0" y="48"/>
                  </a:moveTo>
                  <a:lnTo>
                    <a:pt x="0" y="40"/>
                  </a:lnTo>
                  <a:lnTo>
                    <a:pt x="16" y="24"/>
                  </a:lnTo>
                  <a:lnTo>
                    <a:pt x="32" y="16"/>
                  </a:lnTo>
                  <a:lnTo>
                    <a:pt x="40" y="0"/>
                  </a:lnTo>
                  <a:lnTo>
                    <a:pt x="56" y="0"/>
                  </a:lnTo>
                  <a:lnTo>
                    <a:pt x="56" y="16"/>
                  </a:lnTo>
                  <a:lnTo>
                    <a:pt x="72" y="32"/>
                  </a:lnTo>
                  <a:lnTo>
                    <a:pt x="80" y="32"/>
                  </a:lnTo>
                  <a:lnTo>
                    <a:pt x="80" y="40"/>
                  </a:lnTo>
                  <a:lnTo>
                    <a:pt x="64" y="40"/>
                  </a:lnTo>
                  <a:lnTo>
                    <a:pt x="48" y="40"/>
                  </a:lnTo>
                  <a:lnTo>
                    <a:pt x="24" y="40"/>
                  </a:lnTo>
                  <a:lnTo>
                    <a:pt x="24" y="48"/>
                  </a:lnTo>
                  <a:lnTo>
                    <a:pt x="24" y="64"/>
                  </a:lnTo>
                  <a:lnTo>
                    <a:pt x="16" y="56"/>
                  </a:lnTo>
                  <a:lnTo>
                    <a:pt x="0" y="56"/>
                  </a:lnTo>
                  <a:lnTo>
                    <a:pt x="0" y="4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2" name="Freeform 240"/>
            <p:cNvSpPr>
              <a:spLocks/>
            </p:cNvSpPr>
            <p:nvPr/>
          </p:nvSpPr>
          <p:spPr bwMode="auto">
            <a:xfrm>
              <a:off x="3460" y="2517"/>
              <a:ext cx="42" cy="64"/>
            </a:xfrm>
            <a:custGeom>
              <a:avLst/>
              <a:gdLst>
                <a:gd name="T0" fmla="*/ 0 w 40"/>
                <a:gd name="T1" fmla="*/ 5 h 71"/>
                <a:gd name="T2" fmla="*/ 0 w 40"/>
                <a:gd name="T3" fmla="*/ 5 h 71"/>
                <a:gd name="T4" fmla="*/ 0 w 40"/>
                <a:gd name="T5" fmla="*/ 0 h 71"/>
                <a:gd name="T6" fmla="*/ 60 w 40"/>
                <a:gd name="T7" fmla="*/ 0 h 71"/>
                <a:gd name="T8" fmla="*/ 86 w 40"/>
                <a:gd name="T9" fmla="*/ 5 h 71"/>
                <a:gd name="T10" fmla="*/ 104 w 40"/>
                <a:gd name="T11" fmla="*/ 6 h 71"/>
                <a:gd name="T12" fmla="*/ 104 w 40"/>
                <a:gd name="T13" fmla="*/ 7 h 71"/>
                <a:gd name="T14" fmla="*/ 8 w 40"/>
                <a:gd name="T15" fmla="*/ 10 h 71"/>
                <a:gd name="T16" fmla="*/ 0 w 40"/>
                <a:gd name="T17" fmla="*/ 10 h 71"/>
                <a:gd name="T18" fmla="*/ 0 w 40"/>
                <a:gd name="T19" fmla="*/ 6 h 71"/>
                <a:gd name="T20" fmla="*/ 8 w 40"/>
                <a:gd name="T21" fmla="*/ 5 h 71"/>
                <a:gd name="T22" fmla="*/ 0 w 40"/>
                <a:gd name="T23" fmla="*/ 5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71"/>
                <a:gd name="T38" fmla="*/ 40 w 40"/>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71">
                  <a:moveTo>
                    <a:pt x="0" y="24"/>
                  </a:moveTo>
                  <a:lnTo>
                    <a:pt x="0" y="8"/>
                  </a:lnTo>
                  <a:lnTo>
                    <a:pt x="0" y="0"/>
                  </a:lnTo>
                  <a:lnTo>
                    <a:pt x="24" y="0"/>
                  </a:lnTo>
                  <a:lnTo>
                    <a:pt x="32" y="32"/>
                  </a:lnTo>
                  <a:lnTo>
                    <a:pt x="40" y="47"/>
                  </a:lnTo>
                  <a:lnTo>
                    <a:pt x="40" y="55"/>
                  </a:lnTo>
                  <a:lnTo>
                    <a:pt x="8" y="71"/>
                  </a:lnTo>
                  <a:lnTo>
                    <a:pt x="0" y="71"/>
                  </a:lnTo>
                  <a:lnTo>
                    <a:pt x="0" y="47"/>
                  </a:lnTo>
                  <a:lnTo>
                    <a:pt x="8" y="40"/>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3" name="Freeform 241"/>
            <p:cNvSpPr>
              <a:spLocks/>
            </p:cNvSpPr>
            <p:nvPr/>
          </p:nvSpPr>
          <p:spPr bwMode="auto">
            <a:xfrm>
              <a:off x="3460" y="2517"/>
              <a:ext cx="42" cy="64"/>
            </a:xfrm>
            <a:custGeom>
              <a:avLst/>
              <a:gdLst>
                <a:gd name="T0" fmla="*/ 0 w 40"/>
                <a:gd name="T1" fmla="*/ 5 h 71"/>
                <a:gd name="T2" fmla="*/ 0 w 40"/>
                <a:gd name="T3" fmla="*/ 5 h 71"/>
                <a:gd name="T4" fmla="*/ 0 w 40"/>
                <a:gd name="T5" fmla="*/ 0 h 71"/>
                <a:gd name="T6" fmla="*/ 60 w 40"/>
                <a:gd name="T7" fmla="*/ 0 h 71"/>
                <a:gd name="T8" fmla="*/ 86 w 40"/>
                <a:gd name="T9" fmla="*/ 5 h 71"/>
                <a:gd name="T10" fmla="*/ 104 w 40"/>
                <a:gd name="T11" fmla="*/ 6 h 71"/>
                <a:gd name="T12" fmla="*/ 104 w 40"/>
                <a:gd name="T13" fmla="*/ 7 h 71"/>
                <a:gd name="T14" fmla="*/ 8 w 40"/>
                <a:gd name="T15" fmla="*/ 10 h 71"/>
                <a:gd name="T16" fmla="*/ 0 w 40"/>
                <a:gd name="T17" fmla="*/ 10 h 71"/>
                <a:gd name="T18" fmla="*/ 0 w 40"/>
                <a:gd name="T19" fmla="*/ 6 h 71"/>
                <a:gd name="T20" fmla="*/ 8 w 40"/>
                <a:gd name="T21" fmla="*/ 5 h 71"/>
                <a:gd name="T22" fmla="*/ 0 w 40"/>
                <a:gd name="T23" fmla="*/ 5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71"/>
                <a:gd name="T38" fmla="*/ 40 w 40"/>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71">
                  <a:moveTo>
                    <a:pt x="0" y="24"/>
                  </a:moveTo>
                  <a:lnTo>
                    <a:pt x="0" y="8"/>
                  </a:lnTo>
                  <a:lnTo>
                    <a:pt x="0" y="0"/>
                  </a:lnTo>
                  <a:lnTo>
                    <a:pt x="24" y="0"/>
                  </a:lnTo>
                  <a:lnTo>
                    <a:pt x="32" y="32"/>
                  </a:lnTo>
                  <a:lnTo>
                    <a:pt x="40" y="47"/>
                  </a:lnTo>
                  <a:lnTo>
                    <a:pt x="40" y="55"/>
                  </a:lnTo>
                  <a:lnTo>
                    <a:pt x="8" y="71"/>
                  </a:lnTo>
                  <a:lnTo>
                    <a:pt x="0" y="71"/>
                  </a:lnTo>
                  <a:lnTo>
                    <a:pt x="0" y="47"/>
                  </a:lnTo>
                  <a:lnTo>
                    <a:pt x="8" y="40"/>
                  </a:lnTo>
                  <a:lnTo>
                    <a:pt x="0"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4" name="Freeform 242"/>
            <p:cNvSpPr>
              <a:spLocks/>
            </p:cNvSpPr>
            <p:nvPr/>
          </p:nvSpPr>
          <p:spPr bwMode="auto">
            <a:xfrm>
              <a:off x="3486" y="2517"/>
              <a:ext cx="24" cy="51"/>
            </a:xfrm>
            <a:custGeom>
              <a:avLst/>
              <a:gdLst>
                <a:gd name="T0" fmla="*/ 16 w 24"/>
                <a:gd name="T1" fmla="*/ 0 h 55"/>
                <a:gd name="T2" fmla="*/ 0 w 24"/>
                <a:gd name="T3" fmla="*/ 0 h 55"/>
                <a:gd name="T4" fmla="*/ 8 w 24"/>
                <a:gd name="T5" fmla="*/ 6 h 55"/>
                <a:gd name="T6" fmla="*/ 16 w 24"/>
                <a:gd name="T7" fmla="*/ 11 h 55"/>
                <a:gd name="T8" fmla="*/ 16 w 24"/>
                <a:gd name="T9" fmla="*/ 13 h 55"/>
                <a:gd name="T10" fmla="*/ 24 w 24"/>
                <a:gd name="T11" fmla="*/ 13 h 55"/>
                <a:gd name="T12" fmla="*/ 24 w 24"/>
                <a:gd name="T13" fmla="*/ 6 h 55"/>
                <a:gd name="T14" fmla="*/ 24 w 24"/>
                <a:gd name="T15" fmla="*/ 6 h 55"/>
                <a:gd name="T16" fmla="*/ 16 w 24"/>
                <a:gd name="T17" fmla="*/ 6 h 55"/>
                <a:gd name="T18" fmla="*/ 16 w 24"/>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5"/>
                <a:gd name="T32" fmla="*/ 24 w 24"/>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5">
                  <a:moveTo>
                    <a:pt x="16" y="0"/>
                  </a:moveTo>
                  <a:lnTo>
                    <a:pt x="0" y="0"/>
                  </a:lnTo>
                  <a:lnTo>
                    <a:pt x="8" y="32"/>
                  </a:lnTo>
                  <a:lnTo>
                    <a:pt x="16" y="47"/>
                  </a:lnTo>
                  <a:lnTo>
                    <a:pt x="16" y="55"/>
                  </a:lnTo>
                  <a:lnTo>
                    <a:pt x="24" y="55"/>
                  </a:lnTo>
                  <a:lnTo>
                    <a:pt x="24" y="32"/>
                  </a:lnTo>
                  <a:lnTo>
                    <a:pt x="24" y="16"/>
                  </a:lnTo>
                  <a:lnTo>
                    <a:pt x="16" y="8"/>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5" name="Freeform 243"/>
            <p:cNvSpPr>
              <a:spLocks/>
            </p:cNvSpPr>
            <p:nvPr/>
          </p:nvSpPr>
          <p:spPr bwMode="auto">
            <a:xfrm>
              <a:off x="3486" y="2517"/>
              <a:ext cx="24" cy="51"/>
            </a:xfrm>
            <a:custGeom>
              <a:avLst/>
              <a:gdLst>
                <a:gd name="T0" fmla="*/ 16 w 24"/>
                <a:gd name="T1" fmla="*/ 0 h 55"/>
                <a:gd name="T2" fmla="*/ 0 w 24"/>
                <a:gd name="T3" fmla="*/ 0 h 55"/>
                <a:gd name="T4" fmla="*/ 8 w 24"/>
                <a:gd name="T5" fmla="*/ 6 h 55"/>
                <a:gd name="T6" fmla="*/ 16 w 24"/>
                <a:gd name="T7" fmla="*/ 11 h 55"/>
                <a:gd name="T8" fmla="*/ 16 w 24"/>
                <a:gd name="T9" fmla="*/ 13 h 55"/>
                <a:gd name="T10" fmla="*/ 24 w 24"/>
                <a:gd name="T11" fmla="*/ 13 h 55"/>
                <a:gd name="T12" fmla="*/ 24 w 24"/>
                <a:gd name="T13" fmla="*/ 6 h 55"/>
                <a:gd name="T14" fmla="*/ 24 w 24"/>
                <a:gd name="T15" fmla="*/ 6 h 55"/>
                <a:gd name="T16" fmla="*/ 16 w 24"/>
                <a:gd name="T17" fmla="*/ 6 h 55"/>
                <a:gd name="T18" fmla="*/ 16 w 24"/>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5"/>
                <a:gd name="T32" fmla="*/ 24 w 24"/>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5">
                  <a:moveTo>
                    <a:pt x="16" y="0"/>
                  </a:moveTo>
                  <a:lnTo>
                    <a:pt x="0" y="0"/>
                  </a:lnTo>
                  <a:lnTo>
                    <a:pt x="8" y="32"/>
                  </a:lnTo>
                  <a:lnTo>
                    <a:pt x="16" y="47"/>
                  </a:lnTo>
                  <a:lnTo>
                    <a:pt x="16" y="55"/>
                  </a:lnTo>
                  <a:lnTo>
                    <a:pt x="24" y="55"/>
                  </a:lnTo>
                  <a:lnTo>
                    <a:pt x="24" y="32"/>
                  </a:lnTo>
                  <a:lnTo>
                    <a:pt x="24" y="16"/>
                  </a:lnTo>
                  <a:lnTo>
                    <a:pt x="16" y="8"/>
                  </a:lnTo>
                  <a:lnTo>
                    <a:pt x="16"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6" name="Freeform 244"/>
            <p:cNvSpPr>
              <a:spLocks/>
            </p:cNvSpPr>
            <p:nvPr/>
          </p:nvSpPr>
          <p:spPr bwMode="auto">
            <a:xfrm>
              <a:off x="3502" y="2508"/>
              <a:ext cx="25" cy="60"/>
            </a:xfrm>
            <a:custGeom>
              <a:avLst/>
              <a:gdLst>
                <a:gd name="T0" fmla="*/ 36 w 24"/>
                <a:gd name="T1" fmla="*/ 8 h 63"/>
                <a:gd name="T2" fmla="*/ 0 w 24"/>
                <a:gd name="T3" fmla="*/ 8 h 63"/>
                <a:gd name="T4" fmla="*/ 0 w 24"/>
                <a:gd name="T5" fmla="*/ 10 h 63"/>
                <a:gd name="T6" fmla="*/ 8 w 24"/>
                <a:gd name="T7" fmla="*/ 10 h 63"/>
                <a:gd name="T8" fmla="*/ 8 w 24"/>
                <a:gd name="T9" fmla="*/ 15 h 63"/>
                <a:gd name="T10" fmla="*/ 8 w 24"/>
                <a:gd name="T11" fmla="*/ 25 h 63"/>
                <a:gd name="T12" fmla="*/ 36 w 24"/>
                <a:gd name="T13" fmla="*/ 25 h 63"/>
                <a:gd name="T14" fmla="*/ 36 w 24"/>
                <a:gd name="T15" fmla="*/ 19 h 63"/>
                <a:gd name="T16" fmla="*/ 52 w 24"/>
                <a:gd name="T17" fmla="*/ 10 h 63"/>
                <a:gd name="T18" fmla="*/ 52 w 24"/>
                <a:gd name="T19" fmla="*/ 8 h 63"/>
                <a:gd name="T20" fmla="*/ 36 w 24"/>
                <a:gd name="T21" fmla="*/ 0 h 63"/>
                <a:gd name="T22" fmla="*/ 36 w 24"/>
                <a:gd name="T23" fmla="*/ 8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63"/>
                <a:gd name="T38" fmla="*/ 24 w 2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63">
                  <a:moveTo>
                    <a:pt x="16" y="8"/>
                  </a:moveTo>
                  <a:lnTo>
                    <a:pt x="0" y="8"/>
                  </a:lnTo>
                  <a:lnTo>
                    <a:pt x="0" y="16"/>
                  </a:lnTo>
                  <a:lnTo>
                    <a:pt x="8" y="24"/>
                  </a:lnTo>
                  <a:lnTo>
                    <a:pt x="8" y="40"/>
                  </a:lnTo>
                  <a:lnTo>
                    <a:pt x="8" y="63"/>
                  </a:lnTo>
                  <a:lnTo>
                    <a:pt x="16" y="63"/>
                  </a:lnTo>
                  <a:lnTo>
                    <a:pt x="16" y="48"/>
                  </a:lnTo>
                  <a:lnTo>
                    <a:pt x="24" y="16"/>
                  </a:lnTo>
                  <a:lnTo>
                    <a:pt x="24" y="8"/>
                  </a:lnTo>
                  <a:lnTo>
                    <a:pt x="16" y="0"/>
                  </a:lnTo>
                  <a:lnTo>
                    <a:pt x="1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7" name="Freeform 245"/>
            <p:cNvSpPr>
              <a:spLocks/>
            </p:cNvSpPr>
            <p:nvPr/>
          </p:nvSpPr>
          <p:spPr bwMode="auto">
            <a:xfrm>
              <a:off x="3502" y="2508"/>
              <a:ext cx="25" cy="60"/>
            </a:xfrm>
            <a:custGeom>
              <a:avLst/>
              <a:gdLst>
                <a:gd name="T0" fmla="*/ 36 w 24"/>
                <a:gd name="T1" fmla="*/ 8 h 63"/>
                <a:gd name="T2" fmla="*/ 0 w 24"/>
                <a:gd name="T3" fmla="*/ 8 h 63"/>
                <a:gd name="T4" fmla="*/ 0 w 24"/>
                <a:gd name="T5" fmla="*/ 10 h 63"/>
                <a:gd name="T6" fmla="*/ 8 w 24"/>
                <a:gd name="T7" fmla="*/ 10 h 63"/>
                <a:gd name="T8" fmla="*/ 8 w 24"/>
                <a:gd name="T9" fmla="*/ 15 h 63"/>
                <a:gd name="T10" fmla="*/ 8 w 24"/>
                <a:gd name="T11" fmla="*/ 25 h 63"/>
                <a:gd name="T12" fmla="*/ 36 w 24"/>
                <a:gd name="T13" fmla="*/ 25 h 63"/>
                <a:gd name="T14" fmla="*/ 36 w 24"/>
                <a:gd name="T15" fmla="*/ 19 h 63"/>
                <a:gd name="T16" fmla="*/ 52 w 24"/>
                <a:gd name="T17" fmla="*/ 10 h 63"/>
                <a:gd name="T18" fmla="*/ 52 w 24"/>
                <a:gd name="T19" fmla="*/ 8 h 63"/>
                <a:gd name="T20" fmla="*/ 36 w 24"/>
                <a:gd name="T21" fmla="*/ 0 h 63"/>
                <a:gd name="T22" fmla="*/ 36 w 24"/>
                <a:gd name="T23" fmla="*/ 8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63"/>
                <a:gd name="T38" fmla="*/ 24 w 2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63">
                  <a:moveTo>
                    <a:pt x="16" y="8"/>
                  </a:moveTo>
                  <a:lnTo>
                    <a:pt x="0" y="8"/>
                  </a:lnTo>
                  <a:lnTo>
                    <a:pt x="0" y="16"/>
                  </a:lnTo>
                  <a:lnTo>
                    <a:pt x="8" y="24"/>
                  </a:lnTo>
                  <a:lnTo>
                    <a:pt x="8" y="40"/>
                  </a:lnTo>
                  <a:lnTo>
                    <a:pt x="8" y="63"/>
                  </a:lnTo>
                  <a:lnTo>
                    <a:pt x="16" y="63"/>
                  </a:lnTo>
                  <a:lnTo>
                    <a:pt x="16" y="48"/>
                  </a:lnTo>
                  <a:lnTo>
                    <a:pt x="24" y="16"/>
                  </a:lnTo>
                  <a:lnTo>
                    <a:pt x="24" y="8"/>
                  </a:lnTo>
                  <a:lnTo>
                    <a:pt x="16" y="0"/>
                  </a:lnTo>
                  <a:lnTo>
                    <a:pt x="16"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8" name="Freeform 246"/>
            <p:cNvSpPr>
              <a:spLocks/>
            </p:cNvSpPr>
            <p:nvPr/>
          </p:nvSpPr>
          <p:spPr bwMode="auto">
            <a:xfrm>
              <a:off x="3520" y="2495"/>
              <a:ext cx="122" cy="94"/>
            </a:xfrm>
            <a:custGeom>
              <a:avLst/>
              <a:gdLst>
                <a:gd name="T0" fmla="*/ 84 w 120"/>
                <a:gd name="T1" fmla="*/ 15 h 103"/>
                <a:gd name="T2" fmla="*/ 110 w 120"/>
                <a:gd name="T3" fmla="*/ 12 h 103"/>
                <a:gd name="T4" fmla="*/ 126 w 120"/>
                <a:gd name="T5" fmla="*/ 13 h 103"/>
                <a:gd name="T6" fmla="*/ 136 w 120"/>
                <a:gd name="T7" fmla="*/ 12 h 103"/>
                <a:gd name="T8" fmla="*/ 153 w 120"/>
                <a:gd name="T9" fmla="*/ 10 h 103"/>
                <a:gd name="T10" fmla="*/ 165 w 120"/>
                <a:gd name="T11" fmla="*/ 5 h 103"/>
                <a:gd name="T12" fmla="*/ 165 w 120"/>
                <a:gd name="T13" fmla="*/ 5 h 103"/>
                <a:gd name="T14" fmla="*/ 165 w 120"/>
                <a:gd name="T15" fmla="*/ 5 h 103"/>
                <a:gd name="T16" fmla="*/ 165 w 120"/>
                <a:gd name="T17" fmla="*/ 5 h 103"/>
                <a:gd name="T18" fmla="*/ 165 w 120"/>
                <a:gd name="T19" fmla="*/ 0 h 103"/>
                <a:gd name="T20" fmla="*/ 153 w 120"/>
                <a:gd name="T21" fmla="*/ 0 h 103"/>
                <a:gd name="T22" fmla="*/ 144 w 120"/>
                <a:gd name="T23" fmla="*/ 5 h 103"/>
                <a:gd name="T24" fmla="*/ 110 w 120"/>
                <a:gd name="T25" fmla="*/ 5 h 103"/>
                <a:gd name="T26" fmla="*/ 94 w 120"/>
                <a:gd name="T27" fmla="*/ 5 h 103"/>
                <a:gd name="T28" fmla="*/ 76 w 120"/>
                <a:gd name="T29" fmla="*/ 5 h 103"/>
                <a:gd name="T30" fmla="*/ 68 w 120"/>
                <a:gd name="T31" fmla="*/ 5 h 103"/>
                <a:gd name="T32" fmla="*/ 52 w 120"/>
                <a:gd name="T33" fmla="*/ 0 h 103"/>
                <a:gd name="T34" fmla="*/ 24 w 120"/>
                <a:gd name="T35" fmla="*/ 0 h 103"/>
                <a:gd name="T36" fmla="*/ 8 w 120"/>
                <a:gd name="T37" fmla="*/ 5 h 103"/>
                <a:gd name="T38" fmla="*/ 8 w 120"/>
                <a:gd name="T39" fmla="*/ 5 h 103"/>
                <a:gd name="T40" fmla="*/ 8 w 120"/>
                <a:gd name="T41" fmla="*/ 5 h 103"/>
                <a:gd name="T42" fmla="*/ 0 w 120"/>
                <a:gd name="T43" fmla="*/ 11 h 103"/>
                <a:gd name="T44" fmla="*/ 0 w 120"/>
                <a:gd name="T45" fmla="*/ 13 h 103"/>
                <a:gd name="T46" fmla="*/ 24 w 120"/>
                <a:gd name="T47" fmla="*/ 13 h 103"/>
                <a:gd name="T48" fmla="*/ 24 w 120"/>
                <a:gd name="T49" fmla="*/ 14 h 103"/>
                <a:gd name="T50" fmla="*/ 52 w 120"/>
                <a:gd name="T51" fmla="*/ 16 h 103"/>
                <a:gd name="T52" fmla="*/ 60 w 120"/>
                <a:gd name="T53" fmla="*/ 16 h 103"/>
                <a:gd name="T54" fmla="*/ 84 w 120"/>
                <a:gd name="T55" fmla="*/ 16 h 103"/>
                <a:gd name="T56" fmla="*/ 84 w 120"/>
                <a:gd name="T57" fmla="*/ 15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03"/>
                <a:gd name="T89" fmla="*/ 120 w 120"/>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03">
                  <a:moveTo>
                    <a:pt x="64" y="95"/>
                  </a:moveTo>
                  <a:lnTo>
                    <a:pt x="80" y="71"/>
                  </a:lnTo>
                  <a:lnTo>
                    <a:pt x="88" y="79"/>
                  </a:lnTo>
                  <a:lnTo>
                    <a:pt x="96" y="71"/>
                  </a:lnTo>
                  <a:lnTo>
                    <a:pt x="112" y="56"/>
                  </a:lnTo>
                  <a:lnTo>
                    <a:pt x="120" y="32"/>
                  </a:lnTo>
                  <a:lnTo>
                    <a:pt x="120" y="24"/>
                  </a:lnTo>
                  <a:lnTo>
                    <a:pt x="120" y="16"/>
                  </a:lnTo>
                  <a:lnTo>
                    <a:pt x="120" y="8"/>
                  </a:lnTo>
                  <a:lnTo>
                    <a:pt x="120" y="0"/>
                  </a:lnTo>
                  <a:lnTo>
                    <a:pt x="112" y="0"/>
                  </a:lnTo>
                  <a:lnTo>
                    <a:pt x="104" y="8"/>
                  </a:lnTo>
                  <a:lnTo>
                    <a:pt x="80" y="8"/>
                  </a:lnTo>
                  <a:lnTo>
                    <a:pt x="72" y="16"/>
                  </a:lnTo>
                  <a:lnTo>
                    <a:pt x="56" y="8"/>
                  </a:lnTo>
                  <a:lnTo>
                    <a:pt x="48" y="8"/>
                  </a:lnTo>
                  <a:lnTo>
                    <a:pt x="32" y="0"/>
                  </a:lnTo>
                  <a:lnTo>
                    <a:pt x="24" y="0"/>
                  </a:lnTo>
                  <a:lnTo>
                    <a:pt x="8" y="16"/>
                  </a:lnTo>
                  <a:lnTo>
                    <a:pt x="8" y="24"/>
                  </a:lnTo>
                  <a:lnTo>
                    <a:pt x="8" y="32"/>
                  </a:lnTo>
                  <a:lnTo>
                    <a:pt x="0" y="64"/>
                  </a:lnTo>
                  <a:lnTo>
                    <a:pt x="0" y="79"/>
                  </a:lnTo>
                  <a:lnTo>
                    <a:pt x="24" y="79"/>
                  </a:lnTo>
                  <a:lnTo>
                    <a:pt x="24" y="87"/>
                  </a:lnTo>
                  <a:lnTo>
                    <a:pt x="32" y="103"/>
                  </a:lnTo>
                  <a:lnTo>
                    <a:pt x="40" y="103"/>
                  </a:lnTo>
                  <a:lnTo>
                    <a:pt x="64" y="103"/>
                  </a:lnTo>
                  <a:lnTo>
                    <a:pt x="64" y="9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9" name="Freeform 247"/>
            <p:cNvSpPr>
              <a:spLocks/>
            </p:cNvSpPr>
            <p:nvPr/>
          </p:nvSpPr>
          <p:spPr bwMode="auto">
            <a:xfrm>
              <a:off x="3520" y="2495"/>
              <a:ext cx="122" cy="94"/>
            </a:xfrm>
            <a:custGeom>
              <a:avLst/>
              <a:gdLst>
                <a:gd name="T0" fmla="*/ 84 w 120"/>
                <a:gd name="T1" fmla="*/ 15 h 103"/>
                <a:gd name="T2" fmla="*/ 110 w 120"/>
                <a:gd name="T3" fmla="*/ 12 h 103"/>
                <a:gd name="T4" fmla="*/ 126 w 120"/>
                <a:gd name="T5" fmla="*/ 13 h 103"/>
                <a:gd name="T6" fmla="*/ 136 w 120"/>
                <a:gd name="T7" fmla="*/ 12 h 103"/>
                <a:gd name="T8" fmla="*/ 153 w 120"/>
                <a:gd name="T9" fmla="*/ 10 h 103"/>
                <a:gd name="T10" fmla="*/ 165 w 120"/>
                <a:gd name="T11" fmla="*/ 5 h 103"/>
                <a:gd name="T12" fmla="*/ 165 w 120"/>
                <a:gd name="T13" fmla="*/ 5 h 103"/>
                <a:gd name="T14" fmla="*/ 165 w 120"/>
                <a:gd name="T15" fmla="*/ 5 h 103"/>
                <a:gd name="T16" fmla="*/ 165 w 120"/>
                <a:gd name="T17" fmla="*/ 5 h 103"/>
                <a:gd name="T18" fmla="*/ 165 w 120"/>
                <a:gd name="T19" fmla="*/ 0 h 103"/>
                <a:gd name="T20" fmla="*/ 153 w 120"/>
                <a:gd name="T21" fmla="*/ 0 h 103"/>
                <a:gd name="T22" fmla="*/ 144 w 120"/>
                <a:gd name="T23" fmla="*/ 5 h 103"/>
                <a:gd name="T24" fmla="*/ 110 w 120"/>
                <a:gd name="T25" fmla="*/ 5 h 103"/>
                <a:gd name="T26" fmla="*/ 94 w 120"/>
                <a:gd name="T27" fmla="*/ 5 h 103"/>
                <a:gd name="T28" fmla="*/ 76 w 120"/>
                <a:gd name="T29" fmla="*/ 5 h 103"/>
                <a:gd name="T30" fmla="*/ 68 w 120"/>
                <a:gd name="T31" fmla="*/ 5 h 103"/>
                <a:gd name="T32" fmla="*/ 52 w 120"/>
                <a:gd name="T33" fmla="*/ 0 h 103"/>
                <a:gd name="T34" fmla="*/ 24 w 120"/>
                <a:gd name="T35" fmla="*/ 0 h 103"/>
                <a:gd name="T36" fmla="*/ 8 w 120"/>
                <a:gd name="T37" fmla="*/ 5 h 103"/>
                <a:gd name="T38" fmla="*/ 8 w 120"/>
                <a:gd name="T39" fmla="*/ 5 h 103"/>
                <a:gd name="T40" fmla="*/ 8 w 120"/>
                <a:gd name="T41" fmla="*/ 5 h 103"/>
                <a:gd name="T42" fmla="*/ 0 w 120"/>
                <a:gd name="T43" fmla="*/ 11 h 103"/>
                <a:gd name="T44" fmla="*/ 0 w 120"/>
                <a:gd name="T45" fmla="*/ 13 h 103"/>
                <a:gd name="T46" fmla="*/ 24 w 120"/>
                <a:gd name="T47" fmla="*/ 13 h 103"/>
                <a:gd name="T48" fmla="*/ 24 w 120"/>
                <a:gd name="T49" fmla="*/ 14 h 103"/>
                <a:gd name="T50" fmla="*/ 52 w 120"/>
                <a:gd name="T51" fmla="*/ 16 h 103"/>
                <a:gd name="T52" fmla="*/ 60 w 120"/>
                <a:gd name="T53" fmla="*/ 16 h 103"/>
                <a:gd name="T54" fmla="*/ 84 w 120"/>
                <a:gd name="T55" fmla="*/ 16 h 103"/>
                <a:gd name="T56" fmla="*/ 84 w 120"/>
                <a:gd name="T57" fmla="*/ 15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03"/>
                <a:gd name="T89" fmla="*/ 120 w 120"/>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03">
                  <a:moveTo>
                    <a:pt x="64" y="95"/>
                  </a:moveTo>
                  <a:lnTo>
                    <a:pt x="80" y="71"/>
                  </a:lnTo>
                  <a:lnTo>
                    <a:pt x="88" y="79"/>
                  </a:lnTo>
                  <a:lnTo>
                    <a:pt x="96" y="71"/>
                  </a:lnTo>
                  <a:lnTo>
                    <a:pt x="112" y="56"/>
                  </a:lnTo>
                  <a:lnTo>
                    <a:pt x="120" y="32"/>
                  </a:lnTo>
                  <a:lnTo>
                    <a:pt x="120" y="24"/>
                  </a:lnTo>
                  <a:lnTo>
                    <a:pt x="120" y="16"/>
                  </a:lnTo>
                  <a:lnTo>
                    <a:pt x="120" y="8"/>
                  </a:lnTo>
                  <a:lnTo>
                    <a:pt x="120" y="0"/>
                  </a:lnTo>
                  <a:lnTo>
                    <a:pt x="112" y="0"/>
                  </a:lnTo>
                  <a:lnTo>
                    <a:pt x="104" y="8"/>
                  </a:lnTo>
                  <a:lnTo>
                    <a:pt x="80" y="8"/>
                  </a:lnTo>
                  <a:lnTo>
                    <a:pt x="72" y="16"/>
                  </a:lnTo>
                  <a:lnTo>
                    <a:pt x="56" y="8"/>
                  </a:lnTo>
                  <a:lnTo>
                    <a:pt x="48" y="8"/>
                  </a:lnTo>
                  <a:lnTo>
                    <a:pt x="32" y="0"/>
                  </a:lnTo>
                  <a:lnTo>
                    <a:pt x="24" y="0"/>
                  </a:lnTo>
                  <a:lnTo>
                    <a:pt x="8" y="16"/>
                  </a:lnTo>
                  <a:lnTo>
                    <a:pt x="8" y="24"/>
                  </a:lnTo>
                  <a:lnTo>
                    <a:pt x="8" y="32"/>
                  </a:lnTo>
                  <a:lnTo>
                    <a:pt x="0" y="64"/>
                  </a:lnTo>
                  <a:lnTo>
                    <a:pt x="0" y="79"/>
                  </a:lnTo>
                  <a:lnTo>
                    <a:pt x="24" y="79"/>
                  </a:lnTo>
                  <a:lnTo>
                    <a:pt x="24" y="87"/>
                  </a:lnTo>
                  <a:lnTo>
                    <a:pt x="32" y="103"/>
                  </a:lnTo>
                  <a:lnTo>
                    <a:pt x="40" y="103"/>
                  </a:lnTo>
                  <a:lnTo>
                    <a:pt x="64" y="103"/>
                  </a:lnTo>
                  <a:lnTo>
                    <a:pt x="64" y="95"/>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0" name="Freeform 248"/>
            <p:cNvSpPr>
              <a:spLocks/>
            </p:cNvSpPr>
            <p:nvPr/>
          </p:nvSpPr>
          <p:spPr bwMode="auto">
            <a:xfrm>
              <a:off x="3585" y="2501"/>
              <a:ext cx="82" cy="110"/>
            </a:xfrm>
            <a:custGeom>
              <a:avLst/>
              <a:gdLst>
                <a:gd name="T0" fmla="*/ 0 w 80"/>
                <a:gd name="T1" fmla="*/ 18 h 119"/>
                <a:gd name="T2" fmla="*/ 16 w 80"/>
                <a:gd name="T3" fmla="*/ 14 h 119"/>
                <a:gd name="T4" fmla="*/ 44 w 80"/>
                <a:gd name="T5" fmla="*/ 15 h 119"/>
                <a:gd name="T6" fmla="*/ 52 w 80"/>
                <a:gd name="T7" fmla="*/ 14 h 119"/>
                <a:gd name="T8" fmla="*/ 75 w 80"/>
                <a:gd name="T9" fmla="*/ 10 h 119"/>
                <a:gd name="T10" fmla="*/ 91 w 80"/>
                <a:gd name="T11" fmla="*/ 6 h 119"/>
                <a:gd name="T12" fmla="*/ 91 w 80"/>
                <a:gd name="T13" fmla="*/ 6 h 119"/>
                <a:gd name="T14" fmla="*/ 91 w 80"/>
                <a:gd name="T15" fmla="*/ 6 h 119"/>
                <a:gd name="T16" fmla="*/ 91 w 80"/>
                <a:gd name="T17" fmla="*/ 0 h 119"/>
                <a:gd name="T18" fmla="*/ 91 w 80"/>
                <a:gd name="T19" fmla="*/ 6 h 119"/>
                <a:gd name="T20" fmla="*/ 117 w 80"/>
                <a:gd name="T21" fmla="*/ 6 h 119"/>
                <a:gd name="T22" fmla="*/ 91 w 80"/>
                <a:gd name="T23" fmla="*/ 6 h 119"/>
                <a:gd name="T24" fmla="*/ 91 w 80"/>
                <a:gd name="T25" fmla="*/ 8 h 119"/>
                <a:gd name="T26" fmla="*/ 106 w 80"/>
                <a:gd name="T27" fmla="*/ 10 h 119"/>
                <a:gd name="T28" fmla="*/ 117 w 80"/>
                <a:gd name="T29" fmla="*/ 14 h 119"/>
                <a:gd name="T30" fmla="*/ 91 w 80"/>
                <a:gd name="T31" fmla="*/ 17 h 119"/>
                <a:gd name="T32" fmla="*/ 106 w 80"/>
                <a:gd name="T33" fmla="*/ 18 h 119"/>
                <a:gd name="T34" fmla="*/ 129 w 80"/>
                <a:gd name="T35" fmla="*/ 23 h 119"/>
                <a:gd name="T36" fmla="*/ 129 w 80"/>
                <a:gd name="T37" fmla="*/ 25 h 119"/>
                <a:gd name="T38" fmla="*/ 75 w 80"/>
                <a:gd name="T39" fmla="*/ 23 h 119"/>
                <a:gd name="T40" fmla="*/ 44 w 80"/>
                <a:gd name="T41" fmla="*/ 23 h 119"/>
                <a:gd name="T42" fmla="*/ 16 w 80"/>
                <a:gd name="T43" fmla="*/ 23 h 119"/>
                <a:gd name="T44" fmla="*/ 8 w 80"/>
                <a:gd name="T45" fmla="*/ 21 h 119"/>
                <a:gd name="T46" fmla="*/ 0 w 80"/>
                <a:gd name="T47" fmla="*/ 19 h 119"/>
                <a:gd name="T48" fmla="*/ 0 w 80"/>
                <a:gd name="T49" fmla="*/ 1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19"/>
                <a:gd name="T77" fmla="*/ 80 w 80"/>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19">
                  <a:moveTo>
                    <a:pt x="0" y="87"/>
                  </a:moveTo>
                  <a:lnTo>
                    <a:pt x="16" y="63"/>
                  </a:lnTo>
                  <a:lnTo>
                    <a:pt x="24" y="71"/>
                  </a:lnTo>
                  <a:lnTo>
                    <a:pt x="32" y="63"/>
                  </a:lnTo>
                  <a:lnTo>
                    <a:pt x="48" y="48"/>
                  </a:lnTo>
                  <a:lnTo>
                    <a:pt x="56" y="24"/>
                  </a:lnTo>
                  <a:lnTo>
                    <a:pt x="56" y="16"/>
                  </a:lnTo>
                  <a:lnTo>
                    <a:pt x="56" y="8"/>
                  </a:lnTo>
                  <a:lnTo>
                    <a:pt x="56" y="0"/>
                  </a:lnTo>
                  <a:lnTo>
                    <a:pt x="56" y="8"/>
                  </a:lnTo>
                  <a:lnTo>
                    <a:pt x="72" y="32"/>
                  </a:lnTo>
                  <a:lnTo>
                    <a:pt x="56" y="32"/>
                  </a:lnTo>
                  <a:lnTo>
                    <a:pt x="56" y="40"/>
                  </a:lnTo>
                  <a:lnTo>
                    <a:pt x="64" y="48"/>
                  </a:lnTo>
                  <a:lnTo>
                    <a:pt x="72" y="63"/>
                  </a:lnTo>
                  <a:lnTo>
                    <a:pt x="56" y="79"/>
                  </a:lnTo>
                  <a:lnTo>
                    <a:pt x="64" y="87"/>
                  </a:lnTo>
                  <a:lnTo>
                    <a:pt x="80" y="111"/>
                  </a:lnTo>
                  <a:lnTo>
                    <a:pt x="80" y="119"/>
                  </a:lnTo>
                  <a:lnTo>
                    <a:pt x="48" y="111"/>
                  </a:lnTo>
                  <a:lnTo>
                    <a:pt x="24" y="111"/>
                  </a:lnTo>
                  <a:lnTo>
                    <a:pt x="16" y="111"/>
                  </a:lnTo>
                  <a:lnTo>
                    <a:pt x="8" y="103"/>
                  </a:lnTo>
                  <a:lnTo>
                    <a:pt x="0" y="95"/>
                  </a:lnTo>
                  <a:lnTo>
                    <a:pt x="0" y="8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1" name="Freeform 249"/>
            <p:cNvSpPr>
              <a:spLocks/>
            </p:cNvSpPr>
            <p:nvPr/>
          </p:nvSpPr>
          <p:spPr bwMode="auto">
            <a:xfrm>
              <a:off x="3585" y="2501"/>
              <a:ext cx="82" cy="110"/>
            </a:xfrm>
            <a:custGeom>
              <a:avLst/>
              <a:gdLst>
                <a:gd name="T0" fmla="*/ 0 w 80"/>
                <a:gd name="T1" fmla="*/ 18 h 119"/>
                <a:gd name="T2" fmla="*/ 16 w 80"/>
                <a:gd name="T3" fmla="*/ 14 h 119"/>
                <a:gd name="T4" fmla="*/ 44 w 80"/>
                <a:gd name="T5" fmla="*/ 15 h 119"/>
                <a:gd name="T6" fmla="*/ 52 w 80"/>
                <a:gd name="T7" fmla="*/ 14 h 119"/>
                <a:gd name="T8" fmla="*/ 75 w 80"/>
                <a:gd name="T9" fmla="*/ 10 h 119"/>
                <a:gd name="T10" fmla="*/ 91 w 80"/>
                <a:gd name="T11" fmla="*/ 6 h 119"/>
                <a:gd name="T12" fmla="*/ 91 w 80"/>
                <a:gd name="T13" fmla="*/ 6 h 119"/>
                <a:gd name="T14" fmla="*/ 91 w 80"/>
                <a:gd name="T15" fmla="*/ 6 h 119"/>
                <a:gd name="T16" fmla="*/ 91 w 80"/>
                <a:gd name="T17" fmla="*/ 0 h 119"/>
                <a:gd name="T18" fmla="*/ 91 w 80"/>
                <a:gd name="T19" fmla="*/ 6 h 119"/>
                <a:gd name="T20" fmla="*/ 117 w 80"/>
                <a:gd name="T21" fmla="*/ 6 h 119"/>
                <a:gd name="T22" fmla="*/ 91 w 80"/>
                <a:gd name="T23" fmla="*/ 6 h 119"/>
                <a:gd name="T24" fmla="*/ 91 w 80"/>
                <a:gd name="T25" fmla="*/ 8 h 119"/>
                <a:gd name="T26" fmla="*/ 106 w 80"/>
                <a:gd name="T27" fmla="*/ 10 h 119"/>
                <a:gd name="T28" fmla="*/ 117 w 80"/>
                <a:gd name="T29" fmla="*/ 14 h 119"/>
                <a:gd name="T30" fmla="*/ 91 w 80"/>
                <a:gd name="T31" fmla="*/ 17 h 119"/>
                <a:gd name="T32" fmla="*/ 106 w 80"/>
                <a:gd name="T33" fmla="*/ 18 h 119"/>
                <a:gd name="T34" fmla="*/ 129 w 80"/>
                <a:gd name="T35" fmla="*/ 23 h 119"/>
                <a:gd name="T36" fmla="*/ 129 w 80"/>
                <a:gd name="T37" fmla="*/ 25 h 119"/>
                <a:gd name="T38" fmla="*/ 75 w 80"/>
                <a:gd name="T39" fmla="*/ 23 h 119"/>
                <a:gd name="T40" fmla="*/ 44 w 80"/>
                <a:gd name="T41" fmla="*/ 23 h 119"/>
                <a:gd name="T42" fmla="*/ 16 w 80"/>
                <a:gd name="T43" fmla="*/ 23 h 119"/>
                <a:gd name="T44" fmla="*/ 8 w 80"/>
                <a:gd name="T45" fmla="*/ 21 h 119"/>
                <a:gd name="T46" fmla="*/ 0 w 80"/>
                <a:gd name="T47" fmla="*/ 19 h 119"/>
                <a:gd name="T48" fmla="*/ 0 w 80"/>
                <a:gd name="T49" fmla="*/ 1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19"/>
                <a:gd name="T77" fmla="*/ 80 w 80"/>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19">
                  <a:moveTo>
                    <a:pt x="0" y="87"/>
                  </a:moveTo>
                  <a:lnTo>
                    <a:pt x="16" y="63"/>
                  </a:lnTo>
                  <a:lnTo>
                    <a:pt x="24" y="71"/>
                  </a:lnTo>
                  <a:lnTo>
                    <a:pt x="32" y="63"/>
                  </a:lnTo>
                  <a:lnTo>
                    <a:pt x="48" y="48"/>
                  </a:lnTo>
                  <a:lnTo>
                    <a:pt x="56" y="24"/>
                  </a:lnTo>
                  <a:lnTo>
                    <a:pt x="56" y="16"/>
                  </a:lnTo>
                  <a:lnTo>
                    <a:pt x="56" y="8"/>
                  </a:lnTo>
                  <a:lnTo>
                    <a:pt x="56" y="0"/>
                  </a:lnTo>
                  <a:lnTo>
                    <a:pt x="56" y="8"/>
                  </a:lnTo>
                  <a:lnTo>
                    <a:pt x="72" y="32"/>
                  </a:lnTo>
                  <a:lnTo>
                    <a:pt x="56" y="32"/>
                  </a:lnTo>
                  <a:lnTo>
                    <a:pt x="56" y="40"/>
                  </a:lnTo>
                  <a:lnTo>
                    <a:pt x="64" y="48"/>
                  </a:lnTo>
                  <a:lnTo>
                    <a:pt x="72" y="63"/>
                  </a:lnTo>
                  <a:lnTo>
                    <a:pt x="56" y="79"/>
                  </a:lnTo>
                  <a:lnTo>
                    <a:pt x="64" y="87"/>
                  </a:lnTo>
                  <a:lnTo>
                    <a:pt x="80" y="111"/>
                  </a:lnTo>
                  <a:lnTo>
                    <a:pt x="80" y="119"/>
                  </a:lnTo>
                  <a:lnTo>
                    <a:pt x="48" y="111"/>
                  </a:lnTo>
                  <a:lnTo>
                    <a:pt x="24" y="111"/>
                  </a:lnTo>
                  <a:lnTo>
                    <a:pt x="16" y="111"/>
                  </a:lnTo>
                  <a:lnTo>
                    <a:pt x="8" y="103"/>
                  </a:lnTo>
                  <a:lnTo>
                    <a:pt x="0" y="95"/>
                  </a:lnTo>
                  <a:lnTo>
                    <a:pt x="0" y="87"/>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2" name="Freeform 250"/>
            <p:cNvSpPr>
              <a:spLocks/>
            </p:cNvSpPr>
            <p:nvPr/>
          </p:nvSpPr>
          <p:spPr bwMode="auto">
            <a:xfrm>
              <a:off x="3593" y="2605"/>
              <a:ext cx="17" cy="13"/>
            </a:xfrm>
            <a:custGeom>
              <a:avLst/>
              <a:gdLst>
                <a:gd name="T0" fmla="*/ 50 w 16"/>
                <a:gd name="T1" fmla="*/ 0 h 16"/>
                <a:gd name="T2" fmla="*/ 50 w 16"/>
                <a:gd name="T3" fmla="*/ 2 h 16"/>
                <a:gd name="T4" fmla="*/ 31 w 16"/>
                <a:gd name="T5" fmla="*/ 2 h 16"/>
                <a:gd name="T6" fmla="*/ 0 w 16"/>
                <a:gd name="T7" fmla="*/ 2 h 16"/>
                <a:gd name="T8" fmla="*/ 31 w 16"/>
                <a:gd name="T9" fmla="*/ 0 h 16"/>
                <a:gd name="T10" fmla="*/ 50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16" y="0"/>
                  </a:moveTo>
                  <a:lnTo>
                    <a:pt x="16" y="16"/>
                  </a:lnTo>
                  <a:lnTo>
                    <a:pt x="8" y="16"/>
                  </a:lnTo>
                  <a:lnTo>
                    <a:pt x="0" y="16"/>
                  </a:lnTo>
                  <a:lnTo>
                    <a:pt x="8" y="0"/>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3" name="Freeform 251"/>
            <p:cNvSpPr>
              <a:spLocks/>
            </p:cNvSpPr>
            <p:nvPr/>
          </p:nvSpPr>
          <p:spPr bwMode="auto">
            <a:xfrm>
              <a:off x="3593" y="2605"/>
              <a:ext cx="17" cy="13"/>
            </a:xfrm>
            <a:custGeom>
              <a:avLst/>
              <a:gdLst>
                <a:gd name="T0" fmla="*/ 50 w 16"/>
                <a:gd name="T1" fmla="*/ 0 h 16"/>
                <a:gd name="T2" fmla="*/ 50 w 16"/>
                <a:gd name="T3" fmla="*/ 2 h 16"/>
                <a:gd name="T4" fmla="*/ 31 w 16"/>
                <a:gd name="T5" fmla="*/ 2 h 16"/>
                <a:gd name="T6" fmla="*/ 0 w 16"/>
                <a:gd name="T7" fmla="*/ 2 h 16"/>
                <a:gd name="T8" fmla="*/ 31 w 16"/>
                <a:gd name="T9" fmla="*/ 0 h 16"/>
                <a:gd name="T10" fmla="*/ 50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16" y="0"/>
                  </a:moveTo>
                  <a:lnTo>
                    <a:pt x="16" y="16"/>
                  </a:lnTo>
                  <a:lnTo>
                    <a:pt x="8" y="16"/>
                  </a:lnTo>
                  <a:lnTo>
                    <a:pt x="0" y="16"/>
                  </a:lnTo>
                  <a:lnTo>
                    <a:pt x="8" y="0"/>
                  </a:lnTo>
                  <a:lnTo>
                    <a:pt x="16"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4" name="Freeform 252"/>
            <p:cNvSpPr>
              <a:spLocks/>
            </p:cNvSpPr>
            <p:nvPr/>
          </p:nvSpPr>
          <p:spPr bwMode="auto">
            <a:xfrm>
              <a:off x="3585" y="2605"/>
              <a:ext cx="57" cy="67"/>
            </a:xfrm>
            <a:custGeom>
              <a:avLst/>
              <a:gdLst>
                <a:gd name="T0" fmla="*/ 16 w 56"/>
                <a:gd name="T1" fmla="*/ 7 h 72"/>
                <a:gd name="T2" fmla="*/ 24 w 56"/>
                <a:gd name="T3" fmla="*/ 7 h 72"/>
                <a:gd name="T4" fmla="*/ 24 w 56"/>
                <a:gd name="T5" fmla="*/ 0 h 72"/>
                <a:gd name="T6" fmla="*/ 68 w 56"/>
                <a:gd name="T7" fmla="*/ 0 h 72"/>
                <a:gd name="T8" fmla="*/ 68 w 56"/>
                <a:gd name="T9" fmla="*/ 7 h 72"/>
                <a:gd name="T10" fmla="*/ 76 w 56"/>
                <a:gd name="T11" fmla="*/ 7 h 72"/>
                <a:gd name="T12" fmla="*/ 76 w 56"/>
                <a:gd name="T13" fmla="*/ 7 h 72"/>
                <a:gd name="T14" fmla="*/ 76 w 56"/>
                <a:gd name="T15" fmla="*/ 7 h 72"/>
                <a:gd name="T16" fmla="*/ 76 w 56"/>
                <a:gd name="T17" fmla="*/ 12 h 72"/>
                <a:gd name="T18" fmla="*/ 60 w 56"/>
                <a:gd name="T19" fmla="*/ 12 h 72"/>
                <a:gd name="T20" fmla="*/ 52 w 56"/>
                <a:gd name="T21" fmla="*/ 14 h 72"/>
                <a:gd name="T22" fmla="*/ 52 w 56"/>
                <a:gd name="T23" fmla="*/ 16 h 72"/>
                <a:gd name="T24" fmla="*/ 24 w 56"/>
                <a:gd name="T25" fmla="*/ 16 h 72"/>
                <a:gd name="T26" fmla="*/ 24 w 56"/>
                <a:gd name="T27" fmla="*/ 18 h 72"/>
                <a:gd name="T28" fmla="*/ 16 w 56"/>
                <a:gd name="T29" fmla="*/ 14 h 72"/>
                <a:gd name="T30" fmla="*/ 0 w 56"/>
                <a:gd name="T31" fmla="*/ 9 h 72"/>
                <a:gd name="T32" fmla="*/ 8 w 56"/>
                <a:gd name="T33" fmla="*/ 7 h 72"/>
                <a:gd name="T34" fmla="*/ 8 w 56"/>
                <a:gd name="T35" fmla="*/ 7 h 72"/>
                <a:gd name="T36" fmla="*/ 16 w 56"/>
                <a:gd name="T37" fmla="*/ 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2"/>
                <a:gd name="T59" fmla="*/ 56 w 5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2">
                  <a:moveTo>
                    <a:pt x="16" y="16"/>
                  </a:moveTo>
                  <a:lnTo>
                    <a:pt x="24" y="16"/>
                  </a:lnTo>
                  <a:lnTo>
                    <a:pt x="24" y="0"/>
                  </a:lnTo>
                  <a:lnTo>
                    <a:pt x="48" y="0"/>
                  </a:lnTo>
                  <a:lnTo>
                    <a:pt x="48" y="16"/>
                  </a:lnTo>
                  <a:lnTo>
                    <a:pt x="56" y="8"/>
                  </a:lnTo>
                  <a:lnTo>
                    <a:pt x="56" y="16"/>
                  </a:lnTo>
                  <a:lnTo>
                    <a:pt x="56" y="24"/>
                  </a:lnTo>
                  <a:lnTo>
                    <a:pt x="56" y="48"/>
                  </a:lnTo>
                  <a:lnTo>
                    <a:pt x="40" y="48"/>
                  </a:lnTo>
                  <a:lnTo>
                    <a:pt x="32" y="56"/>
                  </a:lnTo>
                  <a:lnTo>
                    <a:pt x="32" y="64"/>
                  </a:lnTo>
                  <a:lnTo>
                    <a:pt x="24" y="64"/>
                  </a:lnTo>
                  <a:lnTo>
                    <a:pt x="24" y="72"/>
                  </a:lnTo>
                  <a:lnTo>
                    <a:pt x="16" y="56"/>
                  </a:lnTo>
                  <a:lnTo>
                    <a:pt x="0" y="40"/>
                  </a:lnTo>
                  <a:lnTo>
                    <a:pt x="8" y="32"/>
                  </a:lnTo>
                  <a:lnTo>
                    <a:pt x="8" y="24"/>
                  </a:lnTo>
                  <a:lnTo>
                    <a:pt x="16"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5" name="Freeform 253"/>
            <p:cNvSpPr>
              <a:spLocks/>
            </p:cNvSpPr>
            <p:nvPr/>
          </p:nvSpPr>
          <p:spPr bwMode="auto">
            <a:xfrm>
              <a:off x="3585" y="2605"/>
              <a:ext cx="57" cy="67"/>
            </a:xfrm>
            <a:custGeom>
              <a:avLst/>
              <a:gdLst>
                <a:gd name="T0" fmla="*/ 16 w 56"/>
                <a:gd name="T1" fmla="*/ 7 h 72"/>
                <a:gd name="T2" fmla="*/ 24 w 56"/>
                <a:gd name="T3" fmla="*/ 7 h 72"/>
                <a:gd name="T4" fmla="*/ 24 w 56"/>
                <a:gd name="T5" fmla="*/ 0 h 72"/>
                <a:gd name="T6" fmla="*/ 68 w 56"/>
                <a:gd name="T7" fmla="*/ 0 h 72"/>
                <a:gd name="T8" fmla="*/ 68 w 56"/>
                <a:gd name="T9" fmla="*/ 7 h 72"/>
                <a:gd name="T10" fmla="*/ 76 w 56"/>
                <a:gd name="T11" fmla="*/ 7 h 72"/>
                <a:gd name="T12" fmla="*/ 76 w 56"/>
                <a:gd name="T13" fmla="*/ 7 h 72"/>
                <a:gd name="T14" fmla="*/ 76 w 56"/>
                <a:gd name="T15" fmla="*/ 7 h 72"/>
                <a:gd name="T16" fmla="*/ 76 w 56"/>
                <a:gd name="T17" fmla="*/ 12 h 72"/>
                <a:gd name="T18" fmla="*/ 60 w 56"/>
                <a:gd name="T19" fmla="*/ 12 h 72"/>
                <a:gd name="T20" fmla="*/ 52 w 56"/>
                <a:gd name="T21" fmla="*/ 14 h 72"/>
                <a:gd name="T22" fmla="*/ 52 w 56"/>
                <a:gd name="T23" fmla="*/ 16 h 72"/>
                <a:gd name="T24" fmla="*/ 24 w 56"/>
                <a:gd name="T25" fmla="*/ 16 h 72"/>
                <a:gd name="T26" fmla="*/ 24 w 56"/>
                <a:gd name="T27" fmla="*/ 18 h 72"/>
                <a:gd name="T28" fmla="*/ 16 w 56"/>
                <a:gd name="T29" fmla="*/ 14 h 72"/>
                <a:gd name="T30" fmla="*/ 0 w 56"/>
                <a:gd name="T31" fmla="*/ 9 h 72"/>
                <a:gd name="T32" fmla="*/ 8 w 56"/>
                <a:gd name="T33" fmla="*/ 7 h 72"/>
                <a:gd name="T34" fmla="*/ 8 w 56"/>
                <a:gd name="T35" fmla="*/ 7 h 72"/>
                <a:gd name="T36" fmla="*/ 16 w 56"/>
                <a:gd name="T37" fmla="*/ 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2"/>
                <a:gd name="T59" fmla="*/ 56 w 5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2">
                  <a:moveTo>
                    <a:pt x="16" y="16"/>
                  </a:moveTo>
                  <a:lnTo>
                    <a:pt x="24" y="16"/>
                  </a:lnTo>
                  <a:lnTo>
                    <a:pt x="24" y="0"/>
                  </a:lnTo>
                  <a:lnTo>
                    <a:pt x="48" y="0"/>
                  </a:lnTo>
                  <a:lnTo>
                    <a:pt x="48" y="16"/>
                  </a:lnTo>
                  <a:lnTo>
                    <a:pt x="56" y="8"/>
                  </a:lnTo>
                  <a:lnTo>
                    <a:pt x="56" y="16"/>
                  </a:lnTo>
                  <a:lnTo>
                    <a:pt x="56" y="24"/>
                  </a:lnTo>
                  <a:lnTo>
                    <a:pt x="56" y="48"/>
                  </a:lnTo>
                  <a:lnTo>
                    <a:pt x="40" y="48"/>
                  </a:lnTo>
                  <a:lnTo>
                    <a:pt x="32" y="56"/>
                  </a:lnTo>
                  <a:lnTo>
                    <a:pt x="32" y="64"/>
                  </a:lnTo>
                  <a:lnTo>
                    <a:pt x="24" y="64"/>
                  </a:lnTo>
                  <a:lnTo>
                    <a:pt x="24" y="72"/>
                  </a:lnTo>
                  <a:lnTo>
                    <a:pt x="16" y="56"/>
                  </a:lnTo>
                  <a:lnTo>
                    <a:pt x="0" y="40"/>
                  </a:lnTo>
                  <a:lnTo>
                    <a:pt x="8" y="32"/>
                  </a:lnTo>
                  <a:lnTo>
                    <a:pt x="8" y="24"/>
                  </a:lnTo>
                  <a:lnTo>
                    <a:pt x="16"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6" name="Freeform 254"/>
            <p:cNvSpPr>
              <a:spLocks/>
            </p:cNvSpPr>
            <p:nvPr/>
          </p:nvSpPr>
          <p:spPr bwMode="auto">
            <a:xfrm>
              <a:off x="3610" y="2598"/>
              <a:ext cx="82" cy="88"/>
            </a:xfrm>
            <a:custGeom>
              <a:avLst/>
              <a:gdLst>
                <a:gd name="T0" fmla="*/ 91 w 80"/>
                <a:gd name="T1" fmla="*/ 6 h 96"/>
                <a:gd name="T2" fmla="*/ 91 w 80"/>
                <a:gd name="T3" fmla="*/ 6 h 96"/>
                <a:gd name="T4" fmla="*/ 44 w 80"/>
                <a:gd name="T5" fmla="*/ 6 h 96"/>
                <a:gd name="T6" fmla="*/ 44 w 80"/>
                <a:gd name="T7" fmla="*/ 6 h 96"/>
                <a:gd name="T8" fmla="*/ 52 w 80"/>
                <a:gd name="T9" fmla="*/ 6 h 96"/>
                <a:gd name="T10" fmla="*/ 52 w 80"/>
                <a:gd name="T11" fmla="*/ 6 h 96"/>
                <a:gd name="T12" fmla="*/ 52 w 80"/>
                <a:gd name="T13" fmla="*/ 6 h 96"/>
                <a:gd name="T14" fmla="*/ 52 w 80"/>
                <a:gd name="T15" fmla="*/ 10 h 96"/>
                <a:gd name="T16" fmla="*/ 16 w 80"/>
                <a:gd name="T17" fmla="*/ 10 h 96"/>
                <a:gd name="T18" fmla="*/ 8 w 80"/>
                <a:gd name="T19" fmla="*/ 12 h 96"/>
                <a:gd name="T20" fmla="*/ 8 w 80"/>
                <a:gd name="T21" fmla="*/ 13 h 96"/>
                <a:gd name="T22" fmla="*/ 0 w 80"/>
                <a:gd name="T23" fmla="*/ 13 h 96"/>
                <a:gd name="T24" fmla="*/ 0 w 80"/>
                <a:gd name="T25" fmla="*/ 14 h 96"/>
                <a:gd name="T26" fmla="*/ 16 w 80"/>
                <a:gd name="T27" fmla="*/ 17 h 96"/>
                <a:gd name="T28" fmla="*/ 16 w 80"/>
                <a:gd name="T29" fmla="*/ 16 h 96"/>
                <a:gd name="T30" fmla="*/ 44 w 80"/>
                <a:gd name="T31" fmla="*/ 16 h 96"/>
                <a:gd name="T32" fmla="*/ 52 w 80"/>
                <a:gd name="T33" fmla="*/ 16 h 96"/>
                <a:gd name="T34" fmla="*/ 75 w 80"/>
                <a:gd name="T35" fmla="*/ 14 h 96"/>
                <a:gd name="T36" fmla="*/ 91 w 80"/>
                <a:gd name="T37" fmla="*/ 10 h 96"/>
                <a:gd name="T38" fmla="*/ 117 w 80"/>
                <a:gd name="T39" fmla="*/ 9 h 96"/>
                <a:gd name="T40" fmla="*/ 129 w 80"/>
                <a:gd name="T41" fmla="*/ 0 h 96"/>
                <a:gd name="T42" fmla="*/ 106 w 80"/>
                <a:gd name="T43" fmla="*/ 6 h 96"/>
                <a:gd name="T44" fmla="*/ 91 w 80"/>
                <a:gd name="T45" fmla="*/ 6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96"/>
                <a:gd name="T71" fmla="*/ 80 w 80"/>
                <a:gd name="T72" fmla="*/ 96 h 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96">
                  <a:moveTo>
                    <a:pt x="56" y="8"/>
                  </a:moveTo>
                  <a:lnTo>
                    <a:pt x="56" y="16"/>
                  </a:lnTo>
                  <a:lnTo>
                    <a:pt x="24" y="8"/>
                  </a:lnTo>
                  <a:lnTo>
                    <a:pt x="24" y="24"/>
                  </a:lnTo>
                  <a:lnTo>
                    <a:pt x="32" y="16"/>
                  </a:lnTo>
                  <a:lnTo>
                    <a:pt x="32" y="24"/>
                  </a:lnTo>
                  <a:lnTo>
                    <a:pt x="32" y="32"/>
                  </a:lnTo>
                  <a:lnTo>
                    <a:pt x="32" y="56"/>
                  </a:lnTo>
                  <a:lnTo>
                    <a:pt x="16" y="56"/>
                  </a:lnTo>
                  <a:lnTo>
                    <a:pt x="8" y="64"/>
                  </a:lnTo>
                  <a:lnTo>
                    <a:pt x="8" y="72"/>
                  </a:lnTo>
                  <a:lnTo>
                    <a:pt x="0" y="72"/>
                  </a:lnTo>
                  <a:lnTo>
                    <a:pt x="0" y="80"/>
                  </a:lnTo>
                  <a:lnTo>
                    <a:pt x="16" y="96"/>
                  </a:lnTo>
                  <a:lnTo>
                    <a:pt x="16" y="88"/>
                  </a:lnTo>
                  <a:lnTo>
                    <a:pt x="24" y="88"/>
                  </a:lnTo>
                  <a:lnTo>
                    <a:pt x="32" y="88"/>
                  </a:lnTo>
                  <a:lnTo>
                    <a:pt x="48" y="80"/>
                  </a:lnTo>
                  <a:lnTo>
                    <a:pt x="56" y="56"/>
                  </a:lnTo>
                  <a:lnTo>
                    <a:pt x="72" y="48"/>
                  </a:lnTo>
                  <a:lnTo>
                    <a:pt x="80" y="0"/>
                  </a:lnTo>
                  <a:lnTo>
                    <a:pt x="64" y="8"/>
                  </a:lnTo>
                  <a:lnTo>
                    <a:pt x="5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7" name="Freeform 255"/>
            <p:cNvSpPr>
              <a:spLocks/>
            </p:cNvSpPr>
            <p:nvPr/>
          </p:nvSpPr>
          <p:spPr bwMode="auto">
            <a:xfrm>
              <a:off x="3610" y="2598"/>
              <a:ext cx="82" cy="88"/>
            </a:xfrm>
            <a:custGeom>
              <a:avLst/>
              <a:gdLst>
                <a:gd name="T0" fmla="*/ 91 w 80"/>
                <a:gd name="T1" fmla="*/ 6 h 96"/>
                <a:gd name="T2" fmla="*/ 91 w 80"/>
                <a:gd name="T3" fmla="*/ 6 h 96"/>
                <a:gd name="T4" fmla="*/ 44 w 80"/>
                <a:gd name="T5" fmla="*/ 6 h 96"/>
                <a:gd name="T6" fmla="*/ 44 w 80"/>
                <a:gd name="T7" fmla="*/ 6 h 96"/>
                <a:gd name="T8" fmla="*/ 52 w 80"/>
                <a:gd name="T9" fmla="*/ 6 h 96"/>
                <a:gd name="T10" fmla="*/ 52 w 80"/>
                <a:gd name="T11" fmla="*/ 6 h 96"/>
                <a:gd name="T12" fmla="*/ 52 w 80"/>
                <a:gd name="T13" fmla="*/ 6 h 96"/>
                <a:gd name="T14" fmla="*/ 52 w 80"/>
                <a:gd name="T15" fmla="*/ 10 h 96"/>
                <a:gd name="T16" fmla="*/ 16 w 80"/>
                <a:gd name="T17" fmla="*/ 10 h 96"/>
                <a:gd name="T18" fmla="*/ 8 w 80"/>
                <a:gd name="T19" fmla="*/ 12 h 96"/>
                <a:gd name="T20" fmla="*/ 8 w 80"/>
                <a:gd name="T21" fmla="*/ 13 h 96"/>
                <a:gd name="T22" fmla="*/ 0 w 80"/>
                <a:gd name="T23" fmla="*/ 13 h 96"/>
                <a:gd name="T24" fmla="*/ 0 w 80"/>
                <a:gd name="T25" fmla="*/ 14 h 96"/>
                <a:gd name="T26" fmla="*/ 16 w 80"/>
                <a:gd name="T27" fmla="*/ 17 h 96"/>
                <a:gd name="T28" fmla="*/ 16 w 80"/>
                <a:gd name="T29" fmla="*/ 16 h 96"/>
                <a:gd name="T30" fmla="*/ 44 w 80"/>
                <a:gd name="T31" fmla="*/ 16 h 96"/>
                <a:gd name="T32" fmla="*/ 52 w 80"/>
                <a:gd name="T33" fmla="*/ 16 h 96"/>
                <a:gd name="T34" fmla="*/ 75 w 80"/>
                <a:gd name="T35" fmla="*/ 14 h 96"/>
                <a:gd name="T36" fmla="*/ 91 w 80"/>
                <a:gd name="T37" fmla="*/ 10 h 96"/>
                <a:gd name="T38" fmla="*/ 117 w 80"/>
                <a:gd name="T39" fmla="*/ 9 h 96"/>
                <a:gd name="T40" fmla="*/ 129 w 80"/>
                <a:gd name="T41" fmla="*/ 0 h 96"/>
                <a:gd name="T42" fmla="*/ 106 w 80"/>
                <a:gd name="T43" fmla="*/ 6 h 96"/>
                <a:gd name="T44" fmla="*/ 91 w 80"/>
                <a:gd name="T45" fmla="*/ 6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96"/>
                <a:gd name="T71" fmla="*/ 80 w 80"/>
                <a:gd name="T72" fmla="*/ 96 h 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96">
                  <a:moveTo>
                    <a:pt x="56" y="8"/>
                  </a:moveTo>
                  <a:lnTo>
                    <a:pt x="56" y="16"/>
                  </a:lnTo>
                  <a:lnTo>
                    <a:pt x="24" y="8"/>
                  </a:lnTo>
                  <a:lnTo>
                    <a:pt x="24" y="24"/>
                  </a:lnTo>
                  <a:lnTo>
                    <a:pt x="32" y="16"/>
                  </a:lnTo>
                  <a:lnTo>
                    <a:pt x="32" y="24"/>
                  </a:lnTo>
                  <a:lnTo>
                    <a:pt x="32" y="32"/>
                  </a:lnTo>
                  <a:lnTo>
                    <a:pt x="32" y="56"/>
                  </a:lnTo>
                  <a:lnTo>
                    <a:pt x="16" y="56"/>
                  </a:lnTo>
                  <a:lnTo>
                    <a:pt x="8" y="64"/>
                  </a:lnTo>
                  <a:lnTo>
                    <a:pt x="8" y="72"/>
                  </a:lnTo>
                  <a:lnTo>
                    <a:pt x="0" y="72"/>
                  </a:lnTo>
                  <a:lnTo>
                    <a:pt x="0" y="80"/>
                  </a:lnTo>
                  <a:lnTo>
                    <a:pt x="16" y="96"/>
                  </a:lnTo>
                  <a:lnTo>
                    <a:pt x="16" y="88"/>
                  </a:lnTo>
                  <a:lnTo>
                    <a:pt x="24" y="88"/>
                  </a:lnTo>
                  <a:lnTo>
                    <a:pt x="32" y="88"/>
                  </a:lnTo>
                  <a:lnTo>
                    <a:pt x="48" y="80"/>
                  </a:lnTo>
                  <a:lnTo>
                    <a:pt x="56" y="56"/>
                  </a:lnTo>
                  <a:lnTo>
                    <a:pt x="72" y="48"/>
                  </a:lnTo>
                  <a:lnTo>
                    <a:pt x="80" y="0"/>
                  </a:lnTo>
                  <a:lnTo>
                    <a:pt x="64" y="8"/>
                  </a:lnTo>
                  <a:lnTo>
                    <a:pt x="56"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8" name="Freeform 256"/>
            <p:cNvSpPr>
              <a:spLocks/>
            </p:cNvSpPr>
            <p:nvPr/>
          </p:nvSpPr>
          <p:spPr bwMode="auto">
            <a:xfrm>
              <a:off x="3626" y="2581"/>
              <a:ext cx="206" cy="187"/>
            </a:xfrm>
            <a:custGeom>
              <a:avLst/>
              <a:gdLst>
                <a:gd name="T0" fmla="*/ 317 w 199"/>
                <a:gd name="T1" fmla="*/ 0 h 200"/>
                <a:gd name="T2" fmla="*/ 220 w 199"/>
                <a:gd name="T3" fmla="*/ 0 h 200"/>
                <a:gd name="T4" fmla="*/ 206 w 199"/>
                <a:gd name="T5" fmla="*/ 7 h 200"/>
                <a:gd name="T6" fmla="*/ 172 w 199"/>
                <a:gd name="T7" fmla="*/ 7 h 200"/>
                <a:gd name="T8" fmla="*/ 158 w 199"/>
                <a:gd name="T9" fmla="*/ 0 h 200"/>
                <a:gd name="T10" fmla="*/ 143 w 199"/>
                <a:gd name="T11" fmla="*/ 0 h 200"/>
                <a:gd name="T12" fmla="*/ 126 w 199"/>
                <a:gd name="T13" fmla="*/ 7 h 200"/>
                <a:gd name="T14" fmla="*/ 110 w 199"/>
                <a:gd name="T15" fmla="*/ 18 h 200"/>
                <a:gd name="T16" fmla="*/ 79 w 199"/>
                <a:gd name="T17" fmla="*/ 19 h 200"/>
                <a:gd name="T18" fmla="*/ 61 w 199"/>
                <a:gd name="T19" fmla="*/ 26 h 200"/>
                <a:gd name="T20" fmla="*/ 36 w 199"/>
                <a:gd name="T21" fmla="*/ 28 h 200"/>
                <a:gd name="T22" fmla="*/ 8 w 199"/>
                <a:gd name="T23" fmla="*/ 28 h 200"/>
                <a:gd name="T24" fmla="*/ 0 w 199"/>
                <a:gd name="T25" fmla="*/ 30 h 200"/>
                <a:gd name="T26" fmla="*/ 0 w 199"/>
                <a:gd name="T27" fmla="*/ 32 h 200"/>
                <a:gd name="T28" fmla="*/ 36 w 199"/>
                <a:gd name="T29" fmla="*/ 30 h 200"/>
                <a:gd name="T30" fmla="*/ 79 w 199"/>
                <a:gd name="T31" fmla="*/ 30 h 200"/>
                <a:gd name="T32" fmla="*/ 96 w 199"/>
                <a:gd name="T33" fmla="*/ 30 h 200"/>
                <a:gd name="T34" fmla="*/ 96 w 199"/>
                <a:gd name="T35" fmla="*/ 34 h 200"/>
                <a:gd name="T36" fmla="*/ 110 w 199"/>
                <a:gd name="T37" fmla="*/ 38 h 200"/>
                <a:gd name="T38" fmla="*/ 143 w 199"/>
                <a:gd name="T39" fmla="*/ 36 h 200"/>
                <a:gd name="T40" fmla="*/ 143 w 199"/>
                <a:gd name="T41" fmla="*/ 34 h 200"/>
                <a:gd name="T42" fmla="*/ 172 w 199"/>
                <a:gd name="T43" fmla="*/ 34 h 200"/>
                <a:gd name="T44" fmla="*/ 189 w 199"/>
                <a:gd name="T45" fmla="*/ 36 h 200"/>
                <a:gd name="T46" fmla="*/ 189 w 199"/>
                <a:gd name="T47" fmla="*/ 42 h 200"/>
                <a:gd name="T48" fmla="*/ 206 w 199"/>
                <a:gd name="T49" fmla="*/ 42 h 200"/>
                <a:gd name="T50" fmla="*/ 189 w 199"/>
                <a:gd name="T51" fmla="*/ 44 h 200"/>
                <a:gd name="T52" fmla="*/ 189 w 199"/>
                <a:gd name="T53" fmla="*/ 47 h 200"/>
                <a:gd name="T54" fmla="*/ 236 w 199"/>
                <a:gd name="T55" fmla="*/ 44 h 200"/>
                <a:gd name="T56" fmla="*/ 285 w 199"/>
                <a:gd name="T57" fmla="*/ 48 h 200"/>
                <a:gd name="T58" fmla="*/ 301 w 199"/>
                <a:gd name="T59" fmla="*/ 47 h 200"/>
                <a:gd name="T60" fmla="*/ 334 w 199"/>
                <a:gd name="T61" fmla="*/ 50 h 200"/>
                <a:gd name="T62" fmla="*/ 349 w 199"/>
                <a:gd name="T63" fmla="*/ 52 h 200"/>
                <a:gd name="T64" fmla="*/ 349 w 199"/>
                <a:gd name="T65" fmla="*/ 48 h 200"/>
                <a:gd name="T66" fmla="*/ 334 w 199"/>
                <a:gd name="T67" fmla="*/ 48 h 200"/>
                <a:gd name="T68" fmla="*/ 334 w 199"/>
                <a:gd name="T69" fmla="*/ 47 h 200"/>
                <a:gd name="T70" fmla="*/ 334 w 199"/>
                <a:gd name="T71" fmla="*/ 39 h 200"/>
                <a:gd name="T72" fmla="*/ 334 w 199"/>
                <a:gd name="T73" fmla="*/ 38 h 200"/>
                <a:gd name="T74" fmla="*/ 382 w 199"/>
                <a:gd name="T75" fmla="*/ 38 h 200"/>
                <a:gd name="T76" fmla="*/ 349 w 199"/>
                <a:gd name="T77" fmla="*/ 32 h 200"/>
                <a:gd name="T78" fmla="*/ 349 w 199"/>
                <a:gd name="T79" fmla="*/ 28 h 200"/>
                <a:gd name="T80" fmla="*/ 349 w 199"/>
                <a:gd name="T81" fmla="*/ 22 h 200"/>
                <a:gd name="T82" fmla="*/ 349 w 199"/>
                <a:gd name="T83" fmla="*/ 21 h 200"/>
                <a:gd name="T84" fmla="*/ 334 w 199"/>
                <a:gd name="T85" fmla="*/ 21 h 200"/>
                <a:gd name="T86" fmla="*/ 349 w 199"/>
                <a:gd name="T87" fmla="*/ 19 h 200"/>
                <a:gd name="T88" fmla="*/ 364 w 199"/>
                <a:gd name="T89" fmla="*/ 13 h 200"/>
                <a:gd name="T90" fmla="*/ 382 w 199"/>
                <a:gd name="T91" fmla="*/ 11 h 200"/>
                <a:gd name="T92" fmla="*/ 398 w 199"/>
                <a:gd name="T93" fmla="*/ 7 h 200"/>
                <a:gd name="T94" fmla="*/ 382 w 199"/>
                <a:gd name="T95" fmla="*/ 7 h 200"/>
                <a:gd name="T96" fmla="*/ 382 w 199"/>
                <a:gd name="T97" fmla="*/ 7 h 200"/>
                <a:gd name="T98" fmla="*/ 364 w 199"/>
                <a:gd name="T99" fmla="*/ 7 h 200"/>
                <a:gd name="T100" fmla="*/ 334 w 199"/>
                <a:gd name="T101" fmla="*/ 7 h 200"/>
                <a:gd name="T102" fmla="*/ 317 w 19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00"/>
                <a:gd name="T158" fmla="*/ 199 w 19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00">
                  <a:moveTo>
                    <a:pt x="159" y="0"/>
                  </a:moveTo>
                  <a:lnTo>
                    <a:pt x="111" y="0"/>
                  </a:lnTo>
                  <a:lnTo>
                    <a:pt x="103" y="8"/>
                  </a:lnTo>
                  <a:lnTo>
                    <a:pt x="87" y="8"/>
                  </a:lnTo>
                  <a:lnTo>
                    <a:pt x="79" y="0"/>
                  </a:lnTo>
                  <a:lnTo>
                    <a:pt x="71" y="0"/>
                  </a:lnTo>
                  <a:lnTo>
                    <a:pt x="64" y="16"/>
                  </a:lnTo>
                  <a:lnTo>
                    <a:pt x="56" y="64"/>
                  </a:lnTo>
                  <a:lnTo>
                    <a:pt x="40" y="72"/>
                  </a:lnTo>
                  <a:lnTo>
                    <a:pt x="32" y="96"/>
                  </a:lnTo>
                  <a:lnTo>
                    <a:pt x="16" y="104"/>
                  </a:lnTo>
                  <a:lnTo>
                    <a:pt x="8" y="104"/>
                  </a:lnTo>
                  <a:lnTo>
                    <a:pt x="0" y="112"/>
                  </a:lnTo>
                  <a:lnTo>
                    <a:pt x="0" y="120"/>
                  </a:lnTo>
                  <a:lnTo>
                    <a:pt x="16" y="112"/>
                  </a:lnTo>
                  <a:lnTo>
                    <a:pt x="40" y="112"/>
                  </a:lnTo>
                  <a:lnTo>
                    <a:pt x="48" y="112"/>
                  </a:lnTo>
                  <a:lnTo>
                    <a:pt x="48" y="128"/>
                  </a:lnTo>
                  <a:lnTo>
                    <a:pt x="56" y="144"/>
                  </a:lnTo>
                  <a:lnTo>
                    <a:pt x="71" y="136"/>
                  </a:lnTo>
                  <a:lnTo>
                    <a:pt x="71" y="128"/>
                  </a:lnTo>
                  <a:lnTo>
                    <a:pt x="87" y="128"/>
                  </a:lnTo>
                  <a:lnTo>
                    <a:pt x="95" y="136"/>
                  </a:lnTo>
                  <a:lnTo>
                    <a:pt x="95" y="160"/>
                  </a:lnTo>
                  <a:lnTo>
                    <a:pt x="103" y="160"/>
                  </a:lnTo>
                  <a:lnTo>
                    <a:pt x="95" y="168"/>
                  </a:lnTo>
                  <a:lnTo>
                    <a:pt x="95" y="176"/>
                  </a:lnTo>
                  <a:lnTo>
                    <a:pt x="119" y="168"/>
                  </a:lnTo>
                  <a:lnTo>
                    <a:pt x="143" y="184"/>
                  </a:lnTo>
                  <a:lnTo>
                    <a:pt x="151" y="176"/>
                  </a:lnTo>
                  <a:lnTo>
                    <a:pt x="167" y="192"/>
                  </a:lnTo>
                  <a:lnTo>
                    <a:pt x="175" y="200"/>
                  </a:lnTo>
                  <a:lnTo>
                    <a:pt x="175" y="184"/>
                  </a:lnTo>
                  <a:lnTo>
                    <a:pt x="167" y="184"/>
                  </a:lnTo>
                  <a:lnTo>
                    <a:pt x="167" y="176"/>
                  </a:lnTo>
                  <a:lnTo>
                    <a:pt x="167" y="152"/>
                  </a:lnTo>
                  <a:lnTo>
                    <a:pt x="167" y="144"/>
                  </a:lnTo>
                  <a:lnTo>
                    <a:pt x="191" y="144"/>
                  </a:lnTo>
                  <a:lnTo>
                    <a:pt x="175" y="120"/>
                  </a:lnTo>
                  <a:lnTo>
                    <a:pt x="175" y="104"/>
                  </a:lnTo>
                  <a:lnTo>
                    <a:pt x="175" y="88"/>
                  </a:lnTo>
                  <a:lnTo>
                    <a:pt x="175" y="80"/>
                  </a:lnTo>
                  <a:lnTo>
                    <a:pt x="167" y="80"/>
                  </a:lnTo>
                  <a:lnTo>
                    <a:pt x="175" y="72"/>
                  </a:lnTo>
                  <a:lnTo>
                    <a:pt x="183" y="48"/>
                  </a:lnTo>
                  <a:lnTo>
                    <a:pt x="191" y="40"/>
                  </a:lnTo>
                  <a:lnTo>
                    <a:pt x="199" y="24"/>
                  </a:lnTo>
                  <a:lnTo>
                    <a:pt x="191" y="24"/>
                  </a:lnTo>
                  <a:lnTo>
                    <a:pt x="191" y="16"/>
                  </a:lnTo>
                  <a:lnTo>
                    <a:pt x="183" y="8"/>
                  </a:lnTo>
                  <a:lnTo>
                    <a:pt x="167" y="8"/>
                  </a:lnTo>
                  <a:lnTo>
                    <a:pt x="159"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9" name="Freeform 257"/>
            <p:cNvSpPr>
              <a:spLocks/>
            </p:cNvSpPr>
            <p:nvPr/>
          </p:nvSpPr>
          <p:spPr bwMode="auto">
            <a:xfrm>
              <a:off x="3626" y="2581"/>
              <a:ext cx="206" cy="187"/>
            </a:xfrm>
            <a:custGeom>
              <a:avLst/>
              <a:gdLst>
                <a:gd name="T0" fmla="*/ 317 w 199"/>
                <a:gd name="T1" fmla="*/ 0 h 200"/>
                <a:gd name="T2" fmla="*/ 220 w 199"/>
                <a:gd name="T3" fmla="*/ 0 h 200"/>
                <a:gd name="T4" fmla="*/ 206 w 199"/>
                <a:gd name="T5" fmla="*/ 7 h 200"/>
                <a:gd name="T6" fmla="*/ 172 w 199"/>
                <a:gd name="T7" fmla="*/ 7 h 200"/>
                <a:gd name="T8" fmla="*/ 158 w 199"/>
                <a:gd name="T9" fmla="*/ 0 h 200"/>
                <a:gd name="T10" fmla="*/ 143 w 199"/>
                <a:gd name="T11" fmla="*/ 0 h 200"/>
                <a:gd name="T12" fmla="*/ 126 w 199"/>
                <a:gd name="T13" fmla="*/ 7 h 200"/>
                <a:gd name="T14" fmla="*/ 110 w 199"/>
                <a:gd name="T15" fmla="*/ 18 h 200"/>
                <a:gd name="T16" fmla="*/ 79 w 199"/>
                <a:gd name="T17" fmla="*/ 19 h 200"/>
                <a:gd name="T18" fmla="*/ 61 w 199"/>
                <a:gd name="T19" fmla="*/ 26 h 200"/>
                <a:gd name="T20" fmla="*/ 36 w 199"/>
                <a:gd name="T21" fmla="*/ 28 h 200"/>
                <a:gd name="T22" fmla="*/ 8 w 199"/>
                <a:gd name="T23" fmla="*/ 28 h 200"/>
                <a:gd name="T24" fmla="*/ 0 w 199"/>
                <a:gd name="T25" fmla="*/ 30 h 200"/>
                <a:gd name="T26" fmla="*/ 0 w 199"/>
                <a:gd name="T27" fmla="*/ 32 h 200"/>
                <a:gd name="T28" fmla="*/ 36 w 199"/>
                <a:gd name="T29" fmla="*/ 30 h 200"/>
                <a:gd name="T30" fmla="*/ 79 w 199"/>
                <a:gd name="T31" fmla="*/ 30 h 200"/>
                <a:gd name="T32" fmla="*/ 96 w 199"/>
                <a:gd name="T33" fmla="*/ 30 h 200"/>
                <a:gd name="T34" fmla="*/ 96 w 199"/>
                <a:gd name="T35" fmla="*/ 34 h 200"/>
                <a:gd name="T36" fmla="*/ 110 w 199"/>
                <a:gd name="T37" fmla="*/ 38 h 200"/>
                <a:gd name="T38" fmla="*/ 143 w 199"/>
                <a:gd name="T39" fmla="*/ 36 h 200"/>
                <a:gd name="T40" fmla="*/ 143 w 199"/>
                <a:gd name="T41" fmla="*/ 34 h 200"/>
                <a:gd name="T42" fmla="*/ 172 w 199"/>
                <a:gd name="T43" fmla="*/ 34 h 200"/>
                <a:gd name="T44" fmla="*/ 189 w 199"/>
                <a:gd name="T45" fmla="*/ 36 h 200"/>
                <a:gd name="T46" fmla="*/ 189 w 199"/>
                <a:gd name="T47" fmla="*/ 42 h 200"/>
                <a:gd name="T48" fmla="*/ 206 w 199"/>
                <a:gd name="T49" fmla="*/ 42 h 200"/>
                <a:gd name="T50" fmla="*/ 189 w 199"/>
                <a:gd name="T51" fmla="*/ 44 h 200"/>
                <a:gd name="T52" fmla="*/ 189 w 199"/>
                <a:gd name="T53" fmla="*/ 47 h 200"/>
                <a:gd name="T54" fmla="*/ 236 w 199"/>
                <a:gd name="T55" fmla="*/ 44 h 200"/>
                <a:gd name="T56" fmla="*/ 285 w 199"/>
                <a:gd name="T57" fmla="*/ 48 h 200"/>
                <a:gd name="T58" fmla="*/ 301 w 199"/>
                <a:gd name="T59" fmla="*/ 47 h 200"/>
                <a:gd name="T60" fmla="*/ 334 w 199"/>
                <a:gd name="T61" fmla="*/ 50 h 200"/>
                <a:gd name="T62" fmla="*/ 349 w 199"/>
                <a:gd name="T63" fmla="*/ 52 h 200"/>
                <a:gd name="T64" fmla="*/ 349 w 199"/>
                <a:gd name="T65" fmla="*/ 48 h 200"/>
                <a:gd name="T66" fmla="*/ 334 w 199"/>
                <a:gd name="T67" fmla="*/ 48 h 200"/>
                <a:gd name="T68" fmla="*/ 334 w 199"/>
                <a:gd name="T69" fmla="*/ 47 h 200"/>
                <a:gd name="T70" fmla="*/ 334 w 199"/>
                <a:gd name="T71" fmla="*/ 39 h 200"/>
                <a:gd name="T72" fmla="*/ 334 w 199"/>
                <a:gd name="T73" fmla="*/ 38 h 200"/>
                <a:gd name="T74" fmla="*/ 382 w 199"/>
                <a:gd name="T75" fmla="*/ 38 h 200"/>
                <a:gd name="T76" fmla="*/ 349 w 199"/>
                <a:gd name="T77" fmla="*/ 32 h 200"/>
                <a:gd name="T78" fmla="*/ 349 w 199"/>
                <a:gd name="T79" fmla="*/ 28 h 200"/>
                <a:gd name="T80" fmla="*/ 349 w 199"/>
                <a:gd name="T81" fmla="*/ 22 h 200"/>
                <a:gd name="T82" fmla="*/ 349 w 199"/>
                <a:gd name="T83" fmla="*/ 21 h 200"/>
                <a:gd name="T84" fmla="*/ 334 w 199"/>
                <a:gd name="T85" fmla="*/ 21 h 200"/>
                <a:gd name="T86" fmla="*/ 349 w 199"/>
                <a:gd name="T87" fmla="*/ 19 h 200"/>
                <a:gd name="T88" fmla="*/ 364 w 199"/>
                <a:gd name="T89" fmla="*/ 13 h 200"/>
                <a:gd name="T90" fmla="*/ 382 w 199"/>
                <a:gd name="T91" fmla="*/ 11 h 200"/>
                <a:gd name="T92" fmla="*/ 398 w 199"/>
                <a:gd name="T93" fmla="*/ 7 h 200"/>
                <a:gd name="T94" fmla="*/ 382 w 199"/>
                <a:gd name="T95" fmla="*/ 7 h 200"/>
                <a:gd name="T96" fmla="*/ 382 w 199"/>
                <a:gd name="T97" fmla="*/ 7 h 200"/>
                <a:gd name="T98" fmla="*/ 364 w 199"/>
                <a:gd name="T99" fmla="*/ 7 h 200"/>
                <a:gd name="T100" fmla="*/ 334 w 199"/>
                <a:gd name="T101" fmla="*/ 7 h 200"/>
                <a:gd name="T102" fmla="*/ 317 w 19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00"/>
                <a:gd name="T158" fmla="*/ 199 w 19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00">
                  <a:moveTo>
                    <a:pt x="159" y="0"/>
                  </a:moveTo>
                  <a:lnTo>
                    <a:pt x="111" y="0"/>
                  </a:lnTo>
                  <a:lnTo>
                    <a:pt x="103" y="8"/>
                  </a:lnTo>
                  <a:lnTo>
                    <a:pt x="87" y="8"/>
                  </a:lnTo>
                  <a:lnTo>
                    <a:pt x="79" y="0"/>
                  </a:lnTo>
                  <a:lnTo>
                    <a:pt x="71" y="0"/>
                  </a:lnTo>
                  <a:lnTo>
                    <a:pt x="64" y="16"/>
                  </a:lnTo>
                  <a:lnTo>
                    <a:pt x="56" y="64"/>
                  </a:lnTo>
                  <a:lnTo>
                    <a:pt x="40" y="72"/>
                  </a:lnTo>
                  <a:lnTo>
                    <a:pt x="32" y="96"/>
                  </a:lnTo>
                  <a:lnTo>
                    <a:pt x="16" y="104"/>
                  </a:lnTo>
                  <a:lnTo>
                    <a:pt x="8" y="104"/>
                  </a:lnTo>
                  <a:lnTo>
                    <a:pt x="0" y="112"/>
                  </a:lnTo>
                  <a:lnTo>
                    <a:pt x="0" y="120"/>
                  </a:lnTo>
                  <a:lnTo>
                    <a:pt x="16" y="112"/>
                  </a:lnTo>
                  <a:lnTo>
                    <a:pt x="40" y="112"/>
                  </a:lnTo>
                  <a:lnTo>
                    <a:pt x="48" y="112"/>
                  </a:lnTo>
                  <a:lnTo>
                    <a:pt x="48" y="128"/>
                  </a:lnTo>
                  <a:lnTo>
                    <a:pt x="56" y="144"/>
                  </a:lnTo>
                  <a:lnTo>
                    <a:pt x="71" y="136"/>
                  </a:lnTo>
                  <a:lnTo>
                    <a:pt x="71" y="128"/>
                  </a:lnTo>
                  <a:lnTo>
                    <a:pt x="87" y="128"/>
                  </a:lnTo>
                  <a:lnTo>
                    <a:pt x="95" y="136"/>
                  </a:lnTo>
                  <a:lnTo>
                    <a:pt x="95" y="160"/>
                  </a:lnTo>
                  <a:lnTo>
                    <a:pt x="103" y="160"/>
                  </a:lnTo>
                  <a:lnTo>
                    <a:pt x="95" y="168"/>
                  </a:lnTo>
                  <a:lnTo>
                    <a:pt x="95" y="176"/>
                  </a:lnTo>
                  <a:lnTo>
                    <a:pt x="119" y="168"/>
                  </a:lnTo>
                  <a:lnTo>
                    <a:pt x="143" y="184"/>
                  </a:lnTo>
                  <a:lnTo>
                    <a:pt x="151" y="176"/>
                  </a:lnTo>
                  <a:lnTo>
                    <a:pt x="167" y="192"/>
                  </a:lnTo>
                  <a:lnTo>
                    <a:pt x="175" y="200"/>
                  </a:lnTo>
                  <a:lnTo>
                    <a:pt x="175" y="184"/>
                  </a:lnTo>
                  <a:lnTo>
                    <a:pt x="167" y="184"/>
                  </a:lnTo>
                  <a:lnTo>
                    <a:pt x="167" y="176"/>
                  </a:lnTo>
                  <a:lnTo>
                    <a:pt x="167" y="152"/>
                  </a:lnTo>
                  <a:lnTo>
                    <a:pt x="167" y="144"/>
                  </a:lnTo>
                  <a:lnTo>
                    <a:pt x="191" y="144"/>
                  </a:lnTo>
                  <a:lnTo>
                    <a:pt x="175" y="120"/>
                  </a:lnTo>
                  <a:lnTo>
                    <a:pt x="175" y="104"/>
                  </a:lnTo>
                  <a:lnTo>
                    <a:pt x="175" y="88"/>
                  </a:lnTo>
                  <a:lnTo>
                    <a:pt x="175" y="80"/>
                  </a:lnTo>
                  <a:lnTo>
                    <a:pt x="167" y="80"/>
                  </a:lnTo>
                  <a:lnTo>
                    <a:pt x="175" y="72"/>
                  </a:lnTo>
                  <a:lnTo>
                    <a:pt x="183" y="48"/>
                  </a:lnTo>
                  <a:lnTo>
                    <a:pt x="191" y="40"/>
                  </a:lnTo>
                  <a:lnTo>
                    <a:pt x="199" y="24"/>
                  </a:lnTo>
                  <a:lnTo>
                    <a:pt x="191" y="24"/>
                  </a:lnTo>
                  <a:lnTo>
                    <a:pt x="191" y="16"/>
                  </a:lnTo>
                  <a:lnTo>
                    <a:pt x="183" y="8"/>
                  </a:lnTo>
                  <a:lnTo>
                    <a:pt x="167" y="8"/>
                  </a:lnTo>
                  <a:lnTo>
                    <a:pt x="159"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0" name="Freeform 258"/>
            <p:cNvSpPr>
              <a:spLocks/>
            </p:cNvSpPr>
            <p:nvPr/>
          </p:nvSpPr>
          <p:spPr bwMode="auto">
            <a:xfrm>
              <a:off x="3798" y="2641"/>
              <a:ext cx="25" cy="16"/>
            </a:xfrm>
            <a:custGeom>
              <a:avLst/>
              <a:gdLst>
                <a:gd name="T0" fmla="*/ 52 w 24"/>
                <a:gd name="T1" fmla="*/ 16 h 16"/>
                <a:gd name="T2" fmla="*/ 8 w 24"/>
                <a:gd name="T3" fmla="*/ 16 h 16"/>
                <a:gd name="T4" fmla="*/ 0 w 24"/>
                <a:gd name="T5" fmla="*/ 16 h 16"/>
                <a:gd name="T6" fmla="*/ 8 w 24"/>
                <a:gd name="T7" fmla="*/ 8 h 16"/>
                <a:gd name="T8" fmla="*/ 52 w 24"/>
                <a:gd name="T9" fmla="*/ 0 h 16"/>
                <a:gd name="T10" fmla="*/ 52 w 24"/>
                <a:gd name="T11" fmla="*/ 8 h 16"/>
                <a:gd name="T12" fmla="*/ 52 w 24"/>
                <a:gd name="T13" fmla="*/ 16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4" y="16"/>
                  </a:moveTo>
                  <a:lnTo>
                    <a:pt x="8" y="16"/>
                  </a:lnTo>
                  <a:lnTo>
                    <a:pt x="0" y="16"/>
                  </a:lnTo>
                  <a:lnTo>
                    <a:pt x="8" y="8"/>
                  </a:lnTo>
                  <a:lnTo>
                    <a:pt x="24" y="0"/>
                  </a:lnTo>
                  <a:lnTo>
                    <a:pt x="24" y="8"/>
                  </a:lnTo>
                  <a:lnTo>
                    <a:pt x="24"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1" name="Freeform 259"/>
            <p:cNvSpPr>
              <a:spLocks/>
            </p:cNvSpPr>
            <p:nvPr/>
          </p:nvSpPr>
          <p:spPr bwMode="auto">
            <a:xfrm>
              <a:off x="3798" y="2641"/>
              <a:ext cx="25" cy="16"/>
            </a:xfrm>
            <a:custGeom>
              <a:avLst/>
              <a:gdLst>
                <a:gd name="T0" fmla="*/ 52 w 24"/>
                <a:gd name="T1" fmla="*/ 16 h 16"/>
                <a:gd name="T2" fmla="*/ 8 w 24"/>
                <a:gd name="T3" fmla="*/ 16 h 16"/>
                <a:gd name="T4" fmla="*/ 0 w 24"/>
                <a:gd name="T5" fmla="*/ 16 h 16"/>
                <a:gd name="T6" fmla="*/ 8 w 24"/>
                <a:gd name="T7" fmla="*/ 8 h 16"/>
                <a:gd name="T8" fmla="*/ 52 w 24"/>
                <a:gd name="T9" fmla="*/ 0 h 16"/>
                <a:gd name="T10" fmla="*/ 52 w 24"/>
                <a:gd name="T11" fmla="*/ 8 h 16"/>
                <a:gd name="T12" fmla="*/ 52 w 24"/>
                <a:gd name="T13" fmla="*/ 16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4" y="16"/>
                  </a:moveTo>
                  <a:lnTo>
                    <a:pt x="8" y="16"/>
                  </a:lnTo>
                  <a:lnTo>
                    <a:pt x="0" y="16"/>
                  </a:lnTo>
                  <a:lnTo>
                    <a:pt x="8" y="8"/>
                  </a:lnTo>
                  <a:lnTo>
                    <a:pt x="24" y="0"/>
                  </a:lnTo>
                  <a:lnTo>
                    <a:pt x="24" y="8"/>
                  </a:lnTo>
                  <a:lnTo>
                    <a:pt x="24"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2" name="Freeform 260"/>
            <p:cNvSpPr>
              <a:spLocks/>
            </p:cNvSpPr>
            <p:nvPr/>
          </p:nvSpPr>
          <p:spPr bwMode="auto">
            <a:xfrm>
              <a:off x="3806" y="2657"/>
              <a:ext cx="17" cy="21"/>
            </a:xfrm>
            <a:custGeom>
              <a:avLst/>
              <a:gdLst>
                <a:gd name="T0" fmla="*/ 50 w 16"/>
                <a:gd name="T1" fmla="*/ 0 h 24"/>
                <a:gd name="T2" fmla="*/ 50 w 16"/>
                <a:gd name="T3" fmla="*/ 4 h 24"/>
                <a:gd name="T4" fmla="*/ 0 w 16"/>
                <a:gd name="T5" fmla="*/ 4 h 24"/>
                <a:gd name="T6" fmla="*/ 0 w 16"/>
                <a:gd name="T7" fmla="*/ 4 h 24"/>
                <a:gd name="T8" fmla="*/ 0 w 16"/>
                <a:gd name="T9" fmla="*/ 0 h 24"/>
                <a:gd name="T10" fmla="*/ 50 w 16"/>
                <a:gd name="T11" fmla="*/ 0 h 24"/>
                <a:gd name="T12" fmla="*/ 0 60000 65536"/>
                <a:gd name="T13" fmla="*/ 0 60000 65536"/>
                <a:gd name="T14" fmla="*/ 0 60000 65536"/>
                <a:gd name="T15" fmla="*/ 0 60000 65536"/>
                <a:gd name="T16" fmla="*/ 0 60000 65536"/>
                <a:gd name="T17" fmla="*/ 0 60000 65536"/>
                <a:gd name="T18" fmla="*/ 0 w 16"/>
                <a:gd name="T19" fmla="*/ 0 h 24"/>
                <a:gd name="T20" fmla="*/ 16 w 1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6" h="24">
                  <a:moveTo>
                    <a:pt x="16" y="0"/>
                  </a:moveTo>
                  <a:lnTo>
                    <a:pt x="16" y="8"/>
                  </a:lnTo>
                  <a:lnTo>
                    <a:pt x="0" y="24"/>
                  </a:lnTo>
                  <a:lnTo>
                    <a:pt x="0" y="8"/>
                  </a:lnTo>
                  <a:lnTo>
                    <a:pt x="0" y="0"/>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3" name="Freeform 261"/>
            <p:cNvSpPr>
              <a:spLocks/>
            </p:cNvSpPr>
            <p:nvPr/>
          </p:nvSpPr>
          <p:spPr bwMode="auto">
            <a:xfrm>
              <a:off x="3806" y="2657"/>
              <a:ext cx="17" cy="21"/>
            </a:xfrm>
            <a:custGeom>
              <a:avLst/>
              <a:gdLst>
                <a:gd name="T0" fmla="*/ 50 w 16"/>
                <a:gd name="T1" fmla="*/ 0 h 24"/>
                <a:gd name="T2" fmla="*/ 50 w 16"/>
                <a:gd name="T3" fmla="*/ 4 h 24"/>
                <a:gd name="T4" fmla="*/ 0 w 16"/>
                <a:gd name="T5" fmla="*/ 4 h 24"/>
                <a:gd name="T6" fmla="*/ 0 w 16"/>
                <a:gd name="T7" fmla="*/ 4 h 24"/>
                <a:gd name="T8" fmla="*/ 0 w 16"/>
                <a:gd name="T9" fmla="*/ 0 h 24"/>
                <a:gd name="T10" fmla="*/ 50 w 16"/>
                <a:gd name="T11" fmla="*/ 0 h 24"/>
                <a:gd name="T12" fmla="*/ 0 60000 65536"/>
                <a:gd name="T13" fmla="*/ 0 60000 65536"/>
                <a:gd name="T14" fmla="*/ 0 60000 65536"/>
                <a:gd name="T15" fmla="*/ 0 60000 65536"/>
                <a:gd name="T16" fmla="*/ 0 60000 65536"/>
                <a:gd name="T17" fmla="*/ 0 60000 65536"/>
                <a:gd name="T18" fmla="*/ 0 w 16"/>
                <a:gd name="T19" fmla="*/ 0 h 24"/>
                <a:gd name="T20" fmla="*/ 16 w 1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6" h="24">
                  <a:moveTo>
                    <a:pt x="16" y="0"/>
                  </a:moveTo>
                  <a:lnTo>
                    <a:pt x="16" y="8"/>
                  </a:lnTo>
                  <a:lnTo>
                    <a:pt x="0" y="24"/>
                  </a:lnTo>
                  <a:lnTo>
                    <a:pt x="0" y="8"/>
                  </a:lnTo>
                  <a:lnTo>
                    <a:pt x="0" y="0"/>
                  </a:lnTo>
                  <a:lnTo>
                    <a:pt x="16"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4" name="Freeform 262"/>
            <p:cNvSpPr>
              <a:spLocks/>
            </p:cNvSpPr>
            <p:nvPr/>
          </p:nvSpPr>
          <p:spPr bwMode="auto">
            <a:xfrm>
              <a:off x="3806" y="2641"/>
              <a:ext cx="116" cy="104"/>
            </a:xfrm>
            <a:custGeom>
              <a:avLst/>
              <a:gdLst>
                <a:gd name="T0" fmla="*/ 82 w 112"/>
                <a:gd name="T1" fmla="*/ 22 h 112"/>
                <a:gd name="T2" fmla="*/ 46 w 112"/>
                <a:gd name="T3" fmla="*/ 19 h 112"/>
                <a:gd name="T4" fmla="*/ 36 w 112"/>
                <a:gd name="T5" fmla="*/ 19 h 112"/>
                <a:gd name="T6" fmla="*/ 0 w 112"/>
                <a:gd name="T7" fmla="*/ 14 h 112"/>
                <a:gd name="T8" fmla="*/ 0 w 112"/>
                <a:gd name="T9" fmla="*/ 9 h 112"/>
                <a:gd name="T10" fmla="*/ 36 w 112"/>
                <a:gd name="T11" fmla="*/ 7 h 112"/>
                <a:gd name="T12" fmla="*/ 36 w 112"/>
                <a:gd name="T13" fmla="*/ 7 h 112"/>
                <a:gd name="T14" fmla="*/ 36 w 112"/>
                <a:gd name="T15" fmla="*/ 7 h 112"/>
                <a:gd name="T16" fmla="*/ 36 w 112"/>
                <a:gd name="T17" fmla="*/ 0 h 112"/>
                <a:gd name="T18" fmla="*/ 62 w 112"/>
                <a:gd name="T19" fmla="*/ 0 h 112"/>
                <a:gd name="T20" fmla="*/ 97 w 112"/>
                <a:gd name="T21" fmla="*/ 0 h 112"/>
                <a:gd name="T22" fmla="*/ 112 w 112"/>
                <a:gd name="T23" fmla="*/ 0 h 112"/>
                <a:gd name="T24" fmla="*/ 176 w 112"/>
                <a:gd name="T25" fmla="*/ 7 h 112"/>
                <a:gd name="T26" fmla="*/ 176 w 112"/>
                <a:gd name="T27" fmla="*/ 7 h 112"/>
                <a:gd name="T28" fmla="*/ 226 w 112"/>
                <a:gd name="T29" fmla="*/ 9 h 112"/>
                <a:gd name="T30" fmla="*/ 210 w 112"/>
                <a:gd name="T31" fmla="*/ 12 h 112"/>
                <a:gd name="T32" fmla="*/ 226 w 112"/>
                <a:gd name="T33" fmla="*/ 16 h 112"/>
                <a:gd name="T34" fmla="*/ 226 w 112"/>
                <a:gd name="T35" fmla="*/ 20 h 112"/>
                <a:gd name="T36" fmla="*/ 226 w 112"/>
                <a:gd name="T37" fmla="*/ 22 h 112"/>
                <a:gd name="T38" fmla="*/ 210 w 112"/>
                <a:gd name="T39" fmla="*/ 26 h 112"/>
                <a:gd name="T40" fmla="*/ 147 w 112"/>
                <a:gd name="T41" fmla="*/ 26 h 112"/>
                <a:gd name="T42" fmla="*/ 128 w 112"/>
                <a:gd name="T43" fmla="*/ 26 h 112"/>
                <a:gd name="T44" fmla="*/ 112 w 112"/>
                <a:gd name="T45" fmla="*/ 22 h 112"/>
                <a:gd name="T46" fmla="*/ 97 w 112"/>
                <a:gd name="T47" fmla="*/ 22 h 112"/>
                <a:gd name="T48" fmla="*/ 82 w 112"/>
                <a:gd name="T49" fmla="*/ 22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112"/>
                <a:gd name="T77" fmla="*/ 112 w 112"/>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112">
                  <a:moveTo>
                    <a:pt x="40" y="96"/>
                  </a:moveTo>
                  <a:lnTo>
                    <a:pt x="24" y="80"/>
                  </a:lnTo>
                  <a:lnTo>
                    <a:pt x="16" y="80"/>
                  </a:lnTo>
                  <a:lnTo>
                    <a:pt x="0" y="56"/>
                  </a:lnTo>
                  <a:lnTo>
                    <a:pt x="0" y="40"/>
                  </a:lnTo>
                  <a:lnTo>
                    <a:pt x="16" y="24"/>
                  </a:lnTo>
                  <a:lnTo>
                    <a:pt x="16" y="16"/>
                  </a:lnTo>
                  <a:lnTo>
                    <a:pt x="16" y="8"/>
                  </a:lnTo>
                  <a:lnTo>
                    <a:pt x="16" y="0"/>
                  </a:lnTo>
                  <a:lnTo>
                    <a:pt x="32" y="0"/>
                  </a:lnTo>
                  <a:lnTo>
                    <a:pt x="48" y="0"/>
                  </a:lnTo>
                  <a:lnTo>
                    <a:pt x="56" y="0"/>
                  </a:lnTo>
                  <a:lnTo>
                    <a:pt x="88" y="16"/>
                  </a:lnTo>
                  <a:lnTo>
                    <a:pt x="88" y="32"/>
                  </a:lnTo>
                  <a:lnTo>
                    <a:pt x="112" y="40"/>
                  </a:lnTo>
                  <a:lnTo>
                    <a:pt x="104" y="48"/>
                  </a:lnTo>
                  <a:lnTo>
                    <a:pt x="112" y="64"/>
                  </a:lnTo>
                  <a:lnTo>
                    <a:pt x="112" y="88"/>
                  </a:lnTo>
                  <a:lnTo>
                    <a:pt x="112" y="96"/>
                  </a:lnTo>
                  <a:lnTo>
                    <a:pt x="104" y="112"/>
                  </a:lnTo>
                  <a:lnTo>
                    <a:pt x="72" y="112"/>
                  </a:lnTo>
                  <a:lnTo>
                    <a:pt x="64" y="112"/>
                  </a:lnTo>
                  <a:lnTo>
                    <a:pt x="56" y="96"/>
                  </a:lnTo>
                  <a:lnTo>
                    <a:pt x="48" y="96"/>
                  </a:lnTo>
                  <a:lnTo>
                    <a:pt x="40" y="9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5" name="Freeform 263"/>
            <p:cNvSpPr>
              <a:spLocks/>
            </p:cNvSpPr>
            <p:nvPr/>
          </p:nvSpPr>
          <p:spPr bwMode="auto">
            <a:xfrm>
              <a:off x="3806" y="2641"/>
              <a:ext cx="116" cy="104"/>
            </a:xfrm>
            <a:custGeom>
              <a:avLst/>
              <a:gdLst>
                <a:gd name="T0" fmla="*/ 82 w 112"/>
                <a:gd name="T1" fmla="*/ 22 h 112"/>
                <a:gd name="T2" fmla="*/ 46 w 112"/>
                <a:gd name="T3" fmla="*/ 19 h 112"/>
                <a:gd name="T4" fmla="*/ 36 w 112"/>
                <a:gd name="T5" fmla="*/ 19 h 112"/>
                <a:gd name="T6" fmla="*/ 0 w 112"/>
                <a:gd name="T7" fmla="*/ 14 h 112"/>
                <a:gd name="T8" fmla="*/ 0 w 112"/>
                <a:gd name="T9" fmla="*/ 9 h 112"/>
                <a:gd name="T10" fmla="*/ 36 w 112"/>
                <a:gd name="T11" fmla="*/ 7 h 112"/>
                <a:gd name="T12" fmla="*/ 36 w 112"/>
                <a:gd name="T13" fmla="*/ 7 h 112"/>
                <a:gd name="T14" fmla="*/ 36 w 112"/>
                <a:gd name="T15" fmla="*/ 7 h 112"/>
                <a:gd name="T16" fmla="*/ 36 w 112"/>
                <a:gd name="T17" fmla="*/ 0 h 112"/>
                <a:gd name="T18" fmla="*/ 62 w 112"/>
                <a:gd name="T19" fmla="*/ 0 h 112"/>
                <a:gd name="T20" fmla="*/ 97 w 112"/>
                <a:gd name="T21" fmla="*/ 0 h 112"/>
                <a:gd name="T22" fmla="*/ 112 w 112"/>
                <a:gd name="T23" fmla="*/ 0 h 112"/>
                <a:gd name="T24" fmla="*/ 176 w 112"/>
                <a:gd name="T25" fmla="*/ 7 h 112"/>
                <a:gd name="T26" fmla="*/ 176 w 112"/>
                <a:gd name="T27" fmla="*/ 7 h 112"/>
                <a:gd name="T28" fmla="*/ 226 w 112"/>
                <a:gd name="T29" fmla="*/ 9 h 112"/>
                <a:gd name="T30" fmla="*/ 210 w 112"/>
                <a:gd name="T31" fmla="*/ 12 h 112"/>
                <a:gd name="T32" fmla="*/ 226 w 112"/>
                <a:gd name="T33" fmla="*/ 16 h 112"/>
                <a:gd name="T34" fmla="*/ 226 w 112"/>
                <a:gd name="T35" fmla="*/ 20 h 112"/>
                <a:gd name="T36" fmla="*/ 226 w 112"/>
                <a:gd name="T37" fmla="*/ 22 h 112"/>
                <a:gd name="T38" fmla="*/ 210 w 112"/>
                <a:gd name="T39" fmla="*/ 26 h 112"/>
                <a:gd name="T40" fmla="*/ 147 w 112"/>
                <a:gd name="T41" fmla="*/ 26 h 112"/>
                <a:gd name="T42" fmla="*/ 128 w 112"/>
                <a:gd name="T43" fmla="*/ 26 h 112"/>
                <a:gd name="T44" fmla="*/ 112 w 112"/>
                <a:gd name="T45" fmla="*/ 22 h 112"/>
                <a:gd name="T46" fmla="*/ 97 w 112"/>
                <a:gd name="T47" fmla="*/ 22 h 112"/>
                <a:gd name="T48" fmla="*/ 82 w 112"/>
                <a:gd name="T49" fmla="*/ 22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112"/>
                <a:gd name="T77" fmla="*/ 112 w 112"/>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112">
                  <a:moveTo>
                    <a:pt x="40" y="96"/>
                  </a:moveTo>
                  <a:lnTo>
                    <a:pt x="24" y="80"/>
                  </a:lnTo>
                  <a:lnTo>
                    <a:pt x="16" y="80"/>
                  </a:lnTo>
                  <a:lnTo>
                    <a:pt x="0" y="56"/>
                  </a:lnTo>
                  <a:lnTo>
                    <a:pt x="0" y="40"/>
                  </a:lnTo>
                  <a:lnTo>
                    <a:pt x="16" y="24"/>
                  </a:lnTo>
                  <a:lnTo>
                    <a:pt x="16" y="16"/>
                  </a:lnTo>
                  <a:lnTo>
                    <a:pt x="16" y="8"/>
                  </a:lnTo>
                  <a:lnTo>
                    <a:pt x="16" y="0"/>
                  </a:lnTo>
                  <a:lnTo>
                    <a:pt x="32" y="0"/>
                  </a:lnTo>
                  <a:lnTo>
                    <a:pt x="48" y="0"/>
                  </a:lnTo>
                  <a:lnTo>
                    <a:pt x="56" y="0"/>
                  </a:lnTo>
                  <a:lnTo>
                    <a:pt x="88" y="16"/>
                  </a:lnTo>
                  <a:lnTo>
                    <a:pt x="88" y="32"/>
                  </a:lnTo>
                  <a:lnTo>
                    <a:pt x="112" y="40"/>
                  </a:lnTo>
                  <a:lnTo>
                    <a:pt x="104" y="48"/>
                  </a:lnTo>
                  <a:lnTo>
                    <a:pt x="112" y="64"/>
                  </a:lnTo>
                  <a:lnTo>
                    <a:pt x="112" y="88"/>
                  </a:lnTo>
                  <a:lnTo>
                    <a:pt x="112" y="96"/>
                  </a:lnTo>
                  <a:lnTo>
                    <a:pt x="104" y="112"/>
                  </a:lnTo>
                  <a:lnTo>
                    <a:pt x="72" y="112"/>
                  </a:lnTo>
                  <a:lnTo>
                    <a:pt x="64" y="112"/>
                  </a:lnTo>
                  <a:lnTo>
                    <a:pt x="56" y="96"/>
                  </a:lnTo>
                  <a:lnTo>
                    <a:pt x="48" y="96"/>
                  </a:lnTo>
                  <a:lnTo>
                    <a:pt x="40" y="9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6" name="Freeform 264"/>
            <p:cNvSpPr>
              <a:spLocks/>
            </p:cNvSpPr>
            <p:nvPr/>
          </p:nvSpPr>
          <p:spPr bwMode="auto">
            <a:xfrm>
              <a:off x="3724" y="2716"/>
              <a:ext cx="132" cy="97"/>
            </a:xfrm>
            <a:custGeom>
              <a:avLst/>
              <a:gdLst>
                <a:gd name="T0" fmla="*/ 44 w 128"/>
                <a:gd name="T1" fmla="*/ 7 h 104"/>
                <a:gd name="T2" fmla="*/ 90 w 128"/>
                <a:gd name="T3" fmla="*/ 10 h 104"/>
                <a:gd name="T4" fmla="*/ 103 w 128"/>
                <a:gd name="T5" fmla="*/ 7 h 104"/>
                <a:gd name="T6" fmla="*/ 131 w 128"/>
                <a:gd name="T7" fmla="*/ 13 h 104"/>
                <a:gd name="T8" fmla="*/ 147 w 128"/>
                <a:gd name="T9" fmla="*/ 15 h 104"/>
                <a:gd name="T10" fmla="*/ 147 w 128"/>
                <a:gd name="T11" fmla="*/ 10 h 104"/>
                <a:gd name="T12" fmla="*/ 131 w 128"/>
                <a:gd name="T13" fmla="*/ 10 h 104"/>
                <a:gd name="T14" fmla="*/ 131 w 128"/>
                <a:gd name="T15" fmla="*/ 7 h 104"/>
                <a:gd name="T16" fmla="*/ 131 w 128"/>
                <a:gd name="T17" fmla="*/ 7 h 104"/>
                <a:gd name="T18" fmla="*/ 131 w 128"/>
                <a:gd name="T19" fmla="*/ 0 h 104"/>
                <a:gd name="T20" fmla="*/ 176 w 128"/>
                <a:gd name="T21" fmla="*/ 0 h 104"/>
                <a:gd name="T22" fmla="*/ 192 w 128"/>
                <a:gd name="T23" fmla="*/ 0 h 104"/>
                <a:gd name="T24" fmla="*/ 222 w 128"/>
                <a:gd name="T25" fmla="*/ 7 h 104"/>
                <a:gd name="T26" fmla="*/ 235 w 128"/>
                <a:gd name="T27" fmla="*/ 7 h 104"/>
                <a:gd name="T28" fmla="*/ 222 w 128"/>
                <a:gd name="T29" fmla="*/ 7 h 104"/>
                <a:gd name="T30" fmla="*/ 222 w 128"/>
                <a:gd name="T31" fmla="*/ 10 h 104"/>
                <a:gd name="T32" fmla="*/ 207 w 128"/>
                <a:gd name="T33" fmla="*/ 15 h 104"/>
                <a:gd name="T34" fmla="*/ 222 w 128"/>
                <a:gd name="T35" fmla="*/ 17 h 104"/>
                <a:gd name="T36" fmla="*/ 162 w 128"/>
                <a:gd name="T37" fmla="*/ 18 h 104"/>
                <a:gd name="T38" fmla="*/ 162 w 128"/>
                <a:gd name="T39" fmla="*/ 20 h 104"/>
                <a:gd name="T40" fmla="*/ 131 w 128"/>
                <a:gd name="T41" fmla="*/ 20 h 104"/>
                <a:gd name="T42" fmla="*/ 131 w 128"/>
                <a:gd name="T43" fmla="*/ 21 h 104"/>
                <a:gd name="T44" fmla="*/ 103 w 128"/>
                <a:gd name="T45" fmla="*/ 26 h 104"/>
                <a:gd name="T46" fmla="*/ 55 w 128"/>
                <a:gd name="T47" fmla="*/ 26 h 104"/>
                <a:gd name="T48" fmla="*/ 44 w 128"/>
                <a:gd name="T49" fmla="*/ 24 h 104"/>
                <a:gd name="T50" fmla="*/ 36 w 128"/>
                <a:gd name="T51" fmla="*/ 26 h 104"/>
                <a:gd name="T52" fmla="*/ 0 w 128"/>
                <a:gd name="T53" fmla="*/ 21 h 104"/>
                <a:gd name="T54" fmla="*/ 0 w 128"/>
                <a:gd name="T55" fmla="*/ 15 h 104"/>
                <a:gd name="T56" fmla="*/ 55 w 128"/>
                <a:gd name="T57" fmla="*/ 13 h 104"/>
                <a:gd name="T58" fmla="*/ 44 w 128"/>
                <a:gd name="T59" fmla="*/ 7 h 1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
                <a:gd name="T91" fmla="*/ 0 h 104"/>
                <a:gd name="T92" fmla="*/ 128 w 128"/>
                <a:gd name="T93" fmla="*/ 104 h 1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 h="104">
                  <a:moveTo>
                    <a:pt x="24" y="24"/>
                  </a:moveTo>
                  <a:lnTo>
                    <a:pt x="48" y="40"/>
                  </a:lnTo>
                  <a:lnTo>
                    <a:pt x="56" y="32"/>
                  </a:lnTo>
                  <a:lnTo>
                    <a:pt x="72" y="48"/>
                  </a:lnTo>
                  <a:lnTo>
                    <a:pt x="80" y="56"/>
                  </a:lnTo>
                  <a:lnTo>
                    <a:pt x="80" y="40"/>
                  </a:lnTo>
                  <a:lnTo>
                    <a:pt x="72" y="40"/>
                  </a:lnTo>
                  <a:lnTo>
                    <a:pt x="72" y="32"/>
                  </a:lnTo>
                  <a:lnTo>
                    <a:pt x="72" y="8"/>
                  </a:lnTo>
                  <a:lnTo>
                    <a:pt x="72" y="0"/>
                  </a:lnTo>
                  <a:lnTo>
                    <a:pt x="96" y="0"/>
                  </a:lnTo>
                  <a:lnTo>
                    <a:pt x="104" y="0"/>
                  </a:lnTo>
                  <a:lnTo>
                    <a:pt x="120" y="16"/>
                  </a:lnTo>
                  <a:lnTo>
                    <a:pt x="128" y="24"/>
                  </a:lnTo>
                  <a:lnTo>
                    <a:pt x="120" y="32"/>
                  </a:lnTo>
                  <a:lnTo>
                    <a:pt x="120" y="40"/>
                  </a:lnTo>
                  <a:lnTo>
                    <a:pt x="112" y="56"/>
                  </a:lnTo>
                  <a:lnTo>
                    <a:pt x="120" y="64"/>
                  </a:lnTo>
                  <a:lnTo>
                    <a:pt x="88" y="72"/>
                  </a:lnTo>
                  <a:lnTo>
                    <a:pt x="88" y="80"/>
                  </a:lnTo>
                  <a:lnTo>
                    <a:pt x="72" y="80"/>
                  </a:lnTo>
                  <a:lnTo>
                    <a:pt x="72" y="88"/>
                  </a:lnTo>
                  <a:lnTo>
                    <a:pt x="56" y="104"/>
                  </a:lnTo>
                  <a:lnTo>
                    <a:pt x="32" y="104"/>
                  </a:lnTo>
                  <a:lnTo>
                    <a:pt x="24" y="96"/>
                  </a:lnTo>
                  <a:lnTo>
                    <a:pt x="16" y="104"/>
                  </a:lnTo>
                  <a:lnTo>
                    <a:pt x="0" y="88"/>
                  </a:lnTo>
                  <a:lnTo>
                    <a:pt x="0" y="56"/>
                  </a:lnTo>
                  <a:lnTo>
                    <a:pt x="32" y="48"/>
                  </a:lnTo>
                  <a:lnTo>
                    <a:pt x="24"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7" name="Freeform 265"/>
            <p:cNvSpPr>
              <a:spLocks/>
            </p:cNvSpPr>
            <p:nvPr/>
          </p:nvSpPr>
          <p:spPr bwMode="auto">
            <a:xfrm>
              <a:off x="3724" y="2716"/>
              <a:ext cx="132" cy="97"/>
            </a:xfrm>
            <a:custGeom>
              <a:avLst/>
              <a:gdLst>
                <a:gd name="T0" fmla="*/ 44 w 128"/>
                <a:gd name="T1" fmla="*/ 7 h 104"/>
                <a:gd name="T2" fmla="*/ 90 w 128"/>
                <a:gd name="T3" fmla="*/ 10 h 104"/>
                <a:gd name="T4" fmla="*/ 103 w 128"/>
                <a:gd name="T5" fmla="*/ 7 h 104"/>
                <a:gd name="T6" fmla="*/ 131 w 128"/>
                <a:gd name="T7" fmla="*/ 13 h 104"/>
                <a:gd name="T8" fmla="*/ 147 w 128"/>
                <a:gd name="T9" fmla="*/ 15 h 104"/>
                <a:gd name="T10" fmla="*/ 147 w 128"/>
                <a:gd name="T11" fmla="*/ 10 h 104"/>
                <a:gd name="T12" fmla="*/ 131 w 128"/>
                <a:gd name="T13" fmla="*/ 10 h 104"/>
                <a:gd name="T14" fmla="*/ 131 w 128"/>
                <a:gd name="T15" fmla="*/ 7 h 104"/>
                <a:gd name="T16" fmla="*/ 131 w 128"/>
                <a:gd name="T17" fmla="*/ 7 h 104"/>
                <a:gd name="T18" fmla="*/ 131 w 128"/>
                <a:gd name="T19" fmla="*/ 0 h 104"/>
                <a:gd name="T20" fmla="*/ 176 w 128"/>
                <a:gd name="T21" fmla="*/ 0 h 104"/>
                <a:gd name="T22" fmla="*/ 192 w 128"/>
                <a:gd name="T23" fmla="*/ 0 h 104"/>
                <a:gd name="T24" fmla="*/ 222 w 128"/>
                <a:gd name="T25" fmla="*/ 7 h 104"/>
                <a:gd name="T26" fmla="*/ 235 w 128"/>
                <a:gd name="T27" fmla="*/ 7 h 104"/>
                <a:gd name="T28" fmla="*/ 222 w 128"/>
                <a:gd name="T29" fmla="*/ 7 h 104"/>
                <a:gd name="T30" fmla="*/ 222 w 128"/>
                <a:gd name="T31" fmla="*/ 10 h 104"/>
                <a:gd name="T32" fmla="*/ 207 w 128"/>
                <a:gd name="T33" fmla="*/ 15 h 104"/>
                <a:gd name="T34" fmla="*/ 222 w 128"/>
                <a:gd name="T35" fmla="*/ 17 h 104"/>
                <a:gd name="T36" fmla="*/ 162 w 128"/>
                <a:gd name="T37" fmla="*/ 18 h 104"/>
                <a:gd name="T38" fmla="*/ 162 w 128"/>
                <a:gd name="T39" fmla="*/ 20 h 104"/>
                <a:gd name="T40" fmla="*/ 131 w 128"/>
                <a:gd name="T41" fmla="*/ 20 h 104"/>
                <a:gd name="T42" fmla="*/ 131 w 128"/>
                <a:gd name="T43" fmla="*/ 21 h 104"/>
                <a:gd name="T44" fmla="*/ 103 w 128"/>
                <a:gd name="T45" fmla="*/ 26 h 104"/>
                <a:gd name="T46" fmla="*/ 55 w 128"/>
                <a:gd name="T47" fmla="*/ 26 h 104"/>
                <a:gd name="T48" fmla="*/ 44 w 128"/>
                <a:gd name="T49" fmla="*/ 24 h 104"/>
                <a:gd name="T50" fmla="*/ 36 w 128"/>
                <a:gd name="T51" fmla="*/ 26 h 104"/>
                <a:gd name="T52" fmla="*/ 0 w 128"/>
                <a:gd name="T53" fmla="*/ 21 h 104"/>
                <a:gd name="T54" fmla="*/ 0 w 128"/>
                <a:gd name="T55" fmla="*/ 15 h 104"/>
                <a:gd name="T56" fmla="*/ 55 w 128"/>
                <a:gd name="T57" fmla="*/ 13 h 104"/>
                <a:gd name="T58" fmla="*/ 44 w 128"/>
                <a:gd name="T59" fmla="*/ 7 h 1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
                <a:gd name="T91" fmla="*/ 0 h 104"/>
                <a:gd name="T92" fmla="*/ 128 w 128"/>
                <a:gd name="T93" fmla="*/ 104 h 1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 h="104">
                  <a:moveTo>
                    <a:pt x="24" y="24"/>
                  </a:moveTo>
                  <a:lnTo>
                    <a:pt x="48" y="40"/>
                  </a:lnTo>
                  <a:lnTo>
                    <a:pt x="56" y="32"/>
                  </a:lnTo>
                  <a:lnTo>
                    <a:pt x="72" y="48"/>
                  </a:lnTo>
                  <a:lnTo>
                    <a:pt x="80" y="56"/>
                  </a:lnTo>
                  <a:lnTo>
                    <a:pt x="80" y="40"/>
                  </a:lnTo>
                  <a:lnTo>
                    <a:pt x="72" y="40"/>
                  </a:lnTo>
                  <a:lnTo>
                    <a:pt x="72" y="32"/>
                  </a:lnTo>
                  <a:lnTo>
                    <a:pt x="72" y="8"/>
                  </a:lnTo>
                  <a:lnTo>
                    <a:pt x="72" y="0"/>
                  </a:lnTo>
                  <a:lnTo>
                    <a:pt x="96" y="0"/>
                  </a:lnTo>
                  <a:lnTo>
                    <a:pt x="104" y="0"/>
                  </a:lnTo>
                  <a:lnTo>
                    <a:pt x="120" y="16"/>
                  </a:lnTo>
                  <a:lnTo>
                    <a:pt x="128" y="24"/>
                  </a:lnTo>
                  <a:lnTo>
                    <a:pt x="120" y="32"/>
                  </a:lnTo>
                  <a:lnTo>
                    <a:pt x="120" y="40"/>
                  </a:lnTo>
                  <a:lnTo>
                    <a:pt x="112" y="56"/>
                  </a:lnTo>
                  <a:lnTo>
                    <a:pt x="120" y="64"/>
                  </a:lnTo>
                  <a:lnTo>
                    <a:pt x="88" y="72"/>
                  </a:lnTo>
                  <a:lnTo>
                    <a:pt x="88" y="80"/>
                  </a:lnTo>
                  <a:lnTo>
                    <a:pt x="72" y="80"/>
                  </a:lnTo>
                  <a:lnTo>
                    <a:pt x="72" y="88"/>
                  </a:lnTo>
                  <a:lnTo>
                    <a:pt x="56" y="104"/>
                  </a:lnTo>
                  <a:lnTo>
                    <a:pt x="32" y="104"/>
                  </a:lnTo>
                  <a:lnTo>
                    <a:pt x="24" y="96"/>
                  </a:lnTo>
                  <a:lnTo>
                    <a:pt x="16" y="104"/>
                  </a:lnTo>
                  <a:lnTo>
                    <a:pt x="0" y="88"/>
                  </a:lnTo>
                  <a:lnTo>
                    <a:pt x="0" y="56"/>
                  </a:lnTo>
                  <a:lnTo>
                    <a:pt x="32" y="48"/>
                  </a:lnTo>
                  <a:lnTo>
                    <a:pt x="24"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8" name="Freeform 266"/>
            <p:cNvSpPr>
              <a:spLocks/>
            </p:cNvSpPr>
            <p:nvPr/>
          </p:nvSpPr>
          <p:spPr bwMode="auto">
            <a:xfrm>
              <a:off x="3617" y="2805"/>
              <a:ext cx="140" cy="126"/>
            </a:xfrm>
            <a:custGeom>
              <a:avLst/>
              <a:gdLst>
                <a:gd name="T0" fmla="*/ 99 w 135"/>
                <a:gd name="T1" fmla="*/ 30 h 136"/>
                <a:gd name="T2" fmla="*/ 84 w 135"/>
                <a:gd name="T3" fmla="*/ 26 h 136"/>
                <a:gd name="T4" fmla="*/ 47 w 135"/>
                <a:gd name="T5" fmla="*/ 18 h 136"/>
                <a:gd name="T6" fmla="*/ 47 w 135"/>
                <a:gd name="T7" fmla="*/ 15 h 136"/>
                <a:gd name="T8" fmla="*/ 0 w 135"/>
                <a:gd name="T9" fmla="*/ 6 h 136"/>
                <a:gd name="T10" fmla="*/ 0 w 135"/>
                <a:gd name="T11" fmla="*/ 0 h 136"/>
                <a:gd name="T12" fmla="*/ 36 w 135"/>
                <a:gd name="T13" fmla="*/ 0 h 136"/>
                <a:gd name="T14" fmla="*/ 47 w 135"/>
                <a:gd name="T15" fmla="*/ 0 h 136"/>
                <a:gd name="T16" fmla="*/ 133 w 135"/>
                <a:gd name="T17" fmla="*/ 6 h 136"/>
                <a:gd name="T18" fmla="*/ 162 w 135"/>
                <a:gd name="T19" fmla="*/ 6 h 136"/>
                <a:gd name="T20" fmla="*/ 213 w 135"/>
                <a:gd name="T21" fmla="*/ 6 h 136"/>
                <a:gd name="T22" fmla="*/ 246 w 135"/>
                <a:gd name="T23" fmla="*/ 6 h 136"/>
                <a:gd name="T24" fmla="*/ 263 w 135"/>
                <a:gd name="T25" fmla="*/ 0 h 136"/>
                <a:gd name="T26" fmla="*/ 279 w 135"/>
                <a:gd name="T27" fmla="*/ 6 h 136"/>
                <a:gd name="T28" fmla="*/ 263 w 135"/>
                <a:gd name="T29" fmla="*/ 6 h 136"/>
                <a:gd name="T30" fmla="*/ 246 w 135"/>
                <a:gd name="T31" fmla="*/ 6 h 136"/>
                <a:gd name="T32" fmla="*/ 213 w 135"/>
                <a:gd name="T33" fmla="*/ 6 h 136"/>
                <a:gd name="T34" fmla="*/ 198 w 135"/>
                <a:gd name="T35" fmla="*/ 13 h 136"/>
                <a:gd name="T36" fmla="*/ 179 w 135"/>
                <a:gd name="T37" fmla="*/ 15 h 136"/>
                <a:gd name="T38" fmla="*/ 179 w 135"/>
                <a:gd name="T39" fmla="*/ 19 h 136"/>
                <a:gd name="T40" fmla="*/ 179 w 135"/>
                <a:gd name="T41" fmla="*/ 28 h 136"/>
                <a:gd name="T42" fmla="*/ 149 w 135"/>
                <a:gd name="T43" fmla="*/ 30 h 136"/>
                <a:gd name="T44" fmla="*/ 133 w 135"/>
                <a:gd name="T45" fmla="*/ 30 h 136"/>
                <a:gd name="T46" fmla="*/ 115 w 135"/>
                <a:gd name="T47" fmla="*/ 28 h 136"/>
                <a:gd name="T48" fmla="*/ 99 w 135"/>
                <a:gd name="T49" fmla="*/ 30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136"/>
                <a:gd name="T77" fmla="*/ 135 w 135"/>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136">
                  <a:moveTo>
                    <a:pt x="48" y="136"/>
                  </a:moveTo>
                  <a:lnTo>
                    <a:pt x="40" y="120"/>
                  </a:lnTo>
                  <a:lnTo>
                    <a:pt x="24" y="80"/>
                  </a:lnTo>
                  <a:lnTo>
                    <a:pt x="24" y="64"/>
                  </a:lnTo>
                  <a:lnTo>
                    <a:pt x="0" y="8"/>
                  </a:lnTo>
                  <a:lnTo>
                    <a:pt x="0" y="0"/>
                  </a:lnTo>
                  <a:lnTo>
                    <a:pt x="16" y="0"/>
                  </a:lnTo>
                  <a:lnTo>
                    <a:pt x="24" y="0"/>
                  </a:lnTo>
                  <a:lnTo>
                    <a:pt x="64" y="8"/>
                  </a:lnTo>
                  <a:lnTo>
                    <a:pt x="79" y="8"/>
                  </a:lnTo>
                  <a:lnTo>
                    <a:pt x="103" y="16"/>
                  </a:lnTo>
                  <a:lnTo>
                    <a:pt x="119" y="8"/>
                  </a:lnTo>
                  <a:lnTo>
                    <a:pt x="127" y="0"/>
                  </a:lnTo>
                  <a:lnTo>
                    <a:pt x="135" y="8"/>
                  </a:lnTo>
                  <a:lnTo>
                    <a:pt x="127" y="16"/>
                  </a:lnTo>
                  <a:lnTo>
                    <a:pt x="119" y="16"/>
                  </a:lnTo>
                  <a:lnTo>
                    <a:pt x="103" y="16"/>
                  </a:lnTo>
                  <a:lnTo>
                    <a:pt x="95" y="56"/>
                  </a:lnTo>
                  <a:lnTo>
                    <a:pt x="87" y="64"/>
                  </a:lnTo>
                  <a:lnTo>
                    <a:pt x="87" y="88"/>
                  </a:lnTo>
                  <a:lnTo>
                    <a:pt x="87" y="128"/>
                  </a:lnTo>
                  <a:lnTo>
                    <a:pt x="72" y="136"/>
                  </a:lnTo>
                  <a:lnTo>
                    <a:pt x="64" y="136"/>
                  </a:lnTo>
                  <a:lnTo>
                    <a:pt x="56" y="128"/>
                  </a:lnTo>
                  <a:lnTo>
                    <a:pt x="48" y="13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9" name="Freeform 267"/>
            <p:cNvSpPr>
              <a:spLocks/>
            </p:cNvSpPr>
            <p:nvPr/>
          </p:nvSpPr>
          <p:spPr bwMode="auto">
            <a:xfrm>
              <a:off x="3617" y="2805"/>
              <a:ext cx="140" cy="126"/>
            </a:xfrm>
            <a:custGeom>
              <a:avLst/>
              <a:gdLst>
                <a:gd name="T0" fmla="*/ 99 w 135"/>
                <a:gd name="T1" fmla="*/ 30 h 136"/>
                <a:gd name="T2" fmla="*/ 84 w 135"/>
                <a:gd name="T3" fmla="*/ 26 h 136"/>
                <a:gd name="T4" fmla="*/ 47 w 135"/>
                <a:gd name="T5" fmla="*/ 18 h 136"/>
                <a:gd name="T6" fmla="*/ 47 w 135"/>
                <a:gd name="T7" fmla="*/ 15 h 136"/>
                <a:gd name="T8" fmla="*/ 0 w 135"/>
                <a:gd name="T9" fmla="*/ 6 h 136"/>
                <a:gd name="T10" fmla="*/ 0 w 135"/>
                <a:gd name="T11" fmla="*/ 0 h 136"/>
                <a:gd name="T12" fmla="*/ 36 w 135"/>
                <a:gd name="T13" fmla="*/ 0 h 136"/>
                <a:gd name="T14" fmla="*/ 47 w 135"/>
                <a:gd name="T15" fmla="*/ 0 h 136"/>
                <a:gd name="T16" fmla="*/ 133 w 135"/>
                <a:gd name="T17" fmla="*/ 6 h 136"/>
                <a:gd name="T18" fmla="*/ 162 w 135"/>
                <a:gd name="T19" fmla="*/ 6 h 136"/>
                <a:gd name="T20" fmla="*/ 213 w 135"/>
                <a:gd name="T21" fmla="*/ 6 h 136"/>
                <a:gd name="T22" fmla="*/ 246 w 135"/>
                <a:gd name="T23" fmla="*/ 6 h 136"/>
                <a:gd name="T24" fmla="*/ 263 w 135"/>
                <a:gd name="T25" fmla="*/ 0 h 136"/>
                <a:gd name="T26" fmla="*/ 279 w 135"/>
                <a:gd name="T27" fmla="*/ 6 h 136"/>
                <a:gd name="T28" fmla="*/ 263 w 135"/>
                <a:gd name="T29" fmla="*/ 6 h 136"/>
                <a:gd name="T30" fmla="*/ 246 w 135"/>
                <a:gd name="T31" fmla="*/ 6 h 136"/>
                <a:gd name="T32" fmla="*/ 213 w 135"/>
                <a:gd name="T33" fmla="*/ 6 h 136"/>
                <a:gd name="T34" fmla="*/ 198 w 135"/>
                <a:gd name="T35" fmla="*/ 13 h 136"/>
                <a:gd name="T36" fmla="*/ 179 w 135"/>
                <a:gd name="T37" fmla="*/ 15 h 136"/>
                <a:gd name="T38" fmla="*/ 179 w 135"/>
                <a:gd name="T39" fmla="*/ 19 h 136"/>
                <a:gd name="T40" fmla="*/ 179 w 135"/>
                <a:gd name="T41" fmla="*/ 28 h 136"/>
                <a:gd name="T42" fmla="*/ 149 w 135"/>
                <a:gd name="T43" fmla="*/ 30 h 136"/>
                <a:gd name="T44" fmla="*/ 133 w 135"/>
                <a:gd name="T45" fmla="*/ 30 h 136"/>
                <a:gd name="T46" fmla="*/ 115 w 135"/>
                <a:gd name="T47" fmla="*/ 28 h 136"/>
                <a:gd name="T48" fmla="*/ 99 w 135"/>
                <a:gd name="T49" fmla="*/ 30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136"/>
                <a:gd name="T77" fmla="*/ 135 w 135"/>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136">
                  <a:moveTo>
                    <a:pt x="48" y="136"/>
                  </a:moveTo>
                  <a:lnTo>
                    <a:pt x="40" y="120"/>
                  </a:lnTo>
                  <a:lnTo>
                    <a:pt x="24" y="80"/>
                  </a:lnTo>
                  <a:lnTo>
                    <a:pt x="24" y="64"/>
                  </a:lnTo>
                  <a:lnTo>
                    <a:pt x="0" y="8"/>
                  </a:lnTo>
                  <a:lnTo>
                    <a:pt x="0" y="0"/>
                  </a:lnTo>
                  <a:lnTo>
                    <a:pt x="16" y="0"/>
                  </a:lnTo>
                  <a:lnTo>
                    <a:pt x="24" y="0"/>
                  </a:lnTo>
                  <a:lnTo>
                    <a:pt x="64" y="8"/>
                  </a:lnTo>
                  <a:lnTo>
                    <a:pt x="79" y="8"/>
                  </a:lnTo>
                  <a:lnTo>
                    <a:pt x="103" y="16"/>
                  </a:lnTo>
                  <a:lnTo>
                    <a:pt x="119" y="8"/>
                  </a:lnTo>
                  <a:lnTo>
                    <a:pt x="127" y="0"/>
                  </a:lnTo>
                  <a:lnTo>
                    <a:pt x="135" y="8"/>
                  </a:lnTo>
                  <a:lnTo>
                    <a:pt x="127" y="16"/>
                  </a:lnTo>
                  <a:lnTo>
                    <a:pt x="119" y="16"/>
                  </a:lnTo>
                  <a:lnTo>
                    <a:pt x="103" y="16"/>
                  </a:lnTo>
                  <a:lnTo>
                    <a:pt x="95" y="56"/>
                  </a:lnTo>
                  <a:lnTo>
                    <a:pt x="87" y="64"/>
                  </a:lnTo>
                  <a:lnTo>
                    <a:pt x="87" y="88"/>
                  </a:lnTo>
                  <a:lnTo>
                    <a:pt x="87" y="128"/>
                  </a:lnTo>
                  <a:lnTo>
                    <a:pt x="72" y="136"/>
                  </a:lnTo>
                  <a:lnTo>
                    <a:pt x="64" y="136"/>
                  </a:lnTo>
                  <a:lnTo>
                    <a:pt x="56" y="128"/>
                  </a:lnTo>
                  <a:lnTo>
                    <a:pt x="48" y="13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0" name="Freeform 268"/>
            <p:cNvSpPr>
              <a:spLocks/>
            </p:cNvSpPr>
            <p:nvPr/>
          </p:nvSpPr>
          <p:spPr bwMode="auto">
            <a:xfrm>
              <a:off x="3617" y="2686"/>
              <a:ext cx="140" cy="134"/>
            </a:xfrm>
            <a:custGeom>
              <a:avLst/>
              <a:gdLst>
                <a:gd name="T0" fmla="*/ 0 w 135"/>
                <a:gd name="T1" fmla="*/ 31 h 144"/>
                <a:gd name="T2" fmla="*/ 36 w 135"/>
                <a:gd name="T3" fmla="*/ 31 h 144"/>
                <a:gd name="T4" fmla="*/ 47 w 135"/>
                <a:gd name="T5" fmla="*/ 31 h 144"/>
                <a:gd name="T6" fmla="*/ 133 w 135"/>
                <a:gd name="T7" fmla="*/ 32 h 144"/>
                <a:gd name="T8" fmla="*/ 162 w 135"/>
                <a:gd name="T9" fmla="*/ 32 h 144"/>
                <a:gd name="T10" fmla="*/ 213 w 135"/>
                <a:gd name="T11" fmla="*/ 34 h 144"/>
                <a:gd name="T12" fmla="*/ 246 w 135"/>
                <a:gd name="T13" fmla="*/ 32 h 144"/>
                <a:gd name="T14" fmla="*/ 213 w 135"/>
                <a:gd name="T15" fmla="*/ 29 h 144"/>
                <a:gd name="T16" fmla="*/ 213 w 135"/>
                <a:gd name="T17" fmla="*/ 20 h 144"/>
                <a:gd name="T18" fmla="*/ 279 w 135"/>
                <a:gd name="T19" fmla="*/ 19 h 144"/>
                <a:gd name="T20" fmla="*/ 263 w 135"/>
                <a:gd name="T21" fmla="*/ 14 h 144"/>
                <a:gd name="T22" fmla="*/ 213 w 135"/>
                <a:gd name="T23" fmla="*/ 16 h 144"/>
                <a:gd name="T24" fmla="*/ 213 w 135"/>
                <a:gd name="T25" fmla="*/ 14 h 144"/>
                <a:gd name="T26" fmla="*/ 229 w 135"/>
                <a:gd name="T27" fmla="*/ 12 h 144"/>
                <a:gd name="T28" fmla="*/ 213 w 135"/>
                <a:gd name="T29" fmla="*/ 12 h 144"/>
                <a:gd name="T30" fmla="*/ 213 w 135"/>
                <a:gd name="T31" fmla="*/ 7 h 144"/>
                <a:gd name="T32" fmla="*/ 198 w 135"/>
                <a:gd name="T33" fmla="*/ 7 h 144"/>
                <a:gd name="T34" fmla="*/ 162 w 135"/>
                <a:gd name="T35" fmla="*/ 7 h 144"/>
                <a:gd name="T36" fmla="*/ 162 w 135"/>
                <a:gd name="T37" fmla="*/ 7 h 144"/>
                <a:gd name="T38" fmla="*/ 133 w 135"/>
                <a:gd name="T39" fmla="*/ 7 h 144"/>
                <a:gd name="T40" fmla="*/ 115 w 135"/>
                <a:gd name="T41" fmla="*/ 7 h 144"/>
                <a:gd name="T42" fmla="*/ 115 w 135"/>
                <a:gd name="T43" fmla="*/ 0 h 144"/>
                <a:gd name="T44" fmla="*/ 99 w 135"/>
                <a:gd name="T45" fmla="*/ 0 h 144"/>
                <a:gd name="T46" fmla="*/ 47 w 135"/>
                <a:gd name="T47" fmla="*/ 0 h 144"/>
                <a:gd name="T48" fmla="*/ 8 w 135"/>
                <a:gd name="T49" fmla="*/ 7 h 144"/>
                <a:gd name="T50" fmla="*/ 36 w 135"/>
                <a:gd name="T51" fmla="*/ 7 h 144"/>
                <a:gd name="T52" fmla="*/ 36 w 135"/>
                <a:gd name="T53" fmla="*/ 9 h 144"/>
                <a:gd name="T54" fmla="*/ 47 w 135"/>
                <a:gd name="T55" fmla="*/ 16 h 144"/>
                <a:gd name="T56" fmla="*/ 47 w 135"/>
                <a:gd name="T57" fmla="*/ 19 h 144"/>
                <a:gd name="T58" fmla="*/ 8 w 135"/>
                <a:gd name="T59" fmla="*/ 20 h 144"/>
                <a:gd name="T60" fmla="*/ 0 w 135"/>
                <a:gd name="T61" fmla="*/ 27 h 144"/>
                <a:gd name="T62" fmla="*/ 0 w 135"/>
                <a:gd name="T63" fmla="*/ 3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
                <a:gd name="T97" fmla="*/ 0 h 144"/>
                <a:gd name="T98" fmla="*/ 135 w 135"/>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 h="144">
                  <a:moveTo>
                    <a:pt x="0" y="128"/>
                  </a:moveTo>
                  <a:lnTo>
                    <a:pt x="16" y="128"/>
                  </a:lnTo>
                  <a:lnTo>
                    <a:pt x="24" y="128"/>
                  </a:lnTo>
                  <a:lnTo>
                    <a:pt x="64" y="136"/>
                  </a:lnTo>
                  <a:lnTo>
                    <a:pt x="79" y="136"/>
                  </a:lnTo>
                  <a:lnTo>
                    <a:pt x="103" y="144"/>
                  </a:lnTo>
                  <a:lnTo>
                    <a:pt x="119" y="136"/>
                  </a:lnTo>
                  <a:lnTo>
                    <a:pt x="103" y="120"/>
                  </a:lnTo>
                  <a:lnTo>
                    <a:pt x="103" y="88"/>
                  </a:lnTo>
                  <a:lnTo>
                    <a:pt x="135" y="80"/>
                  </a:lnTo>
                  <a:lnTo>
                    <a:pt x="127" y="56"/>
                  </a:lnTo>
                  <a:lnTo>
                    <a:pt x="103" y="64"/>
                  </a:lnTo>
                  <a:lnTo>
                    <a:pt x="103" y="56"/>
                  </a:lnTo>
                  <a:lnTo>
                    <a:pt x="111" y="48"/>
                  </a:lnTo>
                  <a:lnTo>
                    <a:pt x="103" y="48"/>
                  </a:lnTo>
                  <a:lnTo>
                    <a:pt x="103" y="24"/>
                  </a:lnTo>
                  <a:lnTo>
                    <a:pt x="95" y="16"/>
                  </a:lnTo>
                  <a:lnTo>
                    <a:pt x="79" y="16"/>
                  </a:lnTo>
                  <a:lnTo>
                    <a:pt x="79" y="24"/>
                  </a:lnTo>
                  <a:lnTo>
                    <a:pt x="64" y="32"/>
                  </a:lnTo>
                  <a:lnTo>
                    <a:pt x="56" y="16"/>
                  </a:lnTo>
                  <a:lnTo>
                    <a:pt x="56" y="0"/>
                  </a:lnTo>
                  <a:lnTo>
                    <a:pt x="48" y="0"/>
                  </a:lnTo>
                  <a:lnTo>
                    <a:pt x="24" y="0"/>
                  </a:lnTo>
                  <a:lnTo>
                    <a:pt x="8" y="8"/>
                  </a:lnTo>
                  <a:lnTo>
                    <a:pt x="16" y="32"/>
                  </a:lnTo>
                  <a:lnTo>
                    <a:pt x="16" y="40"/>
                  </a:lnTo>
                  <a:lnTo>
                    <a:pt x="24" y="64"/>
                  </a:lnTo>
                  <a:lnTo>
                    <a:pt x="24" y="80"/>
                  </a:lnTo>
                  <a:lnTo>
                    <a:pt x="8" y="88"/>
                  </a:lnTo>
                  <a:lnTo>
                    <a:pt x="0" y="112"/>
                  </a:lnTo>
                  <a:lnTo>
                    <a:pt x="0" y="12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1" name="Freeform 269"/>
            <p:cNvSpPr>
              <a:spLocks/>
            </p:cNvSpPr>
            <p:nvPr/>
          </p:nvSpPr>
          <p:spPr bwMode="auto">
            <a:xfrm>
              <a:off x="3617" y="2686"/>
              <a:ext cx="140" cy="134"/>
            </a:xfrm>
            <a:custGeom>
              <a:avLst/>
              <a:gdLst>
                <a:gd name="T0" fmla="*/ 0 w 135"/>
                <a:gd name="T1" fmla="*/ 31 h 144"/>
                <a:gd name="T2" fmla="*/ 36 w 135"/>
                <a:gd name="T3" fmla="*/ 31 h 144"/>
                <a:gd name="T4" fmla="*/ 47 w 135"/>
                <a:gd name="T5" fmla="*/ 31 h 144"/>
                <a:gd name="T6" fmla="*/ 133 w 135"/>
                <a:gd name="T7" fmla="*/ 32 h 144"/>
                <a:gd name="T8" fmla="*/ 162 w 135"/>
                <a:gd name="T9" fmla="*/ 32 h 144"/>
                <a:gd name="T10" fmla="*/ 213 w 135"/>
                <a:gd name="T11" fmla="*/ 34 h 144"/>
                <a:gd name="T12" fmla="*/ 246 w 135"/>
                <a:gd name="T13" fmla="*/ 32 h 144"/>
                <a:gd name="T14" fmla="*/ 213 w 135"/>
                <a:gd name="T15" fmla="*/ 29 h 144"/>
                <a:gd name="T16" fmla="*/ 213 w 135"/>
                <a:gd name="T17" fmla="*/ 20 h 144"/>
                <a:gd name="T18" fmla="*/ 279 w 135"/>
                <a:gd name="T19" fmla="*/ 19 h 144"/>
                <a:gd name="T20" fmla="*/ 263 w 135"/>
                <a:gd name="T21" fmla="*/ 14 h 144"/>
                <a:gd name="T22" fmla="*/ 213 w 135"/>
                <a:gd name="T23" fmla="*/ 16 h 144"/>
                <a:gd name="T24" fmla="*/ 213 w 135"/>
                <a:gd name="T25" fmla="*/ 14 h 144"/>
                <a:gd name="T26" fmla="*/ 229 w 135"/>
                <a:gd name="T27" fmla="*/ 12 h 144"/>
                <a:gd name="T28" fmla="*/ 213 w 135"/>
                <a:gd name="T29" fmla="*/ 12 h 144"/>
                <a:gd name="T30" fmla="*/ 213 w 135"/>
                <a:gd name="T31" fmla="*/ 7 h 144"/>
                <a:gd name="T32" fmla="*/ 198 w 135"/>
                <a:gd name="T33" fmla="*/ 7 h 144"/>
                <a:gd name="T34" fmla="*/ 162 w 135"/>
                <a:gd name="T35" fmla="*/ 7 h 144"/>
                <a:gd name="T36" fmla="*/ 162 w 135"/>
                <a:gd name="T37" fmla="*/ 7 h 144"/>
                <a:gd name="T38" fmla="*/ 133 w 135"/>
                <a:gd name="T39" fmla="*/ 7 h 144"/>
                <a:gd name="T40" fmla="*/ 115 w 135"/>
                <a:gd name="T41" fmla="*/ 7 h 144"/>
                <a:gd name="T42" fmla="*/ 115 w 135"/>
                <a:gd name="T43" fmla="*/ 0 h 144"/>
                <a:gd name="T44" fmla="*/ 99 w 135"/>
                <a:gd name="T45" fmla="*/ 0 h 144"/>
                <a:gd name="T46" fmla="*/ 47 w 135"/>
                <a:gd name="T47" fmla="*/ 0 h 144"/>
                <a:gd name="T48" fmla="*/ 8 w 135"/>
                <a:gd name="T49" fmla="*/ 7 h 144"/>
                <a:gd name="T50" fmla="*/ 36 w 135"/>
                <a:gd name="T51" fmla="*/ 7 h 144"/>
                <a:gd name="T52" fmla="*/ 36 w 135"/>
                <a:gd name="T53" fmla="*/ 9 h 144"/>
                <a:gd name="T54" fmla="*/ 47 w 135"/>
                <a:gd name="T55" fmla="*/ 16 h 144"/>
                <a:gd name="T56" fmla="*/ 47 w 135"/>
                <a:gd name="T57" fmla="*/ 19 h 144"/>
                <a:gd name="T58" fmla="*/ 8 w 135"/>
                <a:gd name="T59" fmla="*/ 20 h 144"/>
                <a:gd name="T60" fmla="*/ 0 w 135"/>
                <a:gd name="T61" fmla="*/ 27 h 144"/>
                <a:gd name="T62" fmla="*/ 0 w 135"/>
                <a:gd name="T63" fmla="*/ 3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
                <a:gd name="T97" fmla="*/ 0 h 144"/>
                <a:gd name="T98" fmla="*/ 135 w 135"/>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 h="144">
                  <a:moveTo>
                    <a:pt x="0" y="128"/>
                  </a:moveTo>
                  <a:lnTo>
                    <a:pt x="16" y="128"/>
                  </a:lnTo>
                  <a:lnTo>
                    <a:pt x="24" y="128"/>
                  </a:lnTo>
                  <a:lnTo>
                    <a:pt x="64" y="136"/>
                  </a:lnTo>
                  <a:lnTo>
                    <a:pt x="79" y="136"/>
                  </a:lnTo>
                  <a:lnTo>
                    <a:pt x="103" y="144"/>
                  </a:lnTo>
                  <a:lnTo>
                    <a:pt x="119" y="136"/>
                  </a:lnTo>
                  <a:lnTo>
                    <a:pt x="103" y="120"/>
                  </a:lnTo>
                  <a:lnTo>
                    <a:pt x="103" y="88"/>
                  </a:lnTo>
                  <a:lnTo>
                    <a:pt x="135" y="80"/>
                  </a:lnTo>
                  <a:lnTo>
                    <a:pt x="127" y="56"/>
                  </a:lnTo>
                  <a:lnTo>
                    <a:pt x="103" y="64"/>
                  </a:lnTo>
                  <a:lnTo>
                    <a:pt x="103" y="56"/>
                  </a:lnTo>
                  <a:lnTo>
                    <a:pt x="111" y="48"/>
                  </a:lnTo>
                  <a:lnTo>
                    <a:pt x="103" y="48"/>
                  </a:lnTo>
                  <a:lnTo>
                    <a:pt x="103" y="24"/>
                  </a:lnTo>
                  <a:lnTo>
                    <a:pt x="95" y="16"/>
                  </a:lnTo>
                  <a:lnTo>
                    <a:pt x="79" y="16"/>
                  </a:lnTo>
                  <a:lnTo>
                    <a:pt x="79" y="24"/>
                  </a:lnTo>
                  <a:lnTo>
                    <a:pt x="64" y="32"/>
                  </a:lnTo>
                  <a:lnTo>
                    <a:pt x="56" y="16"/>
                  </a:lnTo>
                  <a:lnTo>
                    <a:pt x="56" y="0"/>
                  </a:lnTo>
                  <a:lnTo>
                    <a:pt x="48" y="0"/>
                  </a:lnTo>
                  <a:lnTo>
                    <a:pt x="24" y="0"/>
                  </a:lnTo>
                  <a:lnTo>
                    <a:pt x="8" y="8"/>
                  </a:lnTo>
                  <a:lnTo>
                    <a:pt x="16" y="32"/>
                  </a:lnTo>
                  <a:lnTo>
                    <a:pt x="16" y="40"/>
                  </a:lnTo>
                  <a:lnTo>
                    <a:pt x="24" y="64"/>
                  </a:lnTo>
                  <a:lnTo>
                    <a:pt x="24" y="80"/>
                  </a:lnTo>
                  <a:lnTo>
                    <a:pt x="8" y="88"/>
                  </a:lnTo>
                  <a:lnTo>
                    <a:pt x="0" y="112"/>
                  </a:lnTo>
                  <a:lnTo>
                    <a:pt x="0" y="12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2" name="Freeform 270"/>
            <p:cNvSpPr>
              <a:spLocks/>
            </p:cNvSpPr>
            <p:nvPr/>
          </p:nvSpPr>
          <p:spPr bwMode="auto">
            <a:xfrm>
              <a:off x="3626" y="2678"/>
              <a:ext cx="9" cy="8"/>
            </a:xfrm>
            <a:custGeom>
              <a:avLst/>
              <a:gdLst>
                <a:gd name="T0" fmla="*/ 78 w 8"/>
                <a:gd name="T1" fmla="*/ 0 h 8"/>
                <a:gd name="T2" fmla="*/ 0 w 8"/>
                <a:gd name="T3" fmla="*/ 8 h 8"/>
                <a:gd name="T4" fmla="*/ 0 w 8"/>
                <a:gd name="T5" fmla="*/ 0 h 8"/>
                <a:gd name="T6" fmla="*/ 7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0" y="8"/>
                  </a:lnTo>
                  <a:lnTo>
                    <a:pt x="0" y="0"/>
                  </a:lnTo>
                  <a:lnTo>
                    <a:pt x="8"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3" name="Freeform 271"/>
            <p:cNvSpPr>
              <a:spLocks/>
            </p:cNvSpPr>
            <p:nvPr/>
          </p:nvSpPr>
          <p:spPr bwMode="auto">
            <a:xfrm>
              <a:off x="3626" y="2678"/>
              <a:ext cx="9" cy="8"/>
            </a:xfrm>
            <a:custGeom>
              <a:avLst/>
              <a:gdLst>
                <a:gd name="T0" fmla="*/ 78 w 8"/>
                <a:gd name="T1" fmla="*/ 0 h 8"/>
                <a:gd name="T2" fmla="*/ 0 w 8"/>
                <a:gd name="T3" fmla="*/ 8 h 8"/>
                <a:gd name="T4" fmla="*/ 0 w 8"/>
                <a:gd name="T5" fmla="*/ 0 h 8"/>
                <a:gd name="T6" fmla="*/ 7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0" y="8"/>
                  </a:lnTo>
                  <a:lnTo>
                    <a:pt x="0" y="0"/>
                  </a:lnTo>
                  <a:lnTo>
                    <a:pt x="8"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4" name="Freeform 272"/>
            <p:cNvSpPr>
              <a:spLocks/>
            </p:cNvSpPr>
            <p:nvPr/>
          </p:nvSpPr>
          <p:spPr bwMode="auto">
            <a:xfrm>
              <a:off x="3667" y="2857"/>
              <a:ext cx="173" cy="141"/>
            </a:xfrm>
            <a:custGeom>
              <a:avLst/>
              <a:gdLst>
                <a:gd name="T0" fmla="*/ 322 w 167"/>
                <a:gd name="T1" fmla="*/ 6 h 152"/>
                <a:gd name="T2" fmla="*/ 338 w 167"/>
                <a:gd name="T3" fmla="*/ 11 h 152"/>
                <a:gd name="T4" fmla="*/ 322 w 167"/>
                <a:gd name="T5" fmla="*/ 11 h 152"/>
                <a:gd name="T6" fmla="*/ 306 w 167"/>
                <a:gd name="T7" fmla="*/ 13 h 152"/>
                <a:gd name="T8" fmla="*/ 322 w 167"/>
                <a:gd name="T9" fmla="*/ 13 h 152"/>
                <a:gd name="T10" fmla="*/ 338 w 167"/>
                <a:gd name="T11" fmla="*/ 13 h 152"/>
                <a:gd name="T12" fmla="*/ 338 w 167"/>
                <a:gd name="T13" fmla="*/ 18 h 152"/>
                <a:gd name="T14" fmla="*/ 322 w 167"/>
                <a:gd name="T15" fmla="*/ 19 h 152"/>
                <a:gd name="T16" fmla="*/ 289 w 167"/>
                <a:gd name="T17" fmla="*/ 23 h 152"/>
                <a:gd name="T18" fmla="*/ 259 w 167"/>
                <a:gd name="T19" fmla="*/ 29 h 152"/>
                <a:gd name="T20" fmla="*/ 225 w 167"/>
                <a:gd name="T21" fmla="*/ 32 h 152"/>
                <a:gd name="T22" fmla="*/ 175 w 167"/>
                <a:gd name="T23" fmla="*/ 32 h 152"/>
                <a:gd name="T24" fmla="*/ 158 w 167"/>
                <a:gd name="T25" fmla="*/ 32 h 152"/>
                <a:gd name="T26" fmla="*/ 110 w 167"/>
                <a:gd name="T27" fmla="*/ 32 h 152"/>
                <a:gd name="T28" fmla="*/ 79 w 167"/>
                <a:gd name="T29" fmla="*/ 33 h 152"/>
                <a:gd name="T30" fmla="*/ 60 w 167"/>
                <a:gd name="T31" fmla="*/ 33 h 152"/>
                <a:gd name="T32" fmla="*/ 46 w 167"/>
                <a:gd name="T33" fmla="*/ 32 h 152"/>
                <a:gd name="T34" fmla="*/ 36 w 167"/>
                <a:gd name="T35" fmla="*/ 29 h 152"/>
                <a:gd name="T36" fmla="*/ 36 w 167"/>
                <a:gd name="T37" fmla="*/ 27 h 152"/>
                <a:gd name="T38" fmla="*/ 8 w 167"/>
                <a:gd name="T39" fmla="*/ 18 h 152"/>
                <a:gd name="T40" fmla="*/ 0 w 167"/>
                <a:gd name="T41" fmla="*/ 18 h 152"/>
                <a:gd name="T42" fmla="*/ 8 w 167"/>
                <a:gd name="T43" fmla="*/ 17 h 152"/>
                <a:gd name="T44" fmla="*/ 36 w 167"/>
                <a:gd name="T45" fmla="*/ 18 h 152"/>
                <a:gd name="T46" fmla="*/ 46 w 167"/>
                <a:gd name="T47" fmla="*/ 18 h 152"/>
                <a:gd name="T48" fmla="*/ 79 w 167"/>
                <a:gd name="T49" fmla="*/ 17 h 152"/>
                <a:gd name="T50" fmla="*/ 79 w 167"/>
                <a:gd name="T51" fmla="*/ 6 h 152"/>
                <a:gd name="T52" fmla="*/ 95 w 167"/>
                <a:gd name="T53" fmla="*/ 9 h 152"/>
                <a:gd name="T54" fmla="*/ 95 w 167"/>
                <a:gd name="T55" fmla="*/ 13 h 152"/>
                <a:gd name="T56" fmla="*/ 110 w 167"/>
                <a:gd name="T57" fmla="*/ 13 h 152"/>
                <a:gd name="T58" fmla="*/ 158 w 167"/>
                <a:gd name="T59" fmla="*/ 9 h 152"/>
                <a:gd name="T60" fmla="*/ 175 w 167"/>
                <a:gd name="T61" fmla="*/ 11 h 152"/>
                <a:gd name="T62" fmla="*/ 175 w 167"/>
                <a:gd name="T63" fmla="*/ 9 h 152"/>
                <a:gd name="T64" fmla="*/ 241 w 167"/>
                <a:gd name="T65" fmla="*/ 6 h 152"/>
                <a:gd name="T66" fmla="*/ 273 w 167"/>
                <a:gd name="T67" fmla="*/ 0 h 152"/>
                <a:gd name="T68" fmla="*/ 306 w 167"/>
                <a:gd name="T69" fmla="*/ 6 h 152"/>
                <a:gd name="T70" fmla="*/ 322 w 167"/>
                <a:gd name="T71" fmla="*/ 6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152"/>
                <a:gd name="T110" fmla="*/ 167 w 167"/>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152">
                  <a:moveTo>
                    <a:pt x="159" y="8"/>
                  </a:moveTo>
                  <a:lnTo>
                    <a:pt x="167" y="48"/>
                  </a:lnTo>
                  <a:lnTo>
                    <a:pt x="159" y="48"/>
                  </a:lnTo>
                  <a:lnTo>
                    <a:pt x="151" y="56"/>
                  </a:lnTo>
                  <a:lnTo>
                    <a:pt x="159" y="56"/>
                  </a:lnTo>
                  <a:lnTo>
                    <a:pt x="167" y="56"/>
                  </a:lnTo>
                  <a:lnTo>
                    <a:pt x="167" y="80"/>
                  </a:lnTo>
                  <a:lnTo>
                    <a:pt x="159" y="88"/>
                  </a:lnTo>
                  <a:lnTo>
                    <a:pt x="143" y="104"/>
                  </a:lnTo>
                  <a:lnTo>
                    <a:pt x="127" y="128"/>
                  </a:lnTo>
                  <a:lnTo>
                    <a:pt x="111" y="144"/>
                  </a:lnTo>
                  <a:lnTo>
                    <a:pt x="87" y="144"/>
                  </a:lnTo>
                  <a:lnTo>
                    <a:pt x="79" y="144"/>
                  </a:lnTo>
                  <a:lnTo>
                    <a:pt x="55" y="144"/>
                  </a:lnTo>
                  <a:lnTo>
                    <a:pt x="39" y="152"/>
                  </a:lnTo>
                  <a:lnTo>
                    <a:pt x="31" y="152"/>
                  </a:lnTo>
                  <a:lnTo>
                    <a:pt x="24" y="144"/>
                  </a:lnTo>
                  <a:lnTo>
                    <a:pt x="16" y="128"/>
                  </a:lnTo>
                  <a:lnTo>
                    <a:pt x="16" y="120"/>
                  </a:lnTo>
                  <a:lnTo>
                    <a:pt x="8" y="80"/>
                  </a:lnTo>
                  <a:lnTo>
                    <a:pt x="0" y="80"/>
                  </a:lnTo>
                  <a:lnTo>
                    <a:pt x="8" y="72"/>
                  </a:lnTo>
                  <a:lnTo>
                    <a:pt x="16" y="80"/>
                  </a:lnTo>
                  <a:lnTo>
                    <a:pt x="24" y="80"/>
                  </a:lnTo>
                  <a:lnTo>
                    <a:pt x="39" y="72"/>
                  </a:lnTo>
                  <a:lnTo>
                    <a:pt x="39" y="32"/>
                  </a:lnTo>
                  <a:lnTo>
                    <a:pt x="47" y="40"/>
                  </a:lnTo>
                  <a:lnTo>
                    <a:pt x="47" y="56"/>
                  </a:lnTo>
                  <a:lnTo>
                    <a:pt x="55" y="56"/>
                  </a:lnTo>
                  <a:lnTo>
                    <a:pt x="79" y="40"/>
                  </a:lnTo>
                  <a:lnTo>
                    <a:pt x="87" y="48"/>
                  </a:lnTo>
                  <a:lnTo>
                    <a:pt x="87" y="40"/>
                  </a:lnTo>
                  <a:lnTo>
                    <a:pt x="119" y="8"/>
                  </a:lnTo>
                  <a:lnTo>
                    <a:pt x="135" y="0"/>
                  </a:lnTo>
                  <a:lnTo>
                    <a:pt x="151" y="8"/>
                  </a:lnTo>
                  <a:lnTo>
                    <a:pt x="159"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5" name="Freeform 273"/>
            <p:cNvSpPr>
              <a:spLocks/>
            </p:cNvSpPr>
            <p:nvPr/>
          </p:nvSpPr>
          <p:spPr bwMode="auto">
            <a:xfrm>
              <a:off x="3707" y="2813"/>
              <a:ext cx="99" cy="95"/>
            </a:xfrm>
            <a:custGeom>
              <a:avLst/>
              <a:gdLst>
                <a:gd name="T0" fmla="*/ 0 w 96"/>
                <a:gd name="T1" fmla="*/ 14 h 104"/>
                <a:gd name="T2" fmla="*/ 8 w 96"/>
                <a:gd name="T3" fmla="*/ 15 h 104"/>
                <a:gd name="T4" fmla="*/ 8 w 96"/>
                <a:gd name="T5" fmla="*/ 16 h 104"/>
                <a:gd name="T6" fmla="*/ 36 w 96"/>
                <a:gd name="T7" fmla="*/ 16 h 104"/>
                <a:gd name="T8" fmla="*/ 72 w 96"/>
                <a:gd name="T9" fmla="*/ 15 h 104"/>
                <a:gd name="T10" fmla="*/ 92 w 96"/>
                <a:gd name="T11" fmla="*/ 16 h 104"/>
                <a:gd name="T12" fmla="*/ 92 w 96"/>
                <a:gd name="T13" fmla="*/ 15 h 104"/>
                <a:gd name="T14" fmla="*/ 150 w 96"/>
                <a:gd name="T15" fmla="*/ 10 h 104"/>
                <a:gd name="T16" fmla="*/ 176 w 96"/>
                <a:gd name="T17" fmla="*/ 8 h 104"/>
                <a:gd name="T18" fmla="*/ 162 w 96"/>
                <a:gd name="T19" fmla="*/ 8 h 104"/>
                <a:gd name="T20" fmla="*/ 150 w 96"/>
                <a:gd name="T21" fmla="*/ 5 h 104"/>
                <a:gd name="T22" fmla="*/ 117 w 96"/>
                <a:gd name="T23" fmla="*/ 5 h 104"/>
                <a:gd name="T24" fmla="*/ 92 w 96"/>
                <a:gd name="T25" fmla="*/ 0 h 104"/>
                <a:gd name="T26" fmla="*/ 72 w 96"/>
                <a:gd name="T27" fmla="*/ 5 h 104"/>
                <a:gd name="T28" fmla="*/ 56 w 96"/>
                <a:gd name="T29" fmla="*/ 5 h 104"/>
                <a:gd name="T30" fmla="*/ 36 w 96"/>
                <a:gd name="T31" fmla="*/ 5 h 104"/>
                <a:gd name="T32" fmla="*/ 8 w 96"/>
                <a:gd name="T33" fmla="*/ 8 h 104"/>
                <a:gd name="T34" fmla="*/ 0 w 96"/>
                <a:gd name="T35" fmla="*/ 10 h 104"/>
                <a:gd name="T36" fmla="*/ 0 w 96"/>
                <a:gd name="T37" fmla="*/ 14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04"/>
                <a:gd name="T59" fmla="*/ 96 w 96"/>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04">
                  <a:moveTo>
                    <a:pt x="0" y="80"/>
                  </a:moveTo>
                  <a:lnTo>
                    <a:pt x="8" y="88"/>
                  </a:lnTo>
                  <a:lnTo>
                    <a:pt x="8" y="104"/>
                  </a:lnTo>
                  <a:lnTo>
                    <a:pt x="16" y="104"/>
                  </a:lnTo>
                  <a:lnTo>
                    <a:pt x="40" y="88"/>
                  </a:lnTo>
                  <a:lnTo>
                    <a:pt x="48" y="96"/>
                  </a:lnTo>
                  <a:lnTo>
                    <a:pt x="48" y="88"/>
                  </a:lnTo>
                  <a:lnTo>
                    <a:pt x="80" y="56"/>
                  </a:lnTo>
                  <a:lnTo>
                    <a:pt x="96" y="48"/>
                  </a:lnTo>
                  <a:lnTo>
                    <a:pt x="88" y="48"/>
                  </a:lnTo>
                  <a:lnTo>
                    <a:pt x="80" y="32"/>
                  </a:lnTo>
                  <a:lnTo>
                    <a:pt x="64" y="16"/>
                  </a:lnTo>
                  <a:lnTo>
                    <a:pt x="48" y="0"/>
                  </a:lnTo>
                  <a:lnTo>
                    <a:pt x="40" y="8"/>
                  </a:lnTo>
                  <a:lnTo>
                    <a:pt x="32" y="8"/>
                  </a:lnTo>
                  <a:lnTo>
                    <a:pt x="16" y="8"/>
                  </a:lnTo>
                  <a:lnTo>
                    <a:pt x="8" y="48"/>
                  </a:lnTo>
                  <a:lnTo>
                    <a:pt x="0" y="56"/>
                  </a:lnTo>
                  <a:lnTo>
                    <a:pt x="0"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6" name="Freeform 274"/>
            <p:cNvSpPr>
              <a:spLocks/>
            </p:cNvSpPr>
            <p:nvPr/>
          </p:nvSpPr>
          <p:spPr bwMode="auto">
            <a:xfrm>
              <a:off x="3707" y="2813"/>
              <a:ext cx="99" cy="95"/>
            </a:xfrm>
            <a:custGeom>
              <a:avLst/>
              <a:gdLst>
                <a:gd name="T0" fmla="*/ 0 w 96"/>
                <a:gd name="T1" fmla="*/ 14 h 104"/>
                <a:gd name="T2" fmla="*/ 8 w 96"/>
                <a:gd name="T3" fmla="*/ 15 h 104"/>
                <a:gd name="T4" fmla="*/ 8 w 96"/>
                <a:gd name="T5" fmla="*/ 16 h 104"/>
                <a:gd name="T6" fmla="*/ 36 w 96"/>
                <a:gd name="T7" fmla="*/ 16 h 104"/>
                <a:gd name="T8" fmla="*/ 72 w 96"/>
                <a:gd name="T9" fmla="*/ 15 h 104"/>
                <a:gd name="T10" fmla="*/ 92 w 96"/>
                <a:gd name="T11" fmla="*/ 16 h 104"/>
                <a:gd name="T12" fmla="*/ 92 w 96"/>
                <a:gd name="T13" fmla="*/ 15 h 104"/>
                <a:gd name="T14" fmla="*/ 150 w 96"/>
                <a:gd name="T15" fmla="*/ 10 h 104"/>
                <a:gd name="T16" fmla="*/ 176 w 96"/>
                <a:gd name="T17" fmla="*/ 8 h 104"/>
                <a:gd name="T18" fmla="*/ 162 w 96"/>
                <a:gd name="T19" fmla="*/ 8 h 104"/>
                <a:gd name="T20" fmla="*/ 150 w 96"/>
                <a:gd name="T21" fmla="*/ 5 h 104"/>
                <a:gd name="T22" fmla="*/ 117 w 96"/>
                <a:gd name="T23" fmla="*/ 5 h 104"/>
                <a:gd name="T24" fmla="*/ 92 w 96"/>
                <a:gd name="T25" fmla="*/ 0 h 104"/>
                <a:gd name="T26" fmla="*/ 72 w 96"/>
                <a:gd name="T27" fmla="*/ 5 h 104"/>
                <a:gd name="T28" fmla="*/ 56 w 96"/>
                <a:gd name="T29" fmla="*/ 5 h 104"/>
                <a:gd name="T30" fmla="*/ 36 w 96"/>
                <a:gd name="T31" fmla="*/ 5 h 104"/>
                <a:gd name="T32" fmla="*/ 8 w 96"/>
                <a:gd name="T33" fmla="*/ 8 h 104"/>
                <a:gd name="T34" fmla="*/ 0 w 96"/>
                <a:gd name="T35" fmla="*/ 10 h 104"/>
                <a:gd name="T36" fmla="*/ 0 w 96"/>
                <a:gd name="T37" fmla="*/ 14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04"/>
                <a:gd name="T59" fmla="*/ 96 w 96"/>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04">
                  <a:moveTo>
                    <a:pt x="0" y="80"/>
                  </a:moveTo>
                  <a:lnTo>
                    <a:pt x="8" y="88"/>
                  </a:lnTo>
                  <a:lnTo>
                    <a:pt x="8" y="104"/>
                  </a:lnTo>
                  <a:lnTo>
                    <a:pt x="16" y="104"/>
                  </a:lnTo>
                  <a:lnTo>
                    <a:pt x="40" y="88"/>
                  </a:lnTo>
                  <a:lnTo>
                    <a:pt x="48" y="96"/>
                  </a:lnTo>
                  <a:lnTo>
                    <a:pt x="48" y="88"/>
                  </a:lnTo>
                  <a:lnTo>
                    <a:pt x="80" y="56"/>
                  </a:lnTo>
                  <a:lnTo>
                    <a:pt x="96" y="48"/>
                  </a:lnTo>
                  <a:lnTo>
                    <a:pt x="88" y="48"/>
                  </a:lnTo>
                  <a:lnTo>
                    <a:pt x="80" y="32"/>
                  </a:lnTo>
                  <a:lnTo>
                    <a:pt x="64" y="16"/>
                  </a:lnTo>
                  <a:lnTo>
                    <a:pt x="48" y="0"/>
                  </a:lnTo>
                  <a:lnTo>
                    <a:pt x="40" y="8"/>
                  </a:lnTo>
                  <a:lnTo>
                    <a:pt x="32" y="8"/>
                  </a:lnTo>
                  <a:lnTo>
                    <a:pt x="16" y="8"/>
                  </a:lnTo>
                  <a:lnTo>
                    <a:pt x="8" y="48"/>
                  </a:lnTo>
                  <a:lnTo>
                    <a:pt x="0" y="56"/>
                  </a:lnTo>
                  <a:lnTo>
                    <a:pt x="0" y="8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7" name="Freeform 275"/>
            <p:cNvSpPr>
              <a:spLocks/>
            </p:cNvSpPr>
            <p:nvPr/>
          </p:nvSpPr>
          <p:spPr bwMode="auto">
            <a:xfrm>
              <a:off x="3757" y="2789"/>
              <a:ext cx="90" cy="75"/>
            </a:xfrm>
            <a:custGeom>
              <a:avLst/>
              <a:gdLst>
                <a:gd name="T0" fmla="*/ 86 w 88"/>
                <a:gd name="T1" fmla="*/ 0 h 80"/>
                <a:gd name="T2" fmla="*/ 60 w 88"/>
                <a:gd name="T3" fmla="*/ 0 h 80"/>
                <a:gd name="T4" fmla="*/ 60 w 88"/>
                <a:gd name="T5" fmla="*/ 8 h 80"/>
                <a:gd name="T6" fmla="*/ 44 w 88"/>
                <a:gd name="T7" fmla="*/ 8 h 80"/>
                <a:gd name="T8" fmla="*/ 0 w 88"/>
                <a:gd name="T9" fmla="*/ 8 h 80"/>
                <a:gd name="T10" fmla="*/ 16 w 88"/>
                <a:gd name="T11" fmla="*/ 11 h 80"/>
                <a:gd name="T12" fmla="*/ 52 w 88"/>
                <a:gd name="T13" fmla="*/ 16 h 80"/>
                <a:gd name="T14" fmla="*/ 60 w 88"/>
                <a:gd name="T15" fmla="*/ 20 h 80"/>
                <a:gd name="T16" fmla="*/ 70 w 88"/>
                <a:gd name="T17" fmla="*/ 20 h 80"/>
                <a:gd name="T18" fmla="*/ 102 w 88"/>
                <a:gd name="T19" fmla="*/ 22 h 80"/>
                <a:gd name="T20" fmla="*/ 113 w 88"/>
                <a:gd name="T21" fmla="*/ 22 h 80"/>
                <a:gd name="T22" fmla="*/ 124 w 88"/>
                <a:gd name="T23" fmla="*/ 14 h 80"/>
                <a:gd name="T24" fmla="*/ 136 w 88"/>
                <a:gd name="T25" fmla="*/ 8 h 80"/>
                <a:gd name="T26" fmla="*/ 124 w 88"/>
                <a:gd name="T27" fmla="*/ 8 h 80"/>
                <a:gd name="T28" fmla="*/ 113 w 88"/>
                <a:gd name="T29" fmla="*/ 0 h 80"/>
                <a:gd name="T30" fmla="*/ 86 w 88"/>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56" y="0"/>
                  </a:moveTo>
                  <a:lnTo>
                    <a:pt x="40" y="0"/>
                  </a:lnTo>
                  <a:lnTo>
                    <a:pt x="40" y="8"/>
                  </a:lnTo>
                  <a:lnTo>
                    <a:pt x="24" y="24"/>
                  </a:lnTo>
                  <a:lnTo>
                    <a:pt x="0" y="24"/>
                  </a:lnTo>
                  <a:lnTo>
                    <a:pt x="16" y="40"/>
                  </a:lnTo>
                  <a:lnTo>
                    <a:pt x="32" y="56"/>
                  </a:lnTo>
                  <a:lnTo>
                    <a:pt x="40" y="72"/>
                  </a:lnTo>
                  <a:lnTo>
                    <a:pt x="48" y="72"/>
                  </a:lnTo>
                  <a:lnTo>
                    <a:pt x="64" y="80"/>
                  </a:lnTo>
                  <a:lnTo>
                    <a:pt x="72" y="80"/>
                  </a:lnTo>
                  <a:lnTo>
                    <a:pt x="80" y="48"/>
                  </a:lnTo>
                  <a:lnTo>
                    <a:pt x="88" y="24"/>
                  </a:lnTo>
                  <a:lnTo>
                    <a:pt x="80" y="8"/>
                  </a:lnTo>
                  <a:lnTo>
                    <a:pt x="72" y="0"/>
                  </a:lnTo>
                  <a:lnTo>
                    <a:pt x="5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8" name="Freeform 276"/>
            <p:cNvSpPr>
              <a:spLocks/>
            </p:cNvSpPr>
            <p:nvPr/>
          </p:nvSpPr>
          <p:spPr bwMode="auto">
            <a:xfrm>
              <a:off x="3757" y="2789"/>
              <a:ext cx="90" cy="75"/>
            </a:xfrm>
            <a:custGeom>
              <a:avLst/>
              <a:gdLst>
                <a:gd name="T0" fmla="*/ 86 w 88"/>
                <a:gd name="T1" fmla="*/ 0 h 80"/>
                <a:gd name="T2" fmla="*/ 60 w 88"/>
                <a:gd name="T3" fmla="*/ 0 h 80"/>
                <a:gd name="T4" fmla="*/ 60 w 88"/>
                <a:gd name="T5" fmla="*/ 8 h 80"/>
                <a:gd name="T6" fmla="*/ 44 w 88"/>
                <a:gd name="T7" fmla="*/ 8 h 80"/>
                <a:gd name="T8" fmla="*/ 0 w 88"/>
                <a:gd name="T9" fmla="*/ 8 h 80"/>
                <a:gd name="T10" fmla="*/ 16 w 88"/>
                <a:gd name="T11" fmla="*/ 11 h 80"/>
                <a:gd name="T12" fmla="*/ 52 w 88"/>
                <a:gd name="T13" fmla="*/ 16 h 80"/>
                <a:gd name="T14" fmla="*/ 60 w 88"/>
                <a:gd name="T15" fmla="*/ 20 h 80"/>
                <a:gd name="T16" fmla="*/ 70 w 88"/>
                <a:gd name="T17" fmla="*/ 20 h 80"/>
                <a:gd name="T18" fmla="*/ 102 w 88"/>
                <a:gd name="T19" fmla="*/ 22 h 80"/>
                <a:gd name="T20" fmla="*/ 113 w 88"/>
                <a:gd name="T21" fmla="*/ 22 h 80"/>
                <a:gd name="T22" fmla="*/ 124 w 88"/>
                <a:gd name="T23" fmla="*/ 14 h 80"/>
                <a:gd name="T24" fmla="*/ 136 w 88"/>
                <a:gd name="T25" fmla="*/ 8 h 80"/>
                <a:gd name="T26" fmla="*/ 124 w 88"/>
                <a:gd name="T27" fmla="*/ 8 h 80"/>
                <a:gd name="T28" fmla="*/ 113 w 88"/>
                <a:gd name="T29" fmla="*/ 0 h 80"/>
                <a:gd name="T30" fmla="*/ 86 w 88"/>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56" y="0"/>
                  </a:moveTo>
                  <a:lnTo>
                    <a:pt x="40" y="0"/>
                  </a:lnTo>
                  <a:lnTo>
                    <a:pt x="40" y="8"/>
                  </a:lnTo>
                  <a:lnTo>
                    <a:pt x="24" y="24"/>
                  </a:lnTo>
                  <a:lnTo>
                    <a:pt x="0" y="24"/>
                  </a:lnTo>
                  <a:lnTo>
                    <a:pt x="16" y="40"/>
                  </a:lnTo>
                  <a:lnTo>
                    <a:pt x="32" y="56"/>
                  </a:lnTo>
                  <a:lnTo>
                    <a:pt x="40" y="72"/>
                  </a:lnTo>
                  <a:lnTo>
                    <a:pt x="48" y="72"/>
                  </a:lnTo>
                  <a:lnTo>
                    <a:pt x="64" y="80"/>
                  </a:lnTo>
                  <a:lnTo>
                    <a:pt x="72" y="80"/>
                  </a:lnTo>
                  <a:lnTo>
                    <a:pt x="80" y="48"/>
                  </a:lnTo>
                  <a:lnTo>
                    <a:pt x="88" y="24"/>
                  </a:lnTo>
                  <a:lnTo>
                    <a:pt x="80" y="8"/>
                  </a:lnTo>
                  <a:lnTo>
                    <a:pt x="72" y="0"/>
                  </a:lnTo>
                  <a:lnTo>
                    <a:pt x="56"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9" name="Freeform 277"/>
            <p:cNvSpPr>
              <a:spLocks/>
            </p:cNvSpPr>
            <p:nvPr/>
          </p:nvSpPr>
          <p:spPr bwMode="auto">
            <a:xfrm>
              <a:off x="3814" y="2731"/>
              <a:ext cx="116" cy="177"/>
            </a:xfrm>
            <a:custGeom>
              <a:avLst/>
              <a:gdLst>
                <a:gd name="T0" fmla="*/ 46 w 112"/>
                <a:gd name="T1" fmla="*/ 38 h 192"/>
                <a:gd name="T2" fmla="*/ 46 w 112"/>
                <a:gd name="T3" fmla="*/ 37 h 192"/>
                <a:gd name="T4" fmla="*/ 46 w 112"/>
                <a:gd name="T5" fmla="*/ 34 h 192"/>
                <a:gd name="T6" fmla="*/ 112 w 112"/>
                <a:gd name="T7" fmla="*/ 33 h 192"/>
                <a:gd name="T8" fmla="*/ 128 w 112"/>
                <a:gd name="T9" fmla="*/ 31 h 192"/>
                <a:gd name="T10" fmla="*/ 128 w 112"/>
                <a:gd name="T11" fmla="*/ 29 h 192"/>
                <a:gd name="T12" fmla="*/ 97 w 112"/>
                <a:gd name="T13" fmla="*/ 22 h 192"/>
                <a:gd name="T14" fmla="*/ 147 w 112"/>
                <a:gd name="T15" fmla="*/ 17 h 192"/>
                <a:gd name="T16" fmla="*/ 194 w 112"/>
                <a:gd name="T17" fmla="*/ 16 h 192"/>
                <a:gd name="T18" fmla="*/ 226 w 112"/>
                <a:gd name="T19" fmla="*/ 12 h 192"/>
                <a:gd name="T20" fmla="*/ 210 w 112"/>
                <a:gd name="T21" fmla="*/ 0 h 192"/>
                <a:gd name="T22" fmla="*/ 194 w 112"/>
                <a:gd name="T23" fmla="*/ 6 h 192"/>
                <a:gd name="T24" fmla="*/ 128 w 112"/>
                <a:gd name="T25" fmla="*/ 6 h 192"/>
                <a:gd name="T26" fmla="*/ 112 w 112"/>
                <a:gd name="T27" fmla="*/ 6 h 192"/>
                <a:gd name="T28" fmla="*/ 97 w 112"/>
                <a:gd name="T29" fmla="*/ 6 h 192"/>
                <a:gd name="T30" fmla="*/ 112 w 112"/>
                <a:gd name="T31" fmla="*/ 8 h 192"/>
                <a:gd name="T32" fmla="*/ 128 w 112"/>
                <a:gd name="T33" fmla="*/ 10 h 192"/>
                <a:gd name="T34" fmla="*/ 128 w 112"/>
                <a:gd name="T35" fmla="*/ 13 h 192"/>
                <a:gd name="T36" fmla="*/ 112 w 112"/>
                <a:gd name="T37" fmla="*/ 16 h 192"/>
                <a:gd name="T38" fmla="*/ 97 w 112"/>
                <a:gd name="T39" fmla="*/ 13 h 192"/>
                <a:gd name="T40" fmla="*/ 97 w 112"/>
                <a:gd name="T41" fmla="*/ 10 h 192"/>
                <a:gd name="T42" fmla="*/ 82 w 112"/>
                <a:gd name="T43" fmla="*/ 10 h 192"/>
                <a:gd name="T44" fmla="*/ 62 w 112"/>
                <a:gd name="T45" fmla="*/ 10 h 192"/>
                <a:gd name="T46" fmla="*/ 0 w 112"/>
                <a:gd name="T47" fmla="*/ 12 h 192"/>
                <a:gd name="T48" fmla="*/ 0 w 112"/>
                <a:gd name="T49" fmla="*/ 13 h 192"/>
                <a:gd name="T50" fmla="*/ 36 w 112"/>
                <a:gd name="T51" fmla="*/ 13 h 192"/>
                <a:gd name="T52" fmla="*/ 46 w 112"/>
                <a:gd name="T53" fmla="*/ 15 h 192"/>
                <a:gd name="T54" fmla="*/ 62 w 112"/>
                <a:gd name="T55" fmla="*/ 17 h 192"/>
                <a:gd name="T56" fmla="*/ 46 w 112"/>
                <a:gd name="T57" fmla="*/ 22 h 192"/>
                <a:gd name="T58" fmla="*/ 36 w 112"/>
                <a:gd name="T59" fmla="*/ 29 h 192"/>
                <a:gd name="T60" fmla="*/ 46 w 112"/>
                <a:gd name="T61" fmla="*/ 37 h 192"/>
                <a:gd name="T62" fmla="*/ 46 w 112"/>
                <a:gd name="T63" fmla="*/ 38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192"/>
                <a:gd name="T98" fmla="*/ 112 w 112"/>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192">
                  <a:moveTo>
                    <a:pt x="24" y="192"/>
                  </a:moveTo>
                  <a:lnTo>
                    <a:pt x="24" y="184"/>
                  </a:lnTo>
                  <a:lnTo>
                    <a:pt x="24" y="176"/>
                  </a:lnTo>
                  <a:lnTo>
                    <a:pt x="56" y="168"/>
                  </a:lnTo>
                  <a:lnTo>
                    <a:pt x="64" y="160"/>
                  </a:lnTo>
                  <a:lnTo>
                    <a:pt x="64" y="144"/>
                  </a:lnTo>
                  <a:lnTo>
                    <a:pt x="48" y="112"/>
                  </a:lnTo>
                  <a:lnTo>
                    <a:pt x="72" y="88"/>
                  </a:lnTo>
                  <a:lnTo>
                    <a:pt x="96" y="80"/>
                  </a:lnTo>
                  <a:lnTo>
                    <a:pt x="112" y="56"/>
                  </a:lnTo>
                  <a:lnTo>
                    <a:pt x="104" y="0"/>
                  </a:lnTo>
                  <a:lnTo>
                    <a:pt x="96" y="16"/>
                  </a:lnTo>
                  <a:lnTo>
                    <a:pt x="64" y="16"/>
                  </a:lnTo>
                  <a:lnTo>
                    <a:pt x="56" y="16"/>
                  </a:lnTo>
                  <a:lnTo>
                    <a:pt x="48" y="24"/>
                  </a:lnTo>
                  <a:lnTo>
                    <a:pt x="56" y="40"/>
                  </a:lnTo>
                  <a:lnTo>
                    <a:pt x="64" y="48"/>
                  </a:lnTo>
                  <a:lnTo>
                    <a:pt x="64" y="64"/>
                  </a:lnTo>
                  <a:lnTo>
                    <a:pt x="56" y="80"/>
                  </a:lnTo>
                  <a:lnTo>
                    <a:pt x="48" y="64"/>
                  </a:lnTo>
                  <a:lnTo>
                    <a:pt x="48" y="48"/>
                  </a:lnTo>
                  <a:lnTo>
                    <a:pt x="40" y="48"/>
                  </a:lnTo>
                  <a:lnTo>
                    <a:pt x="32" y="48"/>
                  </a:lnTo>
                  <a:lnTo>
                    <a:pt x="0" y="56"/>
                  </a:lnTo>
                  <a:lnTo>
                    <a:pt x="0" y="64"/>
                  </a:lnTo>
                  <a:lnTo>
                    <a:pt x="16" y="64"/>
                  </a:lnTo>
                  <a:lnTo>
                    <a:pt x="24" y="72"/>
                  </a:lnTo>
                  <a:lnTo>
                    <a:pt x="32" y="88"/>
                  </a:lnTo>
                  <a:lnTo>
                    <a:pt x="24" y="112"/>
                  </a:lnTo>
                  <a:lnTo>
                    <a:pt x="16" y="144"/>
                  </a:lnTo>
                  <a:lnTo>
                    <a:pt x="24" y="184"/>
                  </a:lnTo>
                  <a:lnTo>
                    <a:pt x="24" y="19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0" name="Freeform 278"/>
            <p:cNvSpPr>
              <a:spLocks/>
            </p:cNvSpPr>
            <p:nvPr/>
          </p:nvSpPr>
          <p:spPr bwMode="auto">
            <a:xfrm>
              <a:off x="3814" y="2731"/>
              <a:ext cx="116" cy="177"/>
            </a:xfrm>
            <a:custGeom>
              <a:avLst/>
              <a:gdLst>
                <a:gd name="T0" fmla="*/ 46 w 112"/>
                <a:gd name="T1" fmla="*/ 38 h 192"/>
                <a:gd name="T2" fmla="*/ 46 w 112"/>
                <a:gd name="T3" fmla="*/ 37 h 192"/>
                <a:gd name="T4" fmla="*/ 46 w 112"/>
                <a:gd name="T5" fmla="*/ 34 h 192"/>
                <a:gd name="T6" fmla="*/ 112 w 112"/>
                <a:gd name="T7" fmla="*/ 33 h 192"/>
                <a:gd name="T8" fmla="*/ 128 w 112"/>
                <a:gd name="T9" fmla="*/ 31 h 192"/>
                <a:gd name="T10" fmla="*/ 128 w 112"/>
                <a:gd name="T11" fmla="*/ 29 h 192"/>
                <a:gd name="T12" fmla="*/ 97 w 112"/>
                <a:gd name="T13" fmla="*/ 22 h 192"/>
                <a:gd name="T14" fmla="*/ 147 w 112"/>
                <a:gd name="T15" fmla="*/ 17 h 192"/>
                <a:gd name="T16" fmla="*/ 194 w 112"/>
                <a:gd name="T17" fmla="*/ 16 h 192"/>
                <a:gd name="T18" fmla="*/ 226 w 112"/>
                <a:gd name="T19" fmla="*/ 12 h 192"/>
                <a:gd name="T20" fmla="*/ 210 w 112"/>
                <a:gd name="T21" fmla="*/ 0 h 192"/>
                <a:gd name="T22" fmla="*/ 194 w 112"/>
                <a:gd name="T23" fmla="*/ 6 h 192"/>
                <a:gd name="T24" fmla="*/ 128 w 112"/>
                <a:gd name="T25" fmla="*/ 6 h 192"/>
                <a:gd name="T26" fmla="*/ 112 w 112"/>
                <a:gd name="T27" fmla="*/ 6 h 192"/>
                <a:gd name="T28" fmla="*/ 97 w 112"/>
                <a:gd name="T29" fmla="*/ 6 h 192"/>
                <a:gd name="T30" fmla="*/ 112 w 112"/>
                <a:gd name="T31" fmla="*/ 8 h 192"/>
                <a:gd name="T32" fmla="*/ 128 w 112"/>
                <a:gd name="T33" fmla="*/ 10 h 192"/>
                <a:gd name="T34" fmla="*/ 128 w 112"/>
                <a:gd name="T35" fmla="*/ 13 h 192"/>
                <a:gd name="T36" fmla="*/ 112 w 112"/>
                <a:gd name="T37" fmla="*/ 16 h 192"/>
                <a:gd name="T38" fmla="*/ 97 w 112"/>
                <a:gd name="T39" fmla="*/ 13 h 192"/>
                <a:gd name="T40" fmla="*/ 97 w 112"/>
                <a:gd name="T41" fmla="*/ 10 h 192"/>
                <a:gd name="T42" fmla="*/ 82 w 112"/>
                <a:gd name="T43" fmla="*/ 10 h 192"/>
                <a:gd name="T44" fmla="*/ 62 w 112"/>
                <a:gd name="T45" fmla="*/ 10 h 192"/>
                <a:gd name="T46" fmla="*/ 0 w 112"/>
                <a:gd name="T47" fmla="*/ 12 h 192"/>
                <a:gd name="T48" fmla="*/ 0 w 112"/>
                <a:gd name="T49" fmla="*/ 13 h 192"/>
                <a:gd name="T50" fmla="*/ 36 w 112"/>
                <a:gd name="T51" fmla="*/ 13 h 192"/>
                <a:gd name="T52" fmla="*/ 46 w 112"/>
                <a:gd name="T53" fmla="*/ 15 h 192"/>
                <a:gd name="T54" fmla="*/ 62 w 112"/>
                <a:gd name="T55" fmla="*/ 17 h 192"/>
                <a:gd name="T56" fmla="*/ 46 w 112"/>
                <a:gd name="T57" fmla="*/ 22 h 192"/>
                <a:gd name="T58" fmla="*/ 36 w 112"/>
                <a:gd name="T59" fmla="*/ 29 h 192"/>
                <a:gd name="T60" fmla="*/ 46 w 112"/>
                <a:gd name="T61" fmla="*/ 37 h 192"/>
                <a:gd name="T62" fmla="*/ 46 w 112"/>
                <a:gd name="T63" fmla="*/ 38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192"/>
                <a:gd name="T98" fmla="*/ 112 w 112"/>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192">
                  <a:moveTo>
                    <a:pt x="24" y="192"/>
                  </a:moveTo>
                  <a:lnTo>
                    <a:pt x="24" y="184"/>
                  </a:lnTo>
                  <a:lnTo>
                    <a:pt x="24" y="176"/>
                  </a:lnTo>
                  <a:lnTo>
                    <a:pt x="56" y="168"/>
                  </a:lnTo>
                  <a:lnTo>
                    <a:pt x="64" y="160"/>
                  </a:lnTo>
                  <a:lnTo>
                    <a:pt x="64" y="144"/>
                  </a:lnTo>
                  <a:lnTo>
                    <a:pt x="48" y="112"/>
                  </a:lnTo>
                  <a:lnTo>
                    <a:pt x="72" y="88"/>
                  </a:lnTo>
                  <a:lnTo>
                    <a:pt x="96" y="80"/>
                  </a:lnTo>
                  <a:lnTo>
                    <a:pt x="112" y="56"/>
                  </a:lnTo>
                  <a:lnTo>
                    <a:pt x="104" y="0"/>
                  </a:lnTo>
                  <a:lnTo>
                    <a:pt x="96" y="16"/>
                  </a:lnTo>
                  <a:lnTo>
                    <a:pt x="64" y="16"/>
                  </a:lnTo>
                  <a:lnTo>
                    <a:pt x="56" y="16"/>
                  </a:lnTo>
                  <a:lnTo>
                    <a:pt x="48" y="24"/>
                  </a:lnTo>
                  <a:lnTo>
                    <a:pt x="56" y="40"/>
                  </a:lnTo>
                  <a:lnTo>
                    <a:pt x="64" y="48"/>
                  </a:lnTo>
                  <a:lnTo>
                    <a:pt x="64" y="64"/>
                  </a:lnTo>
                  <a:lnTo>
                    <a:pt x="56" y="80"/>
                  </a:lnTo>
                  <a:lnTo>
                    <a:pt x="48" y="64"/>
                  </a:lnTo>
                  <a:lnTo>
                    <a:pt x="48" y="48"/>
                  </a:lnTo>
                  <a:lnTo>
                    <a:pt x="40" y="48"/>
                  </a:lnTo>
                  <a:lnTo>
                    <a:pt x="32" y="48"/>
                  </a:lnTo>
                  <a:lnTo>
                    <a:pt x="0" y="56"/>
                  </a:lnTo>
                  <a:lnTo>
                    <a:pt x="0" y="64"/>
                  </a:lnTo>
                  <a:lnTo>
                    <a:pt x="16" y="64"/>
                  </a:lnTo>
                  <a:lnTo>
                    <a:pt x="24" y="72"/>
                  </a:lnTo>
                  <a:lnTo>
                    <a:pt x="32" y="88"/>
                  </a:lnTo>
                  <a:lnTo>
                    <a:pt x="24" y="112"/>
                  </a:lnTo>
                  <a:lnTo>
                    <a:pt x="16" y="144"/>
                  </a:lnTo>
                  <a:lnTo>
                    <a:pt x="24" y="184"/>
                  </a:lnTo>
                  <a:lnTo>
                    <a:pt x="24" y="19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1" name="Freeform 279"/>
            <p:cNvSpPr>
              <a:spLocks/>
            </p:cNvSpPr>
            <p:nvPr/>
          </p:nvSpPr>
          <p:spPr bwMode="auto">
            <a:xfrm>
              <a:off x="3840" y="2731"/>
              <a:ext cx="41" cy="74"/>
            </a:xfrm>
            <a:custGeom>
              <a:avLst/>
              <a:gdLst>
                <a:gd name="T0" fmla="*/ 8 w 40"/>
                <a:gd name="T1" fmla="*/ 11 h 80"/>
                <a:gd name="T2" fmla="*/ 0 w 40"/>
                <a:gd name="T3" fmla="*/ 8 h 80"/>
                <a:gd name="T4" fmla="*/ 8 w 40"/>
                <a:gd name="T5" fmla="*/ 6 h 80"/>
                <a:gd name="T6" fmla="*/ 8 w 40"/>
                <a:gd name="T7" fmla="*/ 6 h 80"/>
                <a:gd name="T8" fmla="*/ 16 w 40"/>
                <a:gd name="T9" fmla="*/ 6 h 80"/>
                <a:gd name="T10" fmla="*/ 8 w 40"/>
                <a:gd name="T11" fmla="*/ 0 h 80"/>
                <a:gd name="T12" fmla="*/ 16 w 40"/>
                <a:gd name="T13" fmla="*/ 0 h 80"/>
                <a:gd name="T14" fmla="*/ 44 w 40"/>
                <a:gd name="T15" fmla="*/ 0 h 80"/>
                <a:gd name="T16" fmla="*/ 52 w 40"/>
                <a:gd name="T17" fmla="*/ 6 h 80"/>
                <a:gd name="T18" fmla="*/ 44 w 40"/>
                <a:gd name="T19" fmla="*/ 6 h 80"/>
                <a:gd name="T20" fmla="*/ 52 w 40"/>
                <a:gd name="T21" fmla="*/ 8 h 80"/>
                <a:gd name="T22" fmla="*/ 60 w 40"/>
                <a:gd name="T23" fmla="*/ 11 h 80"/>
                <a:gd name="T24" fmla="*/ 60 w 40"/>
                <a:gd name="T25" fmla="*/ 14 h 80"/>
                <a:gd name="T26" fmla="*/ 52 w 40"/>
                <a:gd name="T27" fmla="*/ 17 h 80"/>
                <a:gd name="T28" fmla="*/ 44 w 40"/>
                <a:gd name="T29" fmla="*/ 14 h 80"/>
                <a:gd name="T30" fmla="*/ 44 w 40"/>
                <a:gd name="T31" fmla="*/ 11 h 80"/>
                <a:gd name="T32" fmla="*/ 16 w 40"/>
                <a:gd name="T33" fmla="*/ 11 h 80"/>
                <a:gd name="T34" fmla="*/ 8 w 40"/>
                <a:gd name="T35" fmla="*/ 11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80"/>
                <a:gd name="T56" fmla="*/ 40 w 40"/>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80">
                  <a:moveTo>
                    <a:pt x="8" y="48"/>
                  </a:moveTo>
                  <a:lnTo>
                    <a:pt x="0" y="40"/>
                  </a:lnTo>
                  <a:lnTo>
                    <a:pt x="8" y="24"/>
                  </a:lnTo>
                  <a:lnTo>
                    <a:pt x="8" y="16"/>
                  </a:lnTo>
                  <a:lnTo>
                    <a:pt x="16" y="8"/>
                  </a:lnTo>
                  <a:lnTo>
                    <a:pt x="8" y="0"/>
                  </a:lnTo>
                  <a:lnTo>
                    <a:pt x="16" y="0"/>
                  </a:lnTo>
                  <a:lnTo>
                    <a:pt x="24" y="0"/>
                  </a:lnTo>
                  <a:lnTo>
                    <a:pt x="32" y="16"/>
                  </a:lnTo>
                  <a:lnTo>
                    <a:pt x="24" y="24"/>
                  </a:lnTo>
                  <a:lnTo>
                    <a:pt x="32" y="40"/>
                  </a:lnTo>
                  <a:lnTo>
                    <a:pt x="40" y="48"/>
                  </a:lnTo>
                  <a:lnTo>
                    <a:pt x="40" y="64"/>
                  </a:lnTo>
                  <a:lnTo>
                    <a:pt x="32" y="80"/>
                  </a:lnTo>
                  <a:lnTo>
                    <a:pt x="24" y="64"/>
                  </a:lnTo>
                  <a:lnTo>
                    <a:pt x="24" y="48"/>
                  </a:lnTo>
                  <a:lnTo>
                    <a:pt x="16" y="48"/>
                  </a:lnTo>
                  <a:lnTo>
                    <a:pt x="8"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2" name="Freeform 280"/>
            <p:cNvSpPr>
              <a:spLocks/>
            </p:cNvSpPr>
            <p:nvPr/>
          </p:nvSpPr>
          <p:spPr bwMode="auto">
            <a:xfrm>
              <a:off x="3840" y="2731"/>
              <a:ext cx="41" cy="74"/>
            </a:xfrm>
            <a:custGeom>
              <a:avLst/>
              <a:gdLst>
                <a:gd name="T0" fmla="*/ 8 w 40"/>
                <a:gd name="T1" fmla="*/ 11 h 80"/>
                <a:gd name="T2" fmla="*/ 0 w 40"/>
                <a:gd name="T3" fmla="*/ 8 h 80"/>
                <a:gd name="T4" fmla="*/ 8 w 40"/>
                <a:gd name="T5" fmla="*/ 6 h 80"/>
                <a:gd name="T6" fmla="*/ 8 w 40"/>
                <a:gd name="T7" fmla="*/ 6 h 80"/>
                <a:gd name="T8" fmla="*/ 16 w 40"/>
                <a:gd name="T9" fmla="*/ 6 h 80"/>
                <a:gd name="T10" fmla="*/ 8 w 40"/>
                <a:gd name="T11" fmla="*/ 0 h 80"/>
                <a:gd name="T12" fmla="*/ 16 w 40"/>
                <a:gd name="T13" fmla="*/ 0 h 80"/>
                <a:gd name="T14" fmla="*/ 44 w 40"/>
                <a:gd name="T15" fmla="*/ 0 h 80"/>
                <a:gd name="T16" fmla="*/ 52 w 40"/>
                <a:gd name="T17" fmla="*/ 6 h 80"/>
                <a:gd name="T18" fmla="*/ 44 w 40"/>
                <a:gd name="T19" fmla="*/ 6 h 80"/>
                <a:gd name="T20" fmla="*/ 52 w 40"/>
                <a:gd name="T21" fmla="*/ 8 h 80"/>
                <a:gd name="T22" fmla="*/ 60 w 40"/>
                <a:gd name="T23" fmla="*/ 11 h 80"/>
                <a:gd name="T24" fmla="*/ 60 w 40"/>
                <a:gd name="T25" fmla="*/ 14 h 80"/>
                <a:gd name="T26" fmla="*/ 52 w 40"/>
                <a:gd name="T27" fmla="*/ 17 h 80"/>
                <a:gd name="T28" fmla="*/ 44 w 40"/>
                <a:gd name="T29" fmla="*/ 14 h 80"/>
                <a:gd name="T30" fmla="*/ 44 w 40"/>
                <a:gd name="T31" fmla="*/ 11 h 80"/>
                <a:gd name="T32" fmla="*/ 16 w 40"/>
                <a:gd name="T33" fmla="*/ 11 h 80"/>
                <a:gd name="T34" fmla="*/ 8 w 40"/>
                <a:gd name="T35" fmla="*/ 11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80"/>
                <a:gd name="T56" fmla="*/ 40 w 40"/>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80">
                  <a:moveTo>
                    <a:pt x="8" y="48"/>
                  </a:moveTo>
                  <a:lnTo>
                    <a:pt x="0" y="40"/>
                  </a:lnTo>
                  <a:lnTo>
                    <a:pt x="8" y="24"/>
                  </a:lnTo>
                  <a:lnTo>
                    <a:pt x="8" y="16"/>
                  </a:lnTo>
                  <a:lnTo>
                    <a:pt x="16" y="8"/>
                  </a:lnTo>
                  <a:lnTo>
                    <a:pt x="8" y="0"/>
                  </a:lnTo>
                  <a:lnTo>
                    <a:pt x="16" y="0"/>
                  </a:lnTo>
                  <a:lnTo>
                    <a:pt x="24" y="0"/>
                  </a:lnTo>
                  <a:lnTo>
                    <a:pt x="32" y="16"/>
                  </a:lnTo>
                  <a:lnTo>
                    <a:pt x="24" y="24"/>
                  </a:lnTo>
                  <a:lnTo>
                    <a:pt x="32" y="40"/>
                  </a:lnTo>
                  <a:lnTo>
                    <a:pt x="40" y="48"/>
                  </a:lnTo>
                  <a:lnTo>
                    <a:pt x="40" y="64"/>
                  </a:lnTo>
                  <a:lnTo>
                    <a:pt x="32" y="80"/>
                  </a:lnTo>
                  <a:lnTo>
                    <a:pt x="24" y="64"/>
                  </a:lnTo>
                  <a:lnTo>
                    <a:pt x="24" y="48"/>
                  </a:lnTo>
                  <a:lnTo>
                    <a:pt x="16" y="48"/>
                  </a:lnTo>
                  <a:lnTo>
                    <a:pt x="8" y="4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3" name="Freeform 281"/>
            <p:cNvSpPr>
              <a:spLocks/>
            </p:cNvSpPr>
            <p:nvPr/>
          </p:nvSpPr>
          <p:spPr bwMode="auto">
            <a:xfrm>
              <a:off x="2578" y="2390"/>
              <a:ext cx="107" cy="45"/>
            </a:xfrm>
            <a:custGeom>
              <a:avLst/>
              <a:gdLst>
                <a:gd name="T0" fmla="*/ 0 w 104"/>
                <a:gd name="T1" fmla="*/ 8 h 48"/>
                <a:gd name="T2" fmla="*/ 16 w 104"/>
                <a:gd name="T3" fmla="*/ 8 h 48"/>
                <a:gd name="T4" fmla="*/ 52 w 104"/>
                <a:gd name="T5" fmla="*/ 8 h 48"/>
                <a:gd name="T6" fmla="*/ 44 w 104"/>
                <a:gd name="T7" fmla="*/ 8 h 48"/>
                <a:gd name="T8" fmla="*/ 52 w 104"/>
                <a:gd name="T9" fmla="*/ 8 h 48"/>
                <a:gd name="T10" fmla="*/ 100 w 104"/>
                <a:gd name="T11" fmla="*/ 8 h 48"/>
                <a:gd name="T12" fmla="*/ 112 w 104"/>
                <a:gd name="T13" fmla="*/ 12 h 48"/>
                <a:gd name="T14" fmla="*/ 140 w 104"/>
                <a:gd name="T15" fmla="*/ 12 h 48"/>
                <a:gd name="T16" fmla="*/ 124 w 104"/>
                <a:gd name="T17" fmla="*/ 14 h 48"/>
                <a:gd name="T18" fmla="*/ 183 w 104"/>
                <a:gd name="T19" fmla="*/ 14 h 48"/>
                <a:gd name="T20" fmla="*/ 169 w 104"/>
                <a:gd name="T21" fmla="*/ 12 h 48"/>
                <a:gd name="T22" fmla="*/ 156 w 104"/>
                <a:gd name="T23" fmla="*/ 12 h 48"/>
                <a:gd name="T24" fmla="*/ 156 w 104"/>
                <a:gd name="T25" fmla="*/ 8 h 48"/>
                <a:gd name="T26" fmla="*/ 112 w 104"/>
                <a:gd name="T27" fmla="*/ 8 h 48"/>
                <a:gd name="T28" fmla="*/ 52 w 104"/>
                <a:gd name="T29" fmla="*/ 0 h 48"/>
                <a:gd name="T30" fmla="*/ 8 w 104"/>
                <a:gd name="T31" fmla="*/ 8 h 48"/>
                <a:gd name="T32" fmla="*/ 0 w 104"/>
                <a:gd name="T33" fmla="*/ 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8"/>
                <a:gd name="T53" fmla="*/ 104 w 10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8">
                  <a:moveTo>
                    <a:pt x="0" y="24"/>
                  </a:moveTo>
                  <a:lnTo>
                    <a:pt x="16" y="8"/>
                  </a:lnTo>
                  <a:lnTo>
                    <a:pt x="32" y="16"/>
                  </a:lnTo>
                  <a:lnTo>
                    <a:pt x="24" y="16"/>
                  </a:lnTo>
                  <a:lnTo>
                    <a:pt x="32" y="16"/>
                  </a:lnTo>
                  <a:lnTo>
                    <a:pt x="56" y="24"/>
                  </a:lnTo>
                  <a:lnTo>
                    <a:pt x="64" y="40"/>
                  </a:lnTo>
                  <a:lnTo>
                    <a:pt x="80" y="40"/>
                  </a:lnTo>
                  <a:lnTo>
                    <a:pt x="72" y="48"/>
                  </a:lnTo>
                  <a:lnTo>
                    <a:pt x="104" y="48"/>
                  </a:lnTo>
                  <a:lnTo>
                    <a:pt x="96" y="40"/>
                  </a:lnTo>
                  <a:lnTo>
                    <a:pt x="88" y="40"/>
                  </a:lnTo>
                  <a:lnTo>
                    <a:pt x="88" y="32"/>
                  </a:lnTo>
                  <a:lnTo>
                    <a:pt x="64" y="16"/>
                  </a:lnTo>
                  <a:lnTo>
                    <a:pt x="32" y="0"/>
                  </a:lnTo>
                  <a:lnTo>
                    <a:pt x="8" y="8"/>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4" name="Freeform 282"/>
            <p:cNvSpPr>
              <a:spLocks/>
            </p:cNvSpPr>
            <p:nvPr/>
          </p:nvSpPr>
          <p:spPr bwMode="auto">
            <a:xfrm>
              <a:off x="2578" y="2390"/>
              <a:ext cx="107" cy="45"/>
            </a:xfrm>
            <a:custGeom>
              <a:avLst/>
              <a:gdLst>
                <a:gd name="T0" fmla="*/ 0 w 104"/>
                <a:gd name="T1" fmla="*/ 8 h 48"/>
                <a:gd name="T2" fmla="*/ 16 w 104"/>
                <a:gd name="T3" fmla="*/ 8 h 48"/>
                <a:gd name="T4" fmla="*/ 52 w 104"/>
                <a:gd name="T5" fmla="*/ 8 h 48"/>
                <a:gd name="T6" fmla="*/ 44 w 104"/>
                <a:gd name="T7" fmla="*/ 8 h 48"/>
                <a:gd name="T8" fmla="*/ 52 w 104"/>
                <a:gd name="T9" fmla="*/ 8 h 48"/>
                <a:gd name="T10" fmla="*/ 100 w 104"/>
                <a:gd name="T11" fmla="*/ 8 h 48"/>
                <a:gd name="T12" fmla="*/ 112 w 104"/>
                <a:gd name="T13" fmla="*/ 12 h 48"/>
                <a:gd name="T14" fmla="*/ 140 w 104"/>
                <a:gd name="T15" fmla="*/ 12 h 48"/>
                <a:gd name="T16" fmla="*/ 124 w 104"/>
                <a:gd name="T17" fmla="*/ 14 h 48"/>
                <a:gd name="T18" fmla="*/ 183 w 104"/>
                <a:gd name="T19" fmla="*/ 14 h 48"/>
                <a:gd name="T20" fmla="*/ 169 w 104"/>
                <a:gd name="T21" fmla="*/ 12 h 48"/>
                <a:gd name="T22" fmla="*/ 156 w 104"/>
                <a:gd name="T23" fmla="*/ 12 h 48"/>
                <a:gd name="T24" fmla="*/ 156 w 104"/>
                <a:gd name="T25" fmla="*/ 8 h 48"/>
                <a:gd name="T26" fmla="*/ 112 w 104"/>
                <a:gd name="T27" fmla="*/ 8 h 48"/>
                <a:gd name="T28" fmla="*/ 52 w 104"/>
                <a:gd name="T29" fmla="*/ 0 h 48"/>
                <a:gd name="T30" fmla="*/ 8 w 104"/>
                <a:gd name="T31" fmla="*/ 8 h 48"/>
                <a:gd name="T32" fmla="*/ 0 w 104"/>
                <a:gd name="T33" fmla="*/ 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8"/>
                <a:gd name="T53" fmla="*/ 104 w 10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8">
                  <a:moveTo>
                    <a:pt x="0" y="24"/>
                  </a:moveTo>
                  <a:lnTo>
                    <a:pt x="16" y="8"/>
                  </a:lnTo>
                  <a:lnTo>
                    <a:pt x="32" y="16"/>
                  </a:lnTo>
                  <a:lnTo>
                    <a:pt x="24" y="16"/>
                  </a:lnTo>
                  <a:lnTo>
                    <a:pt x="32" y="16"/>
                  </a:lnTo>
                  <a:lnTo>
                    <a:pt x="56" y="24"/>
                  </a:lnTo>
                  <a:lnTo>
                    <a:pt x="64" y="40"/>
                  </a:lnTo>
                  <a:lnTo>
                    <a:pt x="80" y="40"/>
                  </a:lnTo>
                  <a:lnTo>
                    <a:pt x="72" y="48"/>
                  </a:lnTo>
                  <a:lnTo>
                    <a:pt x="104" y="48"/>
                  </a:lnTo>
                  <a:lnTo>
                    <a:pt x="96" y="40"/>
                  </a:lnTo>
                  <a:lnTo>
                    <a:pt x="88" y="40"/>
                  </a:lnTo>
                  <a:lnTo>
                    <a:pt x="88" y="32"/>
                  </a:lnTo>
                  <a:lnTo>
                    <a:pt x="64" y="16"/>
                  </a:lnTo>
                  <a:lnTo>
                    <a:pt x="32" y="0"/>
                  </a:lnTo>
                  <a:lnTo>
                    <a:pt x="8" y="8"/>
                  </a:lnTo>
                  <a:lnTo>
                    <a:pt x="0" y="24"/>
                  </a:lnTo>
                </a:path>
              </a:pathLst>
            </a:custGeom>
            <a:solidFill>
              <a:schemeClr val="accent4">
                <a:lumMod val="40000"/>
                <a:lumOff val="6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85" name="Freeform 283"/>
            <p:cNvSpPr>
              <a:spLocks/>
            </p:cNvSpPr>
            <p:nvPr/>
          </p:nvSpPr>
          <p:spPr bwMode="auto">
            <a:xfrm>
              <a:off x="2543" y="1745"/>
              <a:ext cx="76" cy="74"/>
            </a:xfrm>
            <a:custGeom>
              <a:avLst/>
              <a:gdLst>
                <a:gd name="T0" fmla="*/ 0 w 72"/>
                <a:gd name="T1" fmla="*/ 14 h 80"/>
                <a:gd name="T2" fmla="*/ 44 w 72"/>
                <a:gd name="T3" fmla="*/ 14 h 80"/>
                <a:gd name="T4" fmla="*/ 44 w 72"/>
                <a:gd name="T5" fmla="*/ 17 h 80"/>
                <a:gd name="T6" fmla="*/ 94 w 72"/>
                <a:gd name="T7" fmla="*/ 17 h 80"/>
                <a:gd name="T8" fmla="*/ 116 w 72"/>
                <a:gd name="T9" fmla="*/ 13 h 80"/>
                <a:gd name="T10" fmla="*/ 141 w 72"/>
                <a:gd name="T11" fmla="*/ 13 h 80"/>
                <a:gd name="T12" fmla="*/ 188 w 72"/>
                <a:gd name="T13" fmla="*/ 16 h 80"/>
                <a:gd name="T14" fmla="*/ 209 w 72"/>
                <a:gd name="T15" fmla="*/ 13 h 80"/>
                <a:gd name="T16" fmla="*/ 188 w 72"/>
                <a:gd name="T17" fmla="*/ 13 h 80"/>
                <a:gd name="T18" fmla="*/ 141 w 72"/>
                <a:gd name="T19" fmla="*/ 8 h 80"/>
                <a:gd name="T20" fmla="*/ 94 w 72"/>
                <a:gd name="T21" fmla="*/ 6 h 80"/>
                <a:gd name="T22" fmla="*/ 68 w 72"/>
                <a:gd name="T23" fmla="*/ 0 h 80"/>
                <a:gd name="T24" fmla="*/ 44 w 72"/>
                <a:gd name="T25" fmla="*/ 6 h 80"/>
                <a:gd name="T26" fmla="*/ 8 w 72"/>
                <a:gd name="T27" fmla="*/ 6 h 80"/>
                <a:gd name="T28" fmla="*/ 44 w 72"/>
                <a:gd name="T29" fmla="*/ 13 h 80"/>
                <a:gd name="T30" fmla="*/ 0 w 72"/>
                <a:gd name="T31" fmla="*/ 14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80"/>
                <a:gd name="T50" fmla="*/ 72 w 72"/>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80">
                  <a:moveTo>
                    <a:pt x="0" y="64"/>
                  </a:moveTo>
                  <a:lnTo>
                    <a:pt x="16" y="64"/>
                  </a:lnTo>
                  <a:lnTo>
                    <a:pt x="16" y="80"/>
                  </a:lnTo>
                  <a:lnTo>
                    <a:pt x="32" y="80"/>
                  </a:lnTo>
                  <a:lnTo>
                    <a:pt x="40" y="56"/>
                  </a:lnTo>
                  <a:lnTo>
                    <a:pt x="48" y="56"/>
                  </a:lnTo>
                  <a:lnTo>
                    <a:pt x="64" y="72"/>
                  </a:lnTo>
                  <a:lnTo>
                    <a:pt x="72" y="56"/>
                  </a:lnTo>
                  <a:lnTo>
                    <a:pt x="64" y="56"/>
                  </a:lnTo>
                  <a:lnTo>
                    <a:pt x="48" y="40"/>
                  </a:lnTo>
                  <a:lnTo>
                    <a:pt x="32" y="16"/>
                  </a:lnTo>
                  <a:lnTo>
                    <a:pt x="24" y="0"/>
                  </a:lnTo>
                  <a:lnTo>
                    <a:pt x="16" y="16"/>
                  </a:lnTo>
                  <a:lnTo>
                    <a:pt x="8" y="24"/>
                  </a:lnTo>
                  <a:lnTo>
                    <a:pt x="16" y="56"/>
                  </a:lnTo>
                  <a:lnTo>
                    <a:pt x="0"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6" name="Freeform 284"/>
            <p:cNvSpPr>
              <a:spLocks/>
            </p:cNvSpPr>
            <p:nvPr/>
          </p:nvSpPr>
          <p:spPr bwMode="auto">
            <a:xfrm>
              <a:off x="2543" y="1745"/>
              <a:ext cx="76" cy="74"/>
            </a:xfrm>
            <a:custGeom>
              <a:avLst/>
              <a:gdLst>
                <a:gd name="T0" fmla="*/ 0 w 72"/>
                <a:gd name="T1" fmla="*/ 14 h 80"/>
                <a:gd name="T2" fmla="*/ 44 w 72"/>
                <a:gd name="T3" fmla="*/ 14 h 80"/>
                <a:gd name="T4" fmla="*/ 44 w 72"/>
                <a:gd name="T5" fmla="*/ 17 h 80"/>
                <a:gd name="T6" fmla="*/ 94 w 72"/>
                <a:gd name="T7" fmla="*/ 17 h 80"/>
                <a:gd name="T8" fmla="*/ 116 w 72"/>
                <a:gd name="T9" fmla="*/ 13 h 80"/>
                <a:gd name="T10" fmla="*/ 141 w 72"/>
                <a:gd name="T11" fmla="*/ 13 h 80"/>
                <a:gd name="T12" fmla="*/ 188 w 72"/>
                <a:gd name="T13" fmla="*/ 16 h 80"/>
                <a:gd name="T14" fmla="*/ 209 w 72"/>
                <a:gd name="T15" fmla="*/ 13 h 80"/>
                <a:gd name="T16" fmla="*/ 188 w 72"/>
                <a:gd name="T17" fmla="*/ 13 h 80"/>
                <a:gd name="T18" fmla="*/ 141 w 72"/>
                <a:gd name="T19" fmla="*/ 8 h 80"/>
                <a:gd name="T20" fmla="*/ 94 w 72"/>
                <a:gd name="T21" fmla="*/ 6 h 80"/>
                <a:gd name="T22" fmla="*/ 68 w 72"/>
                <a:gd name="T23" fmla="*/ 0 h 80"/>
                <a:gd name="T24" fmla="*/ 44 w 72"/>
                <a:gd name="T25" fmla="*/ 6 h 80"/>
                <a:gd name="T26" fmla="*/ 8 w 72"/>
                <a:gd name="T27" fmla="*/ 6 h 80"/>
                <a:gd name="T28" fmla="*/ 44 w 72"/>
                <a:gd name="T29" fmla="*/ 13 h 80"/>
                <a:gd name="T30" fmla="*/ 0 w 72"/>
                <a:gd name="T31" fmla="*/ 14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80"/>
                <a:gd name="T50" fmla="*/ 72 w 72"/>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80">
                  <a:moveTo>
                    <a:pt x="0" y="64"/>
                  </a:moveTo>
                  <a:lnTo>
                    <a:pt x="16" y="64"/>
                  </a:lnTo>
                  <a:lnTo>
                    <a:pt x="16" y="80"/>
                  </a:lnTo>
                  <a:lnTo>
                    <a:pt x="32" y="80"/>
                  </a:lnTo>
                  <a:lnTo>
                    <a:pt x="40" y="56"/>
                  </a:lnTo>
                  <a:lnTo>
                    <a:pt x="48" y="56"/>
                  </a:lnTo>
                  <a:lnTo>
                    <a:pt x="64" y="72"/>
                  </a:lnTo>
                  <a:lnTo>
                    <a:pt x="72" y="56"/>
                  </a:lnTo>
                  <a:lnTo>
                    <a:pt x="64" y="56"/>
                  </a:lnTo>
                  <a:lnTo>
                    <a:pt x="48" y="40"/>
                  </a:lnTo>
                  <a:lnTo>
                    <a:pt x="32" y="16"/>
                  </a:lnTo>
                  <a:lnTo>
                    <a:pt x="24" y="0"/>
                  </a:lnTo>
                  <a:lnTo>
                    <a:pt x="16" y="16"/>
                  </a:lnTo>
                  <a:lnTo>
                    <a:pt x="8" y="24"/>
                  </a:lnTo>
                  <a:lnTo>
                    <a:pt x="16" y="56"/>
                  </a:lnTo>
                  <a:lnTo>
                    <a:pt x="0" y="6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87" name="Freeform 285"/>
            <p:cNvSpPr>
              <a:spLocks/>
            </p:cNvSpPr>
            <p:nvPr/>
          </p:nvSpPr>
          <p:spPr bwMode="auto">
            <a:xfrm>
              <a:off x="2661" y="1692"/>
              <a:ext cx="17" cy="30"/>
            </a:xfrm>
            <a:custGeom>
              <a:avLst/>
              <a:gdLst>
                <a:gd name="T0" fmla="*/ 0 w 16"/>
                <a:gd name="T1" fmla="*/ 8 h 32"/>
                <a:gd name="T2" fmla="*/ 0 w 16"/>
                <a:gd name="T3" fmla="*/ 8 h 32"/>
                <a:gd name="T4" fmla="*/ 31 w 16"/>
                <a:gd name="T5" fmla="*/ 8 h 32"/>
                <a:gd name="T6" fmla="*/ 50 w 16"/>
                <a:gd name="T7" fmla="*/ 8 h 32"/>
                <a:gd name="T8" fmla="*/ 50 w 16"/>
                <a:gd name="T9" fmla="*/ 8 h 32"/>
                <a:gd name="T10" fmla="*/ 50 w 16"/>
                <a:gd name="T11" fmla="*/ 0 h 32"/>
                <a:gd name="T12" fmla="*/ 0 w 16"/>
                <a:gd name="T13" fmla="*/ 0 h 32"/>
                <a:gd name="T14" fmla="*/ 0 w 16"/>
                <a:gd name="T15" fmla="*/ 8 h 3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32"/>
                <a:gd name="T26" fmla="*/ 16 w 16"/>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32">
                  <a:moveTo>
                    <a:pt x="0" y="16"/>
                  </a:moveTo>
                  <a:lnTo>
                    <a:pt x="0" y="32"/>
                  </a:lnTo>
                  <a:lnTo>
                    <a:pt x="8" y="24"/>
                  </a:lnTo>
                  <a:lnTo>
                    <a:pt x="16" y="16"/>
                  </a:lnTo>
                  <a:lnTo>
                    <a:pt x="16" y="8"/>
                  </a:lnTo>
                  <a:lnTo>
                    <a:pt x="16" y="0"/>
                  </a:lnTo>
                  <a:lnTo>
                    <a:pt x="0" y="0"/>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8" name="Freeform 286"/>
            <p:cNvSpPr>
              <a:spLocks/>
            </p:cNvSpPr>
            <p:nvPr/>
          </p:nvSpPr>
          <p:spPr bwMode="auto">
            <a:xfrm>
              <a:off x="2661" y="1692"/>
              <a:ext cx="17" cy="30"/>
            </a:xfrm>
            <a:custGeom>
              <a:avLst/>
              <a:gdLst>
                <a:gd name="T0" fmla="*/ 0 w 16"/>
                <a:gd name="T1" fmla="*/ 8 h 32"/>
                <a:gd name="T2" fmla="*/ 0 w 16"/>
                <a:gd name="T3" fmla="*/ 8 h 32"/>
                <a:gd name="T4" fmla="*/ 31 w 16"/>
                <a:gd name="T5" fmla="*/ 8 h 32"/>
                <a:gd name="T6" fmla="*/ 50 w 16"/>
                <a:gd name="T7" fmla="*/ 8 h 32"/>
                <a:gd name="T8" fmla="*/ 50 w 16"/>
                <a:gd name="T9" fmla="*/ 8 h 32"/>
                <a:gd name="T10" fmla="*/ 50 w 16"/>
                <a:gd name="T11" fmla="*/ 0 h 32"/>
                <a:gd name="T12" fmla="*/ 0 w 16"/>
                <a:gd name="T13" fmla="*/ 0 h 32"/>
                <a:gd name="T14" fmla="*/ 0 w 16"/>
                <a:gd name="T15" fmla="*/ 8 h 3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32"/>
                <a:gd name="T26" fmla="*/ 16 w 16"/>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32">
                  <a:moveTo>
                    <a:pt x="0" y="16"/>
                  </a:moveTo>
                  <a:lnTo>
                    <a:pt x="0" y="32"/>
                  </a:lnTo>
                  <a:lnTo>
                    <a:pt x="8" y="24"/>
                  </a:lnTo>
                  <a:lnTo>
                    <a:pt x="16" y="16"/>
                  </a:lnTo>
                  <a:lnTo>
                    <a:pt x="16" y="8"/>
                  </a:lnTo>
                  <a:lnTo>
                    <a:pt x="16" y="0"/>
                  </a:lnTo>
                  <a:lnTo>
                    <a:pt x="0" y="0"/>
                  </a:lnTo>
                  <a:lnTo>
                    <a:pt x="0" y="16"/>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89" name="Freeform 287"/>
            <p:cNvSpPr>
              <a:spLocks/>
            </p:cNvSpPr>
            <p:nvPr/>
          </p:nvSpPr>
          <p:spPr bwMode="auto">
            <a:xfrm>
              <a:off x="2520" y="1522"/>
              <a:ext cx="305" cy="319"/>
            </a:xfrm>
            <a:custGeom>
              <a:avLst/>
              <a:gdLst>
                <a:gd name="T0" fmla="*/ 44 w 296"/>
                <a:gd name="T1" fmla="*/ 29 h 343"/>
                <a:gd name="T2" fmla="*/ 145 w 296"/>
                <a:gd name="T3" fmla="*/ 31 h 343"/>
                <a:gd name="T4" fmla="*/ 188 w 296"/>
                <a:gd name="T5" fmla="*/ 33 h 343"/>
                <a:gd name="T6" fmla="*/ 218 w 296"/>
                <a:gd name="T7" fmla="*/ 29 h 343"/>
                <a:gd name="T8" fmla="*/ 261 w 296"/>
                <a:gd name="T9" fmla="*/ 35 h 343"/>
                <a:gd name="T10" fmla="*/ 277 w 296"/>
                <a:gd name="T11" fmla="*/ 38 h 343"/>
                <a:gd name="T12" fmla="*/ 320 w 296"/>
                <a:gd name="T13" fmla="*/ 45 h 343"/>
                <a:gd name="T14" fmla="*/ 291 w 296"/>
                <a:gd name="T15" fmla="*/ 56 h 343"/>
                <a:gd name="T16" fmla="*/ 291 w 296"/>
                <a:gd name="T17" fmla="*/ 61 h 343"/>
                <a:gd name="T18" fmla="*/ 232 w 296"/>
                <a:gd name="T19" fmla="*/ 64 h 343"/>
                <a:gd name="T20" fmla="*/ 218 w 296"/>
                <a:gd name="T21" fmla="*/ 68 h 343"/>
                <a:gd name="T22" fmla="*/ 261 w 296"/>
                <a:gd name="T23" fmla="*/ 68 h 343"/>
                <a:gd name="T24" fmla="*/ 337 w 296"/>
                <a:gd name="T25" fmla="*/ 70 h 343"/>
                <a:gd name="T26" fmla="*/ 394 w 296"/>
                <a:gd name="T27" fmla="*/ 76 h 343"/>
                <a:gd name="T28" fmla="*/ 454 w 296"/>
                <a:gd name="T29" fmla="*/ 80 h 343"/>
                <a:gd name="T30" fmla="*/ 394 w 296"/>
                <a:gd name="T31" fmla="*/ 73 h 343"/>
                <a:gd name="T32" fmla="*/ 468 w 296"/>
                <a:gd name="T33" fmla="*/ 76 h 343"/>
                <a:gd name="T34" fmla="*/ 482 w 296"/>
                <a:gd name="T35" fmla="*/ 70 h 343"/>
                <a:gd name="T36" fmla="*/ 468 w 296"/>
                <a:gd name="T37" fmla="*/ 68 h 343"/>
                <a:gd name="T38" fmla="*/ 420 w 296"/>
                <a:gd name="T39" fmla="*/ 59 h 343"/>
                <a:gd name="T40" fmla="*/ 468 w 296"/>
                <a:gd name="T41" fmla="*/ 59 h 343"/>
                <a:gd name="T42" fmla="*/ 497 w 296"/>
                <a:gd name="T43" fmla="*/ 64 h 343"/>
                <a:gd name="T44" fmla="*/ 524 w 296"/>
                <a:gd name="T45" fmla="*/ 60 h 343"/>
                <a:gd name="T46" fmla="*/ 468 w 296"/>
                <a:gd name="T47" fmla="*/ 45 h 343"/>
                <a:gd name="T48" fmla="*/ 407 w 296"/>
                <a:gd name="T49" fmla="*/ 41 h 343"/>
                <a:gd name="T50" fmla="*/ 436 w 296"/>
                <a:gd name="T51" fmla="*/ 35 h 343"/>
                <a:gd name="T52" fmla="*/ 420 w 296"/>
                <a:gd name="T53" fmla="*/ 31 h 343"/>
                <a:gd name="T54" fmla="*/ 380 w 296"/>
                <a:gd name="T55" fmla="*/ 25 h 343"/>
                <a:gd name="T56" fmla="*/ 320 w 296"/>
                <a:gd name="T57" fmla="*/ 19 h 343"/>
                <a:gd name="T58" fmla="*/ 291 w 296"/>
                <a:gd name="T59" fmla="*/ 12 h 343"/>
                <a:gd name="T60" fmla="*/ 232 w 296"/>
                <a:gd name="T61" fmla="*/ 9 h 343"/>
                <a:gd name="T62" fmla="*/ 174 w 296"/>
                <a:gd name="T63" fmla="*/ 12 h 343"/>
                <a:gd name="T64" fmla="*/ 174 w 296"/>
                <a:gd name="T65" fmla="*/ 9 h 343"/>
                <a:gd name="T66" fmla="*/ 160 w 296"/>
                <a:gd name="T67" fmla="*/ 7 h 343"/>
                <a:gd name="T68" fmla="*/ 129 w 296"/>
                <a:gd name="T69" fmla="*/ 0 h 343"/>
                <a:gd name="T70" fmla="*/ 70 w 296"/>
                <a:gd name="T71" fmla="*/ 14 h 343"/>
                <a:gd name="T72" fmla="*/ 54 w 296"/>
                <a:gd name="T73" fmla="*/ 16 h 343"/>
                <a:gd name="T74" fmla="*/ 87 w 296"/>
                <a:gd name="T75" fmla="*/ 7 h 343"/>
                <a:gd name="T76" fmla="*/ 44 w 296"/>
                <a:gd name="T77" fmla="*/ 0 h 343"/>
                <a:gd name="T78" fmla="*/ 0 w 296"/>
                <a:gd name="T79" fmla="*/ 14 h 3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6"/>
                <a:gd name="T121" fmla="*/ 0 h 343"/>
                <a:gd name="T122" fmla="*/ 296 w 296"/>
                <a:gd name="T123" fmla="*/ 343 h 3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6" h="343">
                  <a:moveTo>
                    <a:pt x="0" y="71"/>
                  </a:moveTo>
                  <a:lnTo>
                    <a:pt x="24" y="119"/>
                  </a:lnTo>
                  <a:lnTo>
                    <a:pt x="40" y="127"/>
                  </a:lnTo>
                  <a:lnTo>
                    <a:pt x="80" y="135"/>
                  </a:lnTo>
                  <a:lnTo>
                    <a:pt x="88" y="135"/>
                  </a:lnTo>
                  <a:lnTo>
                    <a:pt x="104" y="143"/>
                  </a:lnTo>
                  <a:lnTo>
                    <a:pt x="112" y="143"/>
                  </a:lnTo>
                  <a:lnTo>
                    <a:pt x="120" y="119"/>
                  </a:lnTo>
                  <a:lnTo>
                    <a:pt x="128" y="135"/>
                  </a:lnTo>
                  <a:lnTo>
                    <a:pt x="144" y="151"/>
                  </a:lnTo>
                  <a:lnTo>
                    <a:pt x="136" y="167"/>
                  </a:lnTo>
                  <a:lnTo>
                    <a:pt x="152" y="159"/>
                  </a:lnTo>
                  <a:lnTo>
                    <a:pt x="160" y="175"/>
                  </a:lnTo>
                  <a:lnTo>
                    <a:pt x="176" y="191"/>
                  </a:lnTo>
                  <a:lnTo>
                    <a:pt x="176" y="207"/>
                  </a:lnTo>
                  <a:lnTo>
                    <a:pt x="160" y="239"/>
                  </a:lnTo>
                  <a:lnTo>
                    <a:pt x="168" y="255"/>
                  </a:lnTo>
                  <a:lnTo>
                    <a:pt x="160" y="263"/>
                  </a:lnTo>
                  <a:lnTo>
                    <a:pt x="128" y="255"/>
                  </a:lnTo>
                  <a:lnTo>
                    <a:pt x="128" y="271"/>
                  </a:lnTo>
                  <a:lnTo>
                    <a:pt x="120" y="271"/>
                  </a:lnTo>
                  <a:lnTo>
                    <a:pt x="120" y="287"/>
                  </a:lnTo>
                  <a:lnTo>
                    <a:pt x="136" y="287"/>
                  </a:lnTo>
                  <a:lnTo>
                    <a:pt x="144" y="287"/>
                  </a:lnTo>
                  <a:lnTo>
                    <a:pt x="160" y="287"/>
                  </a:lnTo>
                  <a:lnTo>
                    <a:pt x="184" y="303"/>
                  </a:lnTo>
                  <a:lnTo>
                    <a:pt x="184" y="311"/>
                  </a:lnTo>
                  <a:lnTo>
                    <a:pt x="216" y="327"/>
                  </a:lnTo>
                  <a:lnTo>
                    <a:pt x="224" y="335"/>
                  </a:lnTo>
                  <a:lnTo>
                    <a:pt x="248" y="343"/>
                  </a:lnTo>
                  <a:lnTo>
                    <a:pt x="248" y="335"/>
                  </a:lnTo>
                  <a:lnTo>
                    <a:pt x="216" y="311"/>
                  </a:lnTo>
                  <a:lnTo>
                    <a:pt x="216" y="295"/>
                  </a:lnTo>
                  <a:lnTo>
                    <a:pt x="256" y="327"/>
                  </a:lnTo>
                  <a:lnTo>
                    <a:pt x="264" y="327"/>
                  </a:lnTo>
                  <a:lnTo>
                    <a:pt x="264" y="303"/>
                  </a:lnTo>
                  <a:lnTo>
                    <a:pt x="256" y="295"/>
                  </a:lnTo>
                  <a:lnTo>
                    <a:pt x="256" y="287"/>
                  </a:lnTo>
                  <a:lnTo>
                    <a:pt x="240" y="263"/>
                  </a:lnTo>
                  <a:lnTo>
                    <a:pt x="232" y="247"/>
                  </a:lnTo>
                  <a:lnTo>
                    <a:pt x="240" y="239"/>
                  </a:lnTo>
                  <a:lnTo>
                    <a:pt x="256" y="247"/>
                  </a:lnTo>
                  <a:lnTo>
                    <a:pt x="256" y="263"/>
                  </a:lnTo>
                  <a:lnTo>
                    <a:pt x="272" y="271"/>
                  </a:lnTo>
                  <a:lnTo>
                    <a:pt x="272" y="255"/>
                  </a:lnTo>
                  <a:lnTo>
                    <a:pt x="288" y="255"/>
                  </a:lnTo>
                  <a:lnTo>
                    <a:pt x="296" y="231"/>
                  </a:lnTo>
                  <a:lnTo>
                    <a:pt x="256" y="191"/>
                  </a:lnTo>
                  <a:lnTo>
                    <a:pt x="240" y="191"/>
                  </a:lnTo>
                  <a:lnTo>
                    <a:pt x="224" y="175"/>
                  </a:lnTo>
                  <a:lnTo>
                    <a:pt x="224" y="159"/>
                  </a:lnTo>
                  <a:lnTo>
                    <a:pt x="240" y="151"/>
                  </a:lnTo>
                  <a:lnTo>
                    <a:pt x="224" y="143"/>
                  </a:lnTo>
                  <a:lnTo>
                    <a:pt x="232" y="135"/>
                  </a:lnTo>
                  <a:lnTo>
                    <a:pt x="224" y="111"/>
                  </a:lnTo>
                  <a:lnTo>
                    <a:pt x="208" y="103"/>
                  </a:lnTo>
                  <a:lnTo>
                    <a:pt x="192" y="87"/>
                  </a:lnTo>
                  <a:lnTo>
                    <a:pt x="176" y="79"/>
                  </a:lnTo>
                  <a:lnTo>
                    <a:pt x="168" y="71"/>
                  </a:lnTo>
                  <a:lnTo>
                    <a:pt x="160" y="47"/>
                  </a:lnTo>
                  <a:lnTo>
                    <a:pt x="144" y="47"/>
                  </a:lnTo>
                  <a:lnTo>
                    <a:pt x="128" y="39"/>
                  </a:lnTo>
                  <a:lnTo>
                    <a:pt x="112" y="47"/>
                  </a:lnTo>
                  <a:lnTo>
                    <a:pt x="96" y="47"/>
                  </a:lnTo>
                  <a:lnTo>
                    <a:pt x="88" y="55"/>
                  </a:lnTo>
                  <a:lnTo>
                    <a:pt x="96" y="39"/>
                  </a:lnTo>
                  <a:lnTo>
                    <a:pt x="88" y="23"/>
                  </a:lnTo>
                  <a:lnTo>
                    <a:pt x="88" y="8"/>
                  </a:lnTo>
                  <a:lnTo>
                    <a:pt x="88" y="0"/>
                  </a:lnTo>
                  <a:lnTo>
                    <a:pt x="72" y="0"/>
                  </a:lnTo>
                  <a:lnTo>
                    <a:pt x="48" y="31"/>
                  </a:lnTo>
                  <a:lnTo>
                    <a:pt x="40" y="55"/>
                  </a:lnTo>
                  <a:lnTo>
                    <a:pt x="48" y="79"/>
                  </a:lnTo>
                  <a:lnTo>
                    <a:pt x="32" y="63"/>
                  </a:lnTo>
                  <a:lnTo>
                    <a:pt x="32" y="31"/>
                  </a:lnTo>
                  <a:lnTo>
                    <a:pt x="48" y="8"/>
                  </a:lnTo>
                  <a:lnTo>
                    <a:pt x="56" y="0"/>
                  </a:lnTo>
                  <a:lnTo>
                    <a:pt x="24" y="0"/>
                  </a:lnTo>
                  <a:lnTo>
                    <a:pt x="8" y="23"/>
                  </a:lnTo>
                  <a:lnTo>
                    <a:pt x="0" y="55"/>
                  </a:lnTo>
                  <a:lnTo>
                    <a:pt x="0" y="71"/>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0" name="Freeform 288"/>
            <p:cNvSpPr>
              <a:spLocks/>
            </p:cNvSpPr>
            <p:nvPr/>
          </p:nvSpPr>
          <p:spPr bwMode="auto">
            <a:xfrm>
              <a:off x="2520" y="1522"/>
              <a:ext cx="305" cy="319"/>
            </a:xfrm>
            <a:custGeom>
              <a:avLst/>
              <a:gdLst>
                <a:gd name="T0" fmla="*/ 44 w 296"/>
                <a:gd name="T1" fmla="*/ 29 h 343"/>
                <a:gd name="T2" fmla="*/ 145 w 296"/>
                <a:gd name="T3" fmla="*/ 31 h 343"/>
                <a:gd name="T4" fmla="*/ 188 w 296"/>
                <a:gd name="T5" fmla="*/ 33 h 343"/>
                <a:gd name="T6" fmla="*/ 218 w 296"/>
                <a:gd name="T7" fmla="*/ 29 h 343"/>
                <a:gd name="T8" fmla="*/ 261 w 296"/>
                <a:gd name="T9" fmla="*/ 35 h 343"/>
                <a:gd name="T10" fmla="*/ 277 w 296"/>
                <a:gd name="T11" fmla="*/ 38 h 343"/>
                <a:gd name="T12" fmla="*/ 320 w 296"/>
                <a:gd name="T13" fmla="*/ 45 h 343"/>
                <a:gd name="T14" fmla="*/ 291 w 296"/>
                <a:gd name="T15" fmla="*/ 56 h 343"/>
                <a:gd name="T16" fmla="*/ 291 w 296"/>
                <a:gd name="T17" fmla="*/ 61 h 343"/>
                <a:gd name="T18" fmla="*/ 232 w 296"/>
                <a:gd name="T19" fmla="*/ 64 h 343"/>
                <a:gd name="T20" fmla="*/ 218 w 296"/>
                <a:gd name="T21" fmla="*/ 68 h 343"/>
                <a:gd name="T22" fmla="*/ 261 w 296"/>
                <a:gd name="T23" fmla="*/ 68 h 343"/>
                <a:gd name="T24" fmla="*/ 337 w 296"/>
                <a:gd name="T25" fmla="*/ 70 h 343"/>
                <a:gd name="T26" fmla="*/ 394 w 296"/>
                <a:gd name="T27" fmla="*/ 76 h 343"/>
                <a:gd name="T28" fmla="*/ 454 w 296"/>
                <a:gd name="T29" fmla="*/ 80 h 343"/>
                <a:gd name="T30" fmla="*/ 394 w 296"/>
                <a:gd name="T31" fmla="*/ 73 h 343"/>
                <a:gd name="T32" fmla="*/ 468 w 296"/>
                <a:gd name="T33" fmla="*/ 76 h 343"/>
                <a:gd name="T34" fmla="*/ 482 w 296"/>
                <a:gd name="T35" fmla="*/ 70 h 343"/>
                <a:gd name="T36" fmla="*/ 468 w 296"/>
                <a:gd name="T37" fmla="*/ 68 h 343"/>
                <a:gd name="T38" fmla="*/ 420 w 296"/>
                <a:gd name="T39" fmla="*/ 59 h 343"/>
                <a:gd name="T40" fmla="*/ 468 w 296"/>
                <a:gd name="T41" fmla="*/ 59 h 343"/>
                <a:gd name="T42" fmla="*/ 497 w 296"/>
                <a:gd name="T43" fmla="*/ 64 h 343"/>
                <a:gd name="T44" fmla="*/ 524 w 296"/>
                <a:gd name="T45" fmla="*/ 60 h 343"/>
                <a:gd name="T46" fmla="*/ 468 w 296"/>
                <a:gd name="T47" fmla="*/ 45 h 343"/>
                <a:gd name="T48" fmla="*/ 407 w 296"/>
                <a:gd name="T49" fmla="*/ 41 h 343"/>
                <a:gd name="T50" fmla="*/ 436 w 296"/>
                <a:gd name="T51" fmla="*/ 35 h 343"/>
                <a:gd name="T52" fmla="*/ 420 w 296"/>
                <a:gd name="T53" fmla="*/ 31 h 343"/>
                <a:gd name="T54" fmla="*/ 380 w 296"/>
                <a:gd name="T55" fmla="*/ 25 h 343"/>
                <a:gd name="T56" fmla="*/ 320 w 296"/>
                <a:gd name="T57" fmla="*/ 19 h 343"/>
                <a:gd name="T58" fmla="*/ 291 w 296"/>
                <a:gd name="T59" fmla="*/ 12 h 343"/>
                <a:gd name="T60" fmla="*/ 232 w 296"/>
                <a:gd name="T61" fmla="*/ 9 h 343"/>
                <a:gd name="T62" fmla="*/ 174 w 296"/>
                <a:gd name="T63" fmla="*/ 12 h 343"/>
                <a:gd name="T64" fmla="*/ 174 w 296"/>
                <a:gd name="T65" fmla="*/ 9 h 343"/>
                <a:gd name="T66" fmla="*/ 160 w 296"/>
                <a:gd name="T67" fmla="*/ 7 h 343"/>
                <a:gd name="T68" fmla="*/ 129 w 296"/>
                <a:gd name="T69" fmla="*/ 0 h 343"/>
                <a:gd name="T70" fmla="*/ 70 w 296"/>
                <a:gd name="T71" fmla="*/ 14 h 343"/>
                <a:gd name="T72" fmla="*/ 54 w 296"/>
                <a:gd name="T73" fmla="*/ 16 h 343"/>
                <a:gd name="T74" fmla="*/ 87 w 296"/>
                <a:gd name="T75" fmla="*/ 7 h 343"/>
                <a:gd name="T76" fmla="*/ 44 w 296"/>
                <a:gd name="T77" fmla="*/ 0 h 343"/>
                <a:gd name="T78" fmla="*/ 0 w 296"/>
                <a:gd name="T79" fmla="*/ 14 h 3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6"/>
                <a:gd name="T121" fmla="*/ 0 h 343"/>
                <a:gd name="T122" fmla="*/ 296 w 296"/>
                <a:gd name="T123" fmla="*/ 343 h 3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6" h="343">
                  <a:moveTo>
                    <a:pt x="0" y="71"/>
                  </a:moveTo>
                  <a:lnTo>
                    <a:pt x="24" y="119"/>
                  </a:lnTo>
                  <a:lnTo>
                    <a:pt x="40" y="127"/>
                  </a:lnTo>
                  <a:lnTo>
                    <a:pt x="80" y="135"/>
                  </a:lnTo>
                  <a:lnTo>
                    <a:pt x="88" y="135"/>
                  </a:lnTo>
                  <a:lnTo>
                    <a:pt x="104" y="143"/>
                  </a:lnTo>
                  <a:lnTo>
                    <a:pt x="112" y="143"/>
                  </a:lnTo>
                  <a:lnTo>
                    <a:pt x="120" y="119"/>
                  </a:lnTo>
                  <a:lnTo>
                    <a:pt x="128" y="135"/>
                  </a:lnTo>
                  <a:lnTo>
                    <a:pt x="144" y="151"/>
                  </a:lnTo>
                  <a:lnTo>
                    <a:pt x="136" y="167"/>
                  </a:lnTo>
                  <a:lnTo>
                    <a:pt x="152" y="159"/>
                  </a:lnTo>
                  <a:lnTo>
                    <a:pt x="160" y="175"/>
                  </a:lnTo>
                  <a:lnTo>
                    <a:pt x="176" y="191"/>
                  </a:lnTo>
                  <a:lnTo>
                    <a:pt x="176" y="207"/>
                  </a:lnTo>
                  <a:lnTo>
                    <a:pt x="160" y="239"/>
                  </a:lnTo>
                  <a:lnTo>
                    <a:pt x="168" y="255"/>
                  </a:lnTo>
                  <a:lnTo>
                    <a:pt x="160" y="263"/>
                  </a:lnTo>
                  <a:lnTo>
                    <a:pt x="128" y="255"/>
                  </a:lnTo>
                  <a:lnTo>
                    <a:pt x="128" y="271"/>
                  </a:lnTo>
                  <a:lnTo>
                    <a:pt x="120" y="271"/>
                  </a:lnTo>
                  <a:lnTo>
                    <a:pt x="120" y="287"/>
                  </a:lnTo>
                  <a:lnTo>
                    <a:pt x="136" y="287"/>
                  </a:lnTo>
                  <a:lnTo>
                    <a:pt x="144" y="287"/>
                  </a:lnTo>
                  <a:lnTo>
                    <a:pt x="160" y="287"/>
                  </a:lnTo>
                  <a:lnTo>
                    <a:pt x="184" y="303"/>
                  </a:lnTo>
                  <a:lnTo>
                    <a:pt x="184" y="311"/>
                  </a:lnTo>
                  <a:lnTo>
                    <a:pt x="216" y="327"/>
                  </a:lnTo>
                  <a:lnTo>
                    <a:pt x="224" y="335"/>
                  </a:lnTo>
                  <a:lnTo>
                    <a:pt x="248" y="343"/>
                  </a:lnTo>
                  <a:lnTo>
                    <a:pt x="248" y="335"/>
                  </a:lnTo>
                  <a:lnTo>
                    <a:pt x="216" y="311"/>
                  </a:lnTo>
                  <a:lnTo>
                    <a:pt x="216" y="295"/>
                  </a:lnTo>
                  <a:lnTo>
                    <a:pt x="256" y="327"/>
                  </a:lnTo>
                  <a:lnTo>
                    <a:pt x="264" y="327"/>
                  </a:lnTo>
                  <a:lnTo>
                    <a:pt x="264" y="303"/>
                  </a:lnTo>
                  <a:lnTo>
                    <a:pt x="256" y="295"/>
                  </a:lnTo>
                  <a:lnTo>
                    <a:pt x="256" y="287"/>
                  </a:lnTo>
                  <a:lnTo>
                    <a:pt x="240" y="263"/>
                  </a:lnTo>
                  <a:lnTo>
                    <a:pt x="232" y="247"/>
                  </a:lnTo>
                  <a:lnTo>
                    <a:pt x="240" y="239"/>
                  </a:lnTo>
                  <a:lnTo>
                    <a:pt x="256" y="247"/>
                  </a:lnTo>
                  <a:lnTo>
                    <a:pt x="256" y="263"/>
                  </a:lnTo>
                  <a:lnTo>
                    <a:pt x="272" y="271"/>
                  </a:lnTo>
                  <a:lnTo>
                    <a:pt x="272" y="255"/>
                  </a:lnTo>
                  <a:lnTo>
                    <a:pt x="288" y="255"/>
                  </a:lnTo>
                  <a:lnTo>
                    <a:pt x="296" y="231"/>
                  </a:lnTo>
                  <a:lnTo>
                    <a:pt x="256" y="191"/>
                  </a:lnTo>
                  <a:lnTo>
                    <a:pt x="240" y="191"/>
                  </a:lnTo>
                  <a:lnTo>
                    <a:pt x="224" y="175"/>
                  </a:lnTo>
                  <a:lnTo>
                    <a:pt x="224" y="159"/>
                  </a:lnTo>
                  <a:lnTo>
                    <a:pt x="240" y="151"/>
                  </a:lnTo>
                  <a:lnTo>
                    <a:pt x="224" y="143"/>
                  </a:lnTo>
                  <a:lnTo>
                    <a:pt x="232" y="135"/>
                  </a:lnTo>
                  <a:lnTo>
                    <a:pt x="224" y="111"/>
                  </a:lnTo>
                  <a:lnTo>
                    <a:pt x="208" y="103"/>
                  </a:lnTo>
                  <a:lnTo>
                    <a:pt x="192" y="87"/>
                  </a:lnTo>
                  <a:lnTo>
                    <a:pt x="176" y="79"/>
                  </a:lnTo>
                  <a:lnTo>
                    <a:pt x="168" y="71"/>
                  </a:lnTo>
                  <a:lnTo>
                    <a:pt x="160" y="47"/>
                  </a:lnTo>
                  <a:lnTo>
                    <a:pt x="144" y="47"/>
                  </a:lnTo>
                  <a:lnTo>
                    <a:pt x="128" y="39"/>
                  </a:lnTo>
                  <a:lnTo>
                    <a:pt x="112" y="47"/>
                  </a:lnTo>
                  <a:lnTo>
                    <a:pt x="96" y="47"/>
                  </a:lnTo>
                  <a:lnTo>
                    <a:pt x="88" y="55"/>
                  </a:lnTo>
                  <a:lnTo>
                    <a:pt x="96" y="39"/>
                  </a:lnTo>
                  <a:lnTo>
                    <a:pt x="88" y="23"/>
                  </a:lnTo>
                  <a:lnTo>
                    <a:pt x="88" y="8"/>
                  </a:lnTo>
                  <a:lnTo>
                    <a:pt x="88" y="0"/>
                  </a:lnTo>
                  <a:lnTo>
                    <a:pt x="72" y="0"/>
                  </a:lnTo>
                  <a:lnTo>
                    <a:pt x="48" y="31"/>
                  </a:lnTo>
                  <a:lnTo>
                    <a:pt x="40" y="55"/>
                  </a:lnTo>
                  <a:lnTo>
                    <a:pt x="48" y="79"/>
                  </a:lnTo>
                  <a:lnTo>
                    <a:pt x="32" y="63"/>
                  </a:lnTo>
                  <a:lnTo>
                    <a:pt x="32" y="31"/>
                  </a:lnTo>
                  <a:lnTo>
                    <a:pt x="48" y="8"/>
                  </a:lnTo>
                  <a:lnTo>
                    <a:pt x="56" y="0"/>
                  </a:lnTo>
                  <a:lnTo>
                    <a:pt x="24" y="0"/>
                  </a:lnTo>
                  <a:lnTo>
                    <a:pt x="8" y="23"/>
                  </a:lnTo>
                  <a:lnTo>
                    <a:pt x="0" y="55"/>
                  </a:lnTo>
                  <a:lnTo>
                    <a:pt x="0" y="71"/>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1" name="Freeform 289"/>
            <p:cNvSpPr>
              <a:spLocks/>
            </p:cNvSpPr>
            <p:nvPr/>
          </p:nvSpPr>
          <p:spPr bwMode="auto">
            <a:xfrm>
              <a:off x="2619" y="1522"/>
              <a:ext cx="42" cy="29"/>
            </a:xfrm>
            <a:custGeom>
              <a:avLst/>
              <a:gdLst>
                <a:gd name="T0" fmla="*/ 0 w 40"/>
                <a:gd name="T1" fmla="*/ 0 h 31"/>
                <a:gd name="T2" fmla="*/ 0 w 40"/>
                <a:gd name="T3" fmla="*/ 7 h 31"/>
                <a:gd name="T4" fmla="*/ 0 w 40"/>
                <a:gd name="T5" fmla="*/ 7 h 31"/>
                <a:gd name="T6" fmla="*/ 41 w 40"/>
                <a:gd name="T7" fmla="*/ 7 h 31"/>
                <a:gd name="T8" fmla="*/ 60 w 40"/>
                <a:gd name="T9" fmla="*/ 7 h 31"/>
                <a:gd name="T10" fmla="*/ 104 w 40"/>
                <a:gd name="T11" fmla="*/ 7 h 31"/>
                <a:gd name="T12" fmla="*/ 104 w 40"/>
                <a:gd name="T13" fmla="*/ 7 h 31"/>
                <a:gd name="T14" fmla="*/ 104 w 40"/>
                <a:gd name="T15" fmla="*/ 7 h 31"/>
                <a:gd name="T16" fmla="*/ 86 w 40"/>
                <a:gd name="T17" fmla="*/ 0 h 31"/>
                <a:gd name="T18" fmla="*/ 8 w 40"/>
                <a:gd name="T19" fmla="*/ 0 h 31"/>
                <a:gd name="T20" fmla="*/ 0 w 40"/>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1"/>
                <a:gd name="T35" fmla="*/ 40 w 40"/>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1">
                  <a:moveTo>
                    <a:pt x="0" y="0"/>
                  </a:moveTo>
                  <a:lnTo>
                    <a:pt x="0" y="8"/>
                  </a:lnTo>
                  <a:lnTo>
                    <a:pt x="0" y="31"/>
                  </a:lnTo>
                  <a:lnTo>
                    <a:pt x="16" y="31"/>
                  </a:lnTo>
                  <a:lnTo>
                    <a:pt x="24" y="31"/>
                  </a:lnTo>
                  <a:lnTo>
                    <a:pt x="40" y="31"/>
                  </a:lnTo>
                  <a:lnTo>
                    <a:pt x="40" y="23"/>
                  </a:lnTo>
                  <a:lnTo>
                    <a:pt x="40" y="8"/>
                  </a:lnTo>
                  <a:lnTo>
                    <a:pt x="32" y="0"/>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2" name="Freeform 290"/>
            <p:cNvSpPr>
              <a:spLocks/>
            </p:cNvSpPr>
            <p:nvPr/>
          </p:nvSpPr>
          <p:spPr bwMode="auto">
            <a:xfrm>
              <a:off x="2619" y="1522"/>
              <a:ext cx="42" cy="29"/>
            </a:xfrm>
            <a:custGeom>
              <a:avLst/>
              <a:gdLst>
                <a:gd name="T0" fmla="*/ 0 w 40"/>
                <a:gd name="T1" fmla="*/ 0 h 31"/>
                <a:gd name="T2" fmla="*/ 0 w 40"/>
                <a:gd name="T3" fmla="*/ 7 h 31"/>
                <a:gd name="T4" fmla="*/ 0 w 40"/>
                <a:gd name="T5" fmla="*/ 7 h 31"/>
                <a:gd name="T6" fmla="*/ 41 w 40"/>
                <a:gd name="T7" fmla="*/ 7 h 31"/>
                <a:gd name="T8" fmla="*/ 60 w 40"/>
                <a:gd name="T9" fmla="*/ 7 h 31"/>
                <a:gd name="T10" fmla="*/ 104 w 40"/>
                <a:gd name="T11" fmla="*/ 7 h 31"/>
                <a:gd name="T12" fmla="*/ 104 w 40"/>
                <a:gd name="T13" fmla="*/ 7 h 31"/>
                <a:gd name="T14" fmla="*/ 104 w 40"/>
                <a:gd name="T15" fmla="*/ 7 h 31"/>
                <a:gd name="T16" fmla="*/ 86 w 40"/>
                <a:gd name="T17" fmla="*/ 0 h 31"/>
                <a:gd name="T18" fmla="*/ 8 w 40"/>
                <a:gd name="T19" fmla="*/ 0 h 31"/>
                <a:gd name="T20" fmla="*/ 0 w 40"/>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1"/>
                <a:gd name="T35" fmla="*/ 40 w 40"/>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1">
                  <a:moveTo>
                    <a:pt x="0" y="0"/>
                  </a:moveTo>
                  <a:lnTo>
                    <a:pt x="0" y="8"/>
                  </a:lnTo>
                  <a:lnTo>
                    <a:pt x="0" y="31"/>
                  </a:lnTo>
                  <a:lnTo>
                    <a:pt x="16" y="31"/>
                  </a:lnTo>
                  <a:lnTo>
                    <a:pt x="24" y="31"/>
                  </a:lnTo>
                  <a:lnTo>
                    <a:pt x="40" y="31"/>
                  </a:lnTo>
                  <a:lnTo>
                    <a:pt x="40" y="23"/>
                  </a:lnTo>
                  <a:lnTo>
                    <a:pt x="40" y="8"/>
                  </a:lnTo>
                  <a:lnTo>
                    <a:pt x="32" y="0"/>
                  </a:lnTo>
                  <a:lnTo>
                    <a:pt x="8"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3" name="Freeform 291"/>
            <p:cNvSpPr>
              <a:spLocks/>
            </p:cNvSpPr>
            <p:nvPr/>
          </p:nvSpPr>
          <p:spPr bwMode="auto">
            <a:xfrm>
              <a:off x="2700" y="981"/>
              <a:ext cx="662" cy="905"/>
            </a:xfrm>
            <a:custGeom>
              <a:avLst/>
              <a:gdLst>
                <a:gd name="T0" fmla="*/ 62 w 639"/>
                <a:gd name="T1" fmla="*/ 91 h 974"/>
                <a:gd name="T2" fmla="*/ 36 w 639"/>
                <a:gd name="T3" fmla="*/ 103 h 974"/>
                <a:gd name="T4" fmla="*/ 82 w 639"/>
                <a:gd name="T5" fmla="*/ 112 h 974"/>
                <a:gd name="T6" fmla="*/ 243 w 639"/>
                <a:gd name="T7" fmla="*/ 112 h 974"/>
                <a:gd name="T8" fmla="*/ 340 w 639"/>
                <a:gd name="T9" fmla="*/ 128 h 974"/>
                <a:gd name="T10" fmla="*/ 357 w 639"/>
                <a:gd name="T11" fmla="*/ 144 h 974"/>
                <a:gd name="T12" fmla="*/ 372 w 639"/>
                <a:gd name="T13" fmla="*/ 153 h 974"/>
                <a:gd name="T14" fmla="*/ 422 w 639"/>
                <a:gd name="T15" fmla="*/ 155 h 974"/>
                <a:gd name="T16" fmla="*/ 406 w 639"/>
                <a:gd name="T17" fmla="*/ 158 h 974"/>
                <a:gd name="T18" fmla="*/ 406 w 639"/>
                <a:gd name="T19" fmla="*/ 168 h 974"/>
                <a:gd name="T20" fmla="*/ 486 w 639"/>
                <a:gd name="T21" fmla="*/ 168 h 974"/>
                <a:gd name="T22" fmla="*/ 406 w 639"/>
                <a:gd name="T23" fmla="*/ 177 h 974"/>
                <a:gd name="T24" fmla="*/ 454 w 639"/>
                <a:gd name="T25" fmla="*/ 200 h 974"/>
                <a:gd name="T26" fmla="*/ 565 w 639"/>
                <a:gd name="T27" fmla="*/ 220 h 974"/>
                <a:gd name="T28" fmla="*/ 647 w 639"/>
                <a:gd name="T29" fmla="*/ 214 h 974"/>
                <a:gd name="T30" fmla="*/ 696 w 639"/>
                <a:gd name="T31" fmla="*/ 200 h 974"/>
                <a:gd name="T32" fmla="*/ 714 w 639"/>
                <a:gd name="T33" fmla="*/ 193 h 974"/>
                <a:gd name="T34" fmla="*/ 875 w 639"/>
                <a:gd name="T35" fmla="*/ 177 h 974"/>
                <a:gd name="T36" fmla="*/ 1056 w 639"/>
                <a:gd name="T37" fmla="*/ 166 h 974"/>
                <a:gd name="T38" fmla="*/ 989 w 639"/>
                <a:gd name="T39" fmla="*/ 164 h 974"/>
                <a:gd name="T40" fmla="*/ 1003 w 639"/>
                <a:gd name="T41" fmla="*/ 155 h 974"/>
                <a:gd name="T42" fmla="*/ 1056 w 639"/>
                <a:gd name="T43" fmla="*/ 162 h 974"/>
                <a:gd name="T44" fmla="*/ 1034 w 639"/>
                <a:gd name="T45" fmla="*/ 144 h 974"/>
                <a:gd name="T46" fmla="*/ 1056 w 639"/>
                <a:gd name="T47" fmla="*/ 140 h 974"/>
                <a:gd name="T48" fmla="*/ 1117 w 639"/>
                <a:gd name="T49" fmla="*/ 133 h 974"/>
                <a:gd name="T50" fmla="*/ 1149 w 639"/>
                <a:gd name="T51" fmla="*/ 125 h 974"/>
                <a:gd name="T52" fmla="*/ 1117 w 639"/>
                <a:gd name="T53" fmla="*/ 112 h 974"/>
                <a:gd name="T54" fmla="*/ 1117 w 639"/>
                <a:gd name="T55" fmla="*/ 103 h 974"/>
                <a:gd name="T56" fmla="*/ 1135 w 639"/>
                <a:gd name="T57" fmla="*/ 91 h 974"/>
                <a:gd name="T58" fmla="*/ 1217 w 639"/>
                <a:gd name="T59" fmla="*/ 59 h 974"/>
                <a:gd name="T60" fmla="*/ 1197 w 639"/>
                <a:gd name="T61" fmla="*/ 37 h 974"/>
                <a:gd name="T62" fmla="*/ 1068 w 639"/>
                <a:gd name="T63" fmla="*/ 50 h 974"/>
                <a:gd name="T64" fmla="*/ 1102 w 639"/>
                <a:gd name="T65" fmla="*/ 37 h 974"/>
                <a:gd name="T66" fmla="*/ 1034 w 639"/>
                <a:gd name="T67" fmla="*/ 38 h 974"/>
                <a:gd name="T68" fmla="*/ 906 w 639"/>
                <a:gd name="T69" fmla="*/ 31 h 974"/>
                <a:gd name="T70" fmla="*/ 1084 w 639"/>
                <a:gd name="T71" fmla="*/ 28 h 974"/>
                <a:gd name="T72" fmla="*/ 1034 w 639"/>
                <a:gd name="T73" fmla="*/ 16 h 974"/>
                <a:gd name="T74" fmla="*/ 795 w 639"/>
                <a:gd name="T75" fmla="*/ 0 h 974"/>
                <a:gd name="T76" fmla="*/ 548 w 639"/>
                <a:gd name="T77" fmla="*/ 26 h 974"/>
                <a:gd name="T78" fmla="*/ 406 w 639"/>
                <a:gd name="T79" fmla="*/ 28 h 974"/>
                <a:gd name="T80" fmla="*/ 243 w 639"/>
                <a:gd name="T81" fmla="*/ 43 h 974"/>
                <a:gd name="T82" fmla="*/ 128 w 639"/>
                <a:gd name="T83" fmla="*/ 58 h 974"/>
                <a:gd name="T84" fmla="*/ 177 w 639"/>
                <a:gd name="T85" fmla="*/ 69 h 974"/>
                <a:gd name="T86" fmla="*/ 0 w 639"/>
                <a:gd name="T87" fmla="*/ 83 h 9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9"/>
                <a:gd name="T133" fmla="*/ 0 h 974"/>
                <a:gd name="T134" fmla="*/ 639 w 639"/>
                <a:gd name="T135" fmla="*/ 974 h 9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9" h="974">
                  <a:moveTo>
                    <a:pt x="0" y="391"/>
                  </a:moveTo>
                  <a:lnTo>
                    <a:pt x="16" y="407"/>
                  </a:lnTo>
                  <a:lnTo>
                    <a:pt x="32" y="399"/>
                  </a:lnTo>
                  <a:lnTo>
                    <a:pt x="32" y="415"/>
                  </a:lnTo>
                  <a:lnTo>
                    <a:pt x="48" y="431"/>
                  </a:lnTo>
                  <a:lnTo>
                    <a:pt x="16" y="447"/>
                  </a:lnTo>
                  <a:lnTo>
                    <a:pt x="40" y="463"/>
                  </a:lnTo>
                  <a:lnTo>
                    <a:pt x="40" y="471"/>
                  </a:lnTo>
                  <a:lnTo>
                    <a:pt x="40" y="487"/>
                  </a:lnTo>
                  <a:lnTo>
                    <a:pt x="72" y="495"/>
                  </a:lnTo>
                  <a:lnTo>
                    <a:pt x="80" y="487"/>
                  </a:lnTo>
                  <a:lnTo>
                    <a:pt x="120" y="487"/>
                  </a:lnTo>
                  <a:lnTo>
                    <a:pt x="160" y="503"/>
                  </a:lnTo>
                  <a:lnTo>
                    <a:pt x="160" y="519"/>
                  </a:lnTo>
                  <a:lnTo>
                    <a:pt x="168" y="551"/>
                  </a:lnTo>
                  <a:lnTo>
                    <a:pt x="168" y="575"/>
                  </a:lnTo>
                  <a:lnTo>
                    <a:pt x="184" y="591"/>
                  </a:lnTo>
                  <a:lnTo>
                    <a:pt x="176" y="630"/>
                  </a:lnTo>
                  <a:lnTo>
                    <a:pt x="184" y="638"/>
                  </a:lnTo>
                  <a:lnTo>
                    <a:pt x="184" y="654"/>
                  </a:lnTo>
                  <a:lnTo>
                    <a:pt x="184" y="670"/>
                  </a:lnTo>
                  <a:lnTo>
                    <a:pt x="200" y="670"/>
                  </a:lnTo>
                  <a:lnTo>
                    <a:pt x="200" y="654"/>
                  </a:lnTo>
                  <a:lnTo>
                    <a:pt x="208" y="678"/>
                  </a:lnTo>
                  <a:lnTo>
                    <a:pt x="224" y="678"/>
                  </a:lnTo>
                  <a:lnTo>
                    <a:pt x="232" y="694"/>
                  </a:lnTo>
                  <a:lnTo>
                    <a:pt x="200" y="686"/>
                  </a:lnTo>
                  <a:lnTo>
                    <a:pt x="192" y="702"/>
                  </a:lnTo>
                  <a:lnTo>
                    <a:pt x="192" y="726"/>
                  </a:lnTo>
                  <a:lnTo>
                    <a:pt x="200" y="734"/>
                  </a:lnTo>
                  <a:lnTo>
                    <a:pt x="216" y="726"/>
                  </a:lnTo>
                  <a:lnTo>
                    <a:pt x="232" y="718"/>
                  </a:lnTo>
                  <a:lnTo>
                    <a:pt x="239" y="734"/>
                  </a:lnTo>
                  <a:lnTo>
                    <a:pt x="232" y="758"/>
                  </a:lnTo>
                  <a:lnTo>
                    <a:pt x="216" y="758"/>
                  </a:lnTo>
                  <a:lnTo>
                    <a:pt x="200" y="774"/>
                  </a:lnTo>
                  <a:lnTo>
                    <a:pt x="200" y="822"/>
                  </a:lnTo>
                  <a:lnTo>
                    <a:pt x="216" y="838"/>
                  </a:lnTo>
                  <a:lnTo>
                    <a:pt x="224" y="870"/>
                  </a:lnTo>
                  <a:lnTo>
                    <a:pt x="247" y="942"/>
                  </a:lnTo>
                  <a:lnTo>
                    <a:pt x="263" y="958"/>
                  </a:lnTo>
                  <a:lnTo>
                    <a:pt x="279" y="958"/>
                  </a:lnTo>
                  <a:lnTo>
                    <a:pt x="303" y="974"/>
                  </a:lnTo>
                  <a:lnTo>
                    <a:pt x="311" y="966"/>
                  </a:lnTo>
                  <a:lnTo>
                    <a:pt x="319" y="926"/>
                  </a:lnTo>
                  <a:lnTo>
                    <a:pt x="319" y="910"/>
                  </a:lnTo>
                  <a:lnTo>
                    <a:pt x="335" y="894"/>
                  </a:lnTo>
                  <a:lnTo>
                    <a:pt x="343" y="870"/>
                  </a:lnTo>
                  <a:lnTo>
                    <a:pt x="335" y="854"/>
                  </a:lnTo>
                  <a:lnTo>
                    <a:pt x="343" y="854"/>
                  </a:lnTo>
                  <a:lnTo>
                    <a:pt x="351" y="838"/>
                  </a:lnTo>
                  <a:lnTo>
                    <a:pt x="375" y="838"/>
                  </a:lnTo>
                  <a:lnTo>
                    <a:pt x="391" y="822"/>
                  </a:lnTo>
                  <a:lnTo>
                    <a:pt x="431" y="774"/>
                  </a:lnTo>
                  <a:lnTo>
                    <a:pt x="447" y="774"/>
                  </a:lnTo>
                  <a:lnTo>
                    <a:pt x="471" y="758"/>
                  </a:lnTo>
                  <a:lnTo>
                    <a:pt x="519" y="726"/>
                  </a:lnTo>
                  <a:lnTo>
                    <a:pt x="527" y="710"/>
                  </a:lnTo>
                  <a:lnTo>
                    <a:pt x="503" y="702"/>
                  </a:lnTo>
                  <a:lnTo>
                    <a:pt x="487" y="710"/>
                  </a:lnTo>
                  <a:lnTo>
                    <a:pt x="487" y="702"/>
                  </a:lnTo>
                  <a:lnTo>
                    <a:pt x="503" y="686"/>
                  </a:lnTo>
                  <a:lnTo>
                    <a:pt x="495" y="678"/>
                  </a:lnTo>
                  <a:lnTo>
                    <a:pt x="511" y="670"/>
                  </a:lnTo>
                  <a:lnTo>
                    <a:pt x="511" y="694"/>
                  </a:lnTo>
                  <a:lnTo>
                    <a:pt x="519" y="702"/>
                  </a:lnTo>
                  <a:lnTo>
                    <a:pt x="535" y="694"/>
                  </a:lnTo>
                  <a:lnTo>
                    <a:pt x="535" y="670"/>
                  </a:lnTo>
                  <a:lnTo>
                    <a:pt x="511" y="630"/>
                  </a:lnTo>
                  <a:lnTo>
                    <a:pt x="535" y="638"/>
                  </a:lnTo>
                  <a:lnTo>
                    <a:pt x="535" y="614"/>
                  </a:lnTo>
                  <a:lnTo>
                    <a:pt x="519" y="606"/>
                  </a:lnTo>
                  <a:lnTo>
                    <a:pt x="543" y="591"/>
                  </a:lnTo>
                  <a:lnTo>
                    <a:pt x="551" y="591"/>
                  </a:lnTo>
                  <a:lnTo>
                    <a:pt x="551" y="583"/>
                  </a:lnTo>
                  <a:lnTo>
                    <a:pt x="543" y="575"/>
                  </a:lnTo>
                  <a:lnTo>
                    <a:pt x="559" y="567"/>
                  </a:lnTo>
                  <a:lnTo>
                    <a:pt x="567" y="543"/>
                  </a:lnTo>
                  <a:lnTo>
                    <a:pt x="551" y="543"/>
                  </a:lnTo>
                  <a:lnTo>
                    <a:pt x="559" y="527"/>
                  </a:lnTo>
                  <a:lnTo>
                    <a:pt x="551" y="487"/>
                  </a:lnTo>
                  <a:lnTo>
                    <a:pt x="543" y="479"/>
                  </a:lnTo>
                  <a:lnTo>
                    <a:pt x="543" y="455"/>
                  </a:lnTo>
                  <a:lnTo>
                    <a:pt x="551" y="447"/>
                  </a:lnTo>
                  <a:lnTo>
                    <a:pt x="567" y="455"/>
                  </a:lnTo>
                  <a:lnTo>
                    <a:pt x="575" y="447"/>
                  </a:lnTo>
                  <a:lnTo>
                    <a:pt x="559" y="399"/>
                  </a:lnTo>
                  <a:lnTo>
                    <a:pt x="559" y="375"/>
                  </a:lnTo>
                  <a:lnTo>
                    <a:pt x="559" y="351"/>
                  </a:lnTo>
                  <a:lnTo>
                    <a:pt x="599" y="255"/>
                  </a:lnTo>
                  <a:lnTo>
                    <a:pt x="639" y="191"/>
                  </a:lnTo>
                  <a:lnTo>
                    <a:pt x="631" y="175"/>
                  </a:lnTo>
                  <a:lnTo>
                    <a:pt x="591" y="159"/>
                  </a:lnTo>
                  <a:lnTo>
                    <a:pt x="575" y="183"/>
                  </a:lnTo>
                  <a:lnTo>
                    <a:pt x="559" y="175"/>
                  </a:lnTo>
                  <a:lnTo>
                    <a:pt x="527" y="215"/>
                  </a:lnTo>
                  <a:lnTo>
                    <a:pt x="503" y="223"/>
                  </a:lnTo>
                  <a:lnTo>
                    <a:pt x="511" y="191"/>
                  </a:lnTo>
                  <a:lnTo>
                    <a:pt x="543" y="159"/>
                  </a:lnTo>
                  <a:lnTo>
                    <a:pt x="535" y="135"/>
                  </a:lnTo>
                  <a:lnTo>
                    <a:pt x="511" y="143"/>
                  </a:lnTo>
                  <a:lnTo>
                    <a:pt x="511" y="167"/>
                  </a:lnTo>
                  <a:lnTo>
                    <a:pt x="503" y="175"/>
                  </a:lnTo>
                  <a:lnTo>
                    <a:pt x="503" y="135"/>
                  </a:lnTo>
                  <a:lnTo>
                    <a:pt x="447" y="135"/>
                  </a:lnTo>
                  <a:lnTo>
                    <a:pt x="471" y="127"/>
                  </a:lnTo>
                  <a:lnTo>
                    <a:pt x="495" y="127"/>
                  </a:lnTo>
                  <a:lnTo>
                    <a:pt x="535" y="119"/>
                  </a:lnTo>
                  <a:lnTo>
                    <a:pt x="551" y="95"/>
                  </a:lnTo>
                  <a:lnTo>
                    <a:pt x="535" y="79"/>
                  </a:lnTo>
                  <a:lnTo>
                    <a:pt x="511" y="63"/>
                  </a:lnTo>
                  <a:lnTo>
                    <a:pt x="503" y="40"/>
                  </a:lnTo>
                  <a:lnTo>
                    <a:pt x="471" y="16"/>
                  </a:lnTo>
                  <a:lnTo>
                    <a:pt x="391" y="0"/>
                  </a:lnTo>
                  <a:lnTo>
                    <a:pt x="303" y="40"/>
                  </a:lnTo>
                  <a:lnTo>
                    <a:pt x="279" y="79"/>
                  </a:lnTo>
                  <a:lnTo>
                    <a:pt x="271" y="111"/>
                  </a:lnTo>
                  <a:lnTo>
                    <a:pt x="239" y="111"/>
                  </a:lnTo>
                  <a:lnTo>
                    <a:pt x="232" y="143"/>
                  </a:lnTo>
                  <a:lnTo>
                    <a:pt x="200" y="119"/>
                  </a:lnTo>
                  <a:lnTo>
                    <a:pt x="144" y="135"/>
                  </a:lnTo>
                  <a:lnTo>
                    <a:pt x="120" y="167"/>
                  </a:lnTo>
                  <a:lnTo>
                    <a:pt x="120" y="183"/>
                  </a:lnTo>
                  <a:lnTo>
                    <a:pt x="120" y="207"/>
                  </a:lnTo>
                  <a:lnTo>
                    <a:pt x="96" y="207"/>
                  </a:lnTo>
                  <a:lnTo>
                    <a:pt x="64" y="247"/>
                  </a:lnTo>
                  <a:lnTo>
                    <a:pt x="56" y="279"/>
                  </a:lnTo>
                  <a:lnTo>
                    <a:pt x="80" y="279"/>
                  </a:lnTo>
                  <a:lnTo>
                    <a:pt x="88" y="303"/>
                  </a:lnTo>
                  <a:lnTo>
                    <a:pt x="80" y="327"/>
                  </a:lnTo>
                  <a:lnTo>
                    <a:pt x="40" y="343"/>
                  </a:lnTo>
                  <a:lnTo>
                    <a:pt x="0" y="359"/>
                  </a:lnTo>
                  <a:lnTo>
                    <a:pt x="0" y="391"/>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4" name="Freeform 292"/>
            <p:cNvSpPr>
              <a:spLocks/>
            </p:cNvSpPr>
            <p:nvPr/>
          </p:nvSpPr>
          <p:spPr bwMode="auto">
            <a:xfrm>
              <a:off x="2700" y="981"/>
              <a:ext cx="662" cy="905"/>
            </a:xfrm>
            <a:custGeom>
              <a:avLst/>
              <a:gdLst>
                <a:gd name="T0" fmla="*/ 62 w 639"/>
                <a:gd name="T1" fmla="*/ 91 h 974"/>
                <a:gd name="T2" fmla="*/ 36 w 639"/>
                <a:gd name="T3" fmla="*/ 103 h 974"/>
                <a:gd name="T4" fmla="*/ 82 w 639"/>
                <a:gd name="T5" fmla="*/ 112 h 974"/>
                <a:gd name="T6" fmla="*/ 243 w 639"/>
                <a:gd name="T7" fmla="*/ 112 h 974"/>
                <a:gd name="T8" fmla="*/ 340 w 639"/>
                <a:gd name="T9" fmla="*/ 128 h 974"/>
                <a:gd name="T10" fmla="*/ 357 w 639"/>
                <a:gd name="T11" fmla="*/ 144 h 974"/>
                <a:gd name="T12" fmla="*/ 372 w 639"/>
                <a:gd name="T13" fmla="*/ 153 h 974"/>
                <a:gd name="T14" fmla="*/ 422 w 639"/>
                <a:gd name="T15" fmla="*/ 155 h 974"/>
                <a:gd name="T16" fmla="*/ 406 w 639"/>
                <a:gd name="T17" fmla="*/ 158 h 974"/>
                <a:gd name="T18" fmla="*/ 406 w 639"/>
                <a:gd name="T19" fmla="*/ 168 h 974"/>
                <a:gd name="T20" fmla="*/ 486 w 639"/>
                <a:gd name="T21" fmla="*/ 168 h 974"/>
                <a:gd name="T22" fmla="*/ 406 w 639"/>
                <a:gd name="T23" fmla="*/ 177 h 974"/>
                <a:gd name="T24" fmla="*/ 454 w 639"/>
                <a:gd name="T25" fmla="*/ 200 h 974"/>
                <a:gd name="T26" fmla="*/ 565 w 639"/>
                <a:gd name="T27" fmla="*/ 220 h 974"/>
                <a:gd name="T28" fmla="*/ 647 w 639"/>
                <a:gd name="T29" fmla="*/ 214 h 974"/>
                <a:gd name="T30" fmla="*/ 696 w 639"/>
                <a:gd name="T31" fmla="*/ 200 h 974"/>
                <a:gd name="T32" fmla="*/ 714 w 639"/>
                <a:gd name="T33" fmla="*/ 193 h 974"/>
                <a:gd name="T34" fmla="*/ 875 w 639"/>
                <a:gd name="T35" fmla="*/ 177 h 974"/>
                <a:gd name="T36" fmla="*/ 1056 w 639"/>
                <a:gd name="T37" fmla="*/ 166 h 974"/>
                <a:gd name="T38" fmla="*/ 989 w 639"/>
                <a:gd name="T39" fmla="*/ 164 h 974"/>
                <a:gd name="T40" fmla="*/ 1003 w 639"/>
                <a:gd name="T41" fmla="*/ 155 h 974"/>
                <a:gd name="T42" fmla="*/ 1056 w 639"/>
                <a:gd name="T43" fmla="*/ 162 h 974"/>
                <a:gd name="T44" fmla="*/ 1034 w 639"/>
                <a:gd name="T45" fmla="*/ 144 h 974"/>
                <a:gd name="T46" fmla="*/ 1056 w 639"/>
                <a:gd name="T47" fmla="*/ 140 h 974"/>
                <a:gd name="T48" fmla="*/ 1117 w 639"/>
                <a:gd name="T49" fmla="*/ 133 h 974"/>
                <a:gd name="T50" fmla="*/ 1149 w 639"/>
                <a:gd name="T51" fmla="*/ 125 h 974"/>
                <a:gd name="T52" fmla="*/ 1117 w 639"/>
                <a:gd name="T53" fmla="*/ 112 h 974"/>
                <a:gd name="T54" fmla="*/ 1117 w 639"/>
                <a:gd name="T55" fmla="*/ 103 h 974"/>
                <a:gd name="T56" fmla="*/ 1135 w 639"/>
                <a:gd name="T57" fmla="*/ 91 h 974"/>
                <a:gd name="T58" fmla="*/ 1217 w 639"/>
                <a:gd name="T59" fmla="*/ 59 h 974"/>
                <a:gd name="T60" fmla="*/ 1197 w 639"/>
                <a:gd name="T61" fmla="*/ 37 h 974"/>
                <a:gd name="T62" fmla="*/ 1068 w 639"/>
                <a:gd name="T63" fmla="*/ 50 h 974"/>
                <a:gd name="T64" fmla="*/ 1102 w 639"/>
                <a:gd name="T65" fmla="*/ 37 h 974"/>
                <a:gd name="T66" fmla="*/ 1034 w 639"/>
                <a:gd name="T67" fmla="*/ 38 h 974"/>
                <a:gd name="T68" fmla="*/ 906 w 639"/>
                <a:gd name="T69" fmla="*/ 31 h 974"/>
                <a:gd name="T70" fmla="*/ 1084 w 639"/>
                <a:gd name="T71" fmla="*/ 28 h 974"/>
                <a:gd name="T72" fmla="*/ 1034 w 639"/>
                <a:gd name="T73" fmla="*/ 16 h 974"/>
                <a:gd name="T74" fmla="*/ 795 w 639"/>
                <a:gd name="T75" fmla="*/ 0 h 974"/>
                <a:gd name="T76" fmla="*/ 548 w 639"/>
                <a:gd name="T77" fmla="*/ 26 h 974"/>
                <a:gd name="T78" fmla="*/ 406 w 639"/>
                <a:gd name="T79" fmla="*/ 28 h 974"/>
                <a:gd name="T80" fmla="*/ 243 w 639"/>
                <a:gd name="T81" fmla="*/ 43 h 974"/>
                <a:gd name="T82" fmla="*/ 128 w 639"/>
                <a:gd name="T83" fmla="*/ 58 h 974"/>
                <a:gd name="T84" fmla="*/ 177 w 639"/>
                <a:gd name="T85" fmla="*/ 69 h 974"/>
                <a:gd name="T86" fmla="*/ 0 w 639"/>
                <a:gd name="T87" fmla="*/ 83 h 9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9"/>
                <a:gd name="T133" fmla="*/ 0 h 974"/>
                <a:gd name="T134" fmla="*/ 639 w 639"/>
                <a:gd name="T135" fmla="*/ 974 h 9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9" h="974">
                  <a:moveTo>
                    <a:pt x="0" y="391"/>
                  </a:moveTo>
                  <a:lnTo>
                    <a:pt x="16" y="407"/>
                  </a:lnTo>
                  <a:lnTo>
                    <a:pt x="32" y="399"/>
                  </a:lnTo>
                  <a:lnTo>
                    <a:pt x="32" y="415"/>
                  </a:lnTo>
                  <a:lnTo>
                    <a:pt x="48" y="431"/>
                  </a:lnTo>
                  <a:lnTo>
                    <a:pt x="16" y="447"/>
                  </a:lnTo>
                  <a:lnTo>
                    <a:pt x="40" y="463"/>
                  </a:lnTo>
                  <a:lnTo>
                    <a:pt x="40" y="471"/>
                  </a:lnTo>
                  <a:lnTo>
                    <a:pt x="40" y="487"/>
                  </a:lnTo>
                  <a:lnTo>
                    <a:pt x="72" y="495"/>
                  </a:lnTo>
                  <a:lnTo>
                    <a:pt x="80" y="487"/>
                  </a:lnTo>
                  <a:lnTo>
                    <a:pt x="120" y="487"/>
                  </a:lnTo>
                  <a:lnTo>
                    <a:pt x="160" y="503"/>
                  </a:lnTo>
                  <a:lnTo>
                    <a:pt x="160" y="519"/>
                  </a:lnTo>
                  <a:lnTo>
                    <a:pt x="168" y="551"/>
                  </a:lnTo>
                  <a:lnTo>
                    <a:pt x="168" y="575"/>
                  </a:lnTo>
                  <a:lnTo>
                    <a:pt x="184" y="591"/>
                  </a:lnTo>
                  <a:lnTo>
                    <a:pt x="176" y="630"/>
                  </a:lnTo>
                  <a:lnTo>
                    <a:pt x="184" y="638"/>
                  </a:lnTo>
                  <a:lnTo>
                    <a:pt x="184" y="654"/>
                  </a:lnTo>
                  <a:lnTo>
                    <a:pt x="184" y="670"/>
                  </a:lnTo>
                  <a:lnTo>
                    <a:pt x="200" y="670"/>
                  </a:lnTo>
                  <a:lnTo>
                    <a:pt x="200" y="654"/>
                  </a:lnTo>
                  <a:lnTo>
                    <a:pt x="208" y="678"/>
                  </a:lnTo>
                  <a:lnTo>
                    <a:pt x="224" y="678"/>
                  </a:lnTo>
                  <a:lnTo>
                    <a:pt x="232" y="694"/>
                  </a:lnTo>
                  <a:lnTo>
                    <a:pt x="200" y="686"/>
                  </a:lnTo>
                  <a:lnTo>
                    <a:pt x="192" y="702"/>
                  </a:lnTo>
                  <a:lnTo>
                    <a:pt x="192" y="726"/>
                  </a:lnTo>
                  <a:lnTo>
                    <a:pt x="200" y="734"/>
                  </a:lnTo>
                  <a:lnTo>
                    <a:pt x="216" y="726"/>
                  </a:lnTo>
                  <a:lnTo>
                    <a:pt x="232" y="718"/>
                  </a:lnTo>
                  <a:lnTo>
                    <a:pt x="239" y="734"/>
                  </a:lnTo>
                  <a:lnTo>
                    <a:pt x="232" y="758"/>
                  </a:lnTo>
                  <a:lnTo>
                    <a:pt x="216" y="758"/>
                  </a:lnTo>
                  <a:lnTo>
                    <a:pt x="200" y="774"/>
                  </a:lnTo>
                  <a:lnTo>
                    <a:pt x="200" y="822"/>
                  </a:lnTo>
                  <a:lnTo>
                    <a:pt x="216" y="838"/>
                  </a:lnTo>
                  <a:lnTo>
                    <a:pt x="224" y="870"/>
                  </a:lnTo>
                  <a:lnTo>
                    <a:pt x="247" y="942"/>
                  </a:lnTo>
                  <a:lnTo>
                    <a:pt x="263" y="958"/>
                  </a:lnTo>
                  <a:lnTo>
                    <a:pt x="279" y="958"/>
                  </a:lnTo>
                  <a:lnTo>
                    <a:pt x="303" y="974"/>
                  </a:lnTo>
                  <a:lnTo>
                    <a:pt x="311" y="966"/>
                  </a:lnTo>
                  <a:lnTo>
                    <a:pt x="319" y="926"/>
                  </a:lnTo>
                  <a:lnTo>
                    <a:pt x="319" y="910"/>
                  </a:lnTo>
                  <a:lnTo>
                    <a:pt x="335" y="894"/>
                  </a:lnTo>
                  <a:lnTo>
                    <a:pt x="343" y="870"/>
                  </a:lnTo>
                  <a:lnTo>
                    <a:pt x="335" y="854"/>
                  </a:lnTo>
                  <a:lnTo>
                    <a:pt x="343" y="854"/>
                  </a:lnTo>
                  <a:lnTo>
                    <a:pt x="351" y="838"/>
                  </a:lnTo>
                  <a:lnTo>
                    <a:pt x="375" y="838"/>
                  </a:lnTo>
                  <a:lnTo>
                    <a:pt x="391" y="822"/>
                  </a:lnTo>
                  <a:lnTo>
                    <a:pt x="431" y="774"/>
                  </a:lnTo>
                  <a:lnTo>
                    <a:pt x="447" y="774"/>
                  </a:lnTo>
                  <a:lnTo>
                    <a:pt x="471" y="758"/>
                  </a:lnTo>
                  <a:lnTo>
                    <a:pt x="519" y="726"/>
                  </a:lnTo>
                  <a:lnTo>
                    <a:pt x="527" y="710"/>
                  </a:lnTo>
                  <a:lnTo>
                    <a:pt x="503" y="702"/>
                  </a:lnTo>
                  <a:lnTo>
                    <a:pt x="487" y="710"/>
                  </a:lnTo>
                  <a:lnTo>
                    <a:pt x="487" y="702"/>
                  </a:lnTo>
                  <a:lnTo>
                    <a:pt x="503" y="686"/>
                  </a:lnTo>
                  <a:lnTo>
                    <a:pt x="495" y="678"/>
                  </a:lnTo>
                  <a:lnTo>
                    <a:pt x="511" y="670"/>
                  </a:lnTo>
                  <a:lnTo>
                    <a:pt x="511" y="694"/>
                  </a:lnTo>
                  <a:lnTo>
                    <a:pt x="519" y="702"/>
                  </a:lnTo>
                  <a:lnTo>
                    <a:pt x="535" y="694"/>
                  </a:lnTo>
                  <a:lnTo>
                    <a:pt x="535" y="670"/>
                  </a:lnTo>
                  <a:lnTo>
                    <a:pt x="511" y="630"/>
                  </a:lnTo>
                  <a:lnTo>
                    <a:pt x="535" y="638"/>
                  </a:lnTo>
                  <a:lnTo>
                    <a:pt x="535" y="614"/>
                  </a:lnTo>
                  <a:lnTo>
                    <a:pt x="519" y="606"/>
                  </a:lnTo>
                  <a:lnTo>
                    <a:pt x="543" y="591"/>
                  </a:lnTo>
                  <a:lnTo>
                    <a:pt x="551" y="591"/>
                  </a:lnTo>
                  <a:lnTo>
                    <a:pt x="551" y="583"/>
                  </a:lnTo>
                  <a:lnTo>
                    <a:pt x="543" y="575"/>
                  </a:lnTo>
                  <a:lnTo>
                    <a:pt x="559" y="567"/>
                  </a:lnTo>
                  <a:lnTo>
                    <a:pt x="567" y="543"/>
                  </a:lnTo>
                  <a:lnTo>
                    <a:pt x="551" y="543"/>
                  </a:lnTo>
                  <a:lnTo>
                    <a:pt x="559" y="527"/>
                  </a:lnTo>
                  <a:lnTo>
                    <a:pt x="551" y="487"/>
                  </a:lnTo>
                  <a:lnTo>
                    <a:pt x="543" y="479"/>
                  </a:lnTo>
                  <a:lnTo>
                    <a:pt x="543" y="455"/>
                  </a:lnTo>
                  <a:lnTo>
                    <a:pt x="551" y="447"/>
                  </a:lnTo>
                  <a:lnTo>
                    <a:pt x="567" y="455"/>
                  </a:lnTo>
                  <a:lnTo>
                    <a:pt x="575" y="447"/>
                  </a:lnTo>
                  <a:lnTo>
                    <a:pt x="559" y="399"/>
                  </a:lnTo>
                  <a:lnTo>
                    <a:pt x="559" y="375"/>
                  </a:lnTo>
                  <a:lnTo>
                    <a:pt x="559" y="351"/>
                  </a:lnTo>
                  <a:lnTo>
                    <a:pt x="599" y="255"/>
                  </a:lnTo>
                  <a:lnTo>
                    <a:pt x="639" y="191"/>
                  </a:lnTo>
                  <a:lnTo>
                    <a:pt x="631" y="175"/>
                  </a:lnTo>
                  <a:lnTo>
                    <a:pt x="591" y="159"/>
                  </a:lnTo>
                  <a:lnTo>
                    <a:pt x="575" y="183"/>
                  </a:lnTo>
                  <a:lnTo>
                    <a:pt x="559" y="175"/>
                  </a:lnTo>
                  <a:lnTo>
                    <a:pt x="527" y="215"/>
                  </a:lnTo>
                  <a:lnTo>
                    <a:pt x="503" y="223"/>
                  </a:lnTo>
                  <a:lnTo>
                    <a:pt x="511" y="191"/>
                  </a:lnTo>
                  <a:lnTo>
                    <a:pt x="543" y="159"/>
                  </a:lnTo>
                  <a:lnTo>
                    <a:pt x="535" y="135"/>
                  </a:lnTo>
                  <a:lnTo>
                    <a:pt x="511" y="143"/>
                  </a:lnTo>
                  <a:lnTo>
                    <a:pt x="511" y="167"/>
                  </a:lnTo>
                  <a:lnTo>
                    <a:pt x="503" y="175"/>
                  </a:lnTo>
                  <a:lnTo>
                    <a:pt x="503" y="135"/>
                  </a:lnTo>
                  <a:lnTo>
                    <a:pt x="447" y="135"/>
                  </a:lnTo>
                  <a:lnTo>
                    <a:pt x="471" y="127"/>
                  </a:lnTo>
                  <a:lnTo>
                    <a:pt x="495" y="127"/>
                  </a:lnTo>
                  <a:lnTo>
                    <a:pt x="535" y="119"/>
                  </a:lnTo>
                  <a:lnTo>
                    <a:pt x="551" y="95"/>
                  </a:lnTo>
                  <a:lnTo>
                    <a:pt x="535" y="79"/>
                  </a:lnTo>
                  <a:lnTo>
                    <a:pt x="511" y="63"/>
                  </a:lnTo>
                  <a:lnTo>
                    <a:pt x="503" y="40"/>
                  </a:lnTo>
                  <a:lnTo>
                    <a:pt x="471" y="16"/>
                  </a:lnTo>
                  <a:lnTo>
                    <a:pt x="391" y="0"/>
                  </a:lnTo>
                  <a:lnTo>
                    <a:pt x="303" y="40"/>
                  </a:lnTo>
                  <a:lnTo>
                    <a:pt x="279" y="79"/>
                  </a:lnTo>
                  <a:lnTo>
                    <a:pt x="271" y="111"/>
                  </a:lnTo>
                  <a:lnTo>
                    <a:pt x="239" y="111"/>
                  </a:lnTo>
                  <a:lnTo>
                    <a:pt x="232" y="143"/>
                  </a:lnTo>
                  <a:lnTo>
                    <a:pt x="200" y="119"/>
                  </a:lnTo>
                  <a:lnTo>
                    <a:pt x="144" y="135"/>
                  </a:lnTo>
                  <a:lnTo>
                    <a:pt x="120" y="167"/>
                  </a:lnTo>
                  <a:lnTo>
                    <a:pt x="120" y="183"/>
                  </a:lnTo>
                  <a:lnTo>
                    <a:pt x="120" y="207"/>
                  </a:lnTo>
                  <a:lnTo>
                    <a:pt x="96" y="207"/>
                  </a:lnTo>
                  <a:lnTo>
                    <a:pt x="64" y="247"/>
                  </a:lnTo>
                  <a:lnTo>
                    <a:pt x="56" y="279"/>
                  </a:lnTo>
                  <a:lnTo>
                    <a:pt x="80" y="279"/>
                  </a:lnTo>
                  <a:lnTo>
                    <a:pt x="88" y="303"/>
                  </a:lnTo>
                  <a:lnTo>
                    <a:pt x="80" y="327"/>
                  </a:lnTo>
                  <a:lnTo>
                    <a:pt x="40" y="343"/>
                  </a:lnTo>
                  <a:lnTo>
                    <a:pt x="0" y="359"/>
                  </a:lnTo>
                  <a:lnTo>
                    <a:pt x="0" y="391"/>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5" name="Freeform 293"/>
            <p:cNvSpPr>
              <a:spLocks/>
            </p:cNvSpPr>
            <p:nvPr/>
          </p:nvSpPr>
          <p:spPr bwMode="auto">
            <a:xfrm>
              <a:off x="2446" y="1456"/>
              <a:ext cx="33" cy="30"/>
            </a:xfrm>
            <a:custGeom>
              <a:avLst/>
              <a:gdLst>
                <a:gd name="T0" fmla="*/ 0 w 32"/>
                <a:gd name="T1" fmla="*/ 8 h 32"/>
                <a:gd name="T2" fmla="*/ 55 w 32"/>
                <a:gd name="T3" fmla="*/ 8 h 32"/>
                <a:gd name="T4" fmla="*/ 55 w 32"/>
                <a:gd name="T5" fmla="*/ 8 h 32"/>
                <a:gd name="T6" fmla="*/ 36 w 32"/>
                <a:gd name="T7" fmla="*/ 0 h 32"/>
                <a:gd name="T8" fmla="*/ 8 w 32"/>
                <a:gd name="T9" fmla="*/ 0 h 32"/>
                <a:gd name="T10" fmla="*/ 0 w 32"/>
                <a:gd name="T11" fmla="*/ 8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24"/>
                  </a:moveTo>
                  <a:lnTo>
                    <a:pt x="32" y="32"/>
                  </a:lnTo>
                  <a:lnTo>
                    <a:pt x="32" y="16"/>
                  </a:lnTo>
                  <a:lnTo>
                    <a:pt x="16" y="0"/>
                  </a:lnTo>
                  <a:lnTo>
                    <a:pt x="8" y="0"/>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6" name="Freeform 294"/>
            <p:cNvSpPr>
              <a:spLocks/>
            </p:cNvSpPr>
            <p:nvPr/>
          </p:nvSpPr>
          <p:spPr bwMode="auto">
            <a:xfrm>
              <a:off x="2446" y="1456"/>
              <a:ext cx="33" cy="30"/>
            </a:xfrm>
            <a:custGeom>
              <a:avLst/>
              <a:gdLst>
                <a:gd name="T0" fmla="*/ 0 w 32"/>
                <a:gd name="T1" fmla="*/ 8 h 32"/>
                <a:gd name="T2" fmla="*/ 55 w 32"/>
                <a:gd name="T3" fmla="*/ 8 h 32"/>
                <a:gd name="T4" fmla="*/ 55 w 32"/>
                <a:gd name="T5" fmla="*/ 8 h 32"/>
                <a:gd name="T6" fmla="*/ 36 w 32"/>
                <a:gd name="T7" fmla="*/ 0 h 32"/>
                <a:gd name="T8" fmla="*/ 8 w 32"/>
                <a:gd name="T9" fmla="*/ 0 h 32"/>
                <a:gd name="T10" fmla="*/ 0 w 32"/>
                <a:gd name="T11" fmla="*/ 8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24"/>
                  </a:moveTo>
                  <a:lnTo>
                    <a:pt x="32" y="32"/>
                  </a:lnTo>
                  <a:lnTo>
                    <a:pt x="32" y="16"/>
                  </a:lnTo>
                  <a:lnTo>
                    <a:pt x="16" y="0"/>
                  </a:lnTo>
                  <a:lnTo>
                    <a:pt x="8" y="0"/>
                  </a:lnTo>
                  <a:lnTo>
                    <a:pt x="0" y="2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7" name="Freeform 295"/>
            <p:cNvSpPr>
              <a:spLocks/>
            </p:cNvSpPr>
            <p:nvPr/>
          </p:nvSpPr>
          <p:spPr bwMode="auto">
            <a:xfrm>
              <a:off x="2454" y="1397"/>
              <a:ext cx="174" cy="103"/>
            </a:xfrm>
            <a:custGeom>
              <a:avLst/>
              <a:gdLst>
                <a:gd name="T0" fmla="*/ 0 w 168"/>
                <a:gd name="T1" fmla="*/ 0 h 112"/>
                <a:gd name="T2" fmla="*/ 0 w 168"/>
                <a:gd name="T3" fmla="*/ 6 h 112"/>
                <a:gd name="T4" fmla="*/ 8 w 168"/>
                <a:gd name="T5" fmla="*/ 6 h 112"/>
                <a:gd name="T6" fmla="*/ 46 w 168"/>
                <a:gd name="T7" fmla="*/ 6 h 112"/>
                <a:gd name="T8" fmla="*/ 82 w 168"/>
                <a:gd name="T9" fmla="*/ 7 h 112"/>
                <a:gd name="T10" fmla="*/ 82 w 168"/>
                <a:gd name="T11" fmla="*/ 17 h 112"/>
                <a:gd name="T12" fmla="*/ 194 w 168"/>
                <a:gd name="T13" fmla="*/ 21 h 112"/>
                <a:gd name="T14" fmla="*/ 240 w 168"/>
                <a:gd name="T15" fmla="*/ 21 h 112"/>
                <a:gd name="T16" fmla="*/ 258 w 168"/>
                <a:gd name="T17" fmla="*/ 17 h 112"/>
                <a:gd name="T18" fmla="*/ 291 w 168"/>
                <a:gd name="T19" fmla="*/ 19 h 112"/>
                <a:gd name="T20" fmla="*/ 323 w 168"/>
                <a:gd name="T21" fmla="*/ 17 h 112"/>
                <a:gd name="T22" fmla="*/ 337 w 168"/>
                <a:gd name="T23" fmla="*/ 13 h 112"/>
                <a:gd name="T24" fmla="*/ 307 w 168"/>
                <a:gd name="T25" fmla="*/ 11 h 112"/>
                <a:gd name="T26" fmla="*/ 240 w 168"/>
                <a:gd name="T27" fmla="*/ 9 h 112"/>
                <a:gd name="T28" fmla="*/ 194 w 168"/>
                <a:gd name="T29" fmla="*/ 13 h 112"/>
                <a:gd name="T30" fmla="*/ 160 w 168"/>
                <a:gd name="T31" fmla="*/ 11 h 112"/>
                <a:gd name="T32" fmla="*/ 112 w 168"/>
                <a:gd name="T33" fmla="*/ 9 h 112"/>
                <a:gd name="T34" fmla="*/ 128 w 168"/>
                <a:gd name="T35" fmla="*/ 7 h 112"/>
                <a:gd name="T36" fmla="*/ 97 w 168"/>
                <a:gd name="T37" fmla="*/ 6 h 112"/>
                <a:gd name="T38" fmla="*/ 62 w 168"/>
                <a:gd name="T39" fmla="*/ 6 h 112"/>
                <a:gd name="T40" fmla="*/ 36 w 168"/>
                <a:gd name="T41" fmla="*/ 0 h 112"/>
                <a:gd name="T42" fmla="*/ 0 w 168"/>
                <a:gd name="T43" fmla="*/ 0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112"/>
                <a:gd name="T68" fmla="*/ 168 w 168"/>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112">
                  <a:moveTo>
                    <a:pt x="0" y="0"/>
                  </a:moveTo>
                  <a:lnTo>
                    <a:pt x="0" y="8"/>
                  </a:lnTo>
                  <a:lnTo>
                    <a:pt x="8" y="32"/>
                  </a:lnTo>
                  <a:lnTo>
                    <a:pt x="24" y="32"/>
                  </a:lnTo>
                  <a:lnTo>
                    <a:pt x="40" y="40"/>
                  </a:lnTo>
                  <a:lnTo>
                    <a:pt x="40" y="96"/>
                  </a:lnTo>
                  <a:lnTo>
                    <a:pt x="96" y="112"/>
                  </a:lnTo>
                  <a:lnTo>
                    <a:pt x="120" y="112"/>
                  </a:lnTo>
                  <a:lnTo>
                    <a:pt x="128" y="96"/>
                  </a:lnTo>
                  <a:lnTo>
                    <a:pt x="144" y="104"/>
                  </a:lnTo>
                  <a:lnTo>
                    <a:pt x="160" y="96"/>
                  </a:lnTo>
                  <a:lnTo>
                    <a:pt x="168" y="64"/>
                  </a:lnTo>
                  <a:lnTo>
                    <a:pt x="152" y="56"/>
                  </a:lnTo>
                  <a:lnTo>
                    <a:pt x="120" y="48"/>
                  </a:lnTo>
                  <a:lnTo>
                    <a:pt x="96" y="64"/>
                  </a:lnTo>
                  <a:lnTo>
                    <a:pt x="80" y="56"/>
                  </a:lnTo>
                  <a:lnTo>
                    <a:pt x="56" y="48"/>
                  </a:lnTo>
                  <a:lnTo>
                    <a:pt x="64" y="40"/>
                  </a:lnTo>
                  <a:lnTo>
                    <a:pt x="48" y="16"/>
                  </a:lnTo>
                  <a:lnTo>
                    <a:pt x="32" y="16"/>
                  </a:lnTo>
                  <a:lnTo>
                    <a:pt x="16"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8" name="Freeform 296"/>
            <p:cNvSpPr>
              <a:spLocks/>
            </p:cNvSpPr>
            <p:nvPr/>
          </p:nvSpPr>
          <p:spPr bwMode="auto">
            <a:xfrm>
              <a:off x="2454" y="1397"/>
              <a:ext cx="174" cy="103"/>
            </a:xfrm>
            <a:custGeom>
              <a:avLst/>
              <a:gdLst>
                <a:gd name="T0" fmla="*/ 0 w 168"/>
                <a:gd name="T1" fmla="*/ 0 h 112"/>
                <a:gd name="T2" fmla="*/ 0 w 168"/>
                <a:gd name="T3" fmla="*/ 6 h 112"/>
                <a:gd name="T4" fmla="*/ 8 w 168"/>
                <a:gd name="T5" fmla="*/ 6 h 112"/>
                <a:gd name="T6" fmla="*/ 46 w 168"/>
                <a:gd name="T7" fmla="*/ 6 h 112"/>
                <a:gd name="T8" fmla="*/ 82 w 168"/>
                <a:gd name="T9" fmla="*/ 7 h 112"/>
                <a:gd name="T10" fmla="*/ 82 w 168"/>
                <a:gd name="T11" fmla="*/ 17 h 112"/>
                <a:gd name="T12" fmla="*/ 194 w 168"/>
                <a:gd name="T13" fmla="*/ 21 h 112"/>
                <a:gd name="T14" fmla="*/ 240 w 168"/>
                <a:gd name="T15" fmla="*/ 21 h 112"/>
                <a:gd name="T16" fmla="*/ 258 w 168"/>
                <a:gd name="T17" fmla="*/ 17 h 112"/>
                <a:gd name="T18" fmla="*/ 291 w 168"/>
                <a:gd name="T19" fmla="*/ 19 h 112"/>
                <a:gd name="T20" fmla="*/ 323 w 168"/>
                <a:gd name="T21" fmla="*/ 17 h 112"/>
                <a:gd name="T22" fmla="*/ 337 w 168"/>
                <a:gd name="T23" fmla="*/ 13 h 112"/>
                <a:gd name="T24" fmla="*/ 307 w 168"/>
                <a:gd name="T25" fmla="*/ 11 h 112"/>
                <a:gd name="T26" fmla="*/ 240 w 168"/>
                <a:gd name="T27" fmla="*/ 9 h 112"/>
                <a:gd name="T28" fmla="*/ 194 w 168"/>
                <a:gd name="T29" fmla="*/ 13 h 112"/>
                <a:gd name="T30" fmla="*/ 160 w 168"/>
                <a:gd name="T31" fmla="*/ 11 h 112"/>
                <a:gd name="T32" fmla="*/ 112 w 168"/>
                <a:gd name="T33" fmla="*/ 9 h 112"/>
                <a:gd name="T34" fmla="*/ 128 w 168"/>
                <a:gd name="T35" fmla="*/ 7 h 112"/>
                <a:gd name="T36" fmla="*/ 97 w 168"/>
                <a:gd name="T37" fmla="*/ 6 h 112"/>
                <a:gd name="T38" fmla="*/ 62 w 168"/>
                <a:gd name="T39" fmla="*/ 6 h 112"/>
                <a:gd name="T40" fmla="*/ 36 w 168"/>
                <a:gd name="T41" fmla="*/ 0 h 112"/>
                <a:gd name="T42" fmla="*/ 0 w 168"/>
                <a:gd name="T43" fmla="*/ 0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112"/>
                <a:gd name="T68" fmla="*/ 168 w 168"/>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112">
                  <a:moveTo>
                    <a:pt x="0" y="0"/>
                  </a:moveTo>
                  <a:lnTo>
                    <a:pt x="0" y="8"/>
                  </a:lnTo>
                  <a:lnTo>
                    <a:pt x="8" y="32"/>
                  </a:lnTo>
                  <a:lnTo>
                    <a:pt x="24" y="32"/>
                  </a:lnTo>
                  <a:lnTo>
                    <a:pt x="40" y="40"/>
                  </a:lnTo>
                  <a:lnTo>
                    <a:pt x="40" y="96"/>
                  </a:lnTo>
                  <a:lnTo>
                    <a:pt x="96" y="112"/>
                  </a:lnTo>
                  <a:lnTo>
                    <a:pt x="120" y="112"/>
                  </a:lnTo>
                  <a:lnTo>
                    <a:pt x="128" y="96"/>
                  </a:lnTo>
                  <a:lnTo>
                    <a:pt x="144" y="104"/>
                  </a:lnTo>
                  <a:lnTo>
                    <a:pt x="160" y="96"/>
                  </a:lnTo>
                  <a:lnTo>
                    <a:pt x="168" y="64"/>
                  </a:lnTo>
                  <a:lnTo>
                    <a:pt x="152" y="56"/>
                  </a:lnTo>
                  <a:lnTo>
                    <a:pt x="120" y="48"/>
                  </a:lnTo>
                  <a:lnTo>
                    <a:pt x="96" y="64"/>
                  </a:lnTo>
                  <a:lnTo>
                    <a:pt x="80" y="56"/>
                  </a:lnTo>
                  <a:lnTo>
                    <a:pt x="56" y="48"/>
                  </a:lnTo>
                  <a:lnTo>
                    <a:pt x="64" y="40"/>
                  </a:lnTo>
                  <a:lnTo>
                    <a:pt x="48" y="16"/>
                  </a:lnTo>
                  <a:lnTo>
                    <a:pt x="32" y="16"/>
                  </a:lnTo>
                  <a:lnTo>
                    <a:pt x="16"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9" name="Freeform 297"/>
            <p:cNvSpPr>
              <a:spLocks/>
            </p:cNvSpPr>
            <p:nvPr/>
          </p:nvSpPr>
          <p:spPr bwMode="auto">
            <a:xfrm>
              <a:off x="2462" y="1165"/>
              <a:ext cx="99" cy="179"/>
            </a:xfrm>
            <a:custGeom>
              <a:avLst/>
              <a:gdLst>
                <a:gd name="T0" fmla="*/ 0 w 96"/>
                <a:gd name="T1" fmla="*/ 20 h 192"/>
                <a:gd name="T2" fmla="*/ 44 w 96"/>
                <a:gd name="T3" fmla="*/ 30 h 192"/>
                <a:gd name="T4" fmla="*/ 36 w 96"/>
                <a:gd name="T5" fmla="*/ 35 h 192"/>
                <a:gd name="T6" fmla="*/ 36 w 96"/>
                <a:gd name="T7" fmla="*/ 42 h 192"/>
                <a:gd name="T8" fmla="*/ 56 w 96"/>
                <a:gd name="T9" fmla="*/ 47 h 192"/>
                <a:gd name="T10" fmla="*/ 117 w 96"/>
                <a:gd name="T11" fmla="*/ 47 h 192"/>
                <a:gd name="T12" fmla="*/ 150 w 96"/>
                <a:gd name="T13" fmla="*/ 35 h 192"/>
                <a:gd name="T14" fmla="*/ 176 w 96"/>
                <a:gd name="T15" fmla="*/ 32 h 192"/>
                <a:gd name="T16" fmla="*/ 176 w 96"/>
                <a:gd name="T17" fmla="*/ 28 h 192"/>
                <a:gd name="T18" fmla="*/ 133 w 96"/>
                <a:gd name="T19" fmla="*/ 26 h 192"/>
                <a:gd name="T20" fmla="*/ 150 w 96"/>
                <a:gd name="T21" fmla="*/ 18 h 192"/>
                <a:gd name="T22" fmla="*/ 133 w 96"/>
                <a:gd name="T23" fmla="*/ 15 h 192"/>
                <a:gd name="T24" fmla="*/ 92 w 96"/>
                <a:gd name="T25" fmla="*/ 15 h 192"/>
                <a:gd name="T26" fmla="*/ 56 w 96"/>
                <a:gd name="T27" fmla="*/ 7 h 192"/>
                <a:gd name="T28" fmla="*/ 56 w 96"/>
                <a:gd name="T29" fmla="*/ 0 h 192"/>
                <a:gd name="T30" fmla="*/ 36 w 96"/>
                <a:gd name="T31" fmla="*/ 0 h 192"/>
                <a:gd name="T32" fmla="*/ 36 w 96"/>
                <a:gd name="T33" fmla="*/ 7 h 192"/>
                <a:gd name="T34" fmla="*/ 0 w 96"/>
                <a:gd name="T35" fmla="*/ 15 h 192"/>
                <a:gd name="T36" fmla="*/ 0 w 96"/>
                <a:gd name="T37" fmla="*/ 2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92"/>
                <a:gd name="T59" fmla="*/ 96 w 9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92">
                  <a:moveTo>
                    <a:pt x="0" y="80"/>
                  </a:moveTo>
                  <a:lnTo>
                    <a:pt x="24" y="120"/>
                  </a:lnTo>
                  <a:lnTo>
                    <a:pt x="16" y="144"/>
                  </a:lnTo>
                  <a:lnTo>
                    <a:pt x="16" y="168"/>
                  </a:lnTo>
                  <a:lnTo>
                    <a:pt x="32" y="192"/>
                  </a:lnTo>
                  <a:lnTo>
                    <a:pt x="64" y="192"/>
                  </a:lnTo>
                  <a:lnTo>
                    <a:pt x="80" y="144"/>
                  </a:lnTo>
                  <a:lnTo>
                    <a:pt x="96" y="128"/>
                  </a:lnTo>
                  <a:lnTo>
                    <a:pt x="96" y="112"/>
                  </a:lnTo>
                  <a:lnTo>
                    <a:pt x="72" y="104"/>
                  </a:lnTo>
                  <a:lnTo>
                    <a:pt x="80" y="72"/>
                  </a:lnTo>
                  <a:lnTo>
                    <a:pt x="72" y="56"/>
                  </a:lnTo>
                  <a:lnTo>
                    <a:pt x="48" y="56"/>
                  </a:lnTo>
                  <a:lnTo>
                    <a:pt x="32" y="32"/>
                  </a:lnTo>
                  <a:lnTo>
                    <a:pt x="32" y="0"/>
                  </a:lnTo>
                  <a:lnTo>
                    <a:pt x="16" y="0"/>
                  </a:lnTo>
                  <a:lnTo>
                    <a:pt x="16" y="32"/>
                  </a:lnTo>
                  <a:lnTo>
                    <a:pt x="0" y="56"/>
                  </a:lnTo>
                  <a:lnTo>
                    <a:pt x="0"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0" name="Freeform 298"/>
            <p:cNvSpPr>
              <a:spLocks/>
            </p:cNvSpPr>
            <p:nvPr/>
          </p:nvSpPr>
          <p:spPr bwMode="auto">
            <a:xfrm>
              <a:off x="2462" y="1165"/>
              <a:ext cx="99" cy="179"/>
            </a:xfrm>
            <a:custGeom>
              <a:avLst/>
              <a:gdLst>
                <a:gd name="T0" fmla="*/ 0 w 96"/>
                <a:gd name="T1" fmla="*/ 20 h 192"/>
                <a:gd name="T2" fmla="*/ 44 w 96"/>
                <a:gd name="T3" fmla="*/ 30 h 192"/>
                <a:gd name="T4" fmla="*/ 36 w 96"/>
                <a:gd name="T5" fmla="*/ 35 h 192"/>
                <a:gd name="T6" fmla="*/ 36 w 96"/>
                <a:gd name="T7" fmla="*/ 42 h 192"/>
                <a:gd name="T8" fmla="*/ 56 w 96"/>
                <a:gd name="T9" fmla="*/ 47 h 192"/>
                <a:gd name="T10" fmla="*/ 117 w 96"/>
                <a:gd name="T11" fmla="*/ 47 h 192"/>
                <a:gd name="T12" fmla="*/ 150 w 96"/>
                <a:gd name="T13" fmla="*/ 35 h 192"/>
                <a:gd name="T14" fmla="*/ 176 w 96"/>
                <a:gd name="T15" fmla="*/ 32 h 192"/>
                <a:gd name="T16" fmla="*/ 176 w 96"/>
                <a:gd name="T17" fmla="*/ 28 h 192"/>
                <a:gd name="T18" fmla="*/ 133 w 96"/>
                <a:gd name="T19" fmla="*/ 26 h 192"/>
                <a:gd name="T20" fmla="*/ 150 w 96"/>
                <a:gd name="T21" fmla="*/ 18 h 192"/>
                <a:gd name="T22" fmla="*/ 133 w 96"/>
                <a:gd name="T23" fmla="*/ 15 h 192"/>
                <a:gd name="T24" fmla="*/ 92 w 96"/>
                <a:gd name="T25" fmla="*/ 15 h 192"/>
                <a:gd name="T26" fmla="*/ 56 w 96"/>
                <a:gd name="T27" fmla="*/ 7 h 192"/>
                <a:gd name="T28" fmla="*/ 56 w 96"/>
                <a:gd name="T29" fmla="*/ 0 h 192"/>
                <a:gd name="T30" fmla="*/ 36 w 96"/>
                <a:gd name="T31" fmla="*/ 0 h 192"/>
                <a:gd name="T32" fmla="*/ 36 w 96"/>
                <a:gd name="T33" fmla="*/ 7 h 192"/>
                <a:gd name="T34" fmla="*/ 0 w 96"/>
                <a:gd name="T35" fmla="*/ 15 h 192"/>
                <a:gd name="T36" fmla="*/ 0 w 96"/>
                <a:gd name="T37" fmla="*/ 2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92"/>
                <a:gd name="T59" fmla="*/ 96 w 9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92">
                  <a:moveTo>
                    <a:pt x="0" y="80"/>
                  </a:moveTo>
                  <a:lnTo>
                    <a:pt x="24" y="120"/>
                  </a:lnTo>
                  <a:lnTo>
                    <a:pt x="16" y="144"/>
                  </a:lnTo>
                  <a:lnTo>
                    <a:pt x="16" y="168"/>
                  </a:lnTo>
                  <a:lnTo>
                    <a:pt x="32" y="192"/>
                  </a:lnTo>
                  <a:lnTo>
                    <a:pt x="64" y="192"/>
                  </a:lnTo>
                  <a:lnTo>
                    <a:pt x="80" y="144"/>
                  </a:lnTo>
                  <a:lnTo>
                    <a:pt x="96" y="128"/>
                  </a:lnTo>
                  <a:lnTo>
                    <a:pt x="96" y="112"/>
                  </a:lnTo>
                  <a:lnTo>
                    <a:pt x="72" y="104"/>
                  </a:lnTo>
                  <a:lnTo>
                    <a:pt x="80" y="72"/>
                  </a:lnTo>
                  <a:lnTo>
                    <a:pt x="72" y="56"/>
                  </a:lnTo>
                  <a:lnTo>
                    <a:pt x="48" y="56"/>
                  </a:lnTo>
                  <a:lnTo>
                    <a:pt x="32" y="32"/>
                  </a:lnTo>
                  <a:lnTo>
                    <a:pt x="32" y="0"/>
                  </a:lnTo>
                  <a:lnTo>
                    <a:pt x="16" y="0"/>
                  </a:lnTo>
                  <a:lnTo>
                    <a:pt x="16" y="32"/>
                  </a:lnTo>
                  <a:lnTo>
                    <a:pt x="0" y="56"/>
                  </a:lnTo>
                  <a:lnTo>
                    <a:pt x="0" y="8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1" name="Freeform 299"/>
            <p:cNvSpPr>
              <a:spLocks/>
            </p:cNvSpPr>
            <p:nvPr/>
          </p:nvSpPr>
          <p:spPr bwMode="auto">
            <a:xfrm>
              <a:off x="2337" y="1277"/>
              <a:ext cx="117" cy="83"/>
            </a:xfrm>
            <a:custGeom>
              <a:avLst/>
              <a:gdLst>
                <a:gd name="T0" fmla="*/ 0 w 112"/>
                <a:gd name="T1" fmla="*/ 8 h 88"/>
                <a:gd name="T2" fmla="*/ 0 w 112"/>
                <a:gd name="T3" fmla="*/ 8 h 88"/>
                <a:gd name="T4" fmla="*/ 54 w 112"/>
                <a:gd name="T5" fmla="*/ 9 h 88"/>
                <a:gd name="T6" fmla="*/ 38 w 112"/>
                <a:gd name="T7" fmla="*/ 16 h 88"/>
                <a:gd name="T8" fmla="*/ 54 w 112"/>
                <a:gd name="T9" fmla="*/ 21 h 88"/>
                <a:gd name="T10" fmla="*/ 134 w 112"/>
                <a:gd name="T11" fmla="*/ 23 h 88"/>
                <a:gd name="T12" fmla="*/ 171 w 112"/>
                <a:gd name="T13" fmla="*/ 27 h 88"/>
                <a:gd name="T14" fmla="*/ 193 w 112"/>
                <a:gd name="T15" fmla="*/ 25 h 88"/>
                <a:gd name="T16" fmla="*/ 266 w 112"/>
                <a:gd name="T17" fmla="*/ 25 h 88"/>
                <a:gd name="T18" fmla="*/ 266 w 112"/>
                <a:gd name="T19" fmla="*/ 21 h 88"/>
                <a:gd name="T20" fmla="*/ 266 w 112"/>
                <a:gd name="T21" fmla="*/ 16 h 88"/>
                <a:gd name="T22" fmla="*/ 211 w 112"/>
                <a:gd name="T23" fmla="*/ 9 h 88"/>
                <a:gd name="T24" fmla="*/ 193 w 112"/>
                <a:gd name="T25" fmla="*/ 23 h 88"/>
                <a:gd name="T26" fmla="*/ 171 w 112"/>
                <a:gd name="T27" fmla="*/ 23 h 88"/>
                <a:gd name="T28" fmla="*/ 171 w 112"/>
                <a:gd name="T29" fmla="*/ 9 h 88"/>
                <a:gd name="T30" fmla="*/ 134 w 112"/>
                <a:gd name="T31" fmla="*/ 8 h 88"/>
                <a:gd name="T32" fmla="*/ 8 w 112"/>
                <a:gd name="T33" fmla="*/ 0 h 88"/>
                <a:gd name="T34" fmla="*/ 0 w 112"/>
                <a:gd name="T35" fmla="*/ 8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88"/>
                <a:gd name="T56" fmla="*/ 112 w 112"/>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88">
                  <a:moveTo>
                    <a:pt x="0" y="8"/>
                  </a:moveTo>
                  <a:lnTo>
                    <a:pt x="0" y="24"/>
                  </a:lnTo>
                  <a:lnTo>
                    <a:pt x="24" y="32"/>
                  </a:lnTo>
                  <a:lnTo>
                    <a:pt x="16" y="48"/>
                  </a:lnTo>
                  <a:lnTo>
                    <a:pt x="24" y="64"/>
                  </a:lnTo>
                  <a:lnTo>
                    <a:pt x="56" y="72"/>
                  </a:lnTo>
                  <a:lnTo>
                    <a:pt x="72" y="88"/>
                  </a:lnTo>
                  <a:lnTo>
                    <a:pt x="80" y="80"/>
                  </a:lnTo>
                  <a:lnTo>
                    <a:pt x="112" y="80"/>
                  </a:lnTo>
                  <a:lnTo>
                    <a:pt x="112" y="64"/>
                  </a:lnTo>
                  <a:lnTo>
                    <a:pt x="112" y="48"/>
                  </a:lnTo>
                  <a:lnTo>
                    <a:pt x="88" y="32"/>
                  </a:lnTo>
                  <a:lnTo>
                    <a:pt x="80" y="72"/>
                  </a:lnTo>
                  <a:lnTo>
                    <a:pt x="72" y="72"/>
                  </a:lnTo>
                  <a:lnTo>
                    <a:pt x="72" y="32"/>
                  </a:lnTo>
                  <a:lnTo>
                    <a:pt x="56" y="8"/>
                  </a:lnTo>
                  <a:lnTo>
                    <a:pt x="8"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2" name="Freeform 300"/>
            <p:cNvSpPr>
              <a:spLocks/>
            </p:cNvSpPr>
            <p:nvPr/>
          </p:nvSpPr>
          <p:spPr bwMode="auto">
            <a:xfrm>
              <a:off x="2337" y="1277"/>
              <a:ext cx="117" cy="83"/>
            </a:xfrm>
            <a:custGeom>
              <a:avLst/>
              <a:gdLst>
                <a:gd name="T0" fmla="*/ 0 w 112"/>
                <a:gd name="T1" fmla="*/ 8 h 88"/>
                <a:gd name="T2" fmla="*/ 0 w 112"/>
                <a:gd name="T3" fmla="*/ 8 h 88"/>
                <a:gd name="T4" fmla="*/ 54 w 112"/>
                <a:gd name="T5" fmla="*/ 9 h 88"/>
                <a:gd name="T6" fmla="*/ 38 w 112"/>
                <a:gd name="T7" fmla="*/ 16 h 88"/>
                <a:gd name="T8" fmla="*/ 54 w 112"/>
                <a:gd name="T9" fmla="*/ 21 h 88"/>
                <a:gd name="T10" fmla="*/ 134 w 112"/>
                <a:gd name="T11" fmla="*/ 23 h 88"/>
                <a:gd name="T12" fmla="*/ 171 w 112"/>
                <a:gd name="T13" fmla="*/ 27 h 88"/>
                <a:gd name="T14" fmla="*/ 193 w 112"/>
                <a:gd name="T15" fmla="*/ 25 h 88"/>
                <a:gd name="T16" fmla="*/ 266 w 112"/>
                <a:gd name="T17" fmla="*/ 25 h 88"/>
                <a:gd name="T18" fmla="*/ 266 w 112"/>
                <a:gd name="T19" fmla="*/ 21 h 88"/>
                <a:gd name="T20" fmla="*/ 266 w 112"/>
                <a:gd name="T21" fmla="*/ 16 h 88"/>
                <a:gd name="T22" fmla="*/ 211 w 112"/>
                <a:gd name="T23" fmla="*/ 9 h 88"/>
                <a:gd name="T24" fmla="*/ 193 w 112"/>
                <a:gd name="T25" fmla="*/ 23 h 88"/>
                <a:gd name="T26" fmla="*/ 171 w 112"/>
                <a:gd name="T27" fmla="*/ 23 h 88"/>
                <a:gd name="T28" fmla="*/ 171 w 112"/>
                <a:gd name="T29" fmla="*/ 9 h 88"/>
                <a:gd name="T30" fmla="*/ 134 w 112"/>
                <a:gd name="T31" fmla="*/ 8 h 88"/>
                <a:gd name="T32" fmla="*/ 8 w 112"/>
                <a:gd name="T33" fmla="*/ 0 h 88"/>
                <a:gd name="T34" fmla="*/ 0 w 112"/>
                <a:gd name="T35" fmla="*/ 8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88"/>
                <a:gd name="T56" fmla="*/ 112 w 112"/>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88">
                  <a:moveTo>
                    <a:pt x="0" y="8"/>
                  </a:moveTo>
                  <a:lnTo>
                    <a:pt x="0" y="24"/>
                  </a:lnTo>
                  <a:lnTo>
                    <a:pt x="24" y="32"/>
                  </a:lnTo>
                  <a:lnTo>
                    <a:pt x="16" y="48"/>
                  </a:lnTo>
                  <a:lnTo>
                    <a:pt x="24" y="64"/>
                  </a:lnTo>
                  <a:lnTo>
                    <a:pt x="56" y="72"/>
                  </a:lnTo>
                  <a:lnTo>
                    <a:pt x="72" y="88"/>
                  </a:lnTo>
                  <a:lnTo>
                    <a:pt x="80" y="80"/>
                  </a:lnTo>
                  <a:lnTo>
                    <a:pt x="112" y="80"/>
                  </a:lnTo>
                  <a:lnTo>
                    <a:pt x="112" y="64"/>
                  </a:lnTo>
                  <a:lnTo>
                    <a:pt x="112" y="48"/>
                  </a:lnTo>
                  <a:lnTo>
                    <a:pt x="88" y="32"/>
                  </a:lnTo>
                  <a:lnTo>
                    <a:pt x="80" y="72"/>
                  </a:lnTo>
                  <a:lnTo>
                    <a:pt x="72" y="72"/>
                  </a:lnTo>
                  <a:lnTo>
                    <a:pt x="72" y="32"/>
                  </a:lnTo>
                  <a:lnTo>
                    <a:pt x="56" y="8"/>
                  </a:lnTo>
                  <a:lnTo>
                    <a:pt x="8" y="0"/>
                  </a:lnTo>
                  <a:lnTo>
                    <a:pt x="0" y="8"/>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3" name="Freeform 301"/>
            <p:cNvSpPr>
              <a:spLocks/>
            </p:cNvSpPr>
            <p:nvPr/>
          </p:nvSpPr>
          <p:spPr bwMode="auto">
            <a:xfrm>
              <a:off x="2446" y="1360"/>
              <a:ext cx="49" cy="22"/>
            </a:xfrm>
            <a:custGeom>
              <a:avLst/>
              <a:gdLst>
                <a:gd name="T0" fmla="*/ 0 w 48"/>
                <a:gd name="T1" fmla="*/ 0 h 24"/>
                <a:gd name="T2" fmla="*/ 60 w 48"/>
                <a:gd name="T3" fmla="*/ 6 h 24"/>
                <a:gd name="T4" fmla="*/ 68 w 48"/>
                <a:gd name="T5" fmla="*/ 6 h 24"/>
                <a:gd name="T6" fmla="*/ 68 w 48"/>
                <a:gd name="T7" fmla="*/ 0 h 24"/>
                <a:gd name="T8" fmla="*/ 16 w 48"/>
                <a:gd name="T9" fmla="*/ 0 h 24"/>
                <a:gd name="T10" fmla="*/ 0 w 48"/>
                <a:gd name="T11" fmla="*/ 0 h 24"/>
                <a:gd name="T12" fmla="*/ 0 60000 65536"/>
                <a:gd name="T13" fmla="*/ 0 60000 65536"/>
                <a:gd name="T14" fmla="*/ 0 60000 65536"/>
                <a:gd name="T15" fmla="*/ 0 60000 65536"/>
                <a:gd name="T16" fmla="*/ 0 60000 65536"/>
                <a:gd name="T17" fmla="*/ 0 60000 65536"/>
                <a:gd name="T18" fmla="*/ 0 w 48"/>
                <a:gd name="T19" fmla="*/ 0 h 24"/>
                <a:gd name="T20" fmla="*/ 48 w 4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8" h="24">
                  <a:moveTo>
                    <a:pt x="0" y="0"/>
                  </a:moveTo>
                  <a:lnTo>
                    <a:pt x="40" y="24"/>
                  </a:lnTo>
                  <a:lnTo>
                    <a:pt x="48" y="8"/>
                  </a:lnTo>
                  <a:lnTo>
                    <a:pt x="48" y="0"/>
                  </a:lnTo>
                  <a:lnTo>
                    <a:pt x="16"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4" name="Freeform 302"/>
            <p:cNvSpPr>
              <a:spLocks/>
            </p:cNvSpPr>
            <p:nvPr/>
          </p:nvSpPr>
          <p:spPr bwMode="auto">
            <a:xfrm>
              <a:off x="2446" y="1360"/>
              <a:ext cx="49" cy="22"/>
            </a:xfrm>
            <a:custGeom>
              <a:avLst/>
              <a:gdLst>
                <a:gd name="T0" fmla="*/ 0 w 48"/>
                <a:gd name="T1" fmla="*/ 0 h 24"/>
                <a:gd name="T2" fmla="*/ 60 w 48"/>
                <a:gd name="T3" fmla="*/ 6 h 24"/>
                <a:gd name="T4" fmla="*/ 68 w 48"/>
                <a:gd name="T5" fmla="*/ 6 h 24"/>
                <a:gd name="T6" fmla="*/ 68 w 48"/>
                <a:gd name="T7" fmla="*/ 0 h 24"/>
                <a:gd name="T8" fmla="*/ 16 w 48"/>
                <a:gd name="T9" fmla="*/ 0 h 24"/>
                <a:gd name="T10" fmla="*/ 0 w 48"/>
                <a:gd name="T11" fmla="*/ 0 h 24"/>
                <a:gd name="T12" fmla="*/ 0 60000 65536"/>
                <a:gd name="T13" fmla="*/ 0 60000 65536"/>
                <a:gd name="T14" fmla="*/ 0 60000 65536"/>
                <a:gd name="T15" fmla="*/ 0 60000 65536"/>
                <a:gd name="T16" fmla="*/ 0 60000 65536"/>
                <a:gd name="T17" fmla="*/ 0 60000 65536"/>
                <a:gd name="T18" fmla="*/ 0 w 48"/>
                <a:gd name="T19" fmla="*/ 0 h 24"/>
                <a:gd name="T20" fmla="*/ 48 w 4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8" h="24">
                  <a:moveTo>
                    <a:pt x="0" y="0"/>
                  </a:moveTo>
                  <a:lnTo>
                    <a:pt x="40" y="24"/>
                  </a:lnTo>
                  <a:lnTo>
                    <a:pt x="48" y="8"/>
                  </a:lnTo>
                  <a:lnTo>
                    <a:pt x="48" y="0"/>
                  </a:lnTo>
                  <a:lnTo>
                    <a:pt x="16"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5" name="Freeform 303"/>
            <p:cNvSpPr>
              <a:spLocks/>
            </p:cNvSpPr>
            <p:nvPr/>
          </p:nvSpPr>
          <p:spPr bwMode="auto">
            <a:xfrm>
              <a:off x="2346" y="1360"/>
              <a:ext cx="25" cy="37"/>
            </a:xfrm>
            <a:custGeom>
              <a:avLst/>
              <a:gdLst>
                <a:gd name="T0" fmla="*/ 0 w 24"/>
                <a:gd name="T1" fmla="*/ 0 h 40"/>
                <a:gd name="T2" fmla="*/ 0 w 24"/>
                <a:gd name="T3" fmla="*/ 6 h 40"/>
                <a:gd name="T4" fmla="*/ 52 w 24"/>
                <a:gd name="T5" fmla="*/ 8 h 40"/>
                <a:gd name="T6" fmla="*/ 8 w 24"/>
                <a:gd name="T7" fmla="*/ 0 h 40"/>
                <a:gd name="T8" fmla="*/ 0 w 24"/>
                <a:gd name="T9" fmla="*/ 0 h 40"/>
                <a:gd name="T10" fmla="*/ 0 60000 65536"/>
                <a:gd name="T11" fmla="*/ 0 60000 65536"/>
                <a:gd name="T12" fmla="*/ 0 60000 65536"/>
                <a:gd name="T13" fmla="*/ 0 60000 65536"/>
                <a:gd name="T14" fmla="*/ 0 60000 65536"/>
                <a:gd name="T15" fmla="*/ 0 w 24"/>
                <a:gd name="T16" fmla="*/ 0 h 40"/>
                <a:gd name="T17" fmla="*/ 24 w 24"/>
                <a:gd name="T18" fmla="*/ 40 h 40"/>
              </a:gdLst>
              <a:ahLst/>
              <a:cxnLst>
                <a:cxn ang="T10">
                  <a:pos x="T0" y="T1"/>
                </a:cxn>
                <a:cxn ang="T11">
                  <a:pos x="T2" y="T3"/>
                </a:cxn>
                <a:cxn ang="T12">
                  <a:pos x="T4" y="T5"/>
                </a:cxn>
                <a:cxn ang="T13">
                  <a:pos x="T6" y="T7"/>
                </a:cxn>
                <a:cxn ang="T14">
                  <a:pos x="T8" y="T9"/>
                </a:cxn>
              </a:cxnLst>
              <a:rect l="T15" t="T16" r="T17" b="T18"/>
              <a:pathLst>
                <a:path w="24" h="40">
                  <a:moveTo>
                    <a:pt x="0" y="0"/>
                  </a:moveTo>
                  <a:lnTo>
                    <a:pt x="0" y="32"/>
                  </a:lnTo>
                  <a:lnTo>
                    <a:pt x="24" y="40"/>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6" name="Freeform 304"/>
            <p:cNvSpPr>
              <a:spLocks/>
            </p:cNvSpPr>
            <p:nvPr/>
          </p:nvSpPr>
          <p:spPr bwMode="auto">
            <a:xfrm>
              <a:off x="2346" y="1360"/>
              <a:ext cx="25" cy="37"/>
            </a:xfrm>
            <a:custGeom>
              <a:avLst/>
              <a:gdLst>
                <a:gd name="T0" fmla="*/ 0 w 24"/>
                <a:gd name="T1" fmla="*/ 0 h 40"/>
                <a:gd name="T2" fmla="*/ 0 w 24"/>
                <a:gd name="T3" fmla="*/ 6 h 40"/>
                <a:gd name="T4" fmla="*/ 52 w 24"/>
                <a:gd name="T5" fmla="*/ 8 h 40"/>
                <a:gd name="T6" fmla="*/ 8 w 24"/>
                <a:gd name="T7" fmla="*/ 0 h 40"/>
                <a:gd name="T8" fmla="*/ 0 w 24"/>
                <a:gd name="T9" fmla="*/ 0 h 40"/>
                <a:gd name="T10" fmla="*/ 0 60000 65536"/>
                <a:gd name="T11" fmla="*/ 0 60000 65536"/>
                <a:gd name="T12" fmla="*/ 0 60000 65536"/>
                <a:gd name="T13" fmla="*/ 0 60000 65536"/>
                <a:gd name="T14" fmla="*/ 0 60000 65536"/>
                <a:gd name="T15" fmla="*/ 0 w 24"/>
                <a:gd name="T16" fmla="*/ 0 h 40"/>
                <a:gd name="T17" fmla="*/ 24 w 24"/>
                <a:gd name="T18" fmla="*/ 40 h 40"/>
              </a:gdLst>
              <a:ahLst/>
              <a:cxnLst>
                <a:cxn ang="T10">
                  <a:pos x="T0" y="T1"/>
                </a:cxn>
                <a:cxn ang="T11">
                  <a:pos x="T2" y="T3"/>
                </a:cxn>
                <a:cxn ang="T12">
                  <a:pos x="T4" y="T5"/>
                </a:cxn>
                <a:cxn ang="T13">
                  <a:pos x="T6" y="T7"/>
                </a:cxn>
                <a:cxn ang="T14">
                  <a:pos x="T8" y="T9"/>
                </a:cxn>
              </a:cxnLst>
              <a:rect l="T15" t="T16" r="T17" b="T18"/>
              <a:pathLst>
                <a:path w="24" h="40">
                  <a:moveTo>
                    <a:pt x="0" y="0"/>
                  </a:moveTo>
                  <a:lnTo>
                    <a:pt x="0" y="32"/>
                  </a:lnTo>
                  <a:lnTo>
                    <a:pt x="24" y="40"/>
                  </a:lnTo>
                  <a:lnTo>
                    <a:pt x="8"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7" name="Freeform 305"/>
            <p:cNvSpPr>
              <a:spLocks/>
            </p:cNvSpPr>
            <p:nvPr/>
          </p:nvSpPr>
          <p:spPr bwMode="auto">
            <a:xfrm>
              <a:off x="2355" y="1404"/>
              <a:ext cx="74" cy="74"/>
            </a:xfrm>
            <a:custGeom>
              <a:avLst/>
              <a:gdLst>
                <a:gd name="T0" fmla="*/ 0 w 72"/>
                <a:gd name="T1" fmla="*/ 6 h 80"/>
                <a:gd name="T2" fmla="*/ 16 w 72"/>
                <a:gd name="T3" fmla="*/ 14 h 80"/>
                <a:gd name="T4" fmla="*/ 52 w 72"/>
                <a:gd name="T5" fmla="*/ 11 h 80"/>
                <a:gd name="T6" fmla="*/ 81 w 72"/>
                <a:gd name="T7" fmla="*/ 17 h 80"/>
                <a:gd name="T8" fmla="*/ 110 w 72"/>
                <a:gd name="T9" fmla="*/ 17 h 80"/>
                <a:gd name="T10" fmla="*/ 122 w 72"/>
                <a:gd name="T11" fmla="*/ 13 h 80"/>
                <a:gd name="T12" fmla="*/ 122 w 72"/>
                <a:gd name="T13" fmla="*/ 6 h 80"/>
                <a:gd name="T14" fmla="*/ 98 w 72"/>
                <a:gd name="T15" fmla="*/ 0 h 80"/>
                <a:gd name="T16" fmla="*/ 65 w 72"/>
                <a:gd name="T17" fmla="*/ 0 h 80"/>
                <a:gd name="T18" fmla="*/ 52 w 72"/>
                <a:gd name="T19" fmla="*/ 8 h 80"/>
                <a:gd name="T20" fmla="*/ 16 w 72"/>
                <a:gd name="T21" fmla="*/ 6 h 80"/>
                <a:gd name="T22" fmla="*/ 0 w 72"/>
                <a:gd name="T23" fmla="*/ 6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80"/>
                <a:gd name="T38" fmla="*/ 72 w 72"/>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80">
                  <a:moveTo>
                    <a:pt x="0" y="8"/>
                  </a:moveTo>
                  <a:lnTo>
                    <a:pt x="16" y="64"/>
                  </a:lnTo>
                  <a:lnTo>
                    <a:pt x="32" y="48"/>
                  </a:lnTo>
                  <a:lnTo>
                    <a:pt x="48" y="80"/>
                  </a:lnTo>
                  <a:lnTo>
                    <a:pt x="64" y="80"/>
                  </a:lnTo>
                  <a:lnTo>
                    <a:pt x="72" y="56"/>
                  </a:lnTo>
                  <a:lnTo>
                    <a:pt x="72" y="16"/>
                  </a:lnTo>
                  <a:lnTo>
                    <a:pt x="56" y="0"/>
                  </a:lnTo>
                  <a:lnTo>
                    <a:pt x="40" y="0"/>
                  </a:lnTo>
                  <a:lnTo>
                    <a:pt x="32" y="40"/>
                  </a:lnTo>
                  <a:lnTo>
                    <a:pt x="16" y="8"/>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8" name="Freeform 306"/>
            <p:cNvSpPr>
              <a:spLocks/>
            </p:cNvSpPr>
            <p:nvPr/>
          </p:nvSpPr>
          <p:spPr bwMode="auto">
            <a:xfrm>
              <a:off x="2355" y="1404"/>
              <a:ext cx="74" cy="74"/>
            </a:xfrm>
            <a:custGeom>
              <a:avLst/>
              <a:gdLst>
                <a:gd name="T0" fmla="*/ 0 w 72"/>
                <a:gd name="T1" fmla="*/ 6 h 80"/>
                <a:gd name="T2" fmla="*/ 16 w 72"/>
                <a:gd name="T3" fmla="*/ 14 h 80"/>
                <a:gd name="T4" fmla="*/ 52 w 72"/>
                <a:gd name="T5" fmla="*/ 11 h 80"/>
                <a:gd name="T6" fmla="*/ 81 w 72"/>
                <a:gd name="T7" fmla="*/ 17 h 80"/>
                <a:gd name="T8" fmla="*/ 110 w 72"/>
                <a:gd name="T9" fmla="*/ 17 h 80"/>
                <a:gd name="T10" fmla="*/ 122 w 72"/>
                <a:gd name="T11" fmla="*/ 13 h 80"/>
                <a:gd name="T12" fmla="*/ 122 w 72"/>
                <a:gd name="T13" fmla="*/ 6 h 80"/>
                <a:gd name="T14" fmla="*/ 98 w 72"/>
                <a:gd name="T15" fmla="*/ 0 h 80"/>
                <a:gd name="T16" fmla="*/ 65 w 72"/>
                <a:gd name="T17" fmla="*/ 0 h 80"/>
                <a:gd name="T18" fmla="*/ 52 w 72"/>
                <a:gd name="T19" fmla="*/ 8 h 80"/>
                <a:gd name="T20" fmla="*/ 16 w 72"/>
                <a:gd name="T21" fmla="*/ 6 h 80"/>
                <a:gd name="T22" fmla="*/ 0 w 72"/>
                <a:gd name="T23" fmla="*/ 6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80"/>
                <a:gd name="T38" fmla="*/ 72 w 72"/>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80">
                  <a:moveTo>
                    <a:pt x="0" y="8"/>
                  </a:moveTo>
                  <a:lnTo>
                    <a:pt x="16" y="64"/>
                  </a:lnTo>
                  <a:lnTo>
                    <a:pt x="32" y="48"/>
                  </a:lnTo>
                  <a:lnTo>
                    <a:pt x="48" y="80"/>
                  </a:lnTo>
                  <a:lnTo>
                    <a:pt x="64" y="80"/>
                  </a:lnTo>
                  <a:lnTo>
                    <a:pt x="72" y="56"/>
                  </a:lnTo>
                  <a:lnTo>
                    <a:pt x="72" y="16"/>
                  </a:lnTo>
                  <a:lnTo>
                    <a:pt x="56" y="0"/>
                  </a:lnTo>
                  <a:lnTo>
                    <a:pt x="40" y="0"/>
                  </a:lnTo>
                  <a:lnTo>
                    <a:pt x="32" y="40"/>
                  </a:lnTo>
                  <a:lnTo>
                    <a:pt x="16" y="8"/>
                  </a:lnTo>
                  <a:lnTo>
                    <a:pt x="0" y="8"/>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9" name="Freeform 307"/>
            <p:cNvSpPr>
              <a:spLocks/>
            </p:cNvSpPr>
            <p:nvPr/>
          </p:nvSpPr>
          <p:spPr bwMode="auto">
            <a:xfrm>
              <a:off x="2257" y="1314"/>
              <a:ext cx="55" cy="22"/>
            </a:xfrm>
            <a:custGeom>
              <a:avLst/>
              <a:gdLst>
                <a:gd name="T0" fmla="*/ 0 w 56"/>
                <a:gd name="T1" fmla="*/ 6 h 24"/>
                <a:gd name="T2" fmla="*/ 28 w 56"/>
                <a:gd name="T3" fmla="*/ 6 h 24"/>
                <a:gd name="T4" fmla="*/ 36 w 56"/>
                <a:gd name="T5" fmla="*/ 6 h 24"/>
                <a:gd name="T6" fmla="*/ 28 w 56"/>
                <a:gd name="T7" fmla="*/ 0 h 24"/>
                <a:gd name="T8" fmla="*/ 8 w 56"/>
                <a:gd name="T9" fmla="*/ 6 h 24"/>
                <a:gd name="T10" fmla="*/ 0 w 56"/>
                <a:gd name="T11" fmla="*/ 6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0" y="24"/>
                  </a:moveTo>
                  <a:lnTo>
                    <a:pt x="48" y="24"/>
                  </a:lnTo>
                  <a:lnTo>
                    <a:pt x="56" y="16"/>
                  </a:lnTo>
                  <a:lnTo>
                    <a:pt x="32" y="0"/>
                  </a:lnTo>
                  <a:lnTo>
                    <a:pt x="8" y="8"/>
                  </a:lnTo>
                  <a:lnTo>
                    <a:pt x="0" y="24"/>
                  </a:lnTo>
                  <a:close/>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0" name="Freeform 308"/>
            <p:cNvSpPr>
              <a:spLocks/>
            </p:cNvSpPr>
            <p:nvPr/>
          </p:nvSpPr>
          <p:spPr bwMode="auto">
            <a:xfrm>
              <a:off x="2257" y="1314"/>
              <a:ext cx="55" cy="22"/>
            </a:xfrm>
            <a:custGeom>
              <a:avLst/>
              <a:gdLst>
                <a:gd name="T0" fmla="*/ 0 w 56"/>
                <a:gd name="T1" fmla="*/ 6 h 24"/>
                <a:gd name="T2" fmla="*/ 28 w 56"/>
                <a:gd name="T3" fmla="*/ 6 h 24"/>
                <a:gd name="T4" fmla="*/ 36 w 56"/>
                <a:gd name="T5" fmla="*/ 6 h 24"/>
                <a:gd name="T6" fmla="*/ 28 w 56"/>
                <a:gd name="T7" fmla="*/ 0 h 24"/>
                <a:gd name="T8" fmla="*/ 8 w 56"/>
                <a:gd name="T9" fmla="*/ 6 h 24"/>
                <a:gd name="T10" fmla="*/ 0 w 56"/>
                <a:gd name="T11" fmla="*/ 6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0" y="24"/>
                  </a:moveTo>
                  <a:lnTo>
                    <a:pt x="48" y="24"/>
                  </a:lnTo>
                  <a:lnTo>
                    <a:pt x="56" y="16"/>
                  </a:lnTo>
                  <a:lnTo>
                    <a:pt x="32" y="0"/>
                  </a:lnTo>
                  <a:lnTo>
                    <a:pt x="8" y="8"/>
                  </a:lnTo>
                  <a:lnTo>
                    <a:pt x="0" y="2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1" name="Freeform 309"/>
            <p:cNvSpPr>
              <a:spLocks/>
            </p:cNvSpPr>
            <p:nvPr/>
          </p:nvSpPr>
          <p:spPr bwMode="auto">
            <a:xfrm>
              <a:off x="2239" y="1344"/>
              <a:ext cx="18" cy="16"/>
            </a:xfrm>
            <a:custGeom>
              <a:avLst/>
              <a:gdLst>
                <a:gd name="T0" fmla="*/ 0 w 16"/>
                <a:gd name="T1" fmla="*/ 8 h 16"/>
                <a:gd name="T2" fmla="*/ 78 w 16"/>
                <a:gd name="T3" fmla="*/ 16 h 16"/>
                <a:gd name="T4" fmla="*/ 160 w 16"/>
                <a:gd name="T5" fmla="*/ 16 h 16"/>
                <a:gd name="T6" fmla="*/ 160 w 16"/>
                <a:gd name="T7" fmla="*/ 0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16"/>
                  </a:lnTo>
                  <a:lnTo>
                    <a:pt x="16" y="16"/>
                  </a:lnTo>
                  <a:lnTo>
                    <a:pt x="16"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12" name="Freeform 310"/>
            <p:cNvSpPr>
              <a:spLocks/>
            </p:cNvSpPr>
            <p:nvPr/>
          </p:nvSpPr>
          <p:spPr bwMode="auto">
            <a:xfrm>
              <a:off x="2239" y="1344"/>
              <a:ext cx="18" cy="16"/>
            </a:xfrm>
            <a:custGeom>
              <a:avLst/>
              <a:gdLst>
                <a:gd name="T0" fmla="*/ 0 w 16"/>
                <a:gd name="T1" fmla="*/ 8 h 16"/>
                <a:gd name="T2" fmla="*/ 78 w 16"/>
                <a:gd name="T3" fmla="*/ 16 h 16"/>
                <a:gd name="T4" fmla="*/ 160 w 16"/>
                <a:gd name="T5" fmla="*/ 16 h 16"/>
                <a:gd name="T6" fmla="*/ 160 w 16"/>
                <a:gd name="T7" fmla="*/ 0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16"/>
                  </a:lnTo>
                  <a:lnTo>
                    <a:pt x="16" y="16"/>
                  </a:lnTo>
                  <a:lnTo>
                    <a:pt x="16" y="0"/>
                  </a:lnTo>
                  <a:lnTo>
                    <a:pt x="0" y="8"/>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3" name="Freeform 311"/>
            <p:cNvSpPr>
              <a:spLocks/>
            </p:cNvSpPr>
            <p:nvPr/>
          </p:nvSpPr>
          <p:spPr bwMode="auto">
            <a:xfrm>
              <a:off x="2257" y="1351"/>
              <a:ext cx="40" cy="31"/>
            </a:xfrm>
            <a:custGeom>
              <a:avLst/>
              <a:gdLst>
                <a:gd name="T0" fmla="*/ 0 w 40"/>
                <a:gd name="T1" fmla="*/ 8 h 32"/>
                <a:gd name="T2" fmla="*/ 8 w 40"/>
                <a:gd name="T3" fmla="*/ 16 h 32"/>
                <a:gd name="T4" fmla="*/ 24 w 40"/>
                <a:gd name="T5" fmla="*/ 16 h 32"/>
                <a:gd name="T6" fmla="*/ 40 w 40"/>
                <a:gd name="T7" fmla="*/ 16 h 32"/>
                <a:gd name="T8" fmla="*/ 40 w 40"/>
                <a:gd name="T9" fmla="*/ 0 h 32"/>
                <a:gd name="T10" fmla="*/ 0 w 40"/>
                <a:gd name="T11" fmla="*/ 8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0" y="8"/>
                  </a:moveTo>
                  <a:lnTo>
                    <a:pt x="8" y="24"/>
                  </a:lnTo>
                  <a:lnTo>
                    <a:pt x="24" y="32"/>
                  </a:lnTo>
                  <a:lnTo>
                    <a:pt x="40" y="16"/>
                  </a:lnTo>
                  <a:lnTo>
                    <a:pt x="4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14" name="Freeform 312"/>
            <p:cNvSpPr>
              <a:spLocks/>
            </p:cNvSpPr>
            <p:nvPr/>
          </p:nvSpPr>
          <p:spPr bwMode="auto">
            <a:xfrm>
              <a:off x="2257" y="1351"/>
              <a:ext cx="40" cy="31"/>
            </a:xfrm>
            <a:custGeom>
              <a:avLst/>
              <a:gdLst>
                <a:gd name="T0" fmla="*/ 0 w 40"/>
                <a:gd name="T1" fmla="*/ 8 h 32"/>
                <a:gd name="T2" fmla="*/ 8 w 40"/>
                <a:gd name="T3" fmla="*/ 16 h 32"/>
                <a:gd name="T4" fmla="*/ 24 w 40"/>
                <a:gd name="T5" fmla="*/ 16 h 32"/>
                <a:gd name="T6" fmla="*/ 40 w 40"/>
                <a:gd name="T7" fmla="*/ 16 h 32"/>
                <a:gd name="T8" fmla="*/ 40 w 40"/>
                <a:gd name="T9" fmla="*/ 0 h 32"/>
                <a:gd name="T10" fmla="*/ 0 w 40"/>
                <a:gd name="T11" fmla="*/ 8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0" y="8"/>
                  </a:moveTo>
                  <a:lnTo>
                    <a:pt x="8" y="24"/>
                  </a:lnTo>
                  <a:lnTo>
                    <a:pt x="24" y="32"/>
                  </a:lnTo>
                  <a:lnTo>
                    <a:pt x="40" y="16"/>
                  </a:lnTo>
                  <a:lnTo>
                    <a:pt x="40" y="0"/>
                  </a:lnTo>
                  <a:lnTo>
                    <a:pt x="0" y="8"/>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5" name="Freeform 313"/>
            <p:cNvSpPr>
              <a:spLocks/>
            </p:cNvSpPr>
            <p:nvPr/>
          </p:nvSpPr>
          <p:spPr bwMode="auto">
            <a:xfrm>
              <a:off x="2148" y="1367"/>
              <a:ext cx="91" cy="73"/>
            </a:xfrm>
            <a:custGeom>
              <a:avLst/>
              <a:gdLst>
                <a:gd name="T0" fmla="*/ 0 w 87"/>
                <a:gd name="T1" fmla="*/ 11 h 80"/>
                <a:gd name="T2" fmla="*/ 8 w 87"/>
                <a:gd name="T3" fmla="*/ 14 h 80"/>
                <a:gd name="T4" fmla="*/ 79 w 87"/>
                <a:gd name="T5" fmla="*/ 14 h 80"/>
                <a:gd name="T6" fmla="*/ 136 w 87"/>
                <a:gd name="T7" fmla="*/ 10 h 80"/>
                <a:gd name="T8" fmla="*/ 154 w 87"/>
                <a:gd name="T9" fmla="*/ 11 h 80"/>
                <a:gd name="T10" fmla="*/ 195 w 87"/>
                <a:gd name="T11" fmla="*/ 6 h 80"/>
                <a:gd name="T12" fmla="*/ 195 w 87"/>
                <a:gd name="T13" fmla="*/ 5 h 80"/>
                <a:gd name="T14" fmla="*/ 213 w 87"/>
                <a:gd name="T15" fmla="*/ 5 h 80"/>
                <a:gd name="T16" fmla="*/ 174 w 87"/>
                <a:gd name="T17" fmla="*/ 0 h 80"/>
                <a:gd name="T18" fmla="*/ 154 w 87"/>
                <a:gd name="T19" fmla="*/ 5 h 80"/>
                <a:gd name="T20" fmla="*/ 114 w 87"/>
                <a:gd name="T21" fmla="*/ 5 h 80"/>
                <a:gd name="T22" fmla="*/ 0 w 87"/>
                <a:gd name="T23" fmla="*/ 1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0"/>
                <a:gd name="T38" fmla="*/ 87 w 87"/>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0">
                  <a:moveTo>
                    <a:pt x="0" y="64"/>
                  </a:moveTo>
                  <a:lnTo>
                    <a:pt x="8" y="80"/>
                  </a:lnTo>
                  <a:lnTo>
                    <a:pt x="32" y="80"/>
                  </a:lnTo>
                  <a:lnTo>
                    <a:pt x="55" y="56"/>
                  </a:lnTo>
                  <a:lnTo>
                    <a:pt x="63" y="64"/>
                  </a:lnTo>
                  <a:lnTo>
                    <a:pt x="79" y="40"/>
                  </a:lnTo>
                  <a:lnTo>
                    <a:pt x="79" y="32"/>
                  </a:lnTo>
                  <a:lnTo>
                    <a:pt x="87" y="16"/>
                  </a:lnTo>
                  <a:lnTo>
                    <a:pt x="71" y="0"/>
                  </a:lnTo>
                  <a:lnTo>
                    <a:pt x="63" y="16"/>
                  </a:lnTo>
                  <a:lnTo>
                    <a:pt x="47" y="16"/>
                  </a:lnTo>
                  <a:lnTo>
                    <a:pt x="0"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16" name="Freeform 314"/>
            <p:cNvSpPr>
              <a:spLocks/>
            </p:cNvSpPr>
            <p:nvPr/>
          </p:nvSpPr>
          <p:spPr bwMode="auto">
            <a:xfrm>
              <a:off x="2148" y="1367"/>
              <a:ext cx="91" cy="73"/>
            </a:xfrm>
            <a:custGeom>
              <a:avLst/>
              <a:gdLst>
                <a:gd name="T0" fmla="*/ 0 w 87"/>
                <a:gd name="T1" fmla="*/ 11 h 80"/>
                <a:gd name="T2" fmla="*/ 8 w 87"/>
                <a:gd name="T3" fmla="*/ 14 h 80"/>
                <a:gd name="T4" fmla="*/ 79 w 87"/>
                <a:gd name="T5" fmla="*/ 14 h 80"/>
                <a:gd name="T6" fmla="*/ 136 w 87"/>
                <a:gd name="T7" fmla="*/ 10 h 80"/>
                <a:gd name="T8" fmla="*/ 154 w 87"/>
                <a:gd name="T9" fmla="*/ 11 h 80"/>
                <a:gd name="T10" fmla="*/ 195 w 87"/>
                <a:gd name="T11" fmla="*/ 6 h 80"/>
                <a:gd name="T12" fmla="*/ 195 w 87"/>
                <a:gd name="T13" fmla="*/ 5 h 80"/>
                <a:gd name="T14" fmla="*/ 213 w 87"/>
                <a:gd name="T15" fmla="*/ 5 h 80"/>
                <a:gd name="T16" fmla="*/ 174 w 87"/>
                <a:gd name="T17" fmla="*/ 0 h 80"/>
                <a:gd name="T18" fmla="*/ 154 w 87"/>
                <a:gd name="T19" fmla="*/ 5 h 80"/>
                <a:gd name="T20" fmla="*/ 114 w 87"/>
                <a:gd name="T21" fmla="*/ 5 h 80"/>
                <a:gd name="T22" fmla="*/ 0 w 87"/>
                <a:gd name="T23" fmla="*/ 1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0"/>
                <a:gd name="T38" fmla="*/ 87 w 87"/>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0">
                  <a:moveTo>
                    <a:pt x="0" y="64"/>
                  </a:moveTo>
                  <a:lnTo>
                    <a:pt x="8" y="80"/>
                  </a:lnTo>
                  <a:lnTo>
                    <a:pt x="32" y="80"/>
                  </a:lnTo>
                  <a:lnTo>
                    <a:pt x="55" y="56"/>
                  </a:lnTo>
                  <a:lnTo>
                    <a:pt x="63" y="64"/>
                  </a:lnTo>
                  <a:lnTo>
                    <a:pt x="79" y="40"/>
                  </a:lnTo>
                  <a:lnTo>
                    <a:pt x="79" y="32"/>
                  </a:lnTo>
                  <a:lnTo>
                    <a:pt x="87" y="16"/>
                  </a:lnTo>
                  <a:lnTo>
                    <a:pt x="71" y="0"/>
                  </a:lnTo>
                  <a:lnTo>
                    <a:pt x="63" y="16"/>
                  </a:lnTo>
                  <a:lnTo>
                    <a:pt x="47" y="16"/>
                  </a:lnTo>
                  <a:lnTo>
                    <a:pt x="0" y="6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7" name="Freeform 315"/>
            <p:cNvSpPr>
              <a:spLocks/>
            </p:cNvSpPr>
            <p:nvPr/>
          </p:nvSpPr>
          <p:spPr bwMode="auto">
            <a:xfrm>
              <a:off x="2213" y="1404"/>
              <a:ext cx="133" cy="96"/>
            </a:xfrm>
            <a:custGeom>
              <a:avLst/>
              <a:gdLst>
                <a:gd name="T0" fmla="*/ 0 w 128"/>
                <a:gd name="T1" fmla="*/ 15 h 104"/>
                <a:gd name="T2" fmla="*/ 65 w 128"/>
                <a:gd name="T3" fmla="*/ 16 h 104"/>
                <a:gd name="T4" fmla="*/ 88 w 128"/>
                <a:gd name="T5" fmla="*/ 15 h 104"/>
                <a:gd name="T6" fmla="*/ 103 w 128"/>
                <a:gd name="T7" fmla="*/ 17 h 104"/>
                <a:gd name="T8" fmla="*/ 88 w 128"/>
                <a:gd name="T9" fmla="*/ 17 h 104"/>
                <a:gd name="T10" fmla="*/ 88 w 128"/>
                <a:gd name="T11" fmla="*/ 19 h 104"/>
                <a:gd name="T12" fmla="*/ 119 w 128"/>
                <a:gd name="T13" fmla="*/ 21 h 104"/>
                <a:gd name="T14" fmla="*/ 189 w 128"/>
                <a:gd name="T15" fmla="*/ 16 h 104"/>
                <a:gd name="T16" fmla="*/ 258 w 128"/>
                <a:gd name="T17" fmla="*/ 16 h 104"/>
                <a:gd name="T18" fmla="*/ 276 w 128"/>
                <a:gd name="T19" fmla="*/ 8 h 104"/>
                <a:gd name="T20" fmla="*/ 208 w 128"/>
                <a:gd name="T21" fmla="*/ 6 h 104"/>
                <a:gd name="T22" fmla="*/ 189 w 128"/>
                <a:gd name="T23" fmla="*/ 0 h 104"/>
                <a:gd name="T24" fmla="*/ 155 w 128"/>
                <a:gd name="T25" fmla="*/ 6 h 104"/>
                <a:gd name="T26" fmla="*/ 171 w 128"/>
                <a:gd name="T27" fmla="*/ 6 h 104"/>
                <a:gd name="T28" fmla="*/ 171 w 128"/>
                <a:gd name="T29" fmla="*/ 8 h 104"/>
                <a:gd name="T30" fmla="*/ 189 w 128"/>
                <a:gd name="T31" fmla="*/ 12 h 104"/>
                <a:gd name="T32" fmla="*/ 155 w 128"/>
                <a:gd name="T33" fmla="*/ 12 h 104"/>
                <a:gd name="T34" fmla="*/ 119 w 128"/>
                <a:gd name="T35" fmla="*/ 6 h 104"/>
                <a:gd name="T36" fmla="*/ 49 w 128"/>
                <a:gd name="T37" fmla="*/ 6 h 104"/>
                <a:gd name="T38" fmla="*/ 0 w 128"/>
                <a:gd name="T39" fmla="*/ 15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104"/>
                <a:gd name="T62" fmla="*/ 128 w 128"/>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104">
                  <a:moveTo>
                    <a:pt x="0" y="72"/>
                  </a:moveTo>
                  <a:lnTo>
                    <a:pt x="32" y="80"/>
                  </a:lnTo>
                  <a:lnTo>
                    <a:pt x="40" y="72"/>
                  </a:lnTo>
                  <a:lnTo>
                    <a:pt x="48" y="88"/>
                  </a:lnTo>
                  <a:lnTo>
                    <a:pt x="40" y="88"/>
                  </a:lnTo>
                  <a:lnTo>
                    <a:pt x="40" y="96"/>
                  </a:lnTo>
                  <a:lnTo>
                    <a:pt x="56" y="104"/>
                  </a:lnTo>
                  <a:lnTo>
                    <a:pt x="88" y="80"/>
                  </a:lnTo>
                  <a:lnTo>
                    <a:pt x="120" y="80"/>
                  </a:lnTo>
                  <a:lnTo>
                    <a:pt x="128" y="40"/>
                  </a:lnTo>
                  <a:lnTo>
                    <a:pt x="96" y="24"/>
                  </a:lnTo>
                  <a:lnTo>
                    <a:pt x="88" y="0"/>
                  </a:lnTo>
                  <a:lnTo>
                    <a:pt x="72" y="24"/>
                  </a:lnTo>
                  <a:lnTo>
                    <a:pt x="80" y="32"/>
                  </a:lnTo>
                  <a:lnTo>
                    <a:pt x="80" y="40"/>
                  </a:lnTo>
                  <a:lnTo>
                    <a:pt x="88" y="56"/>
                  </a:lnTo>
                  <a:lnTo>
                    <a:pt x="72" y="56"/>
                  </a:lnTo>
                  <a:lnTo>
                    <a:pt x="56" y="32"/>
                  </a:lnTo>
                  <a:lnTo>
                    <a:pt x="24" y="16"/>
                  </a:lnTo>
                  <a:lnTo>
                    <a:pt x="0" y="72"/>
                  </a:lnTo>
                  <a:close/>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8" name="Freeform 316"/>
            <p:cNvSpPr>
              <a:spLocks/>
            </p:cNvSpPr>
            <p:nvPr/>
          </p:nvSpPr>
          <p:spPr bwMode="auto">
            <a:xfrm>
              <a:off x="2213" y="1404"/>
              <a:ext cx="133" cy="96"/>
            </a:xfrm>
            <a:custGeom>
              <a:avLst/>
              <a:gdLst>
                <a:gd name="T0" fmla="*/ 0 w 128"/>
                <a:gd name="T1" fmla="*/ 15 h 104"/>
                <a:gd name="T2" fmla="*/ 65 w 128"/>
                <a:gd name="T3" fmla="*/ 16 h 104"/>
                <a:gd name="T4" fmla="*/ 88 w 128"/>
                <a:gd name="T5" fmla="*/ 15 h 104"/>
                <a:gd name="T6" fmla="*/ 103 w 128"/>
                <a:gd name="T7" fmla="*/ 17 h 104"/>
                <a:gd name="T8" fmla="*/ 88 w 128"/>
                <a:gd name="T9" fmla="*/ 17 h 104"/>
                <a:gd name="T10" fmla="*/ 88 w 128"/>
                <a:gd name="T11" fmla="*/ 19 h 104"/>
                <a:gd name="T12" fmla="*/ 119 w 128"/>
                <a:gd name="T13" fmla="*/ 21 h 104"/>
                <a:gd name="T14" fmla="*/ 189 w 128"/>
                <a:gd name="T15" fmla="*/ 16 h 104"/>
                <a:gd name="T16" fmla="*/ 258 w 128"/>
                <a:gd name="T17" fmla="*/ 16 h 104"/>
                <a:gd name="T18" fmla="*/ 276 w 128"/>
                <a:gd name="T19" fmla="*/ 8 h 104"/>
                <a:gd name="T20" fmla="*/ 208 w 128"/>
                <a:gd name="T21" fmla="*/ 6 h 104"/>
                <a:gd name="T22" fmla="*/ 189 w 128"/>
                <a:gd name="T23" fmla="*/ 0 h 104"/>
                <a:gd name="T24" fmla="*/ 155 w 128"/>
                <a:gd name="T25" fmla="*/ 6 h 104"/>
                <a:gd name="T26" fmla="*/ 171 w 128"/>
                <a:gd name="T27" fmla="*/ 6 h 104"/>
                <a:gd name="T28" fmla="*/ 171 w 128"/>
                <a:gd name="T29" fmla="*/ 8 h 104"/>
                <a:gd name="T30" fmla="*/ 189 w 128"/>
                <a:gd name="T31" fmla="*/ 12 h 104"/>
                <a:gd name="T32" fmla="*/ 155 w 128"/>
                <a:gd name="T33" fmla="*/ 12 h 104"/>
                <a:gd name="T34" fmla="*/ 119 w 128"/>
                <a:gd name="T35" fmla="*/ 6 h 104"/>
                <a:gd name="T36" fmla="*/ 49 w 128"/>
                <a:gd name="T37" fmla="*/ 6 h 104"/>
                <a:gd name="T38" fmla="*/ 0 w 128"/>
                <a:gd name="T39" fmla="*/ 15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104"/>
                <a:gd name="T62" fmla="*/ 128 w 128"/>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104">
                  <a:moveTo>
                    <a:pt x="0" y="72"/>
                  </a:moveTo>
                  <a:lnTo>
                    <a:pt x="32" y="80"/>
                  </a:lnTo>
                  <a:lnTo>
                    <a:pt x="40" y="72"/>
                  </a:lnTo>
                  <a:lnTo>
                    <a:pt x="48" y="88"/>
                  </a:lnTo>
                  <a:lnTo>
                    <a:pt x="40" y="88"/>
                  </a:lnTo>
                  <a:lnTo>
                    <a:pt x="40" y="96"/>
                  </a:lnTo>
                  <a:lnTo>
                    <a:pt x="56" y="104"/>
                  </a:lnTo>
                  <a:lnTo>
                    <a:pt x="88" y="80"/>
                  </a:lnTo>
                  <a:lnTo>
                    <a:pt x="120" y="80"/>
                  </a:lnTo>
                  <a:lnTo>
                    <a:pt x="128" y="40"/>
                  </a:lnTo>
                  <a:lnTo>
                    <a:pt x="96" y="24"/>
                  </a:lnTo>
                  <a:lnTo>
                    <a:pt x="88" y="0"/>
                  </a:lnTo>
                  <a:lnTo>
                    <a:pt x="72" y="24"/>
                  </a:lnTo>
                  <a:lnTo>
                    <a:pt x="80" y="32"/>
                  </a:lnTo>
                  <a:lnTo>
                    <a:pt x="80" y="40"/>
                  </a:lnTo>
                  <a:lnTo>
                    <a:pt x="88" y="56"/>
                  </a:lnTo>
                  <a:lnTo>
                    <a:pt x="72" y="56"/>
                  </a:lnTo>
                  <a:lnTo>
                    <a:pt x="56" y="32"/>
                  </a:lnTo>
                  <a:lnTo>
                    <a:pt x="24" y="16"/>
                  </a:lnTo>
                  <a:lnTo>
                    <a:pt x="0" y="72"/>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9" name="Freeform 317"/>
            <p:cNvSpPr>
              <a:spLocks/>
            </p:cNvSpPr>
            <p:nvPr/>
          </p:nvSpPr>
          <p:spPr bwMode="auto">
            <a:xfrm>
              <a:off x="2371" y="1507"/>
              <a:ext cx="83" cy="96"/>
            </a:xfrm>
            <a:custGeom>
              <a:avLst/>
              <a:gdLst>
                <a:gd name="T0" fmla="*/ 0 w 80"/>
                <a:gd name="T1" fmla="*/ 12 h 103"/>
                <a:gd name="T2" fmla="*/ 36 w 80"/>
                <a:gd name="T3" fmla="*/ 18 h 103"/>
                <a:gd name="T4" fmla="*/ 48 w 80"/>
                <a:gd name="T5" fmla="*/ 18 h 103"/>
                <a:gd name="T6" fmla="*/ 86 w 80"/>
                <a:gd name="T7" fmla="*/ 25 h 103"/>
                <a:gd name="T8" fmla="*/ 115 w 80"/>
                <a:gd name="T9" fmla="*/ 23 h 103"/>
                <a:gd name="T10" fmla="*/ 149 w 80"/>
                <a:gd name="T11" fmla="*/ 21 h 103"/>
                <a:gd name="T12" fmla="*/ 166 w 80"/>
                <a:gd name="T13" fmla="*/ 18 h 103"/>
                <a:gd name="T14" fmla="*/ 149 w 80"/>
                <a:gd name="T15" fmla="*/ 12 h 103"/>
                <a:gd name="T16" fmla="*/ 115 w 80"/>
                <a:gd name="T17" fmla="*/ 10 h 103"/>
                <a:gd name="T18" fmla="*/ 133 w 80"/>
                <a:gd name="T19" fmla="*/ 7 h 103"/>
                <a:gd name="T20" fmla="*/ 115 w 80"/>
                <a:gd name="T21" fmla="*/ 0 h 103"/>
                <a:gd name="T22" fmla="*/ 99 w 80"/>
                <a:gd name="T23" fmla="*/ 7 h 103"/>
                <a:gd name="T24" fmla="*/ 64 w 80"/>
                <a:gd name="T25" fmla="*/ 7 h 103"/>
                <a:gd name="T26" fmla="*/ 48 w 80"/>
                <a:gd name="T27" fmla="*/ 7 h 103"/>
                <a:gd name="T28" fmla="*/ 36 w 80"/>
                <a:gd name="T29" fmla="*/ 7 h 103"/>
                <a:gd name="T30" fmla="*/ 64 w 80"/>
                <a:gd name="T31" fmla="*/ 10 h 103"/>
                <a:gd name="T32" fmla="*/ 36 w 80"/>
                <a:gd name="T33" fmla="*/ 10 h 103"/>
                <a:gd name="T34" fmla="*/ 0 w 80"/>
                <a:gd name="T35" fmla="*/ 12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03"/>
                <a:gd name="T56" fmla="*/ 80 w 80"/>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03">
                  <a:moveTo>
                    <a:pt x="0" y="47"/>
                  </a:moveTo>
                  <a:lnTo>
                    <a:pt x="16" y="71"/>
                  </a:lnTo>
                  <a:lnTo>
                    <a:pt x="24" y="71"/>
                  </a:lnTo>
                  <a:lnTo>
                    <a:pt x="40" y="103"/>
                  </a:lnTo>
                  <a:lnTo>
                    <a:pt x="56" y="95"/>
                  </a:lnTo>
                  <a:lnTo>
                    <a:pt x="72" y="87"/>
                  </a:lnTo>
                  <a:lnTo>
                    <a:pt x="80" y="71"/>
                  </a:lnTo>
                  <a:lnTo>
                    <a:pt x="72" y="47"/>
                  </a:lnTo>
                  <a:lnTo>
                    <a:pt x="56" y="39"/>
                  </a:lnTo>
                  <a:lnTo>
                    <a:pt x="64" y="24"/>
                  </a:lnTo>
                  <a:lnTo>
                    <a:pt x="56" y="0"/>
                  </a:lnTo>
                  <a:lnTo>
                    <a:pt x="48" y="16"/>
                  </a:lnTo>
                  <a:lnTo>
                    <a:pt x="32" y="8"/>
                  </a:lnTo>
                  <a:lnTo>
                    <a:pt x="24" y="16"/>
                  </a:lnTo>
                  <a:lnTo>
                    <a:pt x="16" y="24"/>
                  </a:lnTo>
                  <a:lnTo>
                    <a:pt x="32" y="39"/>
                  </a:lnTo>
                  <a:lnTo>
                    <a:pt x="16" y="39"/>
                  </a:lnTo>
                  <a:lnTo>
                    <a:pt x="0" y="4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20" name="Freeform 318"/>
            <p:cNvSpPr>
              <a:spLocks/>
            </p:cNvSpPr>
            <p:nvPr/>
          </p:nvSpPr>
          <p:spPr bwMode="auto">
            <a:xfrm>
              <a:off x="2371" y="1507"/>
              <a:ext cx="83" cy="96"/>
            </a:xfrm>
            <a:custGeom>
              <a:avLst/>
              <a:gdLst>
                <a:gd name="T0" fmla="*/ 0 w 80"/>
                <a:gd name="T1" fmla="*/ 12 h 103"/>
                <a:gd name="T2" fmla="*/ 36 w 80"/>
                <a:gd name="T3" fmla="*/ 18 h 103"/>
                <a:gd name="T4" fmla="*/ 48 w 80"/>
                <a:gd name="T5" fmla="*/ 18 h 103"/>
                <a:gd name="T6" fmla="*/ 86 w 80"/>
                <a:gd name="T7" fmla="*/ 25 h 103"/>
                <a:gd name="T8" fmla="*/ 115 w 80"/>
                <a:gd name="T9" fmla="*/ 23 h 103"/>
                <a:gd name="T10" fmla="*/ 149 w 80"/>
                <a:gd name="T11" fmla="*/ 21 h 103"/>
                <a:gd name="T12" fmla="*/ 166 w 80"/>
                <a:gd name="T13" fmla="*/ 18 h 103"/>
                <a:gd name="T14" fmla="*/ 149 w 80"/>
                <a:gd name="T15" fmla="*/ 12 h 103"/>
                <a:gd name="T16" fmla="*/ 115 w 80"/>
                <a:gd name="T17" fmla="*/ 10 h 103"/>
                <a:gd name="T18" fmla="*/ 133 w 80"/>
                <a:gd name="T19" fmla="*/ 7 h 103"/>
                <a:gd name="T20" fmla="*/ 115 w 80"/>
                <a:gd name="T21" fmla="*/ 0 h 103"/>
                <a:gd name="T22" fmla="*/ 99 w 80"/>
                <a:gd name="T23" fmla="*/ 7 h 103"/>
                <a:gd name="T24" fmla="*/ 64 w 80"/>
                <a:gd name="T25" fmla="*/ 7 h 103"/>
                <a:gd name="T26" fmla="*/ 48 w 80"/>
                <a:gd name="T27" fmla="*/ 7 h 103"/>
                <a:gd name="T28" fmla="*/ 36 w 80"/>
                <a:gd name="T29" fmla="*/ 7 h 103"/>
                <a:gd name="T30" fmla="*/ 64 w 80"/>
                <a:gd name="T31" fmla="*/ 10 h 103"/>
                <a:gd name="T32" fmla="*/ 36 w 80"/>
                <a:gd name="T33" fmla="*/ 10 h 103"/>
                <a:gd name="T34" fmla="*/ 0 w 80"/>
                <a:gd name="T35" fmla="*/ 12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03"/>
                <a:gd name="T56" fmla="*/ 80 w 80"/>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03">
                  <a:moveTo>
                    <a:pt x="0" y="47"/>
                  </a:moveTo>
                  <a:lnTo>
                    <a:pt x="16" y="71"/>
                  </a:lnTo>
                  <a:lnTo>
                    <a:pt x="24" y="71"/>
                  </a:lnTo>
                  <a:lnTo>
                    <a:pt x="40" y="103"/>
                  </a:lnTo>
                  <a:lnTo>
                    <a:pt x="56" y="95"/>
                  </a:lnTo>
                  <a:lnTo>
                    <a:pt x="72" y="87"/>
                  </a:lnTo>
                  <a:lnTo>
                    <a:pt x="80" y="71"/>
                  </a:lnTo>
                  <a:lnTo>
                    <a:pt x="72" y="47"/>
                  </a:lnTo>
                  <a:lnTo>
                    <a:pt x="56" y="39"/>
                  </a:lnTo>
                  <a:lnTo>
                    <a:pt x="64" y="24"/>
                  </a:lnTo>
                  <a:lnTo>
                    <a:pt x="56" y="0"/>
                  </a:lnTo>
                  <a:lnTo>
                    <a:pt x="48" y="16"/>
                  </a:lnTo>
                  <a:lnTo>
                    <a:pt x="32" y="8"/>
                  </a:lnTo>
                  <a:lnTo>
                    <a:pt x="24" y="16"/>
                  </a:lnTo>
                  <a:lnTo>
                    <a:pt x="16" y="24"/>
                  </a:lnTo>
                  <a:lnTo>
                    <a:pt x="32" y="39"/>
                  </a:lnTo>
                  <a:lnTo>
                    <a:pt x="16" y="39"/>
                  </a:lnTo>
                  <a:lnTo>
                    <a:pt x="0" y="47"/>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1" name="Freeform 319"/>
            <p:cNvSpPr>
              <a:spLocks/>
            </p:cNvSpPr>
            <p:nvPr/>
          </p:nvSpPr>
          <p:spPr bwMode="auto">
            <a:xfrm>
              <a:off x="2206" y="1530"/>
              <a:ext cx="198" cy="156"/>
            </a:xfrm>
            <a:custGeom>
              <a:avLst/>
              <a:gdLst>
                <a:gd name="T0" fmla="*/ 0 w 192"/>
                <a:gd name="T1" fmla="*/ 18 h 167"/>
                <a:gd name="T2" fmla="*/ 8 w 192"/>
                <a:gd name="T3" fmla="*/ 20 h 167"/>
                <a:gd name="T4" fmla="*/ 8 w 192"/>
                <a:gd name="T5" fmla="*/ 21 h 167"/>
                <a:gd name="T6" fmla="*/ 36 w 192"/>
                <a:gd name="T7" fmla="*/ 25 h 167"/>
                <a:gd name="T8" fmla="*/ 92 w 192"/>
                <a:gd name="T9" fmla="*/ 25 h 167"/>
                <a:gd name="T10" fmla="*/ 117 w 192"/>
                <a:gd name="T11" fmla="*/ 29 h 167"/>
                <a:gd name="T12" fmla="*/ 92 w 192"/>
                <a:gd name="T13" fmla="*/ 31 h 167"/>
                <a:gd name="T14" fmla="*/ 36 w 192"/>
                <a:gd name="T15" fmla="*/ 31 h 167"/>
                <a:gd name="T16" fmla="*/ 44 w 192"/>
                <a:gd name="T17" fmla="*/ 35 h 167"/>
                <a:gd name="T18" fmla="*/ 72 w 192"/>
                <a:gd name="T19" fmla="*/ 37 h 167"/>
                <a:gd name="T20" fmla="*/ 92 w 192"/>
                <a:gd name="T21" fmla="*/ 37 h 167"/>
                <a:gd name="T22" fmla="*/ 104 w 192"/>
                <a:gd name="T23" fmla="*/ 43 h 167"/>
                <a:gd name="T24" fmla="*/ 162 w 192"/>
                <a:gd name="T25" fmla="*/ 41 h 167"/>
                <a:gd name="T26" fmla="*/ 223 w 192"/>
                <a:gd name="T27" fmla="*/ 37 h 167"/>
                <a:gd name="T28" fmla="*/ 237 w 192"/>
                <a:gd name="T29" fmla="*/ 35 h 167"/>
                <a:gd name="T30" fmla="*/ 295 w 192"/>
                <a:gd name="T31" fmla="*/ 41 h 167"/>
                <a:gd name="T32" fmla="*/ 310 w 192"/>
                <a:gd name="T33" fmla="*/ 38 h 167"/>
                <a:gd name="T34" fmla="*/ 326 w 192"/>
                <a:gd name="T35" fmla="*/ 37 h 167"/>
                <a:gd name="T36" fmla="*/ 326 w 192"/>
                <a:gd name="T37" fmla="*/ 35 h 167"/>
                <a:gd name="T38" fmla="*/ 340 w 192"/>
                <a:gd name="T39" fmla="*/ 35 h 167"/>
                <a:gd name="T40" fmla="*/ 355 w 192"/>
                <a:gd name="T41" fmla="*/ 31 h 167"/>
                <a:gd name="T42" fmla="*/ 295 w 192"/>
                <a:gd name="T43" fmla="*/ 25 h 167"/>
                <a:gd name="T44" fmla="*/ 268 w 192"/>
                <a:gd name="T45" fmla="*/ 21 h 167"/>
                <a:gd name="T46" fmla="*/ 268 w 192"/>
                <a:gd name="T47" fmla="*/ 18 h 167"/>
                <a:gd name="T48" fmla="*/ 252 w 192"/>
                <a:gd name="T49" fmla="*/ 10 h 167"/>
                <a:gd name="T50" fmla="*/ 282 w 192"/>
                <a:gd name="T51" fmla="*/ 0 h 167"/>
                <a:gd name="T52" fmla="*/ 268 w 192"/>
                <a:gd name="T53" fmla="*/ 0 h 167"/>
                <a:gd name="T54" fmla="*/ 223 w 192"/>
                <a:gd name="T55" fmla="*/ 0 h 167"/>
                <a:gd name="T56" fmla="*/ 207 w 192"/>
                <a:gd name="T57" fmla="*/ 7 h 167"/>
                <a:gd name="T58" fmla="*/ 176 w 192"/>
                <a:gd name="T59" fmla="*/ 7 h 167"/>
                <a:gd name="T60" fmla="*/ 150 w 192"/>
                <a:gd name="T61" fmla="*/ 7 h 167"/>
                <a:gd name="T62" fmla="*/ 133 w 192"/>
                <a:gd name="T63" fmla="*/ 7 h 167"/>
                <a:gd name="T64" fmla="*/ 104 w 192"/>
                <a:gd name="T65" fmla="*/ 7 h 167"/>
                <a:gd name="T66" fmla="*/ 92 w 192"/>
                <a:gd name="T67" fmla="*/ 7 h 167"/>
                <a:gd name="T68" fmla="*/ 72 w 192"/>
                <a:gd name="T69" fmla="*/ 7 h 167"/>
                <a:gd name="T70" fmla="*/ 8 w 192"/>
                <a:gd name="T71" fmla="*/ 10 h 167"/>
                <a:gd name="T72" fmla="*/ 8 w 192"/>
                <a:gd name="T73" fmla="*/ 12 h 167"/>
                <a:gd name="T74" fmla="*/ 0 w 192"/>
                <a:gd name="T75" fmla="*/ 15 h 167"/>
                <a:gd name="T76" fmla="*/ 0 w 192"/>
                <a:gd name="T77" fmla="*/ 18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2"/>
                <a:gd name="T118" fmla="*/ 0 h 167"/>
                <a:gd name="T119" fmla="*/ 192 w 192"/>
                <a:gd name="T120" fmla="*/ 167 h 1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2" h="167">
                  <a:moveTo>
                    <a:pt x="0" y="71"/>
                  </a:moveTo>
                  <a:lnTo>
                    <a:pt x="8" y="79"/>
                  </a:lnTo>
                  <a:lnTo>
                    <a:pt x="8" y="87"/>
                  </a:lnTo>
                  <a:lnTo>
                    <a:pt x="16" y="95"/>
                  </a:lnTo>
                  <a:lnTo>
                    <a:pt x="48" y="95"/>
                  </a:lnTo>
                  <a:lnTo>
                    <a:pt x="64" y="111"/>
                  </a:lnTo>
                  <a:lnTo>
                    <a:pt x="48" y="119"/>
                  </a:lnTo>
                  <a:lnTo>
                    <a:pt x="16" y="119"/>
                  </a:lnTo>
                  <a:lnTo>
                    <a:pt x="24" y="135"/>
                  </a:lnTo>
                  <a:lnTo>
                    <a:pt x="40" y="143"/>
                  </a:lnTo>
                  <a:lnTo>
                    <a:pt x="48" y="143"/>
                  </a:lnTo>
                  <a:lnTo>
                    <a:pt x="56" y="167"/>
                  </a:lnTo>
                  <a:lnTo>
                    <a:pt x="88" y="159"/>
                  </a:lnTo>
                  <a:lnTo>
                    <a:pt x="120" y="143"/>
                  </a:lnTo>
                  <a:lnTo>
                    <a:pt x="128" y="135"/>
                  </a:lnTo>
                  <a:lnTo>
                    <a:pt x="160" y="159"/>
                  </a:lnTo>
                  <a:lnTo>
                    <a:pt x="168" y="151"/>
                  </a:lnTo>
                  <a:lnTo>
                    <a:pt x="176" y="143"/>
                  </a:lnTo>
                  <a:lnTo>
                    <a:pt x="176" y="135"/>
                  </a:lnTo>
                  <a:lnTo>
                    <a:pt x="184" y="135"/>
                  </a:lnTo>
                  <a:lnTo>
                    <a:pt x="192" y="119"/>
                  </a:lnTo>
                  <a:lnTo>
                    <a:pt x="160" y="95"/>
                  </a:lnTo>
                  <a:lnTo>
                    <a:pt x="144" y="87"/>
                  </a:lnTo>
                  <a:lnTo>
                    <a:pt x="144" y="71"/>
                  </a:lnTo>
                  <a:lnTo>
                    <a:pt x="136" y="39"/>
                  </a:lnTo>
                  <a:lnTo>
                    <a:pt x="152" y="0"/>
                  </a:lnTo>
                  <a:lnTo>
                    <a:pt x="144" y="0"/>
                  </a:lnTo>
                  <a:lnTo>
                    <a:pt x="120" y="0"/>
                  </a:lnTo>
                  <a:lnTo>
                    <a:pt x="112" y="31"/>
                  </a:lnTo>
                  <a:lnTo>
                    <a:pt x="96" y="23"/>
                  </a:lnTo>
                  <a:lnTo>
                    <a:pt x="80" y="23"/>
                  </a:lnTo>
                  <a:lnTo>
                    <a:pt x="72" y="15"/>
                  </a:lnTo>
                  <a:lnTo>
                    <a:pt x="56" y="31"/>
                  </a:lnTo>
                  <a:lnTo>
                    <a:pt x="48" y="8"/>
                  </a:lnTo>
                  <a:lnTo>
                    <a:pt x="40" y="8"/>
                  </a:lnTo>
                  <a:lnTo>
                    <a:pt x="8" y="39"/>
                  </a:lnTo>
                  <a:lnTo>
                    <a:pt x="8" y="47"/>
                  </a:lnTo>
                  <a:lnTo>
                    <a:pt x="0" y="55"/>
                  </a:lnTo>
                  <a:lnTo>
                    <a:pt x="0" y="71"/>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22" name="Freeform 320"/>
            <p:cNvSpPr>
              <a:spLocks/>
            </p:cNvSpPr>
            <p:nvPr/>
          </p:nvSpPr>
          <p:spPr bwMode="auto">
            <a:xfrm>
              <a:off x="2206" y="1530"/>
              <a:ext cx="198" cy="156"/>
            </a:xfrm>
            <a:custGeom>
              <a:avLst/>
              <a:gdLst>
                <a:gd name="T0" fmla="*/ 0 w 192"/>
                <a:gd name="T1" fmla="*/ 18 h 167"/>
                <a:gd name="T2" fmla="*/ 8 w 192"/>
                <a:gd name="T3" fmla="*/ 20 h 167"/>
                <a:gd name="T4" fmla="*/ 8 w 192"/>
                <a:gd name="T5" fmla="*/ 21 h 167"/>
                <a:gd name="T6" fmla="*/ 36 w 192"/>
                <a:gd name="T7" fmla="*/ 25 h 167"/>
                <a:gd name="T8" fmla="*/ 92 w 192"/>
                <a:gd name="T9" fmla="*/ 25 h 167"/>
                <a:gd name="T10" fmla="*/ 117 w 192"/>
                <a:gd name="T11" fmla="*/ 29 h 167"/>
                <a:gd name="T12" fmla="*/ 92 w 192"/>
                <a:gd name="T13" fmla="*/ 31 h 167"/>
                <a:gd name="T14" fmla="*/ 36 w 192"/>
                <a:gd name="T15" fmla="*/ 31 h 167"/>
                <a:gd name="T16" fmla="*/ 44 w 192"/>
                <a:gd name="T17" fmla="*/ 35 h 167"/>
                <a:gd name="T18" fmla="*/ 72 w 192"/>
                <a:gd name="T19" fmla="*/ 37 h 167"/>
                <a:gd name="T20" fmla="*/ 92 w 192"/>
                <a:gd name="T21" fmla="*/ 37 h 167"/>
                <a:gd name="T22" fmla="*/ 104 w 192"/>
                <a:gd name="T23" fmla="*/ 43 h 167"/>
                <a:gd name="T24" fmla="*/ 162 w 192"/>
                <a:gd name="T25" fmla="*/ 41 h 167"/>
                <a:gd name="T26" fmla="*/ 223 w 192"/>
                <a:gd name="T27" fmla="*/ 37 h 167"/>
                <a:gd name="T28" fmla="*/ 237 w 192"/>
                <a:gd name="T29" fmla="*/ 35 h 167"/>
                <a:gd name="T30" fmla="*/ 295 w 192"/>
                <a:gd name="T31" fmla="*/ 41 h 167"/>
                <a:gd name="T32" fmla="*/ 310 w 192"/>
                <a:gd name="T33" fmla="*/ 38 h 167"/>
                <a:gd name="T34" fmla="*/ 326 w 192"/>
                <a:gd name="T35" fmla="*/ 37 h 167"/>
                <a:gd name="T36" fmla="*/ 326 w 192"/>
                <a:gd name="T37" fmla="*/ 35 h 167"/>
                <a:gd name="T38" fmla="*/ 340 w 192"/>
                <a:gd name="T39" fmla="*/ 35 h 167"/>
                <a:gd name="T40" fmla="*/ 355 w 192"/>
                <a:gd name="T41" fmla="*/ 31 h 167"/>
                <a:gd name="T42" fmla="*/ 295 w 192"/>
                <a:gd name="T43" fmla="*/ 25 h 167"/>
                <a:gd name="T44" fmla="*/ 268 w 192"/>
                <a:gd name="T45" fmla="*/ 21 h 167"/>
                <a:gd name="T46" fmla="*/ 268 w 192"/>
                <a:gd name="T47" fmla="*/ 18 h 167"/>
                <a:gd name="T48" fmla="*/ 252 w 192"/>
                <a:gd name="T49" fmla="*/ 10 h 167"/>
                <a:gd name="T50" fmla="*/ 282 w 192"/>
                <a:gd name="T51" fmla="*/ 0 h 167"/>
                <a:gd name="T52" fmla="*/ 268 w 192"/>
                <a:gd name="T53" fmla="*/ 0 h 167"/>
                <a:gd name="T54" fmla="*/ 223 w 192"/>
                <a:gd name="T55" fmla="*/ 0 h 167"/>
                <a:gd name="T56" fmla="*/ 207 w 192"/>
                <a:gd name="T57" fmla="*/ 7 h 167"/>
                <a:gd name="T58" fmla="*/ 176 w 192"/>
                <a:gd name="T59" fmla="*/ 7 h 167"/>
                <a:gd name="T60" fmla="*/ 150 w 192"/>
                <a:gd name="T61" fmla="*/ 7 h 167"/>
                <a:gd name="T62" fmla="*/ 133 w 192"/>
                <a:gd name="T63" fmla="*/ 7 h 167"/>
                <a:gd name="T64" fmla="*/ 104 w 192"/>
                <a:gd name="T65" fmla="*/ 7 h 167"/>
                <a:gd name="T66" fmla="*/ 92 w 192"/>
                <a:gd name="T67" fmla="*/ 7 h 167"/>
                <a:gd name="T68" fmla="*/ 72 w 192"/>
                <a:gd name="T69" fmla="*/ 7 h 167"/>
                <a:gd name="T70" fmla="*/ 8 w 192"/>
                <a:gd name="T71" fmla="*/ 10 h 167"/>
                <a:gd name="T72" fmla="*/ 8 w 192"/>
                <a:gd name="T73" fmla="*/ 12 h 167"/>
                <a:gd name="T74" fmla="*/ 0 w 192"/>
                <a:gd name="T75" fmla="*/ 15 h 167"/>
                <a:gd name="T76" fmla="*/ 0 w 192"/>
                <a:gd name="T77" fmla="*/ 18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2"/>
                <a:gd name="T118" fmla="*/ 0 h 167"/>
                <a:gd name="T119" fmla="*/ 192 w 192"/>
                <a:gd name="T120" fmla="*/ 167 h 1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2" h="167">
                  <a:moveTo>
                    <a:pt x="0" y="71"/>
                  </a:moveTo>
                  <a:lnTo>
                    <a:pt x="8" y="79"/>
                  </a:lnTo>
                  <a:lnTo>
                    <a:pt x="8" y="87"/>
                  </a:lnTo>
                  <a:lnTo>
                    <a:pt x="16" y="95"/>
                  </a:lnTo>
                  <a:lnTo>
                    <a:pt x="48" y="95"/>
                  </a:lnTo>
                  <a:lnTo>
                    <a:pt x="64" y="111"/>
                  </a:lnTo>
                  <a:lnTo>
                    <a:pt x="48" y="119"/>
                  </a:lnTo>
                  <a:lnTo>
                    <a:pt x="16" y="119"/>
                  </a:lnTo>
                  <a:lnTo>
                    <a:pt x="24" y="135"/>
                  </a:lnTo>
                  <a:lnTo>
                    <a:pt x="40" y="143"/>
                  </a:lnTo>
                  <a:lnTo>
                    <a:pt x="48" y="143"/>
                  </a:lnTo>
                  <a:lnTo>
                    <a:pt x="56" y="167"/>
                  </a:lnTo>
                  <a:lnTo>
                    <a:pt x="88" y="159"/>
                  </a:lnTo>
                  <a:lnTo>
                    <a:pt x="120" y="143"/>
                  </a:lnTo>
                  <a:lnTo>
                    <a:pt x="128" y="135"/>
                  </a:lnTo>
                  <a:lnTo>
                    <a:pt x="160" y="159"/>
                  </a:lnTo>
                  <a:lnTo>
                    <a:pt x="168" y="151"/>
                  </a:lnTo>
                  <a:lnTo>
                    <a:pt x="176" y="143"/>
                  </a:lnTo>
                  <a:lnTo>
                    <a:pt x="176" y="135"/>
                  </a:lnTo>
                  <a:lnTo>
                    <a:pt x="184" y="135"/>
                  </a:lnTo>
                  <a:lnTo>
                    <a:pt x="192" y="119"/>
                  </a:lnTo>
                  <a:lnTo>
                    <a:pt x="160" y="95"/>
                  </a:lnTo>
                  <a:lnTo>
                    <a:pt x="144" y="87"/>
                  </a:lnTo>
                  <a:lnTo>
                    <a:pt x="144" y="71"/>
                  </a:lnTo>
                  <a:lnTo>
                    <a:pt x="136" y="39"/>
                  </a:lnTo>
                  <a:lnTo>
                    <a:pt x="152" y="0"/>
                  </a:lnTo>
                  <a:lnTo>
                    <a:pt x="144" y="0"/>
                  </a:lnTo>
                  <a:lnTo>
                    <a:pt x="120" y="0"/>
                  </a:lnTo>
                  <a:lnTo>
                    <a:pt x="112" y="31"/>
                  </a:lnTo>
                  <a:lnTo>
                    <a:pt x="96" y="23"/>
                  </a:lnTo>
                  <a:lnTo>
                    <a:pt x="80" y="23"/>
                  </a:lnTo>
                  <a:lnTo>
                    <a:pt x="72" y="15"/>
                  </a:lnTo>
                  <a:lnTo>
                    <a:pt x="56" y="31"/>
                  </a:lnTo>
                  <a:lnTo>
                    <a:pt x="48" y="8"/>
                  </a:lnTo>
                  <a:lnTo>
                    <a:pt x="40" y="8"/>
                  </a:lnTo>
                  <a:lnTo>
                    <a:pt x="8" y="39"/>
                  </a:lnTo>
                  <a:lnTo>
                    <a:pt x="8" y="47"/>
                  </a:lnTo>
                  <a:lnTo>
                    <a:pt x="0" y="55"/>
                  </a:lnTo>
                  <a:lnTo>
                    <a:pt x="0" y="71"/>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3" name="Freeform 321"/>
            <p:cNvSpPr>
              <a:spLocks/>
            </p:cNvSpPr>
            <p:nvPr/>
          </p:nvSpPr>
          <p:spPr bwMode="auto">
            <a:xfrm>
              <a:off x="2132" y="1493"/>
              <a:ext cx="115" cy="119"/>
            </a:xfrm>
            <a:custGeom>
              <a:avLst/>
              <a:gdLst>
                <a:gd name="T0" fmla="*/ 0 w 111"/>
                <a:gd name="T1" fmla="*/ 23 h 127"/>
                <a:gd name="T2" fmla="*/ 36 w 111"/>
                <a:gd name="T3" fmla="*/ 31 h 127"/>
                <a:gd name="T4" fmla="*/ 46 w 111"/>
                <a:gd name="T5" fmla="*/ 35 h 127"/>
                <a:gd name="T6" fmla="*/ 97 w 111"/>
                <a:gd name="T7" fmla="*/ 33 h 127"/>
                <a:gd name="T8" fmla="*/ 126 w 111"/>
                <a:gd name="T9" fmla="*/ 25 h 127"/>
                <a:gd name="T10" fmla="*/ 126 w 111"/>
                <a:gd name="T11" fmla="*/ 21 h 127"/>
                <a:gd name="T12" fmla="*/ 225 w 111"/>
                <a:gd name="T13" fmla="*/ 11 h 127"/>
                <a:gd name="T14" fmla="*/ 193 w 111"/>
                <a:gd name="T15" fmla="*/ 7 h 127"/>
                <a:gd name="T16" fmla="*/ 159 w 111"/>
                <a:gd name="T17" fmla="*/ 7 h 127"/>
                <a:gd name="T18" fmla="*/ 126 w 111"/>
                <a:gd name="T19" fmla="*/ 7 h 127"/>
                <a:gd name="T20" fmla="*/ 82 w 111"/>
                <a:gd name="T21" fmla="*/ 0 h 127"/>
                <a:gd name="T22" fmla="*/ 8 w 111"/>
                <a:gd name="T23" fmla="*/ 7 h 127"/>
                <a:gd name="T24" fmla="*/ 36 w 111"/>
                <a:gd name="T25" fmla="*/ 11 h 127"/>
                <a:gd name="T26" fmla="*/ 36 w 111"/>
                <a:gd name="T27" fmla="*/ 18 h 127"/>
                <a:gd name="T28" fmla="*/ 0 w 111"/>
                <a:gd name="T29" fmla="*/ 23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127"/>
                <a:gd name="T47" fmla="*/ 111 w 111"/>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127">
                  <a:moveTo>
                    <a:pt x="0" y="87"/>
                  </a:moveTo>
                  <a:lnTo>
                    <a:pt x="16" y="111"/>
                  </a:lnTo>
                  <a:lnTo>
                    <a:pt x="24" y="127"/>
                  </a:lnTo>
                  <a:lnTo>
                    <a:pt x="48" y="119"/>
                  </a:lnTo>
                  <a:lnTo>
                    <a:pt x="63" y="95"/>
                  </a:lnTo>
                  <a:lnTo>
                    <a:pt x="63" y="79"/>
                  </a:lnTo>
                  <a:lnTo>
                    <a:pt x="111" y="40"/>
                  </a:lnTo>
                  <a:lnTo>
                    <a:pt x="95" y="32"/>
                  </a:lnTo>
                  <a:lnTo>
                    <a:pt x="79" y="16"/>
                  </a:lnTo>
                  <a:lnTo>
                    <a:pt x="63" y="16"/>
                  </a:lnTo>
                  <a:lnTo>
                    <a:pt x="40" y="0"/>
                  </a:lnTo>
                  <a:lnTo>
                    <a:pt x="8" y="24"/>
                  </a:lnTo>
                  <a:lnTo>
                    <a:pt x="16" y="40"/>
                  </a:lnTo>
                  <a:lnTo>
                    <a:pt x="16" y="63"/>
                  </a:lnTo>
                  <a:lnTo>
                    <a:pt x="0" y="8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24" name="Freeform 322"/>
            <p:cNvSpPr>
              <a:spLocks/>
            </p:cNvSpPr>
            <p:nvPr/>
          </p:nvSpPr>
          <p:spPr bwMode="auto">
            <a:xfrm>
              <a:off x="2132" y="1493"/>
              <a:ext cx="115" cy="119"/>
            </a:xfrm>
            <a:custGeom>
              <a:avLst/>
              <a:gdLst>
                <a:gd name="T0" fmla="*/ 0 w 111"/>
                <a:gd name="T1" fmla="*/ 23 h 127"/>
                <a:gd name="T2" fmla="*/ 36 w 111"/>
                <a:gd name="T3" fmla="*/ 31 h 127"/>
                <a:gd name="T4" fmla="*/ 46 w 111"/>
                <a:gd name="T5" fmla="*/ 35 h 127"/>
                <a:gd name="T6" fmla="*/ 97 w 111"/>
                <a:gd name="T7" fmla="*/ 33 h 127"/>
                <a:gd name="T8" fmla="*/ 126 w 111"/>
                <a:gd name="T9" fmla="*/ 25 h 127"/>
                <a:gd name="T10" fmla="*/ 126 w 111"/>
                <a:gd name="T11" fmla="*/ 21 h 127"/>
                <a:gd name="T12" fmla="*/ 225 w 111"/>
                <a:gd name="T13" fmla="*/ 11 h 127"/>
                <a:gd name="T14" fmla="*/ 193 w 111"/>
                <a:gd name="T15" fmla="*/ 7 h 127"/>
                <a:gd name="T16" fmla="*/ 159 w 111"/>
                <a:gd name="T17" fmla="*/ 7 h 127"/>
                <a:gd name="T18" fmla="*/ 126 w 111"/>
                <a:gd name="T19" fmla="*/ 7 h 127"/>
                <a:gd name="T20" fmla="*/ 82 w 111"/>
                <a:gd name="T21" fmla="*/ 0 h 127"/>
                <a:gd name="T22" fmla="*/ 8 w 111"/>
                <a:gd name="T23" fmla="*/ 7 h 127"/>
                <a:gd name="T24" fmla="*/ 36 w 111"/>
                <a:gd name="T25" fmla="*/ 11 h 127"/>
                <a:gd name="T26" fmla="*/ 36 w 111"/>
                <a:gd name="T27" fmla="*/ 18 h 127"/>
                <a:gd name="T28" fmla="*/ 0 w 111"/>
                <a:gd name="T29" fmla="*/ 23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127"/>
                <a:gd name="T47" fmla="*/ 111 w 111"/>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127">
                  <a:moveTo>
                    <a:pt x="0" y="87"/>
                  </a:moveTo>
                  <a:lnTo>
                    <a:pt x="16" y="111"/>
                  </a:lnTo>
                  <a:lnTo>
                    <a:pt x="24" y="127"/>
                  </a:lnTo>
                  <a:lnTo>
                    <a:pt x="48" y="119"/>
                  </a:lnTo>
                  <a:lnTo>
                    <a:pt x="63" y="95"/>
                  </a:lnTo>
                  <a:lnTo>
                    <a:pt x="63" y="79"/>
                  </a:lnTo>
                  <a:lnTo>
                    <a:pt x="111" y="40"/>
                  </a:lnTo>
                  <a:lnTo>
                    <a:pt x="95" y="32"/>
                  </a:lnTo>
                  <a:lnTo>
                    <a:pt x="79" y="16"/>
                  </a:lnTo>
                  <a:lnTo>
                    <a:pt x="63" y="16"/>
                  </a:lnTo>
                  <a:lnTo>
                    <a:pt x="40" y="0"/>
                  </a:lnTo>
                  <a:lnTo>
                    <a:pt x="8" y="24"/>
                  </a:lnTo>
                  <a:lnTo>
                    <a:pt x="16" y="40"/>
                  </a:lnTo>
                  <a:lnTo>
                    <a:pt x="16" y="63"/>
                  </a:lnTo>
                  <a:lnTo>
                    <a:pt x="0" y="87"/>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5" name="Freeform 323"/>
            <p:cNvSpPr>
              <a:spLocks/>
            </p:cNvSpPr>
            <p:nvPr/>
          </p:nvSpPr>
          <p:spPr bwMode="auto">
            <a:xfrm>
              <a:off x="2100" y="2041"/>
              <a:ext cx="57" cy="44"/>
            </a:xfrm>
            <a:custGeom>
              <a:avLst/>
              <a:gdLst>
                <a:gd name="T0" fmla="*/ 0 w 56"/>
                <a:gd name="T1" fmla="*/ 0 h 47"/>
                <a:gd name="T2" fmla="*/ 8 w 56"/>
                <a:gd name="T3" fmla="*/ 7 h 47"/>
                <a:gd name="T4" fmla="*/ 24 w 56"/>
                <a:gd name="T5" fmla="*/ 7 h 47"/>
                <a:gd name="T6" fmla="*/ 52 w 56"/>
                <a:gd name="T7" fmla="*/ 7 h 47"/>
                <a:gd name="T8" fmla="*/ 52 w 56"/>
                <a:gd name="T9" fmla="*/ 11 h 47"/>
                <a:gd name="T10" fmla="*/ 68 w 56"/>
                <a:gd name="T11" fmla="*/ 13 h 47"/>
                <a:gd name="T12" fmla="*/ 76 w 56"/>
                <a:gd name="T13" fmla="*/ 13 h 47"/>
                <a:gd name="T14" fmla="*/ 52 w 56"/>
                <a:gd name="T15" fmla="*/ 7 h 47"/>
                <a:gd name="T16" fmla="*/ 8 w 56"/>
                <a:gd name="T17" fmla="*/ 0 h 47"/>
                <a:gd name="T18" fmla="*/ 0 w 56"/>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0" y="0"/>
                  </a:moveTo>
                  <a:lnTo>
                    <a:pt x="8" y="15"/>
                  </a:lnTo>
                  <a:lnTo>
                    <a:pt x="24" y="23"/>
                  </a:lnTo>
                  <a:lnTo>
                    <a:pt x="32" y="31"/>
                  </a:lnTo>
                  <a:lnTo>
                    <a:pt x="32" y="39"/>
                  </a:lnTo>
                  <a:lnTo>
                    <a:pt x="48" y="47"/>
                  </a:lnTo>
                  <a:lnTo>
                    <a:pt x="56" y="47"/>
                  </a:lnTo>
                  <a:lnTo>
                    <a:pt x="32" y="7"/>
                  </a:lnTo>
                  <a:lnTo>
                    <a:pt x="8" y="0"/>
                  </a:lnTo>
                  <a:lnTo>
                    <a:pt x="0" y="0"/>
                  </a:lnTo>
                  <a:close/>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6" name="Freeform 324"/>
            <p:cNvSpPr>
              <a:spLocks/>
            </p:cNvSpPr>
            <p:nvPr/>
          </p:nvSpPr>
          <p:spPr bwMode="auto">
            <a:xfrm>
              <a:off x="2100" y="2041"/>
              <a:ext cx="57" cy="44"/>
            </a:xfrm>
            <a:custGeom>
              <a:avLst/>
              <a:gdLst>
                <a:gd name="T0" fmla="*/ 0 w 56"/>
                <a:gd name="T1" fmla="*/ 0 h 47"/>
                <a:gd name="T2" fmla="*/ 8 w 56"/>
                <a:gd name="T3" fmla="*/ 7 h 47"/>
                <a:gd name="T4" fmla="*/ 24 w 56"/>
                <a:gd name="T5" fmla="*/ 7 h 47"/>
                <a:gd name="T6" fmla="*/ 52 w 56"/>
                <a:gd name="T7" fmla="*/ 7 h 47"/>
                <a:gd name="T8" fmla="*/ 52 w 56"/>
                <a:gd name="T9" fmla="*/ 11 h 47"/>
                <a:gd name="T10" fmla="*/ 68 w 56"/>
                <a:gd name="T11" fmla="*/ 13 h 47"/>
                <a:gd name="T12" fmla="*/ 76 w 56"/>
                <a:gd name="T13" fmla="*/ 13 h 47"/>
                <a:gd name="T14" fmla="*/ 52 w 56"/>
                <a:gd name="T15" fmla="*/ 7 h 47"/>
                <a:gd name="T16" fmla="*/ 8 w 56"/>
                <a:gd name="T17" fmla="*/ 0 h 47"/>
                <a:gd name="T18" fmla="*/ 0 w 56"/>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0" y="0"/>
                  </a:moveTo>
                  <a:lnTo>
                    <a:pt x="8" y="15"/>
                  </a:lnTo>
                  <a:lnTo>
                    <a:pt x="24" y="23"/>
                  </a:lnTo>
                  <a:lnTo>
                    <a:pt x="32" y="31"/>
                  </a:lnTo>
                  <a:lnTo>
                    <a:pt x="32" y="39"/>
                  </a:lnTo>
                  <a:lnTo>
                    <a:pt x="48" y="47"/>
                  </a:lnTo>
                  <a:lnTo>
                    <a:pt x="56" y="47"/>
                  </a:lnTo>
                  <a:lnTo>
                    <a:pt x="32" y="7"/>
                  </a:lnTo>
                  <a:lnTo>
                    <a:pt x="8"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7" name="Freeform 325"/>
            <p:cNvSpPr>
              <a:spLocks/>
            </p:cNvSpPr>
            <p:nvPr/>
          </p:nvSpPr>
          <p:spPr bwMode="auto">
            <a:xfrm>
              <a:off x="3229" y="1737"/>
              <a:ext cx="115" cy="74"/>
            </a:xfrm>
            <a:custGeom>
              <a:avLst/>
              <a:gdLst>
                <a:gd name="T0" fmla="*/ 0 w 112"/>
                <a:gd name="T1" fmla="*/ 6 h 80"/>
                <a:gd name="T2" fmla="*/ 0 w 112"/>
                <a:gd name="T3" fmla="*/ 6 h 80"/>
                <a:gd name="T4" fmla="*/ 16 w 112"/>
                <a:gd name="T5" fmla="*/ 6 h 80"/>
                <a:gd name="T6" fmla="*/ 44 w 112"/>
                <a:gd name="T7" fmla="*/ 6 h 80"/>
                <a:gd name="T8" fmla="*/ 0 w 112"/>
                <a:gd name="T9" fmla="*/ 11 h 80"/>
                <a:gd name="T10" fmla="*/ 16 w 112"/>
                <a:gd name="T11" fmla="*/ 11 h 80"/>
                <a:gd name="T12" fmla="*/ 44 w 112"/>
                <a:gd name="T13" fmla="*/ 13 h 80"/>
                <a:gd name="T14" fmla="*/ 16 w 112"/>
                <a:gd name="T15" fmla="*/ 14 h 80"/>
                <a:gd name="T16" fmla="*/ 52 w 112"/>
                <a:gd name="T17" fmla="*/ 14 h 80"/>
                <a:gd name="T18" fmla="*/ 97 w 112"/>
                <a:gd name="T19" fmla="*/ 17 h 80"/>
                <a:gd name="T20" fmla="*/ 176 w 112"/>
                <a:gd name="T21" fmla="*/ 13 h 80"/>
                <a:gd name="T22" fmla="*/ 189 w 112"/>
                <a:gd name="T23" fmla="*/ 11 h 80"/>
                <a:gd name="T24" fmla="*/ 189 w 112"/>
                <a:gd name="T25" fmla="*/ 6 h 80"/>
                <a:gd name="T26" fmla="*/ 164 w 112"/>
                <a:gd name="T27" fmla="*/ 6 h 80"/>
                <a:gd name="T28" fmla="*/ 164 w 112"/>
                <a:gd name="T29" fmla="*/ 6 h 80"/>
                <a:gd name="T30" fmla="*/ 149 w 112"/>
                <a:gd name="T31" fmla="*/ 6 h 80"/>
                <a:gd name="T32" fmla="*/ 133 w 112"/>
                <a:gd name="T33" fmla="*/ 0 h 80"/>
                <a:gd name="T34" fmla="*/ 121 w 112"/>
                <a:gd name="T35" fmla="*/ 6 h 80"/>
                <a:gd name="T36" fmla="*/ 109 w 112"/>
                <a:gd name="T37" fmla="*/ 6 h 80"/>
                <a:gd name="T38" fmla="*/ 80 w 112"/>
                <a:gd name="T39" fmla="*/ 6 h 80"/>
                <a:gd name="T40" fmla="*/ 64 w 112"/>
                <a:gd name="T41" fmla="*/ 6 h 80"/>
                <a:gd name="T42" fmla="*/ 64 w 112"/>
                <a:gd name="T43" fmla="*/ 6 h 80"/>
                <a:gd name="T44" fmla="*/ 64 w 112"/>
                <a:gd name="T45" fmla="*/ 6 h 80"/>
                <a:gd name="T46" fmla="*/ 52 w 112"/>
                <a:gd name="T47" fmla="*/ 6 h 80"/>
                <a:gd name="T48" fmla="*/ 52 w 112"/>
                <a:gd name="T49" fmla="*/ 6 h 80"/>
                <a:gd name="T50" fmla="*/ 16 w 112"/>
                <a:gd name="T51" fmla="*/ 6 h 80"/>
                <a:gd name="T52" fmla="*/ 8 w 112"/>
                <a:gd name="T53" fmla="*/ 6 h 80"/>
                <a:gd name="T54" fmla="*/ 0 w 112"/>
                <a:gd name="T55" fmla="*/ 6 h 80"/>
                <a:gd name="T56" fmla="*/ 0 w 112"/>
                <a:gd name="T57" fmla="*/ 6 h 80"/>
                <a:gd name="T58" fmla="*/ 0 w 112"/>
                <a:gd name="T59" fmla="*/ 6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2"/>
                <a:gd name="T91" fmla="*/ 0 h 80"/>
                <a:gd name="T92" fmla="*/ 112 w 112"/>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2" h="80">
                  <a:moveTo>
                    <a:pt x="0" y="24"/>
                  </a:moveTo>
                  <a:lnTo>
                    <a:pt x="0" y="32"/>
                  </a:lnTo>
                  <a:lnTo>
                    <a:pt x="16" y="24"/>
                  </a:lnTo>
                  <a:lnTo>
                    <a:pt x="24" y="32"/>
                  </a:lnTo>
                  <a:lnTo>
                    <a:pt x="0" y="48"/>
                  </a:lnTo>
                  <a:lnTo>
                    <a:pt x="16" y="48"/>
                  </a:lnTo>
                  <a:lnTo>
                    <a:pt x="24" y="56"/>
                  </a:lnTo>
                  <a:lnTo>
                    <a:pt x="16" y="64"/>
                  </a:lnTo>
                  <a:lnTo>
                    <a:pt x="32" y="64"/>
                  </a:lnTo>
                  <a:lnTo>
                    <a:pt x="56" y="80"/>
                  </a:lnTo>
                  <a:lnTo>
                    <a:pt x="104" y="56"/>
                  </a:lnTo>
                  <a:lnTo>
                    <a:pt x="112" y="48"/>
                  </a:lnTo>
                  <a:lnTo>
                    <a:pt x="112" y="24"/>
                  </a:lnTo>
                  <a:lnTo>
                    <a:pt x="96" y="16"/>
                  </a:lnTo>
                  <a:lnTo>
                    <a:pt x="96" y="8"/>
                  </a:lnTo>
                  <a:lnTo>
                    <a:pt x="88" y="8"/>
                  </a:lnTo>
                  <a:lnTo>
                    <a:pt x="80" y="0"/>
                  </a:lnTo>
                  <a:lnTo>
                    <a:pt x="72" y="8"/>
                  </a:lnTo>
                  <a:lnTo>
                    <a:pt x="64" y="8"/>
                  </a:lnTo>
                  <a:lnTo>
                    <a:pt x="48" y="8"/>
                  </a:lnTo>
                  <a:lnTo>
                    <a:pt x="40" y="16"/>
                  </a:lnTo>
                  <a:lnTo>
                    <a:pt x="40" y="8"/>
                  </a:lnTo>
                  <a:lnTo>
                    <a:pt x="40" y="24"/>
                  </a:lnTo>
                  <a:lnTo>
                    <a:pt x="32" y="32"/>
                  </a:lnTo>
                  <a:lnTo>
                    <a:pt x="32" y="8"/>
                  </a:lnTo>
                  <a:lnTo>
                    <a:pt x="16" y="8"/>
                  </a:lnTo>
                  <a:lnTo>
                    <a:pt x="8" y="8"/>
                  </a:lnTo>
                  <a:lnTo>
                    <a:pt x="0" y="8"/>
                  </a:lnTo>
                  <a:lnTo>
                    <a:pt x="0" y="16"/>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28" name="Freeform 326"/>
            <p:cNvSpPr>
              <a:spLocks/>
            </p:cNvSpPr>
            <p:nvPr/>
          </p:nvSpPr>
          <p:spPr bwMode="auto">
            <a:xfrm>
              <a:off x="3229" y="1737"/>
              <a:ext cx="115" cy="74"/>
            </a:xfrm>
            <a:custGeom>
              <a:avLst/>
              <a:gdLst>
                <a:gd name="T0" fmla="*/ 0 w 112"/>
                <a:gd name="T1" fmla="*/ 6 h 80"/>
                <a:gd name="T2" fmla="*/ 0 w 112"/>
                <a:gd name="T3" fmla="*/ 6 h 80"/>
                <a:gd name="T4" fmla="*/ 16 w 112"/>
                <a:gd name="T5" fmla="*/ 6 h 80"/>
                <a:gd name="T6" fmla="*/ 44 w 112"/>
                <a:gd name="T7" fmla="*/ 6 h 80"/>
                <a:gd name="T8" fmla="*/ 0 w 112"/>
                <a:gd name="T9" fmla="*/ 11 h 80"/>
                <a:gd name="T10" fmla="*/ 16 w 112"/>
                <a:gd name="T11" fmla="*/ 11 h 80"/>
                <a:gd name="T12" fmla="*/ 44 w 112"/>
                <a:gd name="T13" fmla="*/ 13 h 80"/>
                <a:gd name="T14" fmla="*/ 16 w 112"/>
                <a:gd name="T15" fmla="*/ 14 h 80"/>
                <a:gd name="T16" fmla="*/ 52 w 112"/>
                <a:gd name="T17" fmla="*/ 14 h 80"/>
                <a:gd name="T18" fmla="*/ 97 w 112"/>
                <a:gd name="T19" fmla="*/ 17 h 80"/>
                <a:gd name="T20" fmla="*/ 176 w 112"/>
                <a:gd name="T21" fmla="*/ 13 h 80"/>
                <a:gd name="T22" fmla="*/ 189 w 112"/>
                <a:gd name="T23" fmla="*/ 11 h 80"/>
                <a:gd name="T24" fmla="*/ 189 w 112"/>
                <a:gd name="T25" fmla="*/ 6 h 80"/>
                <a:gd name="T26" fmla="*/ 164 w 112"/>
                <a:gd name="T27" fmla="*/ 6 h 80"/>
                <a:gd name="T28" fmla="*/ 164 w 112"/>
                <a:gd name="T29" fmla="*/ 6 h 80"/>
                <a:gd name="T30" fmla="*/ 149 w 112"/>
                <a:gd name="T31" fmla="*/ 6 h 80"/>
                <a:gd name="T32" fmla="*/ 133 w 112"/>
                <a:gd name="T33" fmla="*/ 0 h 80"/>
                <a:gd name="T34" fmla="*/ 121 w 112"/>
                <a:gd name="T35" fmla="*/ 6 h 80"/>
                <a:gd name="T36" fmla="*/ 109 w 112"/>
                <a:gd name="T37" fmla="*/ 6 h 80"/>
                <a:gd name="T38" fmla="*/ 80 w 112"/>
                <a:gd name="T39" fmla="*/ 6 h 80"/>
                <a:gd name="T40" fmla="*/ 64 w 112"/>
                <a:gd name="T41" fmla="*/ 6 h 80"/>
                <a:gd name="T42" fmla="*/ 64 w 112"/>
                <a:gd name="T43" fmla="*/ 6 h 80"/>
                <a:gd name="T44" fmla="*/ 64 w 112"/>
                <a:gd name="T45" fmla="*/ 6 h 80"/>
                <a:gd name="T46" fmla="*/ 52 w 112"/>
                <a:gd name="T47" fmla="*/ 6 h 80"/>
                <a:gd name="T48" fmla="*/ 52 w 112"/>
                <a:gd name="T49" fmla="*/ 6 h 80"/>
                <a:gd name="T50" fmla="*/ 16 w 112"/>
                <a:gd name="T51" fmla="*/ 6 h 80"/>
                <a:gd name="T52" fmla="*/ 8 w 112"/>
                <a:gd name="T53" fmla="*/ 6 h 80"/>
                <a:gd name="T54" fmla="*/ 0 w 112"/>
                <a:gd name="T55" fmla="*/ 6 h 80"/>
                <a:gd name="T56" fmla="*/ 0 w 112"/>
                <a:gd name="T57" fmla="*/ 6 h 80"/>
                <a:gd name="T58" fmla="*/ 0 w 112"/>
                <a:gd name="T59" fmla="*/ 6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2"/>
                <a:gd name="T91" fmla="*/ 0 h 80"/>
                <a:gd name="T92" fmla="*/ 112 w 112"/>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2" h="80">
                  <a:moveTo>
                    <a:pt x="0" y="24"/>
                  </a:moveTo>
                  <a:lnTo>
                    <a:pt x="0" y="32"/>
                  </a:lnTo>
                  <a:lnTo>
                    <a:pt x="16" y="24"/>
                  </a:lnTo>
                  <a:lnTo>
                    <a:pt x="24" y="32"/>
                  </a:lnTo>
                  <a:lnTo>
                    <a:pt x="0" y="48"/>
                  </a:lnTo>
                  <a:lnTo>
                    <a:pt x="16" y="48"/>
                  </a:lnTo>
                  <a:lnTo>
                    <a:pt x="24" y="56"/>
                  </a:lnTo>
                  <a:lnTo>
                    <a:pt x="16" y="64"/>
                  </a:lnTo>
                  <a:lnTo>
                    <a:pt x="32" y="64"/>
                  </a:lnTo>
                  <a:lnTo>
                    <a:pt x="56" y="80"/>
                  </a:lnTo>
                  <a:lnTo>
                    <a:pt x="104" y="56"/>
                  </a:lnTo>
                  <a:lnTo>
                    <a:pt x="112" y="48"/>
                  </a:lnTo>
                  <a:lnTo>
                    <a:pt x="112" y="24"/>
                  </a:lnTo>
                  <a:lnTo>
                    <a:pt x="96" y="16"/>
                  </a:lnTo>
                  <a:lnTo>
                    <a:pt x="96" y="8"/>
                  </a:lnTo>
                  <a:lnTo>
                    <a:pt x="88" y="8"/>
                  </a:lnTo>
                  <a:lnTo>
                    <a:pt x="80" y="0"/>
                  </a:lnTo>
                  <a:lnTo>
                    <a:pt x="72" y="8"/>
                  </a:lnTo>
                  <a:lnTo>
                    <a:pt x="64" y="8"/>
                  </a:lnTo>
                  <a:lnTo>
                    <a:pt x="48" y="8"/>
                  </a:lnTo>
                  <a:lnTo>
                    <a:pt x="40" y="16"/>
                  </a:lnTo>
                  <a:lnTo>
                    <a:pt x="40" y="8"/>
                  </a:lnTo>
                  <a:lnTo>
                    <a:pt x="40" y="24"/>
                  </a:lnTo>
                  <a:lnTo>
                    <a:pt x="32" y="32"/>
                  </a:lnTo>
                  <a:lnTo>
                    <a:pt x="32" y="8"/>
                  </a:lnTo>
                  <a:lnTo>
                    <a:pt x="16" y="8"/>
                  </a:lnTo>
                  <a:lnTo>
                    <a:pt x="8" y="8"/>
                  </a:lnTo>
                  <a:lnTo>
                    <a:pt x="0" y="8"/>
                  </a:lnTo>
                  <a:lnTo>
                    <a:pt x="0" y="16"/>
                  </a:lnTo>
                  <a:lnTo>
                    <a:pt x="0" y="24"/>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9" name="Freeform 327"/>
            <p:cNvSpPr>
              <a:spLocks/>
            </p:cNvSpPr>
            <p:nvPr/>
          </p:nvSpPr>
          <p:spPr bwMode="auto">
            <a:xfrm>
              <a:off x="3287" y="1463"/>
              <a:ext cx="8" cy="15"/>
            </a:xfrm>
            <a:custGeom>
              <a:avLst/>
              <a:gdLst>
                <a:gd name="T0" fmla="*/ 0 w 8"/>
                <a:gd name="T1" fmla="*/ 0 h 16"/>
                <a:gd name="T2" fmla="*/ 0 w 8"/>
                <a:gd name="T3" fmla="*/ 8 h 16"/>
                <a:gd name="T4" fmla="*/ 8 w 8"/>
                <a:gd name="T5" fmla="*/ 8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16"/>
                  </a:lnTo>
                  <a:lnTo>
                    <a:pt x="8" y="16"/>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0" name="Freeform 328"/>
            <p:cNvSpPr>
              <a:spLocks/>
            </p:cNvSpPr>
            <p:nvPr/>
          </p:nvSpPr>
          <p:spPr bwMode="auto">
            <a:xfrm>
              <a:off x="3287" y="1463"/>
              <a:ext cx="8" cy="15"/>
            </a:xfrm>
            <a:custGeom>
              <a:avLst/>
              <a:gdLst>
                <a:gd name="T0" fmla="*/ 0 w 8"/>
                <a:gd name="T1" fmla="*/ 0 h 16"/>
                <a:gd name="T2" fmla="*/ 0 w 8"/>
                <a:gd name="T3" fmla="*/ 8 h 16"/>
                <a:gd name="T4" fmla="*/ 8 w 8"/>
                <a:gd name="T5" fmla="*/ 8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16"/>
                  </a:lnTo>
                  <a:lnTo>
                    <a:pt x="8" y="16"/>
                  </a:lnTo>
                  <a:lnTo>
                    <a:pt x="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1" name="Freeform 329"/>
            <p:cNvSpPr>
              <a:spLocks/>
            </p:cNvSpPr>
            <p:nvPr/>
          </p:nvSpPr>
          <p:spPr bwMode="auto">
            <a:xfrm>
              <a:off x="3962" y="2753"/>
              <a:ext cx="75" cy="141"/>
            </a:xfrm>
            <a:custGeom>
              <a:avLst/>
              <a:gdLst>
                <a:gd name="T0" fmla="*/ 0 w 72"/>
                <a:gd name="T1" fmla="*/ 25 h 152"/>
                <a:gd name="T2" fmla="*/ 0 w 72"/>
                <a:gd name="T3" fmla="*/ 31 h 152"/>
                <a:gd name="T4" fmla="*/ 8 w 72"/>
                <a:gd name="T5" fmla="*/ 33 h 152"/>
                <a:gd name="T6" fmla="*/ 71 w 72"/>
                <a:gd name="T7" fmla="*/ 33 h 152"/>
                <a:gd name="T8" fmla="*/ 90 w 72"/>
                <a:gd name="T9" fmla="*/ 32 h 152"/>
                <a:gd name="T10" fmla="*/ 125 w 72"/>
                <a:gd name="T11" fmla="*/ 17 h 152"/>
                <a:gd name="T12" fmla="*/ 146 w 72"/>
                <a:gd name="T13" fmla="*/ 6 h 152"/>
                <a:gd name="T14" fmla="*/ 160 w 72"/>
                <a:gd name="T15" fmla="*/ 9 h 152"/>
                <a:gd name="T16" fmla="*/ 160 w 72"/>
                <a:gd name="T17" fmla="*/ 6 h 152"/>
                <a:gd name="T18" fmla="*/ 146 w 72"/>
                <a:gd name="T19" fmla="*/ 6 h 152"/>
                <a:gd name="T20" fmla="*/ 125 w 72"/>
                <a:gd name="T21" fmla="*/ 0 h 152"/>
                <a:gd name="T22" fmla="*/ 106 w 72"/>
                <a:gd name="T23" fmla="*/ 6 h 152"/>
                <a:gd name="T24" fmla="*/ 90 w 72"/>
                <a:gd name="T25" fmla="*/ 6 h 152"/>
                <a:gd name="T26" fmla="*/ 90 w 72"/>
                <a:gd name="T27" fmla="*/ 6 h 152"/>
                <a:gd name="T28" fmla="*/ 8 w 72"/>
                <a:gd name="T29" fmla="*/ 11 h 152"/>
                <a:gd name="T30" fmla="*/ 0 w 72"/>
                <a:gd name="T31" fmla="*/ 15 h 152"/>
                <a:gd name="T32" fmla="*/ 8 w 72"/>
                <a:gd name="T33" fmla="*/ 19 h 152"/>
                <a:gd name="T34" fmla="*/ 0 w 72"/>
                <a:gd name="T35" fmla="*/ 25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52"/>
                <a:gd name="T56" fmla="*/ 72 w 72"/>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52">
                  <a:moveTo>
                    <a:pt x="0" y="112"/>
                  </a:moveTo>
                  <a:lnTo>
                    <a:pt x="0" y="136"/>
                  </a:lnTo>
                  <a:lnTo>
                    <a:pt x="8" y="152"/>
                  </a:lnTo>
                  <a:lnTo>
                    <a:pt x="32" y="152"/>
                  </a:lnTo>
                  <a:lnTo>
                    <a:pt x="40" y="144"/>
                  </a:lnTo>
                  <a:lnTo>
                    <a:pt x="56" y="72"/>
                  </a:lnTo>
                  <a:lnTo>
                    <a:pt x="64" y="32"/>
                  </a:lnTo>
                  <a:lnTo>
                    <a:pt x="72" y="40"/>
                  </a:lnTo>
                  <a:lnTo>
                    <a:pt x="72" y="32"/>
                  </a:lnTo>
                  <a:lnTo>
                    <a:pt x="64" y="8"/>
                  </a:lnTo>
                  <a:lnTo>
                    <a:pt x="56" y="0"/>
                  </a:lnTo>
                  <a:lnTo>
                    <a:pt x="48" y="16"/>
                  </a:lnTo>
                  <a:lnTo>
                    <a:pt x="40" y="16"/>
                  </a:lnTo>
                  <a:lnTo>
                    <a:pt x="40" y="24"/>
                  </a:lnTo>
                  <a:lnTo>
                    <a:pt x="8" y="48"/>
                  </a:lnTo>
                  <a:lnTo>
                    <a:pt x="0" y="64"/>
                  </a:lnTo>
                  <a:lnTo>
                    <a:pt x="8" y="88"/>
                  </a:lnTo>
                  <a:lnTo>
                    <a:pt x="0"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2" name="Freeform 330"/>
            <p:cNvSpPr>
              <a:spLocks/>
            </p:cNvSpPr>
            <p:nvPr/>
          </p:nvSpPr>
          <p:spPr bwMode="auto">
            <a:xfrm>
              <a:off x="3962" y="2753"/>
              <a:ext cx="75" cy="141"/>
            </a:xfrm>
            <a:custGeom>
              <a:avLst/>
              <a:gdLst>
                <a:gd name="T0" fmla="*/ 0 w 72"/>
                <a:gd name="T1" fmla="*/ 25 h 152"/>
                <a:gd name="T2" fmla="*/ 0 w 72"/>
                <a:gd name="T3" fmla="*/ 31 h 152"/>
                <a:gd name="T4" fmla="*/ 8 w 72"/>
                <a:gd name="T5" fmla="*/ 33 h 152"/>
                <a:gd name="T6" fmla="*/ 71 w 72"/>
                <a:gd name="T7" fmla="*/ 33 h 152"/>
                <a:gd name="T8" fmla="*/ 90 w 72"/>
                <a:gd name="T9" fmla="*/ 32 h 152"/>
                <a:gd name="T10" fmla="*/ 125 w 72"/>
                <a:gd name="T11" fmla="*/ 17 h 152"/>
                <a:gd name="T12" fmla="*/ 146 w 72"/>
                <a:gd name="T13" fmla="*/ 6 h 152"/>
                <a:gd name="T14" fmla="*/ 160 w 72"/>
                <a:gd name="T15" fmla="*/ 9 h 152"/>
                <a:gd name="T16" fmla="*/ 160 w 72"/>
                <a:gd name="T17" fmla="*/ 6 h 152"/>
                <a:gd name="T18" fmla="*/ 146 w 72"/>
                <a:gd name="T19" fmla="*/ 6 h 152"/>
                <a:gd name="T20" fmla="*/ 125 w 72"/>
                <a:gd name="T21" fmla="*/ 0 h 152"/>
                <a:gd name="T22" fmla="*/ 106 w 72"/>
                <a:gd name="T23" fmla="*/ 6 h 152"/>
                <a:gd name="T24" fmla="*/ 90 w 72"/>
                <a:gd name="T25" fmla="*/ 6 h 152"/>
                <a:gd name="T26" fmla="*/ 90 w 72"/>
                <a:gd name="T27" fmla="*/ 6 h 152"/>
                <a:gd name="T28" fmla="*/ 8 w 72"/>
                <a:gd name="T29" fmla="*/ 11 h 152"/>
                <a:gd name="T30" fmla="*/ 0 w 72"/>
                <a:gd name="T31" fmla="*/ 15 h 152"/>
                <a:gd name="T32" fmla="*/ 8 w 72"/>
                <a:gd name="T33" fmla="*/ 19 h 152"/>
                <a:gd name="T34" fmla="*/ 0 w 72"/>
                <a:gd name="T35" fmla="*/ 25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52"/>
                <a:gd name="T56" fmla="*/ 72 w 72"/>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52">
                  <a:moveTo>
                    <a:pt x="0" y="112"/>
                  </a:moveTo>
                  <a:lnTo>
                    <a:pt x="0" y="136"/>
                  </a:lnTo>
                  <a:lnTo>
                    <a:pt x="8" y="152"/>
                  </a:lnTo>
                  <a:lnTo>
                    <a:pt x="32" y="152"/>
                  </a:lnTo>
                  <a:lnTo>
                    <a:pt x="40" y="144"/>
                  </a:lnTo>
                  <a:lnTo>
                    <a:pt x="56" y="72"/>
                  </a:lnTo>
                  <a:lnTo>
                    <a:pt x="64" y="32"/>
                  </a:lnTo>
                  <a:lnTo>
                    <a:pt x="72" y="40"/>
                  </a:lnTo>
                  <a:lnTo>
                    <a:pt x="72" y="32"/>
                  </a:lnTo>
                  <a:lnTo>
                    <a:pt x="64" y="8"/>
                  </a:lnTo>
                  <a:lnTo>
                    <a:pt x="56" y="0"/>
                  </a:lnTo>
                  <a:lnTo>
                    <a:pt x="48" y="16"/>
                  </a:lnTo>
                  <a:lnTo>
                    <a:pt x="40" y="16"/>
                  </a:lnTo>
                  <a:lnTo>
                    <a:pt x="40" y="24"/>
                  </a:lnTo>
                  <a:lnTo>
                    <a:pt x="8" y="48"/>
                  </a:lnTo>
                  <a:lnTo>
                    <a:pt x="0" y="64"/>
                  </a:lnTo>
                  <a:lnTo>
                    <a:pt x="8" y="88"/>
                  </a:lnTo>
                  <a:lnTo>
                    <a:pt x="0" y="11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3" name="Freeform 331"/>
            <p:cNvSpPr>
              <a:spLocks/>
            </p:cNvSpPr>
            <p:nvPr/>
          </p:nvSpPr>
          <p:spPr bwMode="auto">
            <a:xfrm>
              <a:off x="4541" y="2611"/>
              <a:ext cx="8" cy="15"/>
            </a:xfrm>
            <a:custGeom>
              <a:avLst/>
              <a:gdLst>
                <a:gd name="T0" fmla="*/ 0 w 8"/>
                <a:gd name="T1" fmla="*/ 8 h 16"/>
                <a:gd name="T2" fmla="*/ 8 w 8"/>
                <a:gd name="T3" fmla="*/ 8 h 16"/>
                <a:gd name="T4" fmla="*/ 0 w 8"/>
                <a:gd name="T5" fmla="*/ 0 h 16"/>
                <a:gd name="T6" fmla="*/ 0 w 8"/>
                <a:gd name="T7" fmla="*/ 8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8"/>
                  </a:moveTo>
                  <a:lnTo>
                    <a:pt x="8" y="16"/>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4" name="Freeform 332"/>
            <p:cNvSpPr>
              <a:spLocks/>
            </p:cNvSpPr>
            <p:nvPr/>
          </p:nvSpPr>
          <p:spPr bwMode="auto">
            <a:xfrm>
              <a:off x="4541" y="2611"/>
              <a:ext cx="8" cy="15"/>
            </a:xfrm>
            <a:custGeom>
              <a:avLst/>
              <a:gdLst>
                <a:gd name="T0" fmla="*/ 0 w 8"/>
                <a:gd name="T1" fmla="*/ 8 h 16"/>
                <a:gd name="T2" fmla="*/ 8 w 8"/>
                <a:gd name="T3" fmla="*/ 8 h 16"/>
                <a:gd name="T4" fmla="*/ 0 w 8"/>
                <a:gd name="T5" fmla="*/ 0 h 16"/>
                <a:gd name="T6" fmla="*/ 0 w 8"/>
                <a:gd name="T7" fmla="*/ 8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8"/>
                  </a:moveTo>
                  <a:lnTo>
                    <a:pt x="8" y="16"/>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5" name="Freeform 333"/>
            <p:cNvSpPr>
              <a:spLocks/>
            </p:cNvSpPr>
            <p:nvPr/>
          </p:nvSpPr>
          <p:spPr bwMode="auto">
            <a:xfrm>
              <a:off x="4558" y="2641"/>
              <a:ext cx="7" cy="8"/>
            </a:xfrm>
            <a:custGeom>
              <a:avLst/>
              <a:gdLst>
                <a:gd name="T0" fmla="*/ 0 w 8"/>
                <a:gd name="T1" fmla="*/ 0 h 8"/>
                <a:gd name="T2" fmla="*/ 4 w 8"/>
                <a:gd name="T3" fmla="*/ 8 h 8"/>
                <a:gd name="T4" fmla="*/ 4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6" name="Freeform 334"/>
            <p:cNvSpPr>
              <a:spLocks/>
            </p:cNvSpPr>
            <p:nvPr/>
          </p:nvSpPr>
          <p:spPr bwMode="auto">
            <a:xfrm>
              <a:off x="4558" y="2641"/>
              <a:ext cx="7" cy="8"/>
            </a:xfrm>
            <a:custGeom>
              <a:avLst/>
              <a:gdLst>
                <a:gd name="T0" fmla="*/ 0 w 8"/>
                <a:gd name="T1" fmla="*/ 0 h 8"/>
                <a:gd name="T2" fmla="*/ 4 w 8"/>
                <a:gd name="T3" fmla="*/ 8 h 8"/>
                <a:gd name="T4" fmla="*/ 4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lnTo>
                    <a:pt x="8" y="0"/>
                  </a:lnTo>
                  <a:lnTo>
                    <a:pt x="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7" name="Freeform 335"/>
            <p:cNvSpPr>
              <a:spLocks/>
            </p:cNvSpPr>
            <p:nvPr/>
          </p:nvSpPr>
          <p:spPr bwMode="auto">
            <a:xfrm>
              <a:off x="4351" y="2530"/>
              <a:ext cx="27" cy="38"/>
            </a:xfrm>
            <a:custGeom>
              <a:avLst/>
              <a:gdLst>
                <a:gd name="T0" fmla="*/ 0 w 24"/>
                <a:gd name="T1" fmla="*/ 19 h 39"/>
                <a:gd name="T2" fmla="*/ 84 w 24"/>
                <a:gd name="T3" fmla="*/ 19 h 39"/>
                <a:gd name="T4" fmla="*/ 254 w 24"/>
                <a:gd name="T5" fmla="*/ 19 h 39"/>
                <a:gd name="T6" fmla="*/ 254 w 24"/>
                <a:gd name="T7" fmla="*/ 19 h 39"/>
                <a:gd name="T8" fmla="*/ 171 w 24"/>
                <a:gd name="T9" fmla="*/ 8 h 39"/>
                <a:gd name="T10" fmla="*/ 84 w 24"/>
                <a:gd name="T11" fmla="*/ 0 h 39"/>
                <a:gd name="T12" fmla="*/ 0 w 24"/>
                <a:gd name="T13" fmla="*/ 19 h 39"/>
                <a:gd name="T14" fmla="*/ 0 60000 65536"/>
                <a:gd name="T15" fmla="*/ 0 60000 65536"/>
                <a:gd name="T16" fmla="*/ 0 60000 65536"/>
                <a:gd name="T17" fmla="*/ 0 60000 65536"/>
                <a:gd name="T18" fmla="*/ 0 60000 65536"/>
                <a:gd name="T19" fmla="*/ 0 60000 65536"/>
                <a:gd name="T20" fmla="*/ 0 60000 65536"/>
                <a:gd name="T21" fmla="*/ 0 w 24"/>
                <a:gd name="T22" fmla="*/ 0 h 39"/>
                <a:gd name="T23" fmla="*/ 24 w 2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9">
                  <a:moveTo>
                    <a:pt x="0" y="24"/>
                  </a:moveTo>
                  <a:lnTo>
                    <a:pt x="8" y="39"/>
                  </a:lnTo>
                  <a:lnTo>
                    <a:pt x="24" y="39"/>
                  </a:lnTo>
                  <a:lnTo>
                    <a:pt x="24" y="31"/>
                  </a:lnTo>
                  <a:lnTo>
                    <a:pt x="16" y="8"/>
                  </a:lnTo>
                  <a:lnTo>
                    <a:pt x="8" y="0"/>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8" name="Freeform 336"/>
            <p:cNvSpPr>
              <a:spLocks/>
            </p:cNvSpPr>
            <p:nvPr/>
          </p:nvSpPr>
          <p:spPr bwMode="auto">
            <a:xfrm>
              <a:off x="4351" y="2530"/>
              <a:ext cx="27" cy="38"/>
            </a:xfrm>
            <a:custGeom>
              <a:avLst/>
              <a:gdLst>
                <a:gd name="T0" fmla="*/ 0 w 24"/>
                <a:gd name="T1" fmla="*/ 19 h 39"/>
                <a:gd name="T2" fmla="*/ 84 w 24"/>
                <a:gd name="T3" fmla="*/ 19 h 39"/>
                <a:gd name="T4" fmla="*/ 254 w 24"/>
                <a:gd name="T5" fmla="*/ 19 h 39"/>
                <a:gd name="T6" fmla="*/ 254 w 24"/>
                <a:gd name="T7" fmla="*/ 19 h 39"/>
                <a:gd name="T8" fmla="*/ 171 w 24"/>
                <a:gd name="T9" fmla="*/ 8 h 39"/>
                <a:gd name="T10" fmla="*/ 84 w 24"/>
                <a:gd name="T11" fmla="*/ 0 h 39"/>
                <a:gd name="T12" fmla="*/ 0 w 24"/>
                <a:gd name="T13" fmla="*/ 19 h 39"/>
                <a:gd name="T14" fmla="*/ 0 60000 65536"/>
                <a:gd name="T15" fmla="*/ 0 60000 65536"/>
                <a:gd name="T16" fmla="*/ 0 60000 65536"/>
                <a:gd name="T17" fmla="*/ 0 60000 65536"/>
                <a:gd name="T18" fmla="*/ 0 60000 65536"/>
                <a:gd name="T19" fmla="*/ 0 60000 65536"/>
                <a:gd name="T20" fmla="*/ 0 60000 65536"/>
                <a:gd name="T21" fmla="*/ 0 w 24"/>
                <a:gd name="T22" fmla="*/ 0 h 39"/>
                <a:gd name="T23" fmla="*/ 24 w 2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9">
                  <a:moveTo>
                    <a:pt x="0" y="24"/>
                  </a:moveTo>
                  <a:lnTo>
                    <a:pt x="8" y="39"/>
                  </a:lnTo>
                  <a:lnTo>
                    <a:pt x="24" y="39"/>
                  </a:lnTo>
                  <a:lnTo>
                    <a:pt x="24" y="31"/>
                  </a:lnTo>
                  <a:lnTo>
                    <a:pt x="16" y="8"/>
                  </a:lnTo>
                  <a:lnTo>
                    <a:pt x="8" y="0"/>
                  </a:lnTo>
                  <a:lnTo>
                    <a:pt x="0"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9" name="Freeform 337"/>
            <p:cNvSpPr>
              <a:spLocks/>
            </p:cNvSpPr>
            <p:nvPr/>
          </p:nvSpPr>
          <p:spPr bwMode="auto">
            <a:xfrm>
              <a:off x="4664" y="2435"/>
              <a:ext cx="34" cy="14"/>
            </a:xfrm>
            <a:custGeom>
              <a:avLst/>
              <a:gdLst>
                <a:gd name="T0" fmla="*/ 0 w 32"/>
                <a:gd name="T1" fmla="*/ 0 h 16"/>
                <a:gd name="T2" fmla="*/ 0 w 32"/>
                <a:gd name="T3" fmla="*/ 4 h 16"/>
                <a:gd name="T4" fmla="*/ 50 w 32"/>
                <a:gd name="T5" fmla="*/ 4 h 16"/>
                <a:gd name="T6" fmla="*/ 80 w 32"/>
                <a:gd name="T7" fmla="*/ 4 h 16"/>
                <a:gd name="T8" fmla="*/ 105 w 32"/>
                <a:gd name="T9" fmla="*/ 0 h 16"/>
                <a:gd name="T10" fmla="*/ 31 w 32"/>
                <a:gd name="T11" fmla="*/ 0 h 16"/>
                <a:gd name="T12" fmla="*/ 0 w 32"/>
                <a:gd name="T13" fmla="*/ 0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0"/>
                  </a:moveTo>
                  <a:lnTo>
                    <a:pt x="0" y="8"/>
                  </a:lnTo>
                  <a:lnTo>
                    <a:pt x="16" y="16"/>
                  </a:lnTo>
                  <a:lnTo>
                    <a:pt x="24" y="8"/>
                  </a:lnTo>
                  <a:lnTo>
                    <a:pt x="32" y="0"/>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0" name="Freeform 338"/>
            <p:cNvSpPr>
              <a:spLocks/>
            </p:cNvSpPr>
            <p:nvPr/>
          </p:nvSpPr>
          <p:spPr bwMode="auto">
            <a:xfrm>
              <a:off x="4664" y="2435"/>
              <a:ext cx="34" cy="14"/>
            </a:xfrm>
            <a:custGeom>
              <a:avLst/>
              <a:gdLst>
                <a:gd name="T0" fmla="*/ 0 w 32"/>
                <a:gd name="T1" fmla="*/ 0 h 16"/>
                <a:gd name="T2" fmla="*/ 0 w 32"/>
                <a:gd name="T3" fmla="*/ 4 h 16"/>
                <a:gd name="T4" fmla="*/ 50 w 32"/>
                <a:gd name="T5" fmla="*/ 4 h 16"/>
                <a:gd name="T6" fmla="*/ 80 w 32"/>
                <a:gd name="T7" fmla="*/ 4 h 16"/>
                <a:gd name="T8" fmla="*/ 105 w 32"/>
                <a:gd name="T9" fmla="*/ 0 h 16"/>
                <a:gd name="T10" fmla="*/ 31 w 32"/>
                <a:gd name="T11" fmla="*/ 0 h 16"/>
                <a:gd name="T12" fmla="*/ 0 w 32"/>
                <a:gd name="T13" fmla="*/ 0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0"/>
                  </a:moveTo>
                  <a:lnTo>
                    <a:pt x="0" y="8"/>
                  </a:lnTo>
                  <a:lnTo>
                    <a:pt x="16" y="16"/>
                  </a:lnTo>
                  <a:lnTo>
                    <a:pt x="24" y="8"/>
                  </a:lnTo>
                  <a:lnTo>
                    <a:pt x="32" y="0"/>
                  </a:lnTo>
                  <a:lnTo>
                    <a:pt x="8" y="0"/>
                  </a:lnTo>
                  <a:lnTo>
                    <a:pt x="0"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1" name="Freeform 339"/>
            <p:cNvSpPr>
              <a:spLocks/>
            </p:cNvSpPr>
            <p:nvPr/>
          </p:nvSpPr>
          <p:spPr bwMode="auto">
            <a:xfrm>
              <a:off x="4897" y="2272"/>
              <a:ext cx="24" cy="36"/>
            </a:xfrm>
            <a:custGeom>
              <a:avLst/>
              <a:gdLst>
                <a:gd name="T0" fmla="*/ 0 w 24"/>
                <a:gd name="T1" fmla="*/ 5 h 40"/>
                <a:gd name="T2" fmla="*/ 0 w 24"/>
                <a:gd name="T3" fmla="*/ 5 h 40"/>
                <a:gd name="T4" fmla="*/ 8 w 24"/>
                <a:gd name="T5" fmla="*/ 5 h 40"/>
                <a:gd name="T6" fmla="*/ 8 w 24"/>
                <a:gd name="T7" fmla="*/ 5 h 40"/>
                <a:gd name="T8" fmla="*/ 8 w 24"/>
                <a:gd name="T9" fmla="*/ 5 h 40"/>
                <a:gd name="T10" fmla="*/ 16 w 24"/>
                <a:gd name="T11" fmla="*/ 5 h 40"/>
                <a:gd name="T12" fmla="*/ 24 w 24"/>
                <a:gd name="T13" fmla="*/ 5 h 40"/>
                <a:gd name="T14" fmla="*/ 16 w 24"/>
                <a:gd name="T15" fmla="*/ 5 h 40"/>
                <a:gd name="T16" fmla="*/ 8 w 24"/>
                <a:gd name="T17" fmla="*/ 0 h 40"/>
                <a:gd name="T18" fmla="*/ 0 w 24"/>
                <a:gd name="T19" fmla="*/ 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0"/>
                <a:gd name="T32" fmla="*/ 24 w 2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0">
                  <a:moveTo>
                    <a:pt x="0" y="8"/>
                  </a:moveTo>
                  <a:lnTo>
                    <a:pt x="0" y="16"/>
                  </a:lnTo>
                  <a:lnTo>
                    <a:pt x="8" y="16"/>
                  </a:lnTo>
                  <a:lnTo>
                    <a:pt x="8" y="32"/>
                  </a:lnTo>
                  <a:lnTo>
                    <a:pt x="8" y="40"/>
                  </a:lnTo>
                  <a:lnTo>
                    <a:pt x="16" y="32"/>
                  </a:lnTo>
                  <a:lnTo>
                    <a:pt x="24" y="16"/>
                  </a:lnTo>
                  <a:lnTo>
                    <a:pt x="16" y="8"/>
                  </a:lnTo>
                  <a:lnTo>
                    <a:pt x="8"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2" name="Freeform 340"/>
            <p:cNvSpPr>
              <a:spLocks/>
            </p:cNvSpPr>
            <p:nvPr/>
          </p:nvSpPr>
          <p:spPr bwMode="auto">
            <a:xfrm>
              <a:off x="4897" y="2272"/>
              <a:ext cx="24" cy="36"/>
            </a:xfrm>
            <a:custGeom>
              <a:avLst/>
              <a:gdLst>
                <a:gd name="T0" fmla="*/ 0 w 24"/>
                <a:gd name="T1" fmla="*/ 5 h 40"/>
                <a:gd name="T2" fmla="*/ 0 w 24"/>
                <a:gd name="T3" fmla="*/ 5 h 40"/>
                <a:gd name="T4" fmla="*/ 8 w 24"/>
                <a:gd name="T5" fmla="*/ 5 h 40"/>
                <a:gd name="T6" fmla="*/ 8 w 24"/>
                <a:gd name="T7" fmla="*/ 5 h 40"/>
                <a:gd name="T8" fmla="*/ 8 w 24"/>
                <a:gd name="T9" fmla="*/ 5 h 40"/>
                <a:gd name="T10" fmla="*/ 16 w 24"/>
                <a:gd name="T11" fmla="*/ 5 h 40"/>
                <a:gd name="T12" fmla="*/ 24 w 24"/>
                <a:gd name="T13" fmla="*/ 5 h 40"/>
                <a:gd name="T14" fmla="*/ 16 w 24"/>
                <a:gd name="T15" fmla="*/ 5 h 40"/>
                <a:gd name="T16" fmla="*/ 8 w 24"/>
                <a:gd name="T17" fmla="*/ 0 h 40"/>
                <a:gd name="T18" fmla="*/ 0 w 24"/>
                <a:gd name="T19" fmla="*/ 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0"/>
                <a:gd name="T32" fmla="*/ 24 w 2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0">
                  <a:moveTo>
                    <a:pt x="0" y="8"/>
                  </a:moveTo>
                  <a:lnTo>
                    <a:pt x="0" y="16"/>
                  </a:lnTo>
                  <a:lnTo>
                    <a:pt x="8" y="16"/>
                  </a:lnTo>
                  <a:lnTo>
                    <a:pt x="8" y="32"/>
                  </a:lnTo>
                  <a:lnTo>
                    <a:pt x="8" y="40"/>
                  </a:lnTo>
                  <a:lnTo>
                    <a:pt x="16" y="32"/>
                  </a:lnTo>
                  <a:lnTo>
                    <a:pt x="24" y="16"/>
                  </a:lnTo>
                  <a:lnTo>
                    <a:pt x="16" y="8"/>
                  </a:lnTo>
                  <a:lnTo>
                    <a:pt x="8" y="0"/>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3" name="Freeform 341"/>
            <p:cNvSpPr>
              <a:spLocks/>
            </p:cNvSpPr>
            <p:nvPr/>
          </p:nvSpPr>
          <p:spPr bwMode="auto">
            <a:xfrm>
              <a:off x="4921" y="2272"/>
              <a:ext cx="24" cy="14"/>
            </a:xfrm>
            <a:custGeom>
              <a:avLst/>
              <a:gdLst>
                <a:gd name="T0" fmla="*/ 0 w 24"/>
                <a:gd name="T1" fmla="*/ 4 h 16"/>
                <a:gd name="T2" fmla="*/ 0 w 24"/>
                <a:gd name="T3" fmla="*/ 4 h 16"/>
                <a:gd name="T4" fmla="*/ 8 w 24"/>
                <a:gd name="T5" fmla="*/ 4 h 16"/>
                <a:gd name="T6" fmla="*/ 16 w 24"/>
                <a:gd name="T7" fmla="*/ 4 h 16"/>
                <a:gd name="T8" fmla="*/ 24 w 24"/>
                <a:gd name="T9" fmla="*/ 4 h 16"/>
                <a:gd name="T10" fmla="*/ 24 w 24"/>
                <a:gd name="T11" fmla="*/ 0 h 16"/>
                <a:gd name="T12" fmla="*/ 16 w 24"/>
                <a:gd name="T13" fmla="*/ 0 h 16"/>
                <a:gd name="T14" fmla="*/ 0 w 24"/>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6"/>
                <a:gd name="T26" fmla="*/ 24 w 2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6">
                  <a:moveTo>
                    <a:pt x="0" y="8"/>
                  </a:moveTo>
                  <a:lnTo>
                    <a:pt x="0" y="16"/>
                  </a:lnTo>
                  <a:lnTo>
                    <a:pt x="8" y="16"/>
                  </a:lnTo>
                  <a:lnTo>
                    <a:pt x="16" y="8"/>
                  </a:lnTo>
                  <a:lnTo>
                    <a:pt x="24" y="8"/>
                  </a:lnTo>
                  <a:lnTo>
                    <a:pt x="24" y="0"/>
                  </a:lnTo>
                  <a:lnTo>
                    <a:pt x="16"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4" name="Freeform 342"/>
            <p:cNvSpPr>
              <a:spLocks/>
            </p:cNvSpPr>
            <p:nvPr/>
          </p:nvSpPr>
          <p:spPr bwMode="auto">
            <a:xfrm>
              <a:off x="4921" y="2272"/>
              <a:ext cx="24" cy="14"/>
            </a:xfrm>
            <a:custGeom>
              <a:avLst/>
              <a:gdLst>
                <a:gd name="T0" fmla="*/ 0 w 24"/>
                <a:gd name="T1" fmla="*/ 4 h 16"/>
                <a:gd name="T2" fmla="*/ 0 w 24"/>
                <a:gd name="T3" fmla="*/ 4 h 16"/>
                <a:gd name="T4" fmla="*/ 8 w 24"/>
                <a:gd name="T5" fmla="*/ 4 h 16"/>
                <a:gd name="T6" fmla="*/ 16 w 24"/>
                <a:gd name="T7" fmla="*/ 4 h 16"/>
                <a:gd name="T8" fmla="*/ 24 w 24"/>
                <a:gd name="T9" fmla="*/ 4 h 16"/>
                <a:gd name="T10" fmla="*/ 24 w 24"/>
                <a:gd name="T11" fmla="*/ 0 h 16"/>
                <a:gd name="T12" fmla="*/ 16 w 24"/>
                <a:gd name="T13" fmla="*/ 0 h 16"/>
                <a:gd name="T14" fmla="*/ 0 w 24"/>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6"/>
                <a:gd name="T26" fmla="*/ 24 w 2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6">
                  <a:moveTo>
                    <a:pt x="0" y="8"/>
                  </a:moveTo>
                  <a:lnTo>
                    <a:pt x="0" y="16"/>
                  </a:lnTo>
                  <a:lnTo>
                    <a:pt x="8" y="16"/>
                  </a:lnTo>
                  <a:lnTo>
                    <a:pt x="16" y="8"/>
                  </a:lnTo>
                  <a:lnTo>
                    <a:pt x="24" y="8"/>
                  </a:lnTo>
                  <a:lnTo>
                    <a:pt x="24" y="0"/>
                  </a:lnTo>
                  <a:lnTo>
                    <a:pt x="16" y="0"/>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5" name="Freeform 343"/>
            <p:cNvSpPr>
              <a:spLocks/>
            </p:cNvSpPr>
            <p:nvPr/>
          </p:nvSpPr>
          <p:spPr bwMode="auto">
            <a:xfrm>
              <a:off x="4905" y="2173"/>
              <a:ext cx="124" cy="106"/>
            </a:xfrm>
            <a:custGeom>
              <a:avLst/>
              <a:gdLst>
                <a:gd name="T0" fmla="*/ 0 w 120"/>
                <a:gd name="T1" fmla="*/ 32 h 112"/>
                <a:gd name="T2" fmla="*/ 0 w 120"/>
                <a:gd name="T3" fmla="*/ 35 h 112"/>
                <a:gd name="T4" fmla="*/ 36 w 120"/>
                <a:gd name="T5" fmla="*/ 35 h 112"/>
                <a:gd name="T6" fmla="*/ 75 w 120"/>
                <a:gd name="T7" fmla="*/ 29 h 112"/>
                <a:gd name="T8" fmla="*/ 94 w 120"/>
                <a:gd name="T9" fmla="*/ 32 h 112"/>
                <a:gd name="T10" fmla="*/ 94 w 120"/>
                <a:gd name="T11" fmla="*/ 35 h 112"/>
                <a:gd name="T12" fmla="*/ 106 w 120"/>
                <a:gd name="T13" fmla="*/ 38 h 112"/>
                <a:gd name="T14" fmla="*/ 122 w 120"/>
                <a:gd name="T15" fmla="*/ 32 h 112"/>
                <a:gd name="T16" fmla="*/ 122 w 120"/>
                <a:gd name="T17" fmla="*/ 29 h 112"/>
                <a:gd name="T18" fmla="*/ 138 w 120"/>
                <a:gd name="T19" fmla="*/ 32 h 112"/>
                <a:gd name="T20" fmla="*/ 155 w 120"/>
                <a:gd name="T21" fmla="*/ 32 h 112"/>
                <a:gd name="T22" fmla="*/ 155 w 120"/>
                <a:gd name="T23" fmla="*/ 29 h 112"/>
                <a:gd name="T24" fmla="*/ 168 w 120"/>
                <a:gd name="T25" fmla="*/ 32 h 112"/>
                <a:gd name="T26" fmla="*/ 168 w 120"/>
                <a:gd name="T27" fmla="*/ 29 h 112"/>
                <a:gd name="T28" fmla="*/ 185 w 120"/>
                <a:gd name="T29" fmla="*/ 29 h 112"/>
                <a:gd name="T30" fmla="*/ 202 w 120"/>
                <a:gd name="T31" fmla="*/ 29 h 112"/>
                <a:gd name="T32" fmla="*/ 217 w 120"/>
                <a:gd name="T33" fmla="*/ 29 h 112"/>
                <a:gd name="T34" fmla="*/ 217 w 120"/>
                <a:gd name="T35" fmla="*/ 17 h 112"/>
                <a:gd name="T36" fmla="*/ 231 w 120"/>
                <a:gd name="T37" fmla="*/ 17 h 112"/>
                <a:gd name="T38" fmla="*/ 231 w 120"/>
                <a:gd name="T39" fmla="*/ 8 h 112"/>
                <a:gd name="T40" fmla="*/ 217 w 120"/>
                <a:gd name="T41" fmla="*/ 0 h 112"/>
                <a:gd name="T42" fmla="*/ 217 w 120"/>
                <a:gd name="T43" fmla="*/ 8 h 112"/>
                <a:gd name="T44" fmla="*/ 202 w 120"/>
                <a:gd name="T45" fmla="*/ 8 h 112"/>
                <a:gd name="T46" fmla="*/ 185 w 120"/>
                <a:gd name="T47" fmla="*/ 14 h 112"/>
                <a:gd name="T48" fmla="*/ 155 w 120"/>
                <a:gd name="T49" fmla="*/ 20 h 112"/>
                <a:gd name="T50" fmla="*/ 138 w 120"/>
                <a:gd name="T51" fmla="*/ 25 h 112"/>
                <a:gd name="T52" fmla="*/ 138 w 120"/>
                <a:gd name="T53" fmla="*/ 20 h 112"/>
                <a:gd name="T54" fmla="*/ 122 w 120"/>
                <a:gd name="T55" fmla="*/ 23 h 112"/>
                <a:gd name="T56" fmla="*/ 106 w 120"/>
                <a:gd name="T57" fmla="*/ 29 h 112"/>
                <a:gd name="T58" fmla="*/ 94 w 120"/>
                <a:gd name="T59" fmla="*/ 29 h 112"/>
                <a:gd name="T60" fmla="*/ 44 w 120"/>
                <a:gd name="T61" fmla="*/ 29 h 112"/>
                <a:gd name="T62" fmla="*/ 0 w 120"/>
                <a:gd name="T63" fmla="*/ 3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12"/>
                <a:gd name="T98" fmla="*/ 120 w 12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12">
                  <a:moveTo>
                    <a:pt x="0" y="96"/>
                  </a:moveTo>
                  <a:lnTo>
                    <a:pt x="0" y="104"/>
                  </a:lnTo>
                  <a:lnTo>
                    <a:pt x="16" y="104"/>
                  </a:lnTo>
                  <a:lnTo>
                    <a:pt x="40" y="88"/>
                  </a:lnTo>
                  <a:lnTo>
                    <a:pt x="48" y="96"/>
                  </a:lnTo>
                  <a:lnTo>
                    <a:pt x="48" y="104"/>
                  </a:lnTo>
                  <a:lnTo>
                    <a:pt x="56" y="112"/>
                  </a:lnTo>
                  <a:lnTo>
                    <a:pt x="64" y="96"/>
                  </a:lnTo>
                  <a:lnTo>
                    <a:pt x="64" y="88"/>
                  </a:lnTo>
                  <a:lnTo>
                    <a:pt x="72" y="96"/>
                  </a:lnTo>
                  <a:lnTo>
                    <a:pt x="80" y="96"/>
                  </a:lnTo>
                  <a:lnTo>
                    <a:pt x="80" y="88"/>
                  </a:lnTo>
                  <a:lnTo>
                    <a:pt x="88" y="96"/>
                  </a:lnTo>
                  <a:lnTo>
                    <a:pt x="88" y="88"/>
                  </a:lnTo>
                  <a:lnTo>
                    <a:pt x="96" y="88"/>
                  </a:lnTo>
                  <a:lnTo>
                    <a:pt x="104" y="88"/>
                  </a:lnTo>
                  <a:lnTo>
                    <a:pt x="112" y="88"/>
                  </a:lnTo>
                  <a:lnTo>
                    <a:pt x="112" y="48"/>
                  </a:lnTo>
                  <a:lnTo>
                    <a:pt x="120" y="48"/>
                  </a:lnTo>
                  <a:lnTo>
                    <a:pt x="120" y="8"/>
                  </a:lnTo>
                  <a:lnTo>
                    <a:pt x="112" y="0"/>
                  </a:lnTo>
                  <a:lnTo>
                    <a:pt x="112" y="8"/>
                  </a:lnTo>
                  <a:lnTo>
                    <a:pt x="104" y="8"/>
                  </a:lnTo>
                  <a:lnTo>
                    <a:pt x="96" y="40"/>
                  </a:lnTo>
                  <a:lnTo>
                    <a:pt x="80" y="56"/>
                  </a:lnTo>
                  <a:lnTo>
                    <a:pt x="72" y="72"/>
                  </a:lnTo>
                  <a:lnTo>
                    <a:pt x="72" y="56"/>
                  </a:lnTo>
                  <a:lnTo>
                    <a:pt x="64" y="64"/>
                  </a:lnTo>
                  <a:lnTo>
                    <a:pt x="56" y="88"/>
                  </a:lnTo>
                  <a:lnTo>
                    <a:pt x="48" y="88"/>
                  </a:lnTo>
                  <a:lnTo>
                    <a:pt x="24" y="88"/>
                  </a:lnTo>
                  <a:lnTo>
                    <a:pt x="0" y="9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6" name="Freeform 344"/>
            <p:cNvSpPr>
              <a:spLocks/>
            </p:cNvSpPr>
            <p:nvPr/>
          </p:nvSpPr>
          <p:spPr bwMode="auto">
            <a:xfrm>
              <a:off x="4905" y="2173"/>
              <a:ext cx="124" cy="106"/>
            </a:xfrm>
            <a:custGeom>
              <a:avLst/>
              <a:gdLst>
                <a:gd name="T0" fmla="*/ 0 w 120"/>
                <a:gd name="T1" fmla="*/ 32 h 112"/>
                <a:gd name="T2" fmla="*/ 0 w 120"/>
                <a:gd name="T3" fmla="*/ 35 h 112"/>
                <a:gd name="T4" fmla="*/ 36 w 120"/>
                <a:gd name="T5" fmla="*/ 35 h 112"/>
                <a:gd name="T6" fmla="*/ 75 w 120"/>
                <a:gd name="T7" fmla="*/ 29 h 112"/>
                <a:gd name="T8" fmla="*/ 94 w 120"/>
                <a:gd name="T9" fmla="*/ 32 h 112"/>
                <a:gd name="T10" fmla="*/ 94 w 120"/>
                <a:gd name="T11" fmla="*/ 35 h 112"/>
                <a:gd name="T12" fmla="*/ 106 w 120"/>
                <a:gd name="T13" fmla="*/ 38 h 112"/>
                <a:gd name="T14" fmla="*/ 122 w 120"/>
                <a:gd name="T15" fmla="*/ 32 h 112"/>
                <a:gd name="T16" fmla="*/ 122 w 120"/>
                <a:gd name="T17" fmla="*/ 29 h 112"/>
                <a:gd name="T18" fmla="*/ 138 w 120"/>
                <a:gd name="T19" fmla="*/ 32 h 112"/>
                <a:gd name="T20" fmla="*/ 155 w 120"/>
                <a:gd name="T21" fmla="*/ 32 h 112"/>
                <a:gd name="T22" fmla="*/ 155 w 120"/>
                <a:gd name="T23" fmla="*/ 29 h 112"/>
                <a:gd name="T24" fmla="*/ 168 w 120"/>
                <a:gd name="T25" fmla="*/ 32 h 112"/>
                <a:gd name="T26" fmla="*/ 168 w 120"/>
                <a:gd name="T27" fmla="*/ 29 h 112"/>
                <a:gd name="T28" fmla="*/ 185 w 120"/>
                <a:gd name="T29" fmla="*/ 29 h 112"/>
                <a:gd name="T30" fmla="*/ 202 w 120"/>
                <a:gd name="T31" fmla="*/ 29 h 112"/>
                <a:gd name="T32" fmla="*/ 217 w 120"/>
                <a:gd name="T33" fmla="*/ 29 h 112"/>
                <a:gd name="T34" fmla="*/ 217 w 120"/>
                <a:gd name="T35" fmla="*/ 17 h 112"/>
                <a:gd name="T36" fmla="*/ 231 w 120"/>
                <a:gd name="T37" fmla="*/ 17 h 112"/>
                <a:gd name="T38" fmla="*/ 231 w 120"/>
                <a:gd name="T39" fmla="*/ 8 h 112"/>
                <a:gd name="T40" fmla="*/ 217 w 120"/>
                <a:gd name="T41" fmla="*/ 0 h 112"/>
                <a:gd name="T42" fmla="*/ 217 w 120"/>
                <a:gd name="T43" fmla="*/ 8 h 112"/>
                <a:gd name="T44" fmla="*/ 202 w 120"/>
                <a:gd name="T45" fmla="*/ 8 h 112"/>
                <a:gd name="T46" fmla="*/ 185 w 120"/>
                <a:gd name="T47" fmla="*/ 14 h 112"/>
                <a:gd name="T48" fmla="*/ 155 w 120"/>
                <a:gd name="T49" fmla="*/ 20 h 112"/>
                <a:gd name="T50" fmla="*/ 138 w 120"/>
                <a:gd name="T51" fmla="*/ 25 h 112"/>
                <a:gd name="T52" fmla="*/ 138 w 120"/>
                <a:gd name="T53" fmla="*/ 20 h 112"/>
                <a:gd name="T54" fmla="*/ 122 w 120"/>
                <a:gd name="T55" fmla="*/ 23 h 112"/>
                <a:gd name="T56" fmla="*/ 106 w 120"/>
                <a:gd name="T57" fmla="*/ 29 h 112"/>
                <a:gd name="T58" fmla="*/ 94 w 120"/>
                <a:gd name="T59" fmla="*/ 29 h 112"/>
                <a:gd name="T60" fmla="*/ 44 w 120"/>
                <a:gd name="T61" fmla="*/ 29 h 112"/>
                <a:gd name="T62" fmla="*/ 0 w 120"/>
                <a:gd name="T63" fmla="*/ 3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12"/>
                <a:gd name="T98" fmla="*/ 120 w 12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12">
                  <a:moveTo>
                    <a:pt x="0" y="96"/>
                  </a:moveTo>
                  <a:lnTo>
                    <a:pt x="0" y="104"/>
                  </a:lnTo>
                  <a:lnTo>
                    <a:pt x="16" y="104"/>
                  </a:lnTo>
                  <a:lnTo>
                    <a:pt x="40" y="88"/>
                  </a:lnTo>
                  <a:lnTo>
                    <a:pt x="48" y="96"/>
                  </a:lnTo>
                  <a:lnTo>
                    <a:pt x="48" y="104"/>
                  </a:lnTo>
                  <a:lnTo>
                    <a:pt x="56" y="112"/>
                  </a:lnTo>
                  <a:lnTo>
                    <a:pt x="64" y="96"/>
                  </a:lnTo>
                  <a:lnTo>
                    <a:pt x="64" y="88"/>
                  </a:lnTo>
                  <a:lnTo>
                    <a:pt x="72" y="96"/>
                  </a:lnTo>
                  <a:lnTo>
                    <a:pt x="80" y="96"/>
                  </a:lnTo>
                  <a:lnTo>
                    <a:pt x="80" y="88"/>
                  </a:lnTo>
                  <a:lnTo>
                    <a:pt x="88" y="96"/>
                  </a:lnTo>
                  <a:lnTo>
                    <a:pt x="88" y="88"/>
                  </a:lnTo>
                  <a:lnTo>
                    <a:pt x="96" y="88"/>
                  </a:lnTo>
                  <a:lnTo>
                    <a:pt x="104" y="88"/>
                  </a:lnTo>
                  <a:lnTo>
                    <a:pt x="112" y="88"/>
                  </a:lnTo>
                  <a:lnTo>
                    <a:pt x="112" y="48"/>
                  </a:lnTo>
                  <a:lnTo>
                    <a:pt x="120" y="48"/>
                  </a:lnTo>
                  <a:lnTo>
                    <a:pt x="120" y="8"/>
                  </a:lnTo>
                  <a:lnTo>
                    <a:pt x="112" y="0"/>
                  </a:lnTo>
                  <a:lnTo>
                    <a:pt x="112" y="8"/>
                  </a:lnTo>
                  <a:lnTo>
                    <a:pt x="104" y="8"/>
                  </a:lnTo>
                  <a:lnTo>
                    <a:pt x="96" y="40"/>
                  </a:lnTo>
                  <a:lnTo>
                    <a:pt x="80" y="56"/>
                  </a:lnTo>
                  <a:lnTo>
                    <a:pt x="72" y="72"/>
                  </a:lnTo>
                  <a:lnTo>
                    <a:pt x="72" y="56"/>
                  </a:lnTo>
                  <a:lnTo>
                    <a:pt x="64" y="64"/>
                  </a:lnTo>
                  <a:lnTo>
                    <a:pt x="56" y="88"/>
                  </a:lnTo>
                  <a:lnTo>
                    <a:pt x="48" y="88"/>
                  </a:lnTo>
                  <a:lnTo>
                    <a:pt x="24" y="88"/>
                  </a:lnTo>
                  <a:lnTo>
                    <a:pt x="0" y="9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7" name="Freeform 345"/>
            <p:cNvSpPr>
              <a:spLocks/>
            </p:cNvSpPr>
            <p:nvPr/>
          </p:nvSpPr>
          <p:spPr bwMode="auto">
            <a:xfrm>
              <a:off x="5004" y="2122"/>
              <a:ext cx="66" cy="51"/>
            </a:xfrm>
            <a:custGeom>
              <a:avLst/>
              <a:gdLst>
                <a:gd name="T0" fmla="*/ 0 w 64"/>
                <a:gd name="T1" fmla="*/ 7 h 56"/>
                <a:gd name="T2" fmla="*/ 0 w 64"/>
                <a:gd name="T3" fmla="*/ 9 h 56"/>
                <a:gd name="T4" fmla="*/ 36 w 64"/>
                <a:gd name="T5" fmla="*/ 9 h 56"/>
                <a:gd name="T6" fmla="*/ 8 w 64"/>
                <a:gd name="T7" fmla="*/ 9 h 56"/>
                <a:gd name="T8" fmla="*/ 8 w 64"/>
                <a:gd name="T9" fmla="*/ 7 h 56"/>
                <a:gd name="T10" fmla="*/ 44 w 64"/>
                <a:gd name="T11" fmla="*/ 7 h 56"/>
                <a:gd name="T12" fmla="*/ 71 w 64"/>
                <a:gd name="T13" fmla="*/ 9 h 56"/>
                <a:gd name="T14" fmla="*/ 90 w 64"/>
                <a:gd name="T15" fmla="*/ 5 h 56"/>
                <a:gd name="T16" fmla="*/ 103 w 64"/>
                <a:gd name="T17" fmla="*/ 5 h 56"/>
                <a:gd name="T18" fmla="*/ 116 w 64"/>
                <a:gd name="T19" fmla="*/ 5 h 56"/>
                <a:gd name="T20" fmla="*/ 103 w 64"/>
                <a:gd name="T21" fmla="*/ 5 h 56"/>
                <a:gd name="T22" fmla="*/ 116 w 64"/>
                <a:gd name="T23" fmla="*/ 5 h 56"/>
                <a:gd name="T24" fmla="*/ 103 w 64"/>
                <a:gd name="T25" fmla="*/ 5 h 56"/>
                <a:gd name="T26" fmla="*/ 71 w 64"/>
                <a:gd name="T27" fmla="*/ 5 h 56"/>
                <a:gd name="T28" fmla="*/ 44 w 64"/>
                <a:gd name="T29" fmla="*/ 0 h 56"/>
                <a:gd name="T30" fmla="*/ 44 w 64"/>
                <a:gd name="T31" fmla="*/ 5 h 56"/>
                <a:gd name="T32" fmla="*/ 36 w 64"/>
                <a:gd name="T33" fmla="*/ 5 h 56"/>
                <a:gd name="T34" fmla="*/ 8 w 64"/>
                <a:gd name="T35" fmla="*/ 5 h 56"/>
                <a:gd name="T36" fmla="*/ 8 w 64"/>
                <a:gd name="T37" fmla="*/ 5 h 56"/>
                <a:gd name="T38" fmla="*/ 0 w 64"/>
                <a:gd name="T39" fmla="*/ 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56"/>
                <a:gd name="T62" fmla="*/ 64 w 64"/>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56">
                  <a:moveTo>
                    <a:pt x="0" y="48"/>
                  </a:moveTo>
                  <a:lnTo>
                    <a:pt x="0" y="56"/>
                  </a:lnTo>
                  <a:lnTo>
                    <a:pt x="16" y="56"/>
                  </a:lnTo>
                  <a:lnTo>
                    <a:pt x="8" y="56"/>
                  </a:lnTo>
                  <a:lnTo>
                    <a:pt x="8" y="48"/>
                  </a:lnTo>
                  <a:lnTo>
                    <a:pt x="24" y="48"/>
                  </a:lnTo>
                  <a:lnTo>
                    <a:pt x="40" y="56"/>
                  </a:lnTo>
                  <a:lnTo>
                    <a:pt x="48" y="40"/>
                  </a:lnTo>
                  <a:lnTo>
                    <a:pt x="56" y="40"/>
                  </a:lnTo>
                  <a:lnTo>
                    <a:pt x="64" y="32"/>
                  </a:lnTo>
                  <a:lnTo>
                    <a:pt x="56" y="24"/>
                  </a:lnTo>
                  <a:lnTo>
                    <a:pt x="64" y="16"/>
                  </a:lnTo>
                  <a:lnTo>
                    <a:pt x="56" y="24"/>
                  </a:lnTo>
                  <a:lnTo>
                    <a:pt x="40" y="16"/>
                  </a:lnTo>
                  <a:lnTo>
                    <a:pt x="24" y="0"/>
                  </a:lnTo>
                  <a:lnTo>
                    <a:pt x="24" y="8"/>
                  </a:lnTo>
                  <a:lnTo>
                    <a:pt x="16" y="40"/>
                  </a:lnTo>
                  <a:lnTo>
                    <a:pt x="8" y="32"/>
                  </a:lnTo>
                  <a:lnTo>
                    <a:pt x="8" y="40"/>
                  </a:lnTo>
                  <a:lnTo>
                    <a:pt x="0"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8" name="Freeform 346"/>
            <p:cNvSpPr>
              <a:spLocks/>
            </p:cNvSpPr>
            <p:nvPr/>
          </p:nvSpPr>
          <p:spPr bwMode="auto">
            <a:xfrm>
              <a:off x="5004" y="2122"/>
              <a:ext cx="66" cy="51"/>
            </a:xfrm>
            <a:custGeom>
              <a:avLst/>
              <a:gdLst>
                <a:gd name="T0" fmla="*/ 0 w 64"/>
                <a:gd name="T1" fmla="*/ 7 h 56"/>
                <a:gd name="T2" fmla="*/ 0 w 64"/>
                <a:gd name="T3" fmla="*/ 9 h 56"/>
                <a:gd name="T4" fmla="*/ 36 w 64"/>
                <a:gd name="T5" fmla="*/ 9 h 56"/>
                <a:gd name="T6" fmla="*/ 8 w 64"/>
                <a:gd name="T7" fmla="*/ 9 h 56"/>
                <a:gd name="T8" fmla="*/ 8 w 64"/>
                <a:gd name="T9" fmla="*/ 7 h 56"/>
                <a:gd name="T10" fmla="*/ 44 w 64"/>
                <a:gd name="T11" fmla="*/ 7 h 56"/>
                <a:gd name="T12" fmla="*/ 71 w 64"/>
                <a:gd name="T13" fmla="*/ 9 h 56"/>
                <a:gd name="T14" fmla="*/ 90 w 64"/>
                <a:gd name="T15" fmla="*/ 5 h 56"/>
                <a:gd name="T16" fmla="*/ 103 w 64"/>
                <a:gd name="T17" fmla="*/ 5 h 56"/>
                <a:gd name="T18" fmla="*/ 116 w 64"/>
                <a:gd name="T19" fmla="*/ 5 h 56"/>
                <a:gd name="T20" fmla="*/ 103 w 64"/>
                <a:gd name="T21" fmla="*/ 5 h 56"/>
                <a:gd name="T22" fmla="*/ 116 w 64"/>
                <a:gd name="T23" fmla="*/ 5 h 56"/>
                <a:gd name="T24" fmla="*/ 103 w 64"/>
                <a:gd name="T25" fmla="*/ 5 h 56"/>
                <a:gd name="T26" fmla="*/ 71 w 64"/>
                <a:gd name="T27" fmla="*/ 5 h 56"/>
                <a:gd name="T28" fmla="*/ 44 w 64"/>
                <a:gd name="T29" fmla="*/ 0 h 56"/>
                <a:gd name="T30" fmla="*/ 44 w 64"/>
                <a:gd name="T31" fmla="*/ 5 h 56"/>
                <a:gd name="T32" fmla="*/ 36 w 64"/>
                <a:gd name="T33" fmla="*/ 5 h 56"/>
                <a:gd name="T34" fmla="*/ 8 w 64"/>
                <a:gd name="T35" fmla="*/ 5 h 56"/>
                <a:gd name="T36" fmla="*/ 8 w 64"/>
                <a:gd name="T37" fmla="*/ 5 h 56"/>
                <a:gd name="T38" fmla="*/ 0 w 64"/>
                <a:gd name="T39" fmla="*/ 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56"/>
                <a:gd name="T62" fmla="*/ 64 w 64"/>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56">
                  <a:moveTo>
                    <a:pt x="0" y="48"/>
                  </a:moveTo>
                  <a:lnTo>
                    <a:pt x="0" y="56"/>
                  </a:lnTo>
                  <a:lnTo>
                    <a:pt x="16" y="56"/>
                  </a:lnTo>
                  <a:lnTo>
                    <a:pt x="8" y="56"/>
                  </a:lnTo>
                  <a:lnTo>
                    <a:pt x="8" y="48"/>
                  </a:lnTo>
                  <a:lnTo>
                    <a:pt x="24" y="48"/>
                  </a:lnTo>
                  <a:lnTo>
                    <a:pt x="40" y="56"/>
                  </a:lnTo>
                  <a:lnTo>
                    <a:pt x="48" y="40"/>
                  </a:lnTo>
                  <a:lnTo>
                    <a:pt x="56" y="40"/>
                  </a:lnTo>
                  <a:lnTo>
                    <a:pt x="64" y="32"/>
                  </a:lnTo>
                  <a:lnTo>
                    <a:pt x="56" y="24"/>
                  </a:lnTo>
                  <a:lnTo>
                    <a:pt x="64" y="16"/>
                  </a:lnTo>
                  <a:lnTo>
                    <a:pt x="56" y="24"/>
                  </a:lnTo>
                  <a:lnTo>
                    <a:pt x="40" y="16"/>
                  </a:lnTo>
                  <a:lnTo>
                    <a:pt x="24" y="0"/>
                  </a:lnTo>
                  <a:lnTo>
                    <a:pt x="24" y="8"/>
                  </a:lnTo>
                  <a:lnTo>
                    <a:pt x="16" y="40"/>
                  </a:lnTo>
                  <a:lnTo>
                    <a:pt x="8" y="32"/>
                  </a:lnTo>
                  <a:lnTo>
                    <a:pt x="8" y="40"/>
                  </a:lnTo>
                  <a:lnTo>
                    <a:pt x="0" y="4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9" name="Freeform 347"/>
            <p:cNvSpPr>
              <a:spLocks/>
            </p:cNvSpPr>
            <p:nvPr/>
          </p:nvSpPr>
          <p:spPr bwMode="auto">
            <a:xfrm>
              <a:off x="5029" y="1990"/>
              <a:ext cx="24" cy="132"/>
            </a:xfrm>
            <a:custGeom>
              <a:avLst/>
              <a:gdLst>
                <a:gd name="T0" fmla="*/ 0 w 24"/>
                <a:gd name="T1" fmla="*/ 6 h 143"/>
                <a:gd name="T2" fmla="*/ 0 w 24"/>
                <a:gd name="T3" fmla="*/ 10 h 143"/>
                <a:gd name="T4" fmla="*/ 0 w 24"/>
                <a:gd name="T5" fmla="*/ 12 h 143"/>
                <a:gd name="T6" fmla="*/ 0 w 24"/>
                <a:gd name="T7" fmla="*/ 18 h 143"/>
                <a:gd name="T8" fmla="*/ 0 w 24"/>
                <a:gd name="T9" fmla="*/ 20 h 143"/>
                <a:gd name="T10" fmla="*/ 0 w 24"/>
                <a:gd name="T11" fmla="*/ 26 h 143"/>
                <a:gd name="T12" fmla="*/ 0 w 24"/>
                <a:gd name="T13" fmla="*/ 29 h 143"/>
                <a:gd name="T14" fmla="*/ 0 w 24"/>
                <a:gd name="T15" fmla="*/ 26 h 143"/>
                <a:gd name="T16" fmla="*/ 16 w 24"/>
                <a:gd name="T17" fmla="*/ 28 h 143"/>
                <a:gd name="T18" fmla="*/ 16 w 24"/>
                <a:gd name="T19" fmla="*/ 26 h 143"/>
                <a:gd name="T20" fmla="*/ 0 w 24"/>
                <a:gd name="T21" fmla="*/ 20 h 143"/>
                <a:gd name="T22" fmla="*/ 8 w 24"/>
                <a:gd name="T23" fmla="*/ 17 h 143"/>
                <a:gd name="T24" fmla="*/ 16 w 24"/>
                <a:gd name="T25" fmla="*/ 17 h 143"/>
                <a:gd name="T26" fmla="*/ 24 w 24"/>
                <a:gd name="T27" fmla="*/ 17 h 143"/>
                <a:gd name="T28" fmla="*/ 8 w 24"/>
                <a:gd name="T29" fmla="*/ 8 h 143"/>
                <a:gd name="T30" fmla="*/ 8 w 24"/>
                <a:gd name="T31" fmla="*/ 6 h 143"/>
                <a:gd name="T32" fmla="*/ 8 w 24"/>
                <a:gd name="T33" fmla="*/ 0 h 143"/>
                <a:gd name="T34" fmla="*/ 0 w 24"/>
                <a:gd name="T35" fmla="*/ 0 h 143"/>
                <a:gd name="T36" fmla="*/ 0 w 24"/>
                <a:gd name="T37" fmla="*/ 6 h 143"/>
                <a:gd name="T38" fmla="*/ 0 w 24"/>
                <a:gd name="T39" fmla="*/ 6 h 1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43"/>
                <a:gd name="T62" fmla="*/ 24 w 24"/>
                <a:gd name="T63" fmla="*/ 143 h 1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43">
                  <a:moveTo>
                    <a:pt x="0" y="16"/>
                  </a:moveTo>
                  <a:lnTo>
                    <a:pt x="0" y="48"/>
                  </a:lnTo>
                  <a:lnTo>
                    <a:pt x="0" y="56"/>
                  </a:lnTo>
                  <a:lnTo>
                    <a:pt x="0" y="95"/>
                  </a:lnTo>
                  <a:lnTo>
                    <a:pt x="0" y="103"/>
                  </a:lnTo>
                  <a:lnTo>
                    <a:pt x="0" y="127"/>
                  </a:lnTo>
                  <a:lnTo>
                    <a:pt x="0" y="143"/>
                  </a:lnTo>
                  <a:lnTo>
                    <a:pt x="0" y="127"/>
                  </a:lnTo>
                  <a:lnTo>
                    <a:pt x="16" y="135"/>
                  </a:lnTo>
                  <a:lnTo>
                    <a:pt x="16" y="127"/>
                  </a:lnTo>
                  <a:lnTo>
                    <a:pt x="0" y="103"/>
                  </a:lnTo>
                  <a:lnTo>
                    <a:pt x="8" y="87"/>
                  </a:lnTo>
                  <a:lnTo>
                    <a:pt x="16" y="87"/>
                  </a:lnTo>
                  <a:lnTo>
                    <a:pt x="24" y="87"/>
                  </a:lnTo>
                  <a:lnTo>
                    <a:pt x="8" y="40"/>
                  </a:lnTo>
                  <a:lnTo>
                    <a:pt x="8" y="8"/>
                  </a:lnTo>
                  <a:lnTo>
                    <a:pt x="8" y="0"/>
                  </a:lnTo>
                  <a:lnTo>
                    <a:pt x="0" y="0"/>
                  </a:lnTo>
                  <a:lnTo>
                    <a:pt x="0" y="8"/>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0" name="Freeform 348"/>
            <p:cNvSpPr>
              <a:spLocks/>
            </p:cNvSpPr>
            <p:nvPr/>
          </p:nvSpPr>
          <p:spPr bwMode="auto">
            <a:xfrm>
              <a:off x="5029" y="1990"/>
              <a:ext cx="24" cy="132"/>
            </a:xfrm>
            <a:custGeom>
              <a:avLst/>
              <a:gdLst>
                <a:gd name="T0" fmla="*/ 0 w 24"/>
                <a:gd name="T1" fmla="*/ 6 h 143"/>
                <a:gd name="T2" fmla="*/ 0 w 24"/>
                <a:gd name="T3" fmla="*/ 10 h 143"/>
                <a:gd name="T4" fmla="*/ 0 w 24"/>
                <a:gd name="T5" fmla="*/ 12 h 143"/>
                <a:gd name="T6" fmla="*/ 0 w 24"/>
                <a:gd name="T7" fmla="*/ 18 h 143"/>
                <a:gd name="T8" fmla="*/ 0 w 24"/>
                <a:gd name="T9" fmla="*/ 20 h 143"/>
                <a:gd name="T10" fmla="*/ 0 w 24"/>
                <a:gd name="T11" fmla="*/ 26 h 143"/>
                <a:gd name="T12" fmla="*/ 0 w 24"/>
                <a:gd name="T13" fmla="*/ 29 h 143"/>
                <a:gd name="T14" fmla="*/ 0 w 24"/>
                <a:gd name="T15" fmla="*/ 26 h 143"/>
                <a:gd name="T16" fmla="*/ 16 w 24"/>
                <a:gd name="T17" fmla="*/ 28 h 143"/>
                <a:gd name="T18" fmla="*/ 16 w 24"/>
                <a:gd name="T19" fmla="*/ 26 h 143"/>
                <a:gd name="T20" fmla="*/ 0 w 24"/>
                <a:gd name="T21" fmla="*/ 20 h 143"/>
                <a:gd name="T22" fmla="*/ 8 w 24"/>
                <a:gd name="T23" fmla="*/ 17 h 143"/>
                <a:gd name="T24" fmla="*/ 16 w 24"/>
                <a:gd name="T25" fmla="*/ 17 h 143"/>
                <a:gd name="T26" fmla="*/ 24 w 24"/>
                <a:gd name="T27" fmla="*/ 17 h 143"/>
                <a:gd name="T28" fmla="*/ 8 w 24"/>
                <a:gd name="T29" fmla="*/ 8 h 143"/>
                <a:gd name="T30" fmla="*/ 8 w 24"/>
                <a:gd name="T31" fmla="*/ 6 h 143"/>
                <a:gd name="T32" fmla="*/ 8 w 24"/>
                <a:gd name="T33" fmla="*/ 0 h 143"/>
                <a:gd name="T34" fmla="*/ 0 w 24"/>
                <a:gd name="T35" fmla="*/ 0 h 143"/>
                <a:gd name="T36" fmla="*/ 0 w 24"/>
                <a:gd name="T37" fmla="*/ 6 h 143"/>
                <a:gd name="T38" fmla="*/ 0 w 24"/>
                <a:gd name="T39" fmla="*/ 6 h 1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43"/>
                <a:gd name="T62" fmla="*/ 24 w 24"/>
                <a:gd name="T63" fmla="*/ 143 h 1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43">
                  <a:moveTo>
                    <a:pt x="0" y="16"/>
                  </a:moveTo>
                  <a:lnTo>
                    <a:pt x="0" y="48"/>
                  </a:lnTo>
                  <a:lnTo>
                    <a:pt x="0" y="56"/>
                  </a:lnTo>
                  <a:lnTo>
                    <a:pt x="0" y="95"/>
                  </a:lnTo>
                  <a:lnTo>
                    <a:pt x="0" y="103"/>
                  </a:lnTo>
                  <a:lnTo>
                    <a:pt x="0" y="127"/>
                  </a:lnTo>
                  <a:lnTo>
                    <a:pt x="0" y="143"/>
                  </a:lnTo>
                  <a:lnTo>
                    <a:pt x="0" y="127"/>
                  </a:lnTo>
                  <a:lnTo>
                    <a:pt x="16" y="135"/>
                  </a:lnTo>
                  <a:lnTo>
                    <a:pt x="16" y="127"/>
                  </a:lnTo>
                  <a:lnTo>
                    <a:pt x="0" y="103"/>
                  </a:lnTo>
                  <a:lnTo>
                    <a:pt x="8" y="87"/>
                  </a:lnTo>
                  <a:lnTo>
                    <a:pt x="16" y="87"/>
                  </a:lnTo>
                  <a:lnTo>
                    <a:pt x="24" y="87"/>
                  </a:lnTo>
                  <a:lnTo>
                    <a:pt x="8" y="40"/>
                  </a:lnTo>
                  <a:lnTo>
                    <a:pt x="8" y="8"/>
                  </a:lnTo>
                  <a:lnTo>
                    <a:pt x="8" y="0"/>
                  </a:lnTo>
                  <a:lnTo>
                    <a:pt x="0" y="0"/>
                  </a:lnTo>
                  <a:lnTo>
                    <a:pt x="0" y="8"/>
                  </a:lnTo>
                  <a:lnTo>
                    <a:pt x="0" y="1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51" name="Freeform 349"/>
            <p:cNvSpPr>
              <a:spLocks/>
            </p:cNvSpPr>
            <p:nvPr/>
          </p:nvSpPr>
          <p:spPr bwMode="auto">
            <a:xfrm>
              <a:off x="4046" y="1397"/>
              <a:ext cx="190" cy="229"/>
            </a:xfrm>
            <a:custGeom>
              <a:avLst/>
              <a:gdLst>
                <a:gd name="T0" fmla="*/ 0 w 184"/>
                <a:gd name="T1" fmla="*/ 47 h 247"/>
                <a:gd name="T2" fmla="*/ 44 w 184"/>
                <a:gd name="T3" fmla="*/ 53 h 247"/>
                <a:gd name="T4" fmla="*/ 105 w 184"/>
                <a:gd name="T5" fmla="*/ 55 h 247"/>
                <a:gd name="T6" fmla="*/ 120 w 184"/>
                <a:gd name="T7" fmla="*/ 53 h 247"/>
                <a:gd name="T8" fmla="*/ 93 w 184"/>
                <a:gd name="T9" fmla="*/ 51 h 247"/>
                <a:gd name="T10" fmla="*/ 74 w 184"/>
                <a:gd name="T11" fmla="*/ 47 h 247"/>
                <a:gd name="T12" fmla="*/ 74 w 184"/>
                <a:gd name="T13" fmla="*/ 41 h 247"/>
                <a:gd name="T14" fmla="*/ 93 w 184"/>
                <a:gd name="T15" fmla="*/ 37 h 247"/>
                <a:gd name="T16" fmla="*/ 182 w 184"/>
                <a:gd name="T17" fmla="*/ 19 h 247"/>
                <a:gd name="T18" fmla="*/ 243 w 184"/>
                <a:gd name="T19" fmla="*/ 13 h 247"/>
                <a:gd name="T20" fmla="*/ 349 w 184"/>
                <a:gd name="T21" fmla="*/ 6 h 247"/>
                <a:gd name="T22" fmla="*/ 349 w 184"/>
                <a:gd name="T23" fmla="*/ 0 h 247"/>
                <a:gd name="T24" fmla="*/ 319 w 184"/>
                <a:gd name="T25" fmla="*/ 0 h 247"/>
                <a:gd name="T26" fmla="*/ 304 w 184"/>
                <a:gd name="T27" fmla="*/ 6 h 247"/>
                <a:gd name="T28" fmla="*/ 274 w 184"/>
                <a:gd name="T29" fmla="*/ 6 h 247"/>
                <a:gd name="T30" fmla="*/ 228 w 184"/>
                <a:gd name="T31" fmla="*/ 6 h 247"/>
                <a:gd name="T32" fmla="*/ 197 w 184"/>
                <a:gd name="T33" fmla="*/ 6 h 247"/>
                <a:gd name="T34" fmla="*/ 153 w 184"/>
                <a:gd name="T35" fmla="*/ 11 h 247"/>
                <a:gd name="T36" fmla="*/ 120 w 184"/>
                <a:gd name="T37" fmla="*/ 16 h 247"/>
                <a:gd name="T38" fmla="*/ 74 w 184"/>
                <a:gd name="T39" fmla="*/ 19 h 247"/>
                <a:gd name="T40" fmla="*/ 74 w 184"/>
                <a:gd name="T41" fmla="*/ 21 h 247"/>
                <a:gd name="T42" fmla="*/ 74 w 184"/>
                <a:gd name="T43" fmla="*/ 27 h 247"/>
                <a:gd name="T44" fmla="*/ 44 w 184"/>
                <a:gd name="T45" fmla="*/ 30 h 247"/>
                <a:gd name="T46" fmla="*/ 58 w 184"/>
                <a:gd name="T47" fmla="*/ 32 h 247"/>
                <a:gd name="T48" fmla="*/ 44 w 184"/>
                <a:gd name="T49" fmla="*/ 35 h 247"/>
                <a:gd name="T50" fmla="*/ 8 w 184"/>
                <a:gd name="T51" fmla="*/ 39 h 247"/>
                <a:gd name="T52" fmla="*/ 36 w 184"/>
                <a:gd name="T53" fmla="*/ 42 h 247"/>
                <a:gd name="T54" fmla="*/ 0 w 184"/>
                <a:gd name="T55" fmla="*/ 42 h 247"/>
                <a:gd name="T56" fmla="*/ 0 w 184"/>
                <a:gd name="T57" fmla="*/ 47 h 2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247"/>
                <a:gd name="T89" fmla="*/ 184 w 184"/>
                <a:gd name="T90" fmla="*/ 247 h 2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247">
                  <a:moveTo>
                    <a:pt x="0" y="215"/>
                  </a:moveTo>
                  <a:lnTo>
                    <a:pt x="24" y="239"/>
                  </a:lnTo>
                  <a:lnTo>
                    <a:pt x="56" y="247"/>
                  </a:lnTo>
                  <a:lnTo>
                    <a:pt x="64" y="239"/>
                  </a:lnTo>
                  <a:lnTo>
                    <a:pt x="48" y="231"/>
                  </a:lnTo>
                  <a:lnTo>
                    <a:pt x="40" y="215"/>
                  </a:lnTo>
                  <a:lnTo>
                    <a:pt x="40" y="183"/>
                  </a:lnTo>
                  <a:lnTo>
                    <a:pt x="48" y="167"/>
                  </a:lnTo>
                  <a:lnTo>
                    <a:pt x="96" y="88"/>
                  </a:lnTo>
                  <a:lnTo>
                    <a:pt x="128" y="56"/>
                  </a:lnTo>
                  <a:lnTo>
                    <a:pt x="184" y="32"/>
                  </a:lnTo>
                  <a:lnTo>
                    <a:pt x="184" y="0"/>
                  </a:lnTo>
                  <a:lnTo>
                    <a:pt x="168" y="0"/>
                  </a:lnTo>
                  <a:lnTo>
                    <a:pt x="160" y="8"/>
                  </a:lnTo>
                  <a:lnTo>
                    <a:pt x="144" y="24"/>
                  </a:lnTo>
                  <a:lnTo>
                    <a:pt x="120" y="32"/>
                  </a:lnTo>
                  <a:lnTo>
                    <a:pt x="104" y="32"/>
                  </a:lnTo>
                  <a:lnTo>
                    <a:pt x="80" y="48"/>
                  </a:lnTo>
                  <a:lnTo>
                    <a:pt x="64" y="72"/>
                  </a:lnTo>
                  <a:lnTo>
                    <a:pt x="40" y="88"/>
                  </a:lnTo>
                  <a:lnTo>
                    <a:pt x="40" y="96"/>
                  </a:lnTo>
                  <a:lnTo>
                    <a:pt x="40" y="120"/>
                  </a:lnTo>
                  <a:lnTo>
                    <a:pt x="24" y="136"/>
                  </a:lnTo>
                  <a:lnTo>
                    <a:pt x="32" y="144"/>
                  </a:lnTo>
                  <a:lnTo>
                    <a:pt x="24" y="159"/>
                  </a:lnTo>
                  <a:lnTo>
                    <a:pt x="8" y="175"/>
                  </a:lnTo>
                  <a:lnTo>
                    <a:pt x="16" y="191"/>
                  </a:lnTo>
                  <a:lnTo>
                    <a:pt x="0" y="191"/>
                  </a:lnTo>
                  <a:lnTo>
                    <a:pt x="0" y="21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2" name="Freeform 350"/>
            <p:cNvSpPr>
              <a:spLocks/>
            </p:cNvSpPr>
            <p:nvPr/>
          </p:nvSpPr>
          <p:spPr bwMode="auto">
            <a:xfrm>
              <a:off x="4046" y="1397"/>
              <a:ext cx="190" cy="229"/>
            </a:xfrm>
            <a:custGeom>
              <a:avLst/>
              <a:gdLst>
                <a:gd name="T0" fmla="*/ 0 w 184"/>
                <a:gd name="T1" fmla="*/ 47 h 247"/>
                <a:gd name="T2" fmla="*/ 44 w 184"/>
                <a:gd name="T3" fmla="*/ 53 h 247"/>
                <a:gd name="T4" fmla="*/ 105 w 184"/>
                <a:gd name="T5" fmla="*/ 55 h 247"/>
                <a:gd name="T6" fmla="*/ 120 w 184"/>
                <a:gd name="T7" fmla="*/ 53 h 247"/>
                <a:gd name="T8" fmla="*/ 93 w 184"/>
                <a:gd name="T9" fmla="*/ 51 h 247"/>
                <a:gd name="T10" fmla="*/ 74 w 184"/>
                <a:gd name="T11" fmla="*/ 47 h 247"/>
                <a:gd name="T12" fmla="*/ 74 w 184"/>
                <a:gd name="T13" fmla="*/ 41 h 247"/>
                <a:gd name="T14" fmla="*/ 93 w 184"/>
                <a:gd name="T15" fmla="*/ 37 h 247"/>
                <a:gd name="T16" fmla="*/ 182 w 184"/>
                <a:gd name="T17" fmla="*/ 19 h 247"/>
                <a:gd name="T18" fmla="*/ 243 w 184"/>
                <a:gd name="T19" fmla="*/ 13 h 247"/>
                <a:gd name="T20" fmla="*/ 349 w 184"/>
                <a:gd name="T21" fmla="*/ 6 h 247"/>
                <a:gd name="T22" fmla="*/ 349 w 184"/>
                <a:gd name="T23" fmla="*/ 0 h 247"/>
                <a:gd name="T24" fmla="*/ 319 w 184"/>
                <a:gd name="T25" fmla="*/ 0 h 247"/>
                <a:gd name="T26" fmla="*/ 304 w 184"/>
                <a:gd name="T27" fmla="*/ 6 h 247"/>
                <a:gd name="T28" fmla="*/ 274 w 184"/>
                <a:gd name="T29" fmla="*/ 6 h 247"/>
                <a:gd name="T30" fmla="*/ 228 w 184"/>
                <a:gd name="T31" fmla="*/ 6 h 247"/>
                <a:gd name="T32" fmla="*/ 197 w 184"/>
                <a:gd name="T33" fmla="*/ 6 h 247"/>
                <a:gd name="T34" fmla="*/ 153 w 184"/>
                <a:gd name="T35" fmla="*/ 11 h 247"/>
                <a:gd name="T36" fmla="*/ 120 w 184"/>
                <a:gd name="T37" fmla="*/ 16 h 247"/>
                <a:gd name="T38" fmla="*/ 74 w 184"/>
                <a:gd name="T39" fmla="*/ 19 h 247"/>
                <a:gd name="T40" fmla="*/ 74 w 184"/>
                <a:gd name="T41" fmla="*/ 21 h 247"/>
                <a:gd name="T42" fmla="*/ 74 w 184"/>
                <a:gd name="T43" fmla="*/ 27 h 247"/>
                <a:gd name="T44" fmla="*/ 44 w 184"/>
                <a:gd name="T45" fmla="*/ 30 h 247"/>
                <a:gd name="T46" fmla="*/ 58 w 184"/>
                <a:gd name="T47" fmla="*/ 32 h 247"/>
                <a:gd name="T48" fmla="*/ 44 w 184"/>
                <a:gd name="T49" fmla="*/ 35 h 247"/>
                <a:gd name="T50" fmla="*/ 8 w 184"/>
                <a:gd name="T51" fmla="*/ 39 h 247"/>
                <a:gd name="T52" fmla="*/ 36 w 184"/>
                <a:gd name="T53" fmla="*/ 42 h 247"/>
                <a:gd name="T54" fmla="*/ 0 w 184"/>
                <a:gd name="T55" fmla="*/ 42 h 247"/>
                <a:gd name="T56" fmla="*/ 0 w 184"/>
                <a:gd name="T57" fmla="*/ 47 h 2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247"/>
                <a:gd name="T89" fmla="*/ 184 w 184"/>
                <a:gd name="T90" fmla="*/ 247 h 2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247">
                  <a:moveTo>
                    <a:pt x="0" y="215"/>
                  </a:moveTo>
                  <a:lnTo>
                    <a:pt x="24" y="239"/>
                  </a:lnTo>
                  <a:lnTo>
                    <a:pt x="56" y="247"/>
                  </a:lnTo>
                  <a:lnTo>
                    <a:pt x="64" y="239"/>
                  </a:lnTo>
                  <a:lnTo>
                    <a:pt x="48" y="231"/>
                  </a:lnTo>
                  <a:lnTo>
                    <a:pt x="40" y="215"/>
                  </a:lnTo>
                  <a:lnTo>
                    <a:pt x="40" y="183"/>
                  </a:lnTo>
                  <a:lnTo>
                    <a:pt x="48" y="167"/>
                  </a:lnTo>
                  <a:lnTo>
                    <a:pt x="96" y="88"/>
                  </a:lnTo>
                  <a:lnTo>
                    <a:pt x="128" y="56"/>
                  </a:lnTo>
                  <a:lnTo>
                    <a:pt x="184" y="32"/>
                  </a:lnTo>
                  <a:lnTo>
                    <a:pt x="184" y="0"/>
                  </a:lnTo>
                  <a:lnTo>
                    <a:pt x="168" y="0"/>
                  </a:lnTo>
                  <a:lnTo>
                    <a:pt x="160" y="8"/>
                  </a:lnTo>
                  <a:lnTo>
                    <a:pt x="144" y="24"/>
                  </a:lnTo>
                  <a:lnTo>
                    <a:pt x="120" y="32"/>
                  </a:lnTo>
                  <a:lnTo>
                    <a:pt x="104" y="32"/>
                  </a:lnTo>
                  <a:lnTo>
                    <a:pt x="80" y="48"/>
                  </a:lnTo>
                  <a:lnTo>
                    <a:pt x="64" y="72"/>
                  </a:lnTo>
                  <a:lnTo>
                    <a:pt x="40" y="88"/>
                  </a:lnTo>
                  <a:lnTo>
                    <a:pt x="40" y="96"/>
                  </a:lnTo>
                  <a:lnTo>
                    <a:pt x="40" y="120"/>
                  </a:lnTo>
                  <a:lnTo>
                    <a:pt x="24" y="136"/>
                  </a:lnTo>
                  <a:lnTo>
                    <a:pt x="32" y="144"/>
                  </a:lnTo>
                  <a:lnTo>
                    <a:pt x="24" y="159"/>
                  </a:lnTo>
                  <a:lnTo>
                    <a:pt x="8" y="175"/>
                  </a:lnTo>
                  <a:lnTo>
                    <a:pt x="16" y="191"/>
                  </a:lnTo>
                  <a:lnTo>
                    <a:pt x="0" y="191"/>
                  </a:lnTo>
                  <a:lnTo>
                    <a:pt x="0" y="215"/>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53" name="Freeform 351"/>
            <p:cNvSpPr>
              <a:spLocks/>
            </p:cNvSpPr>
            <p:nvPr/>
          </p:nvSpPr>
          <p:spPr bwMode="auto">
            <a:xfrm>
              <a:off x="3601" y="1959"/>
              <a:ext cx="0" cy="16"/>
            </a:xfrm>
            <a:custGeom>
              <a:avLst/>
              <a:gdLst>
                <a:gd name="T0" fmla="*/ 8 h 16"/>
                <a:gd name="T1" fmla="*/ 16 h 16"/>
                <a:gd name="T2" fmla="*/ 8 h 16"/>
                <a:gd name="T3" fmla="*/ 0 h 16"/>
                <a:gd name="T4" fmla="*/ 8 h 16"/>
                <a:gd name="T5" fmla="*/ 0 60000 65536"/>
                <a:gd name="T6" fmla="*/ 0 60000 65536"/>
                <a:gd name="T7" fmla="*/ 0 60000 65536"/>
                <a:gd name="T8" fmla="*/ 0 60000 65536"/>
                <a:gd name="T9" fmla="*/ 0 60000 65536"/>
                <a:gd name="T10" fmla="*/ 0 h 16"/>
                <a:gd name="T11" fmla="*/ 16 h 16"/>
              </a:gdLst>
              <a:ahLst/>
              <a:cxnLst>
                <a:cxn ang="T5">
                  <a:pos x="0" y="T0"/>
                </a:cxn>
                <a:cxn ang="T6">
                  <a:pos x="0" y="T1"/>
                </a:cxn>
                <a:cxn ang="T7">
                  <a:pos x="0" y="T2"/>
                </a:cxn>
                <a:cxn ang="T8">
                  <a:pos x="0" y="T3"/>
                </a:cxn>
                <a:cxn ang="T9">
                  <a:pos x="0" y="T4"/>
                </a:cxn>
              </a:cxnLst>
              <a:rect l="0" t="T10" r="0" b="T11"/>
              <a:pathLst>
                <a:path h="16">
                  <a:moveTo>
                    <a:pt x="0" y="8"/>
                  </a:moveTo>
                  <a:lnTo>
                    <a:pt x="0" y="16"/>
                  </a:lnTo>
                  <a:lnTo>
                    <a:pt x="0" y="8"/>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4" name="Freeform 352"/>
            <p:cNvSpPr>
              <a:spLocks/>
            </p:cNvSpPr>
            <p:nvPr/>
          </p:nvSpPr>
          <p:spPr bwMode="auto">
            <a:xfrm>
              <a:off x="3601" y="1959"/>
              <a:ext cx="0" cy="16"/>
            </a:xfrm>
            <a:custGeom>
              <a:avLst/>
              <a:gdLst>
                <a:gd name="T0" fmla="*/ 8 h 16"/>
                <a:gd name="T1" fmla="*/ 16 h 16"/>
                <a:gd name="T2" fmla="*/ 8 h 16"/>
                <a:gd name="T3" fmla="*/ 0 h 16"/>
                <a:gd name="T4" fmla="*/ 8 h 16"/>
                <a:gd name="T5" fmla="*/ 0 60000 65536"/>
                <a:gd name="T6" fmla="*/ 0 60000 65536"/>
                <a:gd name="T7" fmla="*/ 0 60000 65536"/>
                <a:gd name="T8" fmla="*/ 0 60000 65536"/>
                <a:gd name="T9" fmla="*/ 0 60000 65536"/>
                <a:gd name="T10" fmla="*/ 0 h 16"/>
                <a:gd name="T11" fmla="*/ 16 h 16"/>
              </a:gdLst>
              <a:ahLst/>
              <a:cxnLst>
                <a:cxn ang="T5">
                  <a:pos x="0" y="T0"/>
                </a:cxn>
                <a:cxn ang="T6">
                  <a:pos x="0" y="T1"/>
                </a:cxn>
                <a:cxn ang="T7">
                  <a:pos x="0" y="T2"/>
                </a:cxn>
                <a:cxn ang="T8">
                  <a:pos x="0" y="T3"/>
                </a:cxn>
                <a:cxn ang="T9">
                  <a:pos x="0" y="T4"/>
                </a:cxn>
              </a:cxnLst>
              <a:rect l="0" t="T10" r="0" b="T11"/>
              <a:pathLst>
                <a:path h="16">
                  <a:moveTo>
                    <a:pt x="0" y="8"/>
                  </a:moveTo>
                  <a:lnTo>
                    <a:pt x="0" y="16"/>
                  </a:lnTo>
                  <a:lnTo>
                    <a:pt x="0" y="8"/>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5" name="Freeform 353"/>
            <p:cNvSpPr>
              <a:spLocks/>
            </p:cNvSpPr>
            <p:nvPr/>
          </p:nvSpPr>
          <p:spPr bwMode="auto">
            <a:xfrm>
              <a:off x="3420" y="1914"/>
              <a:ext cx="90" cy="141"/>
            </a:xfrm>
            <a:custGeom>
              <a:avLst/>
              <a:gdLst>
                <a:gd name="T0" fmla="*/ 16 w 88"/>
                <a:gd name="T1" fmla="*/ 38 h 151"/>
                <a:gd name="T2" fmla="*/ 16 w 88"/>
                <a:gd name="T3" fmla="*/ 36 h 151"/>
                <a:gd name="T4" fmla="*/ 52 w 88"/>
                <a:gd name="T5" fmla="*/ 38 h 151"/>
                <a:gd name="T6" fmla="*/ 52 w 88"/>
                <a:gd name="T7" fmla="*/ 36 h 151"/>
                <a:gd name="T8" fmla="*/ 60 w 88"/>
                <a:gd name="T9" fmla="*/ 35 h 151"/>
                <a:gd name="T10" fmla="*/ 70 w 88"/>
                <a:gd name="T11" fmla="*/ 36 h 151"/>
                <a:gd name="T12" fmla="*/ 86 w 88"/>
                <a:gd name="T13" fmla="*/ 35 h 151"/>
                <a:gd name="T14" fmla="*/ 124 w 88"/>
                <a:gd name="T15" fmla="*/ 35 h 151"/>
                <a:gd name="T16" fmla="*/ 136 w 88"/>
                <a:gd name="T17" fmla="*/ 35 h 151"/>
                <a:gd name="T18" fmla="*/ 113 w 88"/>
                <a:gd name="T19" fmla="*/ 35 h 151"/>
                <a:gd name="T20" fmla="*/ 136 w 88"/>
                <a:gd name="T21" fmla="*/ 29 h 151"/>
                <a:gd name="T22" fmla="*/ 124 w 88"/>
                <a:gd name="T23" fmla="*/ 27 h 151"/>
                <a:gd name="T24" fmla="*/ 113 w 88"/>
                <a:gd name="T25" fmla="*/ 27 h 151"/>
                <a:gd name="T26" fmla="*/ 102 w 88"/>
                <a:gd name="T27" fmla="*/ 27 h 151"/>
                <a:gd name="T28" fmla="*/ 113 w 88"/>
                <a:gd name="T29" fmla="*/ 24 h 151"/>
                <a:gd name="T30" fmla="*/ 102 w 88"/>
                <a:gd name="T31" fmla="*/ 20 h 151"/>
                <a:gd name="T32" fmla="*/ 86 w 88"/>
                <a:gd name="T33" fmla="*/ 19 h 151"/>
                <a:gd name="T34" fmla="*/ 70 w 88"/>
                <a:gd name="T35" fmla="*/ 13 h 151"/>
                <a:gd name="T36" fmla="*/ 52 w 88"/>
                <a:gd name="T37" fmla="*/ 13 h 151"/>
                <a:gd name="T38" fmla="*/ 86 w 88"/>
                <a:gd name="T39" fmla="*/ 7 h 151"/>
                <a:gd name="T40" fmla="*/ 70 w 88"/>
                <a:gd name="T41" fmla="*/ 7 h 151"/>
                <a:gd name="T42" fmla="*/ 44 w 88"/>
                <a:gd name="T43" fmla="*/ 7 h 151"/>
                <a:gd name="T44" fmla="*/ 44 w 88"/>
                <a:gd name="T45" fmla="*/ 0 h 151"/>
                <a:gd name="T46" fmla="*/ 60 w 88"/>
                <a:gd name="T47" fmla="*/ 0 h 151"/>
                <a:gd name="T48" fmla="*/ 52 w 88"/>
                <a:gd name="T49" fmla="*/ 0 h 151"/>
                <a:gd name="T50" fmla="*/ 16 w 88"/>
                <a:gd name="T51" fmla="*/ 0 h 151"/>
                <a:gd name="T52" fmla="*/ 8 w 88"/>
                <a:gd name="T53" fmla="*/ 7 h 151"/>
                <a:gd name="T54" fmla="*/ 0 w 88"/>
                <a:gd name="T55" fmla="*/ 7 h 151"/>
                <a:gd name="T56" fmla="*/ 8 w 88"/>
                <a:gd name="T57" fmla="*/ 7 h 151"/>
                <a:gd name="T58" fmla="*/ 16 w 88"/>
                <a:gd name="T59" fmla="*/ 7 h 151"/>
                <a:gd name="T60" fmla="*/ 8 w 88"/>
                <a:gd name="T61" fmla="*/ 10 h 151"/>
                <a:gd name="T62" fmla="*/ 16 w 88"/>
                <a:gd name="T63" fmla="*/ 10 h 151"/>
                <a:gd name="T64" fmla="*/ 16 w 88"/>
                <a:gd name="T65" fmla="*/ 13 h 151"/>
                <a:gd name="T66" fmla="*/ 8 w 88"/>
                <a:gd name="T67" fmla="*/ 13 h 151"/>
                <a:gd name="T68" fmla="*/ 16 w 88"/>
                <a:gd name="T69" fmla="*/ 13 h 151"/>
                <a:gd name="T70" fmla="*/ 16 w 88"/>
                <a:gd name="T71" fmla="*/ 15 h 151"/>
                <a:gd name="T72" fmla="*/ 16 w 88"/>
                <a:gd name="T73" fmla="*/ 17 h 151"/>
                <a:gd name="T74" fmla="*/ 16 w 88"/>
                <a:gd name="T75" fmla="*/ 19 h 151"/>
                <a:gd name="T76" fmla="*/ 52 w 88"/>
                <a:gd name="T77" fmla="*/ 17 h 151"/>
                <a:gd name="T78" fmla="*/ 52 w 88"/>
                <a:gd name="T79" fmla="*/ 19 h 151"/>
                <a:gd name="T80" fmla="*/ 52 w 88"/>
                <a:gd name="T81" fmla="*/ 20 h 151"/>
                <a:gd name="T82" fmla="*/ 60 w 88"/>
                <a:gd name="T83" fmla="*/ 20 h 151"/>
                <a:gd name="T84" fmla="*/ 60 w 88"/>
                <a:gd name="T85" fmla="*/ 24 h 151"/>
                <a:gd name="T86" fmla="*/ 16 w 88"/>
                <a:gd name="T87" fmla="*/ 24 h 151"/>
                <a:gd name="T88" fmla="*/ 44 w 88"/>
                <a:gd name="T89" fmla="*/ 24 h 151"/>
                <a:gd name="T90" fmla="*/ 16 w 88"/>
                <a:gd name="T91" fmla="*/ 27 h 151"/>
                <a:gd name="T92" fmla="*/ 44 w 88"/>
                <a:gd name="T93" fmla="*/ 27 h 151"/>
                <a:gd name="T94" fmla="*/ 44 w 88"/>
                <a:gd name="T95" fmla="*/ 29 h 151"/>
                <a:gd name="T96" fmla="*/ 16 w 88"/>
                <a:gd name="T97" fmla="*/ 31 h 151"/>
                <a:gd name="T98" fmla="*/ 16 w 88"/>
                <a:gd name="T99" fmla="*/ 33 h 151"/>
                <a:gd name="T100" fmla="*/ 44 w 88"/>
                <a:gd name="T101" fmla="*/ 33 h 151"/>
                <a:gd name="T102" fmla="*/ 52 w 88"/>
                <a:gd name="T103" fmla="*/ 35 h 151"/>
                <a:gd name="T104" fmla="*/ 60 w 88"/>
                <a:gd name="T105" fmla="*/ 33 h 151"/>
                <a:gd name="T106" fmla="*/ 60 w 88"/>
                <a:gd name="T107" fmla="*/ 35 h 151"/>
                <a:gd name="T108" fmla="*/ 44 w 88"/>
                <a:gd name="T109" fmla="*/ 35 h 151"/>
                <a:gd name="T110" fmla="*/ 16 w 88"/>
                <a:gd name="T111" fmla="*/ 38 h 1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51"/>
                <a:gd name="T170" fmla="*/ 88 w 88"/>
                <a:gd name="T171" fmla="*/ 151 h 1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51">
                  <a:moveTo>
                    <a:pt x="16" y="151"/>
                  </a:moveTo>
                  <a:lnTo>
                    <a:pt x="16" y="143"/>
                  </a:lnTo>
                  <a:lnTo>
                    <a:pt x="32" y="151"/>
                  </a:lnTo>
                  <a:lnTo>
                    <a:pt x="32" y="143"/>
                  </a:lnTo>
                  <a:lnTo>
                    <a:pt x="40" y="136"/>
                  </a:lnTo>
                  <a:lnTo>
                    <a:pt x="48" y="143"/>
                  </a:lnTo>
                  <a:lnTo>
                    <a:pt x="56" y="136"/>
                  </a:lnTo>
                  <a:lnTo>
                    <a:pt x="80" y="136"/>
                  </a:lnTo>
                  <a:lnTo>
                    <a:pt x="88" y="136"/>
                  </a:lnTo>
                  <a:lnTo>
                    <a:pt x="72" y="136"/>
                  </a:lnTo>
                  <a:lnTo>
                    <a:pt x="88" y="112"/>
                  </a:lnTo>
                  <a:lnTo>
                    <a:pt x="80" y="104"/>
                  </a:lnTo>
                  <a:lnTo>
                    <a:pt x="72" y="104"/>
                  </a:lnTo>
                  <a:lnTo>
                    <a:pt x="64" y="104"/>
                  </a:lnTo>
                  <a:lnTo>
                    <a:pt x="72" y="96"/>
                  </a:lnTo>
                  <a:lnTo>
                    <a:pt x="64" y="80"/>
                  </a:lnTo>
                  <a:lnTo>
                    <a:pt x="56" y="72"/>
                  </a:lnTo>
                  <a:lnTo>
                    <a:pt x="48" y="48"/>
                  </a:lnTo>
                  <a:lnTo>
                    <a:pt x="32" y="48"/>
                  </a:lnTo>
                  <a:lnTo>
                    <a:pt x="56" y="16"/>
                  </a:lnTo>
                  <a:lnTo>
                    <a:pt x="48" y="8"/>
                  </a:lnTo>
                  <a:lnTo>
                    <a:pt x="24" y="16"/>
                  </a:lnTo>
                  <a:lnTo>
                    <a:pt x="24" y="0"/>
                  </a:lnTo>
                  <a:lnTo>
                    <a:pt x="40" y="0"/>
                  </a:lnTo>
                  <a:lnTo>
                    <a:pt x="32" y="0"/>
                  </a:lnTo>
                  <a:lnTo>
                    <a:pt x="16" y="0"/>
                  </a:lnTo>
                  <a:lnTo>
                    <a:pt x="8" y="16"/>
                  </a:lnTo>
                  <a:lnTo>
                    <a:pt x="0" y="16"/>
                  </a:lnTo>
                  <a:lnTo>
                    <a:pt x="8" y="24"/>
                  </a:lnTo>
                  <a:lnTo>
                    <a:pt x="16" y="24"/>
                  </a:lnTo>
                  <a:lnTo>
                    <a:pt x="8" y="40"/>
                  </a:lnTo>
                  <a:lnTo>
                    <a:pt x="16" y="40"/>
                  </a:lnTo>
                  <a:lnTo>
                    <a:pt x="16" y="48"/>
                  </a:lnTo>
                  <a:lnTo>
                    <a:pt x="8" y="48"/>
                  </a:lnTo>
                  <a:lnTo>
                    <a:pt x="16" y="48"/>
                  </a:lnTo>
                  <a:lnTo>
                    <a:pt x="16" y="56"/>
                  </a:lnTo>
                  <a:lnTo>
                    <a:pt x="16" y="64"/>
                  </a:lnTo>
                  <a:lnTo>
                    <a:pt x="16" y="72"/>
                  </a:lnTo>
                  <a:lnTo>
                    <a:pt x="32" y="64"/>
                  </a:lnTo>
                  <a:lnTo>
                    <a:pt x="32" y="72"/>
                  </a:lnTo>
                  <a:lnTo>
                    <a:pt x="32" y="80"/>
                  </a:lnTo>
                  <a:lnTo>
                    <a:pt x="40" y="80"/>
                  </a:lnTo>
                  <a:lnTo>
                    <a:pt x="40" y="96"/>
                  </a:lnTo>
                  <a:lnTo>
                    <a:pt x="16" y="96"/>
                  </a:lnTo>
                  <a:lnTo>
                    <a:pt x="24" y="96"/>
                  </a:lnTo>
                  <a:lnTo>
                    <a:pt x="16" y="104"/>
                  </a:lnTo>
                  <a:lnTo>
                    <a:pt x="24" y="104"/>
                  </a:lnTo>
                  <a:lnTo>
                    <a:pt x="24" y="112"/>
                  </a:lnTo>
                  <a:lnTo>
                    <a:pt x="16" y="120"/>
                  </a:lnTo>
                  <a:lnTo>
                    <a:pt x="16" y="128"/>
                  </a:lnTo>
                  <a:lnTo>
                    <a:pt x="24" y="128"/>
                  </a:lnTo>
                  <a:lnTo>
                    <a:pt x="32" y="136"/>
                  </a:lnTo>
                  <a:lnTo>
                    <a:pt x="40" y="128"/>
                  </a:lnTo>
                  <a:lnTo>
                    <a:pt x="40" y="136"/>
                  </a:lnTo>
                  <a:lnTo>
                    <a:pt x="24" y="136"/>
                  </a:lnTo>
                  <a:lnTo>
                    <a:pt x="16" y="151"/>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6" name="Freeform 354"/>
            <p:cNvSpPr>
              <a:spLocks/>
            </p:cNvSpPr>
            <p:nvPr/>
          </p:nvSpPr>
          <p:spPr bwMode="auto">
            <a:xfrm>
              <a:off x="3420" y="1914"/>
              <a:ext cx="90" cy="141"/>
            </a:xfrm>
            <a:custGeom>
              <a:avLst/>
              <a:gdLst>
                <a:gd name="T0" fmla="*/ 16 w 88"/>
                <a:gd name="T1" fmla="*/ 38 h 151"/>
                <a:gd name="T2" fmla="*/ 16 w 88"/>
                <a:gd name="T3" fmla="*/ 36 h 151"/>
                <a:gd name="T4" fmla="*/ 52 w 88"/>
                <a:gd name="T5" fmla="*/ 38 h 151"/>
                <a:gd name="T6" fmla="*/ 52 w 88"/>
                <a:gd name="T7" fmla="*/ 36 h 151"/>
                <a:gd name="T8" fmla="*/ 60 w 88"/>
                <a:gd name="T9" fmla="*/ 35 h 151"/>
                <a:gd name="T10" fmla="*/ 70 w 88"/>
                <a:gd name="T11" fmla="*/ 36 h 151"/>
                <a:gd name="T12" fmla="*/ 86 w 88"/>
                <a:gd name="T13" fmla="*/ 35 h 151"/>
                <a:gd name="T14" fmla="*/ 124 w 88"/>
                <a:gd name="T15" fmla="*/ 35 h 151"/>
                <a:gd name="T16" fmla="*/ 136 w 88"/>
                <a:gd name="T17" fmla="*/ 35 h 151"/>
                <a:gd name="T18" fmla="*/ 113 w 88"/>
                <a:gd name="T19" fmla="*/ 35 h 151"/>
                <a:gd name="T20" fmla="*/ 136 w 88"/>
                <a:gd name="T21" fmla="*/ 29 h 151"/>
                <a:gd name="T22" fmla="*/ 124 w 88"/>
                <a:gd name="T23" fmla="*/ 27 h 151"/>
                <a:gd name="T24" fmla="*/ 113 w 88"/>
                <a:gd name="T25" fmla="*/ 27 h 151"/>
                <a:gd name="T26" fmla="*/ 102 w 88"/>
                <a:gd name="T27" fmla="*/ 27 h 151"/>
                <a:gd name="T28" fmla="*/ 113 w 88"/>
                <a:gd name="T29" fmla="*/ 24 h 151"/>
                <a:gd name="T30" fmla="*/ 102 w 88"/>
                <a:gd name="T31" fmla="*/ 20 h 151"/>
                <a:gd name="T32" fmla="*/ 86 w 88"/>
                <a:gd name="T33" fmla="*/ 19 h 151"/>
                <a:gd name="T34" fmla="*/ 70 w 88"/>
                <a:gd name="T35" fmla="*/ 13 h 151"/>
                <a:gd name="T36" fmla="*/ 52 w 88"/>
                <a:gd name="T37" fmla="*/ 13 h 151"/>
                <a:gd name="T38" fmla="*/ 86 w 88"/>
                <a:gd name="T39" fmla="*/ 7 h 151"/>
                <a:gd name="T40" fmla="*/ 70 w 88"/>
                <a:gd name="T41" fmla="*/ 7 h 151"/>
                <a:gd name="T42" fmla="*/ 44 w 88"/>
                <a:gd name="T43" fmla="*/ 7 h 151"/>
                <a:gd name="T44" fmla="*/ 44 w 88"/>
                <a:gd name="T45" fmla="*/ 0 h 151"/>
                <a:gd name="T46" fmla="*/ 60 w 88"/>
                <a:gd name="T47" fmla="*/ 0 h 151"/>
                <a:gd name="T48" fmla="*/ 52 w 88"/>
                <a:gd name="T49" fmla="*/ 0 h 151"/>
                <a:gd name="T50" fmla="*/ 16 w 88"/>
                <a:gd name="T51" fmla="*/ 0 h 151"/>
                <a:gd name="T52" fmla="*/ 8 w 88"/>
                <a:gd name="T53" fmla="*/ 7 h 151"/>
                <a:gd name="T54" fmla="*/ 0 w 88"/>
                <a:gd name="T55" fmla="*/ 7 h 151"/>
                <a:gd name="T56" fmla="*/ 8 w 88"/>
                <a:gd name="T57" fmla="*/ 7 h 151"/>
                <a:gd name="T58" fmla="*/ 16 w 88"/>
                <a:gd name="T59" fmla="*/ 7 h 151"/>
                <a:gd name="T60" fmla="*/ 8 w 88"/>
                <a:gd name="T61" fmla="*/ 10 h 151"/>
                <a:gd name="T62" fmla="*/ 16 w 88"/>
                <a:gd name="T63" fmla="*/ 10 h 151"/>
                <a:gd name="T64" fmla="*/ 16 w 88"/>
                <a:gd name="T65" fmla="*/ 13 h 151"/>
                <a:gd name="T66" fmla="*/ 8 w 88"/>
                <a:gd name="T67" fmla="*/ 13 h 151"/>
                <a:gd name="T68" fmla="*/ 16 w 88"/>
                <a:gd name="T69" fmla="*/ 13 h 151"/>
                <a:gd name="T70" fmla="*/ 16 w 88"/>
                <a:gd name="T71" fmla="*/ 15 h 151"/>
                <a:gd name="T72" fmla="*/ 16 w 88"/>
                <a:gd name="T73" fmla="*/ 17 h 151"/>
                <a:gd name="T74" fmla="*/ 16 w 88"/>
                <a:gd name="T75" fmla="*/ 19 h 151"/>
                <a:gd name="T76" fmla="*/ 52 w 88"/>
                <a:gd name="T77" fmla="*/ 17 h 151"/>
                <a:gd name="T78" fmla="*/ 52 w 88"/>
                <a:gd name="T79" fmla="*/ 19 h 151"/>
                <a:gd name="T80" fmla="*/ 52 w 88"/>
                <a:gd name="T81" fmla="*/ 20 h 151"/>
                <a:gd name="T82" fmla="*/ 60 w 88"/>
                <a:gd name="T83" fmla="*/ 20 h 151"/>
                <a:gd name="T84" fmla="*/ 60 w 88"/>
                <a:gd name="T85" fmla="*/ 24 h 151"/>
                <a:gd name="T86" fmla="*/ 16 w 88"/>
                <a:gd name="T87" fmla="*/ 24 h 151"/>
                <a:gd name="T88" fmla="*/ 44 w 88"/>
                <a:gd name="T89" fmla="*/ 24 h 151"/>
                <a:gd name="T90" fmla="*/ 16 w 88"/>
                <a:gd name="T91" fmla="*/ 27 h 151"/>
                <a:gd name="T92" fmla="*/ 44 w 88"/>
                <a:gd name="T93" fmla="*/ 27 h 151"/>
                <a:gd name="T94" fmla="*/ 44 w 88"/>
                <a:gd name="T95" fmla="*/ 29 h 151"/>
                <a:gd name="T96" fmla="*/ 16 w 88"/>
                <a:gd name="T97" fmla="*/ 31 h 151"/>
                <a:gd name="T98" fmla="*/ 16 w 88"/>
                <a:gd name="T99" fmla="*/ 33 h 151"/>
                <a:gd name="T100" fmla="*/ 44 w 88"/>
                <a:gd name="T101" fmla="*/ 33 h 151"/>
                <a:gd name="T102" fmla="*/ 52 w 88"/>
                <a:gd name="T103" fmla="*/ 35 h 151"/>
                <a:gd name="T104" fmla="*/ 60 w 88"/>
                <a:gd name="T105" fmla="*/ 33 h 151"/>
                <a:gd name="T106" fmla="*/ 60 w 88"/>
                <a:gd name="T107" fmla="*/ 35 h 151"/>
                <a:gd name="T108" fmla="*/ 44 w 88"/>
                <a:gd name="T109" fmla="*/ 35 h 151"/>
                <a:gd name="T110" fmla="*/ 16 w 88"/>
                <a:gd name="T111" fmla="*/ 38 h 1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51"/>
                <a:gd name="T170" fmla="*/ 88 w 88"/>
                <a:gd name="T171" fmla="*/ 151 h 1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51">
                  <a:moveTo>
                    <a:pt x="16" y="151"/>
                  </a:moveTo>
                  <a:lnTo>
                    <a:pt x="16" y="143"/>
                  </a:lnTo>
                  <a:lnTo>
                    <a:pt x="32" y="151"/>
                  </a:lnTo>
                  <a:lnTo>
                    <a:pt x="32" y="143"/>
                  </a:lnTo>
                  <a:lnTo>
                    <a:pt x="40" y="136"/>
                  </a:lnTo>
                  <a:lnTo>
                    <a:pt x="48" y="143"/>
                  </a:lnTo>
                  <a:lnTo>
                    <a:pt x="56" y="136"/>
                  </a:lnTo>
                  <a:lnTo>
                    <a:pt x="80" y="136"/>
                  </a:lnTo>
                  <a:lnTo>
                    <a:pt x="88" y="136"/>
                  </a:lnTo>
                  <a:lnTo>
                    <a:pt x="72" y="136"/>
                  </a:lnTo>
                  <a:lnTo>
                    <a:pt x="88" y="112"/>
                  </a:lnTo>
                  <a:lnTo>
                    <a:pt x="80" y="104"/>
                  </a:lnTo>
                  <a:lnTo>
                    <a:pt x="72" y="104"/>
                  </a:lnTo>
                  <a:lnTo>
                    <a:pt x="64" y="104"/>
                  </a:lnTo>
                  <a:lnTo>
                    <a:pt x="72" y="96"/>
                  </a:lnTo>
                  <a:lnTo>
                    <a:pt x="64" y="80"/>
                  </a:lnTo>
                  <a:lnTo>
                    <a:pt x="56" y="72"/>
                  </a:lnTo>
                  <a:lnTo>
                    <a:pt x="48" y="48"/>
                  </a:lnTo>
                  <a:lnTo>
                    <a:pt x="32" y="48"/>
                  </a:lnTo>
                  <a:lnTo>
                    <a:pt x="56" y="16"/>
                  </a:lnTo>
                  <a:lnTo>
                    <a:pt x="48" y="8"/>
                  </a:lnTo>
                  <a:lnTo>
                    <a:pt x="24" y="16"/>
                  </a:lnTo>
                  <a:lnTo>
                    <a:pt x="24" y="0"/>
                  </a:lnTo>
                  <a:lnTo>
                    <a:pt x="40" y="0"/>
                  </a:lnTo>
                  <a:lnTo>
                    <a:pt x="32" y="0"/>
                  </a:lnTo>
                  <a:lnTo>
                    <a:pt x="16" y="0"/>
                  </a:lnTo>
                  <a:lnTo>
                    <a:pt x="8" y="16"/>
                  </a:lnTo>
                  <a:lnTo>
                    <a:pt x="0" y="16"/>
                  </a:lnTo>
                  <a:lnTo>
                    <a:pt x="8" y="24"/>
                  </a:lnTo>
                  <a:lnTo>
                    <a:pt x="16" y="24"/>
                  </a:lnTo>
                  <a:lnTo>
                    <a:pt x="8" y="40"/>
                  </a:lnTo>
                  <a:lnTo>
                    <a:pt x="16" y="40"/>
                  </a:lnTo>
                  <a:lnTo>
                    <a:pt x="16" y="48"/>
                  </a:lnTo>
                  <a:lnTo>
                    <a:pt x="8" y="48"/>
                  </a:lnTo>
                  <a:lnTo>
                    <a:pt x="16" y="48"/>
                  </a:lnTo>
                  <a:lnTo>
                    <a:pt x="16" y="56"/>
                  </a:lnTo>
                  <a:lnTo>
                    <a:pt x="16" y="64"/>
                  </a:lnTo>
                  <a:lnTo>
                    <a:pt x="16" y="72"/>
                  </a:lnTo>
                  <a:lnTo>
                    <a:pt x="32" y="64"/>
                  </a:lnTo>
                  <a:lnTo>
                    <a:pt x="32" y="72"/>
                  </a:lnTo>
                  <a:lnTo>
                    <a:pt x="32" y="80"/>
                  </a:lnTo>
                  <a:lnTo>
                    <a:pt x="40" y="80"/>
                  </a:lnTo>
                  <a:lnTo>
                    <a:pt x="40" y="96"/>
                  </a:lnTo>
                  <a:lnTo>
                    <a:pt x="16" y="96"/>
                  </a:lnTo>
                  <a:lnTo>
                    <a:pt x="24" y="96"/>
                  </a:lnTo>
                  <a:lnTo>
                    <a:pt x="16" y="104"/>
                  </a:lnTo>
                  <a:lnTo>
                    <a:pt x="24" y="104"/>
                  </a:lnTo>
                  <a:lnTo>
                    <a:pt x="24" y="112"/>
                  </a:lnTo>
                  <a:lnTo>
                    <a:pt x="16" y="120"/>
                  </a:lnTo>
                  <a:lnTo>
                    <a:pt x="16" y="128"/>
                  </a:lnTo>
                  <a:lnTo>
                    <a:pt x="24" y="128"/>
                  </a:lnTo>
                  <a:lnTo>
                    <a:pt x="32" y="136"/>
                  </a:lnTo>
                  <a:lnTo>
                    <a:pt x="40" y="128"/>
                  </a:lnTo>
                  <a:lnTo>
                    <a:pt x="40" y="136"/>
                  </a:lnTo>
                  <a:lnTo>
                    <a:pt x="24" y="136"/>
                  </a:lnTo>
                  <a:lnTo>
                    <a:pt x="16" y="151"/>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57" name="Freeform 355"/>
            <p:cNvSpPr>
              <a:spLocks/>
            </p:cNvSpPr>
            <p:nvPr/>
          </p:nvSpPr>
          <p:spPr bwMode="auto">
            <a:xfrm>
              <a:off x="3585" y="2598"/>
              <a:ext cx="8" cy="7"/>
            </a:xfrm>
            <a:custGeom>
              <a:avLst/>
              <a:gdLst>
                <a:gd name="T0" fmla="*/ 0 w 8"/>
                <a:gd name="T1" fmla="*/ 4 h 8"/>
                <a:gd name="T2" fmla="*/ 8 w 8"/>
                <a:gd name="T3" fmla="*/ 0 h 8"/>
                <a:gd name="T4" fmla="*/ 0 w 8"/>
                <a:gd name="T5" fmla="*/ 0 h 8"/>
                <a:gd name="T6" fmla="*/ 0 w 8"/>
                <a:gd name="T7" fmla="*/ 4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8" name="Freeform 356"/>
            <p:cNvSpPr>
              <a:spLocks/>
            </p:cNvSpPr>
            <p:nvPr/>
          </p:nvSpPr>
          <p:spPr bwMode="auto">
            <a:xfrm>
              <a:off x="3585" y="2598"/>
              <a:ext cx="8" cy="7"/>
            </a:xfrm>
            <a:custGeom>
              <a:avLst/>
              <a:gdLst>
                <a:gd name="T0" fmla="*/ 0 w 8"/>
                <a:gd name="T1" fmla="*/ 4 h 8"/>
                <a:gd name="T2" fmla="*/ 8 w 8"/>
                <a:gd name="T3" fmla="*/ 0 h 8"/>
                <a:gd name="T4" fmla="*/ 0 w 8"/>
                <a:gd name="T5" fmla="*/ 0 h 8"/>
                <a:gd name="T6" fmla="*/ 0 w 8"/>
                <a:gd name="T7" fmla="*/ 4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9" name="Freeform 357"/>
            <p:cNvSpPr>
              <a:spLocks/>
            </p:cNvSpPr>
            <p:nvPr/>
          </p:nvSpPr>
          <p:spPr bwMode="auto">
            <a:xfrm>
              <a:off x="4715" y="2738"/>
              <a:ext cx="438" cy="320"/>
            </a:xfrm>
            <a:custGeom>
              <a:avLst/>
              <a:gdLst>
                <a:gd name="T0" fmla="*/ 74 w 424"/>
                <a:gd name="T1" fmla="*/ 68 h 344"/>
                <a:gd name="T2" fmla="*/ 138 w 424"/>
                <a:gd name="T3" fmla="*/ 64 h 344"/>
                <a:gd name="T4" fmla="*/ 214 w 424"/>
                <a:gd name="T5" fmla="*/ 62 h 344"/>
                <a:gd name="T6" fmla="*/ 367 w 424"/>
                <a:gd name="T7" fmla="*/ 56 h 344"/>
                <a:gd name="T8" fmla="*/ 429 w 424"/>
                <a:gd name="T9" fmla="*/ 62 h 344"/>
                <a:gd name="T10" fmla="*/ 506 w 424"/>
                <a:gd name="T11" fmla="*/ 60 h 344"/>
                <a:gd name="T12" fmla="*/ 490 w 424"/>
                <a:gd name="T13" fmla="*/ 68 h 344"/>
                <a:gd name="T14" fmla="*/ 506 w 424"/>
                <a:gd name="T15" fmla="*/ 64 h 344"/>
                <a:gd name="T16" fmla="*/ 506 w 424"/>
                <a:gd name="T17" fmla="*/ 70 h 344"/>
                <a:gd name="T18" fmla="*/ 538 w 424"/>
                <a:gd name="T19" fmla="*/ 73 h 344"/>
                <a:gd name="T20" fmla="*/ 555 w 424"/>
                <a:gd name="T21" fmla="*/ 75 h 344"/>
                <a:gd name="T22" fmla="*/ 597 w 424"/>
                <a:gd name="T23" fmla="*/ 77 h 344"/>
                <a:gd name="T24" fmla="*/ 642 w 424"/>
                <a:gd name="T25" fmla="*/ 75 h 344"/>
                <a:gd name="T26" fmla="*/ 658 w 424"/>
                <a:gd name="T27" fmla="*/ 77 h 344"/>
                <a:gd name="T28" fmla="*/ 676 w 424"/>
                <a:gd name="T29" fmla="*/ 81 h 344"/>
                <a:gd name="T30" fmla="*/ 736 w 424"/>
                <a:gd name="T31" fmla="*/ 75 h 344"/>
                <a:gd name="T32" fmla="*/ 811 w 424"/>
                <a:gd name="T33" fmla="*/ 55 h 344"/>
                <a:gd name="T34" fmla="*/ 811 w 424"/>
                <a:gd name="T35" fmla="*/ 42 h 344"/>
                <a:gd name="T36" fmla="*/ 769 w 424"/>
                <a:gd name="T37" fmla="*/ 33 h 344"/>
                <a:gd name="T38" fmla="*/ 736 w 424"/>
                <a:gd name="T39" fmla="*/ 31 h 344"/>
                <a:gd name="T40" fmla="*/ 721 w 424"/>
                <a:gd name="T41" fmla="*/ 27 h 344"/>
                <a:gd name="T42" fmla="*/ 658 w 424"/>
                <a:gd name="T43" fmla="*/ 18 h 344"/>
                <a:gd name="T44" fmla="*/ 658 w 424"/>
                <a:gd name="T45" fmla="*/ 12 h 344"/>
                <a:gd name="T46" fmla="*/ 614 w 424"/>
                <a:gd name="T47" fmla="*/ 9 h 344"/>
                <a:gd name="T48" fmla="*/ 581 w 424"/>
                <a:gd name="T49" fmla="*/ 0 h 344"/>
                <a:gd name="T50" fmla="*/ 581 w 424"/>
                <a:gd name="T51" fmla="*/ 12 h 344"/>
                <a:gd name="T52" fmla="*/ 538 w 424"/>
                <a:gd name="T53" fmla="*/ 19 h 344"/>
                <a:gd name="T54" fmla="*/ 474 w 424"/>
                <a:gd name="T55" fmla="*/ 14 h 344"/>
                <a:gd name="T56" fmla="*/ 444 w 424"/>
                <a:gd name="T57" fmla="*/ 12 h 344"/>
                <a:gd name="T58" fmla="*/ 474 w 424"/>
                <a:gd name="T59" fmla="*/ 7 h 344"/>
                <a:gd name="T60" fmla="*/ 474 w 424"/>
                <a:gd name="T61" fmla="*/ 7 h 344"/>
                <a:gd name="T62" fmla="*/ 459 w 424"/>
                <a:gd name="T63" fmla="*/ 7 h 344"/>
                <a:gd name="T64" fmla="*/ 383 w 424"/>
                <a:gd name="T65" fmla="*/ 7 h 344"/>
                <a:gd name="T66" fmla="*/ 383 w 424"/>
                <a:gd name="T67" fmla="*/ 7 h 344"/>
                <a:gd name="T68" fmla="*/ 352 w 424"/>
                <a:gd name="T69" fmla="*/ 7 h 344"/>
                <a:gd name="T70" fmla="*/ 337 w 424"/>
                <a:gd name="T71" fmla="*/ 7 h 344"/>
                <a:gd name="T72" fmla="*/ 337 w 424"/>
                <a:gd name="T73" fmla="*/ 12 h 344"/>
                <a:gd name="T74" fmla="*/ 306 w 424"/>
                <a:gd name="T75" fmla="*/ 12 h 344"/>
                <a:gd name="T76" fmla="*/ 291 w 424"/>
                <a:gd name="T77" fmla="*/ 9 h 344"/>
                <a:gd name="T78" fmla="*/ 260 w 424"/>
                <a:gd name="T79" fmla="*/ 9 h 344"/>
                <a:gd name="T80" fmla="*/ 228 w 424"/>
                <a:gd name="T81" fmla="*/ 16 h 344"/>
                <a:gd name="T82" fmla="*/ 199 w 424"/>
                <a:gd name="T83" fmla="*/ 16 h 344"/>
                <a:gd name="T84" fmla="*/ 199 w 424"/>
                <a:gd name="T85" fmla="*/ 19 h 344"/>
                <a:gd name="T86" fmla="*/ 182 w 424"/>
                <a:gd name="T87" fmla="*/ 19 h 344"/>
                <a:gd name="T88" fmla="*/ 154 w 424"/>
                <a:gd name="T89" fmla="*/ 23 h 344"/>
                <a:gd name="T90" fmla="*/ 36 w 424"/>
                <a:gd name="T91" fmla="*/ 32 h 344"/>
                <a:gd name="T92" fmla="*/ 8 w 424"/>
                <a:gd name="T93" fmla="*/ 32 h 344"/>
                <a:gd name="T94" fmla="*/ 0 w 424"/>
                <a:gd name="T95" fmla="*/ 33 h 344"/>
                <a:gd name="T96" fmla="*/ 8 w 424"/>
                <a:gd name="T97" fmla="*/ 39 h 344"/>
                <a:gd name="T98" fmla="*/ 0 w 424"/>
                <a:gd name="T99" fmla="*/ 42 h 344"/>
                <a:gd name="T100" fmla="*/ 44 w 424"/>
                <a:gd name="T101" fmla="*/ 56 h 344"/>
                <a:gd name="T102" fmla="*/ 44 w 424"/>
                <a:gd name="T103" fmla="*/ 64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4"/>
                <a:gd name="T157" fmla="*/ 0 h 344"/>
                <a:gd name="T158" fmla="*/ 424 w 424"/>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4" h="344">
                  <a:moveTo>
                    <a:pt x="24" y="272"/>
                  </a:moveTo>
                  <a:lnTo>
                    <a:pt x="40" y="288"/>
                  </a:lnTo>
                  <a:lnTo>
                    <a:pt x="56" y="288"/>
                  </a:lnTo>
                  <a:lnTo>
                    <a:pt x="72" y="272"/>
                  </a:lnTo>
                  <a:lnTo>
                    <a:pt x="104" y="272"/>
                  </a:lnTo>
                  <a:lnTo>
                    <a:pt x="112" y="264"/>
                  </a:lnTo>
                  <a:lnTo>
                    <a:pt x="144" y="248"/>
                  </a:lnTo>
                  <a:lnTo>
                    <a:pt x="192" y="240"/>
                  </a:lnTo>
                  <a:lnTo>
                    <a:pt x="224" y="256"/>
                  </a:lnTo>
                  <a:lnTo>
                    <a:pt x="224" y="264"/>
                  </a:lnTo>
                  <a:lnTo>
                    <a:pt x="240" y="288"/>
                  </a:lnTo>
                  <a:lnTo>
                    <a:pt x="264" y="256"/>
                  </a:lnTo>
                  <a:lnTo>
                    <a:pt x="264" y="272"/>
                  </a:lnTo>
                  <a:lnTo>
                    <a:pt x="256" y="288"/>
                  </a:lnTo>
                  <a:lnTo>
                    <a:pt x="264" y="288"/>
                  </a:lnTo>
                  <a:lnTo>
                    <a:pt x="264" y="272"/>
                  </a:lnTo>
                  <a:lnTo>
                    <a:pt x="264" y="288"/>
                  </a:lnTo>
                  <a:lnTo>
                    <a:pt x="264" y="296"/>
                  </a:lnTo>
                  <a:lnTo>
                    <a:pt x="272" y="296"/>
                  </a:lnTo>
                  <a:lnTo>
                    <a:pt x="280" y="312"/>
                  </a:lnTo>
                  <a:lnTo>
                    <a:pt x="280" y="320"/>
                  </a:lnTo>
                  <a:lnTo>
                    <a:pt x="288" y="320"/>
                  </a:lnTo>
                  <a:lnTo>
                    <a:pt x="304" y="328"/>
                  </a:lnTo>
                  <a:lnTo>
                    <a:pt x="312" y="328"/>
                  </a:lnTo>
                  <a:lnTo>
                    <a:pt x="320" y="336"/>
                  </a:lnTo>
                  <a:lnTo>
                    <a:pt x="336" y="320"/>
                  </a:lnTo>
                  <a:lnTo>
                    <a:pt x="336" y="328"/>
                  </a:lnTo>
                  <a:lnTo>
                    <a:pt x="344" y="328"/>
                  </a:lnTo>
                  <a:lnTo>
                    <a:pt x="344" y="336"/>
                  </a:lnTo>
                  <a:lnTo>
                    <a:pt x="352" y="344"/>
                  </a:lnTo>
                  <a:lnTo>
                    <a:pt x="368" y="320"/>
                  </a:lnTo>
                  <a:lnTo>
                    <a:pt x="384" y="320"/>
                  </a:lnTo>
                  <a:lnTo>
                    <a:pt x="392" y="296"/>
                  </a:lnTo>
                  <a:lnTo>
                    <a:pt x="424" y="232"/>
                  </a:lnTo>
                  <a:lnTo>
                    <a:pt x="424" y="208"/>
                  </a:lnTo>
                  <a:lnTo>
                    <a:pt x="424" y="176"/>
                  </a:lnTo>
                  <a:lnTo>
                    <a:pt x="408" y="152"/>
                  </a:lnTo>
                  <a:lnTo>
                    <a:pt x="400" y="144"/>
                  </a:lnTo>
                  <a:lnTo>
                    <a:pt x="392" y="136"/>
                  </a:lnTo>
                  <a:lnTo>
                    <a:pt x="384" y="128"/>
                  </a:lnTo>
                  <a:lnTo>
                    <a:pt x="384" y="136"/>
                  </a:lnTo>
                  <a:lnTo>
                    <a:pt x="376" y="112"/>
                  </a:lnTo>
                  <a:lnTo>
                    <a:pt x="352" y="88"/>
                  </a:lnTo>
                  <a:lnTo>
                    <a:pt x="344" y="72"/>
                  </a:lnTo>
                  <a:lnTo>
                    <a:pt x="344" y="64"/>
                  </a:lnTo>
                  <a:lnTo>
                    <a:pt x="344" y="48"/>
                  </a:lnTo>
                  <a:lnTo>
                    <a:pt x="336" y="40"/>
                  </a:lnTo>
                  <a:lnTo>
                    <a:pt x="320" y="40"/>
                  </a:lnTo>
                  <a:lnTo>
                    <a:pt x="312" y="0"/>
                  </a:lnTo>
                  <a:lnTo>
                    <a:pt x="304" y="0"/>
                  </a:lnTo>
                  <a:lnTo>
                    <a:pt x="304" y="16"/>
                  </a:lnTo>
                  <a:lnTo>
                    <a:pt x="304" y="48"/>
                  </a:lnTo>
                  <a:lnTo>
                    <a:pt x="296" y="80"/>
                  </a:lnTo>
                  <a:lnTo>
                    <a:pt x="280" y="80"/>
                  </a:lnTo>
                  <a:lnTo>
                    <a:pt x="256" y="56"/>
                  </a:lnTo>
                  <a:lnTo>
                    <a:pt x="248" y="56"/>
                  </a:lnTo>
                  <a:lnTo>
                    <a:pt x="248" y="48"/>
                  </a:lnTo>
                  <a:lnTo>
                    <a:pt x="232" y="48"/>
                  </a:lnTo>
                  <a:lnTo>
                    <a:pt x="240" y="32"/>
                  </a:lnTo>
                  <a:lnTo>
                    <a:pt x="248" y="32"/>
                  </a:lnTo>
                  <a:lnTo>
                    <a:pt x="256" y="16"/>
                  </a:lnTo>
                  <a:lnTo>
                    <a:pt x="248" y="16"/>
                  </a:lnTo>
                  <a:lnTo>
                    <a:pt x="240" y="24"/>
                  </a:lnTo>
                  <a:lnTo>
                    <a:pt x="240" y="16"/>
                  </a:lnTo>
                  <a:lnTo>
                    <a:pt x="232" y="16"/>
                  </a:lnTo>
                  <a:lnTo>
                    <a:pt x="200" y="8"/>
                  </a:lnTo>
                  <a:lnTo>
                    <a:pt x="208" y="16"/>
                  </a:lnTo>
                  <a:lnTo>
                    <a:pt x="200" y="16"/>
                  </a:lnTo>
                  <a:lnTo>
                    <a:pt x="184" y="16"/>
                  </a:lnTo>
                  <a:lnTo>
                    <a:pt x="184" y="24"/>
                  </a:lnTo>
                  <a:lnTo>
                    <a:pt x="184" y="32"/>
                  </a:lnTo>
                  <a:lnTo>
                    <a:pt x="176" y="32"/>
                  </a:lnTo>
                  <a:lnTo>
                    <a:pt x="176" y="40"/>
                  </a:lnTo>
                  <a:lnTo>
                    <a:pt x="176" y="48"/>
                  </a:lnTo>
                  <a:lnTo>
                    <a:pt x="160" y="40"/>
                  </a:lnTo>
                  <a:lnTo>
                    <a:pt x="160" y="48"/>
                  </a:lnTo>
                  <a:lnTo>
                    <a:pt x="160" y="40"/>
                  </a:lnTo>
                  <a:lnTo>
                    <a:pt x="152" y="40"/>
                  </a:lnTo>
                  <a:lnTo>
                    <a:pt x="144" y="40"/>
                  </a:lnTo>
                  <a:lnTo>
                    <a:pt x="136" y="40"/>
                  </a:lnTo>
                  <a:lnTo>
                    <a:pt x="128" y="40"/>
                  </a:lnTo>
                  <a:lnTo>
                    <a:pt x="120" y="64"/>
                  </a:lnTo>
                  <a:lnTo>
                    <a:pt x="112" y="64"/>
                  </a:lnTo>
                  <a:lnTo>
                    <a:pt x="104" y="64"/>
                  </a:lnTo>
                  <a:lnTo>
                    <a:pt x="112" y="72"/>
                  </a:lnTo>
                  <a:lnTo>
                    <a:pt x="104" y="80"/>
                  </a:lnTo>
                  <a:lnTo>
                    <a:pt x="104" y="64"/>
                  </a:lnTo>
                  <a:lnTo>
                    <a:pt x="96" y="80"/>
                  </a:lnTo>
                  <a:lnTo>
                    <a:pt x="104" y="88"/>
                  </a:lnTo>
                  <a:lnTo>
                    <a:pt x="80" y="96"/>
                  </a:lnTo>
                  <a:lnTo>
                    <a:pt x="32" y="112"/>
                  </a:lnTo>
                  <a:lnTo>
                    <a:pt x="16" y="136"/>
                  </a:lnTo>
                  <a:lnTo>
                    <a:pt x="8" y="128"/>
                  </a:lnTo>
                  <a:lnTo>
                    <a:pt x="8" y="136"/>
                  </a:lnTo>
                  <a:lnTo>
                    <a:pt x="8" y="144"/>
                  </a:lnTo>
                  <a:lnTo>
                    <a:pt x="0" y="144"/>
                  </a:lnTo>
                  <a:lnTo>
                    <a:pt x="16" y="184"/>
                  </a:lnTo>
                  <a:lnTo>
                    <a:pt x="8" y="168"/>
                  </a:lnTo>
                  <a:lnTo>
                    <a:pt x="8" y="184"/>
                  </a:lnTo>
                  <a:lnTo>
                    <a:pt x="0" y="176"/>
                  </a:lnTo>
                  <a:lnTo>
                    <a:pt x="24" y="216"/>
                  </a:lnTo>
                  <a:lnTo>
                    <a:pt x="24" y="240"/>
                  </a:lnTo>
                  <a:lnTo>
                    <a:pt x="24" y="264"/>
                  </a:lnTo>
                  <a:lnTo>
                    <a:pt x="24" y="2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0" name="Freeform 358"/>
            <p:cNvSpPr>
              <a:spLocks/>
            </p:cNvSpPr>
            <p:nvPr/>
          </p:nvSpPr>
          <p:spPr bwMode="auto">
            <a:xfrm>
              <a:off x="4715" y="2738"/>
              <a:ext cx="438" cy="320"/>
            </a:xfrm>
            <a:custGeom>
              <a:avLst/>
              <a:gdLst>
                <a:gd name="T0" fmla="*/ 74 w 424"/>
                <a:gd name="T1" fmla="*/ 68 h 344"/>
                <a:gd name="T2" fmla="*/ 138 w 424"/>
                <a:gd name="T3" fmla="*/ 64 h 344"/>
                <a:gd name="T4" fmla="*/ 214 w 424"/>
                <a:gd name="T5" fmla="*/ 62 h 344"/>
                <a:gd name="T6" fmla="*/ 367 w 424"/>
                <a:gd name="T7" fmla="*/ 56 h 344"/>
                <a:gd name="T8" fmla="*/ 429 w 424"/>
                <a:gd name="T9" fmla="*/ 62 h 344"/>
                <a:gd name="T10" fmla="*/ 506 w 424"/>
                <a:gd name="T11" fmla="*/ 60 h 344"/>
                <a:gd name="T12" fmla="*/ 490 w 424"/>
                <a:gd name="T13" fmla="*/ 68 h 344"/>
                <a:gd name="T14" fmla="*/ 506 w 424"/>
                <a:gd name="T15" fmla="*/ 64 h 344"/>
                <a:gd name="T16" fmla="*/ 506 w 424"/>
                <a:gd name="T17" fmla="*/ 70 h 344"/>
                <a:gd name="T18" fmla="*/ 538 w 424"/>
                <a:gd name="T19" fmla="*/ 73 h 344"/>
                <a:gd name="T20" fmla="*/ 555 w 424"/>
                <a:gd name="T21" fmla="*/ 75 h 344"/>
                <a:gd name="T22" fmla="*/ 597 w 424"/>
                <a:gd name="T23" fmla="*/ 77 h 344"/>
                <a:gd name="T24" fmla="*/ 642 w 424"/>
                <a:gd name="T25" fmla="*/ 75 h 344"/>
                <a:gd name="T26" fmla="*/ 658 w 424"/>
                <a:gd name="T27" fmla="*/ 77 h 344"/>
                <a:gd name="T28" fmla="*/ 676 w 424"/>
                <a:gd name="T29" fmla="*/ 81 h 344"/>
                <a:gd name="T30" fmla="*/ 736 w 424"/>
                <a:gd name="T31" fmla="*/ 75 h 344"/>
                <a:gd name="T32" fmla="*/ 811 w 424"/>
                <a:gd name="T33" fmla="*/ 55 h 344"/>
                <a:gd name="T34" fmla="*/ 811 w 424"/>
                <a:gd name="T35" fmla="*/ 42 h 344"/>
                <a:gd name="T36" fmla="*/ 769 w 424"/>
                <a:gd name="T37" fmla="*/ 33 h 344"/>
                <a:gd name="T38" fmla="*/ 736 w 424"/>
                <a:gd name="T39" fmla="*/ 31 h 344"/>
                <a:gd name="T40" fmla="*/ 721 w 424"/>
                <a:gd name="T41" fmla="*/ 27 h 344"/>
                <a:gd name="T42" fmla="*/ 658 w 424"/>
                <a:gd name="T43" fmla="*/ 18 h 344"/>
                <a:gd name="T44" fmla="*/ 658 w 424"/>
                <a:gd name="T45" fmla="*/ 12 h 344"/>
                <a:gd name="T46" fmla="*/ 614 w 424"/>
                <a:gd name="T47" fmla="*/ 9 h 344"/>
                <a:gd name="T48" fmla="*/ 581 w 424"/>
                <a:gd name="T49" fmla="*/ 0 h 344"/>
                <a:gd name="T50" fmla="*/ 581 w 424"/>
                <a:gd name="T51" fmla="*/ 12 h 344"/>
                <a:gd name="T52" fmla="*/ 538 w 424"/>
                <a:gd name="T53" fmla="*/ 19 h 344"/>
                <a:gd name="T54" fmla="*/ 474 w 424"/>
                <a:gd name="T55" fmla="*/ 14 h 344"/>
                <a:gd name="T56" fmla="*/ 444 w 424"/>
                <a:gd name="T57" fmla="*/ 12 h 344"/>
                <a:gd name="T58" fmla="*/ 474 w 424"/>
                <a:gd name="T59" fmla="*/ 7 h 344"/>
                <a:gd name="T60" fmla="*/ 474 w 424"/>
                <a:gd name="T61" fmla="*/ 7 h 344"/>
                <a:gd name="T62" fmla="*/ 459 w 424"/>
                <a:gd name="T63" fmla="*/ 7 h 344"/>
                <a:gd name="T64" fmla="*/ 383 w 424"/>
                <a:gd name="T65" fmla="*/ 7 h 344"/>
                <a:gd name="T66" fmla="*/ 383 w 424"/>
                <a:gd name="T67" fmla="*/ 7 h 344"/>
                <a:gd name="T68" fmla="*/ 352 w 424"/>
                <a:gd name="T69" fmla="*/ 7 h 344"/>
                <a:gd name="T70" fmla="*/ 337 w 424"/>
                <a:gd name="T71" fmla="*/ 7 h 344"/>
                <a:gd name="T72" fmla="*/ 337 w 424"/>
                <a:gd name="T73" fmla="*/ 12 h 344"/>
                <a:gd name="T74" fmla="*/ 306 w 424"/>
                <a:gd name="T75" fmla="*/ 12 h 344"/>
                <a:gd name="T76" fmla="*/ 291 w 424"/>
                <a:gd name="T77" fmla="*/ 9 h 344"/>
                <a:gd name="T78" fmla="*/ 260 w 424"/>
                <a:gd name="T79" fmla="*/ 9 h 344"/>
                <a:gd name="T80" fmla="*/ 228 w 424"/>
                <a:gd name="T81" fmla="*/ 16 h 344"/>
                <a:gd name="T82" fmla="*/ 199 w 424"/>
                <a:gd name="T83" fmla="*/ 16 h 344"/>
                <a:gd name="T84" fmla="*/ 199 w 424"/>
                <a:gd name="T85" fmla="*/ 19 h 344"/>
                <a:gd name="T86" fmla="*/ 182 w 424"/>
                <a:gd name="T87" fmla="*/ 19 h 344"/>
                <a:gd name="T88" fmla="*/ 154 w 424"/>
                <a:gd name="T89" fmla="*/ 23 h 344"/>
                <a:gd name="T90" fmla="*/ 36 w 424"/>
                <a:gd name="T91" fmla="*/ 32 h 344"/>
                <a:gd name="T92" fmla="*/ 8 w 424"/>
                <a:gd name="T93" fmla="*/ 32 h 344"/>
                <a:gd name="T94" fmla="*/ 0 w 424"/>
                <a:gd name="T95" fmla="*/ 33 h 344"/>
                <a:gd name="T96" fmla="*/ 8 w 424"/>
                <a:gd name="T97" fmla="*/ 39 h 344"/>
                <a:gd name="T98" fmla="*/ 0 w 424"/>
                <a:gd name="T99" fmla="*/ 42 h 344"/>
                <a:gd name="T100" fmla="*/ 44 w 424"/>
                <a:gd name="T101" fmla="*/ 56 h 344"/>
                <a:gd name="T102" fmla="*/ 44 w 424"/>
                <a:gd name="T103" fmla="*/ 64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4"/>
                <a:gd name="T157" fmla="*/ 0 h 344"/>
                <a:gd name="T158" fmla="*/ 424 w 424"/>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4" h="344">
                  <a:moveTo>
                    <a:pt x="24" y="272"/>
                  </a:moveTo>
                  <a:lnTo>
                    <a:pt x="40" y="288"/>
                  </a:lnTo>
                  <a:lnTo>
                    <a:pt x="56" y="288"/>
                  </a:lnTo>
                  <a:lnTo>
                    <a:pt x="72" y="272"/>
                  </a:lnTo>
                  <a:lnTo>
                    <a:pt x="104" y="272"/>
                  </a:lnTo>
                  <a:lnTo>
                    <a:pt x="112" y="264"/>
                  </a:lnTo>
                  <a:lnTo>
                    <a:pt x="144" y="248"/>
                  </a:lnTo>
                  <a:lnTo>
                    <a:pt x="192" y="240"/>
                  </a:lnTo>
                  <a:lnTo>
                    <a:pt x="224" y="256"/>
                  </a:lnTo>
                  <a:lnTo>
                    <a:pt x="224" y="264"/>
                  </a:lnTo>
                  <a:lnTo>
                    <a:pt x="240" y="288"/>
                  </a:lnTo>
                  <a:lnTo>
                    <a:pt x="264" y="256"/>
                  </a:lnTo>
                  <a:lnTo>
                    <a:pt x="264" y="272"/>
                  </a:lnTo>
                  <a:lnTo>
                    <a:pt x="256" y="288"/>
                  </a:lnTo>
                  <a:lnTo>
                    <a:pt x="264" y="288"/>
                  </a:lnTo>
                  <a:lnTo>
                    <a:pt x="264" y="272"/>
                  </a:lnTo>
                  <a:lnTo>
                    <a:pt x="264" y="288"/>
                  </a:lnTo>
                  <a:lnTo>
                    <a:pt x="264" y="296"/>
                  </a:lnTo>
                  <a:lnTo>
                    <a:pt x="272" y="296"/>
                  </a:lnTo>
                  <a:lnTo>
                    <a:pt x="280" y="312"/>
                  </a:lnTo>
                  <a:lnTo>
                    <a:pt x="280" y="320"/>
                  </a:lnTo>
                  <a:lnTo>
                    <a:pt x="288" y="320"/>
                  </a:lnTo>
                  <a:lnTo>
                    <a:pt x="304" y="328"/>
                  </a:lnTo>
                  <a:lnTo>
                    <a:pt x="312" y="328"/>
                  </a:lnTo>
                  <a:lnTo>
                    <a:pt x="320" y="336"/>
                  </a:lnTo>
                  <a:lnTo>
                    <a:pt x="336" y="320"/>
                  </a:lnTo>
                  <a:lnTo>
                    <a:pt x="336" y="328"/>
                  </a:lnTo>
                  <a:lnTo>
                    <a:pt x="344" y="328"/>
                  </a:lnTo>
                  <a:lnTo>
                    <a:pt x="344" y="336"/>
                  </a:lnTo>
                  <a:lnTo>
                    <a:pt x="352" y="344"/>
                  </a:lnTo>
                  <a:lnTo>
                    <a:pt x="368" y="320"/>
                  </a:lnTo>
                  <a:lnTo>
                    <a:pt x="384" y="320"/>
                  </a:lnTo>
                  <a:lnTo>
                    <a:pt x="392" y="296"/>
                  </a:lnTo>
                  <a:lnTo>
                    <a:pt x="424" y="232"/>
                  </a:lnTo>
                  <a:lnTo>
                    <a:pt x="424" y="208"/>
                  </a:lnTo>
                  <a:lnTo>
                    <a:pt x="424" y="176"/>
                  </a:lnTo>
                  <a:lnTo>
                    <a:pt x="408" y="152"/>
                  </a:lnTo>
                  <a:lnTo>
                    <a:pt x="400" y="144"/>
                  </a:lnTo>
                  <a:lnTo>
                    <a:pt x="392" y="136"/>
                  </a:lnTo>
                  <a:lnTo>
                    <a:pt x="384" y="128"/>
                  </a:lnTo>
                  <a:lnTo>
                    <a:pt x="384" y="136"/>
                  </a:lnTo>
                  <a:lnTo>
                    <a:pt x="376" y="112"/>
                  </a:lnTo>
                  <a:lnTo>
                    <a:pt x="352" y="88"/>
                  </a:lnTo>
                  <a:lnTo>
                    <a:pt x="344" y="72"/>
                  </a:lnTo>
                  <a:lnTo>
                    <a:pt x="344" y="64"/>
                  </a:lnTo>
                  <a:lnTo>
                    <a:pt x="344" y="48"/>
                  </a:lnTo>
                  <a:lnTo>
                    <a:pt x="336" y="40"/>
                  </a:lnTo>
                  <a:lnTo>
                    <a:pt x="320" y="40"/>
                  </a:lnTo>
                  <a:lnTo>
                    <a:pt x="312" y="0"/>
                  </a:lnTo>
                  <a:lnTo>
                    <a:pt x="304" y="0"/>
                  </a:lnTo>
                  <a:lnTo>
                    <a:pt x="304" y="16"/>
                  </a:lnTo>
                  <a:lnTo>
                    <a:pt x="304" y="48"/>
                  </a:lnTo>
                  <a:lnTo>
                    <a:pt x="296" y="80"/>
                  </a:lnTo>
                  <a:lnTo>
                    <a:pt x="280" y="80"/>
                  </a:lnTo>
                  <a:lnTo>
                    <a:pt x="256" y="56"/>
                  </a:lnTo>
                  <a:lnTo>
                    <a:pt x="248" y="56"/>
                  </a:lnTo>
                  <a:lnTo>
                    <a:pt x="248" y="48"/>
                  </a:lnTo>
                  <a:lnTo>
                    <a:pt x="232" y="48"/>
                  </a:lnTo>
                  <a:lnTo>
                    <a:pt x="240" y="32"/>
                  </a:lnTo>
                  <a:lnTo>
                    <a:pt x="248" y="32"/>
                  </a:lnTo>
                  <a:lnTo>
                    <a:pt x="256" y="16"/>
                  </a:lnTo>
                  <a:lnTo>
                    <a:pt x="248" y="16"/>
                  </a:lnTo>
                  <a:lnTo>
                    <a:pt x="240" y="24"/>
                  </a:lnTo>
                  <a:lnTo>
                    <a:pt x="240" y="16"/>
                  </a:lnTo>
                  <a:lnTo>
                    <a:pt x="232" y="16"/>
                  </a:lnTo>
                  <a:lnTo>
                    <a:pt x="200" y="8"/>
                  </a:lnTo>
                  <a:lnTo>
                    <a:pt x="208" y="16"/>
                  </a:lnTo>
                  <a:lnTo>
                    <a:pt x="200" y="16"/>
                  </a:lnTo>
                  <a:lnTo>
                    <a:pt x="184" y="16"/>
                  </a:lnTo>
                  <a:lnTo>
                    <a:pt x="184" y="24"/>
                  </a:lnTo>
                  <a:lnTo>
                    <a:pt x="184" y="32"/>
                  </a:lnTo>
                  <a:lnTo>
                    <a:pt x="176" y="32"/>
                  </a:lnTo>
                  <a:lnTo>
                    <a:pt x="176" y="40"/>
                  </a:lnTo>
                  <a:lnTo>
                    <a:pt x="176" y="48"/>
                  </a:lnTo>
                  <a:lnTo>
                    <a:pt x="160" y="40"/>
                  </a:lnTo>
                  <a:lnTo>
                    <a:pt x="160" y="48"/>
                  </a:lnTo>
                  <a:lnTo>
                    <a:pt x="160" y="40"/>
                  </a:lnTo>
                  <a:lnTo>
                    <a:pt x="152" y="40"/>
                  </a:lnTo>
                  <a:lnTo>
                    <a:pt x="144" y="40"/>
                  </a:lnTo>
                  <a:lnTo>
                    <a:pt x="136" y="40"/>
                  </a:lnTo>
                  <a:lnTo>
                    <a:pt x="128" y="40"/>
                  </a:lnTo>
                  <a:lnTo>
                    <a:pt x="120" y="64"/>
                  </a:lnTo>
                  <a:lnTo>
                    <a:pt x="112" y="64"/>
                  </a:lnTo>
                  <a:lnTo>
                    <a:pt x="104" y="64"/>
                  </a:lnTo>
                  <a:lnTo>
                    <a:pt x="112" y="72"/>
                  </a:lnTo>
                  <a:lnTo>
                    <a:pt x="104" y="80"/>
                  </a:lnTo>
                  <a:lnTo>
                    <a:pt x="104" y="64"/>
                  </a:lnTo>
                  <a:lnTo>
                    <a:pt x="96" y="80"/>
                  </a:lnTo>
                  <a:lnTo>
                    <a:pt x="104" y="88"/>
                  </a:lnTo>
                  <a:lnTo>
                    <a:pt x="80" y="96"/>
                  </a:lnTo>
                  <a:lnTo>
                    <a:pt x="32" y="112"/>
                  </a:lnTo>
                  <a:lnTo>
                    <a:pt x="16" y="136"/>
                  </a:lnTo>
                  <a:lnTo>
                    <a:pt x="8" y="128"/>
                  </a:lnTo>
                  <a:lnTo>
                    <a:pt x="8" y="136"/>
                  </a:lnTo>
                  <a:lnTo>
                    <a:pt x="8" y="144"/>
                  </a:lnTo>
                  <a:lnTo>
                    <a:pt x="0" y="144"/>
                  </a:lnTo>
                  <a:lnTo>
                    <a:pt x="16" y="184"/>
                  </a:lnTo>
                  <a:lnTo>
                    <a:pt x="8" y="168"/>
                  </a:lnTo>
                  <a:lnTo>
                    <a:pt x="8" y="184"/>
                  </a:lnTo>
                  <a:lnTo>
                    <a:pt x="0" y="176"/>
                  </a:lnTo>
                  <a:lnTo>
                    <a:pt x="24" y="216"/>
                  </a:lnTo>
                  <a:lnTo>
                    <a:pt x="24" y="240"/>
                  </a:lnTo>
                  <a:lnTo>
                    <a:pt x="24" y="264"/>
                  </a:lnTo>
                  <a:lnTo>
                    <a:pt x="24" y="272"/>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1" name="Freeform 359"/>
            <p:cNvSpPr>
              <a:spLocks/>
            </p:cNvSpPr>
            <p:nvPr/>
          </p:nvSpPr>
          <p:spPr bwMode="auto">
            <a:xfrm>
              <a:off x="4905" y="2745"/>
              <a:ext cx="8" cy="8"/>
            </a:xfrm>
            <a:custGeom>
              <a:avLst/>
              <a:gdLst>
                <a:gd name="T0" fmla="*/ 0 w 8"/>
                <a:gd name="T1" fmla="*/ 8 h 8"/>
                <a:gd name="T2" fmla="*/ 8 w 8"/>
                <a:gd name="T3" fmla="*/ 0 h 8"/>
                <a:gd name="T4" fmla="*/ 0 w 8"/>
                <a:gd name="T5" fmla="*/ 0 h 8"/>
                <a:gd name="T6" fmla="*/ 0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2" name="Freeform 360"/>
            <p:cNvSpPr>
              <a:spLocks/>
            </p:cNvSpPr>
            <p:nvPr/>
          </p:nvSpPr>
          <p:spPr bwMode="auto">
            <a:xfrm>
              <a:off x="4905" y="2745"/>
              <a:ext cx="8" cy="8"/>
            </a:xfrm>
            <a:custGeom>
              <a:avLst/>
              <a:gdLst>
                <a:gd name="T0" fmla="*/ 0 w 8"/>
                <a:gd name="T1" fmla="*/ 8 h 8"/>
                <a:gd name="T2" fmla="*/ 8 w 8"/>
                <a:gd name="T3" fmla="*/ 0 h 8"/>
                <a:gd name="T4" fmla="*/ 0 w 8"/>
                <a:gd name="T5" fmla="*/ 0 h 8"/>
                <a:gd name="T6" fmla="*/ 0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3" name="Freeform 361"/>
            <p:cNvSpPr>
              <a:spLocks/>
            </p:cNvSpPr>
            <p:nvPr/>
          </p:nvSpPr>
          <p:spPr bwMode="auto">
            <a:xfrm>
              <a:off x="5358" y="2998"/>
              <a:ext cx="67" cy="87"/>
            </a:xfrm>
            <a:custGeom>
              <a:avLst/>
              <a:gdLst>
                <a:gd name="T0" fmla="*/ 40 w 64"/>
                <a:gd name="T1" fmla="*/ 12 h 95"/>
                <a:gd name="T2" fmla="*/ 83 w 64"/>
                <a:gd name="T3" fmla="*/ 13 h 95"/>
                <a:gd name="T4" fmla="*/ 57 w 64"/>
                <a:gd name="T5" fmla="*/ 15 h 95"/>
                <a:gd name="T6" fmla="*/ 83 w 64"/>
                <a:gd name="T7" fmla="*/ 16 h 95"/>
                <a:gd name="T8" fmla="*/ 83 w 64"/>
                <a:gd name="T9" fmla="*/ 15 h 95"/>
                <a:gd name="T10" fmla="*/ 119 w 64"/>
                <a:gd name="T11" fmla="*/ 12 h 95"/>
                <a:gd name="T12" fmla="*/ 140 w 64"/>
                <a:gd name="T13" fmla="*/ 12 h 95"/>
                <a:gd name="T14" fmla="*/ 158 w 64"/>
                <a:gd name="T15" fmla="*/ 10 h 95"/>
                <a:gd name="T16" fmla="*/ 158 w 64"/>
                <a:gd name="T17" fmla="*/ 6 h 95"/>
                <a:gd name="T18" fmla="*/ 140 w 64"/>
                <a:gd name="T19" fmla="*/ 6 h 95"/>
                <a:gd name="T20" fmla="*/ 119 w 64"/>
                <a:gd name="T21" fmla="*/ 6 h 95"/>
                <a:gd name="T22" fmla="*/ 83 w 64"/>
                <a:gd name="T23" fmla="*/ 6 h 95"/>
                <a:gd name="T24" fmla="*/ 83 w 64"/>
                <a:gd name="T25" fmla="*/ 5 h 95"/>
                <a:gd name="T26" fmla="*/ 83 w 64"/>
                <a:gd name="T27" fmla="*/ 6 h 95"/>
                <a:gd name="T28" fmla="*/ 57 w 64"/>
                <a:gd name="T29" fmla="*/ 5 h 95"/>
                <a:gd name="T30" fmla="*/ 57 w 64"/>
                <a:gd name="T31" fmla="*/ 5 h 95"/>
                <a:gd name="T32" fmla="*/ 0 w 64"/>
                <a:gd name="T33" fmla="*/ 0 h 95"/>
                <a:gd name="T34" fmla="*/ 57 w 64"/>
                <a:gd name="T35" fmla="*/ 5 h 95"/>
                <a:gd name="T36" fmla="*/ 57 w 64"/>
                <a:gd name="T37" fmla="*/ 10 h 95"/>
                <a:gd name="T38" fmla="*/ 40 w 64"/>
                <a:gd name="T39" fmla="*/ 12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95"/>
                <a:gd name="T62" fmla="*/ 64 w 64"/>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95">
                  <a:moveTo>
                    <a:pt x="16" y="64"/>
                  </a:moveTo>
                  <a:lnTo>
                    <a:pt x="32" y="71"/>
                  </a:lnTo>
                  <a:lnTo>
                    <a:pt x="24" y="87"/>
                  </a:lnTo>
                  <a:lnTo>
                    <a:pt x="32" y="95"/>
                  </a:lnTo>
                  <a:lnTo>
                    <a:pt x="32" y="87"/>
                  </a:lnTo>
                  <a:lnTo>
                    <a:pt x="48" y="64"/>
                  </a:lnTo>
                  <a:lnTo>
                    <a:pt x="56" y="64"/>
                  </a:lnTo>
                  <a:lnTo>
                    <a:pt x="64" y="56"/>
                  </a:lnTo>
                  <a:lnTo>
                    <a:pt x="64" y="40"/>
                  </a:lnTo>
                  <a:lnTo>
                    <a:pt x="56" y="40"/>
                  </a:lnTo>
                  <a:lnTo>
                    <a:pt x="48" y="40"/>
                  </a:lnTo>
                  <a:lnTo>
                    <a:pt x="32" y="40"/>
                  </a:lnTo>
                  <a:lnTo>
                    <a:pt x="32" y="32"/>
                  </a:lnTo>
                  <a:lnTo>
                    <a:pt x="32" y="40"/>
                  </a:lnTo>
                  <a:lnTo>
                    <a:pt x="24" y="32"/>
                  </a:lnTo>
                  <a:lnTo>
                    <a:pt x="24" y="8"/>
                  </a:lnTo>
                  <a:lnTo>
                    <a:pt x="0" y="0"/>
                  </a:lnTo>
                  <a:lnTo>
                    <a:pt x="24" y="32"/>
                  </a:lnTo>
                  <a:lnTo>
                    <a:pt x="24" y="56"/>
                  </a:lnTo>
                  <a:lnTo>
                    <a:pt x="16" y="64"/>
                  </a:lnTo>
                  <a:close/>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4" name="Freeform 362"/>
            <p:cNvSpPr>
              <a:spLocks/>
            </p:cNvSpPr>
            <p:nvPr/>
          </p:nvSpPr>
          <p:spPr bwMode="auto">
            <a:xfrm>
              <a:off x="5358" y="2998"/>
              <a:ext cx="67" cy="87"/>
            </a:xfrm>
            <a:custGeom>
              <a:avLst/>
              <a:gdLst>
                <a:gd name="T0" fmla="*/ 40 w 64"/>
                <a:gd name="T1" fmla="*/ 12 h 95"/>
                <a:gd name="T2" fmla="*/ 83 w 64"/>
                <a:gd name="T3" fmla="*/ 13 h 95"/>
                <a:gd name="T4" fmla="*/ 57 w 64"/>
                <a:gd name="T5" fmla="*/ 15 h 95"/>
                <a:gd name="T6" fmla="*/ 83 w 64"/>
                <a:gd name="T7" fmla="*/ 16 h 95"/>
                <a:gd name="T8" fmla="*/ 83 w 64"/>
                <a:gd name="T9" fmla="*/ 15 h 95"/>
                <a:gd name="T10" fmla="*/ 119 w 64"/>
                <a:gd name="T11" fmla="*/ 12 h 95"/>
                <a:gd name="T12" fmla="*/ 140 w 64"/>
                <a:gd name="T13" fmla="*/ 12 h 95"/>
                <a:gd name="T14" fmla="*/ 158 w 64"/>
                <a:gd name="T15" fmla="*/ 10 h 95"/>
                <a:gd name="T16" fmla="*/ 158 w 64"/>
                <a:gd name="T17" fmla="*/ 6 h 95"/>
                <a:gd name="T18" fmla="*/ 140 w 64"/>
                <a:gd name="T19" fmla="*/ 6 h 95"/>
                <a:gd name="T20" fmla="*/ 119 w 64"/>
                <a:gd name="T21" fmla="*/ 6 h 95"/>
                <a:gd name="T22" fmla="*/ 83 w 64"/>
                <a:gd name="T23" fmla="*/ 6 h 95"/>
                <a:gd name="T24" fmla="*/ 83 w 64"/>
                <a:gd name="T25" fmla="*/ 5 h 95"/>
                <a:gd name="T26" fmla="*/ 83 w 64"/>
                <a:gd name="T27" fmla="*/ 6 h 95"/>
                <a:gd name="T28" fmla="*/ 57 w 64"/>
                <a:gd name="T29" fmla="*/ 5 h 95"/>
                <a:gd name="T30" fmla="*/ 57 w 64"/>
                <a:gd name="T31" fmla="*/ 5 h 95"/>
                <a:gd name="T32" fmla="*/ 0 w 64"/>
                <a:gd name="T33" fmla="*/ 0 h 95"/>
                <a:gd name="T34" fmla="*/ 57 w 64"/>
                <a:gd name="T35" fmla="*/ 5 h 95"/>
                <a:gd name="T36" fmla="*/ 57 w 64"/>
                <a:gd name="T37" fmla="*/ 10 h 95"/>
                <a:gd name="T38" fmla="*/ 40 w 64"/>
                <a:gd name="T39" fmla="*/ 12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95"/>
                <a:gd name="T62" fmla="*/ 64 w 64"/>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95">
                  <a:moveTo>
                    <a:pt x="16" y="64"/>
                  </a:moveTo>
                  <a:lnTo>
                    <a:pt x="32" y="71"/>
                  </a:lnTo>
                  <a:lnTo>
                    <a:pt x="24" y="87"/>
                  </a:lnTo>
                  <a:lnTo>
                    <a:pt x="32" y="95"/>
                  </a:lnTo>
                  <a:lnTo>
                    <a:pt x="32" y="87"/>
                  </a:lnTo>
                  <a:lnTo>
                    <a:pt x="48" y="64"/>
                  </a:lnTo>
                  <a:lnTo>
                    <a:pt x="56" y="64"/>
                  </a:lnTo>
                  <a:lnTo>
                    <a:pt x="64" y="56"/>
                  </a:lnTo>
                  <a:lnTo>
                    <a:pt x="64" y="40"/>
                  </a:lnTo>
                  <a:lnTo>
                    <a:pt x="56" y="40"/>
                  </a:lnTo>
                  <a:lnTo>
                    <a:pt x="48" y="40"/>
                  </a:lnTo>
                  <a:lnTo>
                    <a:pt x="32" y="40"/>
                  </a:lnTo>
                  <a:lnTo>
                    <a:pt x="32" y="32"/>
                  </a:lnTo>
                  <a:lnTo>
                    <a:pt x="32" y="40"/>
                  </a:lnTo>
                  <a:lnTo>
                    <a:pt x="24" y="32"/>
                  </a:lnTo>
                  <a:lnTo>
                    <a:pt x="24" y="8"/>
                  </a:lnTo>
                  <a:lnTo>
                    <a:pt x="0" y="0"/>
                  </a:lnTo>
                  <a:lnTo>
                    <a:pt x="24" y="32"/>
                  </a:lnTo>
                  <a:lnTo>
                    <a:pt x="24" y="56"/>
                  </a:lnTo>
                  <a:lnTo>
                    <a:pt x="16" y="64"/>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5" name="Freeform 363"/>
            <p:cNvSpPr>
              <a:spLocks/>
            </p:cNvSpPr>
            <p:nvPr/>
          </p:nvSpPr>
          <p:spPr bwMode="auto">
            <a:xfrm>
              <a:off x="5292" y="3079"/>
              <a:ext cx="91" cy="82"/>
            </a:xfrm>
            <a:custGeom>
              <a:avLst/>
              <a:gdLst>
                <a:gd name="T0" fmla="*/ 0 w 88"/>
                <a:gd name="T1" fmla="*/ 18 h 88"/>
                <a:gd name="T2" fmla="*/ 8 w 88"/>
                <a:gd name="T3" fmla="*/ 20 h 88"/>
                <a:gd name="T4" fmla="*/ 36 w 88"/>
                <a:gd name="T5" fmla="*/ 20 h 88"/>
                <a:gd name="T6" fmla="*/ 44 w 88"/>
                <a:gd name="T7" fmla="*/ 21 h 88"/>
                <a:gd name="T8" fmla="*/ 77 w 88"/>
                <a:gd name="T9" fmla="*/ 20 h 88"/>
                <a:gd name="T10" fmla="*/ 95 w 88"/>
                <a:gd name="T11" fmla="*/ 17 h 88"/>
                <a:gd name="T12" fmla="*/ 108 w 88"/>
                <a:gd name="T13" fmla="*/ 13 h 88"/>
                <a:gd name="T14" fmla="*/ 124 w 88"/>
                <a:gd name="T15" fmla="*/ 10 h 88"/>
                <a:gd name="T16" fmla="*/ 142 w 88"/>
                <a:gd name="T17" fmla="*/ 10 h 88"/>
                <a:gd name="T18" fmla="*/ 124 w 88"/>
                <a:gd name="T19" fmla="*/ 7 h 88"/>
                <a:gd name="T20" fmla="*/ 171 w 88"/>
                <a:gd name="T21" fmla="*/ 7 h 88"/>
                <a:gd name="T22" fmla="*/ 171 w 88"/>
                <a:gd name="T23" fmla="*/ 0 h 88"/>
                <a:gd name="T24" fmla="*/ 157 w 88"/>
                <a:gd name="T25" fmla="*/ 0 h 88"/>
                <a:gd name="T26" fmla="*/ 142 w 88"/>
                <a:gd name="T27" fmla="*/ 0 h 88"/>
                <a:gd name="T28" fmla="*/ 124 w 88"/>
                <a:gd name="T29" fmla="*/ 0 h 88"/>
                <a:gd name="T30" fmla="*/ 108 w 88"/>
                <a:gd name="T31" fmla="*/ 0 h 88"/>
                <a:gd name="T32" fmla="*/ 108 w 88"/>
                <a:gd name="T33" fmla="*/ 7 h 88"/>
                <a:gd name="T34" fmla="*/ 95 w 88"/>
                <a:gd name="T35" fmla="*/ 7 h 88"/>
                <a:gd name="T36" fmla="*/ 36 w 88"/>
                <a:gd name="T37" fmla="*/ 13 h 88"/>
                <a:gd name="T38" fmla="*/ 0 w 88"/>
                <a:gd name="T39" fmla="*/ 18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88"/>
                <a:gd name="T62" fmla="*/ 88 w 88"/>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88">
                  <a:moveTo>
                    <a:pt x="0" y="72"/>
                  </a:moveTo>
                  <a:lnTo>
                    <a:pt x="8" y="80"/>
                  </a:lnTo>
                  <a:lnTo>
                    <a:pt x="16" y="80"/>
                  </a:lnTo>
                  <a:lnTo>
                    <a:pt x="24" y="88"/>
                  </a:lnTo>
                  <a:lnTo>
                    <a:pt x="40" y="80"/>
                  </a:lnTo>
                  <a:lnTo>
                    <a:pt x="48" y="64"/>
                  </a:lnTo>
                  <a:lnTo>
                    <a:pt x="56" y="48"/>
                  </a:lnTo>
                  <a:lnTo>
                    <a:pt x="64" y="40"/>
                  </a:lnTo>
                  <a:lnTo>
                    <a:pt x="72" y="40"/>
                  </a:lnTo>
                  <a:lnTo>
                    <a:pt x="64" y="32"/>
                  </a:lnTo>
                  <a:lnTo>
                    <a:pt x="88" y="8"/>
                  </a:lnTo>
                  <a:lnTo>
                    <a:pt x="88" y="0"/>
                  </a:lnTo>
                  <a:lnTo>
                    <a:pt x="80" y="0"/>
                  </a:lnTo>
                  <a:lnTo>
                    <a:pt x="72" y="0"/>
                  </a:lnTo>
                  <a:lnTo>
                    <a:pt x="64" y="0"/>
                  </a:lnTo>
                  <a:lnTo>
                    <a:pt x="56" y="0"/>
                  </a:lnTo>
                  <a:lnTo>
                    <a:pt x="56" y="8"/>
                  </a:lnTo>
                  <a:lnTo>
                    <a:pt x="48" y="24"/>
                  </a:lnTo>
                  <a:lnTo>
                    <a:pt x="16" y="48"/>
                  </a:lnTo>
                  <a:lnTo>
                    <a:pt x="0" y="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6" name="Freeform 364"/>
            <p:cNvSpPr>
              <a:spLocks/>
            </p:cNvSpPr>
            <p:nvPr/>
          </p:nvSpPr>
          <p:spPr bwMode="auto">
            <a:xfrm>
              <a:off x="5292" y="3079"/>
              <a:ext cx="91" cy="82"/>
            </a:xfrm>
            <a:custGeom>
              <a:avLst/>
              <a:gdLst>
                <a:gd name="T0" fmla="*/ 0 w 88"/>
                <a:gd name="T1" fmla="*/ 18 h 88"/>
                <a:gd name="T2" fmla="*/ 8 w 88"/>
                <a:gd name="T3" fmla="*/ 20 h 88"/>
                <a:gd name="T4" fmla="*/ 36 w 88"/>
                <a:gd name="T5" fmla="*/ 20 h 88"/>
                <a:gd name="T6" fmla="*/ 44 w 88"/>
                <a:gd name="T7" fmla="*/ 21 h 88"/>
                <a:gd name="T8" fmla="*/ 77 w 88"/>
                <a:gd name="T9" fmla="*/ 20 h 88"/>
                <a:gd name="T10" fmla="*/ 95 w 88"/>
                <a:gd name="T11" fmla="*/ 17 h 88"/>
                <a:gd name="T12" fmla="*/ 108 w 88"/>
                <a:gd name="T13" fmla="*/ 13 h 88"/>
                <a:gd name="T14" fmla="*/ 124 w 88"/>
                <a:gd name="T15" fmla="*/ 10 h 88"/>
                <a:gd name="T16" fmla="*/ 142 w 88"/>
                <a:gd name="T17" fmla="*/ 10 h 88"/>
                <a:gd name="T18" fmla="*/ 124 w 88"/>
                <a:gd name="T19" fmla="*/ 7 h 88"/>
                <a:gd name="T20" fmla="*/ 171 w 88"/>
                <a:gd name="T21" fmla="*/ 7 h 88"/>
                <a:gd name="T22" fmla="*/ 171 w 88"/>
                <a:gd name="T23" fmla="*/ 0 h 88"/>
                <a:gd name="T24" fmla="*/ 157 w 88"/>
                <a:gd name="T25" fmla="*/ 0 h 88"/>
                <a:gd name="T26" fmla="*/ 142 w 88"/>
                <a:gd name="T27" fmla="*/ 0 h 88"/>
                <a:gd name="T28" fmla="*/ 124 w 88"/>
                <a:gd name="T29" fmla="*/ 0 h 88"/>
                <a:gd name="T30" fmla="*/ 108 w 88"/>
                <a:gd name="T31" fmla="*/ 0 h 88"/>
                <a:gd name="T32" fmla="*/ 108 w 88"/>
                <a:gd name="T33" fmla="*/ 7 h 88"/>
                <a:gd name="T34" fmla="*/ 95 w 88"/>
                <a:gd name="T35" fmla="*/ 7 h 88"/>
                <a:gd name="T36" fmla="*/ 36 w 88"/>
                <a:gd name="T37" fmla="*/ 13 h 88"/>
                <a:gd name="T38" fmla="*/ 0 w 88"/>
                <a:gd name="T39" fmla="*/ 18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88"/>
                <a:gd name="T62" fmla="*/ 88 w 88"/>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88">
                  <a:moveTo>
                    <a:pt x="0" y="72"/>
                  </a:moveTo>
                  <a:lnTo>
                    <a:pt x="8" y="80"/>
                  </a:lnTo>
                  <a:lnTo>
                    <a:pt x="16" y="80"/>
                  </a:lnTo>
                  <a:lnTo>
                    <a:pt x="24" y="88"/>
                  </a:lnTo>
                  <a:lnTo>
                    <a:pt x="40" y="80"/>
                  </a:lnTo>
                  <a:lnTo>
                    <a:pt x="48" y="64"/>
                  </a:lnTo>
                  <a:lnTo>
                    <a:pt x="56" y="48"/>
                  </a:lnTo>
                  <a:lnTo>
                    <a:pt x="64" y="40"/>
                  </a:lnTo>
                  <a:lnTo>
                    <a:pt x="72" y="40"/>
                  </a:lnTo>
                  <a:lnTo>
                    <a:pt x="64" y="32"/>
                  </a:lnTo>
                  <a:lnTo>
                    <a:pt x="88" y="8"/>
                  </a:lnTo>
                  <a:lnTo>
                    <a:pt x="88" y="0"/>
                  </a:lnTo>
                  <a:lnTo>
                    <a:pt x="80" y="0"/>
                  </a:lnTo>
                  <a:lnTo>
                    <a:pt x="72" y="0"/>
                  </a:lnTo>
                  <a:lnTo>
                    <a:pt x="64" y="0"/>
                  </a:lnTo>
                  <a:lnTo>
                    <a:pt x="56" y="0"/>
                  </a:lnTo>
                  <a:lnTo>
                    <a:pt x="56" y="8"/>
                  </a:lnTo>
                  <a:lnTo>
                    <a:pt x="48" y="24"/>
                  </a:lnTo>
                  <a:lnTo>
                    <a:pt x="16" y="48"/>
                  </a:lnTo>
                  <a:lnTo>
                    <a:pt x="0" y="72"/>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7" name="Freeform 365"/>
            <p:cNvSpPr>
              <a:spLocks/>
            </p:cNvSpPr>
            <p:nvPr/>
          </p:nvSpPr>
          <p:spPr bwMode="auto">
            <a:xfrm>
              <a:off x="4524" y="2575"/>
              <a:ext cx="115" cy="111"/>
            </a:xfrm>
            <a:custGeom>
              <a:avLst/>
              <a:gdLst>
                <a:gd name="T0" fmla="*/ 0 w 112"/>
                <a:gd name="T1" fmla="*/ 0 h 120"/>
                <a:gd name="T2" fmla="*/ 0 w 112"/>
                <a:gd name="T3" fmla="*/ 6 h 120"/>
                <a:gd name="T4" fmla="*/ 8 w 112"/>
                <a:gd name="T5" fmla="*/ 6 h 120"/>
                <a:gd name="T6" fmla="*/ 44 w 112"/>
                <a:gd name="T7" fmla="*/ 6 h 120"/>
                <a:gd name="T8" fmla="*/ 52 w 112"/>
                <a:gd name="T9" fmla="*/ 8 h 120"/>
                <a:gd name="T10" fmla="*/ 64 w 112"/>
                <a:gd name="T11" fmla="*/ 13 h 120"/>
                <a:gd name="T12" fmla="*/ 80 w 112"/>
                <a:gd name="T13" fmla="*/ 16 h 120"/>
                <a:gd name="T14" fmla="*/ 109 w 112"/>
                <a:gd name="T15" fmla="*/ 20 h 120"/>
                <a:gd name="T16" fmla="*/ 149 w 112"/>
                <a:gd name="T17" fmla="*/ 25 h 120"/>
                <a:gd name="T18" fmla="*/ 176 w 112"/>
                <a:gd name="T19" fmla="*/ 25 h 120"/>
                <a:gd name="T20" fmla="*/ 189 w 112"/>
                <a:gd name="T21" fmla="*/ 20 h 120"/>
                <a:gd name="T22" fmla="*/ 176 w 112"/>
                <a:gd name="T23" fmla="*/ 17 h 120"/>
                <a:gd name="T24" fmla="*/ 164 w 112"/>
                <a:gd name="T25" fmla="*/ 17 h 120"/>
                <a:gd name="T26" fmla="*/ 149 w 112"/>
                <a:gd name="T27" fmla="*/ 16 h 120"/>
                <a:gd name="T28" fmla="*/ 149 w 112"/>
                <a:gd name="T29" fmla="*/ 14 h 120"/>
                <a:gd name="T30" fmla="*/ 133 w 112"/>
                <a:gd name="T31" fmla="*/ 13 h 120"/>
                <a:gd name="T32" fmla="*/ 133 w 112"/>
                <a:gd name="T33" fmla="*/ 11 h 120"/>
                <a:gd name="T34" fmla="*/ 97 w 112"/>
                <a:gd name="T35" fmla="*/ 6 h 120"/>
                <a:gd name="T36" fmla="*/ 80 w 112"/>
                <a:gd name="T37" fmla="*/ 6 h 120"/>
                <a:gd name="T38" fmla="*/ 16 w 112"/>
                <a:gd name="T39" fmla="*/ 6 h 120"/>
                <a:gd name="T40" fmla="*/ 0 w 11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20"/>
                <a:gd name="T65" fmla="*/ 112 w 112"/>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20">
                  <a:moveTo>
                    <a:pt x="0" y="0"/>
                  </a:moveTo>
                  <a:lnTo>
                    <a:pt x="0" y="8"/>
                  </a:lnTo>
                  <a:lnTo>
                    <a:pt x="8" y="24"/>
                  </a:lnTo>
                  <a:lnTo>
                    <a:pt x="24" y="32"/>
                  </a:lnTo>
                  <a:lnTo>
                    <a:pt x="32" y="40"/>
                  </a:lnTo>
                  <a:lnTo>
                    <a:pt x="40" y="56"/>
                  </a:lnTo>
                  <a:lnTo>
                    <a:pt x="48" y="72"/>
                  </a:lnTo>
                  <a:lnTo>
                    <a:pt x="64" y="96"/>
                  </a:lnTo>
                  <a:lnTo>
                    <a:pt x="88" y="120"/>
                  </a:lnTo>
                  <a:lnTo>
                    <a:pt x="104" y="120"/>
                  </a:lnTo>
                  <a:lnTo>
                    <a:pt x="112" y="96"/>
                  </a:lnTo>
                  <a:lnTo>
                    <a:pt x="104" y="80"/>
                  </a:lnTo>
                  <a:lnTo>
                    <a:pt x="96" y="80"/>
                  </a:lnTo>
                  <a:lnTo>
                    <a:pt x="88" y="72"/>
                  </a:lnTo>
                  <a:lnTo>
                    <a:pt x="88" y="64"/>
                  </a:lnTo>
                  <a:lnTo>
                    <a:pt x="80" y="56"/>
                  </a:lnTo>
                  <a:lnTo>
                    <a:pt x="80" y="48"/>
                  </a:lnTo>
                  <a:lnTo>
                    <a:pt x="56" y="32"/>
                  </a:lnTo>
                  <a:lnTo>
                    <a:pt x="48" y="32"/>
                  </a:lnTo>
                  <a:lnTo>
                    <a:pt x="16" y="8"/>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8" name="Freeform 366"/>
            <p:cNvSpPr>
              <a:spLocks/>
            </p:cNvSpPr>
            <p:nvPr/>
          </p:nvSpPr>
          <p:spPr bwMode="auto">
            <a:xfrm>
              <a:off x="4524" y="2575"/>
              <a:ext cx="115" cy="111"/>
            </a:xfrm>
            <a:custGeom>
              <a:avLst/>
              <a:gdLst>
                <a:gd name="T0" fmla="*/ 0 w 112"/>
                <a:gd name="T1" fmla="*/ 0 h 120"/>
                <a:gd name="T2" fmla="*/ 0 w 112"/>
                <a:gd name="T3" fmla="*/ 6 h 120"/>
                <a:gd name="T4" fmla="*/ 8 w 112"/>
                <a:gd name="T5" fmla="*/ 6 h 120"/>
                <a:gd name="T6" fmla="*/ 44 w 112"/>
                <a:gd name="T7" fmla="*/ 6 h 120"/>
                <a:gd name="T8" fmla="*/ 52 w 112"/>
                <a:gd name="T9" fmla="*/ 8 h 120"/>
                <a:gd name="T10" fmla="*/ 64 w 112"/>
                <a:gd name="T11" fmla="*/ 13 h 120"/>
                <a:gd name="T12" fmla="*/ 80 w 112"/>
                <a:gd name="T13" fmla="*/ 16 h 120"/>
                <a:gd name="T14" fmla="*/ 109 w 112"/>
                <a:gd name="T15" fmla="*/ 20 h 120"/>
                <a:gd name="T16" fmla="*/ 149 w 112"/>
                <a:gd name="T17" fmla="*/ 25 h 120"/>
                <a:gd name="T18" fmla="*/ 176 w 112"/>
                <a:gd name="T19" fmla="*/ 25 h 120"/>
                <a:gd name="T20" fmla="*/ 189 w 112"/>
                <a:gd name="T21" fmla="*/ 20 h 120"/>
                <a:gd name="T22" fmla="*/ 176 w 112"/>
                <a:gd name="T23" fmla="*/ 17 h 120"/>
                <a:gd name="T24" fmla="*/ 164 w 112"/>
                <a:gd name="T25" fmla="*/ 17 h 120"/>
                <a:gd name="T26" fmla="*/ 149 w 112"/>
                <a:gd name="T27" fmla="*/ 16 h 120"/>
                <a:gd name="T28" fmla="*/ 149 w 112"/>
                <a:gd name="T29" fmla="*/ 14 h 120"/>
                <a:gd name="T30" fmla="*/ 133 w 112"/>
                <a:gd name="T31" fmla="*/ 13 h 120"/>
                <a:gd name="T32" fmla="*/ 133 w 112"/>
                <a:gd name="T33" fmla="*/ 11 h 120"/>
                <a:gd name="T34" fmla="*/ 97 w 112"/>
                <a:gd name="T35" fmla="*/ 6 h 120"/>
                <a:gd name="T36" fmla="*/ 80 w 112"/>
                <a:gd name="T37" fmla="*/ 6 h 120"/>
                <a:gd name="T38" fmla="*/ 16 w 112"/>
                <a:gd name="T39" fmla="*/ 6 h 120"/>
                <a:gd name="T40" fmla="*/ 0 w 11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20"/>
                <a:gd name="T65" fmla="*/ 112 w 112"/>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20">
                  <a:moveTo>
                    <a:pt x="0" y="0"/>
                  </a:moveTo>
                  <a:lnTo>
                    <a:pt x="0" y="8"/>
                  </a:lnTo>
                  <a:lnTo>
                    <a:pt x="8" y="24"/>
                  </a:lnTo>
                  <a:lnTo>
                    <a:pt x="24" y="32"/>
                  </a:lnTo>
                  <a:lnTo>
                    <a:pt x="32" y="40"/>
                  </a:lnTo>
                  <a:lnTo>
                    <a:pt x="40" y="56"/>
                  </a:lnTo>
                  <a:lnTo>
                    <a:pt x="48" y="72"/>
                  </a:lnTo>
                  <a:lnTo>
                    <a:pt x="64" y="96"/>
                  </a:lnTo>
                  <a:lnTo>
                    <a:pt x="88" y="120"/>
                  </a:lnTo>
                  <a:lnTo>
                    <a:pt x="104" y="120"/>
                  </a:lnTo>
                  <a:lnTo>
                    <a:pt x="112" y="96"/>
                  </a:lnTo>
                  <a:lnTo>
                    <a:pt x="104" y="80"/>
                  </a:lnTo>
                  <a:lnTo>
                    <a:pt x="96" y="80"/>
                  </a:lnTo>
                  <a:lnTo>
                    <a:pt x="88" y="72"/>
                  </a:lnTo>
                  <a:lnTo>
                    <a:pt x="88" y="64"/>
                  </a:lnTo>
                  <a:lnTo>
                    <a:pt x="80" y="56"/>
                  </a:lnTo>
                  <a:lnTo>
                    <a:pt x="80" y="48"/>
                  </a:lnTo>
                  <a:lnTo>
                    <a:pt x="56" y="32"/>
                  </a:lnTo>
                  <a:lnTo>
                    <a:pt x="48" y="32"/>
                  </a:lnTo>
                  <a:lnTo>
                    <a:pt x="16" y="8"/>
                  </a:lnTo>
                  <a:lnTo>
                    <a:pt x="0"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9" name="Freeform 367"/>
            <p:cNvSpPr>
              <a:spLocks/>
            </p:cNvSpPr>
            <p:nvPr/>
          </p:nvSpPr>
          <p:spPr bwMode="auto">
            <a:xfrm>
              <a:off x="4632" y="2686"/>
              <a:ext cx="98" cy="30"/>
            </a:xfrm>
            <a:custGeom>
              <a:avLst/>
              <a:gdLst>
                <a:gd name="T0" fmla="*/ 0 w 96"/>
                <a:gd name="T1" fmla="*/ 8 h 32"/>
                <a:gd name="T2" fmla="*/ 26 w 96"/>
                <a:gd name="T3" fmla="*/ 8 h 32"/>
                <a:gd name="T4" fmla="*/ 143 w 96"/>
                <a:gd name="T5" fmla="*/ 8 h 32"/>
                <a:gd name="T6" fmla="*/ 143 w 96"/>
                <a:gd name="T7" fmla="*/ 8 h 32"/>
                <a:gd name="T8" fmla="*/ 120 w 96"/>
                <a:gd name="T9" fmla="*/ 8 h 32"/>
                <a:gd name="T10" fmla="*/ 112 w 96"/>
                <a:gd name="T11" fmla="*/ 8 h 32"/>
                <a:gd name="T12" fmla="*/ 80 w 96"/>
                <a:gd name="T13" fmla="*/ 8 h 32"/>
                <a:gd name="T14" fmla="*/ 80 w 96"/>
                <a:gd name="T15" fmla="*/ 8 h 32"/>
                <a:gd name="T16" fmla="*/ 60 w 96"/>
                <a:gd name="T17" fmla="*/ 8 h 32"/>
                <a:gd name="T18" fmla="*/ 26 w 96"/>
                <a:gd name="T19" fmla="*/ 0 h 32"/>
                <a:gd name="T20" fmla="*/ 8 w 96"/>
                <a:gd name="T21" fmla="*/ 0 h 32"/>
                <a:gd name="T22" fmla="*/ 0 w 96"/>
                <a:gd name="T23" fmla="*/ 8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32"/>
                <a:gd name="T38" fmla="*/ 96 w 96"/>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32">
                  <a:moveTo>
                    <a:pt x="0" y="8"/>
                  </a:moveTo>
                  <a:lnTo>
                    <a:pt x="24" y="24"/>
                  </a:lnTo>
                  <a:lnTo>
                    <a:pt x="96" y="32"/>
                  </a:lnTo>
                  <a:lnTo>
                    <a:pt x="96" y="24"/>
                  </a:lnTo>
                  <a:lnTo>
                    <a:pt x="80" y="24"/>
                  </a:lnTo>
                  <a:lnTo>
                    <a:pt x="72" y="16"/>
                  </a:lnTo>
                  <a:lnTo>
                    <a:pt x="56" y="8"/>
                  </a:lnTo>
                  <a:lnTo>
                    <a:pt x="56" y="16"/>
                  </a:lnTo>
                  <a:lnTo>
                    <a:pt x="40" y="8"/>
                  </a:lnTo>
                  <a:lnTo>
                    <a:pt x="24" y="0"/>
                  </a:lnTo>
                  <a:lnTo>
                    <a:pt x="8"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0" name="Freeform 368"/>
            <p:cNvSpPr>
              <a:spLocks/>
            </p:cNvSpPr>
            <p:nvPr/>
          </p:nvSpPr>
          <p:spPr bwMode="auto">
            <a:xfrm>
              <a:off x="4632" y="2686"/>
              <a:ext cx="98" cy="30"/>
            </a:xfrm>
            <a:custGeom>
              <a:avLst/>
              <a:gdLst>
                <a:gd name="T0" fmla="*/ 0 w 96"/>
                <a:gd name="T1" fmla="*/ 8 h 32"/>
                <a:gd name="T2" fmla="*/ 26 w 96"/>
                <a:gd name="T3" fmla="*/ 8 h 32"/>
                <a:gd name="T4" fmla="*/ 143 w 96"/>
                <a:gd name="T5" fmla="*/ 8 h 32"/>
                <a:gd name="T6" fmla="*/ 143 w 96"/>
                <a:gd name="T7" fmla="*/ 8 h 32"/>
                <a:gd name="T8" fmla="*/ 120 w 96"/>
                <a:gd name="T9" fmla="*/ 8 h 32"/>
                <a:gd name="T10" fmla="*/ 112 w 96"/>
                <a:gd name="T11" fmla="*/ 8 h 32"/>
                <a:gd name="T12" fmla="*/ 80 w 96"/>
                <a:gd name="T13" fmla="*/ 8 h 32"/>
                <a:gd name="T14" fmla="*/ 80 w 96"/>
                <a:gd name="T15" fmla="*/ 8 h 32"/>
                <a:gd name="T16" fmla="*/ 60 w 96"/>
                <a:gd name="T17" fmla="*/ 8 h 32"/>
                <a:gd name="T18" fmla="*/ 26 w 96"/>
                <a:gd name="T19" fmla="*/ 0 h 32"/>
                <a:gd name="T20" fmla="*/ 8 w 96"/>
                <a:gd name="T21" fmla="*/ 0 h 32"/>
                <a:gd name="T22" fmla="*/ 0 w 96"/>
                <a:gd name="T23" fmla="*/ 8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32"/>
                <a:gd name="T38" fmla="*/ 96 w 96"/>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32">
                  <a:moveTo>
                    <a:pt x="0" y="8"/>
                  </a:moveTo>
                  <a:lnTo>
                    <a:pt x="24" y="24"/>
                  </a:lnTo>
                  <a:lnTo>
                    <a:pt x="96" y="32"/>
                  </a:lnTo>
                  <a:lnTo>
                    <a:pt x="96" y="24"/>
                  </a:lnTo>
                  <a:lnTo>
                    <a:pt x="80" y="24"/>
                  </a:lnTo>
                  <a:lnTo>
                    <a:pt x="72" y="16"/>
                  </a:lnTo>
                  <a:lnTo>
                    <a:pt x="56" y="8"/>
                  </a:lnTo>
                  <a:lnTo>
                    <a:pt x="56" y="16"/>
                  </a:lnTo>
                  <a:lnTo>
                    <a:pt x="40" y="8"/>
                  </a:lnTo>
                  <a:lnTo>
                    <a:pt x="24" y="0"/>
                  </a:lnTo>
                  <a:lnTo>
                    <a:pt x="8" y="0"/>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71" name="Freeform 369"/>
            <p:cNvSpPr>
              <a:spLocks/>
            </p:cNvSpPr>
            <p:nvPr/>
          </p:nvSpPr>
          <p:spPr bwMode="auto">
            <a:xfrm>
              <a:off x="4730" y="2716"/>
              <a:ext cx="9" cy="0"/>
            </a:xfrm>
            <a:custGeom>
              <a:avLst/>
              <a:gdLst>
                <a:gd name="T0" fmla="*/ 0 w 8"/>
                <a:gd name="T1" fmla="*/ 78 w 8"/>
                <a:gd name="T2" fmla="*/ 0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2" name="Freeform 370"/>
            <p:cNvSpPr>
              <a:spLocks/>
            </p:cNvSpPr>
            <p:nvPr/>
          </p:nvSpPr>
          <p:spPr bwMode="auto">
            <a:xfrm>
              <a:off x="4730" y="2716"/>
              <a:ext cx="9" cy="0"/>
            </a:xfrm>
            <a:custGeom>
              <a:avLst/>
              <a:gdLst>
                <a:gd name="T0" fmla="*/ 0 w 8"/>
                <a:gd name="T1" fmla="*/ 78 w 8"/>
                <a:gd name="T2" fmla="*/ 0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lnTo>
                    <a:pt x="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3" name="Freeform 371"/>
            <p:cNvSpPr>
              <a:spLocks/>
            </p:cNvSpPr>
            <p:nvPr/>
          </p:nvSpPr>
          <p:spPr bwMode="auto">
            <a:xfrm>
              <a:off x="4945" y="2686"/>
              <a:ext cx="1" cy="14"/>
            </a:xfrm>
            <a:custGeom>
              <a:avLst/>
              <a:gdLst>
                <a:gd name="T0" fmla="*/ 0 w 1"/>
                <a:gd name="T1" fmla="*/ 4 h 16"/>
                <a:gd name="T2" fmla="*/ 0 w 1"/>
                <a:gd name="T3" fmla="*/ 0 h 16"/>
                <a:gd name="T4" fmla="*/ 0 w 1"/>
                <a:gd name="T5" fmla="*/ 4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16"/>
                  </a:moveTo>
                  <a:lnTo>
                    <a:pt x="0" y="0"/>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4" name="Freeform 372"/>
            <p:cNvSpPr>
              <a:spLocks/>
            </p:cNvSpPr>
            <p:nvPr/>
          </p:nvSpPr>
          <p:spPr bwMode="auto">
            <a:xfrm>
              <a:off x="4945" y="2686"/>
              <a:ext cx="1" cy="14"/>
            </a:xfrm>
            <a:custGeom>
              <a:avLst/>
              <a:gdLst>
                <a:gd name="T0" fmla="*/ 0 w 1"/>
                <a:gd name="T1" fmla="*/ 4 h 16"/>
                <a:gd name="T2" fmla="*/ 0 w 1"/>
                <a:gd name="T3" fmla="*/ 0 h 16"/>
                <a:gd name="T4" fmla="*/ 0 w 1"/>
                <a:gd name="T5" fmla="*/ 4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16"/>
                  </a:moveTo>
                  <a:lnTo>
                    <a:pt x="0" y="0"/>
                  </a:lnTo>
                  <a:lnTo>
                    <a:pt x="0"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5" name="Freeform 373"/>
            <p:cNvSpPr>
              <a:spLocks/>
            </p:cNvSpPr>
            <p:nvPr/>
          </p:nvSpPr>
          <p:spPr bwMode="auto">
            <a:xfrm>
              <a:off x="4632" y="2649"/>
              <a:ext cx="16" cy="14"/>
            </a:xfrm>
            <a:custGeom>
              <a:avLst/>
              <a:gdLst>
                <a:gd name="T0" fmla="*/ 0 w 16"/>
                <a:gd name="T1" fmla="*/ 0 h 16"/>
                <a:gd name="T2" fmla="*/ 8 w 16"/>
                <a:gd name="T3" fmla="*/ 4 h 16"/>
                <a:gd name="T4" fmla="*/ 16 w 16"/>
                <a:gd name="T5" fmla="*/ 4 h 16"/>
                <a:gd name="T6" fmla="*/ 16 w 16"/>
                <a:gd name="T7" fmla="*/ 4 h 16"/>
                <a:gd name="T8" fmla="*/ 8 w 16"/>
                <a:gd name="T9" fmla="*/ 0 h 16"/>
                <a:gd name="T10" fmla="*/ 0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0"/>
                  </a:moveTo>
                  <a:lnTo>
                    <a:pt x="8" y="8"/>
                  </a:lnTo>
                  <a:lnTo>
                    <a:pt x="16" y="16"/>
                  </a:lnTo>
                  <a:lnTo>
                    <a:pt x="16" y="8"/>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6" name="Freeform 374"/>
            <p:cNvSpPr>
              <a:spLocks/>
            </p:cNvSpPr>
            <p:nvPr/>
          </p:nvSpPr>
          <p:spPr bwMode="auto">
            <a:xfrm>
              <a:off x="4632" y="2649"/>
              <a:ext cx="16" cy="14"/>
            </a:xfrm>
            <a:custGeom>
              <a:avLst/>
              <a:gdLst>
                <a:gd name="T0" fmla="*/ 0 w 16"/>
                <a:gd name="T1" fmla="*/ 0 h 16"/>
                <a:gd name="T2" fmla="*/ 8 w 16"/>
                <a:gd name="T3" fmla="*/ 4 h 16"/>
                <a:gd name="T4" fmla="*/ 16 w 16"/>
                <a:gd name="T5" fmla="*/ 4 h 16"/>
                <a:gd name="T6" fmla="*/ 16 w 16"/>
                <a:gd name="T7" fmla="*/ 4 h 16"/>
                <a:gd name="T8" fmla="*/ 8 w 16"/>
                <a:gd name="T9" fmla="*/ 0 h 16"/>
                <a:gd name="T10" fmla="*/ 0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0"/>
                  </a:moveTo>
                  <a:lnTo>
                    <a:pt x="8" y="8"/>
                  </a:lnTo>
                  <a:lnTo>
                    <a:pt x="16" y="16"/>
                  </a:lnTo>
                  <a:lnTo>
                    <a:pt x="16" y="8"/>
                  </a:lnTo>
                  <a:lnTo>
                    <a:pt x="8" y="0"/>
                  </a:lnTo>
                  <a:lnTo>
                    <a:pt x="0"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77" name="Freeform 375"/>
            <p:cNvSpPr>
              <a:spLocks/>
            </p:cNvSpPr>
            <p:nvPr/>
          </p:nvSpPr>
          <p:spPr bwMode="auto">
            <a:xfrm>
              <a:off x="4656" y="2657"/>
              <a:ext cx="2" cy="6"/>
            </a:xfrm>
            <a:custGeom>
              <a:avLst/>
              <a:gdLst>
                <a:gd name="T0" fmla="*/ 0 w 2"/>
                <a:gd name="T1" fmla="*/ 2 h 8"/>
                <a:gd name="T2" fmla="*/ 0 w 2"/>
                <a:gd name="T3" fmla="*/ 0 h 8"/>
                <a:gd name="T4" fmla="*/ 0 w 2"/>
                <a:gd name="T5" fmla="*/ 2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8" name="Freeform 376"/>
            <p:cNvSpPr>
              <a:spLocks/>
            </p:cNvSpPr>
            <p:nvPr/>
          </p:nvSpPr>
          <p:spPr bwMode="auto">
            <a:xfrm>
              <a:off x="4656" y="2657"/>
              <a:ext cx="2" cy="6"/>
            </a:xfrm>
            <a:custGeom>
              <a:avLst/>
              <a:gdLst>
                <a:gd name="T0" fmla="*/ 0 w 2"/>
                <a:gd name="T1" fmla="*/ 2 h 8"/>
                <a:gd name="T2" fmla="*/ 0 w 2"/>
                <a:gd name="T3" fmla="*/ 0 h 8"/>
                <a:gd name="T4" fmla="*/ 0 w 2"/>
                <a:gd name="T5" fmla="*/ 2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9" name="Freeform 377"/>
            <p:cNvSpPr>
              <a:spLocks/>
            </p:cNvSpPr>
            <p:nvPr/>
          </p:nvSpPr>
          <p:spPr bwMode="auto">
            <a:xfrm>
              <a:off x="5095" y="2672"/>
              <a:ext cx="48" cy="22"/>
            </a:xfrm>
            <a:custGeom>
              <a:avLst/>
              <a:gdLst>
                <a:gd name="T0" fmla="*/ 0 w 48"/>
                <a:gd name="T1" fmla="*/ 6 h 24"/>
                <a:gd name="T2" fmla="*/ 16 w 48"/>
                <a:gd name="T3" fmla="*/ 6 h 24"/>
                <a:gd name="T4" fmla="*/ 24 w 48"/>
                <a:gd name="T5" fmla="*/ 6 h 24"/>
                <a:gd name="T6" fmla="*/ 40 w 48"/>
                <a:gd name="T7" fmla="*/ 6 h 24"/>
                <a:gd name="T8" fmla="*/ 48 w 48"/>
                <a:gd name="T9" fmla="*/ 6 h 24"/>
                <a:gd name="T10" fmla="*/ 48 w 48"/>
                <a:gd name="T11" fmla="*/ 0 h 24"/>
                <a:gd name="T12" fmla="*/ 40 w 48"/>
                <a:gd name="T13" fmla="*/ 0 h 24"/>
                <a:gd name="T14" fmla="*/ 40 w 48"/>
                <a:gd name="T15" fmla="*/ 6 h 24"/>
                <a:gd name="T16" fmla="*/ 32 w 48"/>
                <a:gd name="T17" fmla="*/ 6 h 24"/>
                <a:gd name="T18" fmla="*/ 24 w 48"/>
                <a:gd name="T19" fmla="*/ 6 h 24"/>
                <a:gd name="T20" fmla="*/ 0 w 48"/>
                <a:gd name="T21" fmla="*/ 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24"/>
                <a:gd name="T35" fmla="*/ 48 w 4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24">
                  <a:moveTo>
                    <a:pt x="0" y="16"/>
                  </a:moveTo>
                  <a:lnTo>
                    <a:pt x="16" y="24"/>
                  </a:lnTo>
                  <a:lnTo>
                    <a:pt x="24" y="24"/>
                  </a:lnTo>
                  <a:lnTo>
                    <a:pt x="40" y="16"/>
                  </a:lnTo>
                  <a:lnTo>
                    <a:pt x="48" y="8"/>
                  </a:lnTo>
                  <a:lnTo>
                    <a:pt x="48" y="0"/>
                  </a:lnTo>
                  <a:lnTo>
                    <a:pt x="40" y="0"/>
                  </a:lnTo>
                  <a:lnTo>
                    <a:pt x="40" y="16"/>
                  </a:lnTo>
                  <a:lnTo>
                    <a:pt x="32" y="16"/>
                  </a:lnTo>
                  <a:lnTo>
                    <a:pt x="24" y="16"/>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0" name="Freeform 378"/>
            <p:cNvSpPr>
              <a:spLocks/>
            </p:cNvSpPr>
            <p:nvPr/>
          </p:nvSpPr>
          <p:spPr bwMode="auto">
            <a:xfrm>
              <a:off x="5095" y="2672"/>
              <a:ext cx="48" cy="22"/>
            </a:xfrm>
            <a:custGeom>
              <a:avLst/>
              <a:gdLst>
                <a:gd name="T0" fmla="*/ 0 w 48"/>
                <a:gd name="T1" fmla="*/ 6 h 24"/>
                <a:gd name="T2" fmla="*/ 16 w 48"/>
                <a:gd name="T3" fmla="*/ 6 h 24"/>
                <a:gd name="T4" fmla="*/ 24 w 48"/>
                <a:gd name="T5" fmla="*/ 6 h 24"/>
                <a:gd name="T6" fmla="*/ 40 w 48"/>
                <a:gd name="T7" fmla="*/ 6 h 24"/>
                <a:gd name="T8" fmla="*/ 48 w 48"/>
                <a:gd name="T9" fmla="*/ 6 h 24"/>
                <a:gd name="T10" fmla="*/ 48 w 48"/>
                <a:gd name="T11" fmla="*/ 0 h 24"/>
                <a:gd name="T12" fmla="*/ 40 w 48"/>
                <a:gd name="T13" fmla="*/ 0 h 24"/>
                <a:gd name="T14" fmla="*/ 40 w 48"/>
                <a:gd name="T15" fmla="*/ 6 h 24"/>
                <a:gd name="T16" fmla="*/ 32 w 48"/>
                <a:gd name="T17" fmla="*/ 6 h 24"/>
                <a:gd name="T18" fmla="*/ 24 w 48"/>
                <a:gd name="T19" fmla="*/ 6 h 24"/>
                <a:gd name="T20" fmla="*/ 0 w 48"/>
                <a:gd name="T21" fmla="*/ 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24"/>
                <a:gd name="T35" fmla="*/ 48 w 4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24">
                  <a:moveTo>
                    <a:pt x="0" y="16"/>
                  </a:moveTo>
                  <a:lnTo>
                    <a:pt x="16" y="24"/>
                  </a:lnTo>
                  <a:lnTo>
                    <a:pt x="24" y="24"/>
                  </a:lnTo>
                  <a:lnTo>
                    <a:pt x="40" y="16"/>
                  </a:lnTo>
                  <a:lnTo>
                    <a:pt x="48" y="8"/>
                  </a:lnTo>
                  <a:lnTo>
                    <a:pt x="48" y="0"/>
                  </a:lnTo>
                  <a:lnTo>
                    <a:pt x="40" y="0"/>
                  </a:lnTo>
                  <a:lnTo>
                    <a:pt x="40" y="16"/>
                  </a:lnTo>
                  <a:lnTo>
                    <a:pt x="32" y="16"/>
                  </a:lnTo>
                  <a:lnTo>
                    <a:pt x="24" y="16"/>
                  </a:lnTo>
                  <a:lnTo>
                    <a:pt x="0" y="16"/>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1" name="Freeform 379"/>
            <p:cNvSpPr>
              <a:spLocks/>
            </p:cNvSpPr>
            <p:nvPr/>
          </p:nvSpPr>
          <p:spPr bwMode="auto">
            <a:xfrm>
              <a:off x="3732" y="2137"/>
              <a:ext cx="66" cy="44"/>
            </a:xfrm>
            <a:custGeom>
              <a:avLst/>
              <a:gdLst>
                <a:gd name="T0" fmla="*/ 116 w 64"/>
                <a:gd name="T1" fmla="*/ 6 h 48"/>
                <a:gd name="T2" fmla="*/ 116 w 64"/>
                <a:gd name="T3" fmla="*/ 6 h 48"/>
                <a:gd name="T4" fmla="*/ 103 w 64"/>
                <a:gd name="T5" fmla="*/ 6 h 48"/>
                <a:gd name="T6" fmla="*/ 116 w 64"/>
                <a:gd name="T7" fmla="*/ 7 h 48"/>
                <a:gd name="T8" fmla="*/ 90 w 64"/>
                <a:gd name="T9" fmla="*/ 7 h 48"/>
                <a:gd name="T10" fmla="*/ 71 w 64"/>
                <a:gd name="T11" fmla="*/ 7 h 48"/>
                <a:gd name="T12" fmla="*/ 55 w 64"/>
                <a:gd name="T13" fmla="*/ 9 h 48"/>
                <a:gd name="T14" fmla="*/ 44 w 64"/>
                <a:gd name="T15" fmla="*/ 7 h 48"/>
                <a:gd name="T16" fmla="*/ 8 w 64"/>
                <a:gd name="T17" fmla="*/ 7 h 48"/>
                <a:gd name="T18" fmla="*/ 0 w 64"/>
                <a:gd name="T19" fmla="*/ 6 h 48"/>
                <a:gd name="T20" fmla="*/ 8 w 64"/>
                <a:gd name="T21" fmla="*/ 6 h 48"/>
                <a:gd name="T22" fmla="*/ 0 w 64"/>
                <a:gd name="T23" fmla="*/ 6 h 48"/>
                <a:gd name="T24" fmla="*/ 0 w 64"/>
                <a:gd name="T25" fmla="*/ 0 h 48"/>
                <a:gd name="T26" fmla="*/ 8 w 64"/>
                <a:gd name="T27" fmla="*/ 6 h 48"/>
                <a:gd name="T28" fmla="*/ 36 w 64"/>
                <a:gd name="T29" fmla="*/ 6 h 48"/>
                <a:gd name="T30" fmla="*/ 55 w 64"/>
                <a:gd name="T31" fmla="*/ 6 h 48"/>
                <a:gd name="T32" fmla="*/ 90 w 64"/>
                <a:gd name="T33" fmla="*/ 0 h 48"/>
                <a:gd name="T34" fmla="*/ 116 w 64"/>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48"/>
                <a:gd name="T56" fmla="*/ 64 w 6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48">
                  <a:moveTo>
                    <a:pt x="64" y="8"/>
                  </a:moveTo>
                  <a:lnTo>
                    <a:pt x="64" y="16"/>
                  </a:lnTo>
                  <a:lnTo>
                    <a:pt x="56" y="32"/>
                  </a:lnTo>
                  <a:lnTo>
                    <a:pt x="64" y="40"/>
                  </a:lnTo>
                  <a:lnTo>
                    <a:pt x="48" y="40"/>
                  </a:lnTo>
                  <a:lnTo>
                    <a:pt x="40" y="40"/>
                  </a:lnTo>
                  <a:lnTo>
                    <a:pt x="32" y="48"/>
                  </a:lnTo>
                  <a:lnTo>
                    <a:pt x="24" y="40"/>
                  </a:lnTo>
                  <a:lnTo>
                    <a:pt x="8" y="40"/>
                  </a:lnTo>
                  <a:lnTo>
                    <a:pt x="0" y="32"/>
                  </a:lnTo>
                  <a:lnTo>
                    <a:pt x="8" y="24"/>
                  </a:lnTo>
                  <a:lnTo>
                    <a:pt x="0" y="8"/>
                  </a:lnTo>
                  <a:lnTo>
                    <a:pt x="0" y="0"/>
                  </a:lnTo>
                  <a:lnTo>
                    <a:pt x="8" y="8"/>
                  </a:lnTo>
                  <a:lnTo>
                    <a:pt x="16" y="8"/>
                  </a:lnTo>
                  <a:lnTo>
                    <a:pt x="32" y="16"/>
                  </a:lnTo>
                  <a:lnTo>
                    <a:pt x="48" y="0"/>
                  </a:lnTo>
                  <a:lnTo>
                    <a:pt x="64"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2" name="Freeform 380"/>
            <p:cNvSpPr>
              <a:spLocks/>
            </p:cNvSpPr>
            <p:nvPr/>
          </p:nvSpPr>
          <p:spPr bwMode="auto">
            <a:xfrm>
              <a:off x="3732" y="2137"/>
              <a:ext cx="66" cy="44"/>
            </a:xfrm>
            <a:custGeom>
              <a:avLst/>
              <a:gdLst>
                <a:gd name="T0" fmla="*/ 116 w 64"/>
                <a:gd name="T1" fmla="*/ 6 h 48"/>
                <a:gd name="T2" fmla="*/ 116 w 64"/>
                <a:gd name="T3" fmla="*/ 6 h 48"/>
                <a:gd name="T4" fmla="*/ 103 w 64"/>
                <a:gd name="T5" fmla="*/ 6 h 48"/>
                <a:gd name="T6" fmla="*/ 116 w 64"/>
                <a:gd name="T7" fmla="*/ 7 h 48"/>
                <a:gd name="T8" fmla="*/ 90 w 64"/>
                <a:gd name="T9" fmla="*/ 7 h 48"/>
                <a:gd name="T10" fmla="*/ 71 w 64"/>
                <a:gd name="T11" fmla="*/ 7 h 48"/>
                <a:gd name="T12" fmla="*/ 55 w 64"/>
                <a:gd name="T13" fmla="*/ 9 h 48"/>
                <a:gd name="T14" fmla="*/ 44 w 64"/>
                <a:gd name="T15" fmla="*/ 7 h 48"/>
                <a:gd name="T16" fmla="*/ 8 w 64"/>
                <a:gd name="T17" fmla="*/ 7 h 48"/>
                <a:gd name="T18" fmla="*/ 0 w 64"/>
                <a:gd name="T19" fmla="*/ 6 h 48"/>
                <a:gd name="T20" fmla="*/ 8 w 64"/>
                <a:gd name="T21" fmla="*/ 6 h 48"/>
                <a:gd name="T22" fmla="*/ 0 w 64"/>
                <a:gd name="T23" fmla="*/ 6 h 48"/>
                <a:gd name="T24" fmla="*/ 0 w 64"/>
                <a:gd name="T25" fmla="*/ 0 h 48"/>
                <a:gd name="T26" fmla="*/ 8 w 64"/>
                <a:gd name="T27" fmla="*/ 6 h 48"/>
                <a:gd name="T28" fmla="*/ 36 w 64"/>
                <a:gd name="T29" fmla="*/ 6 h 48"/>
                <a:gd name="T30" fmla="*/ 55 w 64"/>
                <a:gd name="T31" fmla="*/ 6 h 48"/>
                <a:gd name="T32" fmla="*/ 90 w 64"/>
                <a:gd name="T33" fmla="*/ 0 h 48"/>
                <a:gd name="T34" fmla="*/ 116 w 64"/>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48"/>
                <a:gd name="T56" fmla="*/ 64 w 6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48">
                  <a:moveTo>
                    <a:pt x="64" y="8"/>
                  </a:moveTo>
                  <a:lnTo>
                    <a:pt x="64" y="16"/>
                  </a:lnTo>
                  <a:lnTo>
                    <a:pt x="56" y="32"/>
                  </a:lnTo>
                  <a:lnTo>
                    <a:pt x="64" y="40"/>
                  </a:lnTo>
                  <a:lnTo>
                    <a:pt x="48" y="40"/>
                  </a:lnTo>
                  <a:lnTo>
                    <a:pt x="40" y="40"/>
                  </a:lnTo>
                  <a:lnTo>
                    <a:pt x="32" y="48"/>
                  </a:lnTo>
                  <a:lnTo>
                    <a:pt x="24" y="40"/>
                  </a:lnTo>
                  <a:lnTo>
                    <a:pt x="8" y="40"/>
                  </a:lnTo>
                  <a:lnTo>
                    <a:pt x="0" y="32"/>
                  </a:lnTo>
                  <a:lnTo>
                    <a:pt x="8" y="24"/>
                  </a:lnTo>
                  <a:lnTo>
                    <a:pt x="0" y="8"/>
                  </a:lnTo>
                  <a:lnTo>
                    <a:pt x="0" y="0"/>
                  </a:lnTo>
                  <a:lnTo>
                    <a:pt x="8" y="8"/>
                  </a:lnTo>
                  <a:lnTo>
                    <a:pt x="16" y="8"/>
                  </a:lnTo>
                  <a:lnTo>
                    <a:pt x="32" y="16"/>
                  </a:lnTo>
                  <a:lnTo>
                    <a:pt x="48" y="0"/>
                  </a:lnTo>
                  <a:lnTo>
                    <a:pt x="64" y="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3" name="Freeform 381"/>
            <p:cNvSpPr>
              <a:spLocks/>
            </p:cNvSpPr>
            <p:nvPr/>
          </p:nvSpPr>
          <p:spPr bwMode="auto">
            <a:xfrm>
              <a:off x="3666" y="2077"/>
              <a:ext cx="66" cy="45"/>
            </a:xfrm>
            <a:custGeom>
              <a:avLst/>
              <a:gdLst>
                <a:gd name="T0" fmla="*/ 57 w 63"/>
                <a:gd name="T1" fmla="*/ 14 h 48"/>
                <a:gd name="T2" fmla="*/ 98 w 63"/>
                <a:gd name="T3" fmla="*/ 12 h 48"/>
                <a:gd name="T4" fmla="*/ 140 w 63"/>
                <a:gd name="T5" fmla="*/ 12 h 48"/>
                <a:gd name="T6" fmla="*/ 140 w 63"/>
                <a:gd name="T7" fmla="*/ 8 h 48"/>
                <a:gd name="T8" fmla="*/ 159 w 63"/>
                <a:gd name="T9" fmla="*/ 8 h 48"/>
                <a:gd name="T10" fmla="*/ 140 w 63"/>
                <a:gd name="T11" fmla="*/ 8 h 48"/>
                <a:gd name="T12" fmla="*/ 118 w 63"/>
                <a:gd name="T13" fmla="*/ 0 h 48"/>
                <a:gd name="T14" fmla="*/ 40 w 63"/>
                <a:gd name="T15" fmla="*/ 8 h 48"/>
                <a:gd name="T16" fmla="*/ 8 w 63"/>
                <a:gd name="T17" fmla="*/ 8 h 48"/>
                <a:gd name="T18" fmla="*/ 0 w 63"/>
                <a:gd name="T19" fmla="*/ 8 h 48"/>
                <a:gd name="T20" fmla="*/ 0 w 63"/>
                <a:gd name="T21" fmla="*/ 8 h 48"/>
                <a:gd name="T22" fmla="*/ 40 w 63"/>
                <a:gd name="T23" fmla="*/ 14 h 48"/>
                <a:gd name="T24" fmla="*/ 57 w 63"/>
                <a:gd name="T25" fmla="*/ 14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48"/>
                <a:gd name="T41" fmla="*/ 63 w 6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48">
                  <a:moveTo>
                    <a:pt x="24" y="48"/>
                  </a:moveTo>
                  <a:lnTo>
                    <a:pt x="39" y="40"/>
                  </a:lnTo>
                  <a:lnTo>
                    <a:pt x="55" y="40"/>
                  </a:lnTo>
                  <a:lnTo>
                    <a:pt x="55" y="8"/>
                  </a:lnTo>
                  <a:lnTo>
                    <a:pt x="63" y="8"/>
                  </a:lnTo>
                  <a:lnTo>
                    <a:pt x="55" y="8"/>
                  </a:lnTo>
                  <a:lnTo>
                    <a:pt x="47" y="0"/>
                  </a:lnTo>
                  <a:lnTo>
                    <a:pt x="16" y="8"/>
                  </a:lnTo>
                  <a:lnTo>
                    <a:pt x="8" y="8"/>
                  </a:lnTo>
                  <a:lnTo>
                    <a:pt x="0" y="24"/>
                  </a:lnTo>
                  <a:lnTo>
                    <a:pt x="0" y="32"/>
                  </a:lnTo>
                  <a:lnTo>
                    <a:pt x="16" y="48"/>
                  </a:lnTo>
                  <a:lnTo>
                    <a:pt x="24"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4" name="Freeform 382"/>
            <p:cNvSpPr>
              <a:spLocks/>
            </p:cNvSpPr>
            <p:nvPr/>
          </p:nvSpPr>
          <p:spPr bwMode="auto">
            <a:xfrm>
              <a:off x="3666" y="2077"/>
              <a:ext cx="66" cy="45"/>
            </a:xfrm>
            <a:custGeom>
              <a:avLst/>
              <a:gdLst>
                <a:gd name="T0" fmla="*/ 57 w 63"/>
                <a:gd name="T1" fmla="*/ 14 h 48"/>
                <a:gd name="T2" fmla="*/ 98 w 63"/>
                <a:gd name="T3" fmla="*/ 12 h 48"/>
                <a:gd name="T4" fmla="*/ 140 w 63"/>
                <a:gd name="T5" fmla="*/ 12 h 48"/>
                <a:gd name="T6" fmla="*/ 140 w 63"/>
                <a:gd name="T7" fmla="*/ 8 h 48"/>
                <a:gd name="T8" fmla="*/ 159 w 63"/>
                <a:gd name="T9" fmla="*/ 8 h 48"/>
                <a:gd name="T10" fmla="*/ 140 w 63"/>
                <a:gd name="T11" fmla="*/ 8 h 48"/>
                <a:gd name="T12" fmla="*/ 118 w 63"/>
                <a:gd name="T13" fmla="*/ 0 h 48"/>
                <a:gd name="T14" fmla="*/ 40 w 63"/>
                <a:gd name="T15" fmla="*/ 8 h 48"/>
                <a:gd name="T16" fmla="*/ 8 w 63"/>
                <a:gd name="T17" fmla="*/ 8 h 48"/>
                <a:gd name="T18" fmla="*/ 0 w 63"/>
                <a:gd name="T19" fmla="*/ 8 h 48"/>
                <a:gd name="T20" fmla="*/ 0 w 63"/>
                <a:gd name="T21" fmla="*/ 8 h 48"/>
                <a:gd name="T22" fmla="*/ 40 w 63"/>
                <a:gd name="T23" fmla="*/ 14 h 48"/>
                <a:gd name="T24" fmla="*/ 57 w 63"/>
                <a:gd name="T25" fmla="*/ 14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48"/>
                <a:gd name="T41" fmla="*/ 63 w 6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48">
                  <a:moveTo>
                    <a:pt x="24" y="48"/>
                  </a:moveTo>
                  <a:lnTo>
                    <a:pt x="39" y="40"/>
                  </a:lnTo>
                  <a:lnTo>
                    <a:pt x="55" y="40"/>
                  </a:lnTo>
                  <a:lnTo>
                    <a:pt x="55" y="8"/>
                  </a:lnTo>
                  <a:lnTo>
                    <a:pt x="63" y="8"/>
                  </a:lnTo>
                  <a:lnTo>
                    <a:pt x="55" y="8"/>
                  </a:lnTo>
                  <a:lnTo>
                    <a:pt x="47" y="0"/>
                  </a:lnTo>
                  <a:lnTo>
                    <a:pt x="16" y="8"/>
                  </a:lnTo>
                  <a:lnTo>
                    <a:pt x="8" y="8"/>
                  </a:lnTo>
                  <a:lnTo>
                    <a:pt x="0" y="24"/>
                  </a:lnTo>
                  <a:lnTo>
                    <a:pt x="0" y="32"/>
                  </a:lnTo>
                  <a:lnTo>
                    <a:pt x="16" y="48"/>
                  </a:lnTo>
                  <a:lnTo>
                    <a:pt x="24" y="4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5" name="Freeform 383"/>
            <p:cNvSpPr>
              <a:spLocks/>
            </p:cNvSpPr>
            <p:nvPr/>
          </p:nvSpPr>
          <p:spPr bwMode="auto">
            <a:xfrm>
              <a:off x="3642" y="2100"/>
              <a:ext cx="24" cy="22"/>
            </a:xfrm>
            <a:custGeom>
              <a:avLst/>
              <a:gdLst>
                <a:gd name="T0" fmla="*/ 24 w 24"/>
                <a:gd name="T1" fmla="*/ 6 h 24"/>
                <a:gd name="T2" fmla="*/ 16 w 24"/>
                <a:gd name="T3" fmla="*/ 6 h 24"/>
                <a:gd name="T4" fmla="*/ 8 w 24"/>
                <a:gd name="T5" fmla="*/ 6 h 24"/>
                <a:gd name="T6" fmla="*/ 0 w 24"/>
                <a:gd name="T7" fmla="*/ 6 h 24"/>
                <a:gd name="T8" fmla="*/ 0 w 24"/>
                <a:gd name="T9" fmla="*/ 6 h 24"/>
                <a:gd name="T10" fmla="*/ 0 w 24"/>
                <a:gd name="T11" fmla="*/ 6 h 24"/>
                <a:gd name="T12" fmla="*/ 24 w 24"/>
                <a:gd name="T13" fmla="*/ 0 h 24"/>
                <a:gd name="T14" fmla="*/ 24 w 24"/>
                <a:gd name="T15" fmla="*/ 6 h 2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4"/>
                <a:gd name="T26" fmla="*/ 24 w 2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4">
                  <a:moveTo>
                    <a:pt x="24" y="8"/>
                  </a:moveTo>
                  <a:lnTo>
                    <a:pt x="16" y="8"/>
                  </a:lnTo>
                  <a:lnTo>
                    <a:pt x="8" y="24"/>
                  </a:lnTo>
                  <a:lnTo>
                    <a:pt x="0" y="24"/>
                  </a:lnTo>
                  <a:lnTo>
                    <a:pt x="0" y="16"/>
                  </a:lnTo>
                  <a:lnTo>
                    <a:pt x="0" y="8"/>
                  </a:lnTo>
                  <a:lnTo>
                    <a:pt x="24" y="0"/>
                  </a:lnTo>
                  <a:lnTo>
                    <a:pt x="24"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6" name="Freeform 384"/>
            <p:cNvSpPr>
              <a:spLocks/>
            </p:cNvSpPr>
            <p:nvPr/>
          </p:nvSpPr>
          <p:spPr bwMode="auto">
            <a:xfrm>
              <a:off x="3700" y="2144"/>
              <a:ext cx="40" cy="31"/>
            </a:xfrm>
            <a:custGeom>
              <a:avLst/>
              <a:gdLst>
                <a:gd name="T0" fmla="*/ 2 w 51"/>
                <a:gd name="T1" fmla="*/ 0 h 41"/>
                <a:gd name="T2" fmla="*/ 2 w 51"/>
                <a:gd name="T3" fmla="*/ 2 h 41"/>
                <a:gd name="T4" fmla="*/ 2 w 51"/>
                <a:gd name="T5" fmla="*/ 2 h 41"/>
                <a:gd name="T6" fmla="*/ 2 w 51"/>
                <a:gd name="T7" fmla="*/ 2 h 41"/>
                <a:gd name="T8" fmla="*/ 2 w 51"/>
                <a:gd name="T9" fmla="*/ 2 h 41"/>
                <a:gd name="T10" fmla="*/ 2 w 51"/>
                <a:gd name="T11" fmla="*/ 2 h 41"/>
                <a:gd name="T12" fmla="*/ 2 w 51"/>
                <a:gd name="T13" fmla="*/ 2 h 41"/>
                <a:gd name="T14" fmla="*/ 0 w 51"/>
                <a:gd name="T15" fmla="*/ 2 h 41"/>
                <a:gd name="T16" fmla="*/ 2 w 51"/>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1"/>
                <a:gd name="T29" fmla="*/ 51 w 51"/>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1">
                  <a:moveTo>
                    <a:pt x="41" y="0"/>
                  </a:moveTo>
                  <a:lnTo>
                    <a:pt x="51" y="21"/>
                  </a:lnTo>
                  <a:lnTo>
                    <a:pt x="41" y="31"/>
                  </a:lnTo>
                  <a:lnTo>
                    <a:pt x="31" y="31"/>
                  </a:lnTo>
                  <a:lnTo>
                    <a:pt x="20" y="41"/>
                  </a:lnTo>
                  <a:lnTo>
                    <a:pt x="10" y="31"/>
                  </a:lnTo>
                  <a:lnTo>
                    <a:pt x="10" y="21"/>
                  </a:lnTo>
                  <a:lnTo>
                    <a:pt x="0" y="10"/>
                  </a:lnTo>
                  <a:lnTo>
                    <a:pt x="41" y="0"/>
                  </a:lnTo>
                  <a:close/>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7" name="Freeform 385"/>
            <p:cNvSpPr>
              <a:spLocks/>
            </p:cNvSpPr>
            <p:nvPr/>
          </p:nvSpPr>
          <p:spPr bwMode="auto">
            <a:xfrm>
              <a:off x="3692" y="2116"/>
              <a:ext cx="40" cy="38"/>
            </a:xfrm>
            <a:custGeom>
              <a:avLst/>
              <a:gdLst>
                <a:gd name="T0" fmla="*/ 2 w 50"/>
                <a:gd name="T1" fmla="*/ 1 h 51"/>
                <a:gd name="T2" fmla="*/ 0 w 50"/>
                <a:gd name="T3" fmla="*/ 1 h 51"/>
                <a:gd name="T4" fmla="*/ 2 w 50"/>
                <a:gd name="T5" fmla="*/ 0 h 51"/>
                <a:gd name="T6" fmla="*/ 2 w 50"/>
                <a:gd name="T7" fmla="*/ 1 h 51"/>
                <a:gd name="T8" fmla="*/ 2 w 50"/>
                <a:gd name="T9" fmla="*/ 1 h 51"/>
                <a:gd name="T10" fmla="*/ 2 w 50"/>
                <a:gd name="T11" fmla="*/ 1 h 51"/>
                <a:gd name="T12" fmla="*/ 2 w 50"/>
                <a:gd name="T13" fmla="*/ 1 h 51"/>
                <a:gd name="T14" fmla="*/ 2 w 50"/>
                <a:gd name="T15" fmla="*/ 1 h 5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51"/>
                <a:gd name="T26" fmla="*/ 50 w 5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51">
                  <a:moveTo>
                    <a:pt x="3" y="23"/>
                  </a:moveTo>
                  <a:lnTo>
                    <a:pt x="0" y="10"/>
                  </a:lnTo>
                  <a:lnTo>
                    <a:pt x="19" y="0"/>
                  </a:lnTo>
                  <a:lnTo>
                    <a:pt x="40" y="21"/>
                  </a:lnTo>
                  <a:lnTo>
                    <a:pt x="50" y="21"/>
                  </a:lnTo>
                  <a:lnTo>
                    <a:pt x="50" y="31"/>
                  </a:lnTo>
                  <a:lnTo>
                    <a:pt x="50" y="41"/>
                  </a:lnTo>
                  <a:lnTo>
                    <a:pt x="9" y="51"/>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8" name="Freeform 386"/>
            <p:cNvSpPr>
              <a:spLocks/>
            </p:cNvSpPr>
            <p:nvPr/>
          </p:nvSpPr>
          <p:spPr bwMode="auto">
            <a:xfrm>
              <a:off x="3113" y="1144"/>
              <a:ext cx="58" cy="82"/>
            </a:xfrm>
            <a:custGeom>
              <a:avLst/>
              <a:gdLst>
                <a:gd name="T0" fmla="*/ 8 w 56"/>
                <a:gd name="T1" fmla="*/ 17 h 88"/>
                <a:gd name="T2" fmla="*/ 46 w 56"/>
                <a:gd name="T3" fmla="*/ 17 h 88"/>
                <a:gd name="T4" fmla="*/ 46 w 56"/>
                <a:gd name="T5" fmla="*/ 21 h 88"/>
                <a:gd name="T6" fmla="*/ 62 w 56"/>
                <a:gd name="T7" fmla="*/ 21 h 88"/>
                <a:gd name="T8" fmla="*/ 82 w 56"/>
                <a:gd name="T9" fmla="*/ 15 h 88"/>
                <a:gd name="T10" fmla="*/ 112 w 56"/>
                <a:gd name="T11" fmla="*/ 13 h 88"/>
                <a:gd name="T12" fmla="*/ 112 w 56"/>
                <a:gd name="T13" fmla="*/ 7 h 88"/>
                <a:gd name="T14" fmla="*/ 97 w 56"/>
                <a:gd name="T15" fmla="*/ 10 h 88"/>
                <a:gd name="T16" fmla="*/ 62 w 56"/>
                <a:gd name="T17" fmla="*/ 7 h 88"/>
                <a:gd name="T18" fmla="*/ 62 w 56"/>
                <a:gd name="T19" fmla="*/ 7 h 88"/>
                <a:gd name="T20" fmla="*/ 46 w 56"/>
                <a:gd name="T21" fmla="*/ 7 h 88"/>
                <a:gd name="T22" fmla="*/ 46 w 56"/>
                <a:gd name="T23" fmla="*/ 7 h 88"/>
                <a:gd name="T24" fmla="*/ 36 w 56"/>
                <a:gd name="T25" fmla="*/ 7 h 88"/>
                <a:gd name="T26" fmla="*/ 0 w 56"/>
                <a:gd name="T27" fmla="*/ 0 h 88"/>
                <a:gd name="T28" fmla="*/ 46 w 56"/>
                <a:gd name="T29" fmla="*/ 7 h 88"/>
                <a:gd name="T30" fmla="*/ 36 w 56"/>
                <a:gd name="T31" fmla="*/ 15 h 88"/>
                <a:gd name="T32" fmla="*/ 8 w 56"/>
                <a:gd name="T33" fmla="*/ 1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88"/>
                <a:gd name="T53" fmla="*/ 56 w 5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88">
                  <a:moveTo>
                    <a:pt x="8" y="64"/>
                  </a:moveTo>
                  <a:lnTo>
                    <a:pt x="24" y="64"/>
                  </a:lnTo>
                  <a:lnTo>
                    <a:pt x="24" y="88"/>
                  </a:lnTo>
                  <a:lnTo>
                    <a:pt x="32" y="88"/>
                  </a:lnTo>
                  <a:lnTo>
                    <a:pt x="40" y="56"/>
                  </a:lnTo>
                  <a:lnTo>
                    <a:pt x="56" y="48"/>
                  </a:lnTo>
                  <a:lnTo>
                    <a:pt x="56" y="32"/>
                  </a:lnTo>
                  <a:lnTo>
                    <a:pt x="48" y="40"/>
                  </a:lnTo>
                  <a:lnTo>
                    <a:pt x="32" y="32"/>
                  </a:lnTo>
                  <a:lnTo>
                    <a:pt x="32" y="24"/>
                  </a:lnTo>
                  <a:lnTo>
                    <a:pt x="24" y="24"/>
                  </a:lnTo>
                  <a:lnTo>
                    <a:pt x="24" y="32"/>
                  </a:lnTo>
                  <a:lnTo>
                    <a:pt x="16" y="8"/>
                  </a:lnTo>
                  <a:lnTo>
                    <a:pt x="0" y="0"/>
                  </a:lnTo>
                  <a:lnTo>
                    <a:pt x="24" y="32"/>
                  </a:lnTo>
                  <a:lnTo>
                    <a:pt x="16" y="56"/>
                  </a:lnTo>
                  <a:lnTo>
                    <a:pt x="8"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9" name="Freeform 387"/>
            <p:cNvSpPr>
              <a:spLocks/>
            </p:cNvSpPr>
            <p:nvPr/>
          </p:nvSpPr>
          <p:spPr bwMode="auto">
            <a:xfrm>
              <a:off x="3113" y="1144"/>
              <a:ext cx="58" cy="82"/>
            </a:xfrm>
            <a:custGeom>
              <a:avLst/>
              <a:gdLst>
                <a:gd name="T0" fmla="*/ 8 w 56"/>
                <a:gd name="T1" fmla="*/ 17 h 88"/>
                <a:gd name="T2" fmla="*/ 46 w 56"/>
                <a:gd name="T3" fmla="*/ 17 h 88"/>
                <a:gd name="T4" fmla="*/ 46 w 56"/>
                <a:gd name="T5" fmla="*/ 21 h 88"/>
                <a:gd name="T6" fmla="*/ 62 w 56"/>
                <a:gd name="T7" fmla="*/ 21 h 88"/>
                <a:gd name="T8" fmla="*/ 82 w 56"/>
                <a:gd name="T9" fmla="*/ 15 h 88"/>
                <a:gd name="T10" fmla="*/ 112 w 56"/>
                <a:gd name="T11" fmla="*/ 13 h 88"/>
                <a:gd name="T12" fmla="*/ 112 w 56"/>
                <a:gd name="T13" fmla="*/ 7 h 88"/>
                <a:gd name="T14" fmla="*/ 97 w 56"/>
                <a:gd name="T15" fmla="*/ 10 h 88"/>
                <a:gd name="T16" fmla="*/ 62 w 56"/>
                <a:gd name="T17" fmla="*/ 7 h 88"/>
                <a:gd name="T18" fmla="*/ 62 w 56"/>
                <a:gd name="T19" fmla="*/ 7 h 88"/>
                <a:gd name="T20" fmla="*/ 46 w 56"/>
                <a:gd name="T21" fmla="*/ 7 h 88"/>
                <a:gd name="T22" fmla="*/ 46 w 56"/>
                <a:gd name="T23" fmla="*/ 7 h 88"/>
                <a:gd name="T24" fmla="*/ 36 w 56"/>
                <a:gd name="T25" fmla="*/ 7 h 88"/>
                <a:gd name="T26" fmla="*/ 0 w 56"/>
                <a:gd name="T27" fmla="*/ 0 h 88"/>
                <a:gd name="T28" fmla="*/ 46 w 56"/>
                <a:gd name="T29" fmla="*/ 7 h 88"/>
                <a:gd name="T30" fmla="*/ 36 w 56"/>
                <a:gd name="T31" fmla="*/ 15 h 88"/>
                <a:gd name="T32" fmla="*/ 8 w 56"/>
                <a:gd name="T33" fmla="*/ 1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88"/>
                <a:gd name="T53" fmla="*/ 56 w 5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88">
                  <a:moveTo>
                    <a:pt x="8" y="64"/>
                  </a:moveTo>
                  <a:lnTo>
                    <a:pt x="24" y="64"/>
                  </a:lnTo>
                  <a:lnTo>
                    <a:pt x="24" y="88"/>
                  </a:lnTo>
                  <a:lnTo>
                    <a:pt x="32" y="88"/>
                  </a:lnTo>
                  <a:lnTo>
                    <a:pt x="40" y="56"/>
                  </a:lnTo>
                  <a:lnTo>
                    <a:pt x="56" y="48"/>
                  </a:lnTo>
                  <a:lnTo>
                    <a:pt x="56" y="32"/>
                  </a:lnTo>
                  <a:lnTo>
                    <a:pt x="48" y="40"/>
                  </a:lnTo>
                  <a:lnTo>
                    <a:pt x="32" y="32"/>
                  </a:lnTo>
                  <a:lnTo>
                    <a:pt x="32" y="24"/>
                  </a:lnTo>
                  <a:lnTo>
                    <a:pt x="24" y="24"/>
                  </a:lnTo>
                  <a:lnTo>
                    <a:pt x="24" y="32"/>
                  </a:lnTo>
                  <a:lnTo>
                    <a:pt x="16" y="8"/>
                  </a:lnTo>
                  <a:lnTo>
                    <a:pt x="0" y="0"/>
                  </a:lnTo>
                  <a:lnTo>
                    <a:pt x="24" y="32"/>
                  </a:lnTo>
                  <a:lnTo>
                    <a:pt x="16" y="56"/>
                  </a:lnTo>
                  <a:lnTo>
                    <a:pt x="8" y="6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0" name="Freeform 388"/>
            <p:cNvSpPr>
              <a:spLocks/>
            </p:cNvSpPr>
            <p:nvPr/>
          </p:nvSpPr>
          <p:spPr bwMode="auto">
            <a:xfrm>
              <a:off x="3056" y="1212"/>
              <a:ext cx="73" cy="80"/>
            </a:xfrm>
            <a:custGeom>
              <a:avLst/>
              <a:gdLst>
                <a:gd name="T0" fmla="*/ 0 w 72"/>
                <a:gd name="T1" fmla="*/ 11 h 88"/>
                <a:gd name="T2" fmla="*/ 16 w 72"/>
                <a:gd name="T3" fmla="*/ 13 h 88"/>
                <a:gd name="T4" fmla="*/ 32 w 72"/>
                <a:gd name="T5" fmla="*/ 12 h 88"/>
                <a:gd name="T6" fmla="*/ 60 w 72"/>
                <a:gd name="T7" fmla="*/ 9 h 88"/>
                <a:gd name="T8" fmla="*/ 84 w 72"/>
                <a:gd name="T9" fmla="*/ 7 h 88"/>
                <a:gd name="T10" fmla="*/ 76 w 72"/>
                <a:gd name="T11" fmla="*/ 5 h 88"/>
                <a:gd name="T12" fmla="*/ 92 w 72"/>
                <a:gd name="T13" fmla="*/ 5 h 88"/>
                <a:gd name="T14" fmla="*/ 84 w 72"/>
                <a:gd name="T15" fmla="*/ 5 h 88"/>
                <a:gd name="T16" fmla="*/ 84 w 72"/>
                <a:gd name="T17" fmla="*/ 5 h 88"/>
                <a:gd name="T18" fmla="*/ 76 w 72"/>
                <a:gd name="T19" fmla="*/ 0 h 88"/>
                <a:gd name="T20" fmla="*/ 76 w 72"/>
                <a:gd name="T21" fmla="*/ 5 h 88"/>
                <a:gd name="T22" fmla="*/ 60 w 72"/>
                <a:gd name="T23" fmla="*/ 5 h 88"/>
                <a:gd name="T24" fmla="*/ 8 w 72"/>
                <a:gd name="T25" fmla="*/ 7 h 88"/>
                <a:gd name="T26" fmla="*/ 0 w 72"/>
                <a:gd name="T27" fmla="*/ 11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8"/>
                <a:gd name="T44" fmla="*/ 72 w 72"/>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8">
                  <a:moveTo>
                    <a:pt x="0" y="72"/>
                  </a:moveTo>
                  <a:lnTo>
                    <a:pt x="16" y="88"/>
                  </a:lnTo>
                  <a:lnTo>
                    <a:pt x="32" y="80"/>
                  </a:lnTo>
                  <a:lnTo>
                    <a:pt x="40" y="56"/>
                  </a:lnTo>
                  <a:lnTo>
                    <a:pt x="64" y="48"/>
                  </a:lnTo>
                  <a:lnTo>
                    <a:pt x="56" y="40"/>
                  </a:lnTo>
                  <a:lnTo>
                    <a:pt x="72" y="16"/>
                  </a:lnTo>
                  <a:lnTo>
                    <a:pt x="64" y="8"/>
                  </a:lnTo>
                  <a:lnTo>
                    <a:pt x="64" y="16"/>
                  </a:lnTo>
                  <a:lnTo>
                    <a:pt x="56" y="0"/>
                  </a:lnTo>
                  <a:lnTo>
                    <a:pt x="56" y="8"/>
                  </a:lnTo>
                  <a:lnTo>
                    <a:pt x="40" y="32"/>
                  </a:lnTo>
                  <a:lnTo>
                    <a:pt x="8" y="48"/>
                  </a:lnTo>
                  <a:lnTo>
                    <a:pt x="0" y="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91" name="Freeform 389"/>
            <p:cNvSpPr>
              <a:spLocks/>
            </p:cNvSpPr>
            <p:nvPr/>
          </p:nvSpPr>
          <p:spPr bwMode="auto">
            <a:xfrm>
              <a:off x="3056" y="1212"/>
              <a:ext cx="73" cy="80"/>
            </a:xfrm>
            <a:custGeom>
              <a:avLst/>
              <a:gdLst>
                <a:gd name="T0" fmla="*/ 0 w 72"/>
                <a:gd name="T1" fmla="*/ 11 h 88"/>
                <a:gd name="T2" fmla="*/ 16 w 72"/>
                <a:gd name="T3" fmla="*/ 13 h 88"/>
                <a:gd name="T4" fmla="*/ 32 w 72"/>
                <a:gd name="T5" fmla="*/ 12 h 88"/>
                <a:gd name="T6" fmla="*/ 60 w 72"/>
                <a:gd name="T7" fmla="*/ 9 h 88"/>
                <a:gd name="T8" fmla="*/ 84 w 72"/>
                <a:gd name="T9" fmla="*/ 7 h 88"/>
                <a:gd name="T10" fmla="*/ 76 w 72"/>
                <a:gd name="T11" fmla="*/ 5 h 88"/>
                <a:gd name="T12" fmla="*/ 92 w 72"/>
                <a:gd name="T13" fmla="*/ 5 h 88"/>
                <a:gd name="T14" fmla="*/ 84 w 72"/>
                <a:gd name="T15" fmla="*/ 5 h 88"/>
                <a:gd name="T16" fmla="*/ 84 w 72"/>
                <a:gd name="T17" fmla="*/ 5 h 88"/>
                <a:gd name="T18" fmla="*/ 76 w 72"/>
                <a:gd name="T19" fmla="*/ 0 h 88"/>
                <a:gd name="T20" fmla="*/ 76 w 72"/>
                <a:gd name="T21" fmla="*/ 5 h 88"/>
                <a:gd name="T22" fmla="*/ 60 w 72"/>
                <a:gd name="T23" fmla="*/ 5 h 88"/>
                <a:gd name="T24" fmla="*/ 8 w 72"/>
                <a:gd name="T25" fmla="*/ 7 h 88"/>
                <a:gd name="T26" fmla="*/ 0 w 72"/>
                <a:gd name="T27" fmla="*/ 11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8"/>
                <a:gd name="T44" fmla="*/ 72 w 72"/>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8">
                  <a:moveTo>
                    <a:pt x="0" y="72"/>
                  </a:moveTo>
                  <a:lnTo>
                    <a:pt x="16" y="88"/>
                  </a:lnTo>
                  <a:lnTo>
                    <a:pt x="32" y="80"/>
                  </a:lnTo>
                  <a:lnTo>
                    <a:pt x="40" y="56"/>
                  </a:lnTo>
                  <a:lnTo>
                    <a:pt x="64" y="48"/>
                  </a:lnTo>
                  <a:lnTo>
                    <a:pt x="56" y="40"/>
                  </a:lnTo>
                  <a:lnTo>
                    <a:pt x="72" y="16"/>
                  </a:lnTo>
                  <a:lnTo>
                    <a:pt x="64" y="8"/>
                  </a:lnTo>
                  <a:lnTo>
                    <a:pt x="64" y="16"/>
                  </a:lnTo>
                  <a:lnTo>
                    <a:pt x="56" y="0"/>
                  </a:lnTo>
                  <a:lnTo>
                    <a:pt x="56" y="8"/>
                  </a:lnTo>
                  <a:lnTo>
                    <a:pt x="40" y="32"/>
                  </a:lnTo>
                  <a:lnTo>
                    <a:pt x="8" y="48"/>
                  </a:lnTo>
                  <a:lnTo>
                    <a:pt x="0" y="72"/>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2" name="Freeform 390"/>
            <p:cNvSpPr>
              <a:spLocks/>
            </p:cNvSpPr>
            <p:nvPr/>
          </p:nvSpPr>
          <p:spPr bwMode="auto">
            <a:xfrm>
              <a:off x="3065" y="1292"/>
              <a:ext cx="1" cy="8"/>
            </a:xfrm>
            <a:custGeom>
              <a:avLst/>
              <a:gdLst>
                <a:gd name="T0" fmla="*/ 0 w 1"/>
                <a:gd name="T1" fmla="*/ 8 h 8"/>
                <a:gd name="T2" fmla="*/ 0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93" name="Freeform 391"/>
            <p:cNvSpPr>
              <a:spLocks/>
            </p:cNvSpPr>
            <p:nvPr/>
          </p:nvSpPr>
          <p:spPr bwMode="auto">
            <a:xfrm>
              <a:off x="3065" y="1292"/>
              <a:ext cx="1" cy="8"/>
            </a:xfrm>
            <a:custGeom>
              <a:avLst/>
              <a:gdLst>
                <a:gd name="T0" fmla="*/ 0 w 1"/>
                <a:gd name="T1" fmla="*/ 8 h 8"/>
                <a:gd name="T2" fmla="*/ 0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94" name="Freeform 392"/>
            <p:cNvSpPr>
              <a:spLocks/>
            </p:cNvSpPr>
            <p:nvPr/>
          </p:nvSpPr>
          <p:spPr bwMode="auto">
            <a:xfrm>
              <a:off x="3679" y="2064"/>
              <a:ext cx="56" cy="22"/>
            </a:xfrm>
            <a:custGeom>
              <a:avLst/>
              <a:gdLst>
                <a:gd name="T0" fmla="*/ 2 w 70"/>
                <a:gd name="T1" fmla="*/ 1 h 32"/>
                <a:gd name="T2" fmla="*/ 2 w 70"/>
                <a:gd name="T3" fmla="*/ 0 h 32"/>
                <a:gd name="T4" fmla="*/ 2 w 70"/>
                <a:gd name="T5" fmla="*/ 1 h 32"/>
                <a:gd name="T6" fmla="*/ 2 w 70"/>
                <a:gd name="T7" fmla="*/ 1 h 32"/>
                <a:gd name="T8" fmla="*/ 2 w 70"/>
                <a:gd name="T9" fmla="*/ 1 h 32"/>
                <a:gd name="T10" fmla="*/ 0 w 70"/>
                <a:gd name="T11" fmla="*/ 1 h 32"/>
                <a:gd name="T12" fmla="*/ 0 w 70"/>
                <a:gd name="T13" fmla="*/ 1 h 32"/>
                <a:gd name="T14" fmla="*/ 2 w 70"/>
                <a:gd name="T15" fmla="*/ 1 h 32"/>
                <a:gd name="T16" fmla="*/ 2 w 70"/>
                <a:gd name="T17" fmla="*/ 1 h 32"/>
                <a:gd name="T18" fmla="*/ 2 w 70"/>
                <a:gd name="T19" fmla="*/ 1 h 32"/>
                <a:gd name="T20" fmla="*/ 2 w 70"/>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32"/>
                <a:gd name="T35" fmla="*/ 70 w 70"/>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32">
                  <a:moveTo>
                    <a:pt x="69" y="10"/>
                  </a:moveTo>
                  <a:lnTo>
                    <a:pt x="57" y="0"/>
                  </a:lnTo>
                  <a:lnTo>
                    <a:pt x="40" y="10"/>
                  </a:lnTo>
                  <a:lnTo>
                    <a:pt x="29" y="1"/>
                  </a:lnTo>
                  <a:lnTo>
                    <a:pt x="20" y="1"/>
                  </a:lnTo>
                  <a:lnTo>
                    <a:pt x="0" y="22"/>
                  </a:lnTo>
                  <a:lnTo>
                    <a:pt x="0" y="32"/>
                  </a:lnTo>
                  <a:lnTo>
                    <a:pt x="12" y="31"/>
                  </a:lnTo>
                  <a:lnTo>
                    <a:pt x="50" y="22"/>
                  </a:lnTo>
                  <a:lnTo>
                    <a:pt x="60" y="32"/>
                  </a:lnTo>
                  <a:lnTo>
                    <a:pt x="70" y="12"/>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5" name="Freeform 393"/>
            <p:cNvSpPr>
              <a:spLocks/>
            </p:cNvSpPr>
            <p:nvPr/>
          </p:nvSpPr>
          <p:spPr bwMode="auto">
            <a:xfrm>
              <a:off x="4816" y="2336"/>
              <a:ext cx="25" cy="43"/>
            </a:xfrm>
            <a:custGeom>
              <a:avLst/>
              <a:gdLst>
                <a:gd name="T0" fmla="*/ 0 w 30"/>
                <a:gd name="T1" fmla="*/ 1 h 58"/>
                <a:gd name="T2" fmla="*/ 3 w 30"/>
                <a:gd name="T3" fmla="*/ 1 h 58"/>
                <a:gd name="T4" fmla="*/ 3 w 30"/>
                <a:gd name="T5" fmla="*/ 1 h 58"/>
                <a:gd name="T6" fmla="*/ 3 w 30"/>
                <a:gd name="T7" fmla="*/ 1 h 58"/>
                <a:gd name="T8" fmla="*/ 3 w 30"/>
                <a:gd name="T9" fmla="*/ 0 h 58"/>
                <a:gd name="T10" fmla="*/ 1 w 30"/>
                <a:gd name="T11" fmla="*/ 1 h 58"/>
                <a:gd name="T12" fmla="*/ 3 w 30"/>
                <a:gd name="T13" fmla="*/ 1 h 58"/>
                <a:gd name="T14" fmla="*/ 0 w 30"/>
                <a:gd name="T15" fmla="*/ 1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0" y="41"/>
                  </a:moveTo>
                  <a:lnTo>
                    <a:pt x="25" y="58"/>
                  </a:lnTo>
                  <a:cubicBezTo>
                    <a:pt x="30" y="56"/>
                    <a:pt x="29" y="39"/>
                    <a:pt x="28" y="31"/>
                  </a:cubicBezTo>
                  <a:cubicBezTo>
                    <a:pt x="28" y="23"/>
                    <a:pt x="24" y="15"/>
                    <a:pt x="21" y="10"/>
                  </a:cubicBezTo>
                  <a:lnTo>
                    <a:pt x="9" y="0"/>
                  </a:lnTo>
                  <a:lnTo>
                    <a:pt x="1" y="16"/>
                  </a:lnTo>
                  <a:lnTo>
                    <a:pt x="4" y="32"/>
                  </a:lnTo>
                  <a:lnTo>
                    <a:pt x="0" y="41"/>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6" name="Freeform 394"/>
            <p:cNvSpPr>
              <a:spLocks/>
            </p:cNvSpPr>
            <p:nvPr/>
          </p:nvSpPr>
          <p:spPr bwMode="auto">
            <a:xfrm>
              <a:off x="3645" y="2103"/>
              <a:ext cx="53" cy="52"/>
            </a:xfrm>
            <a:custGeom>
              <a:avLst/>
              <a:gdLst>
                <a:gd name="T0" fmla="*/ 0 w 66"/>
                <a:gd name="T1" fmla="*/ 1 h 72"/>
                <a:gd name="T2" fmla="*/ 2 w 66"/>
                <a:gd name="T3" fmla="*/ 1 h 72"/>
                <a:gd name="T4" fmla="*/ 2 w 66"/>
                <a:gd name="T5" fmla="*/ 1 h 72"/>
                <a:gd name="T6" fmla="*/ 2 w 66"/>
                <a:gd name="T7" fmla="*/ 1 h 72"/>
                <a:gd name="T8" fmla="*/ 2 w 66"/>
                <a:gd name="T9" fmla="*/ 1 h 72"/>
                <a:gd name="T10" fmla="*/ 2 w 66"/>
                <a:gd name="T11" fmla="*/ 1 h 72"/>
                <a:gd name="T12" fmla="*/ 2 w 66"/>
                <a:gd name="T13" fmla="*/ 1 h 72"/>
                <a:gd name="T14" fmla="*/ 2 w 66"/>
                <a:gd name="T15" fmla="*/ 1 h 72"/>
                <a:gd name="T16" fmla="*/ 2 w 66"/>
                <a:gd name="T17" fmla="*/ 1 h 72"/>
                <a:gd name="T18" fmla="*/ 2 w 66"/>
                <a:gd name="T19" fmla="*/ 0 h 72"/>
                <a:gd name="T20" fmla="*/ 0 w 66"/>
                <a:gd name="T21" fmla="*/ 1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72"/>
                <a:gd name="T35" fmla="*/ 66 w 66"/>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72">
                  <a:moveTo>
                    <a:pt x="0" y="6"/>
                  </a:moveTo>
                  <a:lnTo>
                    <a:pt x="4" y="24"/>
                  </a:lnTo>
                  <a:lnTo>
                    <a:pt x="26" y="30"/>
                  </a:lnTo>
                  <a:lnTo>
                    <a:pt x="38" y="48"/>
                  </a:lnTo>
                  <a:lnTo>
                    <a:pt x="36" y="66"/>
                  </a:lnTo>
                  <a:lnTo>
                    <a:pt x="54" y="72"/>
                  </a:lnTo>
                  <a:lnTo>
                    <a:pt x="66" y="64"/>
                  </a:lnTo>
                  <a:lnTo>
                    <a:pt x="64" y="54"/>
                  </a:lnTo>
                  <a:lnTo>
                    <a:pt x="62" y="36"/>
                  </a:lnTo>
                  <a:lnTo>
                    <a:pt x="28" y="0"/>
                  </a:lnTo>
                  <a:lnTo>
                    <a:pt x="0" y="6"/>
                  </a:lnTo>
                  <a:close/>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7" name="Freeform 395"/>
            <p:cNvSpPr>
              <a:spLocks/>
            </p:cNvSpPr>
            <p:nvPr/>
          </p:nvSpPr>
          <p:spPr bwMode="auto">
            <a:xfrm>
              <a:off x="3720" y="2163"/>
              <a:ext cx="54" cy="34"/>
            </a:xfrm>
            <a:custGeom>
              <a:avLst/>
              <a:gdLst>
                <a:gd name="T0" fmla="*/ 2 w 67"/>
                <a:gd name="T1" fmla="*/ 1 h 47"/>
                <a:gd name="T2" fmla="*/ 2 w 67"/>
                <a:gd name="T3" fmla="*/ 0 h 47"/>
                <a:gd name="T4" fmla="*/ 2 w 67"/>
                <a:gd name="T5" fmla="*/ 1 h 47"/>
                <a:gd name="T6" fmla="*/ 2 w 67"/>
                <a:gd name="T7" fmla="*/ 1 h 47"/>
                <a:gd name="T8" fmla="*/ 2 w 67"/>
                <a:gd name="T9" fmla="*/ 1 h 47"/>
                <a:gd name="T10" fmla="*/ 2 w 67"/>
                <a:gd name="T11" fmla="*/ 1 h 47"/>
                <a:gd name="T12" fmla="*/ 2 w 67"/>
                <a:gd name="T13" fmla="*/ 1 h 47"/>
                <a:gd name="T14" fmla="*/ 2 w 67"/>
                <a:gd name="T15" fmla="*/ 1 h 47"/>
                <a:gd name="T16" fmla="*/ 2 w 67"/>
                <a:gd name="T17" fmla="*/ 1 h 47"/>
                <a:gd name="T18" fmla="*/ 2 w 67"/>
                <a:gd name="T19" fmla="*/ 1 h 47"/>
                <a:gd name="T20" fmla="*/ 2 w 67"/>
                <a:gd name="T21" fmla="*/ 1 h 47"/>
                <a:gd name="T22" fmla="*/ 2 w 67"/>
                <a:gd name="T23" fmla="*/ 1 h 47"/>
                <a:gd name="T24" fmla="*/ 2 w 67"/>
                <a:gd name="T25" fmla="*/ 1 h 47"/>
                <a:gd name="T26" fmla="*/ 0 w 67"/>
                <a:gd name="T27" fmla="*/ 1 h 47"/>
                <a:gd name="T28" fmla="*/ 2 w 67"/>
                <a:gd name="T29" fmla="*/ 1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47"/>
                <a:gd name="T47" fmla="*/ 67 w 67"/>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47">
                  <a:moveTo>
                    <a:pt x="6" y="6"/>
                  </a:moveTo>
                  <a:lnTo>
                    <a:pt x="28" y="0"/>
                  </a:lnTo>
                  <a:lnTo>
                    <a:pt x="31" y="3"/>
                  </a:lnTo>
                  <a:lnTo>
                    <a:pt x="57" y="27"/>
                  </a:lnTo>
                  <a:lnTo>
                    <a:pt x="67" y="17"/>
                  </a:lnTo>
                  <a:lnTo>
                    <a:pt x="57" y="37"/>
                  </a:lnTo>
                  <a:lnTo>
                    <a:pt x="47" y="27"/>
                  </a:lnTo>
                  <a:lnTo>
                    <a:pt x="36" y="37"/>
                  </a:lnTo>
                  <a:lnTo>
                    <a:pt x="29" y="38"/>
                  </a:lnTo>
                  <a:lnTo>
                    <a:pt x="26" y="47"/>
                  </a:lnTo>
                  <a:lnTo>
                    <a:pt x="16" y="37"/>
                  </a:lnTo>
                  <a:lnTo>
                    <a:pt x="16" y="47"/>
                  </a:lnTo>
                  <a:lnTo>
                    <a:pt x="6" y="37"/>
                  </a:lnTo>
                  <a:lnTo>
                    <a:pt x="0" y="14"/>
                  </a:lnTo>
                  <a:lnTo>
                    <a:pt x="6" y="6"/>
                  </a:lnTo>
                  <a:close/>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8" name="Freeform 396"/>
            <p:cNvSpPr>
              <a:spLocks/>
            </p:cNvSpPr>
            <p:nvPr/>
          </p:nvSpPr>
          <p:spPr bwMode="auto">
            <a:xfrm>
              <a:off x="4844" y="2549"/>
              <a:ext cx="18" cy="38"/>
            </a:xfrm>
            <a:custGeom>
              <a:avLst/>
              <a:gdLst>
                <a:gd name="T0" fmla="*/ 0 w 30"/>
                <a:gd name="T1" fmla="*/ 1 h 58"/>
                <a:gd name="T2" fmla="*/ 1 w 30"/>
                <a:gd name="T3" fmla="*/ 1 h 58"/>
                <a:gd name="T4" fmla="*/ 1 w 30"/>
                <a:gd name="T5" fmla="*/ 1 h 58"/>
                <a:gd name="T6" fmla="*/ 1 w 30"/>
                <a:gd name="T7" fmla="*/ 1 h 58"/>
                <a:gd name="T8" fmla="*/ 1 w 30"/>
                <a:gd name="T9" fmla="*/ 0 h 58"/>
                <a:gd name="T10" fmla="*/ 1 w 30"/>
                <a:gd name="T11" fmla="*/ 1 h 58"/>
                <a:gd name="T12" fmla="*/ 1 w 30"/>
                <a:gd name="T13" fmla="*/ 1 h 58"/>
                <a:gd name="T14" fmla="*/ 0 w 30"/>
                <a:gd name="T15" fmla="*/ 1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0" y="41"/>
                  </a:moveTo>
                  <a:lnTo>
                    <a:pt x="25" y="58"/>
                  </a:lnTo>
                  <a:cubicBezTo>
                    <a:pt x="30" y="56"/>
                    <a:pt x="29" y="39"/>
                    <a:pt x="28" y="31"/>
                  </a:cubicBezTo>
                  <a:cubicBezTo>
                    <a:pt x="28" y="23"/>
                    <a:pt x="24" y="15"/>
                    <a:pt x="21" y="10"/>
                  </a:cubicBezTo>
                  <a:lnTo>
                    <a:pt x="9" y="0"/>
                  </a:lnTo>
                  <a:lnTo>
                    <a:pt x="1" y="16"/>
                  </a:lnTo>
                  <a:lnTo>
                    <a:pt x="4" y="32"/>
                  </a:lnTo>
                  <a:lnTo>
                    <a:pt x="0" y="41"/>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9" name="Freeform 397"/>
            <p:cNvSpPr>
              <a:spLocks/>
            </p:cNvSpPr>
            <p:nvPr/>
          </p:nvSpPr>
          <p:spPr bwMode="auto">
            <a:xfrm>
              <a:off x="4820" y="2514"/>
              <a:ext cx="20" cy="38"/>
            </a:xfrm>
            <a:custGeom>
              <a:avLst/>
              <a:gdLst>
                <a:gd name="T0" fmla="*/ 0 w 30"/>
                <a:gd name="T1" fmla="*/ 1 h 58"/>
                <a:gd name="T2" fmla="*/ 1 w 30"/>
                <a:gd name="T3" fmla="*/ 1 h 58"/>
                <a:gd name="T4" fmla="*/ 1 w 30"/>
                <a:gd name="T5" fmla="*/ 1 h 58"/>
                <a:gd name="T6" fmla="*/ 1 w 30"/>
                <a:gd name="T7" fmla="*/ 1 h 58"/>
                <a:gd name="T8" fmla="*/ 1 w 30"/>
                <a:gd name="T9" fmla="*/ 0 h 58"/>
                <a:gd name="T10" fmla="*/ 1 w 30"/>
                <a:gd name="T11" fmla="*/ 1 h 58"/>
                <a:gd name="T12" fmla="*/ 1 w 30"/>
                <a:gd name="T13" fmla="*/ 1 h 58"/>
                <a:gd name="T14" fmla="*/ 0 w 30"/>
                <a:gd name="T15" fmla="*/ 1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0" y="41"/>
                  </a:moveTo>
                  <a:lnTo>
                    <a:pt x="25" y="58"/>
                  </a:lnTo>
                  <a:cubicBezTo>
                    <a:pt x="30" y="56"/>
                    <a:pt x="29" y="39"/>
                    <a:pt x="28" y="31"/>
                  </a:cubicBezTo>
                  <a:cubicBezTo>
                    <a:pt x="28" y="23"/>
                    <a:pt x="24" y="15"/>
                    <a:pt x="21" y="10"/>
                  </a:cubicBezTo>
                  <a:lnTo>
                    <a:pt x="9" y="0"/>
                  </a:lnTo>
                  <a:lnTo>
                    <a:pt x="1" y="16"/>
                  </a:lnTo>
                  <a:lnTo>
                    <a:pt x="4" y="32"/>
                  </a:lnTo>
                  <a:lnTo>
                    <a:pt x="0" y="41"/>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0" name="Freeform 398"/>
            <p:cNvSpPr>
              <a:spLocks/>
            </p:cNvSpPr>
            <p:nvPr/>
          </p:nvSpPr>
          <p:spPr bwMode="auto">
            <a:xfrm>
              <a:off x="5012" y="2559"/>
              <a:ext cx="26" cy="16"/>
            </a:xfrm>
            <a:custGeom>
              <a:avLst/>
              <a:gdLst>
                <a:gd name="T0" fmla="*/ 0 w 30"/>
                <a:gd name="T1" fmla="*/ 2 h 20"/>
                <a:gd name="T2" fmla="*/ 0 w 30"/>
                <a:gd name="T3" fmla="*/ 0 h 20"/>
                <a:gd name="T4" fmla="*/ 3 w 30"/>
                <a:gd name="T5" fmla="*/ 2 h 20"/>
                <a:gd name="T6" fmla="*/ 3 w 30"/>
                <a:gd name="T7" fmla="*/ 2 h 20"/>
                <a:gd name="T8" fmla="*/ 3 w 30"/>
                <a:gd name="T9" fmla="*/ 2 h 20"/>
                <a:gd name="T10" fmla="*/ 3 w 30"/>
                <a:gd name="T11" fmla="*/ 0 h 20"/>
                <a:gd name="T12" fmla="*/ 0 w 30"/>
                <a:gd name="T13" fmla="*/ 0 h 20"/>
                <a:gd name="T14" fmla="*/ 0 60000 65536"/>
                <a:gd name="T15" fmla="*/ 0 60000 65536"/>
                <a:gd name="T16" fmla="*/ 0 60000 65536"/>
                <a:gd name="T17" fmla="*/ 0 60000 65536"/>
                <a:gd name="T18" fmla="*/ 0 60000 65536"/>
                <a:gd name="T19" fmla="*/ 0 60000 65536"/>
                <a:gd name="T20" fmla="*/ 0 60000 65536"/>
                <a:gd name="T21" fmla="*/ 0 w 30"/>
                <a:gd name="T22" fmla="*/ 0 h 20"/>
                <a:gd name="T23" fmla="*/ 30 w 3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0">
                  <a:moveTo>
                    <a:pt x="0" y="10"/>
                  </a:moveTo>
                  <a:lnTo>
                    <a:pt x="0" y="0"/>
                  </a:lnTo>
                  <a:lnTo>
                    <a:pt x="10" y="10"/>
                  </a:lnTo>
                  <a:lnTo>
                    <a:pt x="20" y="20"/>
                  </a:lnTo>
                  <a:lnTo>
                    <a:pt x="30" y="10"/>
                  </a:lnTo>
                  <a:lnTo>
                    <a:pt x="20" y="0"/>
                  </a:lnTo>
                  <a:lnTo>
                    <a:pt x="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01" name="Freeform 399"/>
            <p:cNvSpPr>
              <a:spLocks/>
            </p:cNvSpPr>
            <p:nvPr/>
          </p:nvSpPr>
          <p:spPr bwMode="auto">
            <a:xfrm>
              <a:off x="4573" y="2559"/>
              <a:ext cx="26" cy="16"/>
            </a:xfrm>
            <a:custGeom>
              <a:avLst/>
              <a:gdLst>
                <a:gd name="T0" fmla="*/ 0 w 30"/>
                <a:gd name="T1" fmla="*/ 2 h 20"/>
                <a:gd name="T2" fmla="*/ 0 w 30"/>
                <a:gd name="T3" fmla="*/ 0 h 20"/>
                <a:gd name="T4" fmla="*/ 3 w 30"/>
                <a:gd name="T5" fmla="*/ 2 h 20"/>
                <a:gd name="T6" fmla="*/ 3 w 30"/>
                <a:gd name="T7" fmla="*/ 2 h 20"/>
                <a:gd name="T8" fmla="*/ 3 w 30"/>
                <a:gd name="T9" fmla="*/ 2 h 20"/>
                <a:gd name="T10" fmla="*/ 3 w 30"/>
                <a:gd name="T11" fmla="*/ 0 h 20"/>
                <a:gd name="T12" fmla="*/ 0 w 30"/>
                <a:gd name="T13" fmla="*/ 0 h 20"/>
                <a:gd name="T14" fmla="*/ 0 60000 65536"/>
                <a:gd name="T15" fmla="*/ 0 60000 65536"/>
                <a:gd name="T16" fmla="*/ 0 60000 65536"/>
                <a:gd name="T17" fmla="*/ 0 60000 65536"/>
                <a:gd name="T18" fmla="*/ 0 60000 65536"/>
                <a:gd name="T19" fmla="*/ 0 60000 65536"/>
                <a:gd name="T20" fmla="*/ 0 60000 65536"/>
                <a:gd name="T21" fmla="*/ 0 w 30"/>
                <a:gd name="T22" fmla="*/ 0 h 20"/>
                <a:gd name="T23" fmla="*/ 30 w 3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0">
                  <a:moveTo>
                    <a:pt x="0" y="10"/>
                  </a:moveTo>
                  <a:lnTo>
                    <a:pt x="0" y="0"/>
                  </a:lnTo>
                  <a:lnTo>
                    <a:pt x="10" y="10"/>
                  </a:lnTo>
                  <a:lnTo>
                    <a:pt x="20" y="20"/>
                  </a:lnTo>
                  <a:lnTo>
                    <a:pt x="30" y="10"/>
                  </a:lnTo>
                  <a:lnTo>
                    <a:pt x="20" y="0"/>
                  </a:lnTo>
                  <a:lnTo>
                    <a:pt x="0"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2" name="Freeform 400"/>
            <p:cNvSpPr>
              <a:spLocks/>
            </p:cNvSpPr>
            <p:nvPr/>
          </p:nvSpPr>
          <p:spPr bwMode="auto">
            <a:xfrm>
              <a:off x="3722" y="1955"/>
              <a:ext cx="57" cy="42"/>
            </a:xfrm>
            <a:custGeom>
              <a:avLst/>
              <a:gdLst>
                <a:gd name="T0" fmla="*/ 0 w 71"/>
                <a:gd name="T1" fmla="*/ 1 h 58"/>
                <a:gd name="T2" fmla="*/ 0 w 71"/>
                <a:gd name="T3" fmla="*/ 1 h 58"/>
                <a:gd name="T4" fmla="*/ 2 w 71"/>
                <a:gd name="T5" fmla="*/ 0 h 58"/>
                <a:gd name="T6" fmla="*/ 2 w 71"/>
                <a:gd name="T7" fmla="*/ 1 h 58"/>
                <a:gd name="T8" fmla="*/ 2 w 71"/>
                <a:gd name="T9" fmla="*/ 1 h 58"/>
                <a:gd name="T10" fmla="*/ 2 w 71"/>
                <a:gd name="T11" fmla="*/ 1 h 58"/>
                <a:gd name="T12" fmla="*/ 2 w 71"/>
                <a:gd name="T13" fmla="*/ 1 h 58"/>
                <a:gd name="T14" fmla="*/ 2 w 71"/>
                <a:gd name="T15" fmla="*/ 1 h 58"/>
                <a:gd name="T16" fmla="*/ 2 w 71"/>
                <a:gd name="T17" fmla="*/ 1 h 58"/>
                <a:gd name="T18" fmla="*/ 2 w 71"/>
                <a:gd name="T19" fmla="*/ 1 h 58"/>
                <a:gd name="T20" fmla="*/ 2 w 71"/>
                <a:gd name="T21" fmla="*/ 1 h 58"/>
                <a:gd name="T22" fmla="*/ 0 w 71"/>
                <a:gd name="T23" fmla="*/ 1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58"/>
                <a:gd name="T38" fmla="*/ 71 w 71"/>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58">
                  <a:moveTo>
                    <a:pt x="0" y="17"/>
                  </a:moveTo>
                  <a:lnTo>
                    <a:pt x="0" y="6"/>
                  </a:lnTo>
                  <a:lnTo>
                    <a:pt x="37" y="0"/>
                  </a:lnTo>
                  <a:lnTo>
                    <a:pt x="71" y="17"/>
                  </a:lnTo>
                  <a:lnTo>
                    <a:pt x="51" y="27"/>
                  </a:lnTo>
                  <a:lnTo>
                    <a:pt x="51" y="48"/>
                  </a:lnTo>
                  <a:lnTo>
                    <a:pt x="41" y="48"/>
                  </a:lnTo>
                  <a:lnTo>
                    <a:pt x="30" y="58"/>
                  </a:lnTo>
                  <a:lnTo>
                    <a:pt x="20" y="58"/>
                  </a:lnTo>
                  <a:lnTo>
                    <a:pt x="10" y="48"/>
                  </a:lnTo>
                  <a:lnTo>
                    <a:pt x="10" y="17"/>
                  </a:lnTo>
                  <a:lnTo>
                    <a:pt x="0" y="17"/>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3" name="Freeform 401"/>
            <p:cNvSpPr>
              <a:spLocks/>
            </p:cNvSpPr>
            <p:nvPr/>
          </p:nvSpPr>
          <p:spPr bwMode="auto">
            <a:xfrm>
              <a:off x="3728" y="1915"/>
              <a:ext cx="31" cy="30"/>
            </a:xfrm>
            <a:custGeom>
              <a:avLst/>
              <a:gdLst>
                <a:gd name="T0" fmla="*/ 2 w 39"/>
                <a:gd name="T1" fmla="*/ 0 h 41"/>
                <a:gd name="T2" fmla="*/ 2 w 39"/>
                <a:gd name="T3" fmla="*/ 1 h 41"/>
                <a:gd name="T4" fmla="*/ 2 w 39"/>
                <a:gd name="T5" fmla="*/ 1 h 41"/>
                <a:gd name="T6" fmla="*/ 2 w 39"/>
                <a:gd name="T7" fmla="*/ 1 h 41"/>
                <a:gd name="T8" fmla="*/ 0 w 39"/>
                <a:gd name="T9" fmla="*/ 1 h 41"/>
                <a:gd name="T10" fmla="*/ 0 w 39"/>
                <a:gd name="T11" fmla="*/ 1 h 41"/>
                <a:gd name="T12" fmla="*/ 2 w 39"/>
                <a:gd name="T13" fmla="*/ 1 h 41"/>
                <a:gd name="T14" fmla="*/ 2 w 39"/>
                <a:gd name="T15" fmla="*/ 1 h 41"/>
                <a:gd name="T16" fmla="*/ 2 w 3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1"/>
                <a:gd name="T29" fmla="*/ 39 w 3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1">
                  <a:moveTo>
                    <a:pt x="39" y="0"/>
                  </a:moveTo>
                  <a:lnTo>
                    <a:pt x="28" y="3"/>
                  </a:lnTo>
                  <a:lnTo>
                    <a:pt x="22" y="15"/>
                  </a:lnTo>
                  <a:lnTo>
                    <a:pt x="7" y="11"/>
                  </a:lnTo>
                  <a:lnTo>
                    <a:pt x="0" y="20"/>
                  </a:lnTo>
                  <a:lnTo>
                    <a:pt x="0" y="41"/>
                  </a:lnTo>
                  <a:lnTo>
                    <a:pt x="21" y="30"/>
                  </a:lnTo>
                  <a:lnTo>
                    <a:pt x="34" y="36"/>
                  </a:lnTo>
                  <a:lnTo>
                    <a:pt x="39" y="0"/>
                  </a:lnTo>
                  <a:close/>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4" name="Freeform 402"/>
            <p:cNvSpPr>
              <a:spLocks/>
            </p:cNvSpPr>
            <p:nvPr/>
          </p:nvSpPr>
          <p:spPr bwMode="auto">
            <a:xfrm>
              <a:off x="3754" y="1914"/>
              <a:ext cx="44" cy="54"/>
            </a:xfrm>
            <a:custGeom>
              <a:avLst/>
              <a:gdLst>
                <a:gd name="T0" fmla="*/ 2 w 55"/>
                <a:gd name="T1" fmla="*/ 0 h 73"/>
                <a:gd name="T2" fmla="*/ 2 w 55"/>
                <a:gd name="T3" fmla="*/ 1 h 73"/>
                <a:gd name="T4" fmla="*/ 0 w 55"/>
                <a:gd name="T5" fmla="*/ 1 h 73"/>
                <a:gd name="T6" fmla="*/ 2 w 55"/>
                <a:gd name="T7" fmla="*/ 1 h 73"/>
                <a:gd name="T8" fmla="*/ 2 w 55"/>
                <a:gd name="T9" fmla="*/ 1 h 73"/>
                <a:gd name="T10" fmla="*/ 2 w 55"/>
                <a:gd name="T11" fmla="*/ 1 h 73"/>
                <a:gd name="T12" fmla="*/ 2 w 55"/>
                <a:gd name="T13" fmla="*/ 1 h 73"/>
                <a:gd name="T14" fmla="*/ 2 w 55"/>
                <a:gd name="T15" fmla="*/ 1 h 73"/>
                <a:gd name="T16" fmla="*/ 2 w 55"/>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3"/>
                <a:gd name="T29" fmla="*/ 55 w 55"/>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3">
                  <a:moveTo>
                    <a:pt x="4" y="0"/>
                  </a:moveTo>
                  <a:lnTo>
                    <a:pt x="4" y="31"/>
                  </a:lnTo>
                  <a:lnTo>
                    <a:pt x="0" y="54"/>
                  </a:lnTo>
                  <a:lnTo>
                    <a:pt x="33" y="73"/>
                  </a:lnTo>
                  <a:lnTo>
                    <a:pt x="55" y="51"/>
                  </a:lnTo>
                  <a:lnTo>
                    <a:pt x="45" y="31"/>
                  </a:lnTo>
                  <a:lnTo>
                    <a:pt x="45" y="10"/>
                  </a:lnTo>
                  <a:lnTo>
                    <a:pt x="24" y="10"/>
                  </a:lnTo>
                  <a:lnTo>
                    <a:pt x="4" y="0"/>
                  </a:lnTo>
                  <a:close/>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5" name="Freeform 403"/>
            <p:cNvSpPr>
              <a:spLocks/>
            </p:cNvSpPr>
            <p:nvPr/>
          </p:nvSpPr>
          <p:spPr bwMode="auto">
            <a:xfrm>
              <a:off x="3733" y="1912"/>
              <a:ext cx="17" cy="14"/>
            </a:xfrm>
            <a:custGeom>
              <a:avLst/>
              <a:gdLst>
                <a:gd name="T0" fmla="*/ 3 w 20"/>
                <a:gd name="T1" fmla="*/ 2 h 18"/>
                <a:gd name="T2" fmla="*/ 3 w 20"/>
                <a:gd name="T3" fmla="*/ 2 h 18"/>
                <a:gd name="T4" fmla="*/ 3 w 20"/>
                <a:gd name="T5" fmla="*/ 0 h 18"/>
                <a:gd name="T6" fmla="*/ 0 w 20"/>
                <a:gd name="T7" fmla="*/ 2 h 18"/>
                <a:gd name="T8" fmla="*/ 3 w 20"/>
                <a:gd name="T9" fmla="*/ 2 h 18"/>
                <a:gd name="T10" fmla="*/ 3 w 20"/>
                <a:gd name="T11" fmla="*/ 2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15" y="18"/>
                  </a:moveTo>
                  <a:lnTo>
                    <a:pt x="20" y="6"/>
                  </a:lnTo>
                  <a:lnTo>
                    <a:pt x="9" y="0"/>
                  </a:lnTo>
                  <a:lnTo>
                    <a:pt x="0" y="16"/>
                  </a:lnTo>
                  <a:lnTo>
                    <a:pt x="11" y="16"/>
                  </a:lnTo>
                  <a:lnTo>
                    <a:pt x="15" y="18"/>
                  </a:lnTo>
                  <a:close/>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6" name="Freeform 404"/>
            <p:cNvSpPr>
              <a:spLocks/>
            </p:cNvSpPr>
            <p:nvPr/>
          </p:nvSpPr>
          <p:spPr bwMode="auto">
            <a:xfrm>
              <a:off x="3593" y="2071"/>
              <a:ext cx="83" cy="36"/>
            </a:xfrm>
            <a:custGeom>
              <a:avLst/>
              <a:gdLst>
                <a:gd name="T0" fmla="*/ 0 w 80"/>
                <a:gd name="T1" fmla="*/ 5 h 40"/>
                <a:gd name="T2" fmla="*/ 8 w 80"/>
                <a:gd name="T3" fmla="*/ 5 h 40"/>
                <a:gd name="T4" fmla="*/ 86 w 80"/>
                <a:gd name="T5" fmla="*/ 5 h 40"/>
                <a:gd name="T6" fmla="*/ 99 w 80"/>
                <a:gd name="T7" fmla="*/ 5 h 40"/>
                <a:gd name="T8" fmla="*/ 115 w 80"/>
                <a:gd name="T9" fmla="*/ 5 h 40"/>
                <a:gd name="T10" fmla="*/ 115 w 80"/>
                <a:gd name="T11" fmla="*/ 0 h 40"/>
                <a:gd name="T12" fmla="*/ 166 w 80"/>
                <a:gd name="T13" fmla="*/ 5 h 40"/>
                <a:gd name="T14" fmla="*/ 166 w 80"/>
                <a:gd name="T15" fmla="*/ 5 h 40"/>
                <a:gd name="T16" fmla="*/ 149 w 80"/>
                <a:gd name="T17" fmla="*/ 5 h 40"/>
                <a:gd name="T18" fmla="*/ 99 w 80"/>
                <a:gd name="T19" fmla="*/ 5 h 40"/>
                <a:gd name="T20" fmla="*/ 64 w 80"/>
                <a:gd name="T21" fmla="*/ 5 h 40"/>
                <a:gd name="T22" fmla="*/ 8 w 80"/>
                <a:gd name="T23" fmla="*/ 5 h 40"/>
                <a:gd name="T24" fmla="*/ 0 w 80"/>
                <a:gd name="T25" fmla="*/ 5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0"/>
                <a:gd name="T41" fmla="*/ 80 w 8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0">
                  <a:moveTo>
                    <a:pt x="0" y="24"/>
                  </a:moveTo>
                  <a:lnTo>
                    <a:pt x="8" y="24"/>
                  </a:lnTo>
                  <a:lnTo>
                    <a:pt x="40" y="16"/>
                  </a:lnTo>
                  <a:lnTo>
                    <a:pt x="48" y="8"/>
                  </a:lnTo>
                  <a:lnTo>
                    <a:pt x="56" y="8"/>
                  </a:lnTo>
                  <a:lnTo>
                    <a:pt x="56" y="0"/>
                  </a:lnTo>
                  <a:lnTo>
                    <a:pt x="80" y="8"/>
                  </a:lnTo>
                  <a:lnTo>
                    <a:pt x="80" y="16"/>
                  </a:lnTo>
                  <a:lnTo>
                    <a:pt x="72" y="32"/>
                  </a:lnTo>
                  <a:lnTo>
                    <a:pt x="48" y="40"/>
                  </a:lnTo>
                  <a:lnTo>
                    <a:pt x="32" y="32"/>
                  </a:lnTo>
                  <a:lnTo>
                    <a:pt x="8" y="32"/>
                  </a:lnTo>
                  <a:lnTo>
                    <a:pt x="0" y="24"/>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7" name="Freeform 405"/>
            <p:cNvSpPr>
              <a:spLocks/>
            </p:cNvSpPr>
            <p:nvPr/>
          </p:nvSpPr>
          <p:spPr bwMode="auto">
            <a:xfrm>
              <a:off x="3434" y="2041"/>
              <a:ext cx="143" cy="127"/>
            </a:xfrm>
            <a:custGeom>
              <a:avLst/>
              <a:gdLst>
                <a:gd name="T0" fmla="*/ 219 w 136"/>
                <a:gd name="T1" fmla="*/ 0 h 135"/>
                <a:gd name="T2" fmla="*/ 198 w 136"/>
                <a:gd name="T3" fmla="*/ 0 h 135"/>
                <a:gd name="T4" fmla="*/ 198 w 136"/>
                <a:gd name="T5" fmla="*/ 8 h 135"/>
                <a:gd name="T6" fmla="*/ 154 w 136"/>
                <a:gd name="T7" fmla="*/ 8 h 135"/>
                <a:gd name="T8" fmla="*/ 132 w 136"/>
                <a:gd name="T9" fmla="*/ 8 h 135"/>
                <a:gd name="T10" fmla="*/ 108 w 136"/>
                <a:gd name="T11" fmla="*/ 8 h 135"/>
                <a:gd name="T12" fmla="*/ 108 w 136"/>
                <a:gd name="T13" fmla="*/ 8 h 135"/>
                <a:gd name="T14" fmla="*/ 88 w 136"/>
                <a:gd name="T15" fmla="*/ 8 h 135"/>
                <a:gd name="T16" fmla="*/ 108 w 136"/>
                <a:gd name="T17" fmla="*/ 12 h 135"/>
                <a:gd name="T18" fmla="*/ 62 w 136"/>
                <a:gd name="T19" fmla="*/ 15 h 135"/>
                <a:gd name="T20" fmla="*/ 62 w 136"/>
                <a:gd name="T21" fmla="*/ 12 h 135"/>
                <a:gd name="T22" fmla="*/ 0 w 136"/>
                <a:gd name="T23" fmla="*/ 15 h 135"/>
                <a:gd name="T24" fmla="*/ 88 w 136"/>
                <a:gd name="T25" fmla="*/ 17 h 135"/>
                <a:gd name="T26" fmla="*/ 108 w 136"/>
                <a:gd name="T27" fmla="*/ 23 h 135"/>
                <a:gd name="T28" fmla="*/ 108 w 136"/>
                <a:gd name="T29" fmla="*/ 25 h 135"/>
                <a:gd name="T30" fmla="*/ 108 w 136"/>
                <a:gd name="T31" fmla="*/ 35 h 135"/>
                <a:gd name="T32" fmla="*/ 132 w 136"/>
                <a:gd name="T33" fmla="*/ 37 h 135"/>
                <a:gd name="T34" fmla="*/ 219 w 136"/>
                <a:gd name="T35" fmla="*/ 39 h 135"/>
                <a:gd name="T36" fmla="*/ 219 w 136"/>
                <a:gd name="T37" fmla="*/ 37 h 135"/>
                <a:gd name="T38" fmla="*/ 261 w 136"/>
                <a:gd name="T39" fmla="*/ 35 h 135"/>
                <a:gd name="T40" fmla="*/ 326 w 136"/>
                <a:gd name="T41" fmla="*/ 37 h 135"/>
                <a:gd name="T42" fmla="*/ 348 w 136"/>
                <a:gd name="T43" fmla="*/ 33 h 135"/>
                <a:gd name="T44" fmla="*/ 326 w 136"/>
                <a:gd name="T45" fmla="*/ 28 h 135"/>
                <a:gd name="T46" fmla="*/ 326 w 136"/>
                <a:gd name="T47" fmla="*/ 25 h 135"/>
                <a:gd name="T48" fmla="*/ 326 w 136"/>
                <a:gd name="T49" fmla="*/ 22 h 135"/>
                <a:gd name="T50" fmla="*/ 326 w 136"/>
                <a:gd name="T51" fmla="*/ 23 h 135"/>
                <a:gd name="T52" fmla="*/ 326 w 136"/>
                <a:gd name="T53" fmla="*/ 22 h 135"/>
                <a:gd name="T54" fmla="*/ 326 w 136"/>
                <a:gd name="T55" fmla="*/ 17 h 135"/>
                <a:gd name="T56" fmla="*/ 348 w 136"/>
                <a:gd name="T57" fmla="*/ 17 h 135"/>
                <a:gd name="T58" fmla="*/ 370 w 136"/>
                <a:gd name="T59" fmla="*/ 12 h 135"/>
                <a:gd name="T60" fmla="*/ 326 w 136"/>
                <a:gd name="T61" fmla="*/ 8 h 135"/>
                <a:gd name="T62" fmla="*/ 307 w 136"/>
                <a:gd name="T63" fmla="*/ 8 h 135"/>
                <a:gd name="T64" fmla="*/ 284 w 136"/>
                <a:gd name="T65" fmla="*/ 8 h 135"/>
                <a:gd name="T66" fmla="*/ 284 w 136"/>
                <a:gd name="T67" fmla="*/ 8 h 135"/>
                <a:gd name="T68" fmla="*/ 261 w 136"/>
                <a:gd name="T69" fmla="*/ 8 h 135"/>
                <a:gd name="T70" fmla="*/ 261 w 136"/>
                <a:gd name="T71" fmla="*/ 7 h 135"/>
                <a:gd name="T72" fmla="*/ 219 w 136"/>
                <a:gd name="T73" fmla="*/ 0 h 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135"/>
                <a:gd name="T113" fmla="*/ 136 w 136"/>
                <a:gd name="T114" fmla="*/ 135 h 1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135">
                  <a:moveTo>
                    <a:pt x="80" y="0"/>
                  </a:moveTo>
                  <a:lnTo>
                    <a:pt x="72" y="0"/>
                  </a:lnTo>
                  <a:lnTo>
                    <a:pt x="72" y="15"/>
                  </a:lnTo>
                  <a:lnTo>
                    <a:pt x="56" y="23"/>
                  </a:lnTo>
                  <a:lnTo>
                    <a:pt x="48" y="31"/>
                  </a:lnTo>
                  <a:lnTo>
                    <a:pt x="40" y="31"/>
                  </a:lnTo>
                  <a:lnTo>
                    <a:pt x="40" y="23"/>
                  </a:lnTo>
                  <a:lnTo>
                    <a:pt x="32" y="23"/>
                  </a:lnTo>
                  <a:lnTo>
                    <a:pt x="40" y="39"/>
                  </a:lnTo>
                  <a:lnTo>
                    <a:pt x="24" y="47"/>
                  </a:lnTo>
                  <a:lnTo>
                    <a:pt x="24" y="39"/>
                  </a:lnTo>
                  <a:lnTo>
                    <a:pt x="0" y="47"/>
                  </a:lnTo>
                  <a:lnTo>
                    <a:pt x="32" y="55"/>
                  </a:lnTo>
                  <a:lnTo>
                    <a:pt x="40" y="79"/>
                  </a:lnTo>
                  <a:lnTo>
                    <a:pt x="40" y="87"/>
                  </a:lnTo>
                  <a:lnTo>
                    <a:pt x="40" y="119"/>
                  </a:lnTo>
                  <a:lnTo>
                    <a:pt x="48" y="127"/>
                  </a:lnTo>
                  <a:lnTo>
                    <a:pt x="80" y="135"/>
                  </a:lnTo>
                  <a:lnTo>
                    <a:pt x="80" y="127"/>
                  </a:lnTo>
                  <a:lnTo>
                    <a:pt x="96" y="119"/>
                  </a:lnTo>
                  <a:lnTo>
                    <a:pt x="120" y="127"/>
                  </a:lnTo>
                  <a:lnTo>
                    <a:pt x="128" y="111"/>
                  </a:lnTo>
                  <a:lnTo>
                    <a:pt x="120" y="95"/>
                  </a:lnTo>
                  <a:lnTo>
                    <a:pt x="120" y="87"/>
                  </a:lnTo>
                  <a:lnTo>
                    <a:pt x="120" y="71"/>
                  </a:lnTo>
                  <a:lnTo>
                    <a:pt x="120" y="79"/>
                  </a:lnTo>
                  <a:lnTo>
                    <a:pt x="120" y="71"/>
                  </a:lnTo>
                  <a:lnTo>
                    <a:pt x="120" y="55"/>
                  </a:lnTo>
                  <a:lnTo>
                    <a:pt x="128" y="55"/>
                  </a:lnTo>
                  <a:lnTo>
                    <a:pt x="136" y="39"/>
                  </a:lnTo>
                  <a:lnTo>
                    <a:pt x="120" y="23"/>
                  </a:lnTo>
                  <a:lnTo>
                    <a:pt x="112" y="23"/>
                  </a:lnTo>
                  <a:lnTo>
                    <a:pt x="104" y="23"/>
                  </a:lnTo>
                  <a:lnTo>
                    <a:pt x="104" y="15"/>
                  </a:lnTo>
                  <a:lnTo>
                    <a:pt x="96" y="15"/>
                  </a:lnTo>
                  <a:lnTo>
                    <a:pt x="96" y="7"/>
                  </a:lnTo>
                  <a:lnTo>
                    <a:pt x="80" y="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8" name="Freeform 406"/>
            <p:cNvSpPr>
              <a:spLocks/>
            </p:cNvSpPr>
            <p:nvPr/>
          </p:nvSpPr>
          <p:spPr bwMode="auto">
            <a:xfrm>
              <a:off x="3394" y="2144"/>
              <a:ext cx="126" cy="106"/>
            </a:xfrm>
            <a:custGeom>
              <a:avLst/>
              <a:gdLst>
                <a:gd name="T0" fmla="*/ 0 w 120"/>
                <a:gd name="T1" fmla="*/ 10 h 112"/>
                <a:gd name="T2" fmla="*/ 87 w 120"/>
                <a:gd name="T3" fmla="*/ 10 h 112"/>
                <a:gd name="T4" fmla="*/ 60 w 120"/>
                <a:gd name="T5" fmla="*/ 14 h 112"/>
                <a:gd name="T6" fmla="*/ 60 w 120"/>
                <a:gd name="T7" fmla="*/ 20 h 112"/>
                <a:gd name="T8" fmla="*/ 41 w 120"/>
                <a:gd name="T9" fmla="*/ 23 h 112"/>
                <a:gd name="T10" fmla="*/ 60 w 120"/>
                <a:gd name="T11" fmla="*/ 27 h 112"/>
                <a:gd name="T12" fmla="*/ 41 w 120"/>
                <a:gd name="T13" fmla="*/ 32 h 112"/>
                <a:gd name="T14" fmla="*/ 106 w 120"/>
                <a:gd name="T15" fmla="*/ 38 h 112"/>
                <a:gd name="T16" fmla="*/ 106 w 120"/>
                <a:gd name="T17" fmla="*/ 35 h 112"/>
                <a:gd name="T18" fmla="*/ 193 w 120"/>
                <a:gd name="T19" fmla="*/ 35 h 112"/>
                <a:gd name="T20" fmla="*/ 256 w 120"/>
                <a:gd name="T21" fmla="*/ 27 h 112"/>
                <a:gd name="T22" fmla="*/ 235 w 120"/>
                <a:gd name="T23" fmla="*/ 23 h 112"/>
                <a:gd name="T24" fmla="*/ 274 w 120"/>
                <a:gd name="T25" fmla="*/ 14 h 112"/>
                <a:gd name="T26" fmla="*/ 317 w 120"/>
                <a:gd name="T27" fmla="*/ 10 h 112"/>
                <a:gd name="T28" fmla="*/ 317 w 120"/>
                <a:gd name="T29" fmla="*/ 9 h 112"/>
                <a:gd name="T30" fmla="*/ 235 w 120"/>
                <a:gd name="T31" fmla="*/ 9 h 112"/>
                <a:gd name="T32" fmla="*/ 213 w 120"/>
                <a:gd name="T33" fmla="*/ 8 h 112"/>
                <a:gd name="T34" fmla="*/ 193 w 120"/>
                <a:gd name="T35" fmla="*/ 8 h 112"/>
                <a:gd name="T36" fmla="*/ 149 w 120"/>
                <a:gd name="T37" fmla="*/ 8 h 112"/>
                <a:gd name="T38" fmla="*/ 129 w 120"/>
                <a:gd name="T39" fmla="*/ 8 h 112"/>
                <a:gd name="T40" fmla="*/ 8 w 120"/>
                <a:gd name="T41" fmla="*/ 0 h 112"/>
                <a:gd name="T42" fmla="*/ 0 w 120"/>
                <a:gd name="T43" fmla="*/ 8 h 112"/>
                <a:gd name="T44" fmla="*/ 0 w 120"/>
                <a:gd name="T45" fmla="*/ 9 h 112"/>
                <a:gd name="T46" fmla="*/ 0 w 120"/>
                <a:gd name="T47" fmla="*/ 10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12"/>
                <a:gd name="T74" fmla="*/ 120 w 120"/>
                <a:gd name="T75" fmla="*/ 112 h 1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12">
                  <a:moveTo>
                    <a:pt x="0" y="32"/>
                  </a:moveTo>
                  <a:lnTo>
                    <a:pt x="32" y="32"/>
                  </a:lnTo>
                  <a:lnTo>
                    <a:pt x="24" y="40"/>
                  </a:lnTo>
                  <a:lnTo>
                    <a:pt x="24" y="56"/>
                  </a:lnTo>
                  <a:lnTo>
                    <a:pt x="16" y="64"/>
                  </a:lnTo>
                  <a:lnTo>
                    <a:pt x="24" y="80"/>
                  </a:lnTo>
                  <a:lnTo>
                    <a:pt x="16" y="96"/>
                  </a:lnTo>
                  <a:lnTo>
                    <a:pt x="40" y="112"/>
                  </a:lnTo>
                  <a:lnTo>
                    <a:pt x="40" y="104"/>
                  </a:lnTo>
                  <a:lnTo>
                    <a:pt x="72" y="104"/>
                  </a:lnTo>
                  <a:lnTo>
                    <a:pt x="96" y="80"/>
                  </a:lnTo>
                  <a:lnTo>
                    <a:pt x="88" y="64"/>
                  </a:lnTo>
                  <a:lnTo>
                    <a:pt x="104" y="40"/>
                  </a:lnTo>
                  <a:lnTo>
                    <a:pt x="120" y="32"/>
                  </a:lnTo>
                  <a:lnTo>
                    <a:pt x="120" y="24"/>
                  </a:lnTo>
                  <a:lnTo>
                    <a:pt x="88" y="16"/>
                  </a:lnTo>
                  <a:lnTo>
                    <a:pt x="80" y="8"/>
                  </a:lnTo>
                  <a:lnTo>
                    <a:pt x="72" y="8"/>
                  </a:lnTo>
                  <a:lnTo>
                    <a:pt x="56" y="8"/>
                  </a:lnTo>
                  <a:lnTo>
                    <a:pt x="48" y="8"/>
                  </a:lnTo>
                  <a:lnTo>
                    <a:pt x="8" y="0"/>
                  </a:lnTo>
                  <a:lnTo>
                    <a:pt x="0" y="8"/>
                  </a:lnTo>
                  <a:lnTo>
                    <a:pt x="0" y="16"/>
                  </a:lnTo>
                  <a:lnTo>
                    <a:pt x="0" y="32"/>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9" name="Freeform 407"/>
            <p:cNvSpPr>
              <a:spLocks/>
            </p:cNvSpPr>
            <p:nvPr/>
          </p:nvSpPr>
          <p:spPr bwMode="auto">
            <a:xfrm>
              <a:off x="3560" y="2100"/>
              <a:ext cx="132" cy="119"/>
            </a:xfrm>
            <a:custGeom>
              <a:avLst/>
              <a:gdLst>
                <a:gd name="T0" fmla="*/ 8 w 128"/>
                <a:gd name="T1" fmla="*/ 12 h 128"/>
                <a:gd name="T2" fmla="*/ 44 w 128"/>
                <a:gd name="T3" fmla="*/ 9 h 128"/>
                <a:gd name="T4" fmla="*/ 71 w 128"/>
                <a:gd name="T5" fmla="*/ 12 h 128"/>
                <a:gd name="T6" fmla="*/ 90 w 128"/>
                <a:gd name="T7" fmla="*/ 17 h 128"/>
                <a:gd name="T8" fmla="*/ 103 w 128"/>
                <a:gd name="T9" fmla="*/ 17 h 128"/>
                <a:gd name="T10" fmla="*/ 116 w 128"/>
                <a:gd name="T11" fmla="*/ 19 h 128"/>
                <a:gd name="T12" fmla="*/ 147 w 128"/>
                <a:gd name="T13" fmla="*/ 20 h 128"/>
                <a:gd name="T14" fmla="*/ 162 w 128"/>
                <a:gd name="T15" fmla="*/ 25 h 128"/>
                <a:gd name="T16" fmla="*/ 176 w 128"/>
                <a:gd name="T17" fmla="*/ 25 h 128"/>
                <a:gd name="T18" fmla="*/ 192 w 128"/>
                <a:gd name="T19" fmla="*/ 30 h 128"/>
                <a:gd name="T20" fmla="*/ 176 w 128"/>
                <a:gd name="T21" fmla="*/ 30 h 128"/>
                <a:gd name="T22" fmla="*/ 192 w 128"/>
                <a:gd name="T23" fmla="*/ 30 h 128"/>
                <a:gd name="T24" fmla="*/ 207 w 128"/>
                <a:gd name="T25" fmla="*/ 30 h 128"/>
                <a:gd name="T26" fmla="*/ 207 w 128"/>
                <a:gd name="T27" fmla="*/ 29 h 128"/>
                <a:gd name="T28" fmla="*/ 207 w 128"/>
                <a:gd name="T29" fmla="*/ 27 h 128"/>
                <a:gd name="T30" fmla="*/ 207 w 128"/>
                <a:gd name="T31" fmla="*/ 22 h 128"/>
                <a:gd name="T32" fmla="*/ 222 w 128"/>
                <a:gd name="T33" fmla="*/ 27 h 128"/>
                <a:gd name="T34" fmla="*/ 235 w 128"/>
                <a:gd name="T35" fmla="*/ 25 h 128"/>
                <a:gd name="T36" fmla="*/ 176 w 128"/>
                <a:gd name="T37" fmla="*/ 19 h 128"/>
                <a:gd name="T38" fmla="*/ 192 w 128"/>
                <a:gd name="T39" fmla="*/ 19 h 128"/>
                <a:gd name="T40" fmla="*/ 176 w 128"/>
                <a:gd name="T41" fmla="*/ 19 h 128"/>
                <a:gd name="T42" fmla="*/ 147 w 128"/>
                <a:gd name="T43" fmla="*/ 17 h 128"/>
                <a:gd name="T44" fmla="*/ 147 w 128"/>
                <a:gd name="T45" fmla="*/ 14 h 128"/>
                <a:gd name="T46" fmla="*/ 116 w 128"/>
                <a:gd name="T47" fmla="*/ 9 h 128"/>
                <a:gd name="T48" fmla="*/ 116 w 128"/>
                <a:gd name="T49" fmla="*/ 7 h 128"/>
                <a:gd name="T50" fmla="*/ 147 w 128"/>
                <a:gd name="T51" fmla="*/ 7 h 128"/>
                <a:gd name="T52" fmla="*/ 147 w 128"/>
                <a:gd name="T53" fmla="*/ 7 h 128"/>
                <a:gd name="T54" fmla="*/ 147 w 128"/>
                <a:gd name="T55" fmla="*/ 7 h 128"/>
                <a:gd name="T56" fmla="*/ 116 w 128"/>
                <a:gd name="T57" fmla="*/ 0 h 128"/>
                <a:gd name="T58" fmla="*/ 71 w 128"/>
                <a:gd name="T59" fmla="*/ 0 h 128"/>
                <a:gd name="T60" fmla="*/ 71 w 128"/>
                <a:gd name="T61" fmla="*/ 7 h 128"/>
                <a:gd name="T62" fmla="*/ 55 w 128"/>
                <a:gd name="T63" fmla="*/ 7 h 128"/>
                <a:gd name="T64" fmla="*/ 55 w 128"/>
                <a:gd name="T65" fmla="*/ 7 h 128"/>
                <a:gd name="T66" fmla="*/ 44 w 128"/>
                <a:gd name="T67" fmla="*/ 7 h 128"/>
                <a:gd name="T68" fmla="*/ 8 w 128"/>
                <a:gd name="T69" fmla="*/ 7 h 128"/>
                <a:gd name="T70" fmla="*/ 0 w 128"/>
                <a:gd name="T71" fmla="*/ 7 h 128"/>
                <a:gd name="T72" fmla="*/ 0 w 128"/>
                <a:gd name="T73" fmla="*/ 7 h 128"/>
                <a:gd name="T74" fmla="*/ 8 w 128"/>
                <a:gd name="T75" fmla="*/ 12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28"/>
                <a:gd name="T116" fmla="*/ 128 w 128"/>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28">
                  <a:moveTo>
                    <a:pt x="8" y="48"/>
                  </a:moveTo>
                  <a:lnTo>
                    <a:pt x="24" y="40"/>
                  </a:lnTo>
                  <a:lnTo>
                    <a:pt x="40" y="48"/>
                  </a:lnTo>
                  <a:lnTo>
                    <a:pt x="48" y="72"/>
                  </a:lnTo>
                  <a:lnTo>
                    <a:pt x="56" y="72"/>
                  </a:lnTo>
                  <a:lnTo>
                    <a:pt x="64" y="80"/>
                  </a:lnTo>
                  <a:lnTo>
                    <a:pt x="80" y="88"/>
                  </a:lnTo>
                  <a:lnTo>
                    <a:pt x="88" y="104"/>
                  </a:lnTo>
                  <a:lnTo>
                    <a:pt x="96" y="104"/>
                  </a:lnTo>
                  <a:lnTo>
                    <a:pt x="104" y="128"/>
                  </a:lnTo>
                  <a:lnTo>
                    <a:pt x="96" y="128"/>
                  </a:lnTo>
                  <a:lnTo>
                    <a:pt x="104" y="128"/>
                  </a:lnTo>
                  <a:lnTo>
                    <a:pt x="112" y="128"/>
                  </a:lnTo>
                  <a:lnTo>
                    <a:pt x="112" y="120"/>
                  </a:lnTo>
                  <a:lnTo>
                    <a:pt x="112" y="112"/>
                  </a:lnTo>
                  <a:lnTo>
                    <a:pt x="112" y="96"/>
                  </a:lnTo>
                  <a:lnTo>
                    <a:pt x="120" y="112"/>
                  </a:lnTo>
                  <a:lnTo>
                    <a:pt x="128" y="104"/>
                  </a:lnTo>
                  <a:lnTo>
                    <a:pt x="96" y="80"/>
                  </a:lnTo>
                  <a:lnTo>
                    <a:pt x="104" y="80"/>
                  </a:lnTo>
                  <a:lnTo>
                    <a:pt x="96" y="80"/>
                  </a:lnTo>
                  <a:lnTo>
                    <a:pt x="80" y="72"/>
                  </a:lnTo>
                  <a:lnTo>
                    <a:pt x="80" y="56"/>
                  </a:lnTo>
                  <a:lnTo>
                    <a:pt x="64" y="40"/>
                  </a:lnTo>
                  <a:lnTo>
                    <a:pt x="64" y="24"/>
                  </a:lnTo>
                  <a:lnTo>
                    <a:pt x="80" y="24"/>
                  </a:lnTo>
                  <a:lnTo>
                    <a:pt x="80" y="16"/>
                  </a:lnTo>
                  <a:lnTo>
                    <a:pt x="80" y="8"/>
                  </a:lnTo>
                  <a:lnTo>
                    <a:pt x="64" y="0"/>
                  </a:lnTo>
                  <a:lnTo>
                    <a:pt x="40" y="0"/>
                  </a:lnTo>
                  <a:lnTo>
                    <a:pt x="40" y="16"/>
                  </a:lnTo>
                  <a:lnTo>
                    <a:pt x="32" y="8"/>
                  </a:lnTo>
                  <a:lnTo>
                    <a:pt x="32" y="16"/>
                  </a:lnTo>
                  <a:lnTo>
                    <a:pt x="24" y="16"/>
                  </a:lnTo>
                  <a:lnTo>
                    <a:pt x="8" y="24"/>
                  </a:lnTo>
                  <a:lnTo>
                    <a:pt x="0" y="24"/>
                  </a:lnTo>
                  <a:lnTo>
                    <a:pt x="0" y="32"/>
                  </a:lnTo>
                  <a:lnTo>
                    <a:pt x="8" y="4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0" name="Freeform 408"/>
            <p:cNvSpPr>
              <a:spLocks/>
            </p:cNvSpPr>
            <p:nvPr/>
          </p:nvSpPr>
          <p:spPr bwMode="auto">
            <a:xfrm>
              <a:off x="3707" y="2085"/>
              <a:ext cx="99" cy="69"/>
            </a:xfrm>
            <a:custGeom>
              <a:avLst/>
              <a:gdLst>
                <a:gd name="T0" fmla="*/ 36 w 96"/>
                <a:gd name="T1" fmla="*/ 22 h 72"/>
                <a:gd name="T2" fmla="*/ 44 w 96"/>
                <a:gd name="T3" fmla="*/ 22 h 72"/>
                <a:gd name="T4" fmla="*/ 44 w 96"/>
                <a:gd name="T5" fmla="*/ 26 h 72"/>
                <a:gd name="T6" fmla="*/ 56 w 96"/>
                <a:gd name="T7" fmla="*/ 29 h 72"/>
                <a:gd name="T8" fmla="*/ 72 w 96"/>
                <a:gd name="T9" fmla="*/ 29 h 72"/>
                <a:gd name="T10" fmla="*/ 104 w 96"/>
                <a:gd name="T11" fmla="*/ 31 h 72"/>
                <a:gd name="T12" fmla="*/ 133 w 96"/>
                <a:gd name="T13" fmla="*/ 26 h 72"/>
                <a:gd name="T14" fmla="*/ 162 w 96"/>
                <a:gd name="T15" fmla="*/ 29 h 72"/>
                <a:gd name="T16" fmla="*/ 162 w 96"/>
                <a:gd name="T17" fmla="*/ 26 h 72"/>
                <a:gd name="T18" fmla="*/ 176 w 96"/>
                <a:gd name="T19" fmla="*/ 22 h 72"/>
                <a:gd name="T20" fmla="*/ 162 w 96"/>
                <a:gd name="T21" fmla="*/ 22 h 72"/>
                <a:gd name="T22" fmla="*/ 162 w 96"/>
                <a:gd name="T23" fmla="*/ 18 h 72"/>
                <a:gd name="T24" fmla="*/ 162 w 96"/>
                <a:gd name="T25" fmla="*/ 11 h 72"/>
                <a:gd name="T26" fmla="*/ 133 w 96"/>
                <a:gd name="T27" fmla="*/ 0 h 72"/>
                <a:gd name="T28" fmla="*/ 117 w 96"/>
                <a:gd name="T29" fmla="*/ 0 h 72"/>
                <a:gd name="T30" fmla="*/ 92 w 96"/>
                <a:gd name="T31" fmla="*/ 0 h 72"/>
                <a:gd name="T32" fmla="*/ 44 w 96"/>
                <a:gd name="T33" fmla="*/ 0 h 72"/>
                <a:gd name="T34" fmla="*/ 36 w 96"/>
                <a:gd name="T35" fmla="*/ 0 h 72"/>
                <a:gd name="T36" fmla="*/ 36 w 96"/>
                <a:gd name="T37" fmla="*/ 12 h 72"/>
                <a:gd name="T38" fmla="*/ 0 w 96"/>
                <a:gd name="T39" fmla="*/ 12 h 72"/>
                <a:gd name="T40" fmla="*/ 36 w 96"/>
                <a:gd name="T41" fmla="*/ 22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72"/>
                <a:gd name="T65" fmla="*/ 96 w 96"/>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72">
                  <a:moveTo>
                    <a:pt x="16" y="48"/>
                  </a:moveTo>
                  <a:lnTo>
                    <a:pt x="24" y="48"/>
                  </a:lnTo>
                  <a:lnTo>
                    <a:pt x="24" y="56"/>
                  </a:lnTo>
                  <a:lnTo>
                    <a:pt x="32" y="64"/>
                  </a:lnTo>
                  <a:lnTo>
                    <a:pt x="40" y="64"/>
                  </a:lnTo>
                  <a:lnTo>
                    <a:pt x="56" y="72"/>
                  </a:lnTo>
                  <a:lnTo>
                    <a:pt x="72" y="56"/>
                  </a:lnTo>
                  <a:lnTo>
                    <a:pt x="88" y="64"/>
                  </a:lnTo>
                  <a:lnTo>
                    <a:pt x="88" y="56"/>
                  </a:lnTo>
                  <a:lnTo>
                    <a:pt x="96" y="48"/>
                  </a:lnTo>
                  <a:lnTo>
                    <a:pt x="88" y="48"/>
                  </a:lnTo>
                  <a:lnTo>
                    <a:pt x="88" y="40"/>
                  </a:lnTo>
                  <a:lnTo>
                    <a:pt x="88" y="16"/>
                  </a:lnTo>
                  <a:lnTo>
                    <a:pt x="72" y="0"/>
                  </a:lnTo>
                  <a:lnTo>
                    <a:pt x="64" y="0"/>
                  </a:lnTo>
                  <a:lnTo>
                    <a:pt x="48" y="0"/>
                  </a:lnTo>
                  <a:lnTo>
                    <a:pt x="24" y="0"/>
                  </a:lnTo>
                  <a:lnTo>
                    <a:pt x="16" y="0"/>
                  </a:lnTo>
                  <a:lnTo>
                    <a:pt x="16" y="32"/>
                  </a:lnTo>
                  <a:lnTo>
                    <a:pt x="0" y="32"/>
                  </a:lnTo>
                  <a:lnTo>
                    <a:pt x="16" y="48"/>
                  </a:lnTo>
                  <a:close/>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1" name="Freeform 409"/>
            <p:cNvSpPr>
              <a:spLocks/>
            </p:cNvSpPr>
            <p:nvPr/>
          </p:nvSpPr>
          <p:spPr bwMode="auto">
            <a:xfrm>
              <a:off x="3645" y="1974"/>
              <a:ext cx="106" cy="94"/>
            </a:xfrm>
            <a:custGeom>
              <a:avLst/>
              <a:gdLst>
                <a:gd name="T0" fmla="*/ 155 w 103"/>
                <a:gd name="T1" fmla="*/ 16 h 103"/>
                <a:gd name="T2" fmla="*/ 168 w 103"/>
                <a:gd name="T3" fmla="*/ 14 h 103"/>
                <a:gd name="T4" fmla="*/ 182 w 103"/>
                <a:gd name="T5" fmla="*/ 13 h 103"/>
                <a:gd name="T6" fmla="*/ 168 w 103"/>
                <a:gd name="T7" fmla="*/ 8 h 103"/>
                <a:gd name="T8" fmla="*/ 182 w 103"/>
                <a:gd name="T9" fmla="*/ 5 h 103"/>
                <a:gd name="T10" fmla="*/ 168 w 103"/>
                <a:gd name="T11" fmla="*/ 5 h 103"/>
                <a:gd name="T12" fmla="*/ 155 w 103"/>
                <a:gd name="T13" fmla="*/ 5 h 103"/>
                <a:gd name="T14" fmla="*/ 139 w 103"/>
                <a:gd name="T15" fmla="*/ 5 h 103"/>
                <a:gd name="T16" fmla="*/ 99 w 103"/>
                <a:gd name="T17" fmla="*/ 5 h 103"/>
                <a:gd name="T18" fmla="*/ 99 w 103"/>
                <a:gd name="T19" fmla="*/ 5 h 103"/>
                <a:gd name="T20" fmla="*/ 84 w 103"/>
                <a:gd name="T21" fmla="*/ 5 h 103"/>
                <a:gd name="T22" fmla="*/ 68 w 103"/>
                <a:gd name="T23" fmla="*/ 0 h 103"/>
                <a:gd name="T24" fmla="*/ 0 w 103"/>
                <a:gd name="T25" fmla="*/ 5 h 103"/>
                <a:gd name="T26" fmla="*/ 8 w 103"/>
                <a:gd name="T27" fmla="*/ 12 h 103"/>
                <a:gd name="T28" fmla="*/ 16 w 103"/>
                <a:gd name="T29" fmla="*/ 12 h 103"/>
                <a:gd name="T30" fmla="*/ 52 w 103"/>
                <a:gd name="T31" fmla="*/ 13 h 103"/>
                <a:gd name="T32" fmla="*/ 68 w 103"/>
                <a:gd name="T33" fmla="*/ 13 h 103"/>
                <a:gd name="T34" fmla="*/ 84 w 103"/>
                <a:gd name="T35" fmla="*/ 15 h 103"/>
                <a:gd name="T36" fmla="*/ 99 w 103"/>
                <a:gd name="T37" fmla="*/ 15 h 103"/>
                <a:gd name="T38" fmla="*/ 111 w 103"/>
                <a:gd name="T39" fmla="*/ 16 h 103"/>
                <a:gd name="T40" fmla="*/ 139 w 103"/>
                <a:gd name="T41" fmla="*/ 15 h 103"/>
                <a:gd name="T42" fmla="*/ 155 w 103"/>
                <a:gd name="T43" fmla="*/ 16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
                <a:gd name="T67" fmla="*/ 0 h 103"/>
                <a:gd name="T68" fmla="*/ 103 w 103"/>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 h="103">
                  <a:moveTo>
                    <a:pt x="87" y="103"/>
                  </a:moveTo>
                  <a:lnTo>
                    <a:pt x="95" y="87"/>
                  </a:lnTo>
                  <a:lnTo>
                    <a:pt x="103" y="79"/>
                  </a:lnTo>
                  <a:lnTo>
                    <a:pt x="95" y="48"/>
                  </a:lnTo>
                  <a:lnTo>
                    <a:pt x="103" y="32"/>
                  </a:lnTo>
                  <a:lnTo>
                    <a:pt x="95" y="24"/>
                  </a:lnTo>
                  <a:lnTo>
                    <a:pt x="87" y="16"/>
                  </a:lnTo>
                  <a:lnTo>
                    <a:pt x="79" y="16"/>
                  </a:lnTo>
                  <a:lnTo>
                    <a:pt x="55" y="8"/>
                  </a:lnTo>
                  <a:lnTo>
                    <a:pt x="55" y="16"/>
                  </a:lnTo>
                  <a:lnTo>
                    <a:pt x="48" y="16"/>
                  </a:lnTo>
                  <a:lnTo>
                    <a:pt x="40" y="0"/>
                  </a:lnTo>
                  <a:lnTo>
                    <a:pt x="0" y="24"/>
                  </a:lnTo>
                  <a:lnTo>
                    <a:pt x="8" y="72"/>
                  </a:lnTo>
                  <a:lnTo>
                    <a:pt x="16" y="72"/>
                  </a:lnTo>
                  <a:lnTo>
                    <a:pt x="32" y="79"/>
                  </a:lnTo>
                  <a:lnTo>
                    <a:pt x="40" y="79"/>
                  </a:lnTo>
                  <a:lnTo>
                    <a:pt x="48" y="95"/>
                  </a:lnTo>
                  <a:lnTo>
                    <a:pt x="55" y="95"/>
                  </a:lnTo>
                  <a:lnTo>
                    <a:pt x="63" y="103"/>
                  </a:lnTo>
                  <a:lnTo>
                    <a:pt x="79" y="95"/>
                  </a:lnTo>
                  <a:lnTo>
                    <a:pt x="87" y="103"/>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2" name="Freeform 410"/>
            <p:cNvSpPr>
              <a:spLocks/>
            </p:cNvSpPr>
            <p:nvPr/>
          </p:nvSpPr>
          <p:spPr bwMode="auto">
            <a:xfrm>
              <a:off x="3562" y="1974"/>
              <a:ext cx="90" cy="117"/>
            </a:xfrm>
            <a:custGeom>
              <a:avLst/>
              <a:gdLst>
                <a:gd name="T0" fmla="*/ 70 w 88"/>
                <a:gd name="T1" fmla="*/ 6 h 127"/>
                <a:gd name="T2" fmla="*/ 124 w 88"/>
                <a:gd name="T3" fmla="*/ 6 h 127"/>
                <a:gd name="T4" fmla="*/ 124 w 88"/>
                <a:gd name="T5" fmla="*/ 6 h 127"/>
                <a:gd name="T6" fmla="*/ 113 w 88"/>
                <a:gd name="T7" fmla="*/ 6 h 127"/>
                <a:gd name="T8" fmla="*/ 124 w 88"/>
                <a:gd name="T9" fmla="*/ 6 h 127"/>
                <a:gd name="T10" fmla="*/ 136 w 88"/>
                <a:gd name="T11" fmla="*/ 15 h 127"/>
                <a:gd name="T12" fmla="*/ 124 w 88"/>
                <a:gd name="T13" fmla="*/ 15 h 127"/>
                <a:gd name="T14" fmla="*/ 113 w 88"/>
                <a:gd name="T15" fmla="*/ 15 h 127"/>
                <a:gd name="T16" fmla="*/ 86 w 88"/>
                <a:gd name="T17" fmla="*/ 16 h 127"/>
                <a:gd name="T18" fmla="*/ 102 w 88"/>
                <a:gd name="T19" fmla="*/ 18 h 127"/>
                <a:gd name="T20" fmla="*/ 124 w 88"/>
                <a:gd name="T21" fmla="*/ 21 h 127"/>
                <a:gd name="T22" fmla="*/ 113 w 88"/>
                <a:gd name="T23" fmla="*/ 23 h 127"/>
                <a:gd name="T24" fmla="*/ 60 w 88"/>
                <a:gd name="T25" fmla="*/ 25 h 127"/>
                <a:gd name="T26" fmla="*/ 52 w 88"/>
                <a:gd name="T27" fmla="*/ 25 h 127"/>
                <a:gd name="T28" fmla="*/ 8 w 88"/>
                <a:gd name="T29" fmla="*/ 25 h 127"/>
                <a:gd name="T30" fmla="*/ 16 w 88"/>
                <a:gd name="T31" fmla="*/ 21 h 127"/>
                <a:gd name="T32" fmla="*/ 0 w 88"/>
                <a:gd name="T33" fmla="*/ 18 h 127"/>
                <a:gd name="T34" fmla="*/ 0 w 88"/>
                <a:gd name="T35" fmla="*/ 17 h 127"/>
                <a:gd name="T36" fmla="*/ 0 w 88"/>
                <a:gd name="T37" fmla="*/ 15 h 127"/>
                <a:gd name="T38" fmla="*/ 0 w 88"/>
                <a:gd name="T39" fmla="*/ 12 h 127"/>
                <a:gd name="T40" fmla="*/ 0 w 88"/>
                <a:gd name="T41" fmla="*/ 10 h 127"/>
                <a:gd name="T42" fmla="*/ 8 w 88"/>
                <a:gd name="T43" fmla="*/ 6 h 127"/>
                <a:gd name="T44" fmla="*/ 44 w 88"/>
                <a:gd name="T45" fmla="*/ 6 h 127"/>
                <a:gd name="T46" fmla="*/ 52 w 88"/>
                <a:gd name="T47" fmla="*/ 6 h 127"/>
                <a:gd name="T48" fmla="*/ 44 w 88"/>
                <a:gd name="T49" fmla="*/ 6 h 127"/>
                <a:gd name="T50" fmla="*/ 52 w 88"/>
                <a:gd name="T51" fmla="*/ 6 h 127"/>
                <a:gd name="T52" fmla="*/ 44 w 88"/>
                <a:gd name="T53" fmla="*/ 0 h 127"/>
                <a:gd name="T54" fmla="*/ 52 w 88"/>
                <a:gd name="T55" fmla="*/ 0 h 127"/>
                <a:gd name="T56" fmla="*/ 60 w 88"/>
                <a:gd name="T57" fmla="*/ 0 h 127"/>
                <a:gd name="T58" fmla="*/ 60 w 88"/>
                <a:gd name="T59" fmla="*/ 6 h 127"/>
                <a:gd name="T60" fmla="*/ 70 w 88"/>
                <a:gd name="T61" fmla="*/ 6 h 127"/>
                <a:gd name="T62" fmla="*/ 60 w 88"/>
                <a:gd name="T63" fmla="*/ 6 h 127"/>
                <a:gd name="T64" fmla="*/ 70 w 88"/>
                <a:gd name="T65" fmla="*/ 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127"/>
                <a:gd name="T101" fmla="*/ 88 w 88"/>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127">
                  <a:moveTo>
                    <a:pt x="48" y="24"/>
                  </a:moveTo>
                  <a:lnTo>
                    <a:pt x="80" y="8"/>
                  </a:lnTo>
                  <a:lnTo>
                    <a:pt x="80" y="16"/>
                  </a:lnTo>
                  <a:lnTo>
                    <a:pt x="72" y="16"/>
                  </a:lnTo>
                  <a:lnTo>
                    <a:pt x="80" y="24"/>
                  </a:lnTo>
                  <a:lnTo>
                    <a:pt x="88" y="72"/>
                  </a:lnTo>
                  <a:lnTo>
                    <a:pt x="80" y="72"/>
                  </a:lnTo>
                  <a:lnTo>
                    <a:pt x="72" y="72"/>
                  </a:lnTo>
                  <a:lnTo>
                    <a:pt x="56" y="79"/>
                  </a:lnTo>
                  <a:lnTo>
                    <a:pt x="64" y="95"/>
                  </a:lnTo>
                  <a:lnTo>
                    <a:pt x="80" y="111"/>
                  </a:lnTo>
                  <a:lnTo>
                    <a:pt x="72" y="119"/>
                  </a:lnTo>
                  <a:lnTo>
                    <a:pt x="40" y="127"/>
                  </a:lnTo>
                  <a:lnTo>
                    <a:pt x="32" y="127"/>
                  </a:lnTo>
                  <a:lnTo>
                    <a:pt x="8" y="127"/>
                  </a:lnTo>
                  <a:lnTo>
                    <a:pt x="16" y="111"/>
                  </a:lnTo>
                  <a:lnTo>
                    <a:pt x="0" y="95"/>
                  </a:lnTo>
                  <a:lnTo>
                    <a:pt x="0" y="87"/>
                  </a:lnTo>
                  <a:lnTo>
                    <a:pt x="0" y="72"/>
                  </a:lnTo>
                  <a:lnTo>
                    <a:pt x="0" y="56"/>
                  </a:lnTo>
                  <a:lnTo>
                    <a:pt x="0" y="48"/>
                  </a:lnTo>
                  <a:lnTo>
                    <a:pt x="8" y="32"/>
                  </a:lnTo>
                  <a:lnTo>
                    <a:pt x="24" y="32"/>
                  </a:lnTo>
                  <a:lnTo>
                    <a:pt x="32" y="16"/>
                  </a:lnTo>
                  <a:lnTo>
                    <a:pt x="24" y="16"/>
                  </a:lnTo>
                  <a:lnTo>
                    <a:pt x="32" y="8"/>
                  </a:lnTo>
                  <a:lnTo>
                    <a:pt x="24" y="0"/>
                  </a:lnTo>
                  <a:lnTo>
                    <a:pt x="32" y="0"/>
                  </a:lnTo>
                  <a:lnTo>
                    <a:pt x="40" y="0"/>
                  </a:lnTo>
                  <a:lnTo>
                    <a:pt x="40" y="8"/>
                  </a:lnTo>
                  <a:lnTo>
                    <a:pt x="48" y="16"/>
                  </a:lnTo>
                  <a:lnTo>
                    <a:pt x="40" y="24"/>
                  </a:lnTo>
                  <a:lnTo>
                    <a:pt x="48" y="24"/>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3" name="Freeform 411"/>
            <p:cNvSpPr>
              <a:spLocks/>
            </p:cNvSpPr>
            <p:nvPr/>
          </p:nvSpPr>
          <p:spPr bwMode="auto">
            <a:xfrm>
              <a:off x="3667" y="2858"/>
              <a:ext cx="173" cy="141"/>
            </a:xfrm>
            <a:custGeom>
              <a:avLst/>
              <a:gdLst>
                <a:gd name="T0" fmla="*/ 322 w 167"/>
                <a:gd name="T1" fmla="*/ 6 h 152"/>
                <a:gd name="T2" fmla="*/ 338 w 167"/>
                <a:gd name="T3" fmla="*/ 11 h 152"/>
                <a:gd name="T4" fmla="*/ 322 w 167"/>
                <a:gd name="T5" fmla="*/ 11 h 152"/>
                <a:gd name="T6" fmla="*/ 306 w 167"/>
                <a:gd name="T7" fmla="*/ 13 h 152"/>
                <a:gd name="T8" fmla="*/ 322 w 167"/>
                <a:gd name="T9" fmla="*/ 13 h 152"/>
                <a:gd name="T10" fmla="*/ 338 w 167"/>
                <a:gd name="T11" fmla="*/ 13 h 152"/>
                <a:gd name="T12" fmla="*/ 338 w 167"/>
                <a:gd name="T13" fmla="*/ 18 h 152"/>
                <a:gd name="T14" fmla="*/ 322 w 167"/>
                <a:gd name="T15" fmla="*/ 19 h 152"/>
                <a:gd name="T16" fmla="*/ 289 w 167"/>
                <a:gd name="T17" fmla="*/ 23 h 152"/>
                <a:gd name="T18" fmla="*/ 259 w 167"/>
                <a:gd name="T19" fmla="*/ 29 h 152"/>
                <a:gd name="T20" fmla="*/ 225 w 167"/>
                <a:gd name="T21" fmla="*/ 32 h 152"/>
                <a:gd name="T22" fmla="*/ 175 w 167"/>
                <a:gd name="T23" fmla="*/ 32 h 152"/>
                <a:gd name="T24" fmla="*/ 158 w 167"/>
                <a:gd name="T25" fmla="*/ 32 h 152"/>
                <a:gd name="T26" fmla="*/ 110 w 167"/>
                <a:gd name="T27" fmla="*/ 32 h 152"/>
                <a:gd name="T28" fmla="*/ 79 w 167"/>
                <a:gd name="T29" fmla="*/ 33 h 152"/>
                <a:gd name="T30" fmla="*/ 60 w 167"/>
                <a:gd name="T31" fmla="*/ 33 h 152"/>
                <a:gd name="T32" fmla="*/ 46 w 167"/>
                <a:gd name="T33" fmla="*/ 32 h 152"/>
                <a:gd name="T34" fmla="*/ 36 w 167"/>
                <a:gd name="T35" fmla="*/ 29 h 152"/>
                <a:gd name="T36" fmla="*/ 36 w 167"/>
                <a:gd name="T37" fmla="*/ 27 h 152"/>
                <a:gd name="T38" fmla="*/ 8 w 167"/>
                <a:gd name="T39" fmla="*/ 18 h 152"/>
                <a:gd name="T40" fmla="*/ 0 w 167"/>
                <a:gd name="T41" fmla="*/ 18 h 152"/>
                <a:gd name="T42" fmla="*/ 8 w 167"/>
                <a:gd name="T43" fmla="*/ 17 h 152"/>
                <a:gd name="T44" fmla="*/ 36 w 167"/>
                <a:gd name="T45" fmla="*/ 18 h 152"/>
                <a:gd name="T46" fmla="*/ 46 w 167"/>
                <a:gd name="T47" fmla="*/ 18 h 152"/>
                <a:gd name="T48" fmla="*/ 79 w 167"/>
                <a:gd name="T49" fmla="*/ 17 h 152"/>
                <a:gd name="T50" fmla="*/ 79 w 167"/>
                <a:gd name="T51" fmla="*/ 6 h 152"/>
                <a:gd name="T52" fmla="*/ 95 w 167"/>
                <a:gd name="T53" fmla="*/ 9 h 152"/>
                <a:gd name="T54" fmla="*/ 95 w 167"/>
                <a:gd name="T55" fmla="*/ 13 h 152"/>
                <a:gd name="T56" fmla="*/ 110 w 167"/>
                <a:gd name="T57" fmla="*/ 13 h 152"/>
                <a:gd name="T58" fmla="*/ 158 w 167"/>
                <a:gd name="T59" fmla="*/ 9 h 152"/>
                <a:gd name="T60" fmla="*/ 175 w 167"/>
                <a:gd name="T61" fmla="*/ 11 h 152"/>
                <a:gd name="T62" fmla="*/ 175 w 167"/>
                <a:gd name="T63" fmla="*/ 9 h 152"/>
                <a:gd name="T64" fmla="*/ 241 w 167"/>
                <a:gd name="T65" fmla="*/ 6 h 152"/>
                <a:gd name="T66" fmla="*/ 273 w 167"/>
                <a:gd name="T67" fmla="*/ 0 h 152"/>
                <a:gd name="T68" fmla="*/ 306 w 167"/>
                <a:gd name="T69" fmla="*/ 6 h 152"/>
                <a:gd name="T70" fmla="*/ 322 w 167"/>
                <a:gd name="T71" fmla="*/ 6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152"/>
                <a:gd name="T110" fmla="*/ 167 w 167"/>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152">
                  <a:moveTo>
                    <a:pt x="159" y="8"/>
                  </a:moveTo>
                  <a:lnTo>
                    <a:pt x="167" y="48"/>
                  </a:lnTo>
                  <a:lnTo>
                    <a:pt x="159" y="48"/>
                  </a:lnTo>
                  <a:lnTo>
                    <a:pt x="151" y="56"/>
                  </a:lnTo>
                  <a:lnTo>
                    <a:pt x="159" y="56"/>
                  </a:lnTo>
                  <a:lnTo>
                    <a:pt x="167" y="56"/>
                  </a:lnTo>
                  <a:lnTo>
                    <a:pt x="167" y="80"/>
                  </a:lnTo>
                  <a:lnTo>
                    <a:pt x="159" y="88"/>
                  </a:lnTo>
                  <a:lnTo>
                    <a:pt x="143" y="104"/>
                  </a:lnTo>
                  <a:lnTo>
                    <a:pt x="127" y="128"/>
                  </a:lnTo>
                  <a:lnTo>
                    <a:pt x="111" y="144"/>
                  </a:lnTo>
                  <a:lnTo>
                    <a:pt x="87" y="144"/>
                  </a:lnTo>
                  <a:lnTo>
                    <a:pt x="79" y="144"/>
                  </a:lnTo>
                  <a:lnTo>
                    <a:pt x="55" y="144"/>
                  </a:lnTo>
                  <a:lnTo>
                    <a:pt x="39" y="152"/>
                  </a:lnTo>
                  <a:lnTo>
                    <a:pt x="31" y="152"/>
                  </a:lnTo>
                  <a:lnTo>
                    <a:pt x="24" y="144"/>
                  </a:lnTo>
                  <a:lnTo>
                    <a:pt x="16" y="128"/>
                  </a:lnTo>
                  <a:lnTo>
                    <a:pt x="16" y="120"/>
                  </a:lnTo>
                  <a:lnTo>
                    <a:pt x="8" y="80"/>
                  </a:lnTo>
                  <a:lnTo>
                    <a:pt x="0" y="80"/>
                  </a:lnTo>
                  <a:lnTo>
                    <a:pt x="8" y="72"/>
                  </a:lnTo>
                  <a:lnTo>
                    <a:pt x="16" y="80"/>
                  </a:lnTo>
                  <a:lnTo>
                    <a:pt x="24" y="80"/>
                  </a:lnTo>
                  <a:lnTo>
                    <a:pt x="39" y="72"/>
                  </a:lnTo>
                  <a:lnTo>
                    <a:pt x="39" y="32"/>
                  </a:lnTo>
                  <a:lnTo>
                    <a:pt x="47" y="40"/>
                  </a:lnTo>
                  <a:lnTo>
                    <a:pt x="47" y="56"/>
                  </a:lnTo>
                  <a:lnTo>
                    <a:pt x="55" y="56"/>
                  </a:lnTo>
                  <a:lnTo>
                    <a:pt x="79" y="40"/>
                  </a:lnTo>
                  <a:lnTo>
                    <a:pt x="87" y="48"/>
                  </a:lnTo>
                  <a:lnTo>
                    <a:pt x="87" y="40"/>
                  </a:lnTo>
                  <a:lnTo>
                    <a:pt x="119" y="8"/>
                  </a:lnTo>
                  <a:lnTo>
                    <a:pt x="135" y="0"/>
                  </a:lnTo>
                  <a:lnTo>
                    <a:pt x="151" y="8"/>
                  </a:lnTo>
                  <a:lnTo>
                    <a:pt x="159"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14" name="Freeform 412"/>
            <p:cNvSpPr>
              <a:spLocks/>
            </p:cNvSpPr>
            <p:nvPr/>
          </p:nvSpPr>
          <p:spPr bwMode="auto">
            <a:xfrm>
              <a:off x="3766" y="2175"/>
              <a:ext cx="205" cy="75"/>
            </a:xfrm>
            <a:custGeom>
              <a:avLst/>
              <a:gdLst>
                <a:gd name="T0" fmla="*/ 327 w 200"/>
                <a:gd name="T1" fmla="*/ 8 h 80"/>
                <a:gd name="T2" fmla="*/ 314 w 200"/>
                <a:gd name="T3" fmla="*/ 8 h 80"/>
                <a:gd name="T4" fmla="*/ 314 w 200"/>
                <a:gd name="T5" fmla="*/ 0 h 80"/>
                <a:gd name="T6" fmla="*/ 275 w 200"/>
                <a:gd name="T7" fmla="*/ 0 h 80"/>
                <a:gd name="T8" fmla="*/ 249 w 200"/>
                <a:gd name="T9" fmla="*/ 8 h 80"/>
                <a:gd name="T10" fmla="*/ 196 w 200"/>
                <a:gd name="T11" fmla="*/ 8 h 80"/>
                <a:gd name="T12" fmla="*/ 172 w 200"/>
                <a:gd name="T13" fmla="*/ 0 h 80"/>
                <a:gd name="T14" fmla="*/ 130 w 200"/>
                <a:gd name="T15" fmla="*/ 0 h 80"/>
                <a:gd name="T16" fmla="*/ 106 w 200"/>
                <a:gd name="T17" fmla="*/ 8 h 80"/>
                <a:gd name="T18" fmla="*/ 75 w 200"/>
                <a:gd name="T19" fmla="*/ 8 h 80"/>
                <a:gd name="T20" fmla="*/ 52 w 200"/>
                <a:gd name="T21" fmla="*/ 8 h 80"/>
                <a:gd name="T22" fmla="*/ 52 w 200"/>
                <a:gd name="T23" fmla="*/ 0 h 80"/>
                <a:gd name="T24" fmla="*/ 16 w 200"/>
                <a:gd name="T25" fmla="*/ 0 h 80"/>
                <a:gd name="T26" fmla="*/ 8 w 200"/>
                <a:gd name="T27" fmla="*/ 0 h 80"/>
                <a:gd name="T28" fmla="*/ 0 w 200"/>
                <a:gd name="T29" fmla="*/ 8 h 80"/>
                <a:gd name="T30" fmla="*/ 8 w 200"/>
                <a:gd name="T31" fmla="*/ 8 h 80"/>
                <a:gd name="T32" fmla="*/ 8 w 200"/>
                <a:gd name="T33" fmla="*/ 8 h 80"/>
                <a:gd name="T34" fmla="*/ 44 w 200"/>
                <a:gd name="T35" fmla="*/ 8 h 80"/>
                <a:gd name="T36" fmla="*/ 52 w 200"/>
                <a:gd name="T37" fmla="*/ 8 h 80"/>
                <a:gd name="T38" fmla="*/ 60 w 200"/>
                <a:gd name="T39" fmla="*/ 8 h 80"/>
                <a:gd name="T40" fmla="*/ 52 w 200"/>
                <a:gd name="T41" fmla="*/ 8 h 80"/>
                <a:gd name="T42" fmla="*/ 52 w 200"/>
                <a:gd name="T43" fmla="*/ 8 h 80"/>
                <a:gd name="T44" fmla="*/ 16 w 200"/>
                <a:gd name="T45" fmla="*/ 8 h 80"/>
                <a:gd name="T46" fmla="*/ 8 w 200"/>
                <a:gd name="T47" fmla="*/ 8 h 80"/>
                <a:gd name="T48" fmla="*/ 8 w 200"/>
                <a:gd name="T49" fmla="*/ 11 h 80"/>
                <a:gd name="T50" fmla="*/ 16 w 200"/>
                <a:gd name="T51" fmla="*/ 8 h 80"/>
                <a:gd name="T52" fmla="*/ 16 w 200"/>
                <a:gd name="T53" fmla="*/ 11 h 80"/>
                <a:gd name="T54" fmla="*/ 8 w 200"/>
                <a:gd name="T55" fmla="*/ 14 h 80"/>
                <a:gd name="T56" fmla="*/ 16 w 200"/>
                <a:gd name="T57" fmla="*/ 16 h 80"/>
                <a:gd name="T58" fmla="*/ 44 w 200"/>
                <a:gd name="T59" fmla="*/ 18 h 80"/>
                <a:gd name="T60" fmla="*/ 52 w 200"/>
                <a:gd name="T61" fmla="*/ 18 h 80"/>
                <a:gd name="T62" fmla="*/ 52 w 200"/>
                <a:gd name="T63" fmla="*/ 20 h 80"/>
                <a:gd name="T64" fmla="*/ 60 w 200"/>
                <a:gd name="T65" fmla="*/ 22 h 80"/>
                <a:gd name="T66" fmla="*/ 91 w 200"/>
                <a:gd name="T67" fmla="*/ 20 h 80"/>
                <a:gd name="T68" fmla="*/ 106 w 200"/>
                <a:gd name="T69" fmla="*/ 20 h 80"/>
                <a:gd name="T70" fmla="*/ 118 w 200"/>
                <a:gd name="T71" fmla="*/ 22 h 80"/>
                <a:gd name="T72" fmla="*/ 130 w 200"/>
                <a:gd name="T73" fmla="*/ 22 h 80"/>
                <a:gd name="T74" fmla="*/ 158 w 200"/>
                <a:gd name="T75" fmla="*/ 20 h 80"/>
                <a:gd name="T76" fmla="*/ 182 w 200"/>
                <a:gd name="T77" fmla="*/ 20 h 80"/>
                <a:gd name="T78" fmla="*/ 182 w 200"/>
                <a:gd name="T79" fmla="*/ 22 h 80"/>
                <a:gd name="T80" fmla="*/ 182 w 200"/>
                <a:gd name="T81" fmla="*/ 20 h 80"/>
                <a:gd name="T82" fmla="*/ 222 w 200"/>
                <a:gd name="T83" fmla="*/ 18 h 80"/>
                <a:gd name="T84" fmla="*/ 237 w 200"/>
                <a:gd name="T85" fmla="*/ 20 h 80"/>
                <a:gd name="T86" fmla="*/ 261 w 200"/>
                <a:gd name="T87" fmla="*/ 18 h 80"/>
                <a:gd name="T88" fmla="*/ 302 w 200"/>
                <a:gd name="T89" fmla="*/ 18 h 80"/>
                <a:gd name="T90" fmla="*/ 302 w 200"/>
                <a:gd name="T91" fmla="*/ 16 h 80"/>
                <a:gd name="T92" fmla="*/ 327 w 200"/>
                <a:gd name="T93" fmla="*/ 18 h 80"/>
                <a:gd name="T94" fmla="*/ 314 w 200"/>
                <a:gd name="T95" fmla="*/ 8 h 80"/>
                <a:gd name="T96" fmla="*/ 327 w 200"/>
                <a:gd name="T97" fmla="*/ 8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
                <a:gd name="T148" fmla="*/ 0 h 80"/>
                <a:gd name="T149" fmla="*/ 200 w 20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 h="80">
                  <a:moveTo>
                    <a:pt x="200" y="24"/>
                  </a:moveTo>
                  <a:lnTo>
                    <a:pt x="192" y="24"/>
                  </a:lnTo>
                  <a:lnTo>
                    <a:pt x="192" y="0"/>
                  </a:lnTo>
                  <a:lnTo>
                    <a:pt x="168" y="0"/>
                  </a:lnTo>
                  <a:lnTo>
                    <a:pt x="152" y="8"/>
                  </a:lnTo>
                  <a:lnTo>
                    <a:pt x="120" y="8"/>
                  </a:lnTo>
                  <a:lnTo>
                    <a:pt x="104" y="0"/>
                  </a:lnTo>
                  <a:lnTo>
                    <a:pt x="80" y="0"/>
                  </a:lnTo>
                  <a:lnTo>
                    <a:pt x="64" y="8"/>
                  </a:lnTo>
                  <a:lnTo>
                    <a:pt x="48" y="8"/>
                  </a:lnTo>
                  <a:lnTo>
                    <a:pt x="32" y="8"/>
                  </a:lnTo>
                  <a:lnTo>
                    <a:pt x="32" y="0"/>
                  </a:lnTo>
                  <a:lnTo>
                    <a:pt x="16" y="0"/>
                  </a:lnTo>
                  <a:lnTo>
                    <a:pt x="8" y="0"/>
                  </a:lnTo>
                  <a:lnTo>
                    <a:pt x="0" y="16"/>
                  </a:lnTo>
                  <a:lnTo>
                    <a:pt x="8" y="16"/>
                  </a:lnTo>
                  <a:lnTo>
                    <a:pt x="8" y="24"/>
                  </a:lnTo>
                  <a:lnTo>
                    <a:pt x="24" y="8"/>
                  </a:lnTo>
                  <a:lnTo>
                    <a:pt x="32" y="8"/>
                  </a:lnTo>
                  <a:lnTo>
                    <a:pt x="40" y="16"/>
                  </a:lnTo>
                  <a:lnTo>
                    <a:pt x="32" y="16"/>
                  </a:lnTo>
                  <a:lnTo>
                    <a:pt x="32" y="24"/>
                  </a:lnTo>
                  <a:lnTo>
                    <a:pt x="16" y="24"/>
                  </a:lnTo>
                  <a:lnTo>
                    <a:pt x="8" y="32"/>
                  </a:lnTo>
                  <a:lnTo>
                    <a:pt x="8" y="40"/>
                  </a:lnTo>
                  <a:lnTo>
                    <a:pt x="16" y="32"/>
                  </a:lnTo>
                  <a:lnTo>
                    <a:pt x="16" y="40"/>
                  </a:lnTo>
                  <a:lnTo>
                    <a:pt x="8" y="48"/>
                  </a:lnTo>
                  <a:lnTo>
                    <a:pt x="16" y="56"/>
                  </a:lnTo>
                  <a:lnTo>
                    <a:pt x="24" y="64"/>
                  </a:lnTo>
                  <a:lnTo>
                    <a:pt x="32" y="64"/>
                  </a:lnTo>
                  <a:lnTo>
                    <a:pt x="32" y="72"/>
                  </a:lnTo>
                  <a:lnTo>
                    <a:pt x="40" y="80"/>
                  </a:lnTo>
                  <a:lnTo>
                    <a:pt x="56" y="72"/>
                  </a:lnTo>
                  <a:lnTo>
                    <a:pt x="64" y="72"/>
                  </a:lnTo>
                  <a:lnTo>
                    <a:pt x="72" y="80"/>
                  </a:lnTo>
                  <a:lnTo>
                    <a:pt x="80" y="80"/>
                  </a:lnTo>
                  <a:lnTo>
                    <a:pt x="96" y="72"/>
                  </a:lnTo>
                  <a:lnTo>
                    <a:pt x="112" y="72"/>
                  </a:lnTo>
                  <a:lnTo>
                    <a:pt x="112" y="80"/>
                  </a:lnTo>
                  <a:lnTo>
                    <a:pt x="112" y="72"/>
                  </a:lnTo>
                  <a:lnTo>
                    <a:pt x="136" y="64"/>
                  </a:lnTo>
                  <a:lnTo>
                    <a:pt x="144" y="72"/>
                  </a:lnTo>
                  <a:lnTo>
                    <a:pt x="160" y="64"/>
                  </a:lnTo>
                  <a:lnTo>
                    <a:pt x="184" y="64"/>
                  </a:lnTo>
                  <a:lnTo>
                    <a:pt x="184" y="56"/>
                  </a:lnTo>
                  <a:lnTo>
                    <a:pt x="200" y="64"/>
                  </a:lnTo>
                  <a:lnTo>
                    <a:pt x="192" y="32"/>
                  </a:lnTo>
                  <a:lnTo>
                    <a:pt x="200"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5" name="Freeform 413"/>
            <p:cNvSpPr>
              <a:spLocks/>
            </p:cNvSpPr>
            <p:nvPr/>
          </p:nvSpPr>
          <p:spPr bwMode="auto">
            <a:xfrm>
              <a:off x="3782" y="1360"/>
              <a:ext cx="1774" cy="815"/>
            </a:xfrm>
            <a:custGeom>
              <a:avLst/>
              <a:gdLst>
                <a:gd name="T0" fmla="*/ 1609 w 1718"/>
                <a:gd name="T1" fmla="*/ 42 h 878"/>
                <a:gd name="T2" fmla="*/ 1579 w 1718"/>
                <a:gd name="T3" fmla="*/ 15 h 878"/>
                <a:gd name="T4" fmla="*/ 1475 w 1718"/>
                <a:gd name="T5" fmla="*/ 15 h 878"/>
                <a:gd name="T6" fmla="*/ 1066 w 1718"/>
                <a:gd name="T7" fmla="*/ 42 h 878"/>
                <a:gd name="T8" fmla="*/ 1005 w 1718"/>
                <a:gd name="T9" fmla="*/ 53 h 878"/>
                <a:gd name="T10" fmla="*/ 943 w 1718"/>
                <a:gd name="T11" fmla="*/ 66 h 878"/>
                <a:gd name="T12" fmla="*/ 865 w 1718"/>
                <a:gd name="T13" fmla="*/ 92 h 878"/>
                <a:gd name="T14" fmla="*/ 913 w 1718"/>
                <a:gd name="T15" fmla="*/ 49 h 878"/>
                <a:gd name="T16" fmla="*/ 790 w 1718"/>
                <a:gd name="T17" fmla="*/ 71 h 878"/>
                <a:gd name="T18" fmla="*/ 685 w 1718"/>
                <a:gd name="T19" fmla="*/ 76 h 878"/>
                <a:gd name="T20" fmla="*/ 547 w 1718"/>
                <a:gd name="T21" fmla="*/ 76 h 878"/>
                <a:gd name="T22" fmla="*/ 381 w 1718"/>
                <a:gd name="T23" fmla="*/ 79 h 878"/>
                <a:gd name="T24" fmla="*/ 304 w 1718"/>
                <a:gd name="T25" fmla="*/ 94 h 878"/>
                <a:gd name="T26" fmla="*/ 182 w 1718"/>
                <a:gd name="T27" fmla="*/ 106 h 878"/>
                <a:gd name="T28" fmla="*/ 228 w 1718"/>
                <a:gd name="T29" fmla="*/ 94 h 878"/>
                <a:gd name="T30" fmla="*/ 73 w 1718"/>
                <a:gd name="T31" fmla="*/ 71 h 878"/>
                <a:gd name="T32" fmla="*/ 44 w 1718"/>
                <a:gd name="T33" fmla="*/ 101 h 878"/>
                <a:gd name="T34" fmla="*/ 8 w 1718"/>
                <a:gd name="T35" fmla="*/ 125 h 878"/>
                <a:gd name="T36" fmla="*/ 8 w 1718"/>
                <a:gd name="T37" fmla="*/ 136 h 878"/>
                <a:gd name="T38" fmla="*/ 73 w 1718"/>
                <a:gd name="T39" fmla="*/ 150 h 878"/>
                <a:gd name="T40" fmla="*/ 152 w 1718"/>
                <a:gd name="T41" fmla="*/ 162 h 878"/>
                <a:gd name="T42" fmla="*/ 196 w 1718"/>
                <a:gd name="T43" fmla="*/ 166 h 878"/>
                <a:gd name="T44" fmla="*/ 243 w 1718"/>
                <a:gd name="T45" fmla="*/ 177 h 878"/>
                <a:gd name="T46" fmla="*/ 196 w 1718"/>
                <a:gd name="T47" fmla="*/ 188 h 878"/>
                <a:gd name="T48" fmla="*/ 410 w 1718"/>
                <a:gd name="T49" fmla="*/ 198 h 878"/>
                <a:gd name="T50" fmla="*/ 425 w 1718"/>
                <a:gd name="T51" fmla="*/ 186 h 878"/>
                <a:gd name="T52" fmla="*/ 410 w 1718"/>
                <a:gd name="T53" fmla="*/ 175 h 878"/>
                <a:gd name="T54" fmla="*/ 469 w 1718"/>
                <a:gd name="T55" fmla="*/ 162 h 878"/>
                <a:gd name="T56" fmla="*/ 623 w 1718"/>
                <a:gd name="T57" fmla="*/ 166 h 878"/>
                <a:gd name="T58" fmla="*/ 667 w 1718"/>
                <a:gd name="T59" fmla="*/ 159 h 878"/>
                <a:gd name="T60" fmla="*/ 835 w 1718"/>
                <a:gd name="T61" fmla="*/ 149 h 878"/>
                <a:gd name="T62" fmla="*/ 927 w 1718"/>
                <a:gd name="T63" fmla="*/ 157 h 878"/>
                <a:gd name="T64" fmla="*/ 1079 w 1718"/>
                <a:gd name="T65" fmla="*/ 163 h 878"/>
                <a:gd name="T66" fmla="*/ 1218 w 1718"/>
                <a:gd name="T67" fmla="*/ 174 h 878"/>
                <a:gd name="T68" fmla="*/ 1409 w 1718"/>
                <a:gd name="T69" fmla="*/ 163 h 878"/>
                <a:gd name="T70" fmla="*/ 1626 w 1718"/>
                <a:gd name="T71" fmla="*/ 171 h 878"/>
                <a:gd name="T72" fmla="*/ 1839 w 1718"/>
                <a:gd name="T73" fmla="*/ 169 h 878"/>
                <a:gd name="T74" fmla="*/ 1912 w 1718"/>
                <a:gd name="T75" fmla="*/ 157 h 878"/>
                <a:gd name="T76" fmla="*/ 2064 w 1718"/>
                <a:gd name="T77" fmla="*/ 175 h 878"/>
                <a:gd name="T78" fmla="*/ 2064 w 1718"/>
                <a:gd name="T79" fmla="*/ 188 h 878"/>
                <a:gd name="T80" fmla="*/ 2140 w 1718"/>
                <a:gd name="T81" fmla="*/ 194 h 878"/>
                <a:gd name="T82" fmla="*/ 2232 w 1718"/>
                <a:gd name="T83" fmla="*/ 152 h 878"/>
                <a:gd name="T84" fmla="*/ 2155 w 1718"/>
                <a:gd name="T85" fmla="*/ 150 h 878"/>
                <a:gd name="T86" fmla="*/ 2428 w 1718"/>
                <a:gd name="T87" fmla="*/ 131 h 878"/>
                <a:gd name="T88" fmla="*/ 2549 w 1718"/>
                <a:gd name="T89" fmla="*/ 131 h 878"/>
                <a:gd name="T90" fmla="*/ 2715 w 1718"/>
                <a:gd name="T91" fmla="*/ 120 h 878"/>
                <a:gd name="T92" fmla="*/ 2610 w 1718"/>
                <a:gd name="T93" fmla="*/ 136 h 878"/>
                <a:gd name="T94" fmla="*/ 2657 w 1718"/>
                <a:gd name="T95" fmla="*/ 152 h 878"/>
                <a:gd name="T96" fmla="*/ 2715 w 1718"/>
                <a:gd name="T97" fmla="*/ 139 h 878"/>
                <a:gd name="T98" fmla="*/ 2779 w 1718"/>
                <a:gd name="T99" fmla="*/ 128 h 878"/>
                <a:gd name="T100" fmla="*/ 3035 w 1718"/>
                <a:gd name="T101" fmla="*/ 116 h 878"/>
                <a:gd name="T102" fmla="*/ 3035 w 1718"/>
                <a:gd name="T103" fmla="*/ 101 h 878"/>
                <a:gd name="T104" fmla="*/ 3127 w 1718"/>
                <a:gd name="T105" fmla="*/ 101 h 878"/>
                <a:gd name="T106" fmla="*/ 3218 w 1718"/>
                <a:gd name="T107" fmla="*/ 89 h 878"/>
                <a:gd name="T108" fmla="*/ 2838 w 1718"/>
                <a:gd name="T109" fmla="*/ 77 h 878"/>
                <a:gd name="T110" fmla="*/ 2790 w 1718"/>
                <a:gd name="T111" fmla="*/ 71 h 878"/>
                <a:gd name="T112" fmla="*/ 2579 w 1718"/>
                <a:gd name="T113" fmla="*/ 61 h 878"/>
                <a:gd name="T114" fmla="*/ 2370 w 1718"/>
                <a:gd name="T115" fmla="*/ 50 h 878"/>
                <a:gd name="T116" fmla="*/ 2113 w 1718"/>
                <a:gd name="T117" fmla="*/ 54 h 878"/>
                <a:gd name="T118" fmla="*/ 1941 w 1718"/>
                <a:gd name="T119" fmla="*/ 42 h 878"/>
                <a:gd name="T120" fmla="*/ 1759 w 1718"/>
                <a:gd name="T121" fmla="*/ 40 h 8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8"/>
                <a:gd name="T184" fmla="*/ 0 h 878"/>
                <a:gd name="T185" fmla="*/ 1718 w 1718"/>
                <a:gd name="T186" fmla="*/ 878 h 8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8" h="878">
                  <a:moveTo>
                    <a:pt x="871" y="168"/>
                  </a:moveTo>
                  <a:lnTo>
                    <a:pt x="863" y="176"/>
                  </a:lnTo>
                  <a:lnTo>
                    <a:pt x="871" y="184"/>
                  </a:lnTo>
                  <a:lnTo>
                    <a:pt x="847" y="199"/>
                  </a:lnTo>
                  <a:lnTo>
                    <a:pt x="839" y="199"/>
                  </a:lnTo>
                  <a:lnTo>
                    <a:pt x="847" y="184"/>
                  </a:lnTo>
                  <a:lnTo>
                    <a:pt x="911" y="120"/>
                  </a:lnTo>
                  <a:lnTo>
                    <a:pt x="911" y="80"/>
                  </a:lnTo>
                  <a:lnTo>
                    <a:pt x="887" y="48"/>
                  </a:lnTo>
                  <a:lnTo>
                    <a:pt x="847" y="48"/>
                  </a:lnTo>
                  <a:lnTo>
                    <a:pt x="847" y="64"/>
                  </a:lnTo>
                  <a:lnTo>
                    <a:pt x="831" y="64"/>
                  </a:lnTo>
                  <a:lnTo>
                    <a:pt x="847" y="40"/>
                  </a:lnTo>
                  <a:lnTo>
                    <a:pt x="807" y="32"/>
                  </a:lnTo>
                  <a:lnTo>
                    <a:pt x="831" y="16"/>
                  </a:lnTo>
                  <a:lnTo>
                    <a:pt x="807" y="0"/>
                  </a:lnTo>
                  <a:lnTo>
                    <a:pt x="775" y="40"/>
                  </a:lnTo>
                  <a:lnTo>
                    <a:pt x="775" y="64"/>
                  </a:lnTo>
                  <a:lnTo>
                    <a:pt x="759" y="64"/>
                  </a:lnTo>
                  <a:lnTo>
                    <a:pt x="695" y="80"/>
                  </a:lnTo>
                  <a:lnTo>
                    <a:pt x="647" y="112"/>
                  </a:lnTo>
                  <a:lnTo>
                    <a:pt x="624" y="136"/>
                  </a:lnTo>
                  <a:lnTo>
                    <a:pt x="632" y="176"/>
                  </a:lnTo>
                  <a:lnTo>
                    <a:pt x="560" y="184"/>
                  </a:lnTo>
                  <a:lnTo>
                    <a:pt x="568" y="231"/>
                  </a:lnTo>
                  <a:lnTo>
                    <a:pt x="584" y="247"/>
                  </a:lnTo>
                  <a:lnTo>
                    <a:pt x="576" y="255"/>
                  </a:lnTo>
                  <a:lnTo>
                    <a:pt x="552" y="231"/>
                  </a:lnTo>
                  <a:lnTo>
                    <a:pt x="536" y="223"/>
                  </a:lnTo>
                  <a:lnTo>
                    <a:pt x="528" y="231"/>
                  </a:lnTo>
                  <a:lnTo>
                    <a:pt x="512" y="215"/>
                  </a:lnTo>
                  <a:lnTo>
                    <a:pt x="496" y="199"/>
                  </a:lnTo>
                  <a:lnTo>
                    <a:pt x="496" y="207"/>
                  </a:lnTo>
                  <a:lnTo>
                    <a:pt x="504" y="231"/>
                  </a:lnTo>
                  <a:lnTo>
                    <a:pt x="488" y="263"/>
                  </a:lnTo>
                  <a:lnTo>
                    <a:pt x="496" y="287"/>
                  </a:lnTo>
                  <a:lnTo>
                    <a:pt x="496" y="319"/>
                  </a:lnTo>
                  <a:lnTo>
                    <a:pt x="496" y="335"/>
                  </a:lnTo>
                  <a:lnTo>
                    <a:pt x="496" y="343"/>
                  </a:lnTo>
                  <a:lnTo>
                    <a:pt x="504" y="375"/>
                  </a:lnTo>
                  <a:lnTo>
                    <a:pt x="464" y="415"/>
                  </a:lnTo>
                  <a:lnTo>
                    <a:pt x="456" y="407"/>
                  </a:lnTo>
                  <a:lnTo>
                    <a:pt x="488" y="367"/>
                  </a:lnTo>
                  <a:lnTo>
                    <a:pt x="496" y="351"/>
                  </a:lnTo>
                  <a:lnTo>
                    <a:pt x="480" y="335"/>
                  </a:lnTo>
                  <a:lnTo>
                    <a:pt x="480" y="271"/>
                  </a:lnTo>
                  <a:lnTo>
                    <a:pt x="472" y="255"/>
                  </a:lnTo>
                  <a:lnTo>
                    <a:pt x="480" y="215"/>
                  </a:lnTo>
                  <a:lnTo>
                    <a:pt x="464" y="207"/>
                  </a:lnTo>
                  <a:lnTo>
                    <a:pt x="472" y="199"/>
                  </a:lnTo>
                  <a:lnTo>
                    <a:pt x="464" y="184"/>
                  </a:lnTo>
                  <a:lnTo>
                    <a:pt x="456" y="192"/>
                  </a:lnTo>
                  <a:lnTo>
                    <a:pt x="416" y="279"/>
                  </a:lnTo>
                  <a:lnTo>
                    <a:pt x="416" y="319"/>
                  </a:lnTo>
                  <a:lnTo>
                    <a:pt x="440" y="343"/>
                  </a:lnTo>
                  <a:lnTo>
                    <a:pt x="440" y="359"/>
                  </a:lnTo>
                  <a:lnTo>
                    <a:pt x="416" y="343"/>
                  </a:lnTo>
                  <a:lnTo>
                    <a:pt x="336" y="287"/>
                  </a:lnTo>
                  <a:lnTo>
                    <a:pt x="336" y="303"/>
                  </a:lnTo>
                  <a:lnTo>
                    <a:pt x="360" y="335"/>
                  </a:lnTo>
                  <a:lnTo>
                    <a:pt x="344" y="343"/>
                  </a:lnTo>
                  <a:lnTo>
                    <a:pt x="336" y="335"/>
                  </a:lnTo>
                  <a:lnTo>
                    <a:pt x="296" y="351"/>
                  </a:lnTo>
                  <a:lnTo>
                    <a:pt x="296" y="367"/>
                  </a:lnTo>
                  <a:lnTo>
                    <a:pt x="288" y="351"/>
                  </a:lnTo>
                  <a:lnTo>
                    <a:pt x="288" y="335"/>
                  </a:lnTo>
                  <a:lnTo>
                    <a:pt x="216" y="375"/>
                  </a:lnTo>
                  <a:lnTo>
                    <a:pt x="216" y="391"/>
                  </a:lnTo>
                  <a:lnTo>
                    <a:pt x="208" y="399"/>
                  </a:lnTo>
                  <a:lnTo>
                    <a:pt x="184" y="383"/>
                  </a:lnTo>
                  <a:lnTo>
                    <a:pt x="208" y="367"/>
                  </a:lnTo>
                  <a:lnTo>
                    <a:pt x="200" y="351"/>
                  </a:lnTo>
                  <a:lnTo>
                    <a:pt x="176" y="343"/>
                  </a:lnTo>
                  <a:lnTo>
                    <a:pt x="176" y="359"/>
                  </a:lnTo>
                  <a:lnTo>
                    <a:pt x="176" y="391"/>
                  </a:lnTo>
                  <a:lnTo>
                    <a:pt x="184" y="407"/>
                  </a:lnTo>
                  <a:lnTo>
                    <a:pt x="176" y="415"/>
                  </a:lnTo>
                  <a:lnTo>
                    <a:pt x="160" y="415"/>
                  </a:lnTo>
                  <a:lnTo>
                    <a:pt x="136" y="431"/>
                  </a:lnTo>
                  <a:lnTo>
                    <a:pt x="144" y="463"/>
                  </a:lnTo>
                  <a:lnTo>
                    <a:pt x="104" y="447"/>
                  </a:lnTo>
                  <a:lnTo>
                    <a:pt x="96" y="455"/>
                  </a:lnTo>
                  <a:lnTo>
                    <a:pt x="112" y="471"/>
                  </a:lnTo>
                  <a:lnTo>
                    <a:pt x="96" y="471"/>
                  </a:lnTo>
                  <a:lnTo>
                    <a:pt x="80" y="463"/>
                  </a:lnTo>
                  <a:lnTo>
                    <a:pt x="80" y="415"/>
                  </a:lnTo>
                  <a:lnTo>
                    <a:pt x="56" y="407"/>
                  </a:lnTo>
                  <a:lnTo>
                    <a:pt x="56" y="391"/>
                  </a:lnTo>
                  <a:lnTo>
                    <a:pt x="64" y="399"/>
                  </a:lnTo>
                  <a:lnTo>
                    <a:pt x="120" y="415"/>
                  </a:lnTo>
                  <a:lnTo>
                    <a:pt x="152" y="399"/>
                  </a:lnTo>
                  <a:lnTo>
                    <a:pt x="144" y="375"/>
                  </a:lnTo>
                  <a:lnTo>
                    <a:pt x="104" y="335"/>
                  </a:lnTo>
                  <a:lnTo>
                    <a:pt x="64" y="319"/>
                  </a:lnTo>
                  <a:lnTo>
                    <a:pt x="56" y="311"/>
                  </a:lnTo>
                  <a:lnTo>
                    <a:pt x="40" y="319"/>
                  </a:lnTo>
                  <a:lnTo>
                    <a:pt x="16" y="335"/>
                  </a:lnTo>
                  <a:lnTo>
                    <a:pt x="16" y="359"/>
                  </a:lnTo>
                  <a:lnTo>
                    <a:pt x="32" y="367"/>
                  </a:lnTo>
                  <a:lnTo>
                    <a:pt x="24" y="391"/>
                  </a:lnTo>
                  <a:lnTo>
                    <a:pt x="32" y="423"/>
                  </a:lnTo>
                  <a:lnTo>
                    <a:pt x="24" y="447"/>
                  </a:lnTo>
                  <a:lnTo>
                    <a:pt x="40" y="463"/>
                  </a:lnTo>
                  <a:lnTo>
                    <a:pt x="32" y="479"/>
                  </a:lnTo>
                  <a:lnTo>
                    <a:pt x="48" y="495"/>
                  </a:lnTo>
                  <a:lnTo>
                    <a:pt x="48" y="503"/>
                  </a:lnTo>
                  <a:lnTo>
                    <a:pt x="24" y="535"/>
                  </a:lnTo>
                  <a:lnTo>
                    <a:pt x="8" y="551"/>
                  </a:lnTo>
                  <a:lnTo>
                    <a:pt x="16" y="551"/>
                  </a:lnTo>
                  <a:lnTo>
                    <a:pt x="24" y="559"/>
                  </a:lnTo>
                  <a:lnTo>
                    <a:pt x="16" y="575"/>
                  </a:lnTo>
                  <a:lnTo>
                    <a:pt x="8" y="583"/>
                  </a:lnTo>
                  <a:lnTo>
                    <a:pt x="0" y="583"/>
                  </a:lnTo>
                  <a:lnTo>
                    <a:pt x="8" y="599"/>
                  </a:lnTo>
                  <a:lnTo>
                    <a:pt x="8" y="607"/>
                  </a:lnTo>
                  <a:lnTo>
                    <a:pt x="8" y="623"/>
                  </a:lnTo>
                  <a:lnTo>
                    <a:pt x="16" y="639"/>
                  </a:lnTo>
                  <a:lnTo>
                    <a:pt x="32" y="647"/>
                  </a:lnTo>
                  <a:lnTo>
                    <a:pt x="40" y="647"/>
                  </a:lnTo>
                  <a:lnTo>
                    <a:pt x="40" y="663"/>
                  </a:lnTo>
                  <a:lnTo>
                    <a:pt x="56" y="687"/>
                  </a:lnTo>
                  <a:lnTo>
                    <a:pt x="56" y="695"/>
                  </a:lnTo>
                  <a:lnTo>
                    <a:pt x="48" y="695"/>
                  </a:lnTo>
                  <a:lnTo>
                    <a:pt x="56" y="711"/>
                  </a:lnTo>
                  <a:lnTo>
                    <a:pt x="72" y="711"/>
                  </a:lnTo>
                  <a:lnTo>
                    <a:pt x="80" y="719"/>
                  </a:lnTo>
                  <a:lnTo>
                    <a:pt x="72" y="719"/>
                  </a:lnTo>
                  <a:lnTo>
                    <a:pt x="80" y="727"/>
                  </a:lnTo>
                  <a:lnTo>
                    <a:pt x="88" y="727"/>
                  </a:lnTo>
                  <a:lnTo>
                    <a:pt x="96" y="735"/>
                  </a:lnTo>
                  <a:lnTo>
                    <a:pt x="96" y="742"/>
                  </a:lnTo>
                  <a:lnTo>
                    <a:pt x="104" y="735"/>
                  </a:lnTo>
                  <a:lnTo>
                    <a:pt x="136" y="758"/>
                  </a:lnTo>
                  <a:lnTo>
                    <a:pt x="136" y="782"/>
                  </a:lnTo>
                  <a:lnTo>
                    <a:pt x="128" y="782"/>
                  </a:lnTo>
                  <a:lnTo>
                    <a:pt x="120" y="782"/>
                  </a:lnTo>
                  <a:lnTo>
                    <a:pt x="120" y="798"/>
                  </a:lnTo>
                  <a:lnTo>
                    <a:pt x="128" y="790"/>
                  </a:lnTo>
                  <a:lnTo>
                    <a:pt x="136" y="798"/>
                  </a:lnTo>
                  <a:lnTo>
                    <a:pt x="112" y="806"/>
                  </a:lnTo>
                  <a:lnTo>
                    <a:pt x="120" y="814"/>
                  </a:lnTo>
                  <a:lnTo>
                    <a:pt x="104" y="830"/>
                  </a:lnTo>
                  <a:lnTo>
                    <a:pt x="96" y="830"/>
                  </a:lnTo>
                  <a:lnTo>
                    <a:pt x="104" y="830"/>
                  </a:lnTo>
                  <a:lnTo>
                    <a:pt x="136" y="854"/>
                  </a:lnTo>
                  <a:lnTo>
                    <a:pt x="168" y="854"/>
                  </a:lnTo>
                  <a:lnTo>
                    <a:pt x="176" y="862"/>
                  </a:lnTo>
                  <a:lnTo>
                    <a:pt x="192" y="862"/>
                  </a:lnTo>
                  <a:lnTo>
                    <a:pt x="208" y="878"/>
                  </a:lnTo>
                  <a:lnTo>
                    <a:pt x="216" y="878"/>
                  </a:lnTo>
                  <a:lnTo>
                    <a:pt x="224" y="878"/>
                  </a:lnTo>
                  <a:lnTo>
                    <a:pt x="216" y="862"/>
                  </a:lnTo>
                  <a:lnTo>
                    <a:pt x="216" y="846"/>
                  </a:lnTo>
                  <a:lnTo>
                    <a:pt x="208" y="830"/>
                  </a:lnTo>
                  <a:lnTo>
                    <a:pt x="216" y="814"/>
                  </a:lnTo>
                  <a:lnTo>
                    <a:pt x="224" y="822"/>
                  </a:lnTo>
                  <a:lnTo>
                    <a:pt x="232" y="814"/>
                  </a:lnTo>
                  <a:lnTo>
                    <a:pt x="232" y="806"/>
                  </a:lnTo>
                  <a:lnTo>
                    <a:pt x="224" y="806"/>
                  </a:lnTo>
                  <a:lnTo>
                    <a:pt x="232" y="798"/>
                  </a:lnTo>
                  <a:lnTo>
                    <a:pt x="224" y="782"/>
                  </a:lnTo>
                  <a:lnTo>
                    <a:pt x="216" y="782"/>
                  </a:lnTo>
                  <a:lnTo>
                    <a:pt x="208" y="774"/>
                  </a:lnTo>
                  <a:lnTo>
                    <a:pt x="216" y="735"/>
                  </a:lnTo>
                  <a:lnTo>
                    <a:pt x="224" y="750"/>
                  </a:lnTo>
                  <a:lnTo>
                    <a:pt x="232" y="750"/>
                  </a:lnTo>
                  <a:lnTo>
                    <a:pt x="224" y="735"/>
                  </a:lnTo>
                  <a:lnTo>
                    <a:pt x="248" y="719"/>
                  </a:lnTo>
                  <a:lnTo>
                    <a:pt x="256" y="727"/>
                  </a:lnTo>
                  <a:lnTo>
                    <a:pt x="264" y="719"/>
                  </a:lnTo>
                  <a:lnTo>
                    <a:pt x="280" y="727"/>
                  </a:lnTo>
                  <a:lnTo>
                    <a:pt x="296" y="735"/>
                  </a:lnTo>
                  <a:lnTo>
                    <a:pt x="312" y="735"/>
                  </a:lnTo>
                  <a:lnTo>
                    <a:pt x="328" y="735"/>
                  </a:lnTo>
                  <a:lnTo>
                    <a:pt x="336" y="735"/>
                  </a:lnTo>
                  <a:lnTo>
                    <a:pt x="360" y="735"/>
                  </a:lnTo>
                  <a:lnTo>
                    <a:pt x="368" y="727"/>
                  </a:lnTo>
                  <a:lnTo>
                    <a:pt x="344" y="719"/>
                  </a:lnTo>
                  <a:lnTo>
                    <a:pt x="360" y="711"/>
                  </a:lnTo>
                  <a:lnTo>
                    <a:pt x="352" y="703"/>
                  </a:lnTo>
                  <a:lnTo>
                    <a:pt x="360" y="695"/>
                  </a:lnTo>
                  <a:lnTo>
                    <a:pt x="360" y="679"/>
                  </a:lnTo>
                  <a:lnTo>
                    <a:pt x="376" y="687"/>
                  </a:lnTo>
                  <a:lnTo>
                    <a:pt x="432" y="663"/>
                  </a:lnTo>
                  <a:lnTo>
                    <a:pt x="432" y="655"/>
                  </a:lnTo>
                  <a:lnTo>
                    <a:pt x="440" y="655"/>
                  </a:lnTo>
                  <a:lnTo>
                    <a:pt x="456" y="655"/>
                  </a:lnTo>
                  <a:lnTo>
                    <a:pt x="464" y="671"/>
                  </a:lnTo>
                  <a:lnTo>
                    <a:pt x="464" y="679"/>
                  </a:lnTo>
                  <a:lnTo>
                    <a:pt x="472" y="679"/>
                  </a:lnTo>
                  <a:lnTo>
                    <a:pt x="488" y="687"/>
                  </a:lnTo>
                  <a:lnTo>
                    <a:pt x="488" y="695"/>
                  </a:lnTo>
                  <a:lnTo>
                    <a:pt x="496" y="695"/>
                  </a:lnTo>
                  <a:lnTo>
                    <a:pt x="512" y="679"/>
                  </a:lnTo>
                  <a:lnTo>
                    <a:pt x="528" y="671"/>
                  </a:lnTo>
                  <a:lnTo>
                    <a:pt x="536" y="695"/>
                  </a:lnTo>
                  <a:lnTo>
                    <a:pt x="560" y="735"/>
                  </a:lnTo>
                  <a:lnTo>
                    <a:pt x="568" y="727"/>
                  </a:lnTo>
                  <a:lnTo>
                    <a:pt x="576" y="735"/>
                  </a:lnTo>
                  <a:lnTo>
                    <a:pt x="592" y="735"/>
                  </a:lnTo>
                  <a:lnTo>
                    <a:pt x="616" y="750"/>
                  </a:lnTo>
                  <a:lnTo>
                    <a:pt x="624" y="758"/>
                  </a:lnTo>
                  <a:lnTo>
                    <a:pt x="624" y="750"/>
                  </a:lnTo>
                  <a:lnTo>
                    <a:pt x="640" y="766"/>
                  </a:lnTo>
                  <a:lnTo>
                    <a:pt x="647" y="758"/>
                  </a:lnTo>
                  <a:lnTo>
                    <a:pt x="679" y="735"/>
                  </a:lnTo>
                  <a:lnTo>
                    <a:pt x="703" y="742"/>
                  </a:lnTo>
                  <a:lnTo>
                    <a:pt x="719" y="750"/>
                  </a:lnTo>
                  <a:lnTo>
                    <a:pt x="743" y="750"/>
                  </a:lnTo>
                  <a:lnTo>
                    <a:pt x="743" y="727"/>
                  </a:lnTo>
                  <a:lnTo>
                    <a:pt x="759" y="719"/>
                  </a:lnTo>
                  <a:lnTo>
                    <a:pt x="783" y="727"/>
                  </a:lnTo>
                  <a:lnTo>
                    <a:pt x="799" y="742"/>
                  </a:lnTo>
                  <a:lnTo>
                    <a:pt x="807" y="742"/>
                  </a:lnTo>
                  <a:lnTo>
                    <a:pt x="815" y="735"/>
                  </a:lnTo>
                  <a:lnTo>
                    <a:pt x="855" y="758"/>
                  </a:lnTo>
                  <a:lnTo>
                    <a:pt x="879" y="766"/>
                  </a:lnTo>
                  <a:lnTo>
                    <a:pt x="903" y="758"/>
                  </a:lnTo>
                  <a:lnTo>
                    <a:pt x="919" y="742"/>
                  </a:lnTo>
                  <a:lnTo>
                    <a:pt x="935" y="750"/>
                  </a:lnTo>
                  <a:lnTo>
                    <a:pt x="951" y="758"/>
                  </a:lnTo>
                  <a:lnTo>
                    <a:pt x="967" y="750"/>
                  </a:lnTo>
                  <a:lnTo>
                    <a:pt x="975" y="727"/>
                  </a:lnTo>
                  <a:lnTo>
                    <a:pt x="983" y="719"/>
                  </a:lnTo>
                  <a:lnTo>
                    <a:pt x="983" y="711"/>
                  </a:lnTo>
                  <a:lnTo>
                    <a:pt x="975" y="711"/>
                  </a:lnTo>
                  <a:lnTo>
                    <a:pt x="983" y="695"/>
                  </a:lnTo>
                  <a:lnTo>
                    <a:pt x="1007" y="695"/>
                  </a:lnTo>
                  <a:lnTo>
                    <a:pt x="1031" y="695"/>
                  </a:lnTo>
                  <a:lnTo>
                    <a:pt x="1047" y="711"/>
                  </a:lnTo>
                  <a:lnTo>
                    <a:pt x="1055" y="758"/>
                  </a:lnTo>
                  <a:lnTo>
                    <a:pt x="1071" y="758"/>
                  </a:lnTo>
                  <a:lnTo>
                    <a:pt x="1087" y="774"/>
                  </a:lnTo>
                  <a:lnTo>
                    <a:pt x="1087" y="782"/>
                  </a:lnTo>
                  <a:lnTo>
                    <a:pt x="1103" y="782"/>
                  </a:lnTo>
                  <a:lnTo>
                    <a:pt x="1127" y="782"/>
                  </a:lnTo>
                  <a:lnTo>
                    <a:pt x="1127" y="790"/>
                  </a:lnTo>
                  <a:lnTo>
                    <a:pt x="1111" y="830"/>
                  </a:lnTo>
                  <a:lnTo>
                    <a:pt x="1103" y="830"/>
                  </a:lnTo>
                  <a:lnTo>
                    <a:pt x="1087" y="830"/>
                  </a:lnTo>
                  <a:lnTo>
                    <a:pt x="1087" y="870"/>
                  </a:lnTo>
                  <a:lnTo>
                    <a:pt x="1095" y="854"/>
                  </a:lnTo>
                  <a:lnTo>
                    <a:pt x="1103" y="854"/>
                  </a:lnTo>
                  <a:lnTo>
                    <a:pt x="1103" y="862"/>
                  </a:lnTo>
                  <a:lnTo>
                    <a:pt x="1111" y="870"/>
                  </a:lnTo>
                  <a:lnTo>
                    <a:pt x="1127" y="854"/>
                  </a:lnTo>
                  <a:lnTo>
                    <a:pt x="1191" y="782"/>
                  </a:lnTo>
                  <a:lnTo>
                    <a:pt x="1191" y="735"/>
                  </a:lnTo>
                  <a:lnTo>
                    <a:pt x="1199" y="719"/>
                  </a:lnTo>
                  <a:lnTo>
                    <a:pt x="1199" y="695"/>
                  </a:lnTo>
                  <a:lnTo>
                    <a:pt x="1183" y="679"/>
                  </a:lnTo>
                  <a:lnTo>
                    <a:pt x="1175" y="679"/>
                  </a:lnTo>
                  <a:lnTo>
                    <a:pt x="1167" y="695"/>
                  </a:lnTo>
                  <a:lnTo>
                    <a:pt x="1159" y="695"/>
                  </a:lnTo>
                  <a:lnTo>
                    <a:pt x="1167" y="679"/>
                  </a:lnTo>
                  <a:lnTo>
                    <a:pt x="1159" y="679"/>
                  </a:lnTo>
                  <a:lnTo>
                    <a:pt x="1151" y="671"/>
                  </a:lnTo>
                  <a:lnTo>
                    <a:pt x="1135" y="671"/>
                  </a:lnTo>
                  <a:lnTo>
                    <a:pt x="1135" y="663"/>
                  </a:lnTo>
                  <a:lnTo>
                    <a:pt x="1215" y="583"/>
                  </a:lnTo>
                  <a:lnTo>
                    <a:pt x="1247" y="575"/>
                  </a:lnTo>
                  <a:lnTo>
                    <a:pt x="1247" y="583"/>
                  </a:lnTo>
                  <a:lnTo>
                    <a:pt x="1255" y="575"/>
                  </a:lnTo>
                  <a:lnTo>
                    <a:pt x="1279" y="583"/>
                  </a:lnTo>
                  <a:lnTo>
                    <a:pt x="1287" y="567"/>
                  </a:lnTo>
                  <a:lnTo>
                    <a:pt x="1303" y="575"/>
                  </a:lnTo>
                  <a:lnTo>
                    <a:pt x="1311" y="575"/>
                  </a:lnTo>
                  <a:lnTo>
                    <a:pt x="1303" y="583"/>
                  </a:lnTo>
                  <a:lnTo>
                    <a:pt x="1303" y="591"/>
                  </a:lnTo>
                  <a:lnTo>
                    <a:pt x="1343" y="583"/>
                  </a:lnTo>
                  <a:lnTo>
                    <a:pt x="1335" y="575"/>
                  </a:lnTo>
                  <a:lnTo>
                    <a:pt x="1367" y="527"/>
                  </a:lnTo>
                  <a:lnTo>
                    <a:pt x="1398" y="519"/>
                  </a:lnTo>
                  <a:lnTo>
                    <a:pt x="1398" y="535"/>
                  </a:lnTo>
                  <a:lnTo>
                    <a:pt x="1398" y="551"/>
                  </a:lnTo>
                  <a:lnTo>
                    <a:pt x="1430" y="527"/>
                  </a:lnTo>
                  <a:lnTo>
                    <a:pt x="1430" y="503"/>
                  </a:lnTo>
                  <a:lnTo>
                    <a:pt x="1438" y="503"/>
                  </a:lnTo>
                  <a:lnTo>
                    <a:pt x="1438" y="511"/>
                  </a:lnTo>
                  <a:lnTo>
                    <a:pt x="1430" y="551"/>
                  </a:lnTo>
                  <a:lnTo>
                    <a:pt x="1414" y="551"/>
                  </a:lnTo>
                  <a:lnTo>
                    <a:pt x="1374" y="599"/>
                  </a:lnTo>
                  <a:lnTo>
                    <a:pt x="1367" y="607"/>
                  </a:lnTo>
                  <a:lnTo>
                    <a:pt x="1351" y="655"/>
                  </a:lnTo>
                  <a:lnTo>
                    <a:pt x="1367" y="735"/>
                  </a:lnTo>
                  <a:lnTo>
                    <a:pt x="1374" y="727"/>
                  </a:lnTo>
                  <a:lnTo>
                    <a:pt x="1398" y="695"/>
                  </a:lnTo>
                  <a:lnTo>
                    <a:pt x="1398" y="679"/>
                  </a:lnTo>
                  <a:lnTo>
                    <a:pt x="1414" y="671"/>
                  </a:lnTo>
                  <a:lnTo>
                    <a:pt x="1414" y="647"/>
                  </a:lnTo>
                  <a:lnTo>
                    <a:pt x="1422" y="647"/>
                  </a:lnTo>
                  <a:lnTo>
                    <a:pt x="1430" y="647"/>
                  </a:lnTo>
                  <a:lnTo>
                    <a:pt x="1430" y="631"/>
                  </a:lnTo>
                  <a:lnTo>
                    <a:pt x="1430" y="615"/>
                  </a:lnTo>
                  <a:lnTo>
                    <a:pt x="1414" y="599"/>
                  </a:lnTo>
                  <a:lnTo>
                    <a:pt x="1430" y="583"/>
                  </a:lnTo>
                  <a:lnTo>
                    <a:pt x="1430" y="567"/>
                  </a:lnTo>
                  <a:lnTo>
                    <a:pt x="1438" y="567"/>
                  </a:lnTo>
                  <a:lnTo>
                    <a:pt x="1462" y="551"/>
                  </a:lnTo>
                  <a:lnTo>
                    <a:pt x="1462" y="567"/>
                  </a:lnTo>
                  <a:lnTo>
                    <a:pt x="1470" y="559"/>
                  </a:lnTo>
                  <a:lnTo>
                    <a:pt x="1486" y="551"/>
                  </a:lnTo>
                  <a:lnTo>
                    <a:pt x="1502" y="567"/>
                  </a:lnTo>
                  <a:lnTo>
                    <a:pt x="1510" y="551"/>
                  </a:lnTo>
                  <a:lnTo>
                    <a:pt x="1574" y="503"/>
                  </a:lnTo>
                  <a:lnTo>
                    <a:pt x="1598" y="511"/>
                  </a:lnTo>
                  <a:lnTo>
                    <a:pt x="1598" y="503"/>
                  </a:lnTo>
                  <a:lnTo>
                    <a:pt x="1590" y="463"/>
                  </a:lnTo>
                  <a:lnTo>
                    <a:pt x="1582" y="463"/>
                  </a:lnTo>
                  <a:lnTo>
                    <a:pt x="1582" y="455"/>
                  </a:lnTo>
                  <a:lnTo>
                    <a:pt x="1590" y="455"/>
                  </a:lnTo>
                  <a:lnTo>
                    <a:pt x="1598" y="447"/>
                  </a:lnTo>
                  <a:lnTo>
                    <a:pt x="1614" y="431"/>
                  </a:lnTo>
                  <a:lnTo>
                    <a:pt x="1606" y="415"/>
                  </a:lnTo>
                  <a:lnTo>
                    <a:pt x="1614" y="415"/>
                  </a:lnTo>
                  <a:lnTo>
                    <a:pt x="1622" y="431"/>
                  </a:lnTo>
                  <a:lnTo>
                    <a:pt x="1638" y="431"/>
                  </a:lnTo>
                  <a:lnTo>
                    <a:pt x="1646" y="447"/>
                  </a:lnTo>
                  <a:lnTo>
                    <a:pt x="1678" y="463"/>
                  </a:lnTo>
                  <a:lnTo>
                    <a:pt x="1686" y="447"/>
                  </a:lnTo>
                  <a:lnTo>
                    <a:pt x="1686" y="431"/>
                  </a:lnTo>
                  <a:lnTo>
                    <a:pt x="1702" y="431"/>
                  </a:lnTo>
                  <a:lnTo>
                    <a:pt x="1718" y="415"/>
                  </a:lnTo>
                  <a:lnTo>
                    <a:pt x="1694" y="399"/>
                  </a:lnTo>
                  <a:lnTo>
                    <a:pt x="1662" y="391"/>
                  </a:lnTo>
                  <a:lnTo>
                    <a:pt x="1598" y="335"/>
                  </a:lnTo>
                  <a:lnTo>
                    <a:pt x="1558" y="311"/>
                  </a:lnTo>
                  <a:lnTo>
                    <a:pt x="1510" y="303"/>
                  </a:lnTo>
                  <a:lnTo>
                    <a:pt x="1510" y="335"/>
                  </a:lnTo>
                  <a:lnTo>
                    <a:pt x="1494" y="343"/>
                  </a:lnTo>
                  <a:lnTo>
                    <a:pt x="1478" y="327"/>
                  </a:lnTo>
                  <a:lnTo>
                    <a:pt x="1478" y="319"/>
                  </a:lnTo>
                  <a:lnTo>
                    <a:pt x="1486" y="319"/>
                  </a:lnTo>
                  <a:lnTo>
                    <a:pt x="1494" y="311"/>
                  </a:lnTo>
                  <a:lnTo>
                    <a:pt x="1478" y="311"/>
                  </a:lnTo>
                  <a:lnTo>
                    <a:pt x="1470" y="319"/>
                  </a:lnTo>
                  <a:lnTo>
                    <a:pt x="1438" y="319"/>
                  </a:lnTo>
                  <a:lnTo>
                    <a:pt x="1398" y="319"/>
                  </a:lnTo>
                  <a:lnTo>
                    <a:pt x="1390" y="311"/>
                  </a:lnTo>
                  <a:lnTo>
                    <a:pt x="1398" y="295"/>
                  </a:lnTo>
                  <a:lnTo>
                    <a:pt x="1382" y="271"/>
                  </a:lnTo>
                  <a:lnTo>
                    <a:pt x="1359" y="271"/>
                  </a:lnTo>
                  <a:lnTo>
                    <a:pt x="1319" y="279"/>
                  </a:lnTo>
                  <a:lnTo>
                    <a:pt x="1311" y="263"/>
                  </a:lnTo>
                  <a:lnTo>
                    <a:pt x="1295" y="263"/>
                  </a:lnTo>
                  <a:lnTo>
                    <a:pt x="1287" y="255"/>
                  </a:lnTo>
                  <a:lnTo>
                    <a:pt x="1287" y="231"/>
                  </a:lnTo>
                  <a:lnTo>
                    <a:pt x="1247" y="223"/>
                  </a:lnTo>
                  <a:lnTo>
                    <a:pt x="1191" y="207"/>
                  </a:lnTo>
                  <a:lnTo>
                    <a:pt x="1175" y="231"/>
                  </a:lnTo>
                  <a:lnTo>
                    <a:pt x="1191" y="255"/>
                  </a:lnTo>
                  <a:lnTo>
                    <a:pt x="1143" y="255"/>
                  </a:lnTo>
                  <a:lnTo>
                    <a:pt x="1127" y="263"/>
                  </a:lnTo>
                  <a:lnTo>
                    <a:pt x="1111" y="239"/>
                  </a:lnTo>
                  <a:lnTo>
                    <a:pt x="1095" y="279"/>
                  </a:lnTo>
                  <a:lnTo>
                    <a:pt x="1087" y="271"/>
                  </a:lnTo>
                  <a:lnTo>
                    <a:pt x="1071" y="247"/>
                  </a:lnTo>
                  <a:lnTo>
                    <a:pt x="1079" y="215"/>
                  </a:lnTo>
                  <a:lnTo>
                    <a:pt x="1063" y="192"/>
                  </a:lnTo>
                  <a:lnTo>
                    <a:pt x="1023" y="184"/>
                  </a:lnTo>
                  <a:lnTo>
                    <a:pt x="1007" y="184"/>
                  </a:lnTo>
                  <a:lnTo>
                    <a:pt x="1007" y="192"/>
                  </a:lnTo>
                  <a:lnTo>
                    <a:pt x="1007" y="207"/>
                  </a:lnTo>
                  <a:lnTo>
                    <a:pt x="959" y="199"/>
                  </a:lnTo>
                  <a:lnTo>
                    <a:pt x="967" y="184"/>
                  </a:lnTo>
                  <a:lnTo>
                    <a:pt x="927" y="176"/>
                  </a:lnTo>
                  <a:lnTo>
                    <a:pt x="911" y="184"/>
                  </a:lnTo>
                  <a:lnTo>
                    <a:pt x="871" y="16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6" name="Freeform 414"/>
            <p:cNvSpPr>
              <a:spLocks/>
            </p:cNvSpPr>
            <p:nvPr/>
          </p:nvSpPr>
          <p:spPr bwMode="auto">
            <a:xfrm>
              <a:off x="4294" y="2004"/>
              <a:ext cx="651" cy="423"/>
            </a:xfrm>
            <a:custGeom>
              <a:avLst/>
              <a:gdLst>
                <a:gd name="T0" fmla="*/ 297 w 631"/>
                <a:gd name="T1" fmla="*/ 20 h 455"/>
                <a:gd name="T2" fmla="*/ 327 w 631"/>
                <a:gd name="T3" fmla="*/ 31 h 455"/>
                <a:gd name="T4" fmla="*/ 506 w 631"/>
                <a:gd name="T5" fmla="*/ 38 h 455"/>
                <a:gd name="T6" fmla="*/ 654 w 631"/>
                <a:gd name="T7" fmla="*/ 41 h 455"/>
                <a:gd name="T8" fmla="*/ 728 w 631"/>
                <a:gd name="T9" fmla="*/ 33 h 455"/>
                <a:gd name="T10" fmla="*/ 806 w 631"/>
                <a:gd name="T11" fmla="*/ 30 h 455"/>
                <a:gd name="T12" fmla="*/ 878 w 631"/>
                <a:gd name="T13" fmla="*/ 22 h 455"/>
                <a:gd name="T14" fmla="*/ 806 w 631"/>
                <a:gd name="T15" fmla="*/ 22 h 455"/>
                <a:gd name="T16" fmla="*/ 847 w 631"/>
                <a:gd name="T17" fmla="*/ 16 h 455"/>
                <a:gd name="T18" fmla="*/ 907 w 631"/>
                <a:gd name="T19" fmla="*/ 7 h 455"/>
                <a:gd name="T20" fmla="*/ 907 w 631"/>
                <a:gd name="T21" fmla="*/ 0 h 455"/>
                <a:gd name="T22" fmla="*/ 1029 w 631"/>
                <a:gd name="T23" fmla="*/ 7 h 455"/>
                <a:gd name="T24" fmla="*/ 1104 w 631"/>
                <a:gd name="T25" fmla="*/ 19 h 455"/>
                <a:gd name="T26" fmla="*/ 1177 w 631"/>
                <a:gd name="T27" fmla="*/ 20 h 455"/>
                <a:gd name="T28" fmla="*/ 1133 w 631"/>
                <a:gd name="T29" fmla="*/ 31 h 455"/>
                <a:gd name="T30" fmla="*/ 1104 w 631"/>
                <a:gd name="T31" fmla="*/ 41 h 455"/>
                <a:gd name="T32" fmla="*/ 1042 w 631"/>
                <a:gd name="T33" fmla="*/ 43 h 455"/>
                <a:gd name="T34" fmla="*/ 984 w 631"/>
                <a:gd name="T35" fmla="*/ 51 h 455"/>
                <a:gd name="T36" fmla="*/ 925 w 631"/>
                <a:gd name="T37" fmla="*/ 51 h 455"/>
                <a:gd name="T38" fmla="*/ 925 w 631"/>
                <a:gd name="T39" fmla="*/ 44 h 455"/>
                <a:gd name="T40" fmla="*/ 865 w 631"/>
                <a:gd name="T41" fmla="*/ 51 h 455"/>
                <a:gd name="T42" fmla="*/ 907 w 631"/>
                <a:gd name="T43" fmla="*/ 55 h 455"/>
                <a:gd name="T44" fmla="*/ 937 w 631"/>
                <a:gd name="T45" fmla="*/ 59 h 455"/>
                <a:gd name="T46" fmla="*/ 893 w 631"/>
                <a:gd name="T47" fmla="*/ 64 h 455"/>
                <a:gd name="T48" fmla="*/ 925 w 631"/>
                <a:gd name="T49" fmla="*/ 74 h 455"/>
                <a:gd name="T50" fmla="*/ 937 w 631"/>
                <a:gd name="T51" fmla="*/ 78 h 455"/>
                <a:gd name="T52" fmla="*/ 878 w 631"/>
                <a:gd name="T53" fmla="*/ 86 h 455"/>
                <a:gd name="T54" fmla="*/ 865 w 631"/>
                <a:gd name="T55" fmla="*/ 94 h 455"/>
                <a:gd name="T56" fmla="*/ 788 w 631"/>
                <a:gd name="T57" fmla="*/ 98 h 455"/>
                <a:gd name="T58" fmla="*/ 774 w 631"/>
                <a:gd name="T59" fmla="*/ 99 h 455"/>
                <a:gd name="T60" fmla="*/ 699 w 631"/>
                <a:gd name="T61" fmla="*/ 105 h 455"/>
                <a:gd name="T62" fmla="*/ 654 w 631"/>
                <a:gd name="T63" fmla="*/ 102 h 455"/>
                <a:gd name="T64" fmla="*/ 611 w 631"/>
                <a:gd name="T65" fmla="*/ 98 h 455"/>
                <a:gd name="T66" fmla="*/ 550 w 631"/>
                <a:gd name="T67" fmla="*/ 99 h 455"/>
                <a:gd name="T68" fmla="*/ 520 w 631"/>
                <a:gd name="T69" fmla="*/ 104 h 455"/>
                <a:gd name="T70" fmla="*/ 490 w 631"/>
                <a:gd name="T71" fmla="*/ 99 h 455"/>
                <a:gd name="T72" fmla="*/ 475 w 631"/>
                <a:gd name="T73" fmla="*/ 97 h 455"/>
                <a:gd name="T74" fmla="*/ 460 w 631"/>
                <a:gd name="T75" fmla="*/ 86 h 455"/>
                <a:gd name="T76" fmla="*/ 401 w 631"/>
                <a:gd name="T77" fmla="*/ 81 h 455"/>
                <a:gd name="T78" fmla="*/ 282 w 631"/>
                <a:gd name="T79" fmla="*/ 86 h 455"/>
                <a:gd name="T80" fmla="*/ 210 w 631"/>
                <a:gd name="T81" fmla="*/ 84 h 455"/>
                <a:gd name="T82" fmla="*/ 150 w 631"/>
                <a:gd name="T83" fmla="*/ 78 h 455"/>
                <a:gd name="T84" fmla="*/ 72 w 631"/>
                <a:gd name="T85" fmla="*/ 73 h 455"/>
                <a:gd name="T86" fmla="*/ 117 w 631"/>
                <a:gd name="T87" fmla="*/ 64 h 455"/>
                <a:gd name="T88" fmla="*/ 72 w 631"/>
                <a:gd name="T89" fmla="*/ 63 h 455"/>
                <a:gd name="T90" fmla="*/ 0 w 631"/>
                <a:gd name="T91" fmla="*/ 59 h 455"/>
                <a:gd name="T92" fmla="*/ 0 w 631"/>
                <a:gd name="T93" fmla="*/ 55 h 455"/>
                <a:gd name="T94" fmla="*/ 44 w 631"/>
                <a:gd name="T95" fmla="*/ 47 h 455"/>
                <a:gd name="T96" fmla="*/ 117 w 631"/>
                <a:gd name="T97" fmla="*/ 43 h 455"/>
                <a:gd name="T98" fmla="*/ 150 w 631"/>
                <a:gd name="T99" fmla="*/ 31 h 455"/>
                <a:gd name="T100" fmla="*/ 224 w 631"/>
                <a:gd name="T101" fmla="*/ 24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1"/>
                <a:gd name="T154" fmla="*/ 0 h 455"/>
                <a:gd name="T155" fmla="*/ 631 w 631"/>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1" h="455">
                  <a:moveTo>
                    <a:pt x="128" y="79"/>
                  </a:moveTo>
                  <a:lnTo>
                    <a:pt x="144" y="71"/>
                  </a:lnTo>
                  <a:lnTo>
                    <a:pt x="159" y="87"/>
                  </a:lnTo>
                  <a:lnTo>
                    <a:pt x="167" y="87"/>
                  </a:lnTo>
                  <a:lnTo>
                    <a:pt x="175" y="103"/>
                  </a:lnTo>
                  <a:lnTo>
                    <a:pt x="175" y="135"/>
                  </a:lnTo>
                  <a:lnTo>
                    <a:pt x="215" y="143"/>
                  </a:lnTo>
                  <a:lnTo>
                    <a:pt x="231" y="167"/>
                  </a:lnTo>
                  <a:lnTo>
                    <a:pt x="271" y="167"/>
                  </a:lnTo>
                  <a:lnTo>
                    <a:pt x="295" y="183"/>
                  </a:lnTo>
                  <a:lnTo>
                    <a:pt x="319" y="183"/>
                  </a:lnTo>
                  <a:lnTo>
                    <a:pt x="351" y="175"/>
                  </a:lnTo>
                  <a:lnTo>
                    <a:pt x="375" y="175"/>
                  </a:lnTo>
                  <a:lnTo>
                    <a:pt x="391" y="151"/>
                  </a:lnTo>
                  <a:lnTo>
                    <a:pt x="391" y="143"/>
                  </a:lnTo>
                  <a:lnTo>
                    <a:pt x="399" y="135"/>
                  </a:lnTo>
                  <a:lnTo>
                    <a:pt x="415" y="135"/>
                  </a:lnTo>
                  <a:lnTo>
                    <a:pt x="431" y="127"/>
                  </a:lnTo>
                  <a:lnTo>
                    <a:pt x="447" y="111"/>
                  </a:lnTo>
                  <a:lnTo>
                    <a:pt x="471" y="111"/>
                  </a:lnTo>
                  <a:lnTo>
                    <a:pt x="471" y="95"/>
                  </a:lnTo>
                  <a:lnTo>
                    <a:pt x="463" y="87"/>
                  </a:lnTo>
                  <a:lnTo>
                    <a:pt x="447" y="95"/>
                  </a:lnTo>
                  <a:lnTo>
                    <a:pt x="431" y="95"/>
                  </a:lnTo>
                  <a:lnTo>
                    <a:pt x="431" y="71"/>
                  </a:lnTo>
                  <a:lnTo>
                    <a:pt x="439" y="55"/>
                  </a:lnTo>
                  <a:lnTo>
                    <a:pt x="455" y="63"/>
                  </a:lnTo>
                  <a:lnTo>
                    <a:pt x="471" y="55"/>
                  </a:lnTo>
                  <a:lnTo>
                    <a:pt x="479" y="32"/>
                  </a:lnTo>
                  <a:lnTo>
                    <a:pt x="487" y="24"/>
                  </a:lnTo>
                  <a:lnTo>
                    <a:pt x="487" y="16"/>
                  </a:lnTo>
                  <a:lnTo>
                    <a:pt x="479" y="16"/>
                  </a:lnTo>
                  <a:lnTo>
                    <a:pt x="487" y="0"/>
                  </a:lnTo>
                  <a:lnTo>
                    <a:pt x="511" y="0"/>
                  </a:lnTo>
                  <a:lnTo>
                    <a:pt x="535" y="0"/>
                  </a:lnTo>
                  <a:lnTo>
                    <a:pt x="551" y="16"/>
                  </a:lnTo>
                  <a:lnTo>
                    <a:pt x="559" y="63"/>
                  </a:lnTo>
                  <a:lnTo>
                    <a:pt x="575" y="63"/>
                  </a:lnTo>
                  <a:lnTo>
                    <a:pt x="591" y="79"/>
                  </a:lnTo>
                  <a:lnTo>
                    <a:pt x="591" y="87"/>
                  </a:lnTo>
                  <a:lnTo>
                    <a:pt x="607" y="87"/>
                  </a:lnTo>
                  <a:lnTo>
                    <a:pt x="631" y="87"/>
                  </a:lnTo>
                  <a:lnTo>
                    <a:pt x="631" y="95"/>
                  </a:lnTo>
                  <a:lnTo>
                    <a:pt x="615" y="135"/>
                  </a:lnTo>
                  <a:lnTo>
                    <a:pt x="607" y="135"/>
                  </a:lnTo>
                  <a:lnTo>
                    <a:pt x="591" y="135"/>
                  </a:lnTo>
                  <a:lnTo>
                    <a:pt x="599" y="159"/>
                  </a:lnTo>
                  <a:lnTo>
                    <a:pt x="591" y="175"/>
                  </a:lnTo>
                  <a:lnTo>
                    <a:pt x="575" y="183"/>
                  </a:lnTo>
                  <a:lnTo>
                    <a:pt x="567" y="183"/>
                  </a:lnTo>
                  <a:lnTo>
                    <a:pt x="559" y="183"/>
                  </a:lnTo>
                  <a:lnTo>
                    <a:pt x="551" y="183"/>
                  </a:lnTo>
                  <a:lnTo>
                    <a:pt x="527" y="207"/>
                  </a:lnTo>
                  <a:lnTo>
                    <a:pt x="527" y="215"/>
                  </a:lnTo>
                  <a:lnTo>
                    <a:pt x="511" y="215"/>
                  </a:lnTo>
                  <a:lnTo>
                    <a:pt x="495" y="231"/>
                  </a:lnTo>
                  <a:lnTo>
                    <a:pt x="495" y="223"/>
                  </a:lnTo>
                  <a:lnTo>
                    <a:pt x="495" y="215"/>
                  </a:lnTo>
                  <a:lnTo>
                    <a:pt x="503" y="199"/>
                  </a:lnTo>
                  <a:lnTo>
                    <a:pt x="495" y="191"/>
                  </a:lnTo>
                  <a:lnTo>
                    <a:pt x="471" y="215"/>
                  </a:lnTo>
                  <a:lnTo>
                    <a:pt x="471" y="223"/>
                  </a:lnTo>
                  <a:lnTo>
                    <a:pt x="463" y="223"/>
                  </a:lnTo>
                  <a:lnTo>
                    <a:pt x="455" y="231"/>
                  </a:lnTo>
                  <a:lnTo>
                    <a:pt x="471" y="247"/>
                  </a:lnTo>
                  <a:lnTo>
                    <a:pt x="487" y="239"/>
                  </a:lnTo>
                  <a:lnTo>
                    <a:pt x="511" y="247"/>
                  </a:lnTo>
                  <a:lnTo>
                    <a:pt x="511" y="255"/>
                  </a:lnTo>
                  <a:lnTo>
                    <a:pt x="503" y="247"/>
                  </a:lnTo>
                  <a:lnTo>
                    <a:pt x="487" y="255"/>
                  </a:lnTo>
                  <a:lnTo>
                    <a:pt x="471" y="271"/>
                  </a:lnTo>
                  <a:lnTo>
                    <a:pt x="479" y="279"/>
                  </a:lnTo>
                  <a:lnTo>
                    <a:pt x="487" y="311"/>
                  </a:lnTo>
                  <a:lnTo>
                    <a:pt x="503" y="319"/>
                  </a:lnTo>
                  <a:lnTo>
                    <a:pt x="495" y="319"/>
                  </a:lnTo>
                  <a:lnTo>
                    <a:pt x="503" y="327"/>
                  </a:lnTo>
                  <a:lnTo>
                    <a:pt x="479" y="335"/>
                  </a:lnTo>
                  <a:lnTo>
                    <a:pt x="503" y="335"/>
                  </a:lnTo>
                  <a:lnTo>
                    <a:pt x="495" y="367"/>
                  </a:lnTo>
                  <a:lnTo>
                    <a:pt x="479" y="375"/>
                  </a:lnTo>
                  <a:lnTo>
                    <a:pt x="471" y="375"/>
                  </a:lnTo>
                  <a:lnTo>
                    <a:pt x="471" y="391"/>
                  </a:lnTo>
                  <a:lnTo>
                    <a:pt x="471" y="407"/>
                  </a:lnTo>
                  <a:lnTo>
                    <a:pt x="463" y="407"/>
                  </a:lnTo>
                  <a:lnTo>
                    <a:pt x="463" y="415"/>
                  </a:lnTo>
                  <a:lnTo>
                    <a:pt x="439" y="423"/>
                  </a:lnTo>
                  <a:lnTo>
                    <a:pt x="423" y="423"/>
                  </a:lnTo>
                  <a:lnTo>
                    <a:pt x="423" y="431"/>
                  </a:lnTo>
                  <a:lnTo>
                    <a:pt x="415" y="423"/>
                  </a:lnTo>
                  <a:lnTo>
                    <a:pt x="415" y="431"/>
                  </a:lnTo>
                  <a:lnTo>
                    <a:pt x="407" y="431"/>
                  </a:lnTo>
                  <a:lnTo>
                    <a:pt x="383" y="447"/>
                  </a:lnTo>
                  <a:lnTo>
                    <a:pt x="375" y="455"/>
                  </a:lnTo>
                  <a:lnTo>
                    <a:pt x="375" y="439"/>
                  </a:lnTo>
                  <a:lnTo>
                    <a:pt x="359" y="439"/>
                  </a:lnTo>
                  <a:lnTo>
                    <a:pt x="351" y="439"/>
                  </a:lnTo>
                  <a:lnTo>
                    <a:pt x="343" y="439"/>
                  </a:lnTo>
                  <a:lnTo>
                    <a:pt x="343" y="423"/>
                  </a:lnTo>
                  <a:lnTo>
                    <a:pt x="327" y="423"/>
                  </a:lnTo>
                  <a:lnTo>
                    <a:pt x="303" y="431"/>
                  </a:lnTo>
                  <a:lnTo>
                    <a:pt x="295" y="423"/>
                  </a:lnTo>
                  <a:lnTo>
                    <a:pt x="295" y="431"/>
                  </a:lnTo>
                  <a:lnTo>
                    <a:pt x="287" y="431"/>
                  </a:lnTo>
                  <a:lnTo>
                    <a:pt x="287" y="447"/>
                  </a:lnTo>
                  <a:lnTo>
                    <a:pt x="279" y="447"/>
                  </a:lnTo>
                  <a:lnTo>
                    <a:pt x="279" y="439"/>
                  </a:lnTo>
                  <a:lnTo>
                    <a:pt x="271" y="439"/>
                  </a:lnTo>
                  <a:lnTo>
                    <a:pt x="263" y="431"/>
                  </a:lnTo>
                  <a:lnTo>
                    <a:pt x="263" y="423"/>
                  </a:lnTo>
                  <a:lnTo>
                    <a:pt x="263" y="415"/>
                  </a:lnTo>
                  <a:lnTo>
                    <a:pt x="255" y="415"/>
                  </a:lnTo>
                  <a:lnTo>
                    <a:pt x="247" y="415"/>
                  </a:lnTo>
                  <a:lnTo>
                    <a:pt x="255" y="375"/>
                  </a:lnTo>
                  <a:lnTo>
                    <a:pt x="247" y="367"/>
                  </a:lnTo>
                  <a:lnTo>
                    <a:pt x="239" y="367"/>
                  </a:lnTo>
                  <a:lnTo>
                    <a:pt x="231" y="351"/>
                  </a:lnTo>
                  <a:lnTo>
                    <a:pt x="215" y="351"/>
                  </a:lnTo>
                  <a:lnTo>
                    <a:pt x="183" y="367"/>
                  </a:lnTo>
                  <a:lnTo>
                    <a:pt x="159" y="367"/>
                  </a:lnTo>
                  <a:lnTo>
                    <a:pt x="151" y="367"/>
                  </a:lnTo>
                  <a:lnTo>
                    <a:pt x="144" y="367"/>
                  </a:lnTo>
                  <a:lnTo>
                    <a:pt x="120" y="367"/>
                  </a:lnTo>
                  <a:lnTo>
                    <a:pt x="112" y="359"/>
                  </a:lnTo>
                  <a:lnTo>
                    <a:pt x="104" y="351"/>
                  </a:lnTo>
                  <a:lnTo>
                    <a:pt x="96" y="351"/>
                  </a:lnTo>
                  <a:lnTo>
                    <a:pt x="80" y="335"/>
                  </a:lnTo>
                  <a:lnTo>
                    <a:pt x="72" y="335"/>
                  </a:lnTo>
                  <a:lnTo>
                    <a:pt x="48" y="327"/>
                  </a:lnTo>
                  <a:lnTo>
                    <a:pt x="40" y="311"/>
                  </a:lnTo>
                  <a:lnTo>
                    <a:pt x="56" y="311"/>
                  </a:lnTo>
                  <a:lnTo>
                    <a:pt x="48" y="295"/>
                  </a:lnTo>
                  <a:lnTo>
                    <a:pt x="64" y="279"/>
                  </a:lnTo>
                  <a:lnTo>
                    <a:pt x="64" y="271"/>
                  </a:lnTo>
                  <a:lnTo>
                    <a:pt x="56" y="263"/>
                  </a:lnTo>
                  <a:lnTo>
                    <a:pt x="40" y="271"/>
                  </a:lnTo>
                  <a:lnTo>
                    <a:pt x="24" y="263"/>
                  </a:lnTo>
                  <a:lnTo>
                    <a:pt x="16" y="255"/>
                  </a:lnTo>
                  <a:lnTo>
                    <a:pt x="0" y="247"/>
                  </a:lnTo>
                  <a:lnTo>
                    <a:pt x="8" y="247"/>
                  </a:lnTo>
                  <a:lnTo>
                    <a:pt x="8" y="231"/>
                  </a:lnTo>
                  <a:lnTo>
                    <a:pt x="0" y="231"/>
                  </a:lnTo>
                  <a:lnTo>
                    <a:pt x="0" y="207"/>
                  </a:lnTo>
                  <a:lnTo>
                    <a:pt x="8" y="199"/>
                  </a:lnTo>
                  <a:lnTo>
                    <a:pt x="24" y="199"/>
                  </a:lnTo>
                  <a:lnTo>
                    <a:pt x="32" y="191"/>
                  </a:lnTo>
                  <a:lnTo>
                    <a:pt x="40" y="191"/>
                  </a:lnTo>
                  <a:lnTo>
                    <a:pt x="64" y="183"/>
                  </a:lnTo>
                  <a:lnTo>
                    <a:pt x="72" y="167"/>
                  </a:lnTo>
                  <a:lnTo>
                    <a:pt x="64" y="135"/>
                  </a:lnTo>
                  <a:lnTo>
                    <a:pt x="80" y="135"/>
                  </a:lnTo>
                  <a:lnTo>
                    <a:pt x="88" y="103"/>
                  </a:lnTo>
                  <a:lnTo>
                    <a:pt x="112" y="103"/>
                  </a:lnTo>
                  <a:lnTo>
                    <a:pt x="120" y="103"/>
                  </a:lnTo>
                  <a:lnTo>
                    <a:pt x="120" y="87"/>
                  </a:lnTo>
                  <a:lnTo>
                    <a:pt x="128" y="79"/>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7" name="Freeform 415"/>
            <p:cNvSpPr>
              <a:spLocks/>
            </p:cNvSpPr>
            <p:nvPr/>
          </p:nvSpPr>
          <p:spPr bwMode="auto">
            <a:xfrm>
              <a:off x="2222" y="2292"/>
              <a:ext cx="321" cy="196"/>
            </a:xfrm>
            <a:custGeom>
              <a:avLst/>
              <a:gdLst>
                <a:gd name="T0" fmla="*/ 353 w 312"/>
                <a:gd name="T1" fmla="*/ 29 h 208"/>
                <a:gd name="T2" fmla="*/ 367 w 312"/>
                <a:gd name="T3" fmla="*/ 39 h 208"/>
                <a:gd name="T4" fmla="*/ 395 w 312"/>
                <a:gd name="T5" fmla="*/ 49 h 208"/>
                <a:gd name="T6" fmla="*/ 467 w 312"/>
                <a:gd name="T7" fmla="*/ 49 h 208"/>
                <a:gd name="T8" fmla="*/ 467 w 312"/>
                <a:gd name="T9" fmla="*/ 49 h 208"/>
                <a:gd name="T10" fmla="*/ 494 w 312"/>
                <a:gd name="T11" fmla="*/ 41 h 208"/>
                <a:gd name="T12" fmla="*/ 537 w 312"/>
                <a:gd name="T13" fmla="*/ 39 h 208"/>
                <a:gd name="T14" fmla="*/ 537 w 312"/>
                <a:gd name="T15" fmla="*/ 49 h 208"/>
                <a:gd name="T16" fmla="*/ 537 w 312"/>
                <a:gd name="T17" fmla="*/ 49 h 208"/>
                <a:gd name="T18" fmla="*/ 480 w 312"/>
                <a:gd name="T19" fmla="*/ 51 h 208"/>
                <a:gd name="T20" fmla="*/ 494 w 312"/>
                <a:gd name="T21" fmla="*/ 58 h 208"/>
                <a:gd name="T22" fmla="*/ 467 w 312"/>
                <a:gd name="T23" fmla="*/ 64 h 208"/>
                <a:gd name="T24" fmla="*/ 395 w 312"/>
                <a:gd name="T25" fmla="*/ 58 h 208"/>
                <a:gd name="T26" fmla="*/ 296 w 312"/>
                <a:gd name="T27" fmla="*/ 54 h 208"/>
                <a:gd name="T28" fmla="*/ 255 w 312"/>
                <a:gd name="T29" fmla="*/ 51 h 208"/>
                <a:gd name="T30" fmla="*/ 212 w 312"/>
                <a:gd name="T31" fmla="*/ 44 h 208"/>
                <a:gd name="T32" fmla="*/ 212 w 312"/>
                <a:gd name="T33" fmla="*/ 37 h 208"/>
                <a:gd name="T34" fmla="*/ 140 w 312"/>
                <a:gd name="T35" fmla="*/ 24 h 208"/>
                <a:gd name="T36" fmla="*/ 112 w 312"/>
                <a:gd name="T37" fmla="*/ 18 h 208"/>
                <a:gd name="T38" fmla="*/ 67 w 312"/>
                <a:gd name="T39" fmla="*/ 8 h 208"/>
                <a:gd name="T40" fmla="*/ 44 w 312"/>
                <a:gd name="T41" fmla="*/ 8 h 208"/>
                <a:gd name="T42" fmla="*/ 112 w 312"/>
                <a:gd name="T43" fmla="*/ 23 h 208"/>
                <a:gd name="T44" fmla="*/ 124 w 312"/>
                <a:gd name="T45" fmla="*/ 32 h 208"/>
                <a:gd name="T46" fmla="*/ 124 w 312"/>
                <a:gd name="T47" fmla="*/ 35 h 208"/>
                <a:gd name="T48" fmla="*/ 83 w 312"/>
                <a:gd name="T49" fmla="*/ 29 h 208"/>
                <a:gd name="T50" fmla="*/ 83 w 312"/>
                <a:gd name="T51" fmla="*/ 23 h 208"/>
                <a:gd name="T52" fmla="*/ 44 w 312"/>
                <a:gd name="T53" fmla="*/ 18 h 208"/>
                <a:gd name="T54" fmla="*/ 52 w 312"/>
                <a:gd name="T55" fmla="*/ 16 h 208"/>
                <a:gd name="T56" fmla="*/ 0 w 312"/>
                <a:gd name="T57" fmla="*/ 0 h 208"/>
                <a:gd name="T58" fmla="*/ 112 w 312"/>
                <a:gd name="T59" fmla="*/ 8 h 208"/>
                <a:gd name="T60" fmla="*/ 227 w 312"/>
                <a:gd name="T61" fmla="*/ 8 h 208"/>
                <a:gd name="T62" fmla="*/ 255 w 312"/>
                <a:gd name="T63" fmla="*/ 13 h 208"/>
                <a:gd name="T64" fmla="*/ 282 w 312"/>
                <a:gd name="T65" fmla="*/ 9 h 208"/>
                <a:gd name="T66" fmla="*/ 367 w 312"/>
                <a:gd name="T67" fmla="*/ 24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2"/>
                <a:gd name="T103" fmla="*/ 0 h 208"/>
                <a:gd name="T104" fmla="*/ 312 w 312"/>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2" h="208">
                  <a:moveTo>
                    <a:pt x="208" y="80"/>
                  </a:moveTo>
                  <a:lnTo>
                    <a:pt x="200" y="96"/>
                  </a:lnTo>
                  <a:lnTo>
                    <a:pt x="200" y="120"/>
                  </a:lnTo>
                  <a:lnTo>
                    <a:pt x="208" y="128"/>
                  </a:lnTo>
                  <a:lnTo>
                    <a:pt x="208" y="136"/>
                  </a:lnTo>
                  <a:lnTo>
                    <a:pt x="224" y="160"/>
                  </a:lnTo>
                  <a:lnTo>
                    <a:pt x="240" y="168"/>
                  </a:lnTo>
                  <a:lnTo>
                    <a:pt x="264" y="160"/>
                  </a:lnTo>
                  <a:lnTo>
                    <a:pt x="272" y="160"/>
                  </a:lnTo>
                  <a:lnTo>
                    <a:pt x="264" y="160"/>
                  </a:lnTo>
                  <a:lnTo>
                    <a:pt x="272" y="152"/>
                  </a:lnTo>
                  <a:lnTo>
                    <a:pt x="280" y="136"/>
                  </a:lnTo>
                  <a:lnTo>
                    <a:pt x="288" y="136"/>
                  </a:lnTo>
                  <a:lnTo>
                    <a:pt x="304" y="128"/>
                  </a:lnTo>
                  <a:lnTo>
                    <a:pt x="312" y="136"/>
                  </a:lnTo>
                  <a:lnTo>
                    <a:pt x="304" y="160"/>
                  </a:lnTo>
                  <a:lnTo>
                    <a:pt x="304" y="168"/>
                  </a:lnTo>
                  <a:lnTo>
                    <a:pt x="304" y="160"/>
                  </a:lnTo>
                  <a:lnTo>
                    <a:pt x="296" y="168"/>
                  </a:lnTo>
                  <a:lnTo>
                    <a:pt x="272" y="168"/>
                  </a:lnTo>
                  <a:lnTo>
                    <a:pt x="264" y="176"/>
                  </a:lnTo>
                  <a:lnTo>
                    <a:pt x="280" y="192"/>
                  </a:lnTo>
                  <a:lnTo>
                    <a:pt x="264" y="192"/>
                  </a:lnTo>
                  <a:lnTo>
                    <a:pt x="264" y="208"/>
                  </a:lnTo>
                  <a:lnTo>
                    <a:pt x="240" y="192"/>
                  </a:lnTo>
                  <a:lnTo>
                    <a:pt x="224" y="192"/>
                  </a:lnTo>
                  <a:lnTo>
                    <a:pt x="200" y="192"/>
                  </a:lnTo>
                  <a:lnTo>
                    <a:pt x="168" y="176"/>
                  </a:lnTo>
                  <a:lnTo>
                    <a:pt x="160" y="168"/>
                  </a:lnTo>
                  <a:lnTo>
                    <a:pt x="144" y="168"/>
                  </a:lnTo>
                  <a:lnTo>
                    <a:pt x="128" y="152"/>
                  </a:lnTo>
                  <a:lnTo>
                    <a:pt x="120" y="144"/>
                  </a:lnTo>
                  <a:lnTo>
                    <a:pt x="128" y="136"/>
                  </a:lnTo>
                  <a:lnTo>
                    <a:pt x="120" y="120"/>
                  </a:lnTo>
                  <a:lnTo>
                    <a:pt x="96" y="88"/>
                  </a:lnTo>
                  <a:lnTo>
                    <a:pt x="80" y="80"/>
                  </a:lnTo>
                  <a:lnTo>
                    <a:pt x="80" y="72"/>
                  </a:lnTo>
                  <a:lnTo>
                    <a:pt x="64" y="56"/>
                  </a:lnTo>
                  <a:lnTo>
                    <a:pt x="56" y="40"/>
                  </a:lnTo>
                  <a:lnTo>
                    <a:pt x="40" y="8"/>
                  </a:lnTo>
                  <a:lnTo>
                    <a:pt x="32" y="8"/>
                  </a:lnTo>
                  <a:lnTo>
                    <a:pt x="24" y="8"/>
                  </a:lnTo>
                  <a:lnTo>
                    <a:pt x="32" y="24"/>
                  </a:lnTo>
                  <a:lnTo>
                    <a:pt x="64" y="72"/>
                  </a:lnTo>
                  <a:lnTo>
                    <a:pt x="64" y="104"/>
                  </a:lnTo>
                  <a:lnTo>
                    <a:pt x="72" y="104"/>
                  </a:lnTo>
                  <a:lnTo>
                    <a:pt x="80" y="104"/>
                  </a:lnTo>
                  <a:lnTo>
                    <a:pt x="72" y="112"/>
                  </a:lnTo>
                  <a:lnTo>
                    <a:pt x="64" y="104"/>
                  </a:lnTo>
                  <a:lnTo>
                    <a:pt x="48" y="96"/>
                  </a:lnTo>
                  <a:lnTo>
                    <a:pt x="56" y="88"/>
                  </a:lnTo>
                  <a:lnTo>
                    <a:pt x="48" y="72"/>
                  </a:lnTo>
                  <a:lnTo>
                    <a:pt x="32" y="64"/>
                  </a:lnTo>
                  <a:lnTo>
                    <a:pt x="24" y="56"/>
                  </a:lnTo>
                  <a:lnTo>
                    <a:pt x="32" y="56"/>
                  </a:lnTo>
                  <a:lnTo>
                    <a:pt x="32" y="48"/>
                  </a:lnTo>
                  <a:lnTo>
                    <a:pt x="16" y="32"/>
                  </a:lnTo>
                  <a:lnTo>
                    <a:pt x="0" y="0"/>
                  </a:lnTo>
                  <a:lnTo>
                    <a:pt x="24" y="0"/>
                  </a:lnTo>
                  <a:lnTo>
                    <a:pt x="64" y="8"/>
                  </a:lnTo>
                  <a:lnTo>
                    <a:pt x="112" y="8"/>
                  </a:lnTo>
                  <a:lnTo>
                    <a:pt x="128" y="16"/>
                  </a:lnTo>
                  <a:lnTo>
                    <a:pt x="128" y="32"/>
                  </a:lnTo>
                  <a:lnTo>
                    <a:pt x="144" y="40"/>
                  </a:lnTo>
                  <a:lnTo>
                    <a:pt x="152" y="32"/>
                  </a:lnTo>
                  <a:lnTo>
                    <a:pt x="160" y="32"/>
                  </a:lnTo>
                  <a:lnTo>
                    <a:pt x="184" y="72"/>
                  </a:lnTo>
                  <a:lnTo>
                    <a:pt x="208" y="80"/>
                  </a:lnTo>
                </a:path>
              </a:pathLst>
            </a:custGeom>
            <a:solidFill>
              <a:srgbClr val="C00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18" name="Freeform 416"/>
            <p:cNvSpPr>
              <a:spLocks/>
            </p:cNvSpPr>
            <p:nvPr/>
          </p:nvSpPr>
          <p:spPr bwMode="auto">
            <a:xfrm>
              <a:off x="4673" y="2559"/>
              <a:ext cx="107" cy="59"/>
            </a:xfrm>
            <a:custGeom>
              <a:avLst/>
              <a:gdLst>
                <a:gd name="T0" fmla="*/ 112 w 104"/>
                <a:gd name="T1" fmla="*/ 6 h 64"/>
                <a:gd name="T2" fmla="*/ 112 w 104"/>
                <a:gd name="T3" fmla="*/ 6 h 64"/>
                <a:gd name="T4" fmla="*/ 100 w 104"/>
                <a:gd name="T5" fmla="*/ 6 h 64"/>
                <a:gd name="T6" fmla="*/ 84 w 104"/>
                <a:gd name="T7" fmla="*/ 6 h 64"/>
                <a:gd name="T8" fmla="*/ 52 w 104"/>
                <a:gd name="T9" fmla="*/ 10 h 64"/>
                <a:gd name="T10" fmla="*/ 44 w 104"/>
                <a:gd name="T11" fmla="*/ 10 h 64"/>
                <a:gd name="T12" fmla="*/ 44 w 104"/>
                <a:gd name="T13" fmla="*/ 12 h 64"/>
                <a:gd name="T14" fmla="*/ 0 w 104"/>
                <a:gd name="T15" fmla="*/ 12 h 64"/>
                <a:gd name="T16" fmla="*/ 16 w 104"/>
                <a:gd name="T17" fmla="*/ 13 h 64"/>
                <a:gd name="T18" fmla="*/ 44 w 104"/>
                <a:gd name="T19" fmla="*/ 13 h 64"/>
                <a:gd name="T20" fmla="*/ 52 w 104"/>
                <a:gd name="T21" fmla="*/ 12 h 64"/>
                <a:gd name="T22" fmla="*/ 84 w 104"/>
                <a:gd name="T23" fmla="*/ 13 h 64"/>
                <a:gd name="T24" fmla="*/ 100 w 104"/>
                <a:gd name="T25" fmla="*/ 12 h 64"/>
                <a:gd name="T26" fmla="*/ 124 w 104"/>
                <a:gd name="T27" fmla="*/ 6 h 64"/>
                <a:gd name="T28" fmla="*/ 169 w 104"/>
                <a:gd name="T29" fmla="*/ 6 h 64"/>
                <a:gd name="T30" fmla="*/ 183 w 104"/>
                <a:gd name="T31" fmla="*/ 6 h 64"/>
                <a:gd name="T32" fmla="*/ 169 w 104"/>
                <a:gd name="T33" fmla="*/ 6 h 64"/>
                <a:gd name="T34" fmla="*/ 183 w 104"/>
                <a:gd name="T35" fmla="*/ 6 h 64"/>
                <a:gd name="T36" fmla="*/ 156 w 104"/>
                <a:gd name="T37" fmla="*/ 6 h 64"/>
                <a:gd name="T38" fmla="*/ 156 w 104"/>
                <a:gd name="T39" fmla="*/ 6 h 64"/>
                <a:gd name="T40" fmla="*/ 140 w 104"/>
                <a:gd name="T41" fmla="*/ 0 h 64"/>
                <a:gd name="T42" fmla="*/ 112 w 104"/>
                <a:gd name="T43" fmla="*/ 6 h 64"/>
                <a:gd name="T44" fmla="*/ 112 w 104"/>
                <a:gd name="T45" fmla="*/ 6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64"/>
                <a:gd name="T71" fmla="*/ 104 w 10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64">
                  <a:moveTo>
                    <a:pt x="64" y="24"/>
                  </a:moveTo>
                  <a:lnTo>
                    <a:pt x="64" y="32"/>
                  </a:lnTo>
                  <a:lnTo>
                    <a:pt x="56" y="32"/>
                  </a:lnTo>
                  <a:lnTo>
                    <a:pt x="48" y="32"/>
                  </a:lnTo>
                  <a:lnTo>
                    <a:pt x="32" y="48"/>
                  </a:lnTo>
                  <a:lnTo>
                    <a:pt x="24" y="48"/>
                  </a:lnTo>
                  <a:lnTo>
                    <a:pt x="24" y="56"/>
                  </a:lnTo>
                  <a:lnTo>
                    <a:pt x="0" y="56"/>
                  </a:lnTo>
                  <a:lnTo>
                    <a:pt x="16" y="64"/>
                  </a:lnTo>
                  <a:lnTo>
                    <a:pt x="24" y="64"/>
                  </a:lnTo>
                  <a:lnTo>
                    <a:pt x="32" y="56"/>
                  </a:lnTo>
                  <a:lnTo>
                    <a:pt x="48" y="64"/>
                  </a:lnTo>
                  <a:lnTo>
                    <a:pt x="56" y="56"/>
                  </a:lnTo>
                  <a:lnTo>
                    <a:pt x="72" y="32"/>
                  </a:lnTo>
                  <a:lnTo>
                    <a:pt x="96" y="32"/>
                  </a:lnTo>
                  <a:lnTo>
                    <a:pt x="104" y="32"/>
                  </a:lnTo>
                  <a:lnTo>
                    <a:pt x="96" y="24"/>
                  </a:lnTo>
                  <a:lnTo>
                    <a:pt x="104" y="24"/>
                  </a:lnTo>
                  <a:lnTo>
                    <a:pt x="88" y="16"/>
                  </a:lnTo>
                  <a:lnTo>
                    <a:pt x="88" y="8"/>
                  </a:lnTo>
                  <a:lnTo>
                    <a:pt x="80" y="0"/>
                  </a:lnTo>
                  <a:lnTo>
                    <a:pt x="64" y="16"/>
                  </a:lnTo>
                  <a:lnTo>
                    <a:pt x="64"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grpSp>
      <p:sp>
        <p:nvSpPr>
          <p:cNvPr id="419" name="Oval 456"/>
          <p:cNvSpPr>
            <a:spLocks noChangeArrowheads="1"/>
          </p:cNvSpPr>
          <p:nvPr/>
        </p:nvSpPr>
        <p:spPr bwMode="auto">
          <a:xfrm>
            <a:off x="2355450" y="2467756"/>
            <a:ext cx="349403" cy="473839"/>
          </a:xfrm>
          <a:prstGeom prst="ellipse">
            <a:avLst/>
          </a:prstGeom>
          <a:noFill/>
          <a:ln w="9525">
            <a:solidFill>
              <a:srgbClr val="153353"/>
            </a:solidFill>
            <a:round/>
            <a:headEnd/>
            <a:tailEnd/>
          </a:ln>
          <a:extLst>
            <a:ext uri="{909E8E84-426E-40DD-AFC4-6F175D3DCCD1}">
              <a14:hiddenFill xmlns:a14="http://schemas.microsoft.com/office/drawing/2010/main" xmlns="">
                <a:solidFill>
                  <a:srgbClr val="FFFFFF"/>
                </a:solidFill>
              </a14:hiddenFill>
            </a:ext>
          </a:extLst>
        </p:spPr>
        <p:txBody>
          <a:bodyPr wrap="none" lIns="116444" tIns="58221" rIns="116444" bIns="58221" anchor="ctr"/>
          <a:lstStyle/>
          <a:p>
            <a:pPr algn="ctr"/>
            <a:r>
              <a:rPr lang="es-MX" b="1" dirty="0">
                <a:solidFill>
                  <a:srgbClr val="1F497D">
                    <a:lumMod val="50000"/>
                  </a:srgbClr>
                </a:solidFill>
              </a:rPr>
              <a:t>3</a:t>
            </a:r>
          </a:p>
        </p:txBody>
      </p:sp>
      <p:sp>
        <p:nvSpPr>
          <p:cNvPr id="420" name="AutoShape 452">
            <a:hlinkClick r:id="" action="ppaction://noaction"/>
          </p:cNvPr>
          <p:cNvSpPr>
            <a:spLocks noChangeArrowheads="1"/>
          </p:cNvSpPr>
          <p:nvPr/>
        </p:nvSpPr>
        <p:spPr bwMode="auto">
          <a:xfrm>
            <a:off x="4421749" y="1549904"/>
            <a:ext cx="1480165" cy="567771"/>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a:solidFill>
                  <a:prstClr val="white">
                    <a:lumMod val="95000"/>
                  </a:prstClr>
                </a:solidFill>
                <a:effectLst>
                  <a:outerShdw blurRad="38100" dist="38100" dir="2700000" algn="tl">
                    <a:srgbClr val="000000"/>
                  </a:outerShdw>
                </a:effectLst>
              </a:rPr>
              <a:t>EUROPA</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922,872 mdd</a:t>
            </a:r>
            <a:endParaRPr lang="es-MX" sz="1300" b="1" dirty="0">
              <a:solidFill>
                <a:prstClr val="white">
                  <a:lumMod val="95000"/>
                </a:prstClr>
              </a:solidFill>
              <a:effectLst>
                <a:outerShdw blurRad="38100" dist="38100" dir="2700000" algn="tl">
                  <a:srgbClr val="000000"/>
                </a:outerShdw>
              </a:effectLst>
            </a:endParaRPr>
          </a:p>
        </p:txBody>
      </p:sp>
      <p:sp>
        <p:nvSpPr>
          <p:cNvPr id="421" name="AutoShape 451">
            <a:hlinkClick r:id="" action="ppaction://noaction"/>
          </p:cNvPr>
          <p:cNvSpPr>
            <a:spLocks noChangeArrowheads="1"/>
          </p:cNvSpPr>
          <p:nvPr/>
        </p:nvSpPr>
        <p:spPr bwMode="auto">
          <a:xfrm>
            <a:off x="7108863" y="2059142"/>
            <a:ext cx="1393774" cy="567771"/>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a:solidFill>
                  <a:prstClr val="white">
                    <a:lumMod val="95000"/>
                  </a:prstClr>
                </a:solidFill>
                <a:effectLst>
                  <a:outerShdw blurRad="38100" dist="38100" dir="2700000" algn="tl">
                    <a:srgbClr val="000000"/>
                  </a:outerShdw>
                </a:effectLst>
              </a:rPr>
              <a:t>ASIA</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977,918 </a:t>
            </a:r>
            <a:r>
              <a:rPr lang="es-MX" sz="1300" b="1" dirty="0">
                <a:solidFill>
                  <a:prstClr val="white">
                    <a:lumMod val="95000"/>
                  </a:prstClr>
                </a:solidFill>
                <a:effectLst>
                  <a:outerShdw blurRad="38100" dist="38100" dir="2700000" algn="tl">
                    <a:srgbClr val="000000"/>
                  </a:outerShdw>
                </a:effectLst>
              </a:rPr>
              <a:t>mdd</a:t>
            </a:r>
          </a:p>
        </p:txBody>
      </p:sp>
      <p:sp>
        <p:nvSpPr>
          <p:cNvPr id="422" name="Oval 456"/>
          <p:cNvSpPr>
            <a:spLocks noChangeArrowheads="1"/>
          </p:cNvSpPr>
          <p:nvPr/>
        </p:nvSpPr>
        <p:spPr bwMode="auto">
          <a:xfrm>
            <a:off x="8404735" y="1641147"/>
            <a:ext cx="349403" cy="473839"/>
          </a:xfrm>
          <a:prstGeom prst="ellipse">
            <a:avLst/>
          </a:prstGeom>
          <a:noFill/>
          <a:ln w="9525">
            <a:solidFill>
              <a:srgbClr val="153353"/>
            </a:solidFill>
            <a:round/>
            <a:headEnd/>
            <a:tailEnd/>
          </a:ln>
          <a:extLst>
            <a:ext uri="{909E8E84-426E-40DD-AFC4-6F175D3DCCD1}">
              <a14:hiddenFill xmlns:a14="http://schemas.microsoft.com/office/drawing/2010/main" xmlns="">
                <a:solidFill>
                  <a:srgbClr val="FFFFFF"/>
                </a:solidFill>
              </a14:hiddenFill>
            </a:ext>
          </a:extLst>
        </p:spPr>
        <p:txBody>
          <a:bodyPr wrap="none" lIns="116444" tIns="58221" rIns="116444" bIns="58221" anchor="ctr"/>
          <a:lstStyle/>
          <a:p>
            <a:pPr algn="ctr"/>
            <a:r>
              <a:rPr lang="es-MX" b="1" dirty="0">
                <a:solidFill>
                  <a:srgbClr val="1F497D">
                    <a:lumMod val="50000"/>
                  </a:srgbClr>
                </a:solidFill>
              </a:rPr>
              <a:t>1</a:t>
            </a:r>
          </a:p>
        </p:txBody>
      </p:sp>
      <p:sp>
        <p:nvSpPr>
          <p:cNvPr id="423" name="AutoShape 447">
            <a:hlinkClick r:id="rId3" action="ppaction://hlinksldjump"/>
          </p:cNvPr>
          <p:cNvSpPr>
            <a:spLocks noChangeArrowheads="1"/>
          </p:cNvSpPr>
          <p:nvPr/>
        </p:nvSpPr>
        <p:spPr bwMode="auto">
          <a:xfrm>
            <a:off x="596940" y="2008989"/>
            <a:ext cx="1652947" cy="567771"/>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116444" tIns="58221" rIns="116444" bIns="58221" anchor="ctr"/>
          <a:lstStyle/>
          <a:p>
            <a:pPr algn="ctr">
              <a:lnSpc>
                <a:spcPct val="85000"/>
              </a:lnSpc>
              <a:defRPr/>
            </a:pPr>
            <a:r>
              <a:rPr lang="es-MX" sz="1300" b="1" dirty="0">
                <a:solidFill>
                  <a:prstClr val="white">
                    <a:lumMod val="95000"/>
                  </a:prstClr>
                </a:solidFill>
                <a:effectLst>
                  <a:outerShdw blurRad="38100" dist="38100" dir="2700000" algn="tl">
                    <a:srgbClr val="000000"/>
                  </a:outerShdw>
                </a:effectLst>
              </a:rPr>
              <a:t>AMÉRICA DEL NORTE</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642,291 </a:t>
            </a:r>
            <a:r>
              <a:rPr lang="es-MX" sz="1300" b="1" dirty="0">
                <a:solidFill>
                  <a:prstClr val="white">
                    <a:lumMod val="95000"/>
                  </a:prstClr>
                </a:solidFill>
                <a:effectLst>
                  <a:outerShdw blurRad="38100" dist="38100" dir="2700000" algn="tl">
                    <a:srgbClr val="000000"/>
                  </a:outerShdw>
                </a:effectLst>
              </a:rPr>
              <a:t>mdd</a:t>
            </a:r>
          </a:p>
        </p:txBody>
      </p:sp>
      <p:sp>
        <p:nvSpPr>
          <p:cNvPr id="424" name="Oval 456"/>
          <p:cNvSpPr>
            <a:spLocks noChangeArrowheads="1"/>
          </p:cNvSpPr>
          <p:nvPr/>
        </p:nvSpPr>
        <p:spPr bwMode="auto">
          <a:xfrm>
            <a:off x="4906604" y="2253441"/>
            <a:ext cx="349403" cy="473839"/>
          </a:xfrm>
          <a:prstGeom prst="ellipse">
            <a:avLst/>
          </a:prstGeom>
          <a:noFill/>
          <a:ln w="9525">
            <a:solidFill>
              <a:srgbClr val="153353"/>
            </a:solidFill>
            <a:round/>
            <a:headEnd/>
            <a:tailEnd/>
          </a:ln>
          <a:extLst>
            <a:ext uri="{909E8E84-426E-40DD-AFC4-6F175D3DCCD1}">
              <a14:hiddenFill xmlns:a14="http://schemas.microsoft.com/office/drawing/2010/main" xmlns="">
                <a:solidFill>
                  <a:srgbClr val="FFFFFF"/>
                </a:solidFill>
              </a14:hiddenFill>
            </a:ext>
          </a:extLst>
        </p:spPr>
        <p:txBody>
          <a:bodyPr wrap="none" lIns="116444" tIns="58221" rIns="116444" bIns="58221" anchor="ctr"/>
          <a:lstStyle/>
          <a:p>
            <a:pPr algn="ctr"/>
            <a:r>
              <a:rPr lang="es-MX" b="1" dirty="0" smtClean="0">
                <a:solidFill>
                  <a:srgbClr val="1F497D">
                    <a:lumMod val="50000"/>
                  </a:srgbClr>
                </a:solidFill>
              </a:rPr>
              <a:t>2</a:t>
            </a:r>
            <a:endParaRPr lang="es-MX" b="1" dirty="0">
              <a:solidFill>
                <a:srgbClr val="1F497D">
                  <a:lumMod val="50000"/>
                </a:srgbClr>
              </a:solidFill>
            </a:endParaRPr>
          </a:p>
        </p:txBody>
      </p:sp>
      <p:sp>
        <p:nvSpPr>
          <p:cNvPr id="425" name="Oval 456"/>
          <p:cNvSpPr>
            <a:spLocks noChangeArrowheads="1"/>
          </p:cNvSpPr>
          <p:nvPr/>
        </p:nvSpPr>
        <p:spPr bwMode="auto">
          <a:xfrm>
            <a:off x="4046743" y="4180303"/>
            <a:ext cx="349403" cy="473837"/>
          </a:xfrm>
          <a:prstGeom prst="ellipse">
            <a:avLst/>
          </a:prstGeom>
          <a:noFill/>
          <a:ln w="9525">
            <a:solidFill>
              <a:srgbClr val="153353"/>
            </a:solidFill>
            <a:round/>
            <a:headEnd/>
            <a:tailEnd/>
          </a:ln>
          <a:extLst>
            <a:ext uri="{909E8E84-426E-40DD-AFC4-6F175D3DCCD1}">
              <a14:hiddenFill xmlns:a14="http://schemas.microsoft.com/office/drawing/2010/main" xmlns="">
                <a:solidFill>
                  <a:srgbClr val="FFFFFF"/>
                </a:solidFill>
              </a14:hiddenFill>
            </a:ext>
          </a:extLst>
        </p:spPr>
        <p:txBody>
          <a:bodyPr wrap="none" lIns="116444" tIns="58221" rIns="116444" bIns="58221" anchor="ctr"/>
          <a:lstStyle/>
          <a:p>
            <a:pPr algn="ctr"/>
            <a:r>
              <a:rPr lang="es-MX" b="1" dirty="0">
                <a:solidFill>
                  <a:srgbClr val="1F497D">
                    <a:lumMod val="50000"/>
                  </a:srgbClr>
                </a:solidFill>
              </a:rPr>
              <a:t>4</a:t>
            </a:r>
          </a:p>
        </p:txBody>
      </p:sp>
      <p:sp>
        <p:nvSpPr>
          <p:cNvPr id="426" name="AutoShape 448">
            <a:hlinkClick r:id="rId3" action="ppaction://hlinksldjump"/>
          </p:cNvPr>
          <p:cNvSpPr>
            <a:spLocks noChangeArrowheads="1"/>
          </p:cNvSpPr>
          <p:nvPr/>
        </p:nvSpPr>
        <p:spPr bwMode="auto">
          <a:xfrm>
            <a:off x="179515" y="2937930"/>
            <a:ext cx="2175931" cy="106262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200" b="1" dirty="0" smtClean="0">
                <a:solidFill>
                  <a:prstClr val="white">
                    <a:lumMod val="95000"/>
                  </a:prstClr>
                </a:solidFill>
                <a:effectLst>
                  <a:outerShdw blurRad="38100" dist="38100" dir="2700000" algn="tl">
                    <a:srgbClr val="000000"/>
                  </a:outerShdw>
                </a:effectLst>
              </a:rPr>
              <a:t>La industria de la construcción mexicana se encuentra ubicada en la posición número 12 a nivel mundial por el valor de su producción </a:t>
            </a:r>
            <a:endParaRPr lang="es-MX" sz="1200" b="1" dirty="0">
              <a:solidFill>
                <a:prstClr val="white">
                  <a:lumMod val="95000"/>
                </a:prstClr>
              </a:solidFill>
              <a:effectLst>
                <a:outerShdw blurRad="38100" dist="38100" dir="2700000" algn="tl">
                  <a:srgbClr val="000000"/>
                </a:outerShdw>
              </a:effectLst>
            </a:endParaRPr>
          </a:p>
        </p:txBody>
      </p:sp>
      <p:sp>
        <p:nvSpPr>
          <p:cNvPr id="427" name="AutoShape 449">
            <a:hlinkClick r:id="" action="ppaction://noaction"/>
          </p:cNvPr>
          <p:cNvSpPr>
            <a:spLocks noChangeArrowheads="1"/>
          </p:cNvSpPr>
          <p:nvPr/>
        </p:nvSpPr>
        <p:spPr bwMode="auto">
          <a:xfrm>
            <a:off x="7544352" y="3512946"/>
            <a:ext cx="1393774" cy="567771"/>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a:solidFill>
                  <a:prstClr val="white">
                    <a:lumMod val="95000"/>
                  </a:prstClr>
                </a:solidFill>
                <a:effectLst>
                  <a:outerShdw blurRad="38100" dist="38100" dir="2700000" algn="tl">
                    <a:srgbClr val="000000"/>
                  </a:outerShdw>
                </a:effectLst>
              </a:rPr>
              <a:t>OCEANÍA</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93,807 </a:t>
            </a:r>
            <a:r>
              <a:rPr lang="es-MX" sz="1300" b="1" dirty="0">
                <a:solidFill>
                  <a:prstClr val="white">
                    <a:lumMod val="95000"/>
                  </a:prstClr>
                </a:solidFill>
                <a:effectLst>
                  <a:outerShdw blurRad="38100" dist="38100" dir="2700000" algn="tl">
                    <a:srgbClr val="000000"/>
                  </a:outerShdw>
                </a:effectLst>
              </a:rPr>
              <a:t>mdd</a:t>
            </a:r>
          </a:p>
        </p:txBody>
      </p:sp>
      <p:sp>
        <p:nvSpPr>
          <p:cNvPr id="428" name="Oval 456"/>
          <p:cNvSpPr>
            <a:spLocks noChangeArrowheads="1"/>
          </p:cNvSpPr>
          <p:nvPr/>
        </p:nvSpPr>
        <p:spPr bwMode="auto">
          <a:xfrm>
            <a:off x="7668331" y="4427572"/>
            <a:ext cx="349403" cy="473837"/>
          </a:xfrm>
          <a:prstGeom prst="ellipse">
            <a:avLst/>
          </a:prstGeom>
          <a:noFill/>
          <a:ln w="9525">
            <a:solidFill>
              <a:srgbClr val="153353"/>
            </a:solidFill>
            <a:round/>
            <a:headEnd/>
            <a:tailEnd/>
          </a:ln>
          <a:extLst>
            <a:ext uri="{909E8E84-426E-40DD-AFC4-6F175D3DCCD1}">
              <a14:hiddenFill xmlns:a14="http://schemas.microsoft.com/office/drawing/2010/main" xmlns="">
                <a:solidFill>
                  <a:srgbClr val="FFFFFF"/>
                </a:solidFill>
              </a14:hiddenFill>
            </a:ext>
          </a:extLst>
        </p:spPr>
        <p:txBody>
          <a:bodyPr wrap="none" lIns="116444" tIns="58221" rIns="116444" bIns="58221" anchor="ctr"/>
          <a:lstStyle/>
          <a:p>
            <a:pPr algn="ctr"/>
            <a:r>
              <a:rPr lang="es-MX" b="1" dirty="0" smtClean="0">
                <a:solidFill>
                  <a:srgbClr val="1F497D">
                    <a:lumMod val="50000"/>
                  </a:srgbClr>
                </a:solidFill>
              </a:rPr>
              <a:t>6</a:t>
            </a:r>
            <a:endParaRPr lang="es-MX" b="1" dirty="0">
              <a:solidFill>
                <a:srgbClr val="1F497D">
                  <a:lumMod val="50000"/>
                </a:srgbClr>
              </a:solidFill>
            </a:endParaRPr>
          </a:p>
        </p:txBody>
      </p:sp>
      <p:sp>
        <p:nvSpPr>
          <p:cNvPr id="429" name="AutoShape 450">
            <a:hlinkClick r:id="" action="ppaction://noaction"/>
          </p:cNvPr>
          <p:cNvSpPr>
            <a:spLocks noChangeArrowheads="1"/>
          </p:cNvSpPr>
          <p:nvPr/>
        </p:nvSpPr>
        <p:spPr bwMode="auto">
          <a:xfrm>
            <a:off x="5355329" y="3985254"/>
            <a:ext cx="1554788" cy="567771"/>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MEDIO ORIENTE Y AFRICA</a:t>
            </a:r>
            <a:endParaRPr lang="es-MX" sz="1300" b="1" dirty="0">
              <a:solidFill>
                <a:prstClr val="white">
                  <a:lumMod val="95000"/>
                </a:prstClr>
              </a:solidFill>
              <a:effectLst>
                <a:outerShdw blurRad="38100" dist="38100" dir="2700000" algn="tl">
                  <a:srgbClr val="000000"/>
                </a:outerShdw>
              </a:effectLst>
            </a:endParaRP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109,485 </a:t>
            </a:r>
            <a:r>
              <a:rPr lang="es-MX" sz="1300" b="1" dirty="0">
                <a:solidFill>
                  <a:prstClr val="white">
                    <a:lumMod val="95000"/>
                  </a:prstClr>
                </a:solidFill>
                <a:effectLst>
                  <a:outerShdw blurRad="38100" dist="38100" dir="2700000" algn="tl">
                    <a:srgbClr val="000000"/>
                  </a:outerShdw>
                </a:effectLst>
              </a:rPr>
              <a:t>mdd</a:t>
            </a:r>
          </a:p>
        </p:txBody>
      </p:sp>
      <p:sp>
        <p:nvSpPr>
          <p:cNvPr id="430" name="Oval 456"/>
          <p:cNvSpPr>
            <a:spLocks noChangeArrowheads="1"/>
          </p:cNvSpPr>
          <p:nvPr/>
        </p:nvSpPr>
        <p:spPr bwMode="auto">
          <a:xfrm>
            <a:off x="5066194" y="3585148"/>
            <a:ext cx="349403" cy="473839"/>
          </a:xfrm>
          <a:prstGeom prst="ellipse">
            <a:avLst/>
          </a:prstGeom>
          <a:noFill/>
          <a:ln w="9525">
            <a:solidFill>
              <a:srgbClr val="153353"/>
            </a:solidFill>
            <a:round/>
            <a:headEnd/>
            <a:tailEnd/>
          </a:ln>
          <a:extLst>
            <a:ext uri="{909E8E84-426E-40DD-AFC4-6F175D3DCCD1}">
              <a14:hiddenFill xmlns:a14="http://schemas.microsoft.com/office/drawing/2010/main" xmlns="">
                <a:solidFill>
                  <a:srgbClr val="FFFFFF"/>
                </a:solidFill>
              </a14:hiddenFill>
            </a:ext>
          </a:extLst>
        </p:spPr>
        <p:txBody>
          <a:bodyPr wrap="none" lIns="116444" tIns="58221" rIns="116444" bIns="58221" anchor="ctr"/>
          <a:lstStyle/>
          <a:p>
            <a:pPr algn="ctr"/>
            <a:r>
              <a:rPr lang="es-MX" b="1" dirty="0" smtClean="0">
                <a:solidFill>
                  <a:prstClr val="white">
                    <a:lumMod val="95000"/>
                  </a:prstClr>
                </a:solidFill>
              </a:rPr>
              <a:t>5</a:t>
            </a:r>
            <a:endParaRPr lang="es-MX" b="1" dirty="0">
              <a:solidFill>
                <a:prstClr val="white">
                  <a:lumMod val="95000"/>
                </a:prstClr>
              </a:solidFill>
            </a:endParaRPr>
          </a:p>
        </p:txBody>
      </p:sp>
      <p:sp>
        <p:nvSpPr>
          <p:cNvPr id="433" name="AutoShape 448">
            <a:hlinkClick r:id="rId3" action="ppaction://hlinksldjump"/>
          </p:cNvPr>
          <p:cNvSpPr>
            <a:spLocks noChangeArrowheads="1"/>
          </p:cNvSpPr>
          <p:nvPr/>
        </p:nvSpPr>
        <p:spPr bwMode="auto">
          <a:xfrm>
            <a:off x="3856405" y="4610212"/>
            <a:ext cx="1480164" cy="75772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AMÉRICA LATINA Y EL CARIBE</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 245,014 </a:t>
            </a:r>
            <a:r>
              <a:rPr lang="es-MX" sz="1300" b="1" dirty="0" err="1" smtClean="0">
                <a:solidFill>
                  <a:prstClr val="white">
                    <a:lumMod val="95000"/>
                  </a:prstClr>
                </a:solidFill>
                <a:effectLst>
                  <a:outerShdw blurRad="38100" dist="38100" dir="2700000" algn="tl">
                    <a:srgbClr val="000000"/>
                  </a:outerShdw>
                </a:effectLst>
              </a:rPr>
              <a:t>mdd</a:t>
            </a:r>
            <a:endParaRPr lang="es-MX" sz="1300" b="1" dirty="0">
              <a:solidFill>
                <a:prstClr val="white">
                  <a:lumMod val="95000"/>
                </a:prstClr>
              </a:solidFill>
              <a:effectLst>
                <a:outerShdw blurRad="38100" dist="38100" dir="2700000" algn="tl">
                  <a:srgbClr val="000000"/>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297332"/>
            <a:ext cx="3715200" cy="2398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32" name="AutoShape 448">
            <a:hlinkClick r:id="rId3" action="ppaction://hlinksldjump"/>
          </p:cNvPr>
          <p:cNvSpPr>
            <a:spLocks noChangeArrowheads="1"/>
          </p:cNvSpPr>
          <p:nvPr/>
        </p:nvSpPr>
        <p:spPr bwMode="auto">
          <a:xfrm>
            <a:off x="3276130" y="3393128"/>
            <a:ext cx="1480164" cy="47437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MÉXICO</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 76,636mdd</a:t>
            </a:r>
            <a:endParaRPr lang="es-MX" sz="1300" b="1" dirty="0">
              <a:solidFill>
                <a:prstClr val="white">
                  <a:lumMod val="95000"/>
                </a:prstClr>
              </a:solidFill>
              <a:effectLst>
                <a:outerShdw blurRad="38100" dist="38100" dir="2700000" algn="tl">
                  <a:srgbClr val="000000"/>
                </a:outerShdw>
              </a:effectLst>
            </a:endParaRPr>
          </a:p>
        </p:txBody>
      </p:sp>
      <p:pic>
        <p:nvPicPr>
          <p:cNvPr id="431" name="Picture 4" descr="http://www.euroamerica.org/imas06/0001.gif"/>
          <p:cNvPicPr>
            <a:picLocks noChangeAspect="1" noChangeArrowheads="1"/>
          </p:cNvPicPr>
          <p:nvPr/>
        </p:nvPicPr>
        <p:blipFill>
          <a:blip r:embed="rId5"/>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8514864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948264" y="6127391"/>
            <a:ext cx="2160240" cy="674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39" name="AutoShape 2"/>
          <p:cNvSpPr>
            <a:spLocks noChangeArrowheads="1"/>
          </p:cNvSpPr>
          <p:nvPr/>
        </p:nvSpPr>
        <p:spPr bwMode="auto">
          <a:xfrm>
            <a:off x="0" y="3543320"/>
            <a:ext cx="9144000" cy="911379"/>
          </a:xfrm>
          <a:prstGeom prst="downArrowCallout">
            <a:avLst>
              <a:gd name="adj1" fmla="val 50127"/>
              <a:gd name="adj2" fmla="val 43607"/>
              <a:gd name="adj3" fmla="val 33699"/>
              <a:gd name="adj4" fmla="val 51023"/>
            </a:avLst>
          </a:prstGeom>
          <a:solidFill>
            <a:schemeClr val="accent5">
              <a:lumMod val="75000"/>
            </a:schemeClr>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es-MX">
              <a:latin typeface="Arial" charset="0"/>
            </a:endParaRPr>
          </a:p>
        </p:txBody>
      </p:sp>
      <p:sp>
        <p:nvSpPr>
          <p:cNvPr id="63491" name="AutoShape 3"/>
          <p:cNvSpPr>
            <a:spLocks noChangeArrowheads="1"/>
          </p:cNvSpPr>
          <p:nvPr/>
        </p:nvSpPr>
        <p:spPr bwMode="auto">
          <a:xfrm>
            <a:off x="630343" y="1201283"/>
            <a:ext cx="2643206" cy="867819"/>
          </a:xfrm>
          <a:prstGeom prst="rightArrow">
            <a:avLst>
              <a:gd name="adj1" fmla="val 50000"/>
              <a:gd name="adj2" fmla="val 48166"/>
            </a:avLst>
          </a:prstGeom>
          <a:solidFill>
            <a:schemeClr val="accent2">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sz="1400" b="1" dirty="0">
                <a:solidFill>
                  <a:schemeClr val="bg1"/>
                </a:solidFill>
                <a:effectLst>
                  <a:outerShdw blurRad="38100" dist="38100" dir="2700000" algn="tl">
                    <a:srgbClr val="000000">
                      <a:alpha val="43137"/>
                    </a:srgbClr>
                  </a:outerShdw>
                </a:effectLst>
                <a:latin typeface="Arial Narrow" pitchFamily="34" charset="0"/>
              </a:rPr>
              <a:t>Crecimiento económico</a:t>
            </a:r>
          </a:p>
        </p:txBody>
      </p:sp>
      <p:sp>
        <p:nvSpPr>
          <p:cNvPr id="63493" name="Rectangle 5"/>
          <p:cNvSpPr>
            <a:spLocks noChangeArrowheads="1"/>
          </p:cNvSpPr>
          <p:nvPr/>
        </p:nvSpPr>
        <p:spPr bwMode="auto">
          <a:xfrm>
            <a:off x="3428993" y="1206218"/>
            <a:ext cx="5329237" cy="1998683"/>
          </a:xfrm>
          <a:prstGeom prst="rect">
            <a:avLst/>
          </a:prstGeom>
          <a:solidFill>
            <a:schemeClr val="accent5">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l">
              <a:lnSpc>
                <a:spcPct val="150000"/>
              </a:lnSpc>
              <a:buFontTx/>
              <a:buChar char="•"/>
              <a:defRPr/>
            </a:pPr>
            <a:r>
              <a:rPr lang="es-MX" sz="2600" b="1" dirty="0">
                <a:solidFill>
                  <a:srgbClr val="F8F8F8"/>
                </a:solidFill>
                <a:effectLst>
                  <a:outerShdw blurRad="38100" dist="38100" dir="2700000" algn="tl">
                    <a:srgbClr val="000000"/>
                  </a:outerShdw>
                </a:effectLst>
              </a:rPr>
              <a:t> </a:t>
            </a:r>
            <a:r>
              <a:rPr lang="es-MX" sz="2600" b="1" dirty="0">
                <a:solidFill>
                  <a:srgbClr val="F8F8F8"/>
                </a:solidFill>
                <a:effectLst>
                  <a:outerShdw blurRad="38100" dist="38100" dir="2700000" algn="tl">
                    <a:srgbClr val="000000"/>
                  </a:outerShdw>
                </a:effectLst>
                <a:latin typeface="Arial Narrow" pitchFamily="34" charset="0"/>
              </a:rPr>
              <a:t>Genera empleo</a:t>
            </a:r>
          </a:p>
          <a:p>
            <a:pPr algn="l">
              <a:lnSpc>
                <a:spcPct val="150000"/>
              </a:lnSpc>
              <a:buFontTx/>
              <a:buChar char="•"/>
              <a:defRPr/>
            </a:pPr>
            <a:r>
              <a:rPr lang="es-MX" sz="2600" b="1" dirty="0">
                <a:solidFill>
                  <a:srgbClr val="F8F8F8"/>
                </a:solidFill>
                <a:effectLst>
                  <a:outerShdw blurRad="38100" dist="38100" dir="2700000" algn="tl">
                    <a:srgbClr val="000000"/>
                  </a:outerShdw>
                </a:effectLst>
                <a:latin typeface="Arial Narrow" pitchFamily="34" charset="0"/>
              </a:rPr>
              <a:t> Mejora la calidad de vida</a:t>
            </a:r>
          </a:p>
          <a:p>
            <a:pPr algn="l">
              <a:lnSpc>
                <a:spcPct val="150000"/>
              </a:lnSpc>
              <a:buFontTx/>
              <a:buChar char="•"/>
              <a:defRPr/>
            </a:pPr>
            <a:r>
              <a:rPr lang="es-MX" sz="2600" b="1" dirty="0">
                <a:solidFill>
                  <a:srgbClr val="F8F8F8"/>
                </a:solidFill>
                <a:effectLst>
                  <a:outerShdw blurRad="38100" dist="38100" dir="2700000" algn="tl">
                    <a:srgbClr val="000000"/>
                  </a:outerShdw>
                </a:effectLst>
                <a:latin typeface="Arial Narrow" pitchFamily="34" charset="0"/>
              </a:rPr>
              <a:t> Atrae  inversiones</a:t>
            </a:r>
          </a:p>
        </p:txBody>
      </p:sp>
      <p:sp>
        <p:nvSpPr>
          <p:cNvPr id="14342" name="Arc 6"/>
          <p:cNvSpPr>
            <a:spLocks/>
          </p:cNvSpPr>
          <p:nvPr/>
        </p:nvSpPr>
        <p:spPr bwMode="auto">
          <a:xfrm rot="11361576" flipH="1">
            <a:off x="1116013" y="4870180"/>
            <a:ext cx="762000" cy="1542976"/>
          </a:xfrm>
          <a:custGeom>
            <a:avLst/>
            <a:gdLst>
              <a:gd name="T0" fmla="*/ 2147483647 w 27278"/>
              <a:gd name="T1" fmla="*/ 2147483647 h 43131"/>
              <a:gd name="T2" fmla="*/ 2147483647 w 27278"/>
              <a:gd name="T3" fmla="*/ 2147483647 h 43131"/>
              <a:gd name="T4" fmla="*/ 2147483647 w 27278"/>
              <a:gd name="T5" fmla="*/ 2147483647 h 43131"/>
              <a:gd name="T6" fmla="*/ 0 60000 65536"/>
              <a:gd name="T7" fmla="*/ 0 60000 65536"/>
              <a:gd name="T8" fmla="*/ 0 60000 65536"/>
              <a:gd name="T9" fmla="*/ 0 w 27278"/>
              <a:gd name="T10" fmla="*/ 0 h 43131"/>
              <a:gd name="T11" fmla="*/ 27278 w 27278"/>
              <a:gd name="T12" fmla="*/ 43131 h 43131"/>
            </a:gdLst>
            <a:ahLst/>
            <a:cxnLst>
              <a:cxn ang="T6">
                <a:pos x="T0" y="T1"/>
              </a:cxn>
              <a:cxn ang="T7">
                <a:pos x="T2" y="T3"/>
              </a:cxn>
              <a:cxn ang="T8">
                <a:pos x="T4" y="T5"/>
              </a:cxn>
            </a:cxnLst>
            <a:rect l="T9" t="T10" r="T11" b="T12"/>
            <a:pathLst>
              <a:path w="27278" h="43131" fill="none" extrusionOk="0">
                <a:moveTo>
                  <a:pt x="19874" y="43130"/>
                </a:moveTo>
                <a:cubicBezTo>
                  <a:pt x="8649" y="42231"/>
                  <a:pt x="0" y="32860"/>
                  <a:pt x="0" y="21600"/>
                </a:cubicBezTo>
                <a:cubicBezTo>
                  <a:pt x="0" y="9670"/>
                  <a:pt x="9670" y="0"/>
                  <a:pt x="21600" y="0"/>
                </a:cubicBezTo>
                <a:cubicBezTo>
                  <a:pt x="23518" y="-1"/>
                  <a:pt x="25427" y="255"/>
                  <a:pt x="27278" y="759"/>
                </a:cubicBezTo>
              </a:path>
              <a:path w="27278" h="43131" stroke="0" extrusionOk="0">
                <a:moveTo>
                  <a:pt x="19874" y="43130"/>
                </a:moveTo>
                <a:cubicBezTo>
                  <a:pt x="8649" y="42231"/>
                  <a:pt x="0" y="32860"/>
                  <a:pt x="0" y="21600"/>
                </a:cubicBezTo>
                <a:cubicBezTo>
                  <a:pt x="0" y="9670"/>
                  <a:pt x="9670" y="0"/>
                  <a:pt x="21600" y="0"/>
                </a:cubicBezTo>
                <a:cubicBezTo>
                  <a:pt x="23518" y="-1"/>
                  <a:pt x="25427" y="255"/>
                  <a:pt x="27278" y="759"/>
                </a:cubicBezTo>
                <a:lnTo>
                  <a:pt x="21600" y="21600"/>
                </a:lnTo>
                <a:lnTo>
                  <a:pt x="19874" y="43130"/>
                </a:lnTo>
                <a:close/>
              </a:path>
            </a:pathLst>
          </a:custGeom>
          <a:noFill/>
          <a:ln w="76200" cap="sq">
            <a:solidFill>
              <a:schemeClr val="accent1">
                <a:lumMod val="50000"/>
              </a:schemeClr>
            </a:solidFill>
            <a:round/>
            <a:headEnd type="arrow" w="lg" len="med"/>
            <a:tailEnd type="none" w="lg" len="med"/>
          </a:ln>
          <a:effectLst>
            <a:outerShdw dist="107763"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endParaRPr lang="es-MX"/>
          </a:p>
        </p:txBody>
      </p:sp>
      <p:sp>
        <p:nvSpPr>
          <p:cNvPr id="14343" name="Arc 7"/>
          <p:cNvSpPr>
            <a:spLocks/>
          </p:cNvSpPr>
          <p:nvPr/>
        </p:nvSpPr>
        <p:spPr bwMode="auto">
          <a:xfrm rot="812289" flipH="1">
            <a:off x="7293908" y="4898945"/>
            <a:ext cx="762000" cy="1449157"/>
          </a:xfrm>
          <a:custGeom>
            <a:avLst/>
            <a:gdLst>
              <a:gd name="T0" fmla="*/ 2147483647 w 27278"/>
              <a:gd name="T1" fmla="*/ 2147483647 h 43131"/>
              <a:gd name="T2" fmla="*/ 2147483647 w 27278"/>
              <a:gd name="T3" fmla="*/ 2147483647 h 43131"/>
              <a:gd name="T4" fmla="*/ 2147483647 w 27278"/>
              <a:gd name="T5" fmla="*/ 2147483647 h 43131"/>
              <a:gd name="T6" fmla="*/ 0 60000 65536"/>
              <a:gd name="T7" fmla="*/ 0 60000 65536"/>
              <a:gd name="T8" fmla="*/ 0 60000 65536"/>
            </a:gdLst>
            <a:ahLst/>
            <a:cxnLst>
              <a:cxn ang="T6">
                <a:pos x="T0" y="T1"/>
              </a:cxn>
              <a:cxn ang="T7">
                <a:pos x="T2" y="T3"/>
              </a:cxn>
              <a:cxn ang="T8">
                <a:pos x="T4" y="T5"/>
              </a:cxn>
            </a:cxnLst>
            <a:rect l="0" t="0" r="r" b="b"/>
            <a:pathLst>
              <a:path w="27278" h="43131" fill="none" extrusionOk="0">
                <a:moveTo>
                  <a:pt x="19874" y="43130"/>
                </a:moveTo>
                <a:cubicBezTo>
                  <a:pt x="8649" y="42231"/>
                  <a:pt x="0" y="32860"/>
                  <a:pt x="0" y="21600"/>
                </a:cubicBezTo>
                <a:cubicBezTo>
                  <a:pt x="0" y="9670"/>
                  <a:pt x="9670" y="0"/>
                  <a:pt x="21600" y="0"/>
                </a:cubicBezTo>
                <a:cubicBezTo>
                  <a:pt x="23518" y="-1"/>
                  <a:pt x="25427" y="255"/>
                  <a:pt x="27278" y="759"/>
                </a:cubicBezTo>
              </a:path>
              <a:path w="27278" h="43131" stroke="0" extrusionOk="0">
                <a:moveTo>
                  <a:pt x="19874" y="43130"/>
                </a:moveTo>
                <a:cubicBezTo>
                  <a:pt x="8649" y="42231"/>
                  <a:pt x="0" y="32860"/>
                  <a:pt x="0" y="21600"/>
                </a:cubicBezTo>
                <a:cubicBezTo>
                  <a:pt x="0" y="9670"/>
                  <a:pt x="9670" y="0"/>
                  <a:pt x="21600" y="0"/>
                </a:cubicBezTo>
                <a:cubicBezTo>
                  <a:pt x="23518" y="-1"/>
                  <a:pt x="25427" y="255"/>
                  <a:pt x="27278" y="759"/>
                </a:cubicBezTo>
                <a:lnTo>
                  <a:pt x="21600" y="21600"/>
                </a:lnTo>
                <a:lnTo>
                  <a:pt x="19874" y="43130"/>
                </a:lnTo>
                <a:close/>
              </a:path>
            </a:pathLst>
          </a:custGeom>
          <a:noFill/>
          <a:ln w="76200" cap="sq">
            <a:solidFill>
              <a:schemeClr val="accent1">
                <a:lumMod val="50000"/>
              </a:schemeClr>
            </a:solidFill>
            <a:round/>
            <a:headEnd type="arrow" w="lg" len="med"/>
            <a:tailEnd type="none" w="lg" len="med"/>
          </a:ln>
          <a:effectLst>
            <a:outerShdw dist="107763"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s-MX"/>
          </a:p>
        </p:txBody>
      </p:sp>
      <p:sp>
        <p:nvSpPr>
          <p:cNvPr id="63501" name="Oval 13"/>
          <p:cNvSpPr>
            <a:spLocks noChangeArrowheads="1"/>
          </p:cNvSpPr>
          <p:nvPr/>
        </p:nvSpPr>
        <p:spPr bwMode="auto">
          <a:xfrm>
            <a:off x="3258718" y="5129852"/>
            <a:ext cx="2511160" cy="1063832"/>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s-MX" sz="1800" b="1" dirty="0">
                <a:solidFill>
                  <a:srgbClr val="F8F8F8"/>
                </a:solidFill>
                <a:effectLst>
                  <a:outerShdw blurRad="38100" dist="38100" dir="2700000" algn="tl">
                    <a:srgbClr val="000000"/>
                  </a:outerShdw>
                </a:effectLst>
                <a:latin typeface="Arial" charset="0"/>
              </a:rPr>
              <a:t>Circulo </a:t>
            </a:r>
            <a:r>
              <a:rPr lang="es-MX" sz="1800" b="1" dirty="0" smtClean="0">
                <a:solidFill>
                  <a:srgbClr val="F8F8F8"/>
                </a:solidFill>
                <a:effectLst>
                  <a:outerShdw blurRad="38100" dist="38100" dir="2700000" algn="tl">
                    <a:srgbClr val="000000"/>
                  </a:outerShdw>
                </a:effectLst>
                <a:latin typeface="Arial" charset="0"/>
              </a:rPr>
              <a:t>virtuoso de </a:t>
            </a:r>
          </a:p>
          <a:p>
            <a:pPr algn="ctr">
              <a:defRPr/>
            </a:pPr>
            <a:r>
              <a:rPr lang="es-MX" sz="1800" b="1" dirty="0" smtClean="0">
                <a:solidFill>
                  <a:srgbClr val="F8F8F8"/>
                </a:solidFill>
                <a:effectLst>
                  <a:outerShdw blurRad="38100" dist="38100" dir="2700000" algn="tl">
                    <a:srgbClr val="000000"/>
                  </a:outerShdw>
                </a:effectLst>
                <a:latin typeface="Arial" charset="0"/>
              </a:rPr>
              <a:t>la Infraestructura</a:t>
            </a:r>
            <a:endParaRPr lang="es-MX" sz="1800" b="1" dirty="0">
              <a:solidFill>
                <a:srgbClr val="F8F8F8"/>
              </a:solidFill>
              <a:effectLst>
                <a:outerShdw blurRad="38100" dist="38100" dir="2700000" algn="tl">
                  <a:srgbClr val="000000"/>
                </a:outerShdw>
              </a:effectLst>
              <a:latin typeface="Arial" charset="0"/>
            </a:endParaRPr>
          </a:p>
        </p:txBody>
      </p:sp>
      <p:sp>
        <p:nvSpPr>
          <p:cNvPr id="63503" name="AutoShape 15"/>
          <p:cNvSpPr>
            <a:spLocks noChangeArrowheads="1"/>
          </p:cNvSpPr>
          <p:nvPr/>
        </p:nvSpPr>
        <p:spPr bwMode="auto">
          <a:xfrm>
            <a:off x="642912" y="1920787"/>
            <a:ext cx="2357454" cy="867819"/>
          </a:xfrm>
          <a:prstGeom prst="rightArrow">
            <a:avLst>
              <a:gd name="adj1" fmla="val 50000"/>
              <a:gd name="adj2" fmla="val 48166"/>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sz="1400" b="1" dirty="0">
                <a:solidFill>
                  <a:schemeClr val="bg1"/>
                </a:solidFill>
                <a:effectLst>
                  <a:outerShdw blurRad="38100" dist="38100" dir="2700000" algn="tl">
                    <a:srgbClr val="000000">
                      <a:alpha val="43137"/>
                    </a:srgbClr>
                  </a:outerShdw>
                </a:effectLst>
                <a:latin typeface="Arial Narrow" pitchFamily="34" charset="0"/>
              </a:rPr>
              <a:t>Desarrollo Social</a:t>
            </a:r>
          </a:p>
        </p:txBody>
      </p:sp>
      <p:sp>
        <p:nvSpPr>
          <p:cNvPr id="63504" name="AutoShape 16"/>
          <p:cNvSpPr>
            <a:spLocks noChangeArrowheads="1"/>
          </p:cNvSpPr>
          <p:nvPr/>
        </p:nvSpPr>
        <p:spPr bwMode="auto">
          <a:xfrm>
            <a:off x="583994" y="2675501"/>
            <a:ext cx="2643206" cy="867819"/>
          </a:xfrm>
          <a:prstGeom prst="rightArrow">
            <a:avLst>
              <a:gd name="adj1" fmla="val 50000"/>
              <a:gd name="adj2" fmla="val 48166"/>
            </a:avLst>
          </a:prstGeom>
          <a:solidFill>
            <a:schemeClr val="accent4">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sz="1400" b="1" dirty="0" smtClean="0">
                <a:solidFill>
                  <a:schemeClr val="bg1"/>
                </a:solidFill>
                <a:effectLst>
                  <a:outerShdw blurRad="38100" dist="38100" dir="2700000" algn="tl">
                    <a:srgbClr val="000000">
                      <a:alpha val="43137"/>
                    </a:srgbClr>
                  </a:outerShdw>
                </a:effectLst>
                <a:latin typeface="Arial Narrow" pitchFamily="34" charset="0"/>
              </a:rPr>
              <a:t>Aumenta competitividad</a:t>
            </a:r>
            <a:endParaRPr lang="es-MX" sz="14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63505" name="AutoShape 17"/>
          <p:cNvSpPr>
            <a:spLocks noChangeArrowheads="1"/>
          </p:cNvSpPr>
          <p:nvPr/>
        </p:nvSpPr>
        <p:spPr bwMode="auto">
          <a:xfrm>
            <a:off x="1908177" y="4339101"/>
            <a:ext cx="1584325" cy="867819"/>
          </a:xfrm>
          <a:prstGeom prst="rightArrow">
            <a:avLst>
              <a:gd name="adj1" fmla="val 50000"/>
              <a:gd name="adj2" fmla="val 48166"/>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MX" sz="1000" b="1" dirty="0">
                <a:effectLst>
                  <a:outerShdw blurRad="38100" dist="38100" dir="2700000" algn="tl">
                    <a:srgbClr val="000000"/>
                  </a:outerShdw>
                </a:effectLst>
              </a:rPr>
              <a:t>Generación de Ingresos Fiscales</a:t>
            </a:r>
          </a:p>
        </p:txBody>
      </p:sp>
      <p:sp>
        <p:nvSpPr>
          <p:cNvPr id="63506" name="AutoShape 18"/>
          <p:cNvSpPr>
            <a:spLocks noChangeArrowheads="1"/>
          </p:cNvSpPr>
          <p:nvPr/>
        </p:nvSpPr>
        <p:spPr bwMode="auto">
          <a:xfrm>
            <a:off x="3851275" y="4262036"/>
            <a:ext cx="1584325" cy="867819"/>
          </a:xfrm>
          <a:prstGeom prst="rightArrow">
            <a:avLst>
              <a:gd name="adj1" fmla="val 50000"/>
              <a:gd name="adj2" fmla="val 48166"/>
            </a:avLst>
          </a:prstGeom>
          <a:solidFill>
            <a:schemeClr val="accent4">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200" b="1" dirty="0">
                <a:effectLst>
                  <a:outerShdw blurRad="38100" dist="38100" dir="2700000" algn="tl">
                    <a:srgbClr val="000000"/>
                  </a:outerShdw>
                </a:effectLst>
              </a:rPr>
              <a:t>Inversión</a:t>
            </a:r>
          </a:p>
        </p:txBody>
      </p:sp>
      <p:sp>
        <p:nvSpPr>
          <p:cNvPr id="63507" name="AutoShape 19"/>
          <p:cNvSpPr>
            <a:spLocks noChangeArrowheads="1"/>
          </p:cNvSpPr>
          <p:nvPr/>
        </p:nvSpPr>
        <p:spPr bwMode="auto">
          <a:xfrm>
            <a:off x="5795968" y="4262036"/>
            <a:ext cx="1584325" cy="867819"/>
          </a:xfrm>
          <a:prstGeom prst="rightArrow">
            <a:avLst>
              <a:gd name="adj1" fmla="val 50000"/>
              <a:gd name="adj2" fmla="val 48166"/>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000" b="1" dirty="0">
                <a:effectLst>
                  <a:outerShdw blurRad="38100" dist="38100" dir="2700000" algn="tl">
                    <a:srgbClr val="000000"/>
                  </a:outerShdw>
                </a:effectLst>
              </a:rPr>
              <a:t>Creación de empleo y riqueza</a:t>
            </a:r>
          </a:p>
        </p:txBody>
      </p:sp>
      <p:sp>
        <p:nvSpPr>
          <p:cNvPr id="63508" name="AutoShape 20"/>
          <p:cNvSpPr>
            <a:spLocks noChangeArrowheads="1"/>
          </p:cNvSpPr>
          <p:nvPr/>
        </p:nvSpPr>
        <p:spPr bwMode="auto">
          <a:xfrm rot="10800000">
            <a:off x="5429261" y="5880418"/>
            <a:ext cx="1730375" cy="859442"/>
          </a:xfrm>
          <a:prstGeom prst="rightArrow">
            <a:avLst>
              <a:gd name="adj1" fmla="val 50000"/>
              <a:gd name="adj2" fmla="val 53119"/>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rot="10800000" lIns="36000" tIns="10800" rIns="36000" bIns="10800" anchor="ctr"/>
          <a:lstStyle/>
          <a:p>
            <a:pPr algn="ctr">
              <a:defRPr/>
            </a:pPr>
            <a:r>
              <a:rPr lang="es-MX" sz="1000" b="1" dirty="0">
                <a:effectLst>
                  <a:outerShdw blurRad="38100" dist="38100" dir="2700000" algn="tl">
                    <a:srgbClr val="000000"/>
                  </a:outerShdw>
                </a:effectLst>
              </a:rPr>
              <a:t>Mayor competitividad del estado</a:t>
            </a:r>
          </a:p>
        </p:txBody>
      </p:sp>
      <p:sp>
        <p:nvSpPr>
          <p:cNvPr id="63510" name="AutoShape 22"/>
          <p:cNvSpPr>
            <a:spLocks noChangeArrowheads="1"/>
          </p:cNvSpPr>
          <p:nvPr/>
        </p:nvSpPr>
        <p:spPr bwMode="auto">
          <a:xfrm rot="10800000">
            <a:off x="2143111" y="5955808"/>
            <a:ext cx="1584325" cy="867819"/>
          </a:xfrm>
          <a:prstGeom prst="rightArrow">
            <a:avLst>
              <a:gd name="adj1" fmla="val 50000"/>
              <a:gd name="adj2" fmla="val 48166"/>
            </a:avLst>
          </a:prstGeom>
          <a:solidFill>
            <a:schemeClr val="tx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rot="10800000" anchor="ctr"/>
          <a:lstStyle/>
          <a:p>
            <a:pPr algn="ctr">
              <a:defRPr/>
            </a:pPr>
            <a:r>
              <a:rPr lang="es-MX" sz="1000" b="1" dirty="0">
                <a:effectLst>
                  <a:outerShdw blurRad="38100" dist="38100" dir="2700000" algn="tl">
                    <a:srgbClr val="000000"/>
                  </a:outerShdw>
                </a:effectLst>
              </a:rPr>
              <a:t>Atracción de Capitales</a:t>
            </a:r>
          </a:p>
        </p:txBody>
      </p:sp>
      <p:sp>
        <p:nvSpPr>
          <p:cNvPr id="63511" name="Text Box 23"/>
          <p:cNvSpPr txBox="1">
            <a:spLocks noChangeArrowheads="1"/>
          </p:cNvSpPr>
          <p:nvPr/>
        </p:nvSpPr>
        <p:spPr bwMode="auto">
          <a:xfrm>
            <a:off x="2500298" y="168695"/>
            <a:ext cx="6643702" cy="683264"/>
          </a:xfrm>
          <a:prstGeom prst="rect">
            <a:avLst/>
          </a:prstGeom>
          <a:solidFill>
            <a:schemeClr val="accent2"/>
          </a:solidFill>
          <a:ln>
            <a:noFill/>
          </a:ln>
          <a:effectLst/>
          <a:extLst/>
        </p:spPr>
        <p:txBody>
          <a:bodyPr wrap="square" anchor="b">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r" eaLnBrk="0" fontAlgn="base" hangingPunct="0">
              <a:spcBef>
                <a:spcPct val="0"/>
              </a:spcBef>
              <a:spcAft>
                <a:spcPct val="0"/>
              </a:spcAft>
              <a:defRPr sz="1400">
                <a:solidFill>
                  <a:schemeClr val="tx1"/>
                </a:solidFill>
                <a:latin typeface="Arial" pitchFamily="34" charset="0"/>
              </a:defRPr>
            </a:lvl6pPr>
            <a:lvl7pPr marL="2971800" indent="-228600" algn="r" eaLnBrk="0" fontAlgn="base" hangingPunct="0">
              <a:spcBef>
                <a:spcPct val="0"/>
              </a:spcBef>
              <a:spcAft>
                <a:spcPct val="0"/>
              </a:spcAft>
              <a:defRPr sz="1400">
                <a:solidFill>
                  <a:schemeClr val="tx1"/>
                </a:solidFill>
                <a:latin typeface="Arial" pitchFamily="34" charset="0"/>
              </a:defRPr>
            </a:lvl7pPr>
            <a:lvl8pPr marL="3429000" indent="-228600" algn="r" eaLnBrk="0" fontAlgn="base" hangingPunct="0">
              <a:spcBef>
                <a:spcPct val="0"/>
              </a:spcBef>
              <a:spcAft>
                <a:spcPct val="0"/>
              </a:spcAft>
              <a:defRPr sz="1400">
                <a:solidFill>
                  <a:schemeClr val="tx1"/>
                </a:solidFill>
                <a:latin typeface="Arial" pitchFamily="34" charset="0"/>
              </a:defRPr>
            </a:lvl8pPr>
            <a:lvl9pPr marL="3886200" indent="-228600" algn="r" eaLnBrk="0" fontAlgn="base" hangingPunct="0">
              <a:spcBef>
                <a:spcPct val="0"/>
              </a:spcBef>
              <a:spcAft>
                <a:spcPct val="0"/>
              </a:spcAft>
              <a:defRPr sz="1400">
                <a:solidFill>
                  <a:schemeClr val="tx1"/>
                </a:solidFill>
                <a:latin typeface="Arial" pitchFamily="34" charset="0"/>
              </a:defRPr>
            </a:lvl9pPr>
          </a:lstStyle>
          <a:p>
            <a:pPr algn="r" eaLnBrk="1" hangingPunct="1">
              <a:lnSpc>
                <a:spcPct val="80000"/>
              </a:lnSpc>
              <a:spcBef>
                <a:spcPct val="50000"/>
              </a:spcBef>
              <a:defRPr/>
            </a:pPr>
            <a:r>
              <a:rPr lang="es-MX" sz="2400" dirty="0" smtClean="0">
                <a:solidFill>
                  <a:schemeClr val="bg1"/>
                </a:solidFill>
                <a:effectLst>
                  <a:outerShdw blurRad="38100" dist="38100" dir="2700000" algn="tl">
                    <a:srgbClr val="000000">
                      <a:alpha val="43137"/>
                    </a:srgbClr>
                  </a:outerShdw>
                </a:effectLst>
                <a:cs typeface="Arial" pitchFamily="34" charset="0"/>
              </a:rPr>
              <a:t>3. Círculo Virtuoso de la infraestructura como palanca del desarrollo equilibrado</a:t>
            </a:r>
            <a:endParaRPr lang="es-ES" sz="2400" dirty="0" smtClean="0">
              <a:solidFill>
                <a:schemeClr val="bg1"/>
              </a:solidFill>
              <a:effectLst>
                <a:outerShdw blurRad="38100" dist="38100" dir="2700000" algn="tl">
                  <a:srgbClr val="000000">
                    <a:alpha val="43137"/>
                  </a:srgbClr>
                </a:outerShdw>
              </a:effectLst>
              <a:cs typeface="Arial" pitchFamily="34" charset="0"/>
            </a:endParaRPr>
          </a:p>
        </p:txBody>
      </p:sp>
      <p:sp>
        <p:nvSpPr>
          <p:cNvPr id="63513" name="Text Box 25"/>
          <p:cNvSpPr txBox="1">
            <a:spLocks noChangeArrowheads="1"/>
          </p:cNvSpPr>
          <p:nvPr/>
        </p:nvSpPr>
        <p:spPr bwMode="auto">
          <a:xfrm>
            <a:off x="85089" y="6932507"/>
            <a:ext cx="4964117" cy="2616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l">
              <a:spcBef>
                <a:spcPct val="50000"/>
              </a:spcBef>
              <a:defRPr/>
            </a:pPr>
            <a:r>
              <a:rPr lang="es-MX" sz="1100" b="1" dirty="0">
                <a:solidFill>
                  <a:schemeClr val="bg1"/>
                </a:solidFill>
                <a:effectLst>
                  <a:outerShdw blurRad="38100" dist="38100" dir="2700000" algn="tl">
                    <a:srgbClr val="000000"/>
                  </a:outerShdw>
                </a:effectLst>
                <a:latin typeface="Arial Narrow" pitchFamily="34" charset="0"/>
              </a:rPr>
              <a:t>Fuente: Gerencia de Economía y Financiamiento, Dirección Técnica CMIC.</a:t>
            </a:r>
          </a:p>
        </p:txBody>
      </p:sp>
      <p:sp>
        <p:nvSpPr>
          <p:cNvPr id="17" name="Text Box 3"/>
          <p:cNvSpPr txBox="1">
            <a:spLocks noChangeArrowheads="1"/>
          </p:cNvSpPr>
          <p:nvPr/>
        </p:nvSpPr>
        <p:spPr bwMode="auto">
          <a:xfrm>
            <a:off x="8821731" y="6868409"/>
            <a:ext cx="322271" cy="339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defRPr/>
            </a:pPr>
            <a:r>
              <a:rPr lang="es-ES" sz="1600" b="1" dirty="0" smtClean="0">
                <a:solidFill>
                  <a:schemeClr val="bg1"/>
                </a:solidFill>
                <a:effectLst>
                  <a:outerShdw blurRad="38100" dist="38100" dir="2700000" algn="tl">
                    <a:srgbClr val="000000">
                      <a:alpha val="43137"/>
                    </a:srgbClr>
                  </a:outerShdw>
                </a:effectLst>
                <a:latin typeface="Arial Narrow" pitchFamily="34" charset="0"/>
                <a:cs typeface="DokChampa" pitchFamily="34" charset="-34"/>
              </a:rPr>
              <a:t>3</a:t>
            </a:r>
          </a:p>
        </p:txBody>
      </p:sp>
      <p:pic>
        <p:nvPicPr>
          <p:cNvPr id="19" name="Picture 4" descr="http://www.euroamerica.org/imas06/0001.gif"/>
          <p:cNvPicPr>
            <a:picLocks noChangeAspect="1" noChangeArrowheads="1"/>
          </p:cNvPicPr>
          <p:nvPr/>
        </p:nvPicPr>
        <p:blipFill>
          <a:blip r:embed="rId3"/>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0777513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Gráfico"/>
          <p:cNvGraphicFramePr>
            <a:graphicFrameLocks/>
          </p:cNvGraphicFramePr>
          <p:nvPr>
            <p:extLst>
              <p:ext uri="{D42A27DB-BD31-4B8C-83A1-F6EECF244321}">
                <p14:modId xmlns:p14="http://schemas.microsoft.com/office/powerpoint/2010/main" xmlns="" val="2004308491"/>
              </p:ext>
            </p:extLst>
          </p:nvPr>
        </p:nvGraphicFramePr>
        <p:xfrm>
          <a:off x="295283" y="3542719"/>
          <a:ext cx="4924790" cy="3191655"/>
        </p:xfrm>
        <a:graphic>
          <a:graphicData uri="http://schemas.openxmlformats.org/drawingml/2006/chart">
            <c:chart xmlns:c="http://schemas.openxmlformats.org/drawingml/2006/chart" xmlns:r="http://schemas.openxmlformats.org/officeDocument/2006/relationships" r:id="rId3"/>
          </a:graphicData>
        </a:graphic>
      </p:graphicFrame>
      <p:sp>
        <p:nvSpPr>
          <p:cNvPr id="2" name="1 Rectángulo"/>
          <p:cNvSpPr/>
          <p:nvPr/>
        </p:nvSpPr>
        <p:spPr>
          <a:xfrm>
            <a:off x="703820" y="3855549"/>
            <a:ext cx="2718556" cy="2203762"/>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5" name="4 Tabla"/>
          <p:cNvGraphicFramePr>
            <a:graphicFrameLocks noGrp="1"/>
          </p:cNvGraphicFramePr>
          <p:nvPr>
            <p:extLst>
              <p:ext uri="{D42A27DB-BD31-4B8C-83A1-F6EECF244321}">
                <p14:modId xmlns:p14="http://schemas.microsoft.com/office/powerpoint/2010/main" xmlns="" val="827045045"/>
              </p:ext>
            </p:extLst>
          </p:nvPr>
        </p:nvGraphicFramePr>
        <p:xfrm>
          <a:off x="2786052" y="1118376"/>
          <a:ext cx="6171174" cy="2203760"/>
        </p:xfrm>
        <a:graphic>
          <a:graphicData uri="http://schemas.openxmlformats.org/drawingml/2006/table">
            <a:tbl>
              <a:tblPr>
                <a:tableStyleId>{D113A9D2-9D6B-4929-AA2D-F23B5EE8CBE7}</a:tableStyleId>
              </a:tblPr>
              <a:tblGrid>
                <a:gridCol w="500066"/>
                <a:gridCol w="785818"/>
                <a:gridCol w="785818"/>
                <a:gridCol w="785818"/>
                <a:gridCol w="766843"/>
                <a:gridCol w="955053"/>
                <a:gridCol w="680311"/>
                <a:gridCol w="911447"/>
              </a:tblGrid>
              <a:tr h="886720">
                <a:tc>
                  <a:txBody>
                    <a:bodyPr/>
                    <a:lstStyle/>
                    <a:p>
                      <a:pPr algn="ctr" rtl="0" fontAlgn="ctr"/>
                      <a:r>
                        <a:rPr lang="es-MX" sz="900" b="1" u="none" strike="noStrike" dirty="0" smtClean="0">
                          <a:effectLst>
                            <a:outerShdw blurRad="50800" dist="38100" algn="tr" rotWithShape="0">
                              <a:prstClr val="black">
                                <a:alpha val="40000"/>
                              </a:prstClr>
                            </a:outerShdw>
                          </a:effectLst>
                        </a:rPr>
                        <a:t>País</a:t>
                      </a:r>
                      <a:endParaRPr lang="es-MX" sz="900" b="1" i="0" u="none" strike="noStrike" dirty="0">
                        <a:solidFill>
                          <a:srgbClr val="FFFFFF"/>
                        </a:solidFill>
                        <a:effectLst>
                          <a:outerShdw blurRad="50800" dist="38100" algn="tr" rotWithShape="0">
                            <a:prstClr val="black">
                              <a:alpha val="40000"/>
                            </a:prstClr>
                          </a:outerShdw>
                        </a:effectLst>
                        <a:latin typeface="Arial Narrow"/>
                      </a:endParaRPr>
                    </a:p>
                  </a:txBody>
                  <a:tcPr marL="9525" marR="9525" marT="10052" marB="0" anchor="ctr">
                    <a:solidFill>
                      <a:schemeClr val="accent5">
                        <a:lumMod val="75000"/>
                      </a:schemeClr>
                    </a:solidFill>
                  </a:tcPr>
                </a:tc>
                <a:tc>
                  <a:txBody>
                    <a:bodyPr/>
                    <a:lstStyle/>
                    <a:p>
                      <a:pPr algn="ctr" rtl="0" fontAlgn="ctr"/>
                      <a:r>
                        <a:rPr lang="es-MX" sz="900" b="1" u="none" strike="noStrike" dirty="0" smtClean="0">
                          <a:effectLst>
                            <a:outerShdw blurRad="50800" dist="38100" algn="tr" rotWithShape="0">
                              <a:prstClr val="black">
                                <a:alpha val="40000"/>
                              </a:prstClr>
                            </a:outerShdw>
                          </a:effectLst>
                        </a:rPr>
                        <a:t>Posición en Infraestructura General</a:t>
                      </a:r>
                      <a:endParaRPr lang="es-MX" sz="900" b="1" i="0" u="none" strike="noStrike" dirty="0">
                        <a:solidFill>
                          <a:srgbClr val="FFFFFF"/>
                        </a:solidFill>
                        <a:effectLst>
                          <a:outerShdw blurRad="50800" dist="38100" algn="tr" rotWithShape="0">
                            <a:prstClr val="black">
                              <a:alpha val="40000"/>
                            </a:prstClr>
                          </a:outerShdw>
                        </a:effectLst>
                        <a:latin typeface="Arial Narrow"/>
                      </a:endParaRPr>
                    </a:p>
                  </a:txBody>
                  <a:tcPr marL="9525" marR="9525" marT="10052" marB="0" anchor="ctr">
                    <a:solidFill>
                      <a:schemeClr val="accent5">
                        <a:lumMod val="75000"/>
                      </a:schemeClr>
                    </a:solidFill>
                  </a:tcPr>
                </a:tc>
                <a:tc>
                  <a:txBody>
                    <a:bodyPr/>
                    <a:lstStyle/>
                    <a:p>
                      <a:pPr algn="ctr" rtl="0" fontAlgn="ctr"/>
                      <a:r>
                        <a:rPr lang="es-MX" sz="900" b="1" u="none" strike="noStrike" dirty="0" smtClean="0">
                          <a:effectLst>
                            <a:outerShdw blurRad="50800" dist="38100" algn="tr" rotWithShape="0">
                              <a:prstClr val="black">
                                <a:alpha val="40000"/>
                              </a:prstClr>
                            </a:outerShdw>
                          </a:effectLst>
                        </a:rPr>
                        <a:t>Calidad en Infraestructura Carretera</a:t>
                      </a:r>
                      <a:endParaRPr lang="es-MX" sz="900" b="1" i="0" u="none" strike="noStrike" dirty="0">
                        <a:solidFill>
                          <a:srgbClr val="FFFFFF"/>
                        </a:solidFill>
                        <a:effectLst>
                          <a:outerShdw blurRad="50800" dist="38100" algn="tr" rotWithShape="0">
                            <a:prstClr val="black">
                              <a:alpha val="40000"/>
                            </a:prstClr>
                          </a:outerShdw>
                        </a:effectLst>
                        <a:latin typeface="Arial Narrow"/>
                      </a:endParaRPr>
                    </a:p>
                  </a:txBody>
                  <a:tcPr marL="9525" marR="9525" marT="10052" marB="0" anchor="ctr">
                    <a:solidFill>
                      <a:schemeClr val="accent5">
                        <a:lumMod val="75000"/>
                      </a:schemeClr>
                    </a:solidFill>
                  </a:tcPr>
                </a:tc>
                <a:tc>
                  <a:txBody>
                    <a:bodyPr/>
                    <a:lstStyle/>
                    <a:p>
                      <a:pPr algn="ctr" rtl="0" fontAlgn="ctr"/>
                      <a:r>
                        <a:rPr lang="es-MX" sz="900" b="1" u="none" strike="noStrike" dirty="0" smtClean="0">
                          <a:effectLst>
                            <a:outerShdw blurRad="50800" dist="38100" algn="tr" rotWithShape="0">
                              <a:prstClr val="black">
                                <a:alpha val="40000"/>
                              </a:prstClr>
                            </a:outerShdw>
                          </a:effectLst>
                        </a:rPr>
                        <a:t>Calidad en Infraestructura</a:t>
                      </a:r>
                      <a:r>
                        <a:rPr lang="es-MX" sz="900" b="1" u="none" strike="noStrike" baseline="0" dirty="0" smtClean="0">
                          <a:effectLst>
                            <a:outerShdw blurRad="50800" dist="38100" algn="tr" rotWithShape="0">
                              <a:prstClr val="black">
                                <a:alpha val="40000"/>
                              </a:prstClr>
                            </a:outerShdw>
                          </a:effectLst>
                        </a:rPr>
                        <a:t> Ferroviaria</a:t>
                      </a:r>
                      <a:endParaRPr lang="es-MX" sz="900" b="1" i="0" u="none" strike="noStrike" dirty="0">
                        <a:solidFill>
                          <a:srgbClr val="FFFFFF"/>
                        </a:solidFill>
                        <a:effectLst>
                          <a:outerShdw blurRad="50800" dist="38100" algn="tr" rotWithShape="0">
                            <a:prstClr val="black">
                              <a:alpha val="40000"/>
                            </a:prstClr>
                          </a:outerShdw>
                        </a:effectLst>
                        <a:latin typeface="Arial Narrow"/>
                      </a:endParaRPr>
                    </a:p>
                  </a:txBody>
                  <a:tcPr marL="9525" marR="9525" marT="10052" marB="0" anchor="ctr">
                    <a:solidFill>
                      <a:schemeClr val="accent5">
                        <a:lumMod val="75000"/>
                      </a:schemeClr>
                    </a:solidFill>
                  </a:tcPr>
                </a:tc>
                <a:tc>
                  <a:txBody>
                    <a:bodyPr/>
                    <a:lstStyle/>
                    <a:p>
                      <a:pPr algn="ctr" rtl="0" fontAlgn="ctr"/>
                      <a:r>
                        <a:rPr lang="es-MX" sz="900" b="1" u="none" strike="noStrike" dirty="0" smtClean="0">
                          <a:effectLst>
                            <a:outerShdw blurRad="50800" dist="38100" algn="tr" rotWithShape="0">
                              <a:prstClr val="black">
                                <a:alpha val="40000"/>
                              </a:prstClr>
                            </a:outerShdw>
                          </a:effectLst>
                        </a:rPr>
                        <a:t>Calidad en Infraestructura</a:t>
                      </a:r>
                      <a:r>
                        <a:rPr lang="es-MX" sz="900" b="1" u="none" strike="noStrike" baseline="0" dirty="0" smtClean="0">
                          <a:effectLst>
                            <a:outerShdw blurRad="50800" dist="38100" algn="tr" rotWithShape="0">
                              <a:prstClr val="black">
                                <a:alpha val="40000"/>
                              </a:prstClr>
                            </a:outerShdw>
                          </a:effectLst>
                        </a:rPr>
                        <a:t> Portuaria</a:t>
                      </a:r>
                      <a:endParaRPr lang="es-MX" sz="900" b="1" i="0" u="none" strike="noStrike" dirty="0">
                        <a:solidFill>
                          <a:srgbClr val="FFFFFF"/>
                        </a:solidFill>
                        <a:effectLst>
                          <a:outerShdw blurRad="50800" dist="38100" algn="tr" rotWithShape="0">
                            <a:prstClr val="black">
                              <a:alpha val="40000"/>
                            </a:prstClr>
                          </a:outerShdw>
                        </a:effectLst>
                        <a:latin typeface="Arial Narrow"/>
                      </a:endParaRPr>
                    </a:p>
                  </a:txBody>
                  <a:tcPr marL="9525" marR="9525" marT="10052" marB="0" anchor="ctr">
                    <a:solidFill>
                      <a:schemeClr val="accent5">
                        <a:lumMod val="75000"/>
                      </a:schemeClr>
                    </a:solidFill>
                  </a:tcPr>
                </a:tc>
                <a:tc>
                  <a:txBody>
                    <a:bodyPr/>
                    <a:lstStyle/>
                    <a:p>
                      <a:pPr algn="ctr" rtl="0" fontAlgn="ctr"/>
                      <a:r>
                        <a:rPr lang="en-US" sz="900" b="1" u="none" strike="noStrike" dirty="0" smtClean="0">
                          <a:effectLst>
                            <a:outerShdw blurRad="50800" dist="38100" algn="tr" rotWithShape="0">
                              <a:prstClr val="black">
                                <a:alpha val="40000"/>
                              </a:prstClr>
                            </a:outerShdw>
                          </a:effectLst>
                        </a:rPr>
                        <a:t>Calidad en Infraestructura Aeroportuaria</a:t>
                      </a:r>
                      <a:endParaRPr lang="en-US" sz="900" b="1" i="0" u="none" strike="noStrike" dirty="0">
                        <a:solidFill>
                          <a:srgbClr val="FFFFFF"/>
                        </a:solidFill>
                        <a:effectLst>
                          <a:outerShdw blurRad="50800" dist="38100" algn="tr" rotWithShape="0">
                            <a:prstClr val="black">
                              <a:alpha val="40000"/>
                            </a:prstClr>
                          </a:outerShdw>
                        </a:effectLst>
                        <a:latin typeface="Arial Narrow"/>
                      </a:endParaRPr>
                    </a:p>
                  </a:txBody>
                  <a:tcPr marL="9525" marR="9525" marT="10052" marB="0" anchor="ctr">
                    <a:solidFill>
                      <a:schemeClr val="accent5">
                        <a:lumMod val="75000"/>
                      </a:schemeClr>
                    </a:solidFill>
                  </a:tcPr>
                </a:tc>
                <a:tc>
                  <a:txBody>
                    <a:bodyPr/>
                    <a:lstStyle/>
                    <a:p>
                      <a:pPr algn="ctr" rtl="0" fontAlgn="ctr"/>
                      <a:r>
                        <a:rPr lang="es-MX" sz="900" b="1" u="none" strike="noStrike" dirty="0" smtClean="0">
                          <a:effectLst>
                            <a:outerShdw blurRad="50800" dist="38100" algn="tr" rotWithShape="0">
                              <a:prstClr val="black">
                                <a:alpha val="40000"/>
                              </a:prstClr>
                            </a:outerShdw>
                          </a:effectLst>
                        </a:rPr>
                        <a:t>Calidad del</a:t>
                      </a:r>
                      <a:r>
                        <a:rPr lang="es-MX" sz="900" b="1" u="none" strike="noStrike" baseline="0" dirty="0" smtClean="0">
                          <a:effectLst>
                            <a:outerShdw blurRad="50800" dist="38100" algn="tr" rotWithShape="0">
                              <a:prstClr val="black">
                                <a:alpha val="40000"/>
                              </a:prstClr>
                            </a:outerShdw>
                          </a:effectLst>
                        </a:rPr>
                        <a:t> suministro eléctrico</a:t>
                      </a:r>
                      <a:endParaRPr lang="es-MX" sz="900" b="1" i="0" u="none" strike="noStrike" dirty="0">
                        <a:solidFill>
                          <a:srgbClr val="FFFFFF"/>
                        </a:solidFill>
                        <a:effectLst>
                          <a:outerShdw blurRad="50800" dist="38100" algn="tr" rotWithShape="0">
                            <a:prstClr val="black">
                              <a:alpha val="40000"/>
                            </a:prstClr>
                          </a:outerShdw>
                        </a:effectLst>
                        <a:latin typeface="Arial Narrow"/>
                      </a:endParaRPr>
                    </a:p>
                  </a:txBody>
                  <a:tcPr marL="9525" marR="9525" marT="10052" marB="0" anchor="ctr">
                    <a:solidFill>
                      <a:schemeClr val="accent5">
                        <a:lumMod val="75000"/>
                      </a:schemeClr>
                    </a:solidFill>
                  </a:tcPr>
                </a:tc>
                <a:tc>
                  <a:txBody>
                    <a:bodyPr/>
                    <a:lstStyle/>
                    <a:p>
                      <a:pPr algn="ctr" rtl="0" fontAlgn="ctr"/>
                      <a:r>
                        <a:rPr lang="es-MX" sz="900" b="1" u="none" strike="noStrike" dirty="0" smtClean="0">
                          <a:effectLst>
                            <a:outerShdw blurRad="50800" dist="38100" algn="tr" rotWithShape="0">
                              <a:prstClr val="black">
                                <a:alpha val="40000"/>
                              </a:prstClr>
                            </a:outerShdw>
                          </a:effectLst>
                        </a:rPr>
                        <a:t>Líneas telefónicas fijas por cada 100 habitantes</a:t>
                      </a:r>
                      <a:endParaRPr lang="es-MX" sz="900" b="1" i="0" u="none" strike="noStrike" dirty="0">
                        <a:solidFill>
                          <a:srgbClr val="FFFFFF"/>
                        </a:solidFill>
                        <a:effectLst>
                          <a:outerShdw blurRad="50800" dist="38100" algn="tr" rotWithShape="0">
                            <a:prstClr val="black">
                              <a:alpha val="40000"/>
                            </a:prstClr>
                          </a:outerShdw>
                        </a:effectLst>
                        <a:latin typeface="Arial Narrow"/>
                      </a:endParaRPr>
                    </a:p>
                  </a:txBody>
                  <a:tcPr marL="9525" marR="9525" marT="10052" marB="0" anchor="ctr">
                    <a:solidFill>
                      <a:schemeClr val="accent5">
                        <a:lumMod val="75000"/>
                      </a:schemeClr>
                    </a:solidFill>
                  </a:tcPr>
                </a:tc>
              </a:tr>
              <a:tr h="260800">
                <a:tc>
                  <a:txBody>
                    <a:bodyPr/>
                    <a:lstStyle/>
                    <a:p>
                      <a:pPr algn="l" rtl="0" fontAlgn="b"/>
                      <a:r>
                        <a:rPr lang="es-MX" sz="1200" b="1" u="none" strike="noStrike" dirty="0" smtClean="0">
                          <a:effectLst>
                            <a:outerShdw blurRad="38100" dist="38100" dir="2700000" algn="tl">
                              <a:srgbClr val="000000">
                                <a:alpha val="43137"/>
                              </a:srgbClr>
                            </a:outerShdw>
                          </a:effectLst>
                          <a:latin typeface="Arial Narrow" panose="020B0606020202030204" pitchFamily="34" charset="0"/>
                        </a:rPr>
                        <a:t>Rusia</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b">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45</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136</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31</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88</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102</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83</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38</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r>
              <a:tr h="260800">
                <a:tc>
                  <a:txBody>
                    <a:bodyPr/>
                    <a:lstStyle/>
                    <a:p>
                      <a:pPr algn="l" rtl="0" fontAlgn="b"/>
                      <a:r>
                        <a:rPr lang="es-MX" sz="1200" b="1" u="none" strike="noStrike">
                          <a:effectLst>
                            <a:outerShdw blurRad="38100" dist="38100" dir="2700000" algn="tl">
                              <a:srgbClr val="000000">
                                <a:alpha val="43137"/>
                              </a:srgbClr>
                            </a:outerShdw>
                          </a:effectLst>
                          <a:latin typeface="Arial Narrow" panose="020B0606020202030204" pitchFamily="34" charset="0"/>
                        </a:rPr>
                        <a:t>China</a:t>
                      </a:r>
                      <a:endParaRPr lang="es-MX" sz="1200" b="1" i="0" u="none" strike="noStrike">
                        <a:solidFill>
                          <a:srgbClr val="342F23"/>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b">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48</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54</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20</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59</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65</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67</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116</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r>
              <a:tr h="260800">
                <a:tc>
                  <a:txBody>
                    <a:bodyPr/>
                    <a:lstStyle/>
                    <a:p>
                      <a:pPr algn="l" rtl="0" fontAlgn="b"/>
                      <a:r>
                        <a:rPr lang="es-MX" sz="1200" b="1" u="none" strike="noStrike" dirty="0" smtClean="0">
                          <a:effectLst>
                            <a:outerShdw blurRad="38100" dist="38100" dir="2700000" algn="tl">
                              <a:srgbClr val="000000">
                                <a:alpha val="43137"/>
                              </a:srgbClr>
                            </a:outerShdw>
                          </a:effectLst>
                          <a:latin typeface="Arial Narrow" panose="020B0606020202030204" pitchFamily="34" charset="0"/>
                        </a:rPr>
                        <a:t>México</a:t>
                      </a:r>
                      <a:endParaRPr lang="es-MX"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b">
                    <a:solidFill>
                      <a:schemeClr val="accent2">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64</a:t>
                      </a:r>
                      <a:endParaRPr lang="es-MX"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2">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51</a:t>
                      </a:r>
                      <a:endParaRPr lang="es-MX"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2">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60</a:t>
                      </a:r>
                      <a:endParaRPr lang="es-MX"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2">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62</a:t>
                      </a:r>
                      <a:endParaRPr lang="es-MX"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2">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64</a:t>
                      </a:r>
                      <a:endParaRPr lang="es-MX"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2">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81</a:t>
                      </a:r>
                      <a:endParaRPr lang="es-MX"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2">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71</a:t>
                      </a:r>
                      <a:endParaRPr lang="es-MX"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2">
                        <a:lumMod val="75000"/>
                      </a:schemeClr>
                    </a:solidFill>
                  </a:tcPr>
                </a:tc>
              </a:tr>
              <a:tr h="260800">
                <a:tc>
                  <a:txBody>
                    <a:bodyPr/>
                    <a:lstStyle/>
                    <a:p>
                      <a:pPr algn="l" rtl="0" fontAlgn="b"/>
                      <a:r>
                        <a:rPr lang="es-MX" sz="1200" b="1" u="none" strike="noStrike" dirty="0" smtClean="0">
                          <a:effectLst>
                            <a:outerShdw blurRad="38100" dist="38100" dir="2700000" algn="tl">
                              <a:srgbClr val="000000">
                                <a:alpha val="43137"/>
                              </a:srgbClr>
                            </a:outerShdw>
                          </a:effectLst>
                          <a:latin typeface="Arial Narrow" panose="020B0606020202030204" pitchFamily="34" charset="0"/>
                        </a:rPr>
                        <a:t>Brasil </a:t>
                      </a:r>
                      <a:endParaRPr lang="es-MX" sz="1200" b="1" i="0" u="none" strike="noStrike" dirty="0">
                        <a:solidFill>
                          <a:srgbClr val="342F23"/>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b">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71</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120</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103</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131</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123</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76</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52</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r>
              <a:tr h="273840">
                <a:tc>
                  <a:txBody>
                    <a:bodyPr/>
                    <a:lstStyle/>
                    <a:p>
                      <a:pPr algn="l" rtl="0" fontAlgn="b"/>
                      <a:r>
                        <a:rPr lang="es-MX" sz="1200" b="1" u="none" strike="noStrike" dirty="0">
                          <a:effectLst>
                            <a:outerShdw blurRad="38100" dist="38100" dir="2700000" algn="tl">
                              <a:srgbClr val="000000">
                                <a:alpha val="43137"/>
                              </a:srgbClr>
                            </a:outerShdw>
                          </a:effectLst>
                          <a:latin typeface="Arial Narrow" panose="020B0606020202030204" pitchFamily="34" charset="0"/>
                        </a:rPr>
                        <a:t>India</a:t>
                      </a:r>
                      <a:endParaRPr lang="es-MX" sz="1200" b="1" i="0" u="none" strike="noStrike" dirty="0">
                        <a:solidFill>
                          <a:srgbClr val="342F23"/>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b">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85</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84</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19</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70</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a:effectLst>
                            <a:outerShdw blurRad="38100" dist="38100" dir="2700000" algn="tl">
                              <a:srgbClr val="000000">
                                <a:alpha val="43137"/>
                              </a:srgbClr>
                            </a:outerShdw>
                          </a:effectLst>
                          <a:latin typeface="Arial Narrow" panose="020B0606020202030204" pitchFamily="34" charset="0"/>
                        </a:rPr>
                        <a:t>61</a:t>
                      </a:r>
                      <a:endParaRPr lang="es-MX" sz="1200" b="1" i="0" u="none" strike="noStrike">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111</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c>
                  <a:txBody>
                    <a:bodyPr/>
                    <a:lstStyle/>
                    <a:p>
                      <a:pPr algn="ctr" rtl="0" fontAlgn="ctr"/>
                      <a:r>
                        <a:rPr lang="es-MX" sz="1200" b="1" u="none" strike="noStrike" dirty="0">
                          <a:effectLst>
                            <a:outerShdw blurRad="38100" dist="38100" dir="2700000" algn="tl">
                              <a:srgbClr val="000000">
                                <a:alpha val="43137"/>
                              </a:srgbClr>
                            </a:outerShdw>
                          </a:effectLst>
                          <a:latin typeface="Arial Narrow" panose="020B0606020202030204" pitchFamily="34" charset="0"/>
                        </a:rPr>
                        <a:t>118</a:t>
                      </a:r>
                      <a:endParaRPr lang="es-MX" sz="1200" b="1" i="0" u="none" strike="noStrike" dirty="0">
                        <a:solidFill>
                          <a:srgbClr val="000000"/>
                        </a:solidFill>
                        <a:effectLst>
                          <a:outerShdw blurRad="38100" dist="38100" dir="2700000" algn="tl">
                            <a:srgbClr val="000000">
                              <a:alpha val="43137"/>
                            </a:srgbClr>
                          </a:outerShdw>
                        </a:effectLst>
                        <a:latin typeface="Arial Narrow" panose="020B0606020202030204" pitchFamily="34" charset="0"/>
                      </a:endParaRPr>
                    </a:p>
                  </a:txBody>
                  <a:tcPr marL="9525" marR="9525" marT="10052" marB="0" anchor="ctr">
                    <a:solidFill>
                      <a:schemeClr val="accent5">
                        <a:lumMod val="75000"/>
                      </a:schemeClr>
                    </a:solidFill>
                  </a:tcPr>
                </a:tc>
              </a:tr>
            </a:tbl>
          </a:graphicData>
        </a:graphic>
      </p:graphicFrame>
      <p:sp>
        <p:nvSpPr>
          <p:cNvPr id="6" name="Text Box 10"/>
          <p:cNvSpPr txBox="1">
            <a:spLocks noChangeArrowheads="1"/>
          </p:cNvSpPr>
          <p:nvPr/>
        </p:nvSpPr>
        <p:spPr bwMode="auto">
          <a:xfrm>
            <a:off x="2143108" y="189684"/>
            <a:ext cx="7000892" cy="830987"/>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algn="r" defTabSz="913800">
              <a:spcBef>
                <a:spcPct val="50000"/>
              </a:spcBef>
              <a:defRPr/>
            </a:pPr>
            <a:r>
              <a:rPr lang="es-MX" sz="2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Posición actual de México en materia de Infraestructura a Nivel Mundial: 2013-2014</a:t>
            </a:r>
            <a:endParaRPr lang="es-ES" sz="2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 Box 7"/>
          <p:cNvSpPr txBox="1">
            <a:spLocks noChangeArrowheads="1"/>
          </p:cNvSpPr>
          <p:nvPr/>
        </p:nvSpPr>
        <p:spPr bwMode="auto">
          <a:xfrm>
            <a:off x="0" y="6909640"/>
            <a:ext cx="694826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sz="1100" b="1" dirty="0" smtClean="0">
                <a:solidFill>
                  <a:prstClr val="white"/>
                </a:solidFill>
                <a:effectLst>
                  <a:outerShdw blurRad="38100" dist="38100" dir="2700000" algn="tl">
                    <a:srgbClr val="000000">
                      <a:alpha val="43137"/>
                    </a:srgbClr>
                  </a:outerShdw>
                </a:effectLst>
                <a:latin typeface="Arial Narrow" pitchFamily="34" charset="0"/>
              </a:rPr>
              <a:t>Fuente: Gerencia de Economía y Financiamiento de la CMIC con información del  </a:t>
            </a:r>
            <a:r>
              <a:rPr lang="es-ES" sz="1100" b="1" i="1" dirty="0" smtClean="0">
                <a:solidFill>
                  <a:prstClr val="white"/>
                </a:solidFill>
                <a:effectLst>
                  <a:outerShdw blurRad="38100" dist="38100" dir="2700000" algn="tl">
                    <a:srgbClr val="000000">
                      <a:alpha val="43137"/>
                    </a:srgbClr>
                  </a:outerShdw>
                </a:effectLst>
                <a:latin typeface="Arial Narrow" pitchFamily="34" charset="0"/>
              </a:rPr>
              <a:t>Foro </a:t>
            </a:r>
            <a:r>
              <a:rPr lang="es-ES" sz="1100" b="1" i="1" dirty="0" smtClean="0">
                <a:solidFill>
                  <a:schemeClr val="bg1"/>
                </a:solidFill>
                <a:effectLst>
                  <a:outerShdw blurRad="38100" dist="38100" dir="2700000" algn="tl">
                    <a:srgbClr val="000000">
                      <a:alpha val="43137"/>
                    </a:srgbClr>
                  </a:outerShdw>
                </a:effectLst>
                <a:latin typeface="Arial Narrow" pitchFamily="34" charset="0"/>
                <a:cs typeface="DokChampa" pitchFamily="34" charset="-34"/>
              </a:rPr>
              <a:t>Económico Mundial 2013-2014</a:t>
            </a:r>
            <a:endParaRPr lang="es-MX" sz="1100" b="1" i="1" dirty="0">
              <a:solidFill>
                <a:schemeClr val="bg1"/>
              </a:solidFill>
              <a:effectLst>
                <a:outerShdw blurRad="38100" dist="38100" dir="2700000" algn="tl">
                  <a:srgbClr val="000000">
                    <a:alpha val="43137"/>
                  </a:srgbClr>
                </a:outerShdw>
              </a:effectLst>
              <a:latin typeface="Arial Narrow" pitchFamily="34" charset="0"/>
              <a:cs typeface="DokChampa" pitchFamily="34" charset="-34"/>
            </a:endParaRPr>
          </a:p>
        </p:txBody>
      </p:sp>
      <p:sp>
        <p:nvSpPr>
          <p:cNvPr id="9" name="4 Marcador de número de diapositiva"/>
          <p:cNvSpPr txBox="1">
            <a:spLocks/>
          </p:cNvSpPr>
          <p:nvPr/>
        </p:nvSpPr>
        <p:spPr>
          <a:xfrm>
            <a:off x="8763000" y="6852093"/>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4</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296" y="1834553"/>
            <a:ext cx="2520441" cy="1141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CuadroTexto"/>
          <p:cNvSpPr txBox="1"/>
          <p:nvPr/>
        </p:nvSpPr>
        <p:spPr>
          <a:xfrm>
            <a:off x="2500298" y="3618710"/>
            <a:ext cx="1714512" cy="461665"/>
          </a:xfrm>
          <a:prstGeom prst="rect">
            <a:avLst/>
          </a:prstGeom>
          <a:noFill/>
        </p:spPr>
        <p:txBody>
          <a:bodyPr wrap="square" rtlCol="0">
            <a:spAutoFit/>
          </a:bodyPr>
          <a:lstStyle/>
          <a:p>
            <a:r>
              <a:rPr lang="es-MX" sz="1200" b="1" dirty="0" smtClean="0">
                <a:solidFill>
                  <a:schemeClr val="bg1"/>
                </a:solidFill>
                <a:effectLst>
                  <a:outerShdw blurRad="38100" dist="38100" dir="2700000" algn="tl">
                    <a:srgbClr val="000000">
                      <a:alpha val="43137"/>
                    </a:srgbClr>
                  </a:outerShdw>
                </a:effectLst>
              </a:rPr>
              <a:t>Área de Oportunidad para México</a:t>
            </a:r>
            <a:endParaRPr lang="es-MX" sz="1200" b="1" dirty="0">
              <a:solidFill>
                <a:schemeClr val="bg1"/>
              </a:solidFill>
              <a:effectLst>
                <a:outerShdw blurRad="38100" dist="38100" dir="2700000" algn="tl">
                  <a:srgbClr val="000000">
                    <a:alpha val="43137"/>
                  </a:srgbClr>
                </a:outerShdw>
              </a:effectLst>
            </a:endParaRPr>
          </a:p>
        </p:txBody>
      </p:sp>
      <p:pic>
        <p:nvPicPr>
          <p:cNvPr id="13" name="Picture 4"/>
          <p:cNvPicPr>
            <a:picLocks noChangeAspect="1" noChangeArrowheads="1"/>
          </p:cNvPicPr>
          <p:nvPr/>
        </p:nvPicPr>
        <p:blipFill>
          <a:blip r:embed="rId5"/>
          <a:srcRect/>
          <a:stretch>
            <a:fillRect/>
          </a:stretch>
        </p:blipFill>
        <p:spPr bwMode="auto">
          <a:xfrm>
            <a:off x="5286380" y="3671171"/>
            <a:ext cx="3857620" cy="2079257"/>
          </a:xfrm>
          <a:prstGeom prst="rect">
            <a:avLst/>
          </a:prstGeom>
          <a:noFill/>
          <a:ln w="9525">
            <a:noFill/>
            <a:miter lim="800000"/>
            <a:headEnd/>
            <a:tailEnd/>
          </a:ln>
          <a:effectLst/>
        </p:spPr>
      </p:pic>
      <p:sp>
        <p:nvSpPr>
          <p:cNvPr id="11" name="10 CuadroTexto"/>
          <p:cNvSpPr txBox="1"/>
          <p:nvPr/>
        </p:nvSpPr>
        <p:spPr>
          <a:xfrm>
            <a:off x="6878551" y="6166387"/>
            <a:ext cx="2265451" cy="646331"/>
          </a:xfrm>
          <a:prstGeom prst="rect">
            <a:avLst/>
          </a:prstGeom>
          <a:solidFill>
            <a:schemeClr val="bg1"/>
          </a:solidFill>
        </p:spPr>
        <p:txBody>
          <a:bodyPr wrap="square" rtlCol="0">
            <a:spAutoFit/>
          </a:bodyPr>
          <a:lstStyle/>
          <a:p>
            <a:endParaRPr lang="es-MX" dirty="0" smtClean="0"/>
          </a:p>
          <a:p>
            <a:endParaRPr lang="es-MX" dirty="0"/>
          </a:p>
        </p:txBody>
      </p:sp>
      <p:pic>
        <p:nvPicPr>
          <p:cNvPr id="12" name="Picture 4" descr="http://www.euroamerica.org/imas06/0001.gif"/>
          <p:cNvPicPr>
            <a:picLocks noChangeAspect="1" noChangeArrowheads="1"/>
          </p:cNvPicPr>
          <p:nvPr/>
        </p:nvPicPr>
        <p:blipFill>
          <a:blip r:embed="rId6"/>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5508104" y="5790676"/>
            <a:ext cx="1604001" cy="923330"/>
          </a:xfrm>
          <a:prstGeom prst="rect">
            <a:avLst/>
          </a:prstGeom>
          <a:noFill/>
        </p:spPr>
        <p:txBody>
          <a:bodyPr wrap="square" rtlCol="0">
            <a:spAutoFit/>
          </a:bodyPr>
          <a:lstStyle/>
          <a:p>
            <a:r>
              <a:rPr lang="es-MX" b="1" dirty="0" smtClean="0">
                <a:latin typeface="Arial Narrow" panose="020B0606020202030204" pitchFamily="34" charset="0"/>
              </a:rPr>
              <a:t>Posición 64 entre un total de 148 países. </a:t>
            </a:r>
            <a:endParaRPr lang="es-MX" b="1" dirty="0">
              <a:latin typeface="Arial Narrow" panose="020B0606020202030204" pitchFamily="34" charset="0"/>
            </a:endParaRPr>
          </a:p>
        </p:txBody>
      </p:sp>
    </p:spTree>
    <p:extLst>
      <p:ext uri="{BB962C8B-B14F-4D97-AF65-F5344CB8AC3E}">
        <p14:creationId xmlns:p14="http://schemas.microsoft.com/office/powerpoint/2010/main" xmlns="" val="353806311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616914" y="162323"/>
            <a:ext cx="6527086" cy="830987"/>
          </a:xfrm>
          <a:prstGeom prst="rect">
            <a:avLst/>
          </a:prstGeom>
          <a:solidFill>
            <a:srgbClr val="C0504D"/>
          </a:solidFill>
          <a:ln w="9525">
            <a:noFill/>
            <a:miter lim="800000"/>
            <a:headEnd/>
            <a:tailEnd/>
          </a:ln>
          <a:effectLst>
            <a:prstShdw prst="shdw17" dist="17961" dir="2700000">
              <a:srgbClr val="7A0000"/>
            </a:prstShdw>
          </a:effectLst>
        </p:spPr>
        <p:txBody>
          <a:bodyPr wrap="square" lIns="91432" tIns="45715" rIns="91432" bIns="45715">
            <a:spAutoFit/>
          </a:bodyPr>
          <a:lstStyle/>
          <a:p>
            <a:pPr defTabSz="913800" fontAlgn="base">
              <a:spcBef>
                <a:spcPct val="50000"/>
              </a:spcBef>
              <a:spcAft>
                <a:spcPct val="0"/>
              </a:spcAft>
              <a:defRPr/>
            </a:pPr>
            <a:r>
              <a:rPr lang="es-MX" sz="2400"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Principales Proyectos de Infraestructura en América Latina  </a:t>
            </a:r>
            <a:endParaRPr lang="es-ES" sz="24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5</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6" name="Text Box 7"/>
          <p:cNvSpPr txBox="1">
            <a:spLocks noChangeArrowheads="1"/>
          </p:cNvSpPr>
          <p:nvPr/>
        </p:nvSpPr>
        <p:spPr bwMode="auto">
          <a:xfrm>
            <a:off x="12204" y="6847071"/>
            <a:ext cx="4991844" cy="390342"/>
          </a:xfrm>
          <a:prstGeom prst="rect">
            <a:avLst/>
          </a:prstGeom>
          <a:noFill/>
          <a:ln w="9525">
            <a:noFill/>
            <a:miter lim="800000"/>
            <a:headEnd/>
            <a:tailEnd/>
          </a:ln>
        </p:spPr>
        <p:txBody>
          <a:bodyPr lIns="87250" tIns="43624" rIns="87250" bIns="43624"/>
          <a:lstStyle/>
          <a:p>
            <a:pPr defTabSz="873366">
              <a:defRPr/>
            </a:pPr>
            <a:r>
              <a:rPr lang="es-ES" sz="1000" b="1" dirty="0" smtClean="0">
                <a:solidFill>
                  <a:prstClr val="white"/>
                </a:solidFill>
                <a:effectLst>
                  <a:outerShdw blurRad="38100" dist="38100" dir="2700000" algn="tl">
                    <a:srgbClr val="000000">
                      <a:alpha val="43137"/>
                    </a:srgbClr>
                  </a:outerShdw>
                </a:effectLst>
                <a:latin typeface="Arial Narrow" pitchFamily="34" charset="0"/>
              </a:rPr>
              <a:t>Fuente</a:t>
            </a:r>
            <a:r>
              <a:rPr lang="es-ES" sz="1000" b="1" dirty="0">
                <a:solidFill>
                  <a:prstClr val="white"/>
                </a:solidFill>
                <a:effectLst>
                  <a:outerShdw blurRad="38100" dist="38100" dir="2700000" algn="tl">
                    <a:srgbClr val="000000">
                      <a:alpha val="43137"/>
                    </a:srgbClr>
                  </a:outerShdw>
                </a:effectLst>
                <a:latin typeface="Arial Narrow" pitchFamily="34" charset="0"/>
              </a:rPr>
              <a:t>: Gerencia de Economía y Financiamiento de la CMIC con información de </a:t>
            </a:r>
            <a:r>
              <a:rPr lang="es-ES" sz="1000" b="1" dirty="0" smtClean="0">
                <a:solidFill>
                  <a:prstClr val="white"/>
                </a:solidFill>
                <a:effectLst>
                  <a:outerShdw blurRad="38100" dist="38100" dir="2700000" algn="tl">
                    <a:srgbClr val="000000">
                      <a:alpha val="43137"/>
                    </a:srgbClr>
                  </a:outerShdw>
                </a:effectLst>
                <a:latin typeface="Arial Narrow" pitchFamily="34" charset="0"/>
              </a:rPr>
              <a:t> la </a:t>
            </a:r>
            <a:r>
              <a:rPr lang="es-ES" sz="1000" dirty="0" smtClean="0">
                <a:solidFill>
                  <a:prstClr val="white"/>
                </a:solidFill>
              </a:rPr>
              <a:t>Revista </a:t>
            </a:r>
            <a:r>
              <a:rPr lang="es-ES" sz="1000" dirty="0">
                <a:solidFill>
                  <a:prstClr val="white"/>
                </a:solidFill>
              </a:rPr>
              <a:t>Obras </a:t>
            </a:r>
            <a:r>
              <a:rPr lang="es-ES" sz="1000" i="1" dirty="0">
                <a:solidFill>
                  <a:prstClr val="white"/>
                </a:solidFill>
              </a:rPr>
              <a:t>«Las 100 constructoras más grandes de México </a:t>
            </a:r>
            <a:endPar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xmlns="" val="1486557414"/>
              </p:ext>
            </p:extLst>
          </p:nvPr>
        </p:nvGraphicFramePr>
        <p:xfrm>
          <a:off x="2023145" y="1285876"/>
          <a:ext cx="7045796" cy="5340728"/>
        </p:xfrm>
        <a:graphic>
          <a:graphicData uri="http://schemas.openxmlformats.org/drawingml/2006/table">
            <a:tbl>
              <a:tblPr firstRow="1" firstCol="1" bandRow="1"/>
              <a:tblGrid>
                <a:gridCol w="864096"/>
                <a:gridCol w="864096"/>
                <a:gridCol w="2880320"/>
                <a:gridCol w="1008112"/>
                <a:gridCol w="1429172"/>
              </a:tblGrid>
              <a:tr h="431158">
                <a:tc>
                  <a:txBody>
                    <a:bodyPr/>
                    <a:lstStyle/>
                    <a:p>
                      <a:pPr algn="ctr">
                        <a:lnSpc>
                          <a:spcPct val="115000"/>
                        </a:lnSpc>
                        <a:spcAft>
                          <a:spcPts val="1000"/>
                        </a:spcAft>
                      </a:pPr>
                      <a:r>
                        <a:rPr lang="es-ES_tradnl" sz="1200" b="1" dirty="0">
                          <a:solidFill>
                            <a:srgbClr val="FFFFFF"/>
                          </a:solidFill>
                          <a:effectLst>
                            <a:outerShdw blurRad="38100" dist="38100" dir="2700000" algn="tl">
                              <a:srgbClr val="000000">
                                <a:alpha val="43137"/>
                              </a:srgbClr>
                            </a:outerShdw>
                          </a:effectLst>
                          <a:latin typeface="Arial Narrow" panose="020B0606020202030204" pitchFamily="34" charset="0"/>
                          <a:ea typeface="Calibri"/>
                          <a:cs typeface="Times New Roman"/>
                        </a:rPr>
                        <a:t>No.</a:t>
                      </a:r>
                      <a:endParaRPr lang="es-MX" sz="1200" b="1"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b="1" dirty="0">
                          <a:solidFill>
                            <a:srgbClr val="FFFFFF"/>
                          </a:solidFill>
                          <a:effectLst>
                            <a:outerShdw blurRad="38100" dist="38100" dir="2700000" algn="tl">
                              <a:srgbClr val="000000">
                                <a:alpha val="43137"/>
                              </a:srgbClr>
                            </a:outerShdw>
                          </a:effectLst>
                          <a:latin typeface="Arial Narrow" panose="020B0606020202030204" pitchFamily="34" charset="0"/>
                          <a:ea typeface="Calibri"/>
                          <a:cs typeface="Times New Roman"/>
                        </a:rPr>
                        <a:t>País</a:t>
                      </a:r>
                      <a:endParaRPr lang="es-MX" sz="1200" b="1"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b="1" dirty="0">
                          <a:solidFill>
                            <a:srgbClr val="FFFFFF"/>
                          </a:solidFill>
                          <a:effectLst>
                            <a:outerShdw blurRad="38100" dist="38100" dir="2700000" algn="tl">
                              <a:srgbClr val="000000">
                                <a:alpha val="43137"/>
                              </a:srgbClr>
                            </a:outerShdw>
                          </a:effectLst>
                          <a:latin typeface="Arial Narrow" panose="020B0606020202030204" pitchFamily="34" charset="0"/>
                          <a:ea typeface="Calibri"/>
                          <a:cs typeface="Times New Roman"/>
                        </a:rPr>
                        <a:t>Obra</a:t>
                      </a:r>
                      <a:endParaRPr lang="es-MX" sz="1200" b="1"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b="1" dirty="0">
                          <a:solidFill>
                            <a:srgbClr val="FFFFFF"/>
                          </a:solidFill>
                          <a:effectLst>
                            <a:outerShdw blurRad="38100" dist="38100" dir="2700000" algn="tl">
                              <a:srgbClr val="000000">
                                <a:alpha val="43137"/>
                              </a:srgbClr>
                            </a:outerShdw>
                          </a:effectLst>
                          <a:latin typeface="Arial Narrow" panose="020B0606020202030204" pitchFamily="34" charset="0"/>
                          <a:ea typeface="Calibri"/>
                          <a:cs typeface="Times New Roman"/>
                        </a:rPr>
                        <a:t>Monto (</a:t>
                      </a:r>
                      <a:r>
                        <a:rPr lang="es-ES_tradnl" sz="1200" b="1" dirty="0" err="1">
                          <a:solidFill>
                            <a:srgbClr val="FFFFFF"/>
                          </a:solidFill>
                          <a:effectLst>
                            <a:outerShdw blurRad="38100" dist="38100" dir="2700000" algn="tl">
                              <a:srgbClr val="000000">
                                <a:alpha val="43137"/>
                              </a:srgbClr>
                            </a:outerShdw>
                          </a:effectLst>
                          <a:latin typeface="Arial Narrow" panose="020B0606020202030204" pitchFamily="34" charset="0"/>
                          <a:ea typeface="Calibri"/>
                          <a:cs typeface="Times New Roman"/>
                        </a:rPr>
                        <a:t>mdd</a:t>
                      </a:r>
                      <a:r>
                        <a:rPr lang="es-ES_tradnl" sz="1200" b="1" dirty="0">
                          <a:solidFill>
                            <a:srgbClr val="FFFFFF"/>
                          </a:solidFill>
                          <a:effectLst>
                            <a:outerShdw blurRad="38100" dist="38100" dir="2700000" algn="tl">
                              <a:srgbClr val="000000">
                                <a:alpha val="43137"/>
                              </a:srgbClr>
                            </a:outerShdw>
                          </a:effectLst>
                          <a:latin typeface="Arial Narrow" panose="020B0606020202030204" pitchFamily="34" charset="0"/>
                          <a:ea typeface="Calibri"/>
                          <a:cs typeface="Times New Roman"/>
                        </a:rPr>
                        <a:t>)</a:t>
                      </a:r>
                      <a:endParaRPr lang="es-MX" sz="1200" b="1"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b="1" dirty="0">
                          <a:solidFill>
                            <a:srgbClr val="FFFFFF"/>
                          </a:solidFill>
                          <a:effectLst>
                            <a:outerShdw blurRad="38100" dist="38100" dir="2700000" algn="tl">
                              <a:srgbClr val="000000">
                                <a:alpha val="43137"/>
                              </a:srgbClr>
                            </a:outerShdw>
                          </a:effectLst>
                          <a:latin typeface="Arial Narrow" panose="020B0606020202030204" pitchFamily="34" charset="0"/>
                          <a:ea typeface="Calibri"/>
                          <a:cs typeface="Times New Roman"/>
                        </a:rPr>
                        <a:t>Sector</a:t>
                      </a:r>
                      <a:endParaRPr lang="es-MX" sz="1200" b="1"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02213">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Brasil</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Tren de alta velocidad Rio-Sao Paulo-</a:t>
                      </a:r>
                      <a:r>
                        <a:rPr lang="es-ES_tradnl" sz="1200" dirty="0" err="1">
                          <a:solidFill>
                            <a:srgbClr val="000000"/>
                          </a:solidFill>
                          <a:effectLst/>
                          <a:latin typeface="Arial Narrow" pitchFamily="34" charset="0"/>
                          <a:ea typeface="Calibri"/>
                          <a:cs typeface="Times New Roman"/>
                        </a:rPr>
                        <a:t>Campinas</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17,700</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Transportes</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10312">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2</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Chile</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l">
                        <a:lnSpc>
                          <a:spcPct val="115000"/>
                        </a:lnSpc>
                        <a:spcAft>
                          <a:spcPts val="1000"/>
                        </a:spcAft>
                      </a:pPr>
                      <a:r>
                        <a:rPr lang="es-ES_tradnl" sz="1200" dirty="0" err="1">
                          <a:solidFill>
                            <a:srgbClr val="000000"/>
                          </a:solidFill>
                          <a:effectLst/>
                          <a:latin typeface="Arial Narrow" pitchFamily="34" charset="0"/>
                          <a:ea typeface="Calibri"/>
                          <a:cs typeface="Times New Roman"/>
                        </a:rPr>
                        <a:t>Aquatacama</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15,000</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Infraestructura Hídrica</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3</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México</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FF0000"/>
                          </a:solidFill>
                          <a:effectLst/>
                          <a:latin typeface="Arial Narrow" pitchFamily="34" charset="0"/>
                          <a:ea typeface="Calibri"/>
                          <a:cs typeface="Times New Roman"/>
                        </a:rPr>
                        <a:t>Refinería Bicentenario</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11,600</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Energía</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4</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Colombia</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Autopistas para la Prosperidad</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8,500</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Carreteras</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5</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Brasil</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Ferrocarril Salvador-Recife</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5,315</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Ferrocarriles</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6</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México</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l">
                        <a:lnSpc>
                          <a:spcPct val="115000"/>
                        </a:lnSpc>
                        <a:spcAft>
                          <a:spcPts val="1000"/>
                        </a:spcAft>
                      </a:pPr>
                      <a:r>
                        <a:rPr lang="es-ES_tradnl" sz="1200" dirty="0">
                          <a:solidFill>
                            <a:srgbClr val="FF0000"/>
                          </a:solidFill>
                          <a:effectLst/>
                          <a:latin typeface="Arial Narrow" pitchFamily="34" charset="0"/>
                          <a:ea typeface="Calibri"/>
                          <a:cs typeface="Times New Roman"/>
                        </a:rPr>
                        <a:t>Nuevo Aeropuerto Ciudad de México</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4,500</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Aeropuertos</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09195">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7</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FF0000"/>
                          </a:solidFill>
                          <a:effectLst/>
                          <a:latin typeface="Arial Narrow" pitchFamily="34" charset="0"/>
                          <a:ea typeface="Calibri"/>
                          <a:cs typeface="Times New Roman"/>
                        </a:rPr>
                        <a:t>México</a:t>
                      </a:r>
                      <a:endParaRPr lang="es-MX" sz="120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FF0000"/>
                          </a:solidFill>
                          <a:effectLst/>
                          <a:latin typeface="Arial Narrow" pitchFamily="34" charset="0"/>
                          <a:ea typeface="Calibri"/>
                          <a:cs typeface="Times New Roman"/>
                        </a:rPr>
                        <a:t>Tren suburbano del Valle de México Línea 2 y 3</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a:solidFill>
                            <a:srgbClr val="FF0000"/>
                          </a:solidFill>
                          <a:effectLst/>
                          <a:latin typeface="Arial Narrow" pitchFamily="34" charset="0"/>
                          <a:ea typeface="Calibri"/>
                          <a:cs typeface="Times New Roman"/>
                        </a:rPr>
                        <a:t>4,000</a:t>
                      </a:r>
                      <a:endParaRPr lang="es-MX" sz="120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Transportes</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83064">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8</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Brasil</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Agua y alcantarillado</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4,000</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Infraestructura Hídrica</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39897">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9</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Brasil</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Aeropuerto </a:t>
                      </a:r>
                      <a:r>
                        <a:rPr lang="es-ES_tradnl" sz="1200" dirty="0" err="1">
                          <a:solidFill>
                            <a:srgbClr val="000000"/>
                          </a:solidFill>
                          <a:effectLst/>
                          <a:latin typeface="Arial Narrow" pitchFamily="34" charset="0"/>
                          <a:ea typeface="Calibri"/>
                          <a:cs typeface="Times New Roman"/>
                        </a:rPr>
                        <a:t>Galeao</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3,500</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Aeropuertos</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22601">
                <a:tc>
                  <a:txBody>
                    <a:bodyPr/>
                    <a:lstStyle/>
                    <a:p>
                      <a:pPr algn="ctr">
                        <a:lnSpc>
                          <a:spcPct val="115000"/>
                        </a:lnSpc>
                        <a:spcAft>
                          <a:spcPts val="0"/>
                        </a:spcAft>
                      </a:pPr>
                      <a:r>
                        <a:rPr lang="es-ES_tradnl" sz="1200" b="1">
                          <a:solidFill>
                            <a:schemeClr val="bg1"/>
                          </a:solidFill>
                          <a:effectLst/>
                          <a:latin typeface="Arial Narrow" pitchFamily="34" charset="0"/>
                          <a:ea typeface="Times New Roman"/>
                          <a:cs typeface="Times New Roman"/>
                        </a:rPr>
                        <a:t>10</a:t>
                      </a:r>
                      <a:endParaRPr lang="es-MX" sz="1200" b="1">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Brasil</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Puertos Concesión de Puerto de </a:t>
                      </a:r>
                      <a:r>
                        <a:rPr lang="es-ES_tradnl" sz="1200" dirty="0" err="1">
                          <a:solidFill>
                            <a:srgbClr val="000000"/>
                          </a:solidFill>
                          <a:effectLst/>
                          <a:latin typeface="Arial Narrow" pitchFamily="34" charset="0"/>
                          <a:ea typeface="Calibri"/>
                          <a:cs typeface="Times New Roman"/>
                        </a:rPr>
                        <a:t>Itaqui</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3,200</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Puertos</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11</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Perú</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línea 2 del metro Lima-Callao</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3,000</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Transportes</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12</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Brasil</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Red Eléctrica Norte-Sudeste</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3,000</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Energía</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13</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México</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FF0000"/>
                          </a:solidFill>
                          <a:effectLst/>
                          <a:latin typeface="Arial Narrow" pitchFamily="34" charset="0"/>
                          <a:ea typeface="Calibri"/>
                          <a:cs typeface="Times New Roman"/>
                        </a:rPr>
                        <a:t>Expansión Puerto de Veracruz</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3,000</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Puertos</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14</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México</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l">
                        <a:lnSpc>
                          <a:spcPct val="115000"/>
                        </a:lnSpc>
                        <a:spcAft>
                          <a:spcPts val="1000"/>
                        </a:spcAft>
                      </a:pPr>
                      <a:r>
                        <a:rPr lang="es-ES_tradnl" sz="1200" dirty="0" smtClean="0">
                          <a:solidFill>
                            <a:srgbClr val="FF0000"/>
                          </a:solidFill>
                          <a:effectLst/>
                          <a:latin typeface="Arial Narrow" pitchFamily="34" charset="0"/>
                          <a:ea typeface="Calibri"/>
                          <a:cs typeface="Times New Roman"/>
                        </a:rPr>
                        <a:t>Tren </a:t>
                      </a:r>
                      <a:r>
                        <a:rPr lang="es-ES_tradnl" sz="1200" dirty="0">
                          <a:solidFill>
                            <a:srgbClr val="FF0000"/>
                          </a:solidFill>
                          <a:effectLst/>
                          <a:latin typeface="Arial Narrow" pitchFamily="34" charset="0"/>
                          <a:ea typeface="Calibri"/>
                          <a:cs typeface="Times New Roman"/>
                        </a:rPr>
                        <a:t>de Pasajeros México - Querétaro</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2,583</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15000"/>
                        </a:lnSpc>
                        <a:spcAft>
                          <a:spcPts val="1000"/>
                        </a:spcAft>
                      </a:pPr>
                      <a:r>
                        <a:rPr lang="es-ES_tradnl" sz="1200" dirty="0">
                          <a:solidFill>
                            <a:srgbClr val="FF0000"/>
                          </a:solidFill>
                          <a:effectLst/>
                          <a:latin typeface="Arial Narrow" pitchFamily="34" charset="0"/>
                          <a:ea typeface="Calibri"/>
                          <a:cs typeface="Times New Roman"/>
                        </a:rPr>
                        <a:t>Transportes</a:t>
                      </a:r>
                      <a:endParaRPr lang="es-MX" sz="1200" dirty="0">
                        <a:solidFill>
                          <a:srgbClr val="FF0000"/>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15</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Brasil</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Aeropuerto </a:t>
                      </a:r>
                      <a:r>
                        <a:rPr lang="es-ES_tradnl" sz="1200" dirty="0" err="1">
                          <a:solidFill>
                            <a:srgbClr val="000000"/>
                          </a:solidFill>
                          <a:effectLst/>
                          <a:latin typeface="Arial Narrow" pitchFamily="34" charset="0"/>
                          <a:ea typeface="Calibri"/>
                          <a:cs typeface="Times New Roman"/>
                        </a:rPr>
                        <a:t>Confins</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2,500</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Aeropuertos</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25874">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16</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Brasil</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Anillo Norte Belo Horizonte</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2,500</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Carreteras</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17</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Brasil</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Ferrocarril de Sao Paulo</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2,400</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Transportes</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18</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Chile</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Costanera Central</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1,910</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Carreteras</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19</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Panamá</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línea 2 del metro</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1,900</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Transportes</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r>
              <a:tr h="222601">
                <a:tc>
                  <a:txBody>
                    <a:bodyPr/>
                    <a:lstStyle/>
                    <a:p>
                      <a:pPr algn="ctr">
                        <a:lnSpc>
                          <a:spcPct val="115000"/>
                        </a:lnSpc>
                        <a:spcAft>
                          <a:spcPts val="0"/>
                        </a:spcAft>
                      </a:pPr>
                      <a:r>
                        <a:rPr lang="es-ES_tradnl" sz="1200" b="1" dirty="0">
                          <a:solidFill>
                            <a:schemeClr val="bg1"/>
                          </a:solidFill>
                          <a:effectLst/>
                          <a:latin typeface="Arial Narrow" pitchFamily="34" charset="0"/>
                          <a:ea typeface="Times New Roman"/>
                          <a:cs typeface="Times New Roman"/>
                        </a:rPr>
                        <a:t>20</a:t>
                      </a:r>
                      <a:endParaRPr lang="es-MX" sz="1200" b="1"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Chile</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l">
                        <a:lnSpc>
                          <a:spcPct val="115000"/>
                        </a:lnSpc>
                        <a:spcAft>
                          <a:spcPts val="1000"/>
                        </a:spcAft>
                      </a:pPr>
                      <a:r>
                        <a:rPr lang="es-ES_tradnl" sz="1200" dirty="0">
                          <a:solidFill>
                            <a:srgbClr val="000000"/>
                          </a:solidFill>
                          <a:effectLst/>
                          <a:latin typeface="Arial Narrow" pitchFamily="34" charset="0"/>
                          <a:ea typeface="Calibri"/>
                          <a:cs typeface="Times New Roman"/>
                        </a:rPr>
                        <a:t>Autopista Américo Vespucio oriente</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a:solidFill>
                            <a:srgbClr val="000000"/>
                          </a:solidFill>
                          <a:effectLst/>
                          <a:latin typeface="Arial Narrow" pitchFamily="34" charset="0"/>
                          <a:ea typeface="Calibri"/>
                          <a:cs typeface="Times New Roman"/>
                        </a:rPr>
                        <a:t>1,900</a:t>
                      </a:r>
                      <a:endParaRPr lang="es-MX" sz="120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200" dirty="0">
                          <a:solidFill>
                            <a:srgbClr val="000000"/>
                          </a:solidFill>
                          <a:effectLst/>
                          <a:latin typeface="Arial Narrow" pitchFamily="34" charset="0"/>
                          <a:ea typeface="Calibri"/>
                          <a:cs typeface="Times New Roman"/>
                        </a:rPr>
                        <a:t>Carreteras</a:t>
                      </a:r>
                      <a:endParaRPr lang="es-MX" sz="1200" dirty="0">
                        <a:effectLst/>
                        <a:latin typeface="Arial Narrow" pitchFamily="34" charset="0"/>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22601">
                <a:tc gridSpan="3">
                  <a:txBody>
                    <a:bodyPr/>
                    <a:lstStyle/>
                    <a:p>
                      <a:pPr algn="ctr">
                        <a:lnSpc>
                          <a:spcPct val="115000"/>
                        </a:lnSpc>
                        <a:spcAft>
                          <a:spcPts val="1000"/>
                        </a:spcAft>
                      </a:pPr>
                      <a:endParaRPr lang="es-MX" sz="1200" dirty="0">
                        <a:solidFill>
                          <a:schemeClr val="bg1"/>
                        </a:solidFill>
                        <a:effectLst/>
                        <a:latin typeface="Arial Narrow" pitchFamily="34" charset="0"/>
                        <a:ea typeface="Calibri"/>
                        <a:cs typeface="Times New Roman"/>
                      </a:endParaRPr>
                    </a:p>
                  </a:txBody>
                  <a:tcPr marL="44450" marR="4445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hMerge="1">
                  <a:txBody>
                    <a:bodyPr/>
                    <a:lstStyle/>
                    <a:p>
                      <a:endParaRPr lang="es-MX"/>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es-MX"/>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1000"/>
                        </a:spcAft>
                      </a:pPr>
                      <a:r>
                        <a:rPr lang="es-ES_tradnl" sz="1100" b="1" dirty="0">
                          <a:solidFill>
                            <a:schemeClr val="bg1"/>
                          </a:solidFill>
                          <a:effectLst/>
                          <a:latin typeface="Arial Narrow" pitchFamily="34" charset="0"/>
                          <a:ea typeface="Arial Unicode MS" pitchFamily="34" charset="-128"/>
                          <a:cs typeface="Arial Unicode MS" pitchFamily="34" charset="-128"/>
                        </a:rPr>
                        <a:t>102,008</a:t>
                      </a:r>
                      <a:endParaRPr lang="es-MX" sz="1100" dirty="0">
                        <a:solidFill>
                          <a:schemeClr val="bg1"/>
                        </a:solidFill>
                        <a:effectLst/>
                        <a:latin typeface="Arial Narrow" pitchFamily="34" charset="0"/>
                        <a:ea typeface="Arial Unicode MS" pitchFamily="34" charset="-128"/>
                        <a:cs typeface="Arial Unicode MS" pitchFamily="34" charset="-128"/>
                      </a:endParaRPr>
                    </a:p>
                  </a:txBody>
                  <a:tcPr marL="44450" marR="4445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a:lnSpc>
                          <a:spcPct val="115000"/>
                        </a:lnSpc>
                        <a:spcAft>
                          <a:spcPts val="1000"/>
                        </a:spcAft>
                      </a:pPr>
                      <a:r>
                        <a:rPr lang="es-ES_tradnl" sz="1200" dirty="0">
                          <a:solidFill>
                            <a:schemeClr val="bg1"/>
                          </a:solidFill>
                          <a:effectLst/>
                          <a:latin typeface="Arial Narrow" pitchFamily="34" charset="0"/>
                          <a:ea typeface="Calibri"/>
                          <a:cs typeface="Times New Roman"/>
                        </a:rPr>
                        <a:t> </a:t>
                      </a:r>
                      <a:endParaRPr lang="es-MX" sz="1200" dirty="0">
                        <a:solidFill>
                          <a:schemeClr val="bg1"/>
                        </a:solidFill>
                        <a:effectLst/>
                        <a:latin typeface="Arial Narrow" pitchFamily="34" charset="0"/>
                        <a:ea typeface="Calibri"/>
                        <a:cs typeface="Times New Roman"/>
                      </a:endParaRPr>
                    </a:p>
                  </a:txBody>
                  <a:tcPr marL="44450" marR="4445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r>
            </a:tbl>
          </a:graphicData>
        </a:graphic>
      </p:graphicFrame>
      <p:cxnSp>
        <p:nvCxnSpPr>
          <p:cNvPr id="8" name="7 Conector recto de flecha"/>
          <p:cNvCxnSpPr/>
          <p:nvPr/>
        </p:nvCxnSpPr>
        <p:spPr>
          <a:xfrm>
            <a:off x="1512060" y="2322562"/>
            <a:ext cx="394620" cy="0"/>
          </a:xfrm>
          <a:prstGeom prst="straightConnector1">
            <a:avLst/>
          </a:prstGeom>
          <a:noFill/>
          <a:ln w="19050" cap="flat" cmpd="sng" algn="ctr">
            <a:solidFill>
              <a:srgbClr val="C0504D"/>
            </a:solidFill>
            <a:prstDash val="solid"/>
            <a:tailEnd type="arrow"/>
          </a:ln>
          <a:effectLst/>
        </p:spPr>
      </p:cxnSp>
      <p:cxnSp>
        <p:nvCxnSpPr>
          <p:cNvPr id="9" name="8 Conector recto de flecha"/>
          <p:cNvCxnSpPr/>
          <p:nvPr/>
        </p:nvCxnSpPr>
        <p:spPr>
          <a:xfrm>
            <a:off x="1499360" y="3006488"/>
            <a:ext cx="394620" cy="0"/>
          </a:xfrm>
          <a:prstGeom prst="straightConnector1">
            <a:avLst/>
          </a:prstGeom>
          <a:noFill/>
          <a:ln w="19050" cap="flat" cmpd="sng" algn="ctr">
            <a:solidFill>
              <a:srgbClr val="C0504D"/>
            </a:solidFill>
            <a:prstDash val="solid"/>
            <a:tailEnd type="arrow"/>
          </a:ln>
          <a:effectLst/>
        </p:spPr>
      </p:cxnSp>
      <p:cxnSp>
        <p:nvCxnSpPr>
          <p:cNvPr id="10" name="9 Conector recto de flecha"/>
          <p:cNvCxnSpPr/>
          <p:nvPr/>
        </p:nvCxnSpPr>
        <p:spPr>
          <a:xfrm>
            <a:off x="1507196" y="3247866"/>
            <a:ext cx="394620" cy="0"/>
          </a:xfrm>
          <a:prstGeom prst="straightConnector1">
            <a:avLst/>
          </a:prstGeom>
          <a:noFill/>
          <a:ln w="19050" cap="flat" cmpd="sng" algn="ctr">
            <a:solidFill>
              <a:srgbClr val="C0504D"/>
            </a:solidFill>
            <a:prstDash val="solid"/>
            <a:tailEnd type="arrow"/>
          </a:ln>
          <a:effectLst/>
        </p:spPr>
      </p:cxnSp>
      <p:cxnSp>
        <p:nvCxnSpPr>
          <p:cNvPr id="11" name="10 Conector recto de flecha"/>
          <p:cNvCxnSpPr/>
          <p:nvPr/>
        </p:nvCxnSpPr>
        <p:spPr>
          <a:xfrm>
            <a:off x="1500168" y="4770834"/>
            <a:ext cx="394620" cy="0"/>
          </a:xfrm>
          <a:prstGeom prst="straightConnector1">
            <a:avLst/>
          </a:prstGeom>
          <a:noFill/>
          <a:ln w="19050" cap="flat" cmpd="sng" algn="ctr">
            <a:solidFill>
              <a:srgbClr val="C0504D"/>
            </a:solidFill>
            <a:prstDash val="solid"/>
            <a:tailEnd type="arrow"/>
          </a:ln>
          <a:effectLst/>
        </p:spPr>
      </p:cxnSp>
      <p:cxnSp>
        <p:nvCxnSpPr>
          <p:cNvPr id="12" name="11 Conector recto de flecha"/>
          <p:cNvCxnSpPr/>
          <p:nvPr/>
        </p:nvCxnSpPr>
        <p:spPr>
          <a:xfrm>
            <a:off x="1500168" y="4958283"/>
            <a:ext cx="394620" cy="0"/>
          </a:xfrm>
          <a:prstGeom prst="straightConnector1">
            <a:avLst/>
          </a:prstGeom>
          <a:noFill/>
          <a:ln w="19050" cap="flat" cmpd="sng" algn="ctr">
            <a:solidFill>
              <a:srgbClr val="C0504D"/>
            </a:solidFill>
            <a:prstDash val="solid"/>
            <a:tailEnd type="arrow"/>
          </a:ln>
          <a:effectLst/>
        </p:spPr>
      </p:cxnSp>
      <p:cxnSp>
        <p:nvCxnSpPr>
          <p:cNvPr id="13" name="12 Conector recto"/>
          <p:cNvCxnSpPr/>
          <p:nvPr/>
        </p:nvCxnSpPr>
        <p:spPr>
          <a:xfrm flipH="1">
            <a:off x="1499360" y="2322567"/>
            <a:ext cx="12206" cy="2643205"/>
          </a:xfrm>
          <a:prstGeom prst="line">
            <a:avLst/>
          </a:prstGeom>
          <a:noFill/>
          <a:ln w="19050" cap="flat" cmpd="sng" algn="ctr">
            <a:solidFill>
              <a:srgbClr val="C0504D"/>
            </a:solidFill>
            <a:prstDash val="solid"/>
          </a:ln>
          <a:effectLst/>
        </p:spPr>
      </p:cxnSp>
      <p:sp>
        <p:nvSpPr>
          <p:cNvPr id="14" name="13 CuadroTexto"/>
          <p:cNvSpPr txBox="1"/>
          <p:nvPr/>
        </p:nvSpPr>
        <p:spPr>
          <a:xfrm>
            <a:off x="179512" y="2550537"/>
            <a:ext cx="1188268"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MX" sz="1200" b="1" dirty="0" smtClean="0">
                <a:solidFill>
                  <a:prstClr val="white"/>
                </a:solidFill>
                <a:effectLst>
                  <a:outerShdw blurRad="38100" dist="38100" dir="2700000" algn="tl">
                    <a:srgbClr val="000000">
                      <a:alpha val="43137"/>
                    </a:srgbClr>
                  </a:outerShdw>
                </a:effectLst>
                <a:latin typeface="Arial Narrow" pitchFamily="34" charset="0"/>
              </a:rPr>
              <a:t>El 25% de los proyectos importantes de infraestructura a realizarse en Latinoamérica corresponden a México</a:t>
            </a:r>
            <a:endParaRPr lang="es-MX" sz="12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101217777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537" y="5078309"/>
            <a:ext cx="1832421" cy="1330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descr="http://compromisos.treport.net/documentos/compromiso/147/pieUno.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5440" y="3304492"/>
            <a:ext cx="1927714" cy="1356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5" name="Picture 7" descr="http://compromisos.treport.net/documentos/compromiso/145/macro.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3492" y="1532202"/>
            <a:ext cx="1779662" cy="1252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83" name="Picture 15" descr="http://compromisos.treport.net/documentos/compromiso/76/macroGeo.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745736" y="5015808"/>
            <a:ext cx="2068580" cy="1455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85" name="Picture 17" descr="http://compromisos.treport.net/documentos/compromiso/72/pieUn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92082" y="5297626"/>
            <a:ext cx="1656184" cy="1165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2" name="1 Tabla"/>
          <p:cNvGraphicFramePr>
            <a:graphicFrameLocks noGrp="1"/>
          </p:cNvGraphicFramePr>
          <p:nvPr>
            <p:extLst>
              <p:ext uri="{D42A27DB-BD31-4B8C-83A1-F6EECF244321}">
                <p14:modId xmlns:p14="http://schemas.microsoft.com/office/powerpoint/2010/main" xmlns="" val="260418229"/>
              </p:ext>
            </p:extLst>
          </p:nvPr>
        </p:nvGraphicFramePr>
        <p:xfrm>
          <a:off x="2327945" y="1093660"/>
          <a:ext cx="6804248" cy="4421664"/>
        </p:xfrm>
        <a:graphic>
          <a:graphicData uri="http://schemas.openxmlformats.org/drawingml/2006/table">
            <a:tbl>
              <a:tblPr/>
              <a:tblGrid>
                <a:gridCol w="3096344"/>
                <a:gridCol w="1800200"/>
                <a:gridCol w="936104"/>
                <a:gridCol w="971600"/>
              </a:tblGrid>
              <a:tr h="619838">
                <a:tc>
                  <a:txBody>
                    <a:bodyPr/>
                    <a:lstStyle/>
                    <a:p>
                      <a:pPr algn="ctr" fontAlgn="ctr"/>
                      <a:r>
                        <a:rPr lang="es-MX" sz="1300" b="1" i="0" u="none" strike="noStrike" dirty="0" smtClean="0">
                          <a:solidFill>
                            <a:schemeClr val="tx1"/>
                          </a:solidFill>
                          <a:effectLst/>
                          <a:latin typeface="Arial Narrow" panose="020B0606020202030204" pitchFamily="34" charset="0"/>
                        </a:rPr>
                        <a:t>Proyecto</a:t>
                      </a:r>
                      <a:endParaRPr lang="es-MX" sz="1300" b="1" i="0" u="none" strike="noStrike" dirty="0">
                        <a:solidFill>
                          <a:schemeClr val="tx1"/>
                        </a:solidFill>
                        <a:effectLst/>
                        <a:latin typeface="Arial Narrow" panose="020B0606020202030204" pitchFamily="34" charset="0"/>
                      </a:endParaRPr>
                    </a:p>
                  </a:txBody>
                  <a:tcPr marL="8420" marR="8420" marT="8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MX" sz="1300" b="1" i="0" u="none" strike="noStrike" dirty="0">
                          <a:solidFill>
                            <a:schemeClr val="tx1"/>
                          </a:solidFill>
                          <a:effectLst/>
                          <a:latin typeface="Arial Narrow" panose="020B0606020202030204" pitchFamily="34" charset="0"/>
                        </a:rPr>
                        <a:t>Sector Responsable</a:t>
                      </a:r>
                    </a:p>
                  </a:txBody>
                  <a:tcPr marL="8420" marR="8420" marT="8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MX" sz="1300" b="1" i="0" u="none" strike="noStrike" dirty="0">
                          <a:solidFill>
                            <a:schemeClr val="tx1"/>
                          </a:solidFill>
                          <a:effectLst/>
                          <a:latin typeface="Arial Narrow" panose="020B0606020202030204" pitchFamily="34" charset="0"/>
                        </a:rPr>
                        <a:t>Ubicación</a:t>
                      </a:r>
                    </a:p>
                  </a:txBody>
                  <a:tcPr marL="8420" marR="8420" marT="8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MX" sz="1300" b="1" i="0" u="none" strike="noStrike" dirty="0">
                          <a:solidFill>
                            <a:schemeClr val="tx1"/>
                          </a:solidFill>
                          <a:effectLst/>
                          <a:latin typeface="Arial Narrow" panose="020B0606020202030204" pitchFamily="34" charset="0"/>
                        </a:rPr>
                        <a:t>Estimación de Inversión </a:t>
                      </a:r>
                      <a:r>
                        <a:rPr lang="es-MX" sz="1300" b="1" i="0" u="none" strike="noStrike" dirty="0" smtClean="0">
                          <a:solidFill>
                            <a:schemeClr val="tx1"/>
                          </a:solidFill>
                          <a:effectLst/>
                          <a:latin typeface="Arial Narrow" panose="020B0606020202030204" pitchFamily="34" charset="0"/>
                        </a:rPr>
                        <a:t>Total</a:t>
                      </a:r>
                    </a:p>
                    <a:p>
                      <a:pPr algn="ctr" fontAlgn="ctr"/>
                      <a:r>
                        <a:rPr lang="es-MX" sz="1300" b="1" i="0" u="none" strike="noStrike" dirty="0" smtClean="0">
                          <a:solidFill>
                            <a:schemeClr val="tx1"/>
                          </a:solidFill>
                          <a:effectLst/>
                          <a:latin typeface="Arial Narrow" panose="020B0606020202030204" pitchFamily="34" charset="0"/>
                        </a:rPr>
                        <a:t>(</a:t>
                      </a:r>
                      <a:r>
                        <a:rPr lang="es-MX" sz="1300" b="1" i="0" u="none" strike="noStrike" dirty="0" err="1" smtClean="0">
                          <a:solidFill>
                            <a:schemeClr val="tx1"/>
                          </a:solidFill>
                          <a:effectLst/>
                          <a:latin typeface="Arial Narrow" panose="020B0606020202030204" pitchFamily="34" charset="0"/>
                        </a:rPr>
                        <a:t>mdp</a:t>
                      </a:r>
                      <a:r>
                        <a:rPr lang="es-MX" sz="1300" b="1" i="0" u="none" strike="noStrike" dirty="0" smtClean="0">
                          <a:solidFill>
                            <a:schemeClr val="tx1"/>
                          </a:solidFill>
                          <a:effectLst/>
                          <a:latin typeface="Arial Narrow" panose="020B0606020202030204" pitchFamily="34" charset="0"/>
                        </a:rPr>
                        <a:t>)</a:t>
                      </a:r>
                      <a:endParaRPr lang="es-MX" sz="1300" b="1" i="0" u="none" strike="noStrike" dirty="0">
                        <a:solidFill>
                          <a:schemeClr val="tx1"/>
                        </a:solidFill>
                        <a:effectLst/>
                        <a:latin typeface="Arial Narrow" panose="020B0606020202030204" pitchFamily="34" charset="0"/>
                      </a:endParaRPr>
                    </a:p>
                  </a:txBody>
                  <a:tcPr marL="8420" marR="8420" marT="8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45650">
                <a:tc>
                  <a:txBody>
                    <a:bodyPr/>
                    <a:lstStyle/>
                    <a:p>
                      <a:pPr algn="l" rtl="0" fontAlgn="ctr"/>
                      <a:r>
                        <a:rPr lang="es-MX" sz="1200" b="0" i="0" u="none" strike="noStrike" dirty="0">
                          <a:solidFill>
                            <a:srgbClr val="000000"/>
                          </a:solidFill>
                          <a:effectLst/>
                          <a:latin typeface="Arial Narrow"/>
                        </a:rPr>
                        <a:t> Tren Rápido Querétaro - Cd. México</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ctr"/>
                      <a:r>
                        <a:rPr lang="es-MX" sz="1200" b="0" i="0" u="none" strike="noStrike" dirty="0">
                          <a:solidFill>
                            <a:srgbClr val="000000"/>
                          </a:solidFill>
                          <a:effectLst/>
                          <a:latin typeface="Arial Narrow"/>
                        </a:rPr>
                        <a:t>Comunicaciones y Transportes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MX" sz="1200" b="0" i="0" u="none" strike="noStrike" dirty="0" smtClean="0">
                          <a:solidFill>
                            <a:srgbClr val="000000"/>
                          </a:solidFill>
                          <a:effectLst/>
                          <a:latin typeface="Arial Narrow"/>
                        </a:rPr>
                        <a:t>Varios</a:t>
                      </a:r>
                      <a:endParaRPr lang="es-MX" sz="1200" b="0" i="0" u="none" strike="noStrike" dirty="0">
                        <a:solidFill>
                          <a:srgbClr val="000000"/>
                        </a:solidFill>
                        <a:effectLst/>
                        <a:latin typeface="Arial Narrow"/>
                      </a:endParaRP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MX" sz="1200" b="0" i="0" u="none" strike="noStrike">
                          <a:solidFill>
                            <a:srgbClr val="000000"/>
                          </a:solidFill>
                          <a:effectLst/>
                          <a:latin typeface="Arial Narrow"/>
                        </a:rPr>
                        <a:t>$73,000</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478355">
                <a:tc>
                  <a:txBody>
                    <a:bodyPr/>
                    <a:lstStyle/>
                    <a:p>
                      <a:pPr algn="l" rtl="0" fontAlgn="ctr"/>
                      <a:r>
                        <a:rPr lang="es-MX" sz="1200" b="0" i="0" u="none" strike="noStrike" dirty="0">
                          <a:solidFill>
                            <a:srgbClr val="000000"/>
                          </a:solidFill>
                          <a:effectLst/>
                          <a:latin typeface="Arial Narrow"/>
                        </a:rPr>
                        <a:t>Construcción de nuevo puerto - obras de infraestructura básica y terminales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rtl="0" fontAlgn="ctr"/>
                      <a:r>
                        <a:rPr lang="es-MX" sz="1200" b="0" i="0" u="none" strike="noStrike" dirty="0">
                          <a:solidFill>
                            <a:srgbClr val="000000"/>
                          </a:solidFill>
                          <a:effectLst/>
                          <a:latin typeface="Arial Narrow"/>
                        </a:rPr>
                        <a:t>Comunicaciones y Transportes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s-MX" sz="1200" b="0" i="0" u="none" strike="noStrike" dirty="0">
                          <a:solidFill>
                            <a:srgbClr val="000000"/>
                          </a:solidFill>
                          <a:effectLst/>
                          <a:latin typeface="Arial Narrow"/>
                        </a:rPr>
                        <a:t>Veracruz</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s-MX" sz="1200" b="0" i="0" u="none" strike="noStrike">
                          <a:solidFill>
                            <a:srgbClr val="000000"/>
                          </a:solidFill>
                          <a:effectLst/>
                          <a:latin typeface="Arial Narrow"/>
                        </a:rPr>
                        <a:t>$21,213</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55952">
                <a:tc>
                  <a:txBody>
                    <a:bodyPr/>
                    <a:lstStyle/>
                    <a:p>
                      <a:pPr algn="l" rtl="0" fontAlgn="ctr"/>
                      <a:r>
                        <a:rPr lang="es-MX" sz="1200" b="0" i="0" u="none" strike="noStrike" dirty="0">
                          <a:solidFill>
                            <a:srgbClr val="000000"/>
                          </a:solidFill>
                          <a:effectLst/>
                          <a:latin typeface="Arial Narrow"/>
                        </a:rPr>
                        <a:t>Tren interurbano México – Toluca</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ctr"/>
                      <a:r>
                        <a:rPr lang="es-MX" sz="1200" b="0" i="0" u="none" strike="noStrike" dirty="0">
                          <a:solidFill>
                            <a:srgbClr val="000000"/>
                          </a:solidFill>
                          <a:effectLst/>
                          <a:latin typeface="Arial Narrow"/>
                        </a:rPr>
                        <a:t>Comunicaciones y Transportes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MX" sz="1200" b="0" i="0" u="none" strike="noStrike" dirty="0" smtClean="0">
                          <a:solidFill>
                            <a:srgbClr val="000000"/>
                          </a:solidFill>
                          <a:effectLst/>
                          <a:latin typeface="Arial Narrow"/>
                        </a:rPr>
                        <a:t>Edo. </a:t>
                      </a:r>
                      <a:r>
                        <a:rPr lang="es-MX" sz="1200" b="0" i="0" u="none" strike="noStrike" dirty="0" err="1" smtClean="0">
                          <a:solidFill>
                            <a:srgbClr val="000000"/>
                          </a:solidFill>
                          <a:effectLst/>
                          <a:latin typeface="Arial Narrow"/>
                        </a:rPr>
                        <a:t>Mex</a:t>
                      </a:r>
                      <a:r>
                        <a:rPr lang="es-MX" sz="1200" b="0" i="0" u="none" strike="noStrike" dirty="0" smtClean="0">
                          <a:solidFill>
                            <a:srgbClr val="000000"/>
                          </a:solidFill>
                          <a:effectLst/>
                          <a:latin typeface="Arial Narrow"/>
                        </a:rPr>
                        <a:t>  y Distrito Federal</a:t>
                      </a:r>
                      <a:endParaRPr lang="es-MX" sz="1200" b="0" i="0" u="none" strike="noStrike" dirty="0">
                        <a:solidFill>
                          <a:srgbClr val="000000"/>
                        </a:solidFill>
                        <a:effectLst/>
                        <a:latin typeface="Arial Narrow"/>
                      </a:endParaRP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MX" sz="1200" b="0" i="0" u="none" strike="noStrike">
                          <a:solidFill>
                            <a:srgbClr val="000000"/>
                          </a:solidFill>
                          <a:effectLst/>
                          <a:latin typeface="Arial Narrow"/>
                        </a:rPr>
                        <a:t>$20,000</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9959">
                <a:tc>
                  <a:txBody>
                    <a:bodyPr/>
                    <a:lstStyle/>
                    <a:p>
                      <a:pPr algn="l" rtl="0" fontAlgn="ctr"/>
                      <a:r>
                        <a:rPr lang="es-MX" sz="1200" b="0" i="0" u="none" strike="noStrike">
                          <a:solidFill>
                            <a:srgbClr val="000000"/>
                          </a:solidFill>
                          <a:effectLst/>
                          <a:latin typeface="Arial Narrow"/>
                        </a:rPr>
                        <a:t>Concluir la carretera Oaxaca  Istmo. (Mitla-Tehuantepec)</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rtl="0" fontAlgn="ctr"/>
                      <a:r>
                        <a:rPr lang="es-MX" sz="1200" b="0" i="0" u="none" strike="noStrike" dirty="0">
                          <a:solidFill>
                            <a:srgbClr val="000000"/>
                          </a:solidFill>
                          <a:effectLst/>
                          <a:latin typeface="Arial Narrow"/>
                        </a:rPr>
                        <a:t>Comunicaciones y Transportes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s-MX" sz="1200" b="0" i="0" u="none" strike="noStrike" dirty="0" smtClean="0">
                          <a:solidFill>
                            <a:srgbClr val="000000"/>
                          </a:solidFill>
                          <a:effectLst/>
                          <a:latin typeface="Arial Narrow"/>
                        </a:rPr>
                        <a:t>Oaxaca</a:t>
                      </a:r>
                      <a:endParaRPr lang="es-MX" sz="1200" b="0" i="0" u="none" strike="noStrike" dirty="0">
                        <a:solidFill>
                          <a:srgbClr val="000000"/>
                        </a:solidFill>
                        <a:effectLst/>
                        <a:latin typeface="Arial Narrow"/>
                      </a:endParaRP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s-MX" sz="1200" b="0" i="0" u="none" strike="noStrike">
                          <a:solidFill>
                            <a:srgbClr val="000000"/>
                          </a:solidFill>
                          <a:effectLst/>
                          <a:latin typeface="Arial Narrow"/>
                        </a:rPr>
                        <a:t>$18,286</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55951">
                <a:tc>
                  <a:txBody>
                    <a:bodyPr/>
                    <a:lstStyle/>
                    <a:p>
                      <a:pPr algn="l" rtl="0" fontAlgn="ctr"/>
                      <a:r>
                        <a:rPr lang="es-MX" sz="1200" b="0" i="0" u="none" strike="noStrike" dirty="0">
                          <a:solidFill>
                            <a:srgbClr val="000000"/>
                          </a:solidFill>
                          <a:effectLst/>
                          <a:latin typeface="Arial Narrow"/>
                        </a:rPr>
                        <a:t>Construcción del Tren Transpeninsular desde Mérida, Yucatán hasta Punta Venado, Quintana Roo.</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ctr"/>
                      <a:r>
                        <a:rPr lang="es-MX" sz="1200" b="0" i="0" u="none" strike="noStrike" dirty="0">
                          <a:solidFill>
                            <a:srgbClr val="000000"/>
                          </a:solidFill>
                          <a:effectLst/>
                          <a:latin typeface="Arial Narrow"/>
                        </a:rPr>
                        <a:t>Comunicaciones y Transportes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MX" sz="1200" b="0" i="0" u="none" strike="noStrike" dirty="0" smtClean="0">
                          <a:solidFill>
                            <a:srgbClr val="000000"/>
                          </a:solidFill>
                          <a:effectLst/>
                          <a:latin typeface="Arial Narrow"/>
                        </a:rPr>
                        <a:t>Yucatán y Quinta Roo</a:t>
                      </a:r>
                      <a:endParaRPr lang="es-MX" sz="1200" b="0" i="0" u="none" strike="noStrike" dirty="0">
                        <a:solidFill>
                          <a:srgbClr val="000000"/>
                        </a:solidFill>
                        <a:effectLst/>
                        <a:latin typeface="Arial Narrow"/>
                      </a:endParaRP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MX" sz="1200" b="0" i="0" u="none" strike="noStrike" dirty="0">
                          <a:solidFill>
                            <a:srgbClr val="000000"/>
                          </a:solidFill>
                          <a:effectLst/>
                          <a:latin typeface="Arial Narrow"/>
                        </a:rPr>
                        <a:t>$15,400</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455951">
                <a:tc>
                  <a:txBody>
                    <a:bodyPr/>
                    <a:lstStyle/>
                    <a:p>
                      <a:pPr algn="l" rtl="0" fontAlgn="ctr"/>
                      <a:r>
                        <a:rPr lang="es-MX" sz="1200" b="0" i="0" u="none" strike="noStrike">
                          <a:solidFill>
                            <a:srgbClr val="000000"/>
                          </a:solidFill>
                          <a:effectLst/>
                          <a:latin typeface="Arial Narrow"/>
                        </a:rPr>
                        <a:t>Modernizar el puerto de Guaymas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rtl="0" fontAlgn="ctr"/>
                      <a:r>
                        <a:rPr lang="es-MX" sz="1200" b="0" i="0" u="none" strike="noStrike" dirty="0">
                          <a:solidFill>
                            <a:srgbClr val="000000"/>
                          </a:solidFill>
                          <a:effectLst/>
                          <a:latin typeface="Arial Narrow"/>
                        </a:rPr>
                        <a:t>Comunicaciones y Transportes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s-MX" sz="1200" b="0" i="0" u="none" strike="noStrike" dirty="0" smtClean="0">
                          <a:solidFill>
                            <a:srgbClr val="000000"/>
                          </a:solidFill>
                          <a:effectLst/>
                          <a:latin typeface="Arial Narrow"/>
                        </a:rPr>
                        <a:t>Guaymas, Sonora</a:t>
                      </a:r>
                      <a:endParaRPr lang="es-MX" sz="1200" b="0" i="0" u="none" strike="noStrike" dirty="0">
                        <a:solidFill>
                          <a:srgbClr val="000000"/>
                        </a:solidFill>
                        <a:effectLst/>
                        <a:latin typeface="Arial Narrow"/>
                      </a:endParaRP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s-MX" sz="1200" b="0" i="0" u="none" strike="noStrike">
                          <a:solidFill>
                            <a:srgbClr val="000000"/>
                          </a:solidFill>
                          <a:effectLst/>
                          <a:latin typeface="Arial Narrow"/>
                        </a:rPr>
                        <a:t>$7,245</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58692">
                <a:tc>
                  <a:txBody>
                    <a:bodyPr/>
                    <a:lstStyle/>
                    <a:p>
                      <a:pPr algn="l" rtl="0" fontAlgn="ctr"/>
                      <a:r>
                        <a:rPr lang="es-MX" sz="1200" b="0" i="0" u="none" strike="noStrike">
                          <a:solidFill>
                            <a:srgbClr val="000000"/>
                          </a:solidFill>
                          <a:effectLst/>
                          <a:latin typeface="Arial Narrow"/>
                        </a:rPr>
                        <a:t>Terminal especializada de contenedores II</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ctr"/>
                      <a:r>
                        <a:rPr lang="es-MX" sz="1200" b="0" i="0" u="none" strike="noStrike" dirty="0">
                          <a:solidFill>
                            <a:srgbClr val="000000"/>
                          </a:solidFill>
                          <a:effectLst/>
                          <a:latin typeface="Arial Narrow"/>
                        </a:rPr>
                        <a:t>Comunicaciones y Transportes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MX" sz="1200" b="0" i="0" u="none" strike="noStrike" dirty="0">
                          <a:solidFill>
                            <a:srgbClr val="000000"/>
                          </a:solidFill>
                          <a:effectLst/>
                          <a:latin typeface="Arial Narrow"/>
                        </a:rPr>
                        <a:t>Lázaro Cárdenas, Michoacán</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MX" sz="1200" b="0" i="0" u="none" strike="noStrike" dirty="0">
                          <a:solidFill>
                            <a:srgbClr val="000000"/>
                          </a:solidFill>
                          <a:effectLst/>
                          <a:latin typeface="Arial Narrow"/>
                        </a:rPr>
                        <a:t>$5,795</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90627">
                <a:tc>
                  <a:txBody>
                    <a:bodyPr/>
                    <a:lstStyle/>
                    <a:p>
                      <a:pPr algn="l" rtl="0" fontAlgn="ctr"/>
                      <a:r>
                        <a:rPr lang="es-MX" sz="1200" b="0" i="0" u="none" strike="noStrike">
                          <a:solidFill>
                            <a:srgbClr val="000000"/>
                          </a:solidFill>
                          <a:effectLst/>
                          <a:latin typeface="Arial Narrow"/>
                        </a:rPr>
                        <a:t>Ampliación del Sistema del Tren Eléctrico Urbano en la Zona Metropolitana de Guadalajara.</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rtl="0" fontAlgn="ctr"/>
                      <a:r>
                        <a:rPr lang="es-MX" sz="1200" b="0" i="0" u="none" strike="noStrike">
                          <a:solidFill>
                            <a:srgbClr val="000000"/>
                          </a:solidFill>
                          <a:effectLst/>
                          <a:latin typeface="Arial Narrow"/>
                        </a:rPr>
                        <a:t>Comunicaciones y Transportes</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s-MX" sz="1200" b="0" i="0" u="none" strike="noStrike" dirty="0" smtClean="0">
                          <a:solidFill>
                            <a:srgbClr val="000000"/>
                          </a:solidFill>
                          <a:effectLst/>
                          <a:latin typeface="Arial Narrow"/>
                        </a:rPr>
                        <a:t>Guadalajara, Jalisco</a:t>
                      </a:r>
                      <a:endParaRPr lang="es-MX" sz="1200" b="0" i="0" u="none" strike="noStrike" dirty="0">
                        <a:solidFill>
                          <a:srgbClr val="000000"/>
                        </a:solidFill>
                        <a:effectLst/>
                        <a:latin typeface="Arial Narrow"/>
                      </a:endParaRP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s-MX" sz="1200" b="0" i="0" u="none" strike="noStrike" dirty="0">
                          <a:solidFill>
                            <a:srgbClr val="000000"/>
                          </a:solidFill>
                          <a:effectLst/>
                          <a:latin typeface="Arial Narrow"/>
                        </a:rPr>
                        <a:t>$5,000</a:t>
                      </a:r>
                    </a:p>
                  </a:txBody>
                  <a:tcPr marL="9525" marR="9525" marT="10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80689">
                <a:tc>
                  <a:txBody>
                    <a:bodyPr/>
                    <a:lstStyle/>
                    <a:p>
                      <a:pPr algn="l" fontAlgn="b"/>
                      <a:endParaRPr lang="es-MX" sz="1100" b="0" i="0" u="none" strike="noStrike" dirty="0">
                        <a:solidFill>
                          <a:schemeClr val="bg1"/>
                        </a:solidFill>
                        <a:effectLst/>
                        <a:latin typeface="Arial Narrow" panose="020B0606020202030204" pitchFamily="34" charset="0"/>
                      </a:endParaRPr>
                    </a:p>
                  </a:txBody>
                  <a:tcPr marL="8420" marR="8420" marT="8886" marB="0" anchor="b">
                    <a:lnL>
                      <a:noFill/>
                    </a:lnL>
                    <a:lnR>
                      <a:noFill/>
                    </a:lnR>
                    <a:lnT w="12700" cap="flat" cmpd="sng" algn="ctr">
                      <a:solidFill>
                        <a:schemeClr val="tx1"/>
                      </a:solidFill>
                      <a:prstDash val="solid"/>
                      <a:round/>
                      <a:headEnd type="none" w="med" len="med"/>
                      <a:tailEnd type="none" w="med" len="med"/>
                    </a:lnT>
                    <a:lnB>
                      <a:noFill/>
                    </a:lnB>
                    <a:solidFill>
                      <a:schemeClr val="tx1"/>
                    </a:solidFill>
                  </a:tcPr>
                </a:tc>
                <a:tc>
                  <a:txBody>
                    <a:bodyPr/>
                    <a:lstStyle/>
                    <a:p>
                      <a:pPr algn="l" fontAlgn="b"/>
                      <a:endParaRPr lang="es-MX" sz="1100" b="0" i="0" u="none" strike="noStrike" dirty="0">
                        <a:solidFill>
                          <a:schemeClr val="bg1"/>
                        </a:solidFill>
                        <a:effectLst/>
                        <a:latin typeface="Arial Narrow" panose="020B0606020202030204" pitchFamily="34" charset="0"/>
                      </a:endParaRPr>
                    </a:p>
                  </a:txBody>
                  <a:tcPr marL="8420" marR="8420" marT="8886" marB="0" anchor="b">
                    <a:lnL>
                      <a:noFill/>
                    </a:lnL>
                    <a:lnR w="12700" cap="flat" cmpd="sng" algn="ctr">
                      <a:solidFill>
                        <a:srgbClr val="000066"/>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a:txBody>
                    <a:bodyPr/>
                    <a:lstStyle/>
                    <a:p>
                      <a:pPr algn="ctr" fontAlgn="ctr"/>
                      <a:r>
                        <a:rPr lang="es-MX" sz="1700" b="1" i="0" u="none" strike="noStrike" dirty="0">
                          <a:solidFill>
                            <a:schemeClr val="tx1"/>
                          </a:solidFill>
                          <a:effectLst>
                            <a:outerShdw blurRad="38100" dist="38100" dir="2700000" algn="tl">
                              <a:srgbClr val="000000">
                                <a:alpha val="43137"/>
                              </a:srgbClr>
                            </a:outerShdw>
                          </a:effectLst>
                          <a:latin typeface="Arial Narrow" panose="020B0606020202030204" pitchFamily="34" charset="0"/>
                        </a:rPr>
                        <a:t>Total</a:t>
                      </a:r>
                    </a:p>
                  </a:txBody>
                  <a:tcPr marL="8420" marR="8420" marT="8886"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2"/>
                    </a:solidFill>
                  </a:tcPr>
                </a:tc>
                <a:tc>
                  <a:txBody>
                    <a:bodyPr/>
                    <a:lstStyle/>
                    <a:p>
                      <a:pPr algn="ctr" fontAlgn="ctr"/>
                      <a:r>
                        <a:rPr lang="es-MX" sz="1700" b="1" i="0" u="none" strike="noStrike" dirty="0">
                          <a:solidFill>
                            <a:schemeClr val="tx1"/>
                          </a:solidFill>
                          <a:effectLst>
                            <a:outerShdw blurRad="38100" dist="38100" dir="2700000" algn="tl">
                              <a:srgbClr val="000000">
                                <a:alpha val="43137"/>
                              </a:srgbClr>
                            </a:outerShdw>
                          </a:effectLst>
                          <a:latin typeface="Arial Narrow" panose="020B0606020202030204" pitchFamily="34" charset="0"/>
                        </a:rPr>
                        <a:t>$</a:t>
                      </a:r>
                      <a:r>
                        <a:rPr lang="es-MX" sz="1700" b="1" i="0" u="none" strike="noStrike" dirty="0" smtClean="0">
                          <a:solidFill>
                            <a:schemeClr val="tx1"/>
                          </a:solidFill>
                          <a:effectLst>
                            <a:outerShdw blurRad="38100" dist="38100" dir="2700000" algn="tl">
                              <a:srgbClr val="000000">
                                <a:alpha val="43137"/>
                              </a:srgbClr>
                            </a:outerShdw>
                          </a:effectLst>
                          <a:latin typeface="Arial Narrow" panose="020B0606020202030204" pitchFamily="34" charset="0"/>
                        </a:rPr>
                        <a:t>165,939</a:t>
                      </a:r>
                      <a:endParaRPr lang="es-MX" sz="1700" b="1" i="0" u="none" strike="noStrike" dirty="0">
                        <a:solidFill>
                          <a:schemeClr val="tx1"/>
                        </a:solidFill>
                        <a:effectLst>
                          <a:outerShdw blurRad="38100" dist="38100" dir="2700000" algn="tl">
                            <a:srgbClr val="000000">
                              <a:alpha val="43137"/>
                            </a:srgbClr>
                          </a:outerShdw>
                        </a:effectLst>
                        <a:latin typeface="Arial Narrow" panose="020B0606020202030204" pitchFamily="34" charset="0"/>
                      </a:endParaRPr>
                    </a:p>
                  </a:txBody>
                  <a:tcPr marL="8420" marR="8420" marT="8886"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2"/>
                    </a:solidFill>
                  </a:tcPr>
                </a:tc>
              </a:tr>
            </a:tbl>
          </a:graphicData>
        </a:graphic>
      </p:graphicFrame>
      <p:sp>
        <p:nvSpPr>
          <p:cNvPr id="13" name="12 CuadroTexto"/>
          <p:cNvSpPr txBox="1"/>
          <p:nvPr/>
        </p:nvSpPr>
        <p:spPr>
          <a:xfrm>
            <a:off x="431452" y="6113400"/>
            <a:ext cx="1488580" cy="646331"/>
          </a:xfrm>
          <a:prstGeom prst="rect">
            <a:avLst/>
          </a:prstGeom>
          <a:solidFill>
            <a:schemeClr val="tx1"/>
          </a:solidFill>
          <a:effectLst>
            <a:glow>
              <a:schemeClr val="accent1">
                <a:satMod val="175000"/>
              </a:schemeClr>
            </a:glow>
            <a:softEdge rad="76200"/>
          </a:effectLst>
        </p:spPr>
        <p:txBody>
          <a:bodyPr wrap="square" rtlCol="0">
            <a:spAutoFit/>
          </a:bodyPr>
          <a:lstStyle/>
          <a:p>
            <a:pPr algn="ctr"/>
            <a:r>
              <a:rPr lang="es-MX" sz="1200" b="1" dirty="0" smtClean="0">
                <a:solidFill>
                  <a:prstClr val="black"/>
                </a:solidFill>
              </a:rPr>
              <a:t>Tren Rápido Querétaro-Cd. de México</a:t>
            </a:r>
            <a:endParaRPr lang="es-MX" sz="1200" b="1" dirty="0">
              <a:solidFill>
                <a:prstClr val="black"/>
              </a:solidFill>
            </a:endParaRPr>
          </a:p>
        </p:txBody>
      </p:sp>
      <p:sp>
        <p:nvSpPr>
          <p:cNvPr id="14" name="13 CuadroTexto"/>
          <p:cNvSpPr txBox="1"/>
          <p:nvPr/>
        </p:nvSpPr>
        <p:spPr>
          <a:xfrm>
            <a:off x="578668" y="4319693"/>
            <a:ext cx="1332656" cy="646331"/>
          </a:xfrm>
          <a:prstGeom prst="rect">
            <a:avLst/>
          </a:prstGeom>
          <a:solidFill>
            <a:schemeClr val="tx1"/>
          </a:solidFill>
          <a:effectLst>
            <a:glow>
              <a:schemeClr val="accent1">
                <a:satMod val="175000"/>
              </a:schemeClr>
            </a:glow>
            <a:softEdge rad="76200"/>
          </a:effectLst>
        </p:spPr>
        <p:txBody>
          <a:bodyPr wrap="square" rtlCol="0">
            <a:spAutoFit/>
          </a:bodyPr>
          <a:lstStyle/>
          <a:p>
            <a:pPr algn="ctr"/>
            <a:r>
              <a:rPr lang="es-MX" sz="1200" b="1" dirty="0" smtClean="0">
                <a:solidFill>
                  <a:prstClr val="black"/>
                </a:solidFill>
              </a:rPr>
              <a:t>Tren </a:t>
            </a:r>
          </a:p>
          <a:p>
            <a:pPr algn="ctr"/>
            <a:r>
              <a:rPr lang="es-MX" sz="1200" b="1" dirty="0" smtClean="0">
                <a:solidFill>
                  <a:prstClr val="black"/>
                </a:solidFill>
              </a:rPr>
              <a:t>Interurbano México - Toluca</a:t>
            </a:r>
          </a:p>
        </p:txBody>
      </p:sp>
      <p:sp>
        <p:nvSpPr>
          <p:cNvPr id="15" name="14 CuadroTexto"/>
          <p:cNvSpPr txBox="1"/>
          <p:nvPr/>
        </p:nvSpPr>
        <p:spPr>
          <a:xfrm>
            <a:off x="545010" y="2525872"/>
            <a:ext cx="1332656" cy="646331"/>
          </a:xfrm>
          <a:prstGeom prst="rect">
            <a:avLst/>
          </a:prstGeom>
          <a:solidFill>
            <a:schemeClr val="tx1"/>
          </a:solidFill>
          <a:effectLst>
            <a:glow>
              <a:schemeClr val="accent1">
                <a:satMod val="175000"/>
              </a:schemeClr>
            </a:glow>
            <a:softEdge rad="76200"/>
          </a:effectLst>
        </p:spPr>
        <p:txBody>
          <a:bodyPr wrap="square" rtlCol="0">
            <a:spAutoFit/>
          </a:bodyPr>
          <a:lstStyle/>
          <a:p>
            <a:pPr algn="ctr"/>
            <a:r>
              <a:rPr lang="es-MX" sz="1200" b="1" dirty="0" smtClean="0">
                <a:solidFill>
                  <a:prstClr val="black"/>
                </a:solidFill>
              </a:rPr>
              <a:t>Tren Mérida – Quintana Roo</a:t>
            </a:r>
          </a:p>
          <a:p>
            <a:pPr algn="ctr"/>
            <a:endParaRPr lang="es-MX" sz="1200" b="1" dirty="0" smtClean="0">
              <a:solidFill>
                <a:prstClr val="black"/>
              </a:solidFill>
            </a:endParaRPr>
          </a:p>
        </p:txBody>
      </p:sp>
      <p:sp>
        <p:nvSpPr>
          <p:cNvPr id="18" name="17 CuadroTexto"/>
          <p:cNvSpPr txBox="1"/>
          <p:nvPr/>
        </p:nvSpPr>
        <p:spPr>
          <a:xfrm>
            <a:off x="2992820" y="6227559"/>
            <a:ext cx="1574415" cy="646331"/>
          </a:xfrm>
          <a:prstGeom prst="rect">
            <a:avLst/>
          </a:prstGeom>
          <a:solidFill>
            <a:schemeClr val="tx1"/>
          </a:solidFill>
          <a:effectLst>
            <a:glow>
              <a:schemeClr val="accent1">
                <a:satMod val="175000"/>
              </a:schemeClr>
            </a:glow>
            <a:softEdge rad="76200"/>
          </a:effectLst>
        </p:spPr>
        <p:txBody>
          <a:bodyPr wrap="square" rtlCol="0">
            <a:spAutoFit/>
          </a:bodyPr>
          <a:lstStyle/>
          <a:p>
            <a:pPr algn="ctr"/>
            <a:r>
              <a:rPr lang="es-MX" sz="1200" b="1" dirty="0" smtClean="0">
                <a:solidFill>
                  <a:prstClr val="black"/>
                </a:solidFill>
              </a:rPr>
              <a:t>Ampliación Tren Urbano Guadalajara</a:t>
            </a:r>
          </a:p>
        </p:txBody>
      </p:sp>
      <p:sp>
        <p:nvSpPr>
          <p:cNvPr id="20" name="19 CuadroTexto"/>
          <p:cNvSpPr txBox="1"/>
          <p:nvPr/>
        </p:nvSpPr>
        <p:spPr>
          <a:xfrm>
            <a:off x="5379933" y="6283275"/>
            <a:ext cx="1574415" cy="461665"/>
          </a:xfrm>
          <a:prstGeom prst="rect">
            <a:avLst/>
          </a:prstGeom>
          <a:solidFill>
            <a:schemeClr val="tx1"/>
          </a:solidFill>
          <a:effectLst>
            <a:glow>
              <a:schemeClr val="accent1">
                <a:satMod val="175000"/>
              </a:schemeClr>
            </a:glow>
            <a:softEdge rad="76200"/>
          </a:effectLst>
        </p:spPr>
        <p:txBody>
          <a:bodyPr wrap="square" rtlCol="0">
            <a:spAutoFit/>
          </a:bodyPr>
          <a:lstStyle/>
          <a:p>
            <a:pPr algn="ctr"/>
            <a:r>
              <a:rPr lang="es-MX" sz="1200" b="1" dirty="0" smtClean="0">
                <a:solidFill>
                  <a:prstClr val="black"/>
                </a:solidFill>
              </a:rPr>
              <a:t>Carretera Oaxaca </a:t>
            </a:r>
            <a:r>
              <a:rPr lang="es-MX" sz="1200" b="1" dirty="0" err="1" smtClean="0">
                <a:solidFill>
                  <a:prstClr val="black"/>
                </a:solidFill>
              </a:rPr>
              <a:t>Itsmo</a:t>
            </a:r>
            <a:endParaRPr lang="es-MX" sz="1200" b="1" dirty="0" smtClean="0">
              <a:solidFill>
                <a:prstClr val="black"/>
              </a:solidFill>
            </a:endParaRPr>
          </a:p>
        </p:txBody>
      </p:sp>
      <p:sp>
        <p:nvSpPr>
          <p:cNvPr id="19"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prstClr val="white"/>
                </a:solidFill>
                <a:effectLst>
                  <a:outerShdw blurRad="38100" dist="38100" dir="2700000" algn="tl">
                    <a:srgbClr val="000000">
                      <a:alpha val="43137"/>
                    </a:srgbClr>
                  </a:outerShdw>
                </a:effectLst>
                <a:latin typeface="Arial Narrow" pitchFamily="34" charset="0"/>
              </a:rPr>
              <a:t>6</a:t>
            </a:r>
          </a:p>
        </p:txBody>
      </p:sp>
      <p:sp>
        <p:nvSpPr>
          <p:cNvPr id="22" name="Text Box 10"/>
          <p:cNvSpPr txBox="1">
            <a:spLocks noChangeArrowheads="1"/>
          </p:cNvSpPr>
          <p:nvPr/>
        </p:nvSpPr>
        <p:spPr bwMode="auto">
          <a:xfrm>
            <a:off x="2555776" y="162324"/>
            <a:ext cx="6588224" cy="830987"/>
          </a:xfrm>
          <a:prstGeom prst="rect">
            <a:avLst/>
          </a:prstGeom>
          <a:solidFill>
            <a:srgbClr val="C0504D"/>
          </a:solidFill>
          <a:ln w="9525">
            <a:noFill/>
            <a:miter lim="800000"/>
            <a:headEnd/>
            <a:tailEnd/>
          </a:ln>
          <a:effectLst>
            <a:prstShdw prst="shdw17" dist="17961" dir="2700000">
              <a:srgbClr val="7A0000"/>
            </a:prstShdw>
          </a:effectLst>
        </p:spPr>
        <p:txBody>
          <a:bodyPr wrap="square" lIns="91432" tIns="45715" rIns="91432" bIns="45715">
            <a:spAutoFit/>
          </a:bodyPr>
          <a:lstStyle/>
          <a:p>
            <a:pPr algn="r" defTabSz="913800" fontAlgn="base">
              <a:spcBef>
                <a:spcPct val="50000"/>
              </a:spcBef>
              <a:spcAft>
                <a:spcPct val="0"/>
              </a:spcAft>
              <a:defRPr/>
            </a:pPr>
            <a:r>
              <a:rPr lang="es-MX" sz="2400" kern="0" dirty="0" smtClean="0">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6. Proyectos Emblemáticos de Infraestructura en México  </a:t>
            </a:r>
            <a:endParaRPr lang="es-ES" sz="2400" kern="0" dirty="0">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6" name="15 CuadroTexto"/>
          <p:cNvSpPr txBox="1"/>
          <p:nvPr/>
        </p:nvSpPr>
        <p:spPr>
          <a:xfrm>
            <a:off x="7092280" y="6166387"/>
            <a:ext cx="2051720" cy="646331"/>
          </a:xfrm>
          <a:prstGeom prst="rect">
            <a:avLst/>
          </a:prstGeom>
          <a:solidFill>
            <a:schemeClr val="tx1"/>
          </a:solidFill>
        </p:spPr>
        <p:txBody>
          <a:bodyPr wrap="square" rtlCol="0">
            <a:spAutoFit/>
          </a:bodyPr>
          <a:lstStyle/>
          <a:p>
            <a:endParaRPr lang="es-MX" dirty="0" smtClean="0"/>
          </a:p>
          <a:p>
            <a:endParaRPr lang="es-MX" dirty="0"/>
          </a:p>
        </p:txBody>
      </p:sp>
      <p:pic>
        <p:nvPicPr>
          <p:cNvPr id="17" name="Picture 4" descr="http://www.euroamerica.org/imas06/0001.gif"/>
          <p:cNvPicPr>
            <a:picLocks noChangeAspect="1" noChangeArrowheads="1"/>
          </p:cNvPicPr>
          <p:nvPr/>
        </p:nvPicPr>
        <p:blipFill>
          <a:blip r:embed="rId8"/>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62566152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382" y="1386457"/>
            <a:ext cx="8458200" cy="2241148"/>
          </a:xfrm>
          <a:prstGeom prst="rect">
            <a:avLst/>
          </a:prstGeom>
          <a:noFill/>
        </p:spPr>
        <p:txBody>
          <a:bodyPr wrap="square" rtlCol="0">
            <a:spAutoFit/>
          </a:bodyPr>
          <a:lstStyle/>
          <a:p>
            <a:pPr marL="285750" indent="-285750" algn="just" fontAlgn="base">
              <a:spcBef>
                <a:spcPct val="0"/>
              </a:spcBef>
              <a:spcAft>
                <a:spcPct val="0"/>
              </a:spcAft>
              <a:buFont typeface="Arial" panose="020B0604020202020204" pitchFamily="34" charset="0"/>
              <a:buChar char="•"/>
            </a:pPr>
            <a:r>
              <a:rPr lang="es-MX" sz="1600" dirty="0" smtClean="0">
                <a:solidFill>
                  <a:prstClr val="black"/>
                </a:solidFill>
                <a:latin typeface="Arial Narrow" panose="020B0606020202030204" pitchFamily="34" charset="0"/>
                <a:cs typeface="Arial" charset="0"/>
              </a:rPr>
              <a:t>Los 500 proyectos más importantes incluidos en el PPEF 2014 suman recursos totales por casi los               </a:t>
            </a:r>
            <a:r>
              <a:rPr lang="es-MX" sz="2800" b="1" dirty="0" smtClean="0">
                <a:solidFill>
                  <a:prstClr val="black"/>
                </a:solidFill>
                <a:latin typeface="Arial Narrow" panose="020B0606020202030204" pitchFamily="34" charset="0"/>
                <a:cs typeface="Arial" charset="0"/>
              </a:rPr>
              <a:t>6 billones </a:t>
            </a:r>
            <a:r>
              <a:rPr lang="es-MX" sz="1600" dirty="0" smtClean="0">
                <a:solidFill>
                  <a:prstClr val="black"/>
                </a:solidFill>
                <a:latin typeface="Arial Narrow" panose="020B0606020202030204" pitchFamily="34" charset="0"/>
                <a:cs typeface="Arial" charset="0"/>
              </a:rPr>
              <a:t>de pesos para ejercerse durante los próximos años.</a:t>
            </a:r>
          </a:p>
          <a:p>
            <a:pPr marL="285750" indent="-285750" algn="just" fontAlgn="base">
              <a:spcBef>
                <a:spcPct val="0"/>
              </a:spcBef>
              <a:spcAft>
                <a:spcPct val="0"/>
              </a:spcAft>
              <a:buFont typeface="Arial" panose="020B0604020202020204" pitchFamily="34" charset="0"/>
              <a:buChar char="•"/>
            </a:pPr>
            <a:endParaRPr lang="es-MX" sz="1600" dirty="0">
              <a:solidFill>
                <a:prstClr val="black"/>
              </a:solidFill>
              <a:latin typeface="Arial Narrow" panose="020B0606020202030204" pitchFamily="34" charset="0"/>
              <a:cs typeface="Arial" charset="0"/>
            </a:endParaRPr>
          </a:p>
          <a:p>
            <a:pPr marL="285750" indent="-285750" algn="just" fontAlgn="base">
              <a:spcBef>
                <a:spcPct val="0"/>
              </a:spcBef>
              <a:spcAft>
                <a:spcPct val="0"/>
              </a:spcAft>
              <a:buFont typeface="Arial" panose="020B0604020202020204" pitchFamily="34" charset="0"/>
              <a:buChar char="•"/>
            </a:pPr>
            <a:r>
              <a:rPr lang="es-MX" sz="1600" dirty="0" smtClean="0">
                <a:solidFill>
                  <a:prstClr val="black"/>
                </a:solidFill>
                <a:latin typeface="Arial Narrow" panose="020B0606020202030204" pitchFamily="34" charset="0"/>
                <a:cs typeface="Arial" charset="0"/>
              </a:rPr>
              <a:t>Estos 500 proyectos tienen previsto ejercer recursos por </a:t>
            </a:r>
            <a:r>
              <a:rPr lang="es-MX" sz="2800" dirty="0" smtClean="0">
                <a:solidFill>
                  <a:prstClr val="black"/>
                </a:solidFill>
                <a:latin typeface="Arial Narrow" panose="020B0606020202030204" pitchFamily="34" charset="0"/>
                <a:cs typeface="Arial" charset="0"/>
              </a:rPr>
              <a:t>500 mil millones </a:t>
            </a:r>
            <a:r>
              <a:rPr lang="es-MX" sz="1600" dirty="0" smtClean="0">
                <a:solidFill>
                  <a:prstClr val="black"/>
                </a:solidFill>
                <a:latin typeface="Arial Narrow" panose="020B0606020202030204" pitchFamily="34" charset="0"/>
                <a:cs typeface="Arial" charset="0"/>
              </a:rPr>
              <a:t>de pesos durante 2014</a:t>
            </a:r>
          </a:p>
          <a:p>
            <a:pPr marL="285750" indent="-285750" algn="just" fontAlgn="base">
              <a:spcBef>
                <a:spcPct val="0"/>
              </a:spcBef>
              <a:spcAft>
                <a:spcPct val="0"/>
              </a:spcAft>
              <a:buFont typeface="Arial" panose="020B0604020202020204" pitchFamily="34" charset="0"/>
              <a:buChar char="•"/>
            </a:pPr>
            <a:endParaRPr lang="es-MX" sz="1600" dirty="0">
              <a:solidFill>
                <a:prstClr val="black"/>
              </a:solidFill>
              <a:latin typeface="Arial Narrow" panose="020B0606020202030204" pitchFamily="34" charset="0"/>
              <a:cs typeface="Arial" charset="0"/>
            </a:endParaRPr>
          </a:p>
          <a:p>
            <a:pPr marL="285750" indent="-285750" algn="just" fontAlgn="base">
              <a:spcBef>
                <a:spcPct val="0"/>
              </a:spcBef>
              <a:spcAft>
                <a:spcPct val="0"/>
              </a:spcAft>
              <a:buFont typeface="Arial" panose="020B0604020202020204" pitchFamily="34" charset="0"/>
              <a:buChar char="•"/>
            </a:pPr>
            <a:r>
              <a:rPr lang="es-MX" sz="1600" dirty="0" smtClean="0">
                <a:solidFill>
                  <a:prstClr val="black"/>
                </a:solidFill>
                <a:latin typeface="Arial Narrow" panose="020B0606020202030204" pitchFamily="34" charset="0"/>
                <a:cs typeface="Arial" charset="0"/>
              </a:rPr>
              <a:t>Distribuidos de la siguiente manera: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1775" y="3698967"/>
            <a:ext cx="3627707" cy="30265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36353" y="3099278"/>
            <a:ext cx="4889500" cy="3096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 Box 10"/>
          <p:cNvSpPr txBox="1">
            <a:spLocks noChangeArrowheads="1"/>
          </p:cNvSpPr>
          <p:nvPr/>
        </p:nvSpPr>
        <p:spPr bwMode="auto">
          <a:xfrm>
            <a:off x="2611338" y="234332"/>
            <a:ext cx="6516216" cy="830987"/>
          </a:xfrm>
          <a:prstGeom prst="rect">
            <a:avLst/>
          </a:prstGeom>
          <a:solidFill>
            <a:srgbClr val="C0504D"/>
          </a:solidFill>
          <a:ln w="9525">
            <a:noFill/>
            <a:miter lim="800000"/>
            <a:headEnd/>
            <a:tailEnd/>
          </a:ln>
          <a:effectLst>
            <a:prstShdw prst="shdw17" dist="17961" dir="2700000">
              <a:srgbClr val="7A0000"/>
            </a:prstShdw>
          </a:effectLst>
        </p:spPr>
        <p:txBody>
          <a:bodyPr wrap="square" lIns="91432" tIns="45715" rIns="91432" bIns="45715">
            <a:spAutoFit/>
          </a:bodyPr>
          <a:lstStyle/>
          <a:p>
            <a:pPr algn="r" defTabSz="913800" fontAlgn="base">
              <a:spcBef>
                <a:spcPct val="50000"/>
              </a:spcBef>
              <a:spcAft>
                <a:spcPct val="0"/>
              </a:spcAft>
              <a:defRPr/>
            </a:pPr>
            <a:r>
              <a:rPr lang="es-MX" sz="2400" kern="0" dirty="0" smtClean="0">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7. Inversión Pública en Proyectos de Infraestructura en México  </a:t>
            </a:r>
            <a:endParaRPr lang="es-ES" sz="2400" kern="0" dirty="0">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7</a:t>
            </a:r>
          </a:p>
        </p:txBody>
      </p:sp>
      <p:pic>
        <p:nvPicPr>
          <p:cNvPr id="8" name="Picture 4" descr="http://www.euroamerica.org/imas06/0001.gif"/>
          <p:cNvPicPr>
            <a:picLocks noChangeAspect="1" noChangeArrowheads="1"/>
          </p:cNvPicPr>
          <p:nvPr/>
        </p:nvPicPr>
        <p:blipFill>
          <a:blip r:embed="rId5"/>
          <a:srcRect/>
          <a:stretch>
            <a:fillRect/>
          </a:stretch>
        </p:blipFill>
        <p:spPr bwMode="auto">
          <a:xfrm>
            <a:off x="8220327" y="6166385"/>
            <a:ext cx="684221" cy="52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4019240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1459" y="-1909"/>
            <a:ext cx="7380312" cy="6785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CuadroTexto"/>
          <p:cNvSpPr txBox="1"/>
          <p:nvPr/>
        </p:nvSpPr>
        <p:spPr>
          <a:xfrm>
            <a:off x="-27892" y="2174863"/>
            <a:ext cx="1584176" cy="1600438"/>
          </a:xfrm>
          <a:prstGeom prst="rect">
            <a:avLst/>
          </a:prstGeom>
          <a:noFill/>
        </p:spPr>
        <p:txBody>
          <a:bodyPr wrap="square" rtlCol="0">
            <a:spAutoFit/>
          </a:bodyPr>
          <a:lstStyle/>
          <a:p>
            <a:pPr algn="ctr"/>
            <a:r>
              <a:rPr lang="es-MX" sz="1400" dirty="0" smtClean="0">
                <a:solidFill>
                  <a:schemeClr val="bg1">
                    <a:lumMod val="75000"/>
                    <a:lumOff val="25000"/>
                  </a:schemeClr>
                </a:solidFill>
              </a:rPr>
              <a:t>Proyectos de infraestructura desarrollarse en el sector Comunicaciones y transportes 2014 a 2018</a:t>
            </a:r>
            <a:endParaRPr lang="es-MX" sz="1400" dirty="0">
              <a:solidFill>
                <a:schemeClr val="bg1">
                  <a:lumMod val="75000"/>
                  <a:lumOff val="25000"/>
                </a:schemeClr>
              </a:solidFill>
            </a:endParaRPr>
          </a:p>
        </p:txBody>
      </p:sp>
      <p:sp>
        <p:nvSpPr>
          <p:cNvPr id="3" name="2 Abrir llave"/>
          <p:cNvSpPr/>
          <p:nvPr/>
        </p:nvSpPr>
        <p:spPr>
          <a:xfrm>
            <a:off x="1403650" y="351064"/>
            <a:ext cx="360040" cy="6003351"/>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Text Box 10"/>
          <p:cNvSpPr txBox="1">
            <a:spLocks noChangeArrowheads="1"/>
          </p:cNvSpPr>
          <p:nvPr/>
        </p:nvSpPr>
        <p:spPr bwMode="auto">
          <a:xfrm>
            <a:off x="4932040" y="64572"/>
            <a:ext cx="4198218" cy="1200318"/>
          </a:xfrm>
          <a:prstGeom prst="rect">
            <a:avLst/>
          </a:prstGeom>
          <a:solidFill>
            <a:srgbClr val="C0504D"/>
          </a:solidFill>
          <a:ln w="9525">
            <a:noFill/>
            <a:miter lim="800000"/>
            <a:headEnd/>
            <a:tailEnd/>
          </a:ln>
          <a:effectLst>
            <a:prstShdw prst="shdw17" dist="17961" dir="2700000">
              <a:srgbClr val="7A0000"/>
            </a:prstShdw>
          </a:effectLst>
        </p:spPr>
        <p:txBody>
          <a:bodyPr wrap="square" lIns="91432" tIns="45715" rIns="91432" bIns="45715">
            <a:spAutoFit/>
          </a:bodyPr>
          <a:lstStyle/>
          <a:p>
            <a:pPr defTabSz="913800" fontAlgn="base">
              <a:spcBef>
                <a:spcPct val="50000"/>
              </a:spcBef>
              <a:spcAft>
                <a:spcPct val="0"/>
              </a:spcAft>
              <a:defRPr/>
            </a:pPr>
            <a:r>
              <a:rPr lang="es-MX" sz="2400" kern="0" dirty="0" smtClean="0">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8. Programa de Infraestructura en                    Transportes 2014-2018</a:t>
            </a:r>
            <a:endParaRPr lang="es-ES" sz="2400" kern="0" dirty="0">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 name="4 Marcador de número de diapositiva"/>
          <p:cNvSpPr txBox="1">
            <a:spLocks/>
          </p:cNvSpPr>
          <p:nvPr/>
        </p:nvSpPr>
        <p:spPr>
          <a:xfrm>
            <a:off x="8763000" y="6852094"/>
            <a:ext cx="381000" cy="3853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8</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xmlns="" val="280086820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rrency">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erspectiv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Perspective</Template>
  <TotalTime>10929</TotalTime>
  <Words>4844</Words>
  <Application>Microsoft Office PowerPoint</Application>
  <PresentationFormat>Personalizado</PresentationFormat>
  <Paragraphs>800</Paragraphs>
  <Slides>25</Slides>
  <Notes>25</Notes>
  <HiddenSlides>0</HiddenSlides>
  <MMClips>0</MMClips>
  <ScaleCrop>false</ScaleCrop>
  <HeadingPairs>
    <vt:vector size="4" baseType="variant">
      <vt:variant>
        <vt:lpstr>Tema</vt:lpstr>
      </vt:variant>
      <vt:variant>
        <vt:i4>6</vt:i4>
      </vt:variant>
      <vt:variant>
        <vt:lpstr>Títulos de diapositiva</vt:lpstr>
      </vt:variant>
      <vt:variant>
        <vt:i4>25</vt:i4>
      </vt:variant>
    </vt:vector>
  </HeadingPairs>
  <TitlesOfParts>
    <vt:vector size="31" baseType="lpstr">
      <vt:lpstr>Perspectiva</vt:lpstr>
      <vt:lpstr>4_Tema de Office</vt:lpstr>
      <vt:lpstr>Currency</vt:lpstr>
      <vt:lpstr>Tema de Office</vt:lpstr>
      <vt:lpstr>1_Perspectiva</vt: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Company>cmic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ANTONIO HERNANDEZ BALBUENA</dc:creator>
  <cp:lastModifiedBy>toshiba</cp:lastModifiedBy>
  <cp:revision>1205</cp:revision>
  <cp:lastPrinted>2013-11-29T00:36:18Z</cp:lastPrinted>
  <dcterms:created xsi:type="dcterms:W3CDTF">2011-07-19T18:28:47Z</dcterms:created>
  <dcterms:modified xsi:type="dcterms:W3CDTF">2001-04-15T01:07:55Z</dcterms:modified>
</cp:coreProperties>
</file>