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89" r:id="rId2"/>
    <p:sldId id="298" r:id="rId3"/>
    <p:sldId id="299" r:id="rId4"/>
    <p:sldId id="300" r:id="rId5"/>
    <p:sldId id="301" r:id="rId6"/>
    <p:sldId id="302" r:id="rId7"/>
    <p:sldId id="303" r:id="rId8"/>
    <p:sldId id="282" r:id="rId9"/>
    <p:sldId id="260" r:id="rId10"/>
    <p:sldId id="266" r:id="rId11"/>
    <p:sldId id="278" r:id="rId12"/>
    <p:sldId id="324" r:id="rId13"/>
    <p:sldId id="312" r:id="rId14"/>
    <p:sldId id="309" r:id="rId15"/>
    <p:sldId id="323" r:id="rId16"/>
    <p:sldId id="313" r:id="rId17"/>
    <p:sldId id="314" r:id="rId18"/>
    <p:sldId id="315" r:id="rId19"/>
    <p:sldId id="316" r:id="rId20"/>
    <p:sldId id="317" r:id="rId21"/>
    <p:sldId id="318" r:id="rId22"/>
    <p:sldId id="319" r:id="rId23"/>
    <p:sldId id="320" r:id="rId24"/>
    <p:sldId id="321" r:id="rId25"/>
    <p:sldId id="322" r:id="rId26"/>
    <p:sldId id="310" r:id="rId27"/>
    <p:sldId id="306" r:id="rId28"/>
    <p:sldId id="307"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D6F1"/>
    <a:srgbClr val="D6F808"/>
    <a:srgbClr val="FDF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68" autoAdjust="0"/>
  </p:normalViewPr>
  <p:slideViewPr>
    <p:cSldViewPr>
      <p:cViewPr varScale="1">
        <p:scale>
          <a:sx n="75" d="100"/>
          <a:sy n="75" d="100"/>
        </p:scale>
        <p:origin x="3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miamidade\wasdshares\Administration_shares\Director's_Office\Budget,%20Funding%20and%20Strategic%20Planning\Capital_Project_Shared\MULTI-YEAR%20CAPITAL%20PLAN%20FILES\MYCP%20FISCAL%20YEAR%202013-2019\FY13-19%20Budget%20Summary\MYCIP%20FY13_19_category_Graphs_dc.xlsx" TargetMode="External"/><Relationship Id="rId1" Type="http://schemas.openxmlformats.org/officeDocument/2006/relationships/image" Target="../media/image1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tx1"/>
                </a:solidFill>
              </a:defRPr>
            </a:pPr>
            <a:r>
              <a:rPr lang="en-US" sz="1600" b="1" dirty="0" smtClean="0">
                <a:solidFill>
                  <a:schemeClr val="tx1"/>
                </a:solidFill>
              </a:rPr>
              <a:t>Multi-Year Capital Improvement Budget </a:t>
            </a:r>
            <a:r>
              <a:rPr lang="en-US" sz="1600" b="1" dirty="0">
                <a:solidFill>
                  <a:schemeClr val="tx1"/>
                </a:solidFill>
              </a:rPr>
              <a:t>by F</a:t>
            </a:r>
            <a:r>
              <a:rPr lang="en-US" sz="1600" b="1" baseline="0" dirty="0">
                <a:solidFill>
                  <a:schemeClr val="tx1"/>
                </a:solidFill>
              </a:rPr>
              <a:t>iscal Year (000)</a:t>
            </a:r>
          </a:p>
          <a:p>
            <a:pPr>
              <a:defRPr b="1">
                <a:solidFill>
                  <a:schemeClr val="tx1"/>
                </a:solidFill>
              </a:defRPr>
            </a:pPr>
            <a:endParaRPr lang="en-US" b="1" dirty="0">
              <a:solidFill>
                <a:schemeClr val="tx1"/>
              </a:solidFill>
            </a:endParaRPr>
          </a:p>
        </c:rich>
      </c:tx>
      <c:layout>
        <c:manualLayout>
          <c:xMode val="edge"/>
          <c:yMode val="edge"/>
          <c:x val="0.1502687222508402"/>
          <c:y val="1.7857142857142863E-2"/>
        </c:manualLayout>
      </c:layout>
      <c:overlay val="0"/>
    </c:title>
    <c:autoTitleDeleted val="0"/>
    <c:view3D>
      <c:rotX val="20"/>
      <c:rotY val="60"/>
      <c:rAngAx val="1"/>
    </c:view3D>
    <c:floor>
      <c:thickness val="0"/>
    </c:floor>
    <c:sideWall>
      <c:thickness val="0"/>
    </c:sideWall>
    <c:backWall>
      <c:thickness val="0"/>
    </c:backWall>
    <c:plotArea>
      <c:layout>
        <c:manualLayout>
          <c:layoutTarget val="inner"/>
          <c:xMode val="edge"/>
          <c:yMode val="edge"/>
          <c:x val="0.1126672259677427"/>
          <c:y val="9.2111728254876096E-2"/>
          <c:w val="0.86850521733564434"/>
          <c:h val="0.81613443299648558"/>
        </c:manualLayout>
      </c:layout>
      <c:bar3DChart>
        <c:barDir val="col"/>
        <c:grouping val="clustered"/>
        <c:varyColors val="0"/>
        <c:ser>
          <c:idx val="0"/>
          <c:order val="0"/>
          <c:tx>
            <c:strRef>
              <c:f>Sheet3!$D$66</c:f>
              <c:strCache>
                <c:ptCount val="1"/>
                <c:pt idx="0">
                  <c:v>Water &amp; Sewer</c:v>
                </c:pt>
              </c:strCache>
            </c:strRef>
          </c:tx>
          <c:spPr>
            <a:solidFill>
              <a:srgbClr val="009900"/>
            </a:solidFill>
          </c:spPr>
          <c:invertIfNegative val="0"/>
          <c:dLbls>
            <c:dLbl>
              <c:idx val="7"/>
              <c:layout>
                <c:manualLayout>
                  <c:x val="5.1347881899872017E-3"/>
                  <c:y val="-2.54237231585651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Sheet3!$C$67:$C$74</c:f>
              <c:strCache>
                <c:ptCount val="8"/>
                <c:pt idx="0">
                  <c:v>Prior</c:v>
                </c:pt>
                <c:pt idx="1">
                  <c:v>FY13-14</c:v>
                </c:pt>
                <c:pt idx="2">
                  <c:v>FY14-15</c:v>
                </c:pt>
                <c:pt idx="3">
                  <c:v>FY15-16</c:v>
                </c:pt>
                <c:pt idx="4">
                  <c:v>FY16-17</c:v>
                </c:pt>
                <c:pt idx="5">
                  <c:v>FY17-18</c:v>
                </c:pt>
                <c:pt idx="6">
                  <c:v>FY18-19</c:v>
                </c:pt>
                <c:pt idx="7">
                  <c:v>Future</c:v>
                </c:pt>
              </c:strCache>
            </c:strRef>
          </c:cat>
          <c:val>
            <c:numRef>
              <c:f>Sheet3!$D$67:$D$74</c:f>
              <c:numCache>
                <c:formatCode>"$"#,##0</c:formatCode>
                <c:ptCount val="8"/>
                <c:pt idx="0">
                  <c:v>722134</c:v>
                </c:pt>
                <c:pt idx="1">
                  <c:v>312415</c:v>
                </c:pt>
                <c:pt idx="2">
                  <c:v>551681</c:v>
                </c:pt>
                <c:pt idx="3">
                  <c:v>582923</c:v>
                </c:pt>
                <c:pt idx="4">
                  <c:v>930315</c:v>
                </c:pt>
                <c:pt idx="5">
                  <c:v>1102733</c:v>
                </c:pt>
                <c:pt idx="6">
                  <c:v>924694</c:v>
                </c:pt>
                <c:pt idx="7">
                  <c:v>7508328</c:v>
                </c:pt>
              </c:numCache>
            </c:numRef>
          </c:val>
        </c:ser>
        <c:dLbls>
          <c:showLegendKey val="0"/>
          <c:showVal val="0"/>
          <c:showCatName val="0"/>
          <c:showSerName val="0"/>
          <c:showPercent val="0"/>
          <c:showBubbleSize val="0"/>
        </c:dLbls>
        <c:gapWidth val="150"/>
        <c:shape val="box"/>
        <c:axId val="196223800"/>
        <c:axId val="196225760"/>
        <c:axId val="0"/>
      </c:bar3DChart>
      <c:catAx>
        <c:axId val="196223800"/>
        <c:scaling>
          <c:orientation val="minMax"/>
        </c:scaling>
        <c:delete val="1"/>
        <c:axPos val="b"/>
        <c:numFmt formatCode="General" sourceLinked="0"/>
        <c:majorTickMark val="out"/>
        <c:minorTickMark val="none"/>
        <c:tickLblPos val="nextTo"/>
        <c:crossAx val="196225760"/>
        <c:crosses val="autoZero"/>
        <c:auto val="1"/>
        <c:lblAlgn val="ctr"/>
        <c:lblOffset val="100"/>
        <c:noMultiLvlLbl val="0"/>
      </c:catAx>
      <c:valAx>
        <c:axId val="196225760"/>
        <c:scaling>
          <c:orientation val="minMax"/>
        </c:scaling>
        <c:delete val="0"/>
        <c:axPos val="l"/>
        <c:majorGridlines/>
        <c:numFmt formatCode="&quot;$&quot;#,##0" sourceLinked="1"/>
        <c:majorTickMark val="out"/>
        <c:minorTickMark val="none"/>
        <c:tickLblPos val="nextTo"/>
        <c:crossAx val="196223800"/>
        <c:crosses val="autoZero"/>
        <c:crossBetween val="between"/>
      </c:valAx>
    </c:plotArea>
    <c:plotVisOnly val="1"/>
    <c:dispBlanksAs val="gap"/>
    <c:showDLblsOverMax val="0"/>
  </c:chart>
  <c:spPr>
    <a:blipFill dpi="0" rotWithShape="1">
      <a:blip xmlns:r="http://schemas.openxmlformats.org/officeDocument/2006/relationships" r:embed="rId1">
        <a:alphaModFix amt="64000"/>
      </a:blip>
      <a:srcRect/>
      <a:stretch>
        <a:fillRect/>
      </a:stretch>
    </a:blip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4393F73C-47A6-45B8-803D-F9CE64D87AB3}" type="datetimeFigureOut">
              <a:rPr lang="en-US" smtClean="0"/>
              <a:pPr/>
              <a:t>5/15/2014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20E4548-36AF-4CBE-A857-449E9FFB4421}" type="slidenum">
              <a:rPr lang="en-US" smtClean="0"/>
              <a:pPr/>
              <a:t>‹#›</a:t>
            </a:fld>
            <a:endParaRPr lang="en-US"/>
          </a:p>
        </p:txBody>
      </p:sp>
    </p:spTree>
    <p:extLst>
      <p:ext uri="{BB962C8B-B14F-4D97-AF65-F5344CB8AC3E}">
        <p14:creationId xmlns:p14="http://schemas.microsoft.com/office/powerpoint/2010/main" val="85610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E4548-36AF-4CBE-A857-449E9FFB4421}" type="slidenum">
              <a:rPr lang="en-US" smtClean="0"/>
              <a:pPr/>
              <a:t>1</a:t>
            </a:fld>
            <a:endParaRPr lang="en-US"/>
          </a:p>
        </p:txBody>
      </p:sp>
    </p:spTree>
    <p:extLst>
      <p:ext uri="{BB962C8B-B14F-4D97-AF65-F5344CB8AC3E}">
        <p14:creationId xmlns:p14="http://schemas.microsoft.com/office/powerpoint/2010/main" val="140930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p:spPr>
        <p:txBody>
          <a:bodyPr/>
          <a:lstStyle>
            <a:lvl1pPr eaLnBrk="0" hangingPunct="0">
              <a:defRPr b="1">
                <a:solidFill>
                  <a:schemeClr val="tx1"/>
                </a:solidFill>
                <a:latin typeface="Arial" charset="0"/>
              </a:defRPr>
            </a:lvl1pPr>
            <a:lvl2pPr marL="770662" indent="-296408" eaLnBrk="0" hangingPunct="0">
              <a:defRPr b="1">
                <a:solidFill>
                  <a:schemeClr val="tx1"/>
                </a:solidFill>
                <a:latin typeface="Arial" charset="0"/>
              </a:defRPr>
            </a:lvl2pPr>
            <a:lvl3pPr marL="1185634" indent="-237127" eaLnBrk="0" hangingPunct="0">
              <a:defRPr b="1">
                <a:solidFill>
                  <a:schemeClr val="tx1"/>
                </a:solidFill>
                <a:latin typeface="Arial" charset="0"/>
              </a:defRPr>
            </a:lvl3pPr>
            <a:lvl4pPr marL="1659887" indent="-237127" eaLnBrk="0" hangingPunct="0">
              <a:defRPr b="1">
                <a:solidFill>
                  <a:schemeClr val="tx1"/>
                </a:solidFill>
                <a:latin typeface="Arial" charset="0"/>
              </a:defRPr>
            </a:lvl4pPr>
            <a:lvl5pPr marL="2134141" indent="-237127" eaLnBrk="0" hangingPunct="0">
              <a:defRPr b="1">
                <a:solidFill>
                  <a:schemeClr val="tx1"/>
                </a:solidFill>
                <a:latin typeface="Arial" charset="0"/>
              </a:defRPr>
            </a:lvl5pPr>
            <a:lvl6pPr marL="2608395" indent="-237127" eaLnBrk="0" fontAlgn="base" hangingPunct="0">
              <a:spcBef>
                <a:spcPct val="0"/>
              </a:spcBef>
              <a:spcAft>
                <a:spcPct val="0"/>
              </a:spcAft>
              <a:defRPr b="1">
                <a:solidFill>
                  <a:schemeClr val="tx1"/>
                </a:solidFill>
                <a:latin typeface="Arial" charset="0"/>
              </a:defRPr>
            </a:lvl6pPr>
            <a:lvl7pPr marL="3082648" indent="-237127" eaLnBrk="0" fontAlgn="base" hangingPunct="0">
              <a:spcBef>
                <a:spcPct val="0"/>
              </a:spcBef>
              <a:spcAft>
                <a:spcPct val="0"/>
              </a:spcAft>
              <a:defRPr b="1">
                <a:solidFill>
                  <a:schemeClr val="tx1"/>
                </a:solidFill>
                <a:latin typeface="Arial" charset="0"/>
              </a:defRPr>
            </a:lvl7pPr>
            <a:lvl8pPr marL="3556902" indent="-237127" eaLnBrk="0" fontAlgn="base" hangingPunct="0">
              <a:spcBef>
                <a:spcPct val="0"/>
              </a:spcBef>
              <a:spcAft>
                <a:spcPct val="0"/>
              </a:spcAft>
              <a:defRPr b="1">
                <a:solidFill>
                  <a:schemeClr val="tx1"/>
                </a:solidFill>
                <a:latin typeface="Arial" charset="0"/>
              </a:defRPr>
            </a:lvl8pPr>
            <a:lvl9pPr marL="4031155" indent="-237127" eaLnBrk="0" fontAlgn="base" hangingPunct="0">
              <a:spcBef>
                <a:spcPct val="0"/>
              </a:spcBef>
              <a:spcAft>
                <a:spcPct val="0"/>
              </a:spcAft>
              <a:defRPr b="1">
                <a:solidFill>
                  <a:schemeClr val="tx1"/>
                </a:solidFill>
                <a:latin typeface="Arial" charset="0"/>
              </a:defRPr>
            </a:lvl9pPr>
          </a:lstStyle>
          <a:p>
            <a:pPr eaLnBrk="1" hangingPunct="1">
              <a:defRPr/>
            </a:pPr>
            <a:fld id="{F511A9D0-2204-4950-ACBC-B2BDA03C924E}" type="slidenum">
              <a:rPr lang="en-US" b="0" smtClean="0"/>
              <a:pPr eaLnBrk="1" hangingPunct="1">
                <a:defRPr/>
              </a:pPr>
              <a:t>2</a:t>
            </a:fld>
            <a:endParaRPr lang="en-US" b="0" smtClean="0"/>
          </a:p>
        </p:txBody>
      </p:sp>
      <p:sp>
        <p:nvSpPr>
          <p:cNvPr id="16387" name="Rectangle 2"/>
          <p:cNvSpPr>
            <a:spLocks noGrp="1" noRot="1" noChangeAspect="1" noChangeArrowheads="1" noTextEdit="1"/>
          </p:cNvSpPr>
          <p:nvPr>
            <p:ph type="sldImg"/>
          </p:nvPr>
        </p:nvSpPr>
        <p:spPr>
          <a:xfrm>
            <a:off x="1243013" y="708025"/>
            <a:ext cx="4829175" cy="3621088"/>
          </a:xfrm>
          <a:ln/>
        </p:spPr>
      </p:sp>
      <p:sp>
        <p:nvSpPr>
          <p:cNvPr id="16388" name="Rectangle 3"/>
          <p:cNvSpPr>
            <a:spLocks noGrp="1" noChangeArrowheads="1"/>
          </p:cNvSpPr>
          <p:nvPr>
            <p:ph type="body" idx="1"/>
          </p:nvPr>
        </p:nvSpPr>
        <p:spPr>
          <a:xfrm>
            <a:off x="954157" y="4564505"/>
            <a:ext cx="5406887" cy="43284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8127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E4548-36AF-4CBE-A857-449E9FFB4421}" type="slidenum">
              <a:rPr lang="en-US" smtClean="0"/>
              <a:pPr/>
              <a:t>8</a:t>
            </a:fld>
            <a:endParaRPr lang="en-US"/>
          </a:p>
        </p:txBody>
      </p:sp>
    </p:spTree>
    <p:extLst>
      <p:ext uri="{BB962C8B-B14F-4D97-AF65-F5344CB8AC3E}">
        <p14:creationId xmlns:p14="http://schemas.microsoft.com/office/powerpoint/2010/main" val="159571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6E264-268C-4659-9D0A-594C3D94D5D9}" type="slidenum">
              <a:rPr lang="en-US" altLang="en-US"/>
              <a:pPr/>
              <a:t>13</a:t>
            </a:fld>
            <a:endParaRPr lang="en-US" alt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xfrm>
            <a:off x="975693" y="4559590"/>
            <a:ext cx="5363818" cy="4321851"/>
          </a:xfrm>
        </p:spPr>
        <p:txBody>
          <a:bodyPr lIns="94121" tIns="47060" rIns="94121" bIns="47060"/>
          <a:lstStyle/>
          <a:p>
            <a:endParaRPr lang="en-US" dirty="0"/>
          </a:p>
        </p:txBody>
      </p:sp>
    </p:spTree>
    <p:extLst>
      <p:ext uri="{BB962C8B-B14F-4D97-AF65-F5344CB8AC3E}">
        <p14:creationId xmlns:p14="http://schemas.microsoft.com/office/powerpoint/2010/main" val="15340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E9D2372-4135-44A6-944E-D1E45C08C3EC}" type="slidenum">
              <a:rPr lang="en-US" smtClean="0"/>
              <a:pPr/>
              <a:t>24</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3549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Raul – This is how we will set the framework for based on proven experience </a:t>
            </a:r>
          </a:p>
          <a:p>
            <a:endParaRPr lang="en-US" smtClean="0"/>
          </a:p>
          <a:p>
            <a:r>
              <a:rPr lang="en-US" smtClean="0"/>
              <a:t>What we understand is overall sequence of activities – at end (2</a:t>
            </a:r>
            <a:r>
              <a:rPr lang="en-US" baseline="30000" smtClean="0"/>
              <a:t>nd</a:t>
            </a:r>
            <a:r>
              <a:rPr lang="en-US" smtClean="0"/>
              <a:t> set boxes) Proposal becomes a document it is diff. than an non-db approach in that ?? Standard steps bring to earth</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4DD59C-C160-4763-A610-98CB89ABEFB0}" type="slidenum">
              <a:rPr lang="en-US" smtClean="0"/>
              <a:pPr/>
              <a:t>25</a:t>
            </a:fld>
            <a:endParaRPr lang="en-US" smtClean="0"/>
          </a:p>
        </p:txBody>
      </p:sp>
    </p:spTree>
    <p:extLst>
      <p:ext uri="{BB962C8B-B14F-4D97-AF65-F5344CB8AC3E}">
        <p14:creationId xmlns:p14="http://schemas.microsoft.com/office/powerpoint/2010/main" val="334265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4F25E6-3B0E-485F-A11E-D251A7AAF1F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DE1807-40A3-4AC0-907D-B40CF6D47FF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C5201E-E21A-4817-8165-E0CEC1C5DA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CD242D-8357-4887-94D6-79B0A87DD7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173CF7-BD02-405F-9D0D-509452A59B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443732-5821-481D-8A08-5315FA9E52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21F4F-2323-4612-B7D2-2F0753202C1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6B5C97-D879-4D2A-A9C7-92F5BE4075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AFE7FC-6CCD-4939-B6A4-2280680E6BB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AE53E9-A4A6-4348-902C-4388B34A03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A2917F-CB4B-474B-BEC2-2E44B7115F7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b&amp;G"/>
          <p:cNvPicPr>
            <a:picLocks noChangeAspect="1" noChangeArrowheads="1"/>
          </p:cNvPicPr>
          <p:nvPr/>
        </p:nvPicPr>
        <p:blipFill>
          <a:blip r:embed="rId13" cstate="print"/>
          <a:srcRect/>
          <a:stretch>
            <a:fillRect/>
          </a:stretch>
        </p:blipFill>
        <p:spPr bwMode="auto">
          <a:xfrm>
            <a:off x="0" y="3175"/>
            <a:ext cx="9144000" cy="6854825"/>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C764C4-0AA2-4B0D-B8A6-3D0AAD2D63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amidade.gov/water" TargetMode="External"/><Relationship Id="rId2" Type="http://schemas.openxmlformats.org/officeDocument/2006/relationships/hyperlink" Target="mailto:jcarteaga@miamidade.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90800"/>
            <a:ext cx="9144000" cy="1754326"/>
          </a:xfrm>
          <a:prstGeom prst="rect">
            <a:avLst/>
          </a:prstGeom>
          <a:noFill/>
        </p:spPr>
        <p:txBody>
          <a:bodyPr wrap="square" rtlCol="0">
            <a:spAutoFit/>
          </a:bodyPr>
          <a:lstStyle/>
          <a:p>
            <a:pPr algn="ctr"/>
            <a:r>
              <a:rPr lang="en-US" sz="3600" b="1" dirty="0" smtClean="0">
                <a:solidFill>
                  <a:schemeClr val="accent2"/>
                </a:solidFill>
              </a:rPr>
              <a:t>Miami-Dade Water and Sewer Department </a:t>
            </a:r>
          </a:p>
          <a:p>
            <a:pPr algn="ctr"/>
            <a:r>
              <a:rPr lang="en-US" sz="3600" b="1" dirty="0" smtClean="0">
                <a:solidFill>
                  <a:schemeClr val="accent2"/>
                </a:solidFill>
              </a:rPr>
              <a:t>Multi-Year Capital Improvement Plan</a:t>
            </a:r>
            <a:endParaRPr lang="en-US" sz="3600" b="1" dirty="0">
              <a:solidFill>
                <a:schemeClr val="accent2"/>
              </a:solidFill>
            </a:endParaRPr>
          </a:p>
        </p:txBody>
      </p:sp>
      <p:sp>
        <p:nvSpPr>
          <p:cNvPr id="2" name="Slide Number Placeholder 1"/>
          <p:cNvSpPr>
            <a:spLocks noGrp="1"/>
          </p:cNvSpPr>
          <p:nvPr>
            <p:ph type="sldNum" sz="quarter" idx="12"/>
          </p:nvPr>
        </p:nvSpPr>
        <p:spPr/>
        <p:txBody>
          <a:bodyPr/>
          <a:lstStyle/>
          <a:p>
            <a:fld id="{AECD242D-8357-4887-94D6-79B0A87DD79F}" type="slidenum">
              <a:rPr lang="en-US" smtClean="0"/>
              <a:pPr/>
              <a:t>1</a:t>
            </a:fld>
            <a:endParaRPr lang="en-US" dirty="0"/>
          </a:p>
        </p:txBody>
      </p:sp>
      <p:sp>
        <p:nvSpPr>
          <p:cNvPr id="3" name="TextBox 2"/>
          <p:cNvSpPr txBox="1"/>
          <p:nvPr/>
        </p:nvSpPr>
        <p:spPr>
          <a:xfrm>
            <a:off x="4167069" y="4257681"/>
            <a:ext cx="4267200" cy="646331"/>
          </a:xfrm>
          <a:prstGeom prst="rect">
            <a:avLst/>
          </a:prstGeom>
          <a:noFill/>
        </p:spPr>
        <p:txBody>
          <a:bodyPr wrap="square" rtlCol="0">
            <a:spAutoFit/>
          </a:bodyPr>
          <a:lstStyle/>
          <a:p>
            <a:r>
              <a:rPr lang="en-US" dirty="0" smtClean="0">
                <a:solidFill>
                  <a:srgbClr val="FF0000"/>
                </a:solidFill>
              </a:rPr>
              <a:t>Presentation for the II Forum - USA European Union - May 15, 2014</a:t>
            </a:r>
            <a:endParaRPr lang="en-US" dirty="0">
              <a:solidFill>
                <a:srgbClr val="FF0000"/>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59881" cy="266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2942"/>
            <a:ext cx="3886200" cy="244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4267200" y="4882134"/>
            <a:ext cx="3276600" cy="1975865"/>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1752600" y="624822"/>
            <a:ext cx="3056255" cy="2044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868362"/>
          </a:xfrm>
        </p:spPr>
        <p:txBody>
          <a:bodyPr/>
          <a:lstStyle/>
          <a:p>
            <a:r>
              <a:rPr lang="en-US" sz="2800" dirty="0" smtClean="0"/>
              <a:t>Consent Decree Projected Expenditures timeline</a:t>
            </a:r>
            <a:endParaRPr lang="en-US" sz="2800" dirty="0"/>
          </a:p>
        </p:txBody>
      </p:sp>
      <p:graphicFrame>
        <p:nvGraphicFramePr>
          <p:cNvPr id="7" name="Table 6"/>
          <p:cNvGraphicFramePr>
            <a:graphicFrameLocks noGrp="1"/>
          </p:cNvGraphicFramePr>
          <p:nvPr/>
        </p:nvGraphicFramePr>
        <p:xfrm>
          <a:off x="914400" y="2514600"/>
          <a:ext cx="7696200" cy="2666998"/>
        </p:xfrm>
        <a:graphic>
          <a:graphicData uri="http://schemas.openxmlformats.org/drawingml/2006/table">
            <a:tbl>
              <a:tblPr/>
              <a:tblGrid>
                <a:gridCol w="2369328"/>
                <a:gridCol w="1073601"/>
                <a:gridCol w="1316293"/>
                <a:gridCol w="1320406"/>
                <a:gridCol w="1616572"/>
              </a:tblGrid>
              <a:tr h="682970">
                <a:tc>
                  <a:txBody>
                    <a:bodyPr/>
                    <a:lstStyle/>
                    <a:p>
                      <a:pPr algn="ctr" fontAlgn="b"/>
                      <a:r>
                        <a:rPr lang="en-US" sz="1100" b="1" i="0" u="none" strike="noStrike" dirty="0">
                          <a:solidFill>
                            <a:srgbClr val="FFFFFF"/>
                          </a:solidFill>
                          <a:latin typeface="Arial"/>
                        </a:rPr>
                        <a:t>Project Name</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Arial"/>
                        </a:rPr>
                        <a:t>Prior</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Arial"/>
                        </a:rPr>
                        <a:t>FY13 - 19 Expenditures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Arial"/>
                        </a:rPr>
                        <a:t>FY 20- 27 Expenditures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8064A2"/>
                    </a:solidFill>
                  </a:tcPr>
                </a:tc>
                <a:tc>
                  <a:txBody>
                    <a:bodyPr/>
                    <a:lstStyle/>
                    <a:p>
                      <a:pPr algn="ctr" fontAlgn="b"/>
                      <a:r>
                        <a:rPr lang="en-US" sz="1100" b="1" i="0" u="none" strike="noStrike" dirty="0">
                          <a:solidFill>
                            <a:srgbClr val="FFFFFF"/>
                          </a:solidFill>
                          <a:latin typeface="Arial"/>
                        </a:rPr>
                        <a:t>Project Total</a:t>
                      </a: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8064A2"/>
                    </a:solidFill>
                  </a:tcPr>
                </a:tc>
              </a:tr>
              <a:tr h="618088">
                <a:tc>
                  <a:txBody>
                    <a:bodyPr/>
                    <a:lstStyle/>
                    <a:p>
                      <a:pPr algn="l" fontAlgn="b"/>
                      <a:r>
                        <a:rPr lang="en-US" sz="1100" b="0" i="0" u="none" strike="noStrike">
                          <a:solidFill>
                            <a:srgbClr val="000000"/>
                          </a:solidFill>
                          <a:latin typeface="Arial"/>
                        </a:rPr>
                        <a:t>Wastewater Treatment Plants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$7,126,868</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$419,861,462</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$599,778,803</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$1,026,767,133</a:t>
                      </a: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r>
              <a:tr h="341485">
                <a:tc>
                  <a:txBody>
                    <a:bodyPr/>
                    <a:lstStyle/>
                    <a:p>
                      <a:pPr algn="l" fontAlgn="b"/>
                      <a:r>
                        <a:rPr lang="en-US" sz="1100" b="0" i="0" u="none" strike="noStrike">
                          <a:solidFill>
                            <a:srgbClr val="000000"/>
                          </a:solidFill>
                          <a:latin typeface="Arial"/>
                        </a:rPr>
                        <a:t>Wastewater Pipes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$37,262,499</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$353,705,256</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$79,173,913</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$470,141,668</a:t>
                      </a: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r>
              <a:tr h="341485">
                <a:tc>
                  <a:txBody>
                    <a:bodyPr/>
                    <a:lstStyle/>
                    <a:p>
                      <a:pPr algn="l" fontAlgn="b"/>
                      <a:r>
                        <a:rPr lang="en-US" sz="1100" b="0" i="0" u="none" strike="noStrike">
                          <a:solidFill>
                            <a:srgbClr val="000000"/>
                          </a:solidFill>
                          <a:latin typeface="Arial"/>
                        </a:rPr>
                        <a:t>Sewer Pump Stations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$1,005,978</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$105,762,443</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$0</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$106,768,421</a:t>
                      </a: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r>
              <a:tr h="341485">
                <a:tc>
                  <a:txBody>
                    <a:bodyPr/>
                    <a:lstStyle/>
                    <a:p>
                      <a:pPr algn="l" fontAlgn="b"/>
                      <a:endParaRPr lang="en-US" sz="1100" b="0" i="0" u="none" strike="noStrike">
                        <a:solidFill>
                          <a:srgbClr val="000000"/>
                        </a:solidFill>
                        <a:latin typeface="Arial"/>
                      </a:endParaRP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tcPr>
                </a:tc>
              </a:tr>
              <a:tr h="341485">
                <a:tc>
                  <a:txBody>
                    <a:bodyPr/>
                    <a:lstStyle/>
                    <a:p>
                      <a:pPr algn="l" fontAlgn="b"/>
                      <a:r>
                        <a:rPr lang="en-US" sz="1100" b="0" i="0" u="none" strike="noStrike">
                          <a:solidFill>
                            <a:srgbClr val="000000"/>
                          </a:solidFill>
                          <a:latin typeface="Arial"/>
                        </a:rPr>
                        <a:t>Totals</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$45,395,345</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$879,329,161</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Arial"/>
                        </a:rPr>
                        <a:t>$678,952,716</a:t>
                      </a:r>
                    </a:p>
                  </a:txBody>
                  <a:tcPr marL="9525" marR="9525" marT="9525" marB="0" anchor="b">
                    <a:lnL>
                      <a:noFill/>
                    </a:lnL>
                    <a:lnR>
                      <a:noFill/>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c>
                  <a:txBody>
                    <a:bodyPr/>
                    <a:lstStyle/>
                    <a:p>
                      <a:pPr algn="r" fontAlgn="b"/>
                      <a:r>
                        <a:rPr lang="en-US" sz="1100" b="0" i="0" u="none" strike="noStrike" dirty="0">
                          <a:solidFill>
                            <a:srgbClr val="000000"/>
                          </a:solidFill>
                          <a:latin typeface="Arial"/>
                        </a:rPr>
                        <a:t>$1,603,677,222</a:t>
                      </a:r>
                    </a:p>
                  </a:txBody>
                  <a:tcPr marL="9525" marR="9525" marT="9525" marB="0" anchor="b">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E5E0EC"/>
                    </a:solidFill>
                  </a:tcPr>
                </a:tc>
              </a:tr>
            </a:tbl>
          </a:graphicData>
        </a:graphic>
      </p:graphicFrame>
      <p:sp>
        <p:nvSpPr>
          <p:cNvPr id="4" name="Rectangle 3"/>
          <p:cNvSpPr/>
          <p:nvPr/>
        </p:nvSpPr>
        <p:spPr>
          <a:xfrm>
            <a:off x="990600" y="1143000"/>
            <a:ext cx="7620000" cy="1200329"/>
          </a:xfrm>
          <a:prstGeom prst="rect">
            <a:avLst/>
          </a:prstGeom>
        </p:spPr>
        <p:txBody>
          <a:bodyPr wrap="square">
            <a:spAutoFit/>
          </a:bodyPr>
          <a:lstStyle/>
          <a:p>
            <a:pPr lvl="0"/>
            <a:r>
              <a:rPr lang="en-US" b="1" dirty="0" smtClean="0"/>
              <a:t>Consent Decree Related:  </a:t>
            </a:r>
            <a:r>
              <a:rPr lang="en-US" i="1" dirty="0" smtClean="0"/>
              <a:t>These are wastewater capital projects that are included in the Consent Decree.  Failure to do these projects within the prescribed schedule will result in violations of the terms and conditions of the Consent Decree subject to stipulated penalties.</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Multi-Year Capital Improvement Plan</a:t>
            </a:r>
            <a:endParaRPr lang="en-US" sz="1600" dirty="0">
              <a:latin typeface="+mn-lt"/>
            </a:endParaRPr>
          </a:p>
        </p:txBody>
      </p:sp>
      <p:graphicFrame>
        <p:nvGraphicFramePr>
          <p:cNvPr id="4" name="Table 3"/>
          <p:cNvGraphicFramePr>
            <a:graphicFrameLocks noGrp="1"/>
          </p:cNvGraphicFramePr>
          <p:nvPr/>
        </p:nvGraphicFramePr>
        <p:xfrm>
          <a:off x="685800" y="1600207"/>
          <a:ext cx="7772400" cy="3886200"/>
        </p:xfrm>
        <a:graphic>
          <a:graphicData uri="http://schemas.openxmlformats.org/drawingml/2006/table">
            <a:tbl>
              <a:tblPr/>
              <a:tblGrid>
                <a:gridCol w="1763487"/>
                <a:gridCol w="1271451"/>
                <a:gridCol w="1602377"/>
                <a:gridCol w="1637211"/>
                <a:gridCol w="1497874"/>
              </a:tblGrid>
              <a:tr h="457200">
                <a:tc>
                  <a:txBody>
                    <a:bodyPr/>
                    <a:lstStyle/>
                    <a:p>
                      <a:pPr algn="ctr" fontAlgn="b"/>
                      <a:r>
                        <a:rPr lang="en-US" sz="1100" b="1" i="0" u="none" strike="noStrike" dirty="0">
                          <a:solidFill>
                            <a:srgbClr val="FFFFFF"/>
                          </a:solidFill>
                          <a:latin typeface="Calibri"/>
                        </a:rPr>
                        <a:t>Project Categories</a:t>
                      </a:r>
                    </a:p>
                  </a:txBody>
                  <a:tcPr marL="0" marR="0" marT="0"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Calibri"/>
                        </a:rPr>
                        <a:t>Prior</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Calibri"/>
                        </a:rPr>
                        <a:t>FY13-19 Projected Expenditures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8064A2"/>
                    </a:solidFill>
                  </a:tcPr>
                </a:tc>
                <a:tc>
                  <a:txBody>
                    <a:bodyPr/>
                    <a:lstStyle/>
                    <a:p>
                      <a:pPr algn="ctr" fontAlgn="b"/>
                      <a:r>
                        <a:rPr lang="en-US" sz="1100" b="1" i="0" u="none" strike="noStrike">
                          <a:solidFill>
                            <a:srgbClr val="FFFFFF"/>
                          </a:solidFill>
                          <a:latin typeface="Calibri"/>
                        </a:rPr>
                        <a:t>FY20-27 Projected Expenditures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8064A2"/>
                    </a:solidFill>
                  </a:tcPr>
                </a:tc>
                <a:tc>
                  <a:txBody>
                    <a:bodyPr/>
                    <a:lstStyle/>
                    <a:p>
                      <a:pPr algn="ctr" fontAlgn="b"/>
                      <a:r>
                        <a:rPr lang="en-US" sz="1100" b="1" i="0" u="none" strike="noStrike" dirty="0">
                          <a:solidFill>
                            <a:srgbClr val="FFFFFF"/>
                          </a:solidFill>
                          <a:latin typeface="Calibri"/>
                        </a:rPr>
                        <a:t>Total</a:t>
                      </a:r>
                    </a:p>
                  </a:txBody>
                  <a:tcPr marL="0" marR="0" marT="0"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8064A2"/>
                    </a:solidFill>
                  </a:tcPr>
                </a:tc>
              </a:tr>
              <a:tr h="228600">
                <a:tc>
                  <a:txBody>
                    <a:bodyPr/>
                    <a:lstStyle/>
                    <a:p>
                      <a:pPr algn="l" fontAlgn="b"/>
                      <a:endParaRPr lang="en-US" sz="1100" b="0" i="0" u="none"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l" fontAlgn="b"/>
                      <a:r>
                        <a:rPr lang="en-US" sz="1100" b="1" i="0" u="sng" strike="noStrike">
                          <a:solidFill>
                            <a:srgbClr val="000000"/>
                          </a:solidFill>
                          <a:latin typeface="Calibri"/>
                        </a:rPr>
                        <a:t>Water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r>
                        <a:rPr lang="en-US" sz="1100" b="0" i="0" u="none" strike="noStrike">
                          <a:solidFill>
                            <a:srgbClr val="000000"/>
                          </a:solidFill>
                          <a:latin typeface="Calibri"/>
                        </a:rPr>
                        <a:t>Plants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$76,089,575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$915,392,370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$626,305,799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$1,617,787,744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r" fontAlgn="b"/>
                      <a:r>
                        <a:rPr lang="en-US" sz="1100" b="0" i="0" u="none" strike="noStrike">
                          <a:solidFill>
                            <a:srgbClr val="000000"/>
                          </a:solidFill>
                          <a:latin typeface="Calibri"/>
                        </a:rPr>
                        <a:t>Pipelines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$98,073,090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$558,733,216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$1,602,148,654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$2,258,954,960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r>
                        <a:rPr lang="en-US" sz="1100" b="0" i="0" u="none" strike="noStrike">
                          <a:solidFill>
                            <a:srgbClr val="000000"/>
                          </a:solidFill>
                          <a:latin typeface="Calibri"/>
                        </a:rPr>
                        <a:t>Other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$17,968,077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$93,140,625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$87,329,350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$198,438,052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r" fontAlgn="b"/>
                      <a:r>
                        <a:rPr lang="en-US" sz="1100" b="1" i="0" u="sng" strike="noStrike">
                          <a:solidFill>
                            <a:srgbClr val="000000"/>
                          </a:solidFill>
                          <a:latin typeface="Calibri"/>
                        </a:rPr>
                        <a:t>Total</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1" i="0" u="sng" strike="noStrike">
                          <a:solidFill>
                            <a:srgbClr val="000000"/>
                          </a:solidFill>
                          <a:latin typeface="Calibri"/>
                        </a:rPr>
                        <a:t>$192,130,741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1" i="0" u="sng" strike="noStrike">
                          <a:solidFill>
                            <a:srgbClr val="000000"/>
                          </a:solidFill>
                          <a:latin typeface="Calibri"/>
                        </a:rPr>
                        <a:t>$1,567,266,211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1" i="0" u="sng" strike="noStrike">
                          <a:solidFill>
                            <a:srgbClr val="000000"/>
                          </a:solidFill>
                          <a:latin typeface="Calibri"/>
                        </a:rPr>
                        <a:t>$2,315,783,803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1" i="0" u="sng" strike="noStrike">
                          <a:solidFill>
                            <a:srgbClr val="000000"/>
                          </a:solidFill>
                          <a:latin typeface="Calibri"/>
                        </a:rPr>
                        <a:t>$4,075,180,755</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endParaRPr lang="en-US" sz="1100" b="1" i="0" u="sng"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1"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1"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1"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endParaRPr lang="en-US" sz="1100" b="1" i="0" u="sng"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l" fontAlgn="b"/>
                      <a:r>
                        <a:rPr lang="en-US" sz="1100" b="1" i="0" u="sng" strike="noStrike">
                          <a:solidFill>
                            <a:srgbClr val="000000"/>
                          </a:solidFill>
                          <a:latin typeface="Calibri"/>
                        </a:rPr>
                        <a:t>Wastewater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r>
                        <a:rPr lang="en-US" sz="1100" b="0" i="0" u="none" strike="noStrike">
                          <a:solidFill>
                            <a:srgbClr val="000000"/>
                          </a:solidFill>
                          <a:latin typeface="Calibri"/>
                        </a:rPr>
                        <a:t>Plants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$161,994,872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$1,104,364,497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$3,781,910,738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$5,048,270,107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r" fontAlgn="b"/>
                      <a:r>
                        <a:rPr lang="en-US" sz="1100" b="0" i="0" u="none" strike="noStrike">
                          <a:solidFill>
                            <a:srgbClr val="000000"/>
                          </a:solidFill>
                          <a:latin typeface="Calibri"/>
                        </a:rPr>
                        <a:t>Pipelines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$105,842,002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$1,053,314,491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$977,998,774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$2,137,155,267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r>
                        <a:rPr lang="en-US" sz="1100" b="0" i="0" u="none" strike="noStrike">
                          <a:solidFill>
                            <a:srgbClr val="000000"/>
                          </a:solidFill>
                          <a:latin typeface="Calibri"/>
                        </a:rPr>
                        <a:t>Pump Stations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$24,208,487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$793,872,137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$293,946,970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0" i="0" u="none" strike="noStrike">
                          <a:solidFill>
                            <a:srgbClr val="000000"/>
                          </a:solidFill>
                          <a:latin typeface="Calibri"/>
                        </a:rPr>
                        <a:t>$1,112,027,594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r" fontAlgn="b"/>
                      <a:r>
                        <a:rPr lang="en-US" sz="1100" b="0" i="0" u="none" strike="noStrike">
                          <a:solidFill>
                            <a:srgbClr val="000000"/>
                          </a:solidFill>
                          <a:latin typeface="Calibri"/>
                        </a:rPr>
                        <a:t>Other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$5,884,403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$118,016,032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$138,687,484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100" b="0" i="0" u="none" strike="noStrike">
                          <a:solidFill>
                            <a:srgbClr val="000000"/>
                          </a:solidFill>
                          <a:latin typeface="Calibri"/>
                        </a:rPr>
                        <a:t>$262,587,919</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r" fontAlgn="b"/>
                      <a:r>
                        <a:rPr lang="en-US" sz="1100" b="1" i="0" u="sng" strike="noStrike">
                          <a:solidFill>
                            <a:srgbClr val="000000"/>
                          </a:solidFill>
                          <a:latin typeface="Calibri"/>
                        </a:rPr>
                        <a:t>Total</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1" i="0" u="sng" strike="noStrike">
                          <a:solidFill>
                            <a:srgbClr val="000000"/>
                          </a:solidFill>
                          <a:latin typeface="Calibri"/>
                        </a:rPr>
                        <a:t>$297,929,765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1" i="0" u="sng" strike="noStrike">
                          <a:solidFill>
                            <a:srgbClr val="000000"/>
                          </a:solidFill>
                          <a:latin typeface="Calibri"/>
                        </a:rPr>
                        <a:t>$3,069,567,157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1" i="0" u="sng" strike="noStrike">
                          <a:solidFill>
                            <a:srgbClr val="000000"/>
                          </a:solidFill>
                          <a:latin typeface="Calibri"/>
                        </a:rPr>
                        <a:t>$5,192,543,966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100" b="1" i="0" u="sng" strike="noStrike">
                          <a:solidFill>
                            <a:srgbClr val="000000"/>
                          </a:solidFill>
                          <a:latin typeface="Calibri"/>
                        </a:rPr>
                        <a:t>$8,560,040,888</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228600">
                <a:tc>
                  <a:txBody>
                    <a:bodyPr/>
                    <a:lstStyle/>
                    <a:p>
                      <a:pPr algn="r" fontAlgn="b"/>
                      <a:endParaRPr lang="en-US" sz="1100" b="0" i="0" u="none"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l" fontAlgn="b"/>
                      <a:endParaRPr lang="en-US" sz="11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228600">
                <a:tc>
                  <a:txBody>
                    <a:bodyPr/>
                    <a:lstStyle/>
                    <a:p>
                      <a:pPr algn="l" fontAlgn="b"/>
                      <a:r>
                        <a:rPr lang="en-US" sz="1100" b="1" i="0" u="sng" strike="noStrike">
                          <a:solidFill>
                            <a:srgbClr val="000000"/>
                          </a:solidFill>
                          <a:latin typeface="Calibri"/>
                        </a:rPr>
                        <a:t>Combined Total</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r" fontAlgn="b"/>
                      <a:r>
                        <a:rPr lang="en-US" sz="1100" b="1" i="0" u="sng" strike="noStrike">
                          <a:solidFill>
                            <a:srgbClr val="000000"/>
                          </a:solidFill>
                          <a:latin typeface="Calibri"/>
                        </a:rPr>
                        <a:t>$490,060,506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r" fontAlgn="b"/>
                      <a:r>
                        <a:rPr lang="en-US" sz="1100" b="1" i="0" u="sng" strike="noStrike" dirty="0">
                          <a:solidFill>
                            <a:srgbClr val="000000"/>
                          </a:solidFill>
                          <a:latin typeface="Calibri"/>
                        </a:rPr>
                        <a:t>$4,636,833,368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r" fontAlgn="b"/>
                      <a:r>
                        <a:rPr lang="en-US" sz="1100" b="1" i="0" u="sng" strike="noStrike" dirty="0">
                          <a:solidFill>
                            <a:srgbClr val="000000"/>
                          </a:solidFill>
                          <a:latin typeface="Calibri"/>
                        </a:rPr>
                        <a:t>$7,508,327,769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r" fontAlgn="b"/>
                      <a:r>
                        <a:rPr lang="en-US" sz="1100" b="1" i="0" u="sng" strike="noStrike" dirty="0">
                          <a:solidFill>
                            <a:srgbClr val="000000"/>
                          </a:solidFill>
                          <a:latin typeface="Calibri"/>
                        </a:rPr>
                        <a:t>$12,635,221,643</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07218"/>
          </a:xfrm>
          <a:prstGeom prst="rect">
            <a:avLst/>
          </a:prstGeom>
        </p:spPr>
      </p:pic>
    </p:spTree>
    <p:extLst>
      <p:ext uri="{BB962C8B-B14F-4D97-AF65-F5344CB8AC3E}">
        <p14:creationId xmlns:p14="http://schemas.microsoft.com/office/powerpoint/2010/main" val="325383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AutoShape 2"/>
          <p:cNvSpPr>
            <a:spLocks noChangeArrowheads="1"/>
          </p:cNvSpPr>
          <p:nvPr/>
        </p:nvSpPr>
        <p:spPr bwMode="auto">
          <a:xfrm flipH="1">
            <a:off x="2141665" y="4266580"/>
            <a:ext cx="2705100" cy="1009650"/>
          </a:xfrm>
          <a:prstGeom prst="rightArrow">
            <a:avLst>
              <a:gd name="adj1" fmla="val 50000"/>
              <a:gd name="adj2" fmla="val 66981"/>
            </a:avLst>
          </a:prstGeom>
          <a:solidFill>
            <a:srgbClr val="FFA54B"/>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b="0" dirty="0"/>
          </a:p>
        </p:txBody>
      </p:sp>
      <p:sp>
        <p:nvSpPr>
          <p:cNvPr id="380931" name="AutoShape 3"/>
          <p:cNvSpPr>
            <a:spLocks noChangeArrowheads="1"/>
          </p:cNvSpPr>
          <p:nvPr/>
        </p:nvSpPr>
        <p:spPr bwMode="auto">
          <a:xfrm>
            <a:off x="4038600" y="1694830"/>
            <a:ext cx="2336800" cy="1009650"/>
          </a:xfrm>
          <a:prstGeom prst="rightArrow">
            <a:avLst>
              <a:gd name="adj1" fmla="val 50000"/>
              <a:gd name="adj2" fmla="val 57862"/>
            </a:avLst>
          </a:prstGeom>
          <a:solidFill>
            <a:srgbClr val="FFA54B"/>
          </a:solidFill>
          <a:ln w="9525">
            <a:noFill/>
            <a:miter lim="800000"/>
            <a:headEnd/>
            <a:tailEn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380932" name="Rectangle 4"/>
          <p:cNvSpPr>
            <a:spLocks noGrp="1" noChangeArrowheads="1"/>
          </p:cNvSpPr>
          <p:nvPr>
            <p:ph type="title"/>
          </p:nvPr>
        </p:nvSpPr>
        <p:spPr/>
        <p:txBody>
          <a:bodyPr/>
          <a:lstStyle/>
          <a:p>
            <a:r>
              <a:rPr lang="en-US" dirty="0" smtClean="0"/>
              <a:t>Differentiating Delivery Methods</a:t>
            </a:r>
            <a:endParaRPr lang="en-US" dirty="0"/>
          </a:p>
        </p:txBody>
      </p:sp>
      <p:grpSp>
        <p:nvGrpSpPr>
          <p:cNvPr id="2" name="Group 8"/>
          <p:cNvGrpSpPr>
            <a:grpSpLocks/>
          </p:cNvGrpSpPr>
          <p:nvPr/>
        </p:nvGrpSpPr>
        <p:grpSpPr bwMode="auto">
          <a:xfrm>
            <a:off x="2274888" y="1758330"/>
            <a:ext cx="1196975" cy="1317625"/>
            <a:chOff x="1082" y="1663"/>
            <a:chExt cx="754" cy="830"/>
          </a:xfrm>
        </p:grpSpPr>
        <p:sp>
          <p:nvSpPr>
            <p:cNvPr id="380937" name="Freeform 9"/>
            <p:cNvSpPr>
              <a:spLocks/>
            </p:cNvSpPr>
            <p:nvPr/>
          </p:nvSpPr>
          <p:spPr bwMode="auto">
            <a:xfrm>
              <a:off x="1278" y="1663"/>
              <a:ext cx="315" cy="166"/>
            </a:xfrm>
            <a:custGeom>
              <a:avLst/>
              <a:gdLst/>
              <a:ahLst/>
              <a:cxnLst>
                <a:cxn ang="0">
                  <a:pos x="315" y="116"/>
                </a:cxn>
                <a:cxn ang="0">
                  <a:pos x="255" y="103"/>
                </a:cxn>
                <a:cxn ang="0">
                  <a:pos x="239" y="43"/>
                </a:cxn>
                <a:cxn ang="0">
                  <a:pos x="215" y="17"/>
                </a:cxn>
                <a:cxn ang="0">
                  <a:pos x="169" y="0"/>
                </a:cxn>
                <a:cxn ang="0">
                  <a:pos x="132" y="0"/>
                </a:cxn>
                <a:cxn ang="0">
                  <a:pos x="69" y="17"/>
                </a:cxn>
                <a:cxn ang="0">
                  <a:pos x="33" y="56"/>
                </a:cxn>
                <a:cxn ang="0">
                  <a:pos x="13" y="146"/>
                </a:cxn>
                <a:cxn ang="0">
                  <a:pos x="3" y="153"/>
                </a:cxn>
                <a:cxn ang="0">
                  <a:pos x="0" y="159"/>
                </a:cxn>
                <a:cxn ang="0">
                  <a:pos x="6" y="166"/>
                </a:cxn>
                <a:cxn ang="0">
                  <a:pos x="20" y="156"/>
                </a:cxn>
                <a:cxn ang="0">
                  <a:pos x="83" y="139"/>
                </a:cxn>
                <a:cxn ang="0">
                  <a:pos x="169" y="129"/>
                </a:cxn>
                <a:cxn ang="0">
                  <a:pos x="308" y="123"/>
                </a:cxn>
                <a:cxn ang="0">
                  <a:pos x="315" y="123"/>
                </a:cxn>
                <a:cxn ang="0">
                  <a:pos x="315" y="116"/>
                </a:cxn>
              </a:cxnLst>
              <a:rect l="0" t="0" r="r" b="b"/>
              <a:pathLst>
                <a:path w="315" h="166">
                  <a:moveTo>
                    <a:pt x="315" y="116"/>
                  </a:moveTo>
                  <a:lnTo>
                    <a:pt x="255" y="103"/>
                  </a:lnTo>
                  <a:lnTo>
                    <a:pt x="239" y="43"/>
                  </a:lnTo>
                  <a:lnTo>
                    <a:pt x="215" y="17"/>
                  </a:lnTo>
                  <a:lnTo>
                    <a:pt x="169" y="0"/>
                  </a:lnTo>
                  <a:lnTo>
                    <a:pt x="132" y="0"/>
                  </a:lnTo>
                  <a:lnTo>
                    <a:pt x="69" y="17"/>
                  </a:lnTo>
                  <a:lnTo>
                    <a:pt x="33" y="56"/>
                  </a:lnTo>
                  <a:lnTo>
                    <a:pt x="13" y="146"/>
                  </a:lnTo>
                  <a:lnTo>
                    <a:pt x="3" y="153"/>
                  </a:lnTo>
                  <a:lnTo>
                    <a:pt x="0" y="159"/>
                  </a:lnTo>
                  <a:lnTo>
                    <a:pt x="6" y="166"/>
                  </a:lnTo>
                  <a:lnTo>
                    <a:pt x="20" y="156"/>
                  </a:lnTo>
                  <a:lnTo>
                    <a:pt x="83" y="139"/>
                  </a:lnTo>
                  <a:lnTo>
                    <a:pt x="169" y="129"/>
                  </a:lnTo>
                  <a:lnTo>
                    <a:pt x="308" y="123"/>
                  </a:lnTo>
                  <a:lnTo>
                    <a:pt x="315" y="123"/>
                  </a:lnTo>
                  <a:lnTo>
                    <a:pt x="315" y="116"/>
                  </a:lnTo>
                  <a:close/>
                </a:path>
              </a:pathLst>
            </a:custGeom>
            <a:solidFill>
              <a:srgbClr val="E0FFFF"/>
            </a:solidFill>
            <a:ln w="9525">
              <a:noFill/>
              <a:round/>
              <a:headEnd/>
              <a:tailEnd/>
            </a:ln>
          </p:spPr>
          <p:txBody>
            <a:bodyPr/>
            <a:lstStyle/>
            <a:p>
              <a:endParaRPr lang="en-US" dirty="0"/>
            </a:p>
          </p:txBody>
        </p:sp>
        <p:sp>
          <p:nvSpPr>
            <p:cNvPr id="380938" name="Freeform 10"/>
            <p:cNvSpPr>
              <a:spLocks/>
            </p:cNvSpPr>
            <p:nvPr/>
          </p:nvSpPr>
          <p:spPr bwMode="auto">
            <a:xfrm>
              <a:off x="1298" y="1693"/>
              <a:ext cx="159" cy="109"/>
            </a:xfrm>
            <a:custGeom>
              <a:avLst/>
              <a:gdLst/>
              <a:ahLst/>
              <a:cxnLst>
                <a:cxn ang="0">
                  <a:pos x="13" y="109"/>
                </a:cxn>
                <a:cxn ang="0">
                  <a:pos x="46" y="96"/>
                </a:cxn>
                <a:cxn ang="0">
                  <a:pos x="112" y="86"/>
                </a:cxn>
                <a:cxn ang="0">
                  <a:pos x="159" y="83"/>
                </a:cxn>
                <a:cxn ang="0">
                  <a:pos x="102" y="76"/>
                </a:cxn>
                <a:cxn ang="0">
                  <a:pos x="89" y="53"/>
                </a:cxn>
                <a:cxn ang="0">
                  <a:pos x="49" y="20"/>
                </a:cxn>
                <a:cxn ang="0">
                  <a:pos x="59" y="0"/>
                </a:cxn>
                <a:cxn ang="0">
                  <a:pos x="36" y="13"/>
                </a:cxn>
                <a:cxn ang="0">
                  <a:pos x="13" y="40"/>
                </a:cxn>
                <a:cxn ang="0">
                  <a:pos x="6" y="63"/>
                </a:cxn>
                <a:cxn ang="0">
                  <a:pos x="0" y="93"/>
                </a:cxn>
                <a:cxn ang="0">
                  <a:pos x="13" y="109"/>
                </a:cxn>
              </a:cxnLst>
              <a:rect l="0" t="0" r="r" b="b"/>
              <a:pathLst>
                <a:path w="159" h="109">
                  <a:moveTo>
                    <a:pt x="13" y="109"/>
                  </a:moveTo>
                  <a:lnTo>
                    <a:pt x="46" y="96"/>
                  </a:lnTo>
                  <a:lnTo>
                    <a:pt x="112" y="86"/>
                  </a:lnTo>
                  <a:lnTo>
                    <a:pt x="159" y="83"/>
                  </a:lnTo>
                  <a:lnTo>
                    <a:pt x="102" y="76"/>
                  </a:lnTo>
                  <a:lnTo>
                    <a:pt x="89" y="53"/>
                  </a:lnTo>
                  <a:lnTo>
                    <a:pt x="49" y="20"/>
                  </a:lnTo>
                  <a:lnTo>
                    <a:pt x="59" y="0"/>
                  </a:lnTo>
                  <a:lnTo>
                    <a:pt x="36" y="13"/>
                  </a:lnTo>
                  <a:lnTo>
                    <a:pt x="13" y="40"/>
                  </a:lnTo>
                  <a:lnTo>
                    <a:pt x="6" y="63"/>
                  </a:lnTo>
                  <a:lnTo>
                    <a:pt x="0" y="93"/>
                  </a:lnTo>
                  <a:lnTo>
                    <a:pt x="13" y="109"/>
                  </a:lnTo>
                  <a:close/>
                </a:path>
              </a:pathLst>
            </a:custGeom>
            <a:solidFill>
              <a:srgbClr val="A2A2A2"/>
            </a:solidFill>
            <a:ln w="9525">
              <a:noFill/>
              <a:round/>
              <a:headEnd/>
              <a:tailEnd/>
            </a:ln>
          </p:spPr>
          <p:txBody>
            <a:bodyPr/>
            <a:lstStyle/>
            <a:p>
              <a:endParaRPr lang="en-US" dirty="0"/>
            </a:p>
          </p:txBody>
        </p:sp>
        <p:sp>
          <p:nvSpPr>
            <p:cNvPr id="380939" name="Freeform 11"/>
            <p:cNvSpPr>
              <a:spLocks/>
            </p:cNvSpPr>
            <p:nvPr/>
          </p:nvSpPr>
          <p:spPr bwMode="auto">
            <a:xfrm>
              <a:off x="1274" y="1779"/>
              <a:ext cx="319" cy="50"/>
            </a:xfrm>
            <a:custGeom>
              <a:avLst/>
              <a:gdLst/>
              <a:ahLst/>
              <a:cxnLst>
                <a:cxn ang="0">
                  <a:pos x="7" y="50"/>
                </a:cxn>
                <a:cxn ang="0">
                  <a:pos x="24" y="47"/>
                </a:cxn>
                <a:cxn ang="0">
                  <a:pos x="40" y="40"/>
                </a:cxn>
                <a:cxn ang="0">
                  <a:pos x="126" y="23"/>
                </a:cxn>
                <a:cxn ang="0">
                  <a:pos x="166" y="13"/>
                </a:cxn>
                <a:cxn ang="0">
                  <a:pos x="256" y="10"/>
                </a:cxn>
                <a:cxn ang="0">
                  <a:pos x="312" y="10"/>
                </a:cxn>
                <a:cxn ang="0">
                  <a:pos x="319" y="7"/>
                </a:cxn>
                <a:cxn ang="0">
                  <a:pos x="303" y="7"/>
                </a:cxn>
                <a:cxn ang="0">
                  <a:pos x="249" y="0"/>
                </a:cxn>
                <a:cxn ang="0">
                  <a:pos x="156" y="7"/>
                </a:cxn>
                <a:cxn ang="0">
                  <a:pos x="70" y="20"/>
                </a:cxn>
                <a:cxn ang="0">
                  <a:pos x="14" y="40"/>
                </a:cxn>
                <a:cxn ang="0">
                  <a:pos x="7" y="40"/>
                </a:cxn>
                <a:cxn ang="0">
                  <a:pos x="0" y="47"/>
                </a:cxn>
                <a:cxn ang="0">
                  <a:pos x="7" y="50"/>
                </a:cxn>
              </a:cxnLst>
              <a:rect l="0" t="0" r="r" b="b"/>
              <a:pathLst>
                <a:path w="319" h="50">
                  <a:moveTo>
                    <a:pt x="7" y="50"/>
                  </a:moveTo>
                  <a:lnTo>
                    <a:pt x="24" y="47"/>
                  </a:lnTo>
                  <a:lnTo>
                    <a:pt x="40" y="40"/>
                  </a:lnTo>
                  <a:lnTo>
                    <a:pt x="126" y="23"/>
                  </a:lnTo>
                  <a:lnTo>
                    <a:pt x="166" y="13"/>
                  </a:lnTo>
                  <a:lnTo>
                    <a:pt x="256" y="10"/>
                  </a:lnTo>
                  <a:lnTo>
                    <a:pt x="312" y="10"/>
                  </a:lnTo>
                  <a:lnTo>
                    <a:pt x="319" y="7"/>
                  </a:lnTo>
                  <a:lnTo>
                    <a:pt x="303" y="7"/>
                  </a:lnTo>
                  <a:lnTo>
                    <a:pt x="249" y="0"/>
                  </a:lnTo>
                  <a:lnTo>
                    <a:pt x="156" y="7"/>
                  </a:lnTo>
                  <a:lnTo>
                    <a:pt x="70" y="20"/>
                  </a:lnTo>
                  <a:lnTo>
                    <a:pt x="14" y="40"/>
                  </a:lnTo>
                  <a:lnTo>
                    <a:pt x="7" y="40"/>
                  </a:lnTo>
                  <a:lnTo>
                    <a:pt x="0" y="47"/>
                  </a:lnTo>
                  <a:lnTo>
                    <a:pt x="7" y="50"/>
                  </a:lnTo>
                  <a:close/>
                </a:path>
              </a:pathLst>
            </a:custGeom>
            <a:solidFill>
              <a:srgbClr val="A2A2A2"/>
            </a:solidFill>
            <a:ln w="9525">
              <a:noFill/>
              <a:round/>
              <a:headEnd/>
              <a:tailEnd/>
            </a:ln>
          </p:spPr>
          <p:txBody>
            <a:bodyPr/>
            <a:lstStyle/>
            <a:p>
              <a:endParaRPr lang="en-US" dirty="0"/>
            </a:p>
          </p:txBody>
        </p:sp>
        <p:sp>
          <p:nvSpPr>
            <p:cNvPr id="380940" name="Freeform 12"/>
            <p:cNvSpPr>
              <a:spLocks/>
            </p:cNvSpPr>
            <p:nvPr/>
          </p:nvSpPr>
          <p:spPr bwMode="auto">
            <a:xfrm>
              <a:off x="1085" y="2404"/>
              <a:ext cx="73" cy="83"/>
            </a:xfrm>
            <a:custGeom>
              <a:avLst/>
              <a:gdLst/>
              <a:ahLst/>
              <a:cxnLst>
                <a:cxn ang="0">
                  <a:pos x="43" y="0"/>
                </a:cxn>
                <a:cxn ang="0">
                  <a:pos x="0" y="59"/>
                </a:cxn>
                <a:cxn ang="0">
                  <a:pos x="3" y="73"/>
                </a:cxn>
                <a:cxn ang="0">
                  <a:pos x="13" y="83"/>
                </a:cxn>
                <a:cxn ang="0">
                  <a:pos x="73" y="9"/>
                </a:cxn>
                <a:cxn ang="0">
                  <a:pos x="43" y="0"/>
                </a:cxn>
              </a:cxnLst>
              <a:rect l="0" t="0" r="r" b="b"/>
              <a:pathLst>
                <a:path w="73" h="83">
                  <a:moveTo>
                    <a:pt x="43" y="0"/>
                  </a:moveTo>
                  <a:lnTo>
                    <a:pt x="0" y="59"/>
                  </a:lnTo>
                  <a:lnTo>
                    <a:pt x="3" y="73"/>
                  </a:lnTo>
                  <a:lnTo>
                    <a:pt x="13" y="83"/>
                  </a:lnTo>
                  <a:lnTo>
                    <a:pt x="73" y="9"/>
                  </a:lnTo>
                  <a:lnTo>
                    <a:pt x="43" y="0"/>
                  </a:lnTo>
                  <a:close/>
                </a:path>
              </a:pathLst>
            </a:custGeom>
            <a:solidFill>
              <a:srgbClr val="71B2CF"/>
            </a:solidFill>
            <a:ln w="9525">
              <a:noFill/>
              <a:round/>
              <a:headEnd/>
              <a:tailEnd/>
            </a:ln>
          </p:spPr>
          <p:txBody>
            <a:bodyPr/>
            <a:lstStyle/>
            <a:p>
              <a:endParaRPr lang="en-US" dirty="0"/>
            </a:p>
          </p:txBody>
        </p:sp>
        <p:sp>
          <p:nvSpPr>
            <p:cNvPr id="380941" name="Freeform 13"/>
            <p:cNvSpPr>
              <a:spLocks/>
            </p:cNvSpPr>
            <p:nvPr/>
          </p:nvSpPr>
          <p:spPr bwMode="auto">
            <a:xfrm>
              <a:off x="1221" y="2105"/>
              <a:ext cx="216" cy="242"/>
            </a:xfrm>
            <a:custGeom>
              <a:avLst/>
              <a:gdLst/>
              <a:ahLst/>
              <a:cxnLst>
                <a:cxn ang="0">
                  <a:pos x="150" y="0"/>
                </a:cxn>
                <a:cxn ang="0">
                  <a:pos x="216" y="46"/>
                </a:cxn>
                <a:cxn ang="0">
                  <a:pos x="33" y="242"/>
                </a:cxn>
                <a:cxn ang="0">
                  <a:pos x="0" y="166"/>
                </a:cxn>
                <a:cxn ang="0">
                  <a:pos x="150" y="0"/>
                </a:cxn>
              </a:cxnLst>
              <a:rect l="0" t="0" r="r" b="b"/>
              <a:pathLst>
                <a:path w="216" h="242">
                  <a:moveTo>
                    <a:pt x="150" y="0"/>
                  </a:moveTo>
                  <a:lnTo>
                    <a:pt x="216" y="46"/>
                  </a:lnTo>
                  <a:lnTo>
                    <a:pt x="33" y="242"/>
                  </a:lnTo>
                  <a:lnTo>
                    <a:pt x="0" y="166"/>
                  </a:lnTo>
                  <a:lnTo>
                    <a:pt x="150" y="0"/>
                  </a:lnTo>
                  <a:close/>
                </a:path>
              </a:pathLst>
            </a:custGeom>
            <a:solidFill>
              <a:srgbClr val="71B2CF"/>
            </a:solidFill>
            <a:ln w="9525">
              <a:noFill/>
              <a:round/>
              <a:headEnd/>
              <a:tailEnd/>
            </a:ln>
          </p:spPr>
          <p:txBody>
            <a:bodyPr/>
            <a:lstStyle/>
            <a:p>
              <a:endParaRPr lang="en-US" dirty="0"/>
            </a:p>
          </p:txBody>
        </p:sp>
        <p:sp>
          <p:nvSpPr>
            <p:cNvPr id="380942" name="Freeform 14"/>
            <p:cNvSpPr>
              <a:spLocks/>
            </p:cNvSpPr>
            <p:nvPr/>
          </p:nvSpPr>
          <p:spPr bwMode="auto">
            <a:xfrm>
              <a:off x="1394" y="2254"/>
              <a:ext cx="402" cy="189"/>
            </a:xfrm>
            <a:custGeom>
              <a:avLst/>
              <a:gdLst/>
              <a:ahLst/>
              <a:cxnLst>
                <a:cxn ang="0">
                  <a:pos x="26" y="63"/>
                </a:cxn>
                <a:cxn ang="0">
                  <a:pos x="10" y="80"/>
                </a:cxn>
                <a:cxn ang="0">
                  <a:pos x="6" y="143"/>
                </a:cxn>
                <a:cxn ang="0">
                  <a:pos x="0" y="179"/>
                </a:cxn>
                <a:cxn ang="0">
                  <a:pos x="10" y="189"/>
                </a:cxn>
                <a:cxn ang="0">
                  <a:pos x="23" y="189"/>
                </a:cxn>
                <a:cxn ang="0">
                  <a:pos x="56" y="146"/>
                </a:cxn>
                <a:cxn ang="0">
                  <a:pos x="139" y="140"/>
                </a:cxn>
                <a:cxn ang="0">
                  <a:pos x="192" y="110"/>
                </a:cxn>
                <a:cxn ang="0">
                  <a:pos x="242" y="110"/>
                </a:cxn>
                <a:cxn ang="0">
                  <a:pos x="259" y="126"/>
                </a:cxn>
                <a:cxn ang="0">
                  <a:pos x="276" y="143"/>
                </a:cxn>
                <a:cxn ang="0">
                  <a:pos x="292" y="143"/>
                </a:cxn>
                <a:cxn ang="0">
                  <a:pos x="369" y="70"/>
                </a:cxn>
                <a:cxn ang="0">
                  <a:pos x="372" y="50"/>
                </a:cxn>
                <a:cxn ang="0">
                  <a:pos x="379" y="43"/>
                </a:cxn>
                <a:cxn ang="0">
                  <a:pos x="392" y="43"/>
                </a:cxn>
                <a:cxn ang="0">
                  <a:pos x="402" y="33"/>
                </a:cxn>
                <a:cxn ang="0">
                  <a:pos x="395" y="20"/>
                </a:cxn>
                <a:cxn ang="0">
                  <a:pos x="385" y="17"/>
                </a:cxn>
                <a:cxn ang="0">
                  <a:pos x="359" y="7"/>
                </a:cxn>
                <a:cxn ang="0">
                  <a:pos x="315" y="23"/>
                </a:cxn>
                <a:cxn ang="0">
                  <a:pos x="276" y="57"/>
                </a:cxn>
                <a:cxn ang="0">
                  <a:pos x="259" y="20"/>
                </a:cxn>
                <a:cxn ang="0">
                  <a:pos x="192" y="0"/>
                </a:cxn>
                <a:cxn ang="0">
                  <a:pos x="119" y="7"/>
                </a:cxn>
                <a:cxn ang="0">
                  <a:pos x="70" y="50"/>
                </a:cxn>
                <a:cxn ang="0">
                  <a:pos x="26" y="63"/>
                </a:cxn>
              </a:cxnLst>
              <a:rect l="0" t="0" r="r" b="b"/>
              <a:pathLst>
                <a:path w="402" h="189">
                  <a:moveTo>
                    <a:pt x="26" y="63"/>
                  </a:moveTo>
                  <a:lnTo>
                    <a:pt x="10" y="80"/>
                  </a:lnTo>
                  <a:lnTo>
                    <a:pt x="6" y="143"/>
                  </a:lnTo>
                  <a:lnTo>
                    <a:pt x="0" y="179"/>
                  </a:lnTo>
                  <a:lnTo>
                    <a:pt x="10" y="189"/>
                  </a:lnTo>
                  <a:lnTo>
                    <a:pt x="23" y="189"/>
                  </a:lnTo>
                  <a:lnTo>
                    <a:pt x="56" y="146"/>
                  </a:lnTo>
                  <a:lnTo>
                    <a:pt x="139" y="140"/>
                  </a:lnTo>
                  <a:lnTo>
                    <a:pt x="192" y="110"/>
                  </a:lnTo>
                  <a:lnTo>
                    <a:pt x="242" y="110"/>
                  </a:lnTo>
                  <a:lnTo>
                    <a:pt x="259" y="126"/>
                  </a:lnTo>
                  <a:lnTo>
                    <a:pt x="276" y="143"/>
                  </a:lnTo>
                  <a:lnTo>
                    <a:pt x="292" y="143"/>
                  </a:lnTo>
                  <a:lnTo>
                    <a:pt x="369" y="70"/>
                  </a:lnTo>
                  <a:lnTo>
                    <a:pt x="372" y="50"/>
                  </a:lnTo>
                  <a:lnTo>
                    <a:pt x="379" y="43"/>
                  </a:lnTo>
                  <a:lnTo>
                    <a:pt x="392" y="43"/>
                  </a:lnTo>
                  <a:lnTo>
                    <a:pt x="402" y="33"/>
                  </a:lnTo>
                  <a:lnTo>
                    <a:pt x="395" y="20"/>
                  </a:lnTo>
                  <a:lnTo>
                    <a:pt x="385" y="17"/>
                  </a:lnTo>
                  <a:lnTo>
                    <a:pt x="359" y="7"/>
                  </a:lnTo>
                  <a:lnTo>
                    <a:pt x="315" y="23"/>
                  </a:lnTo>
                  <a:lnTo>
                    <a:pt x="276" y="57"/>
                  </a:lnTo>
                  <a:lnTo>
                    <a:pt x="259" y="20"/>
                  </a:lnTo>
                  <a:lnTo>
                    <a:pt x="192" y="0"/>
                  </a:lnTo>
                  <a:lnTo>
                    <a:pt x="119" y="7"/>
                  </a:lnTo>
                  <a:lnTo>
                    <a:pt x="70" y="50"/>
                  </a:lnTo>
                  <a:lnTo>
                    <a:pt x="26" y="63"/>
                  </a:lnTo>
                  <a:close/>
                </a:path>
              </a:pathLst>
            </a:custGeom>
            <a:solidFill>
              <a:srgbClr val="FFC0B6"/>
            </a:solidFill>
            <a:ln w="9525">
              <a:noFill/>
              <a:round/>
              <a:headEnd/>
              <a:tailEnd/>
            </a:ln>
          </p:spPr>
          <p:txBody>
            <a:bodyPr/>
            <a:lstStyle/>
            <a:p>
              <a:endParaRPr lang="en-US" dirty="0"/>
            </a:p>
          </p:txBody>
        </p:sp>
        <p:sp>
          <p:nvSpPr>
            <p:cNvPr id="380943" name="Freeform 15"/>
            <p:cNvSpPr>
              <a:spLocks/>
            </p:cNvSpPr>
            <p:nvPr/>
          </p:nvSpPr>
          <p:spPr bwMode="auto">
            <a:xfrm>
              <a:off x="1646" y="2144"/>
              <a:ext cx="186" cy="163"/>
            </a:xfrm>
            <a:custGeom>
              <a:avLst/>
              <a:gdLst/>
              <a:ahLst/>
              <a:cxnLst>
                <a:cxn ang="0">
                  <a:pos x="0" y="123"/>
                </a:cxn>
                <a:cxn ang="0">
                  <a:pos x="24" y="163"/>
                </a:cxn>
                <a:cxn ang="0">
                  <a:pos x="130" y="77"/>
                </a:cxn>
                <a:cxn ang="0">
                  <a:pos x="186" y="70"/>
                </a:cxn>
                <a:cxn ang="0">
                  <a:pos x="150" y="0"/>
                </a:cxn>
                <a:cxn ang="0">
                  <a:pos x="70" y="64"/>
                </a:cxn>
                <a:cxn ang="0">
                  <a:pos x="0" y="123"/>
                </a:cxn>
              </a:cxnLst>
              <a:rect l="0" t="0" r="r" b="b"/>
              <a:pathLst>
                <a:path w="186" h="163">
                  <a:moveTo>
                    <a:pt x="0" y="123"/>
                  </a:moveTo>
                  <a:lnTo>
                    <a:pt x="24" y="163"/>
                  </a:lnTo>
                  <a:lnTo>
                    <a:pt x="130" y="77"/>
                  </a:lnTo>
                  <a:lnTo>
                    <a:pt x="186" y="70"/>
                  </a:lnTo>
                  <a:lnTo>
                    <a:pt x="150" y="0"/>
                  </a:lnTo>
                  <a:lnTo>
                    <a:pt x="70" y="64"/>
                  </a:lnTo>
                  <a:lnTo>
                    <a:pt x="0" y="123"/>
                  </a:lnTo>
                  <a:close/>
                </a:path>
              </a:pathLst>
            </a:custGeom>
            <a:solidFill>
              <a:srgbClr val="E0FFFF"/>
            </a:solidFill>
            <a:ln w="9525">
              <a:noFill/>
              <a:round/>
              <a:headEnd/>
              <a:tailEnd/>
            </a:ln>
          </p:spPr>
          <p:txBody>
            <a:bodyPr/>
            <a:lstStyle/>
            <a:p>
              <a:endParaRPr lang="en-US" dirty="0"/>
            </a:p>
          </p:txBody>
        </p:sp>
        <p:sp>
          <p:nvSpPr>
            <p:cNvPr id="380944" name="Freeform 16"/>
            <p:cNvSpPr>
              <a:spLocks/>
            </p:cNvSpPr>
            <p:nvPr/>
          </p:nvSpPr>
          <p:spPr bwMode="auto">
            <a:xfrm>
              <a:off x="1331" y="1929"/>
              <a:ext cx="206" cy="362"/>
            </a:xfrm>
            <a:custGeom>
              <a:avLst/>
              <a:gdLst/>
              <a:ahLst/>
              <a:cxnLst>
                <a:cxn ang="0">
                  <a:pos x="10" y="0"/>
                </a:cxn>
                <a:cxn ang="0">
                  <a:pos x="3" y="3"/>
                </a:cxn>
                <a:cxn ang="0">
                  <a:pos x="0" y="26"/>
                </a:cxn>
                <a:cxn ang="0">
                  <a:pos x="6" y="33"/>
                </a:cxn>
                <a:cxn ang="0">
                  <a:pos x="126" y="255"/>
                </a:cxn>
                <a:cxn ang="0">
                  <a:pos x="156" y="362"/>
                </a:cxn>
                <a:cxn ang="0">
                  <a:pos x="199" y="315"/>
                </a:cxn>
                <a:cxn ang="0">
                  <a:pos x="206" y="242"/>
                </a:cxn>
                <a:cxn ang="0">
                  <a:pos x="159" y="56"/>
                </a:cxn>
                <a:cxn ang="0">
                  <a:pos x="153" y="36"/>
                </a:cxn>
                <a:cxn ang="0">
                  <a:pos x="10" y="0"/>
                </a:cxn>
              </a:cxnLst>
              <a:rect l="0" t="0" r="r" b="b"/>
              <a:pathLst>
                <a:path w="206" h="362">
                  <a:moveTo>
                    <a:pt x="10" y="0"/>
                  </a:moveTo>
                  <a:lnTo>
                    <a:pt x="3" y="3"/>
                  </a:lnTo>
                  <a:lnTo>
                    <a:pt x="0" y="26"/>
                  </a:lnTo>
                  <a:lnTo>
                    <a:pt x="6" y="33"/>
                  </a:lnTo>
                  <a:lnTo>
                    <a:pt x="126" y="255"/>
                  </a:lnTo>
                  <a:lnTo>
                    <a:pt x="156" y="362"/>
                  </a:lnTo>
                  <a:lnTo>
                    <a:pt x="199" y="315"/>
                  </a:lnTo>
                  <a:lnTo>
                    <a:pt x="206" y="242"/>
                  </a:lnTo>
                  <a:lnTo>
                    <a:pt x="159" y="56"/>
                  </a:lnTo>
                  <a:lnTo>
                    <a:pt x="153" y="36"/>
                  </a:lnTo>
                  <a:lnTo>
                    <a:pt x="10" y="0"/>
                  </a:lnTo>
                  <a:close/>
                </a:path>
              </a:pathLst>
            </a:custGeom>
            <a:solidFill>
              <a:srgbClr val="E0E0FF"/>
            </a:solidFill>
            <a:ln w="9525">
              <a:noFill/>
              <a:round/>
              <a:headEnd/>
              <a:tailEnd/>
            </a:ln>
          </p:spPr>
          <p:txBody>
            <a:bodyPr/>
            <a:lstStyle/>
            <a:p>
              <a:endParaRPr lang="en-US" dirty="0"/>
            </a:p>
          </p:txBody>
        </p:sp>
        <p:sp>
          <p:nvSpPr>
            <p:cNvPr id="380945" name="Freeform 17"/>
            <p:cNvSpPr>
              <a:spLocks/>
            </p:cNvSpPr>
            <p:nvPr/>
          </p:nvSpPr>
          <p:spPr bwMode="auto">
            <a:xfrm>
              <a:off x="1430" y="1995"/>
              <a:ext cx="87" cy="296"/>
            </a:xfrm>
            <a:custGeom>
              <a:avLst/>
              <a:gdLst/>
              <a:ahLst/>
              <a:cxnLst>
                <a:cxn ang="0">
                  <a:pos x="0" y="13"/>
                </a:cxn>
                <a:cxn ang="0">
                  <a:pos x="0" y="23"/>
                </a:cxn>
                <a:cxn ang="0">
                  <a:pos x="7" y="33"/>
                </a:cxn>
                <a:cxn ang="0">
                  <a:pos x="7" y="43"/>
                </a:cxn>
                <a:cxn ang="0">
                  <a:pos x="0" y="70"/>
                </a:cxn>
                <a:cxn ang="0">
                  <a:pos x="10" y="156"/>
                </a:cxn>
                <a:cxn ang="0">
                  <a:pos x="57" y="296"/>
                </a:cxn>
                <a:cxn ang="0">
                  <a:pos x="87" y="266"/>
                </a:cxn>
                <a:cxn ang="0">
                  <a:pos x="67" y="133"/>
                </a:cxn>
                <a:cxn ang="0">
                  <a:pos x="30" y="43"/>
                </a:cxn>
                <a:cxn ang="0">
                  <a:pos x="30" y="27"/>
                </a:cxn>
                <a:cxn ang="0">
                  <a:pos x="37" y="17"/>
                </a:cxn>
                <a:cxn ang="0">
                  <a:pos x="27" y="0"/>
                </a:cxn>
                <a:cxn ang="0">
                  <a:pos x="10" y="0"/>
                </a:cxn>
                <a:cxn ang="0">
                  <a:pos x="0" y="13"/>
                </a:cxn>
              </a:cxnLst>
              <a:rect l="0" t="0" r="r" b="b"/>
              <a:pathLst>
                <a:path w="87" h="296">
                  <a:moveTo>
                    <a:pt x="0" y="13"/>
                  </a:moveTo>
                  <a:lnTo>
                    <a:pt x="0" y="23"/>
                  </a:lnTo>
                  <a:lnTo>
                    <a:pt x="7" y="33"/>
                  </a:lnTo>
                  <a:lnTo>
                    <a:pt x="7" y="43"/>
                  </a:lnTo>
                  <a:lnTo>
                    <a:pt x="0" y="70"/>
                  </a:lnTo>
                  <a:lnTo>
                    <a:pt x="10" y="156"/>
                  </a:lnTo>
                  <a:lnTo>
                    <a:pt x="57" y="296"/>
                  </a:lnTo>
                  <a:lnTo>
                    <a:pt x="87" y="266"/>
                  </a:lnTo>
                  <a:lnTo>
                    <a:pt x="67" y="133"/>
                  </a:lnTo>
                  <a:lnTo>
                    <a:pt x="30" y="43"/>
                  </a:lnTo>
                  <a:lnTo>
                    <a:pt x="30" y="27"/>
                  </a:lnTo>
                  <a:lnTo>
                    <a:pt x="37" y="17"/>
                  </a:lnTo>
                  <a:lnTo>
                    <a:pt x="27" y="0"/>
                  </a:lnTo>
                  <a:lnTo>
                    <a:pt x="10" y="0"/>
                  </a:lnTo>
                  <a:lnTo>
                    <a:pt x="0" y="13"/>
                  </a:lnTo>
                  <a:close/>
                </a:path>
              </a:pathLst>
            </a:custGeom>
            <a:solidFill>
              <a:srgbClr val="424282"/>
            </a:solidFill>
            <a:ln w="9525">
              <a:noFill/>
              <a:round/>
              <a:headEnd/>
              <a:tailEnd/>
            </a:ln>
          </p:spPr>
          <p:txBody>
            <a:bodyPr/>
            <a:lstStyle/>
            <a:p>
              <a:endParaRPr lang="en-US" dirty="0"/>
            </a:p>
          </p:txBody>
        </p:sp>
        <p:sp>
          <p:nvSpPr>
            <p:cNvPr id="380946" name="Freeform 18"/>
            <p:cNvSpPr>
              <a:spLocks/>
            </p:cNvSpPr>
            <p:nvPr/>
          </p:nvSpPr>
          <p:spPr bwMode="auto">
            <a:xfrm>
              <a:off x="1493" y="2244"/>
              <a:ext cx="24" cy="23"/>
            </a:xfrm>
            <a:custGeom>
              <a:avLst/>
              <a:gdLst/>
              <a:ahLst/>
              <a:cxnLst>
                <a:cxn ang="0">
                  <a:pos x="24" y="13"/>
                </a:cxn>
                <a:cxn ang="0">
                  <a:pos x="4" y="0"/>
                </a:cxn>
                <a:cxn ang="0">
                  <a:pos x="0" y="7"/>
                </a:cxn>
                <a:cxn ang="0">
                  <a:pos x="0" y="13"/>
                </a:cxn>
                <a:cxn ang="0">
                  <a:pos x="17" y="23"/>
                </a:cxn>
                <a:cxn ang="0">
                  <a:pos x="24" y="13"/>
                </a:cxn>
              </a:cxnLst>
              <a:rect l="0" t="0" r="r" b="b"/>
              <a:pathLst>
                <a:path w="24" h="23">
                  <a:moveTo>
                    <a:pt x="24" y="13"/>
                  </a:moveTo>
                  <a:lnTo>
                    <a:pt x="4" y="0"/>
                  </a:lnTo>
                  <a:lnTo>
                    <a:pt x="0" y="7"/>
                  </a:lnTo>
                  <a:lnTo>
                    <a:pt x="0" y="13"/>
                  </a:lnTo>
                  <a:lnTo>
                    <a:pt x="17" y="23"/>
                  </a:lnTo>
                  <a:lnTo>
                    <a:pt x="24" y="13"/>
                  </a:lnTo>
                  <a:close/>
                </a:path>
              </a:pathLst>
            </a:custGeom>
            <a:solidFill>
              <a:srgbClr val="FF9F71"/>
            </a:solidFill>
            <a:ln w="9525">
              <a:noFill/>
              <a:round/>
              <a:headEnd/>
              <a:tailEnd/>
            </a:ln>
          </p:spPr>
          <p:txBody>
            <a:bodyPr/>
            <a:lstStyle/>
            <a:p>
              <a:endParaRPr lang="en-US" dirty="0"/>
            </a:p>
          </p:txBody>
        </p:sp>
        <p:sp>
          <p:nvSpPr>
            <p:cNvPr id="380947" name="Freeform 19"/>
            <p:cNvSpPr>
              <a:spLocks/>
            </p:cNvSpPr>
            <p:nvPr/>
          </p:nvSpPr>
          <p:spPr bwMode="auto">
            <a:xfrm>
              <a:off x="1321" y="1789"/>
              <a:ext cx="226" cy="206"/>
            </a:xfrm>
            <a:custGeom>
              <a:avLst/>
              <a:gdLst/>
              <a:ahLst/>
              <a:cxnLst>
                <a:cxn ang="0">
                  <a:pos x="33" y="150"/>
                </a:cxn>
                <a:cxn ang="0">
                  <a:pos x="43" y="170"/>
                </a:cxn>
                <a:cxn ang="0">
                  <a:pos x="103" y="196"/>
                </a:cxn>
                <a:cxn ang="0">
                  <a:pos x="116" y="206"/>
                </a:cxn>
                <a:cxn ang="0">
                  <a:pos x="133" y="203"/>
                </a:cxn>
                <a:cxn ang="0">
                  <a:pos x="139" y="196"/>
                </a:cxn>
                <a:cxn ang="0">
                  <a:pos x="159" y="183"/>
                </a:cxn>
                <a:cxn ang="0">
                  <a:pos x="163" y="173"/>
                </a:cxn>
                <a:cxn ang="0">
                  <a:pos x="209" y="170"/>
                </a:cxn>
                <a:cxn ang="0">
                  <a:pos x="219" y="156"/>
                </a:cxn>
                <a:cxn ang="0">
                  <a:pos x="222" y="126"/>
                </a:cxn>
                <a:cxn ang="0">
                  <a:pos x="226" y="100"/>
                </a:cxn>
                <a:cxn ang="0">
                  <a:pos x="226" y="63"/>
                </a:cxn>
                <a:cxn ang="0">
                  <a:pos x="219" y="47"/>
                </a:cxn>
                <a:cxn ang="0">
                  <a:pos x="226" y="37"/>
                </a:cxn>
                <a:cxn ang="0">
                  <a:pos x="226" y="30"/>
                </a:cxn>
                <a:cxn ang="0">
                  <a:pos x="212" y="0"/>
                </a:cxn>
                <a:cxn ang="0">
                  <a:pos x="89" y="10"/>
                </a:cxn>
                <a:cxn ang="0">
                  <a:pos x="0" y="50"/>
                </a:cxn>
                <a:cxn ang="0">
                  <a:pos x="6" y="106"/>
                </a:cxn>
                <a:cxn ang="0">
                  <a:pos x="26" y="123"/>
                </a:cxn>
                <a:cxn ang="0">
                  <a:pos x="33" y="150"/>
                </a:cxn>
              </a:cxnLst>
              <a:rect l="0" t="0" r="r" b="b"/>
              <a:pathLst>
                <a:path w="226" h="206">
                  <a:moveTo>
                    <a:pt x="33" y="150"/>
                  </a:moveTo>
                  <a:lnTo>
                    <a:pt x="43" y="170"/>
                  </a:lnTo>
                  <a:lnTo>
                    <a:pt x="103" y="196"/>
                  </a:lnTo>
                  <a:lnTo>
                    <a:pt x="116" y="206"/>
                  </a:lnTo>
                  <a:lnTo>
                    <a:pt x="133" y="203"/>
                  </a:lnTo>
                  <a:lnTo>
                    <a:pt x="139" y="196"/>
                  </a:lnTo>
                  <a:lnTo>
                    <a:pt x="159" y="183"/>
                  </a:lnTo>
                  <a:lnTo>
                    <a:pt x="163" y="173"/>
                  </a:lnTo>
                  <a:lnTo>
                    <a:pt x="209" y="170"/>
                  </a:lnTo>
                  <a:lnTo>
                    <a:pt x="219" y="156"/>
                  </a:lnTo>
                  <a:lnTo>
                    <a:pt x="222" y="126"/>
                  </a:lnTo>
                  <a:lnTo>
                    <a:pt x="226" y="100"/>
                  </a:lnTo>
                  <a:lnTo>
                    <a:pt x="226" y="63"/>
                  </a:lnTo>
                  <a:lnTo>
                    <a:pt x="219" y="47"/>
                  </a:lnTo>
                  <a:lnTo>
                    <a:pt x="226" y="37"/>
                  </a:lnTo>
                  <a:lnTo>
                    <a:pt x="226" y="30"/>
                  </a:lnTo>
                  <a:lnTo>
                    <a:pt x="212" y="0"/>
                  </a:lnTo>
                  <a:lnTo>
                    <a:pt x="89" y="10"/>
                  </a:lnTo>
                  <a:lnTo>
                    <a:pt x="0" y="50"/>
                  </a:lnTo>
                  <a:lnTo>
                    <a:pt x="6" y="106"/>
                  </a:lnTo>
                  <a:lnTo>
                    <a:pt x="26" y="123"/>
                  </a:lnTo>
                  <a:lnTo>
                    <a:pt x="33" y="150"/>
                  </a:lnTo>
                  <a:close/>
                </a:path>
              </a:pathLst>
            </a:custGeom>
            <a:solidFill>
              <a:srgbClr val="FFC0B6"/>
            </a:solidFill>
            <a:ln w="9525">
              <a:noFill/>
              <a:round/>
              <a:headEnd/>
              <a:tailEnd/>
            </a:ln>
          </p:spPr>
          <p:txBody>
            <a:bodyPr/>
            <a:lstStyle/>
            <a:p>
              <a:endParaRPr lang="en-US" dirty="0"/>
            </a:p>
          </p:txBody>
        </p:sp>
        <p:sp>
          <p:nvSpPr>
            <p:cNvPr id="380948" name="Freeform 20"/>
            <p:cNvSpPr>
              <a:spLocks/>
            </p:cNvSpPr>
            <p:nvPr/>
          </p:nvSpPr>
          <p:spPr bwMode="auto">
            <a:xfrm>
              <a:off x="1294" y="1786"/>
              <a:ext cx="299" cy="192"/>
            </a:xfrm>
            <a:custGeom>
              <a:avLst/>
              <a:gdLst/>
              <a:ahLst/>
              <a:cxnLst>
                <a:cxn ang="0">
                  <a:pos x="0" y="36"/>
                </a:cxn>
                <a:cxn ang="0">
                  <a:pos x="60" y="16"/>
                </a:cxn>
                <a:cxn ang="0">
                  <a:pos x="143" y="6"/>
                </a:cxn>
                <a:cxn ang="0">
                  <a:pos x="236" y="0"/>
                </a:cxn>
                <a:cxn ang="0">
                  <a:pos x="289" y="0"/>
                </a:cxn>
                <a:cxn ang="0">
                  <a:pos x="299" y="0"/>
                </a:cxn>
                <a:cxn ang="0">
                  <a:pos x="289" y="3"/>
                </a:cxn>
                <a:cxn ang="0">
                  <a:pos x="156" y="13"/>
                </a:cxn>
                <a:cxn ang="0">
                  <a:pos x="130" y="16"/>
                </a:cxn>
                <a:cxn ang="0">
                  <a:pos x="126" y="26"/>
                </a:cxn>
                <a:cxn ang="0">
                  <a:pos x="110" y="36"/>
                </a:cxn>
                <a:cxn ang="0">
                  <a:pos x="110" y="53"/>
                </a:cxn>
                <a:cxn ang="0">
                  <a:pos x="106" y="63"/>
                </a:cxn>
                <a:cxn ang="0">
                  <a:pos x="73" y="70"/>
                </a:cxn>
                <a:cxn ang="0">
                  <a:pos x="43" y="63"/>
                </a:cxn>
                <a:cxn ang="0">
                  <a:pos x="33" y="70"/>
                </a:cxn>
                <a:cxn ang="0">
                  <a:pos x="33" y="89"/>
                </a:cxn>
                <a:cxn ang="0">
                  <a:pos x="57" y="109"/>
                </a:cxn>
                <a:cxn ang="0">
                  <a:pos x="73" y="109"/>
                </a:cxn>
                <a:cxn ang="0">
                  <a:pos x="87" y="119"/>
                </a:cxn>
                <a:cxn ang="0">
                  <a:pos x="106" y="146"/>
                </a:cxn>
                <a:cxn ang="0">
                  <a:pos x="87" y="139"/>
                </a:cxn>
                <a:cxn ang="0">
                  <a:pos x="83" y="123"/>
                </a:cxn>
                <a:cxn ang="0">
                  <a:pos x="60" y="116"/>
                </a:cxn>
                <a:cxn ang="0">
                  <a:pos x="63" y="136"/>
                </a:cxn>
                <a:cxn ang="0">
                  <a:pos x="60" y="153"/>
                </a:cxn>
                <a:cxn ang="0">
                  <a:pos x="70" y="169"/>
                </a:cxn>
                <a:cxn ang="0">
                  <a:pos x="113" y="192"/>
                </a:cxn>
                <a:cxn ang="0">
                  <a:pos x="63" y="173"/>
                </a:cxn>
                <a:cxn ang="0">
                  <a:pos x="50" y="153"/>
                </a:cxn>
                <a:cxn ang="0">
                  <a:pos x="47" y="139"/>
                </a:cxn>
                <a:cxn ang="0">
                  <a:pos x="40" y="153"/>
                </a:cxn>
                <a:cxn ang="0">
                  <a:pos x="33" y="149"/>
                </a:cxn>
                <a:cxn ang="0">
                  <a:pos x="17" y="106"/>
                </a:cxn>
                <a:cxn ang="0">
                  <a:pos x="10" y="73"/>
                </a:cxn>
                <a:cxn ang="0">
                  <a:pos x="20" y="33"/>
                </a:cxn>
                <a:cxn ang="0">
                  <a:pos x="17" y="36"/>
                </a:cxn>
                <a:cxn ang="0">
                  <a:pos x="0" y="50"/>
                </a:cxn>
                <a:cxn ang="0">
                  <a:pos x="0" y="40"/>
                </a:cxn>
                <a:cxn ang="0">
                  <a:pos x="0" y="36"/>
                </a:cxn>
              </a:cxnLst>
              <a:rect l="0" t="0" r="r" b="b"/>
              <a:pathLst>
                <a:path w="299" h="192">
                  <a:moveTo>
                    <a:pt x="0" y="36"/>
                  </a:moveTo>
                  <a:lnTo>
                    <a:pt x="60" y="16"/>
                  </a:lnTo>
                  <a:lnTo>
                    <a:pt x="143" y="6"/>
                  </a:lnTo>
                  <a:lnTo>
                    <a:pt x="236" y="0"/>
                  </a:lnTo>
                  <a:lnTo>
                    <a:pt x="289" y="0"/>
                  </a:lnTo>
                  <a:lnTo>
                    <a:pt x="299" y="0"/>
                  </a:lnTo>
                  <a:lnTo>
                    <a:pt x="289" y="3"/>
                  </a:lnTo>
                  <a:lnTo>
                    <a:pt x="156" y="13"/>
                  </a:lnTo>
                  <a:lnTo>
                    <a:pt x="130" y="16"/>
                  </a:lnTo>
                  <a:lnTo>
                    <a:pt x="126" y="26"/>
                  </a:lnTo>
                  <a:lnTo>
                    <a:pt x="110" y="36"/>
                  </a:lnTo>
                  <a:lnTo>
                    <a:pt x="110" y="53"/>
                  </a:lnTo>
                  <a:lnTo>
                    <a:pt x="106" y="63"/>
                  </a:lnTo>
                  <a:lnTo>
                    <a:pt x="73" y="70"/>
                  </a:lnTo>
                  <a:lnTo>
                    <a:pt x="43" y="63"/>
                  </a:lnTo>
                  <a:lnTo>
                    <a:pt x="33" y="70"/>
                  </a:lnTo>
                  <a:lnTo>
                    <a:pt x="33" y="89"/>
                  </a:lnTo>
                  <a:lnTo>
                    <a:pt x="57" y="109"/>
                  </a:lnTo>
                  <a:lnTo>
                    <a:pt x="73" y="109"/>
                  </a:lnTo>
                  <a:lnTo>
                    <a:pt x="87" y="119"/>
                  </a:lnTo>
                  <a:lnTo>
                    <a:pt x="106" y="146"/>
                  </a:lnTo>
                  <a:lnTo>
                    <a:pt x="87" y="139"/>
                  </a:lnTo>
                  <a:lnTo>
                    <a:pt x="83" y="123"/>
                  </a:lnTo>
                  <a:lnTo>
                    <a:pt x="60" y="116"/>
                  </a:lnTo>
                  <a:lnTo>
                    <a:pt x="63" y="136"/>
                  </a:lnTo>
                  <a:lnTo>
                    <a:pt x="60" y="153"/>
                  </a:lnTo>
                  <a:lnTo>
                    <a:pt x="70" y="169"/>
                  </a:lnTo>
                  <a:lnTo>
                    <a:pt x="113" y="192"/>
                  </a:lnTo>
                  <a:lnTo>
                    <a:pt x="63" y="173"/>
                  </a:lnTo>
                  <a:lnTo>
                    <a:pt x="50" y="153"/>
                  </a:lnTo>
                  <a:lnTo>
                    <a:pt x="47" y="139"/>
                  </a:lnTo>
                  <a:lnTo>
                    <a:pt x="40" y="153"/>
                  </a:lnTo>
                  <a:lnTo>
                    <a:pt x="33" y="149"/>
                  </a:lnTo>
                  <a:lnTo>
                    <a:pt x="17" y="106"/>
                  </a:lnTo>
                  <a:lnTo>
                    <a:pt x="10" y="73"/>
                  </a:lnTo>
                  <a:lnTo>
                    <a:pt x="20" y="33"/>
                  </a:lnTo>
                  <a:lnTo>
                    <a:pt x="17" y="36"/>
                  </a:lnTo>
                  <a:lnTo>
                    <a:pt x="0" y="50"/>
                  </a:lnTo>
                  <a:lnTo>
                    <a:pt x="0" y="40"/>
                  </a:lnTo>
                  <a:lnTo>
                    <a:pt x="0" y="36"/>
                  </a:lnTo>
                  <a:close/>
                </a:path>
              </a:pathLst>
            </a:custGeom>
            <a:solidFill>
              <a:srgbClr val="000000"/>
            </a:solidFill>
            <a:ln w="9525">
              <a:noFill/>
              <a:round/>
              <a:headEnd/>
              <a:tailEnd/>
            </a:ln>
          </p:spPr>
          <p:txBody>
            <a:bodyPr/>
            <a:lstStyle/>
            <a:p>
              <a:endParaRPr lang="en-US" dirty="0"/>
            </a:p>
          </p:txBody>
        </p:sp>
        <p:sp>
          <p:nvSpPr>
            <p:cNvPr id="380949" name="Freeform 21"/>
            <p:cNvSpPr>
              <a:spLocks/>
            </p:cNvSpPr>
            <p:nvPr/>
          </p:nvSpPr>
          <p:spPr bwMode="auto">
            <a:xfrm>
              <a:off x="1331" y="1842"/>
              <a:ext cx="33" cy="43"/>
            </a:xfrm>
            <a:custGeom>
              <a:avLst/>
              <a:gdLst/>
              <a:ahLst/>
              <a:cxnLst>
                <a:cxn ang="0">
                  <a:pos x="26" y="10"/>
                </a:cxn>
                <a:cxn ang="0">
                  <a:pos x="26" y="24"/>
                </a:cxn>
                <a:cxn ang="0">
                  <a:pos x="33" y="33"/>
                </a:cxn>
                <a:cxn ang="0">
                  <a:pos x="33" y="43"/>
                </a:cxn>
                <a:cxn ang="0">
                  <a:pos x="30" y="33"/>
                </a:cxn>
                <a:cxn ang="0">
                  <a:pos x="20" y="30"/>
                </a:cxn>
                <a:cxn ang="0">
                  <a:pos x="16" y="24"/>
                </a:cxn>
                <a:cxn ang="0">
                  <a:pos x="10" y="27"/>
                </a:cxn>
                <a:cxn ang="0">
                  <a:pos x="13" y="40"/>
                </a:cxn>
                <a:cxn ang="0">
                  <a:pos x="6" y="24"/>
                </a:cxn>
                <a:cxn ang="0">
                  <a:pos x="0" y="7"/>
                </a:cxn>
                <a:cxn ang="0">
                  <a:pos x="23" y="0"/>
                </a:cxn>
                <a:cxn ang="0">
                  <a:pos x="26" y="10"/>
                </a:cxn>
              </a:cxnLst>
              <a:rect l="0" t="0" r="r" b="b"/>
              <a:pathLst>
                <a:path w="33" h="43">
                  <a:moveTo>
                    <a:pt x="26" y="10"/>
                  </a:moveTo>
                  <a:lnTo>
                    <a:pt x="26" y="24"/>
                  </a:lnTo>
                  <a:lnTo>
                    <a:pt x="33" y="33"/>
                  </a:lnTo>
                  <a:lnTo>
                    <a:pt x="33" y="43"/>
                  </a:lnTo>
                  <a:lnTo>
                    <a:pt x="30" y="33"/>
                  </a:lnTo>
                  <a:lnTo>
                    <a:pt x="20" y="30"/>
                  </a:lnTo>
                  <a:lnTo>
                    <a:pt x="16" y="24"/>
                  </a:lnTo>
                  <a:lnTo>
                    <a:pt x="10" y="27"/>
                  </a:lnTo>
                  <a:lnTo>
                    <a:pt x="13" y="40"/>
                  </a:lnTo>
                  <a:lnTo>
                    <a:pt x="6" y="24"/>
                  </a:lnTo>
                  <a:lnTo>
                    <a:pt x="0" y="7"/>
                  </a:lnTo>
                  <a:lnTo>
                    <a:pt x="23" y="0"/>
                  </a:lnTo>
                  <a:lnTo>
                    <a:pt x="26" y="10"/>
                  </a:lnTo>
                  <a:close/>
                </a:path>
              </a:pathLst>
            </a:custGeom>
            <a:solidFill>
              <a:srgbClr val="000000"/>
            </a:solidFill>
            <a:ln w="9525">
              <a:noFill/>
              <a:round/>
              <a:headEnd/>
              <a:tailEnd/>
            </a:ln>
          </p:spPr>
          <p:txBody>
            <a:bodyPr/>
            <a:lstStyle/>
            <a:p>
              <a:endParaRPr lang="en-US" dirty="0"/>
            </a:p>
          </p:txBody>
        </p:sp>
        <p:sp>
          <p:nvSpPr>
            <p:cNvPr id="380950" name="Freeform 22"/>
            <p:cNvSpPr>
              <a:spLocks/>
            </p:cNvSpPr>
            <p:nvPr/>
          </p:nvSpPr>
          <p:spPr bwMode="auto">
            <a:xfrm>
              <a:off x="1450" y="1812"/>
              <a:ext cx="57" cy="17"/>
            </a:xfrm>
            <a:custGeom>
              <a:avLst/>
              <a:gdLst/>
              <a:ahLst/>
              <a:cxnLst>
                <a:cxn ang="0">
                  <a:pos x="0" y="17"/>
                </a:cxn>
                <a:cxn ang="0">
                  <a:pos x="14" y="7"/>
                </a:cxn>
                <a:cxn ang="0">
                  <a:pos x="24" y="7"/>
                </a:cxn>
                <a:cxn ang="0">
                  <a:pos x="43" y="0"/>
                </a:cxn>
                <a:cxn ang="0">
                  <a:pos x="53" y="0"/>
                </a:cxn>
                <a:cxn ang="0">
                  <a:pos x="57" y="4"/>
                </a:cxn>
                <a:cxn ang="0">
                  <a:pos x="53" y="10"/>
                </a:cxn>
                <a:cxn ang="0">
                  <a:pos x="53" y="7"/>
                </a:cxn>
                <a:cxn ang="0">
                  <a:pos x="34" y="7"/>
                </a:cxn>
                <a:cxn ang="0">
                  <a:pos x="20" y="14"/>
                </a:cxn>
                <a:cxn ang="0">
                  <a:pos x="14" y="14"/>
                </a:cxn>
                <a:cxn ang="0">
                  <a:pos x="0" y="17"/>
                </a:cxn>
              </a:cxnLst>
              <a:rect l="0" t="0" r="r" b="b"/>
              <a:pathLst>
                <a:path w="57" h="17">
                  <a:moveTo>
                    <a:pt x="0" y="17"/>
                  </a:moveTo>
                  <a:lnTo>
                    <a:pt x="14" y="7"/>
                  </a:lnTo>
                  <a:lnTo>
                    <a:pt x="24" y="7"/>
                  </a:lnTo>
                  <a:lnTo>
                    <a:pt x="43" y="0"/>
                  </a:lnTo>
                  <a:lnTo>
                    <a:pt x="53" y="0"/>
                  </a:lnTo>
                  <a:lnTo>
                    <a:pt x="57" y="4"/>
                  </a:lnTo>
                  <a:lnTo>
                    <a:pt x="53" y="10"/>
                  </a:lnTo>
                  <a:lnTo>
                    <a:pt x="53" y="7"/>
                  </a:lnTo>
                  <a:lnTo>
                    <a:pt x="34" y="7"/>
                  </a:lnTo>
                  <a:lnTo>
                    <a:pt x="20" y="14"/>
                  </a:lnTo>
                  <a:lnTo>
                    <a:pt x="14" y="14"/>
                  </a:lnTo>
                  <a:lnTo>
                    <a:pt x="0" y="17"/>
                  </a:lnTo>
                  <a:close/>
                </a:path>
              </a:pathLst>
            </a:custGeom>
            <a:solidFill>
              <a:srgbClr val="000000"/>
            </a:solidFill>
            <a:ln w="9525">
              <a:noFill/>
              <a:round/>
              <a:headEnd/>
              <a:tailEnd/>
            </a:ln>
          </p:spPr>
          <p:txBody>
            <a:bodyPr/>
            <a:lstStyle/>
            <a:p>
              <a:endParaRPr lang="en-US" dirty="0"/>
            </a:p>
          </p:txBody>
        </p:sp>
        <p:sp>
          <p:nvSpPr>
            <p:cNvPr id="380951" name="Freeform 23"/>
            <p:cNvSpPr>
              <a:spLocks/>
            </p:cNvSpPr>
            <p:nvPr/>
          </p:nvSpPr>
          <p:spPr bwMode="auto">
            <a:xfrm>
              <a:off x="1530" y="1789"/>
              <a:ext cx="17" cy="30"/>
            </a:xfrm>
            <a:custGeom>
              <a:avLst/>
              <a:gdLst/>
              <a:ahLst/>
              <a:cxnLst>
                <a:cxn ang="0">
                  <a:pos x="0" y="0"/>
                </a:cxn>
                <a:cxn ang="0">
                  <a:pos x="3" y="13"/>
                </a:cxn>
                <a:cxn ang="0">
                  <a:pos x="17" y="30"/>
                </a:cxn>
                <a:cxn ang="0">
                  <a:pos x="7" y="10"/>
                </a:cxn>
                <a:cxn ang="0">
                  <a:pos x="7" y="0"/>
                </a:cxn>
                <a:cxn ang="0">
                  <a:pos x="0" y="0"/>
                </a:cxn>
              </a:cxnLst>
              <a:rect l="0" t="0" r="r" b="b"/>
              <a:pathLst>
                <a:path w="17" h="30">
                  <a:moveTo>
                    <a:pt x="0" y="0"/>
                  </a:moveTo>
                  <a:lnTo>
                    <a:pt x="3" y="13"/>
                  </a:lnTo>
                  <a:lnTo>
                    <a:pt x="17" y="30"/>
                  </a:lnTo>
                  <a:lnTo>
                    <a:pt x="7" y="10"/>
                  </a:lnTo>
                  <a:lnTo>
                    <a:pt x="7" y="0"/>
                  </a:lnTo>
                  <a:lnTo>
                    <a:pt x="0" y="0"/>
                  </a:lnTo>
                  <a:close/>
                </a:path>
              </a:pathLst>
            </a:custGeom>
            <a:solidFill>
              <a:srgbClr val="000000"/>
            </a:solidFill>
            <a:ln w="9525">
              <a:noFill/>
              <a:round/>
              <a:headEnd/>
              <a:tailEnd/>
            </a:ln>
          </p:spPr>
          <p:txBody>
            <a:bodyPr/>
            <a:lstStyle/>
            <a:p>
              <a:endParaRPr lang="en-US" dirty="0"/>
            </a:p>
          </p:txBody>
        </p:sp>
        <p:sp>
          <p:nvSpPr>
            <p:cNvPr id="380952" name="Freeform 24"/>
            <p:cNvSpPr>
              <a:spLocks/>
            </p:cNvSpPr>
            <p:nvPr/>
          </p:nvSpPr>
          <p:spPr bwMode="auto">
            <a:xfrm>
              <a:off x="1467" y="1862"/>
              <a:ext cx="33" cy="37"/>
            </a:xfrm>
            <a:custGeom>
              <a:avLst/>
              <a:gdLst/>
              <a:ahLst/>
              <a:cxnLst>
                <a:cxn ang="0">
                  <a:pos x="30" y="0"/>
                </a:cxn>
                <a:cxn ang="0">
                  <a:pos x="33" y="7"/>
                </a:cxn>
                <a:cxn ang="0">
                  <a:pos x="23" y="7"/>
                </a:cxn>
                <a:cxn ang="0">
                  <a:pos x="7" y="20"/>
                </a:cxn>
                <a:cxn ang="0">
                  <a:pos x="0" y="37"/>
                </a:cxn>
                <a:cxn ang="0">
                  <a:pos x="7" y="17"/>
                </a:cxn>
                <a:cxn ang="0">
                  <a:pos x="17" y="13"/>
                </a:cxn>
                <a:cxn ang="0">
                  <a:pos x="17" y="4"/>
                </a:cxn>
                <a:cxn ang="0">
                  <a:pos x="30" y="0"/>
                </a:cxn>
              </a:cxnLst>
              <a:rect l="0" t="0" r="r" b="b"/>
              <a:pathLst>
                <a:path w="33" h="37">
                  <a:moveTo>
                    <a:pt x="30" y="0"/>
                  </a:moveTo>
                  <a:lnTo>
                    <a:pt x="33" y="7"/>
                  </a:lnTo>
                  <a:lnTo>
                    <a:pt x="23" y="7"/>
                  </a:lnTo>
                  <a:lnTo>
                    <a:pt x="7" y="20"/>
                  </a:lnTo>
                  <a:lnTo>
                    <a:pt x="0" y="37"/>
                  </a:lnTo>
                  <a:lnTo>
                    <a:pt x="7" y="17"/>
                  </a:lnTo>
                  <a:lnTo>
                    <a:pt x="17" y="13"/>
                  </a:lnTo>
                  <a:lnTo>
                    <a:pt x="17" y="4"/>
                  </a:lnTo>
                  <a:lnTo>
                    <a:pt x="30" y="0"/>
                  </a:lnTo>
                  <a:close/>
                </a:path>
              </a:pathLst>
            </a:custGeom>
            <a:solidFill>
              <a:srgbClr val="000000"/>
            </a:solidFill>
            <a:ln w="9525">
              <a:noFill/>
              <a:round/>
              <a:headEnd/>
              <a:tailEnd/>
            </a:ln>
          </p:spPr>
          <p:txBody>
            <a:bodyPr/>
            <a:lstStyle/>
            <a:p>
              <a:endParaRPr lang="en-US" dirty="0"/>
            </a:p>
          </p:txBody>
        </p:sp>
        <p:sp>
          <p:nvSpPr>
            <p:cNvPr id="380953" name="Freeform 25"/>
            <p:cNvSpPr>
              <a:spLocks/>
            </p:cNvSpPr>
            <p:nvPr/>
          </p:nvSpPr>
          <p:spPr bwMode="auto">
            <a:xfrm>
              <a:off x="1493" y="1912"/>
              <a:ext cx="30" cy="10"/>
            </a:xfrm>
            <a:custGeom>
              <a:avLst/>
              <a:gdLst/>
              <a:ahLst/>
              <a:cxnLst>
                <a:cxn ang="0">
                  <a:pos x="0" y="10"/>
                </a:cxn>
                <a:cxn ang="0">
                  <a:pos x="7" y="0"/>
                </a:cxn>
                <a:cxn ang="0">
                  <a:pos x="24" y="0"/>
                </a:cxn>
                <a:cxn ang="0">
                  <a:pos x="30" y="3"/>
                </a:cxn>
                <a:cxn ang="0">
                  <a:pos x="24" y="3"/>
                </a:cxn>
                <a:cxn ang="0">
                  <a:pos x="17" y="10"/>
                </a:cxn>
                <a:cxn ang="0">
                  <a:pos x="0" y="10"/>
                </a:cxn>
              </a:cxnLst>
              <a:rect l="0" t="0" r="r" b="b"/>
              <a:pathLst>
                <a:path w="30" h="10">
                  <a:moveTo>
                    <a:pt x="0" y="10"/>
                  </a:moveTo>
                  <a:lnTo>
                    <a:pt x="7" y="0"/>
                  </a:lnTo>
                  <a:lnTo>
                    <a:pt x="24" y="0"/>
                  </a:lnTo>
                  <a:lnTo>
                    <a:pt x="30" y="3"/>
                  </a:lnTo>
                  <a:lnTo>
                    <a:pt x="24" y="3"/>
                  </a:lnTo>
                  <a:lnTo>
                    <a:pt x="17" y="10"/>
                  </a:lnTo>
                  <a:lnTo>
                    <a:pt x="0" y="10"/>
                  </a:lnTo>
                  <a:close/>
                </a:path>
              </a:pathLst>
            </a:custGeom>
            <a:solidFill>
              <a:srgbClr val="000000"/>
            </a:solidFill>
            <a:ln w="9525">
              <a:noFill/>
              <a:round/>
              <a:headEnd/>
              <a:tailEnd/>
            </a:ln>
          </p:spPr>
          <p:txBody>
            <a:bodyPr/>
            <a:lstStyle/>
            <a:p>
              <a:endParaRPr lang="en-US" dirty="0"/>
            </a:p>
          </p:txBody>
        </p:sp>
        <p:sp>
          <p:nvSpPr>
            <p:cNvPr id="380954" name="Freeform 26"/>
            <p:cNvSpPr>
              <a:spLocks/>
            </p:cNvSpPr>
            <p:nvPr/>
          </p:nvSpPr>
          <p:spPr bwMode="auto">
            <a:xfrm>
              <a:off x="1414" y="2261"/>
              <a:ext cx="99" cy="136"/>
            </a:xfrm>
            <a:custGeom>
              <a:avLst/>
              <a:gdLst/>
              <a:ahLst/>
              <a:cxnLst>
                <a:cxn ang="0">
                  <a:pos x="99" y="0"/>
                </a:cxn>
                <a:cxn ang="0">
                  <a:pos x="60" y="43"/>
                </a:cxn>
                <a:cxn ang="0">
                  <a:pos x="53" y="63"/>
                </a:cxn>
                <a:cxn ang="0">
                  <a:pos x="50" y="103"/>
                </a:cxn>
                <a:cxn ang="0">
                  <a:pos x="46" y="116"/>
                </a:cxn>
                <a:cxn ang="0">
                  <a:pos x="36" y="119"/>
                </a:cxn>
                <a:cxn ang="0">
                  <a:pos x="0" y="136"/>
                </a:cxn>
                <a:cxn ang="0">
                  <a:pos x="60" y="119"/>
                </a:cxn>
                <a:cxn ang="0">
                  <a:pos x="83" y="116"/>
                </a:cxn>
                <a:cxn ang="0">
                  <a:pos x="99" y="93"/>
                </a:cxn>
                <a:cxn ang="0">
                  <a:pos x="99" y="79"/>
                </a:cxn>
                <a:cxn ang="0">
                  <a:pos x="86" y="53"/>
                </a:cxn>
                <a:cxn ang="0">
                  <a:pos x="89" y="43"/>
                </a:cxn>
                <a:cxn ang="0">
                  <a:pos x="89" y="26"/>
                </a:cxn>
                <a:cxn ang="0">
                  <a:pos x="99" y="0"/>
                </a:cxn>
              </a:cxnLst>
              <a:rect l="0" t="0" r="r" b="b"/>
              <a:pathLst>
                <a:path w="99" h="136">
                  <a:moveTo>
                    <a:pt x="99" y="0"/>
                  </a:moveTo>
                  <a:lnTo>
                    <a:pt x="60" y="43"/>
                  </a:lnTo>
                  <a:lnTo>
                    <a:pt x="53" y="63"/>
                  </a:lnTo>
                  <a:lnTo>
                    <a:pt x="50" y="103"/>
                  </a:lnTo>
                  <a:lnTo>
                    <a:pt x="46" y="116"/>
                  </a:lnTo>
                  <a:lnTo>
                    <a:pt x="36" y="119"/>
                  </a:lnTo>
                  <a:lnTo>
                    <a:pt x="0" y="136"/>
                  </a:lnTo>
                  <a:lnTo>
                    <a:pt x="60" y="119"/>
                  </a:lnTo>
                  <a:lnTo>
                    <a:pt x="83" y="116"/>
                  </a:lnTo>
                  <a:lnTo>
                    <a:pt x="99" y="93"/>
                  </a:lnTo>
                  <a:lnTo>
                    <a:pt x="99" y="79"/>
                  </a:lnTo>
                  <a:lnTo>
                    <a:pt x="86" y="53"/>
                  </a:lnTo>
                  <a:lnTo>
                    <a:pt x="89" y="43"/>
                  </a:lnTo>
                  <a:lnTo>
                    <a:pt x="89" y="26"/>
                  </a:lnTo>
                  <a:lnTo>
                    <a:pt x="99" y="0"/>
                  </a:lnTo>
                  <a:close/>
                </a:path>
              </a:pathLst>
            </a:custGeom>
            <a:solidFill>
              <a:srgbClr val="000000"/>
            </a:solidFill>
            <a:ln w="9525">
              <a:noFill/>
              <a:round/>
              <a:headEnd/>
              <a:tailEnd/>
            </a:ln>
          </p:spPr>
          <p:txBody>
            <a:bodyPr/>
            <a:lstStyle/>
            <a:p>
              <a:endParaRPr lang="en-US" dirty="0"/>
            </a:p>
          </p:txBody>
        </p:sp>
        <p:sp>
          <p:nvSpPr>
            <p:cNvPr id="380955" name="Freeform 27"/>
            <p:cNvSpPr>
              <a:spLocks/>
            </p:cNvSpPr>
            <p:nvPr/>
          </p:nvSpPr>
          <p:spPr bwMode="auto">
            <a:xfrm>
              <a:off x="1487" y="1985"/>
              <a:ext cx="309" cy="319"/>
            </a:xfrm>
            <a:custGeom>
              <a:avLst/>
              <a:gdLst/>
              <a:ahLst/>
              <a:cxnLst>
                <a:cxn ang="0">
                  <a:pos x="0" y="3"/>
                </a:cxn>
                <a:cxn ang="0">
                  <a:pos x="16" y="63"/>
                </a:cxn>
                <a:cxn ang="0">
                  <a:pos x="36" y="183"/>
                </a:cxn>
                <a:cxn ang="0">
                  <a:pos x="36" y="229"/>
                </a:cxn>
                <a:cxn ang="0">
                  <a:pos x="26" y="276"/>
                </a:cxn>
                <a:cxn ang="0">
                  <a:pos x="99" y="272"/>
                </a:cxn>
                <a:cxn ang="0">
                  <a:pos x="159" y="292"/>
                </a:cxn>
                <a:cxn ang="0">
                  <a:pos x="179" y="319"/>
                </a:cxn>
                <a:cxn ang="0">
                  <a:pos x="163" y="282"/>
                </a:cxn>
                <a:cxn ang="0">
                  <a:pos x="309" y="159"/>
                </a:cxn>
                <a:cxn ang="0">
                  <a:pos x="282" y="169"/>
                </a:cxn>
                <a:cxn ang="0">
                  <a:pos x="232" y="209"/>
                </a:cxn>
                <a:cxn ang="0">
                  <a:pos x="166" y="100"/>
                </a:cxn>
                <a:cxn ang="0">
                  <a:pos x="153" y="70"/>
                </a:cxn>
                <a:cxn ang="0">
                  <a:pos x="136" y="53"/>
                </a:cxn>
                <a:cxn ang="0">
                  <a:pos x="20" y="17"/>
                </a:cxn>
                <a:cxn ang="0">
                  <a:pos x="6" y="0"/>
                </a:cxn>
                <a:cxn ang="0">
                  <a:pos x="0" y="3"/>
                </a:cxn>
              </a:cxnLst>
              <a:rect l="0" t="0" r="r" b="b"/>
              <a:pathLst>
                <a:path w="309" h="319">
                  <a:moveTo>
                    <a:pt x="0" y="3"/>
                  </a:moveTo>
                  <a:lnTo>
                    <a:pt x="16" y="63"/>
                  </a:lnTo>
                  <a:lnTo>
                    <a:pt x="36" y="183"/>
                  </a:lnTo>
                  <a:lnTo>
                    <a:pt x="36" y="229"/>
                  </a:lnTo>
                  <a:lnTo>
                    <a:pt x="26" y="276"/>
                  </a:lnTo>
                  <a:lnTo>
                    <a:pt x="99" y="272"/>
                  </a:lnTo>
                  <a:lnTo>
                    <a:pt x="159" y="292"/>
                  </a:lnTo>
                  <a:lnTo>
                    <a:pt x="179" y="319"/>
                  </a:lnTo>
                  <a:lnTo>
                    <a:pt x="163" y="282"/>
                  </a:lnTo>
                  <a:lnTo>
                    <a:pt x="309" y="159"/>
                  </a:lnTo>
                  <a:lnTo>
                    <a:pt x="282" y="169"/>
                  </a:lnTo>
                  <a:lnTo>
                    <a:pt x="232" y="209"/>
                  </a:lnTo>
                  <a:lnTo>
                    <a:pt x="166" y="100"/>
                  </a:lnTo>
                  <a:lnTo>
                    <a:pt x="153" y="70"/>
                  </a:lnTo>
                  <a:lnTo>
                    <a:pt x="136" y="53"/>
                  </a:lnTo>
                  <a:lnTo>
                    <a:pt x="20" y="17"/>
                  </a:lnTo>
                  <a:lnTo>
                    <a:pt x="6" y="0"/>
                  </a:lnTo>
                  <a:lnTo>
                    <a:pt x="0" y="3"/>
                  </a:lnTo>
                  <a:close/>
                </a:path>
              </a:pathLst>
            </a:custGeom>
            <a:solidFill>
              <a:srgbClr val="000000"/>
            </a:solidFill>
            <a:ln w="9525">
              <a:noFill/>
              <a:round/>
              <a:headEnd/>
              <a:tailEnd/>
            </a:ln>
          </p:spPr>
          <p:txBody>
            <a:bodyPr/>
            <a:lstStyle/>
            <a:p>
              <a:endParaRPr lang="en-US" dirty="0"/>
            </a:p>
          </p:txBody>
        </p:sp>
        <p:sp>
          <p:nvSpPr>
            <p:cNvPr id="380956" name="Freeform 28"/>
            <p:cNvSpPr>
              <a:spLocks/>
            </p:cNvSpPr>
            <p:nvPr/>
          </p:nvSpPr>
          <p:spPr bwMode="auto">
            <a:xfrm>
              <a:off x="1387" y="1985"/>
              <a:ext cx="110" cy="70"/>
            </a:xfrm>
            <a:custGeom>
              <a:avLst/>
              <a:gdLst/>
              <a:ahLst/>
              <a:cxnLst>
                <a:cxn ang="0">
                  <a:pos x="37" y="53"/>
                </a:cxn>
                <a:cxn ang="0">
                  <a:pos x="20" y="63"/>
                </a:cxn>
                <a:cxn ang="0">
                  <a:pos x="0" y="70"/>
                </a:cxn>
                <a:cxn ang="0">
                  <a:pos x="4" y="60"/>
                </a:cxn>
                <a:cxn ang="0">
                  <a:pos x="37" y="20"/>
                </a:cxn>
                <a:cxn ang="0">
                  <a:pos x="50" y="10"/>
                </a:cxn>
                <a:cxn ang="0">
                  <a:pos x="37" y="0"/>
                </a:cxn>
                <a:cxn ang="0">
                  <a:pos x="53" y="7"/>
                </a:cxn>
                <a:cxn ang="0">
                  <a:pos x="73" y="7"/>
                </a:cxn>
                <a:cxn ang="0">
                  <a:pos x="100" y="37"/>
                </a:cxn>
                <a:cxn ang="0">
                  <a:pos x="110" y="60"/>
                </a:cxn>
                <a:cxn ang="0">
                  <a:pos x="97" y="40"/>
                </a:cxn>
                <a:cxn ang="0">
                  <a:pos x="80" y="33"/>
                </a:cxn>
                <a:cxn ang="0">
                  <a:pos x="73" y="40"/>
                </a:cxn>
                <a:cxn ang="0">
                  <a:pos x="73" y="53"/>
                </a:cxn>
                <a:cxn ang="0">
                  <a:pos x="70" y="50"/>
                </a:cxn>
                <a:cxn ang="0">
                  <a:pos x="70" y="37"/>
                </a:cxn>
                <a:cxn ang="0">
                  <a:pos x="73" y="27"/>
                </a:cxn>
                <a:cxn ang="0">
                  <a:pos x="67" y="17"/>
                </a:cxn>
                <a:cxn ang="0">
                  <a:pos x="57" y="17"/>
                </a:cxn>
                <a:cxn ang="0">
                  <a:pos x="50" y="20"/>
                </a:cxn>
                <a:cxn ang="0">
                  <a:pos x="47" y="30"/>
                </a:cxn>
                <a:cxn ang="0">
                  <a:pos x="50" y="47"/>
                </a:cxn>
                <a:cxn ang="0">
                  <a:pos x="33" y="37"/>
                </a:cxn>
                <a:cxn ang="0">
                  <a:pos x="17" y="53"/>
                </a:cxn>
                <a:cxn ang="0">
                  <a:pos x="20" y="53"/>
                </a:cxn>
                <a:cxn ang="0">
                  <a:pos x="37" y="53"/>
                </a:cxn>
              </a:cxnLst>
              <a:rect l="0" t="0" r="r" b="b"/>
              <a:pathLst>
                <a:path w="110" h="70">
                  <a:moveTo>
                    <a:pt x="37" y="53"/>
                  </a:moveTo>
                  <a:lnTo>
                    <a:pt x="20" y="63"/>
                  </a:lnTo>
                  <a:lnTo>
                    <a:pt x="0" y="70"/>
                  </a:lnTo>
                  <a:lnTo>
                    <a:pt x="4" y="60"/>
                  </a:lnTo>
                  <a:lnTo>
                    <a:pt x="37" y="20"/>
                  </a:lnTo>
                  <a:lnTo>
                    <a:pt x="50" y="10"/>
                  </a:lnTo>
                  <a:lnTo>
                    <a:pt x="37" y="0"/>
                  </a:lnTo>
                  <a:lnTo>
                    <a:pt x="53" y="7"/>
                  </a:lnTo>
                  <a:lnTo>
                    <a:pt x="73" y="7"/>
                  </a:lnTo>
                  <a:lnTo>
                    <a:pt x="100" y="37"/>
                  </a:lnTo>
                  <a:lnTo>
                    <a:pt x="110" y="60"/>
                  </a:lnTo>
                  <a:lnTo>
                    <a:pt x="97" y="40"/>
                  </a:lnTo>
                  <a:lnTo>
                    <a:pt x="80" y="33"/>
                  </a:lnTo>
                  <a:lnTo>
                    <a:pt x="73" y="40"/>
                  </a:lnTo>
                  <a:lnTo>
                    <a:pt x="73" y="53"/>
                  </a:lnTo>
                  <a:lnTo>
                    <a:pt x="70" y="50"/>
                  </a:lnTo>
                  <a:lnTo>
                    <a:pt x="70" y="37"/>
                  </a:lnTo>
                  <a:lnTo>
                    <a:pt x="73" y="27"/>
                  </a:lnTo>
                  <a:lnTo>
                    <a:pt x="67" y="17"/>
                  </a:lnTo>
                  <a:lnTo>
                    <a:pt x="57" y="17"/>
                  </a:lnTo>
                  <a:lnTo>
                    <a:pt x="50" y="20"/>
                  </a:lnTo>
                  <a:lnTo>
                    <a:pt x="47" y="30"/>
                  </a:lnTo>
                  <a:lnTo>
                    <a:pt x="50" y="47"/>
                  </a:lnTo>
                  <a:lnTo>
                    <a:pt x="33" y="37"/>
                  </a:lnTo>
                  <a:lnTo>
                    <a:pt x="17" y="53"/>
                  </a:lnTo>
                  <a:lnTo>
                    <a:pt x="20" y="53"/>
                  </a:lnTo>
                  <a:lnTo>
                    <a:pt x="37" y="53"/>
                  </a:lnTo>
                  <a:close/>
                </a:path>
              </a:pathLst>
            </a:custGeom>
            <a:solidFill>
              <a:srgbClr val="000000"/>
            </a:solidFill>
            <a:ln w="9525">
              <a:noFill/>
              <a:round/>
              <a:headEnd/>
              <a:tailEnd/>
            </a:ln>
          </p:spPr>
          <p:txBody>
            <a:bodyPr/>
            <a:lstStyle/>
            <a:p>
              <a:endParaRPr lang="en-US" dirty="0"/>
            </a:p>
          </p:txBody>
        </p:sp>
        <p:sp>
          <p:nvSpPr>
            <p:cNvPr id="380957" name="Freeform 29"/>
            <p:cNvSpPr>
              <a:spLocks/>
            </p:cNvSpPr>
            <p:nvPr/>
          </p:nvSpPr>
          <p:spPr bwMode="auto">
            <a:xfrm>
              <a:off x="1430" y="2035"/>
              <a:ext cx="87" cy="222"/>
            </a:xfrm>
            <a:custGeom>
              <a:avLst/>
              <a:gdLst/>
              <a:ahLst/>
              <a:cxnLst>
                <a:cxn ang="0">
                  <a:pos x="30" y="0"/>
                </a:cxn>
                <a:cxn ang="0">
                  <a:pos x="24" y="7"/>
                </a:cxn>
                <a:cxn ang="0">
                  <a:pos x="7" y="3"/>
                </a:cxn>
                <a:cxn ang="0">
                  <a:pos x="0" y="30"/>
                </a:cxn>
                <a:cxn ang="0">
                  <a:pos x="7" y="106"/>
                </a:cxn>
                <a:cxn ang="0">
                  <a:pos x="17" y="123"/>
                </a:cxn>
                <a:cxn ang="0">
                  <a:pos x="14" y="56"/>
                </a:cxn>
                <a:cxn ang="0">
                  <a:pos x="7" y="20"/>
                </a:cxn>
                <a:cxn ang="0">
                  <a:pos x="17" y="26"/>
                </a:cxn>
                <a:cxn ang="0">
                  <a:pos x="27" y="56"/>
                </a:cxn>
                <a:cxn ang="0">
                  <a:pos x="27" y="40"/>
                </a:cxn>
                <a:cxn ang="0">
                  <a:pos x="37" y="33"/>
                </a:cxn>
                <a:cxn ang="0">
                  <a:pos x="37" y="33"/>
                </a:cxn>
                <a:cxn ang="0">
                  <a:pos x="67" y="96"/>
                </a:cxn>
                <a:cxn ang="0">
                  <a:pos x="87" y="222"/>
                </a:cxn>
                <a:cxn ang="0">
                  <a:pos x="70" y="90"/>
                </a:cxn>
                <a:cxn ang="0">
                  <a:pos x="30" y="3"/>
                </a:cxn>
                <a:cxn ang="0">
                  <a:pos x="30" y="0"/>
                </a:cxn>
              </a:cxnLst>
              <a:rect l="0" t="0" r="r" b="b"/>
              <a:pathLst>
                <a:path w="87" h="222">
                  <a:moveTo>
                    <a:pt x="30" y="0"/>
                  </a:moveTo>
                  <a:lnTo>
                    <a:pt x="24" y="7"/>
                  </a:lnTo>
                  <a:lnTo>
                    <a:pt x="7" y="3"/>
                  </a:lnTo>
                  <a:lnTo>
                    <a:pt x="0" y="30"/>
                  </a:lnTo>
                  <a:lnTo>
                    <a:pt x="7" y="106"/>
                  </a:lnTo>
                  <a:lnTo>
                    <a:pt x="17" y="123"/>
                  </a:lnTo>
                  <a:lnTo>
                    <a:pt x="14" y="56"/>
                  </a:lnTo>
                  <a:lnTo>
                    <a:pt x="7" y="20"/>
                  </a:lnTo>
                  <a:lnTo>
                    <a:pt x="17" y="26"/>
                  </a:lnTo>
                  <a:lnTo>
                    <a:pt x="27" y="56"/>
                  </a:lnTo>
                  <a:lnTo>
                    <a:pt x="27" y="40"/>
                  </a:lnTo>
                  <a:lnTo>
                    <a:pt x="37" y="33"/>
                  </a:lnTo>
                  <a:lnTo>
                    <a:pt x="37" y="33"/>
                  </a:lnTo>
                  <a:lnTo>
                    <a:pt x="67" y="96"/>
                  </a:lnTo>
                  <a:lnTo>
                    <a:pt x="87" y="222"/>
                  </a:lnTo>
                  <a:lnTo>
                    <a:pt x="70" y="90"/>
                  </a:lnTo>
                  <a:lnTo>
                    <a:pt x="30" y="3"/>
                  </a:lnTo>
                  <a:lnTo>
                    <a:pt x="30" y="0"/>
                  </a:lnTo>
                  <a:close/>
                </a:path>
              </a:pathLst>
            </a:custGeom>
            <a:solidFill>
              <a:srgbClr val="000000"/>
            </a:solidFill>
            <a:ln w="9525">
              <a:noFill/>
              <a:round/>
              <a:headEnd/>
              <a:tailEnd/>
            </a:ln>
          </p:spPr>
          <p:txBody>
            <a:bodyPr/>
            <a:lstStyle/>
            <a:p>
              <a:endParaRPr lang="en-US" dirty="0"/>
            </a:p>
          </p:txBody>
        </p:sp>
        <p:sp>
          <p:nvSpPr>
            <p:cNvPr id="380958" name="Freeform 30"/>
            <p:cNvSpPr>
              <a:spLocks/>
            </p:cNvSpPr>
            <p:nvPr/>
          </p:nvSpPr>
          <p:spPr bwMode="auto">
            <a:xfrm>
              <a:off x="1560" y="2287"/>
              <a:ext cx="110" cy="24"/>
            </a:xfrm>
            <a:custGeom>
              <a:avLst/>
              <a:gdLst/>
              <a:ahLst/>
              <a:cxnLst>
                <a:cxn ang="0">
                  <a:pos x="96" y="4"/>
                </a:cxn>
                <a:cxn ang="0">
                  <a:pos x="93" y="14"/>
                </a:cxn>
                <a:cxn ang="0">
                  <a:pos x="80" y="14"/>
                </a:cxn>
                <a:cxn ang="0">
                  <a:pos x="36" y="0"/>
                </a:cxn>
                <a:cxn ang="0">
                  <a:pos x="0" y="0"/>
                </a:cxn>
                <a:cxn ang="0">
                  <a:pos x="40" y="4"/>
                </a:cxn>
                <a:cxn ang="0">
                  <a:pos x="100" y="24"/>
                </a:cxn>
                <a:cxn ang="0">
                  <a:pos x="110" y="17"/>
                </a:cxn>
                <a:cxn ang="0">
                  <a:pos x="100" y="7"/>
                </a:cxn>
                <a:cxn ang="0">
                  <a:pos x="96" y="4"/>
                </a:cxn>
              </a:cxnLst>
              <a:rect l="0" t="0" r="r" b="b"/>
              <a:pathLst>
                <a:path w="110" h="24">
                  <a:moveTo>
                    <a:pt x="96" y="4"/>
                  </a:moveTo>
                  <a:lnTo>
                    <a:pt x="93" y="14"/>
                  </a:lnTo>
                  <a:lnTo>
                    <a:pt x="80" y="14"/>
                  </a:lnTo>
                  <a:lnTo>
                    <a:pt x="36" y="0"/>
                  </a:lnTo>
                  <a:lnTo>
                    <a:pt x="0" y="0"/>
                  </a:lnTo>
                  <a:lnTo>
                    <a:pt x="40" y="4"/>
                  </a:lnTo>
                  <a:lnTo>
                    <a:pt x="100" y="24"/>
                  </a:lnTo>
                  <a:lnTo>
                    <a:pt x="110" y="17"/>
                  </a:lnTo>
                  <a:lnTo>
                    <a:pt x="100" y="7"/>
                  </a:lnTo>
                  <a:lnTo>
                    <a:pt x="96" y="4"/>
                  </a:lnTo>
                  <a:close/>
                </a:path>
              </a:pathLst>
            </a:custGeom>
            <a:solidFill>
              <a:srgbClr val="000000"/>
            </a:solidFill>
            <a:ln w="9525">
              <a:noFill/>
              <a:round/>
              <a:headEnd/>
              <a:tailEnd/>
            </a:ln>
          </p:spPr>
          <p:txBody>
            <a:bodyPr/>
            <a:lstStyle/>
            <a:p>
              <a:endParaRPr lang="en-US" dirty="0"/>
            </a:p>
          </p:txBody>
        </p:sp>
        <p:sp>
          <p:nvSpPr>
            <p:cNvPr id="380959" name="Freeform 31"/>
            <p:cNvSpPr>
              <a:spLocks/>
            </p:cNvSpPr>
            <p:nvPr/>
          </p:nvSpPr>
          <p:spPr bwMode="auto">
            <a:xfrm>
              <a:off x="1623" y="2151"/>
              <a:ext cx="213" cy="219"/>
            </a:xfrm>
            <a:custGeom>
              <a:avLst/>
              <a:gdLst/>
              <a:ahLst/>
              <a:cxnLst>
                <a:cxn ang="0">
                  <a:pos x="0" y="193"/>
                </a:cxn>
                <a:cxn ang="0">
                  <a:pos x="146" y="70"/>
                </a:cxn>
                <a:cxn ang="0">
                  <a:pos x="203" y="63"/>
                </a:cxn>
                <a:cxn ang="0">
                  <a:pos x="173" y="0"/>
                </a:cxn>
                <a:cxn ang="0">
                  <a:pos x="196" y="43"/>
                </a:cxn>
                <a:cxn ang="0">
                  <a:pos x="213" y="53"/>
                </a:cxn>
                <a:cxn ang="0">
                  <a:pos x="209" y="70"/>
                </a:cxn>
                <a:cxn ang="0">
                  <a:pos x="156" y="120"/>
                </a:cxn>
                <a:cxn ang="0">
                  <a:pos x="140" y="113"/>
                </a:cxn>
                <a:cxn ang="0">
                  <a:pos x="130" y="113"/>
                </a:cxn>
                <a:cxn ang="0">
                  <a:pos x="120" y="120"/>
                </a:cxn>
                <a:cxn ang="0">
                  <a:pos x="120" y="133"/>
                </a:cxn>
                <a:cxn ang="0">
                  <a:pos x="140" y="143"/>
                </a:cxn>
                <a:cxn ang="0">
                  <a:pos x="123" y="136"/>
                </a:cxn>
                <a:cxn ang="0">
                  <a:pos x="120" y="143"/>
                </a:cxn>
                <a:cxn ang="0">
                  <a:pos x="133" y="153"/>
                </a:cxn>
                <a:cxn ang="0">
                  <a:pos x="126" y="153"/>
                </a:cxn>
                <a:cxn ang="0">
                  <a:pos x="93" y="136"/>
                </a:cxn>
                <a:cxn ang="0">
                  <a:pos x="83" y="136"/>
                </a:cxn>
                <a:cxn ang="0">
                  <a:pos x="76" y="140"/>
                </a:cxn>
                <a:cxn ang="0">
                  <a:pos x="76" y="150"/>
                </a:cxn>
                <a:cxn ang="0">
                  <a:pos x="80" y="156"/>
                </a:cxn>
                <a:cxn ang="0">
                  <a:pos x="73" y="153"/>
                </a:cxn>
                <a:cxn ang="0">
                  <a:pos x="63" y="153"/>
                </a:cxn>
                <a:cxn ang="0">
                  <a:pos x="56" y="163"/>
                </a:cxn>
                <a:cxn ang="0">
                  <a:pos x="60" y="173"/>
                </a:cxn>
                <a:cxn ang="0">
                  <a:pos x="53" y="173"/>
                </a:cxn>
                <a:cxn ang="0">
                  <a:pos x="47" y="176"/>
                </a:cxn>
                <a:cxn ang="0">
                  <a:pos x="47" y="183"/>
                </a:cxn>
                <a:cxn ang="0">
                  <a:pos x="66" y="213"/>
                </a:cxn>
                <a:cxn ang="0">
                  <a:pos x="47" y="219"/>
                </a:cxn>
                <a:cxn ang="0">
                  <a:pos x="27" y="219"/>
                </a:cxn>
                <a:cxn ang="0">
                  <a:pos x="10" y="206"/>
                </a:cxn>
                <a:cxn ang="0">
                  <a:pos x="0" y="193"/>
                </a:cxn>
              </a:cxnLst>
              <a:rect l="0" t="0" r="r" b="b"/>
              <a:pathLst>
                <a:path w="213" h="219">
                  <a:moveTo>
                    <a:pt x="0" y="193"/>
                  </a:moveTo>
                  <a:lnTo>
                    <a:pt x="146" y="70"/>
                  </a:lnTo>
                  <a:lnTo>
                    <a:pt x="203" y="63"/>
                  </a:lnTo>
                  <a:lnTo>
                    <a:pt x="173" y="0"/>
                  </a:lnTo>
                  <a:lnTo>
                    <a:pt x="196" y="43"/>
                  </a:lnTo>
                  <a:lnTo>
                    <a:pt x="213" y="53"/>
                  </a:lnTo>
                  <a:lnTo>
                    <a:pt x="209" y="70"/>
                  </a:lnTo>
                  <a:lnTo>
                    <a:pt x="156" y="120"/>
                  </a:lnTo>
                  <a:lnTo>
                    <a:pt x="140" y="113"/>
                  </a:lnTo>
                  <a:lnTo>
                    <a:pt x="130" y="113"/>
                  </a:lnTo>
                  <a:lnTo>
                    <a:pt x="120" y="120"/>
                  </a:lnTo>
                  <a:lnTo>
                    <a:pt x="120" y="133"/>
                  </a:lnTo>
                  <a:lnTo>
                    <a:pt x="140" y="143"/>
                  </a:lnTo>
                  <a:lnTo>
                    <a:pt x="123" y="136"/>
                  </a:lnTo>
                  <a:lnTo>
                    <a:pt x="120" y="143"/>
                  </a:lnTo>
                  <a:lnTo>
                    <a:pt x="133" y="153"/>
                  </a:lnTo>
                  <a:lnTo>
                    <a:pt x="126" y="153"/>
                  </a:lnTo>
                  <a:lnTo>
                    <a:pt x="93" y="136"/>
                  </a:lnTo>
                  <a:lnTo>
                    <a:pt x="83" y="136"/>
                  </a:lnTo>
                  <a:lnTo>
                    <a:pt x="76" y="140"/>
                  </a:lnTo>
                  <a:lnTo>
                    <a:pt x="76" y="150"/>
                  </a:lnTo>
                  <a:lnTo>
                    <a:pt x="80" y="156"/>
                  </a:lnTo>
                  <a:lnTo>
                    <a:pt x="73" y="153"/>
                  </a:lnTo>
                  <a:lnTo>
                    <a:pt x="63" y="153"/>
                  </a:lnTo>
                  <a:lnTo>
                    <a:pt x="56" y="163"/>
                  </a:lnTo>
                  <a:lnTo>
                    <a:pt x="60" y="173"/>
                  </a:lnTo>
                  <a:lnTo>
                    <a:pt x="53" y="173"/>
                  </a:lnTo>
                  <a:lnTo>
                    <a:pt x="47" y="176"/>
                  </a:lnTo>
                  <a:lnTo>
                    <a:pt x="47" y="183"/>
                  </a:lnTo>
                  <a:lnTo>
                    <a:pt x="66" y="213"/>
                  </a:lnTo>
                  <a:lnTo>
                    <a:pt x="47" y="219"/>
                  </a:lnTo>
                  <a:lnTo>
                    <a:pt x="27" y="219"/>
                  </a:lnTo>
                  <a:lnTo>
                    <a:pt x="10" y="206"/>
                  </a:lnTo>
                  <a:lnTo>
                    <a:pt x="0" y="193"/>
                  </a:lnTo>
                  <a:close/>
                </a:path>
              </a:pathLst>
            </a:custGeom>
            <a:solidFill>
              <a:srgbClr val="000000"/>
            </a:solidFill>
            <a:ln w="9525">
              <a:noFill/>
              <a:round/>
              <a:headEnd/>
              <a:tailEnd/>
            </a:ln>
          </p:spPr>
          <p:txBody>
            <a:bodyPr/>
            <a:lstStyle/>
            <a:p>
              <a:endParaRPr lang="en-US" dirty="0"/>
            </a:p>
          </p:txBody>
        </p:sp>
        <p:sp>
          <p:nvSpPr>
            <p:cNvPr id="380960" name="Freeform 32"/>
            <p:cNvSpPr>
              <a:spLocks/>
            </p:cNvSpPr>
            <p:nvPr/>
          </p:nvSpPr>
          <p:spPr bwMode="auto">
            <a:xfrm>
              <a:off x="1487" y="2244"/>
              <a:ext cx="36" cy="23"/>
            </a:xfrm>
            <a:custGeom>
              <a:avLst/>
              <a:gdLst/>
              <a:ahLst/>
              <a:cxnLst>
                <a:cxn ang="0">
                  <a:pos x="20" y="23"/>
                </a:cxn>
                <a:cxn ang="0">
                  <a:pos x="0" y="13"/>
                </a:cxn>
                <a:cxn ang="0">
                  <a:pos x="0" y="7"/>
                </a:cxn>
                <a:cxn ang="0">
                  <a:pos x="6" y="0"/>
                </a:cxn>
                <a:cxn ang="0">
                  <a:pos x="13" y="0"/>
                </a:cxn>
                <a:cxn ang="0">
                  <a:pos x="36" y="13"/>
                </a:cxn>
                <a:cxn ang="0">
                  <a:pos x="36" y="17"/>
                </a:cxn>
                <a:cxn ang="0">
                  <a:pos x="10" y="3"/>
                </a:cxn>
                <a:cxn ang="0">
                  <a:pos x="6" y="7"/>
                </a:cxn>
                <a:cxn ang="0">
                  <a:pos x="6" y="13"/>
                </a:cxn>
                <a:cxn ang="0">
                  <a:pos x="23" y="23"/>
                </a:cxn>
                <a:cxn ang="0">
                  <a:pos x="20" y="23"/>
                </a:cxn>
              </a:cxnLst>
              <a:rect l="0" t="0" r="r" b="b"/>
              <a:pathLst>
                <a:path w="36" h="23">
                  <a:moveTo>
                    <a:pt x="20" y="23"/>
                  </a:moveTo>
                  <a:lnTo>
                    <a:pt x="0" y="13"/>
                  </a:lnTo>
                  <a:lnTo>
                    <a:pt x="0" y="7"/>
                  </a:lnTo>
                  <a:lnTo>
                    <a:pt x="6" y="0"/>
                  </a:lnTo>
                  <a:lnTo>
                    <a:pt x="13" y="0"/>
                  </a:lnTo>
                  <a:lnTo>
                    <a:pt x="36" y="13"/>
                  </a:lnTo>
                  <a:lnTo>
                    <a:pt x="36" y="17"/>
                  </a:lnTo>
                  <a:lnTo>
                    <a:pt x="10" y="3"/>
                  </a:lnTo>
                  <a:lnTo>
                    <a:pt x="6" y="7"/>
                  </a:lnTo>
                  <a:lnTo>
                    <a:pt x="6" y="13"/>
                  </a:lnTo>
                  <a:lnTo>
                    <a:pt x="23" y="23"/>
                  </a:lnTo>
                  <a:lnTo>
                    <a:pt x="20" y="23"/>
                  </a:lnTo>
                  <a:close/>
                </a:path>
              </a:pathLst>
            </a:custGeom>
            <a:solidFill>
              <a:srgbClr val="000000"/>
            </a:solidFill>
            <a:ln w="9525">
              <a:noFill/>
              <a:round/>
              <a:headEnd/>
              <a:tailEnd/>
            </a:ln>
          </p:spPr>
          <p:txBody>
            <a:bodyPr/>
            <a:lstStyle/>
            <a:p>
              <a:endParaRPr lang="en-US" dirty="0"/>
            </a:p>
          </p:txBody>
        </p:sp>
        <p:sp>
          <p:nvSpPr>
            <p:cNvPr id="380961" name="Freeform 33"/>
            <p:cNvSpPr>
              <a:spLocks/>
            </p:cNvSpPr>
            <p:nvPr/>
          </p:nvSpPr>
          <p:spPr bwMode="auto">
            <a:xfrm>
              <a:off x="1560" y="2311"/>
              <a:ext cx="90" cy="19"/>
            </a:xfrm>
            <a:custGeom>
              <a:avLst/>
              <a:gdLst/>
              <a:ahLst/>
              <a:cxnLst>
                <a:cxn ang="0">
                  <a:pos x="0" y="0"/>
                </a:cxn>
                <a:cxn ang="0">
                  <a:pos x="46" y="6"/>
                </a:cxn>
                <a:cxn ang="0">
                  <a:pos x="90" y="19"/>
                </a:cxn>
                <a:cxn ang="0">
                  <a:pos x="46" y="10"/>
                </a:cxn>
                <a:cxn ang="0">
                  <a:pos x="3" y="3"/>
                </a:cxn>
                <a:cxn ang="0">
                  <a:pos x="0" y="0"/>
                </a:cxn>
              </a:cxnLst>
              <a:rect l="0" t="0" r="r" b="b"/>
              <a:pathLst>
                <a:path w="90" h="19">
                  <a:moveTo>
                    <a:pt x="0" y="0"/>
                  </a:moveTo>
                  <a:lnTo>
                    <a:pt x="46" y="6"/>
                  </a:lnTo>
                  <a:lnTo>
                    <a:pt x="90" y="19"/>
                  </a:lnTo>
                  <a:lnTo>
                    <a:pt x="46" y="10"/>
                  </a:lnTo>
                  <a:lnTo>
                    <a:pt x="3" y="3"/>
                  </a:lnTo>
                  <a:lnTo>
                    <a:pt x="0" y="0"/>
                  </a:lnTo>
                  <a:close/>
                </a:path>
              </a:pathLst>
            </a:custGeom>
            <a:solidFill>
              <a:srgbClr val="000000"/>
            </a:solidFill>
            <a:ln w="9525">
              <a:noFill/>
              <a:round/>
              <a:headEnd/>
              <a:tailEnd/>
            </a:ln>
          </p:spPr>
          <p:txBody>
            <a:bodyPr/>
            <a:lstStyle/>
            <a:p>
              <a:endParaRPr lang="en-US" dirty="0"/>
            </a:p>
          </p:txBody>
        </p:sp>
        <p:sp>
          <p:nvSpPr>
            <p:cNvPr id="380962" name="Freeform 34"/>
            <p:cNvSpPr>
              <a:spLocks/>
            </p:cNvSpPr>
            <p:nvPr/>
          </p:nvSpPr>
          <p:spPr bwMode="auto">
            <a:xfrm>
              <a:off x="1563" y="2337"/>
              <a:ext cx="70" cy="10"/>
            </a:xfrm>
            <a:custGeom>
              <a:avLst/>
              <a:gdLst/>
              <a:ahLst/>
              <a:cxnLst>
                <a:cxn ang="0">
                  <a:pos x="0" y="0"/>
                </a:cxn>
                <a:cxn ang="0">
                  <a:pos x="43" y="0"/>
                </a:cxn>
                <a:cxn ang="0">
                  <a:pos x="70" y="7"/>
                </a:cxn>
                <a:cxn ang="0">
                  <a:pos x="63" y="10"/>
                </a:cxn>
                <a:cxn ang="0">
                  <a:pos x="47" y="3"/>
                </a:cxn>
                <a:cxn ang="0">
                  <a:pos x="30" y="3"/>
                </a:cxn>
                <a:cxn ang="0">
                  <a:pos x="0" y="0"/>
                </a:cxn>
              </a:cxnLst>
              <a:rect l="0" t="0" r="r" b="b"/>
              <a:pathLst>
                <a:path w="70" h="10">
                  <a:moveTo>
                    <a:pt x="0" y="0"/>
                  </a:moveTo>
                  <a:lnTo>
                    <a:pt x="43" y="0"/>
                  </a:lnTo>
                  <a:lnTo>
                    <a:pt x="70" y="7"/>
                  </a:lnTo>
                  <a:lnTo>
                    <a:pt x="63" y="10"/>
                  </a:lnTo>
                  <a:lnTo>
                    <a:pt x="47" y="3"/>
                  </a:lnTo>
                  <a:lnTo>
                    <a:pt x="30" y="3"/>
                  </a:lnTo>
                  <a:lnTo>
                    <a:pt x="0" y="0"/>
                  </a:lnTo>
                  <a:close/>
                </a:path>
              </a:pathLst>
            </a:custGeom>
            <a:solidFill>
              <a:srgbClr val="000000"/>
            </a:solidFill>
            <a:ln w="9525">
              <a:noFill/>
              <a:round/>
              <a:headEnd/>
              <a:tailEnd/>
            </a:ln>
          </p:spPr>
          <p:txBody>
            <a:bodyPr/>
            <a:lstStyle/>
            <a:p>
              <a:endParaRPr lang="en-US" dirty="0"/>
            </a:p>
          </p:txBody>
        </p:sp>
        <p:sp>
          <p:nvSpPr>
            <p:cNvPr id="380963" name="Freeform 35"/>
            <p:cNvSpPr>
              <a:spLocks/>
            </p:cNvSpPr>
            <p:nvPr/>
          </p:nvSpPr>
          <p:spPr bwMode="auto">
            <a:xfrm>
              <a:off x="1763" y="2274"/>
              <a:ext cx="33" cy="33"/>
            </a:xfrm>
            <a:custGeom>
              <a:avLst/>
              <a:gdLst/>
              <a:ahLst/>
              <a:cxnLst>
                <a:cxn ang="0">
                  <a:pos x="26" y="0"/>
                </a:cxn>
                <a:cxn ang="0">
                  <a:pos x="26" y="13"/>
                </a:cxn>
                <a:cxn ang="0">
                  <a:pos x="26" y="20"/>
                </a:cxn>
                <a:cxn ang="0">
                  <a:pos x="19" y="23"/>
                </a:cxn>
                <a:cxn ang="0">
                  <a:pos x="3" y="27"/>
                </a:cxn>
                <a:cxn ang="0">
                  <a:pos x="0" y="33"/>
                </a:cxn>
                <a:cxn ang="0">
                  <a:pos x="6" y="27"/>
                </a:cxn>
                <a:cxn ang="0">
                  <a:pos x="19" y="27"/>
                </a:cxn>
                <a:cxn ang="0">
                  <a:pos x="33" y="20"/>
                </a:cxn>
                <a:cxn ang="0">
                  <a:pos x="33" y="13"/>
                </a:cxn>
                <a:cxn ang="0">
                  <a:pos x="26" y="0"/>
                </a:cxn>
              </a:cxnLst>
              <a:rect l="0" t="0" r="r" b="b"/>
              <a:pathLst>
                <a:path w="33" h="33">
                  <a:moveTo>
                    <a:pt x="26" y="0"/>
                  </a:moveTo>
                  <a:lnTo>
                    <a:pt x="26" y="13"/>
                  </a:lnTo>
                  <a:lnTo>
                    <a:pt x="26" y="20"/>
                  </a:lnTo>
                  <a:lnTo>
                    <a:pt x="19" y="23"/>
                  </a:lnTo>
                  <a:lnTo>
                    <a:pt x="3" y="27"/>
                  </a:lnTo>
                  <a:lnTo>
                    <a:pt x="0" y="33"/>
                  </a:lnTo>
                  <a:lnTo>
                    <a:pt x="6" y="27"/>
                  </a:lnTo>
                  <a:lnTo>
                    <a:pt x="19" y="27"/>
                  </a:lnTo>
                  <a:lnTo>
                    <a:pt x="33" y="20"/>
                  </a:lnTo>
                  <a:lnTo>
                    <a:pt x="33" y="13"/>
                  </a:lnTo>
                  <a:lnTo>
                    <a:pt x="26" y="0"/>
                  </a:lnTo>
                  <a:close/>
                </a:path>
              </a:pathLst>
            </a:custGeom>
            <a:solidFill>
              <a:srgbClr val="000000"/>
            </a:solidFill>
            <a:ln w="9525">
              <a:noFill/>
              <a:round/>
              <a:headEnd/>
              <a:tailEnd/>
            </a:ln>
          </p:spPr>
          <p:txBody>
            <a:bodyPr/>
            <a:lstStyle/>
            <a:p>
              <a:endParaRPr lang="en-US" dirty="0"/>
            </a:p>
          </p:txBody>
        </p:sp>
        <p:sp>
          <p:nvSpPr>
            <p:cNvPr id="380964" name="Freeform 36"/>
            <p:cNvSpPr>
              <a:spLocks/>
            </p:cNvSpPr>
            <p:nvPr/>
          </p:nvSpPr>
          <p:spPr bwMode="auto">
            <a:xfrm>
              <a:off x="1646" y="2307"/>
              <a:ext cx="120" cy="110"/>
            </a:xfrm>
            <a:custGeom>
              <a:avLst/>
              <a:gdLst/>
              <a:ahLst/>
              <a:cxnLst>
                <a:cxn ang="0">
                  <a:pos x="0" y="67"/>
                </a:cxn>
                <a:cxn ang="0">
                  <a:pos x="7" y="83"/>
                </a:cxn>
                <a:cxn ang="0">
                  <a:pos x="17" y="90"/>
                </a:cxn>
                <a:cxn ang="0">
                  <a:pos x="17" y="106"/>
                </a:cxn>
                <a:cxn ang="0">
                  <a:pos x="43" y="110"/>
                </a:cxn>
                <a:cxn ang="0">
                  <a:pos x="77" y="83"/>
                </a:cxn>
                <a:cxn ang="0">
                  <a:pos x="103" y="43"/>
                </a:cxn>
                <a:cxn ang="0">
                  <a:pos x="110" y="27"/>
                </a:cxn>
                <a:cxn ang="0">
                  <a:pos x="117" y="20"/>
                </a:cxn>
                <a:cxn ang="0">
                  <a:pos x="120" y="10"/>
                </a:cxn>
                <a:cxn ang="0">
                  <a:pos x="117" y="0"/>
                </a:cxn>
                <a:cxn ang="0">
                  <a:pos x="117" y="14"/>
                </a:cxn>
                <a:cxn ang="0">
                  <a:pos x="110" y="20"/>
                </a:cxn>
                <a:cxn ang="0">
                  <a:pos x="100" y="27"/>
                </a:cxn>
                <a:cxn ang="0">
                  <a:pos x="97" y="33"/>
                </a:cxn>
                <a:cxn ang="0">
                  <a:pos x="90" y="37"/>
                </a:cxn>
                <a:cxn ang="0">
                  <a:pos x="80" y="40"/>
                </a:cxn>
                <a:cxn ang="0">
                  <a:pos x="73" y="43"/>
                </a:cxn>
                <a:cxn ang="0">
                  <a:pos x="73" y="50"/>
                </a:cxn>
                <a:cxn ang="0">
                  <a:pos x="63" y="57"/>
                </a:cxn>
                <a:cxn ang="0">
                  <a:pos x="53" y="57"/>
                </a:cxn>
                <a:cxn ang="0">
                  <a:pos x="43" y="77"/>
                </a:cxn>
                <a:cxn ang="0">
                  <a:pos x="27" y="87"/>
                </a:cxn>
                <a:cxn ang="0">
                  <a:pos x="17" y="87"/>
                </a:cxn>
                <a:cxn ang="0">
                  <a:pos x="0" y="67"/>
                </a:cxn>
              </a:cxnLst>
              <a:rect l="0" t="0" r="r" b="b"/>
              <a:pathLst>
                <a:path w="120" h="110">
                  <a:moveTo>
                    <a:pt x="0" y="67"/>
                  </a:moveTo>
                  <a:lnTo>
                    <a:pt x="7" y="83"/>
                  </a:lnTo>
                  <a:lnTo>
                    <a:pt x="17" y="90"/>
                  </a:lnTo>
                  <a:lnTo>
                    <a:pt x="17" y="106"/>
                  </a:lnTo>
                  <a:lnTo>
                    <a:pt x="43" y="110"/>
                  </a:lnTo>
                  <a:lnTo>
                    <a:pt x="77" y="83"/>
                  </a:lnTo>
                  <a:lnTo>
                    <a:pt x="103" y="43"/>
                  </a:lnTo>
                  <a:lnTo>
                    <a:pt x="110" y="27"/>
                  </a:lnTo>
                  <a:lnTo>
                    <a:pt x="117" y="20"/>
                  </a:lnTo>
                  <a:lnTo>
                    <a:pt x="120" y="10"/>
                  </a:lnTo>
                  <a:lnTo>
                    <a:pt x="117" y="0"/>
                  </a:lnTo>
                  <a:lnTo>
                    <a:pt x="117" y="14"/>
                  </a:lnTo>
                  <a:lnTo>
                    <a:pt x="110" y="20"/>
                  </a:lnTo>
                  <a:lnTo>
                    <a:pt x="100" y="27"/>
                  </a:lnTo>
                  <a:lnTo>
                    <a:pt x="97" y="33"/>
                  </a:lnTo>
                  <a:lnTo>
                    <a:pt x="90" y="37"/>
                  </a:lnTo>
                  <a:lnTo>
                    <a:pt x="80" y="40"/>
                  </a:lnTo>
                  <a:lnTo>
                    <a:pt x="73" y="43"/>
                  </a:lnTo>
                  <a:lnTo>
                    <a:pt x="73" y="50"/>
                  </a:lnTo>
                  <a:lnTo>
                    <a:pt x="63" y="57"/>
                  </a:lnTo>
                  <a:lnTo>
                    <a:pt x="53" y="57"/>
                  </a:lnTo>
                  <a:lnTo>
                    <a:pt x="43" y="77"/>
                  </a:lnTo>
                  <a:lnTo>
                    <a:pt x="27" y="87"/>
                  </a:lnTo>
                  <a:lnTo>
                    <a:pt x="17" y="87"/>
                  </a:lnTo>
                  <a:lnTo>
                    <a:pt x="0" y="67"/>
                  </a:lnTo>
                  <a:close/>
                </a:path>
              </a:pathLst>
            </a:custGeom>
            <a:solidFill>
              <a:srgbClr val="000000"/>
            </a:solidFill>
            <a:ln w="9525">
              <a:noFill/>
              <a:round/>
              <a:headEnd/>
              <a:tailEnd/>
            </a:ln>
          </p:spPr>
          <p:txBody>
            <a:bodyPr/>
            <a:lstStyle/>
            <a:p>
              <a:endParaRPr lang="en-US" dirty="0"/>
            </a:p>
          </p:txBody>
        </p:sp>
        <p:sp>
          <p:nvSpPr>
            <p:cNvPr id="380965" name="Freeform 37"/>
            <p:cNvSpPr>
              <a:spLocks/>
            </p:cNvSpPr>
            <p:nvPr/>
          </p:nvSpPr>
          <p:spPr bwMode="auto">
            <a:xfrm>
              <a:off x="1683" y="2324"/>
              <a:ext cx="33" cy="16"/>
            </a:xfrm>
            <a:custGeom>
              <a:avLst/>
              <a:gdLst/>
              <a:ahLst/>
              <a:cxnLst>
                <a:cxn ang="0">
                  <a:pos x="0" y="0"/>
                </a:cxn>
                <a:cxn ang="0">
                  <a:pos x="33" y="16"/>
                </a:cxn>
                <a:cxn ang="0">
                  <a:pos x="13" y="10"/>
                </a:cxn>
                <a:cxn ang="0">
                  <a:pos x="3" y="6"/>
                </a:cxn>
                <a:cxn ang="0">
                  <a:pos x="0" y="0"/>
                </a:cxn>
              </a:cxnLst>
              <a:rect l="0" t="0" r="r" b="b"/>
              <a:pathLst>
                <a:path w="33" h="16">
                  <a:moveTo>
                    <a:pt x="0" y="0"/>
                  </a:moveTo>
                  <a:lnTo>
                    <a:pt x="33" y="16"/>
                  </a:lnTo>
                  <a:lnTo>
                    <a:pt x="13" y="10"/>
                  </a:lnTo>
                  <a:lnTo>
                    <a:pt x="3" y="6"/>
                  </a:lnTo>
                  <a:lnTo>
                    <a:pt x="0" y="0"/>
                  </a:lnTo>
                  <a:close/>
                </a:path>
              </a:pathLst>
            </a:custGeom>
            <a:solidFill>
              <a:srgbClr val="000000"/>
            </a:solidFill>
            <a:ln w="9525">
              <a:noFill/>
              <a:round/>
              <a:headEnd/>
              <a:tailEnd/>
            </a:ln>
          </p:spPr>
          <p:txBody>
            <a:bodyPr/>
            <a:lstStyle/>
            <a:p>
              <a:endParaRPr lang="en-US" dirty="0"/>
            </a:p>
          </p:txBody>
        </p:sp>
        <p:sp>
          <p:nvSpPr>
            <p:cNvPr id="380966" name="Freeform 38"/>
            <p:cNvSpPr>
              <a:spLocks/>
            </p:cNvSpPr>
            <p:nvPr/>
          </p:nvSpPr>
          <p:spPr bwMode="auto">
            <a:xfrm>
              <a:off x="1689" y="2304"/>
              <a:ext cx="47" cy="23"/>
            </a:xfrm>
            <a:custGeom>
              <a:avLst/>
              <a:gdLst/>
              <a:ahLst/>
              <a:cxnLst>
                <a:cxn ang="0">
                  <a:pos x="14" y="3"/>
                </a:cxn>
                <a:cxn ang="0">
                  <a:pos x="44" y="17"/>
                </a:cxn>
                <a:cxn ang="0">
                  <a:pos x="47" y="23"/>
                </a:cxn>
                <a:cxn ang="0">
                  <a:pos x="44" y="17"/>
                </a:cxn>
                <a:cxn ang="0">
                  <a:pos x="0" y="0"/>
                </a:cxn>
                <a:cxn ang="0">
                  <a:pos x="14" y="3"/>
                </a:cxn>
              </a:cxnLst>
              <a:rect l="0" t="0" r="r" b="b"/>
              <a:pathLst>
                <a:path w="47" h="23">
                  <a:moveTo>
                    <a:pt x="14" y="3"/>
                  </a:moveTo>
                  <a:lnTo>
                    <a:pt x="44" y="17"/>
                  </a:lnTo>
                  <a:lnTo>
                    <a:pt x="47" y="23"/>
                  </a:lnTo>
                  <a:lnTo>
                    <a:pt x="44" y="17"/>
                  </a:lnTo>
                  <a:lnTo>
                    <a:pt x="0" y="0"/>
                  </a:lnTo>
                  <a:lnTo>
                    <a:pt x="14" y="3"/>
                  </a:lnTo>
                  <a:close/>
                </a:path>
              </a:pathLst>
            </a:custGeom>
            <a:solidFill>
              <a:srgbClr val="000000"/>
            </a:solidFill>
            <a:ln w="9525">
              <a:noFill/>
              <a:round/>
              <a:headEnd/>
              <a:tailEnd/>
            </a:ln>
          </p:spPr>
          <p:txBody>
            <a:bodyPr/>
            <a:lstStyle/>
            <a:p>
              <a:endParaRPr lang="en-US" dirty="0"/>
            </a:p>
          </p:txBody>
        </p:sp>
        <p:sp>
          <p:nvSpPr>
            <p:cNvPr id="380967" name="Freeform 39"/>
            <p:cNvSpPr>
              <a:spLocks/>
            </p:cNvSpPr>
            <p:nvPr/>
          </p:nvSpPr>
          <p:spPr bwMode="auto">
            <a:xfrm>
              <a:off x="1082" y="2404"/>
              <a:ext cx="83" cy="86"/>
            </a:xfrm>
            <a:custGeom>
              <a:avLst/>
              <a:gdLst/>
              <a:ahLst/>
              <a:cxnLst>
                <a:cxn ang="0">
                  <a:pos x="43" y="0"/>
                </a:cxn>
                <a:cxn ang="0">
                  <a:pos x="0" y="59"/>
                </a:cxn>
                <a:cxn ang="0">
                  <a:pos x="3" y="73"/>
                </a:cxn>
                <a:cxn ang="0">
                  <a:pos x="10" y="79"/>
                </a:cxn>
                <a:cxn ang="0">
                  <a:pos x="16" y="86"/>
                </a:cxn>
                <a:cxn ang="0">
                  <a:pos x="23" y="79"/>
                </a:cxn>
                <a:cxn ang="0">
                  <a:pos x="26" y="83"/>
                </a:cxn>
                <a:cxn ang="0">
                  <a:pos x="83" y="26"/>
                </a:cxn>
                <a:cxn ang="0">
                  <a:pos x="73" y="13"/>
                </a:cxn>
                <a:cxn ang="0">
                  <a:pos x="16" y="79"/>
                </a:cxn>
                <a:cxn ang="0">
                  <a:pos x="10" y="73"/>
                </a:cxn>
                <a:cxn ang="0">
                  <a:pos x="6" y="66"/>
                </a:cxn>
                <a:cxn ang="0">
                  <a:pos x="6" y="56"/>
                </a:cxn>
                <a:cxn ang="0">
                  <a:pos x="49" y="6"/>
                </a:cxn>
                <a:cxn ang="0">
                  <a:pos x="43" y="0"/>
                </a:cxn>
              </a:cxnLst>
              <a:rect l="0" t="0" r="r" b="b"/>
              <a:pathLst>
                <a:path w="83" h="86">
                  <a:moveTo>
                    <a:pt x="43" y="0"/>
                  </a:moveTo>
                  <a:lnTo>
                    <a:pt x="0" y="59"/>
                  </a:lnTo>
                  <a:lnTo>
                    <a:pt x="3" y="73"/>
                  </a:lnTo>
                  <a:lnTo>
                    <a:pt x="10" y="79"/>
                  </a:lnTo>
                  <a:lnTo>
                    <a:pt x="16" y="86"/>
                  </a:lnTo>
                  <a:lnTo>
                    <a:pt x="23" y="79"/>
                  </a:lnTo>
                  <a:lnTo>
                    <a:pt x="26" y="83"/>
                  </a:lnTo>
                  <a:lnTo>
                    <a:pt x="83" y="26"/>
                  </a:lnTo>
                  <a:lnTo>
                    <a:pt x="73" y="13"/>
                  </a:lnTo>
                  <a:lnTo>
                    <a:pt x="16" y="79"/>
                  </a:lnTo>
                  <a:lnTo>
                    <a:pt x="10" y="73"/>
                  </a:lnTo>
                  <a:lnTo>
                    <a:pt x="6" y="66"/>
                  </a:lnTo>
                  <a:lnTo>
                    <a:pt x="6" y="56"/>
                  </a:lnTo>
                  <a:lnTo>
                    <a:pt x="49" y="6"/>
                  </a:lnTo>
                  <a:lnTo>
                    <a:pt x="43" y="0"/>
                  </a:lnTo>
                  <a:close/>
                </a:path>
              </a:pathLst>
            </a:custGeom>
            <a:solidFill>
              <a:srgbClr val="000000"/>
            </a:solidFill>
            <a:ln w="9525">
              <a:noFill/>
              <a:round/>
              <a:headEnd/>
              <a:tailEnd/>
            </a:ln>
          </p:spPr>
          <p:txBody>
            <a:bodyPr/>
            <a:lstStyle/>
            <a:p>
              <a:endParaRPr lang="en-US" dirty="0"/>
            </a:p>
          </p:txBody>
        </p:sp>
        <p:sp>
          <p:nvSpPr>
            <p:cNvPr id="380968" name="Freeform 40"/>
            <p:cNvSpPr>
              <a:spLocks/>
            </p:cNvSpPr>
            <p:nvPr/>
          </p:nvSpPr>
          <p:spPr bwMode="auto">
            <a:xfrm>
              <a:off x="1417" y="1812"/>
              <a:ext cx="130" cy="176"/>
            </a:xfrm>
            <a:custGeom>
              <a:avLst/>
              <a:gdLst/>
              <a:ahLst/>
              <a:cxnLst>
                <a:cxn ang="0">
                  <a:pos x="0" y="133"/>
                </a:cxn>
                <a:cxn ang="0">
                  <a:pos x="20" y="143"/>
                </a:cxn>
                <a:cxn ang="0">
                  <a:pos x="30" y="143"/>
                </a:cxn>
                <a:cxn ang="0">
                  <a:pos x="50" y="147"/>
                </a:cxn>
                <a:cxn ang="0">
                  <a:pos x="70" y="147"/>
                </a:cxn>
                <a:cxn ang="0">
                  <a:pos x="67" y="140"/>
                </a:cxn>
                <a:cxn ang="0">
                  <a:pos x="80" y="147"/>
                </a:cxn>
                <a:cxn ang="0">
                  <a:pos x="113" y="147"/>
                </a:cxn>
                <a:cxn ang="0">
                  <a:pos x="120" y="133"/>
                </a:cxn>
                <a:cxn ang="0">
                  <a:pos x="120" y="117"/>
                </a:cxn>
                <a:cxn ang="0">
                  <a:pos x="113" y="113"/>
                </a:cxn>
                <a:cxn ang="0">
                  <a:pos x="123" y="107"/>
                </a:cxn>
                <a:cxn ang="0">
                  <a:pos x="130" y="97"/>
                </a:cxn>
                <a:cxn ang="0">
                  <a:pos x="126" y="63"/>
                </a:cxn>
                <a:cxn ang="0">
                  <a:pos x="130" y="37"/>
                </a:cxn>
                <a:cxn ang="0">
                  <a:pos x="123" y="24"/>
                </a:cxn>
                <a:cxn ang="0">
                  <a:pos x="130" y="7"/>
                </a:cxn>
                <a:cxn ang="0">
                  <a:pos x="126" y="0"/>
                </a:cxn>
                <a:cxn ang="0">
                  <a:pos x="130" y="7"/>
                </a:cxn>
                <a:cxn ang="0">
                  <a:pos x="130" y="10"/>
                </a:cxn>
                <a:cxn ang="0">
                  <a:pos x="130" y="17"/>
                </a:cxn>
                <a:cxn ang="0">
                  <a:pos x="126" y="24"/>
                </a:cxn>
                <a:cxn ang="0">
                  <a:pos x="130" y="37"/>
                </a:cxn>
                <a:cxn ang="0">
                  <a:pos x="130" y="83"/>
                </a:cxn>
                <a:cxn ang="0">
                  <a:pos x="130" y="100"/>
                </a:cxn>
                <a:cxn ang="0">
                  <a:pos x="126" y="117"/>
                </a:cxn>
                <a:cxn ang="0">
                  <a:pos x="123" y="133"/>
                </a:cxn>
                <a:cxn ang="0">
                  <a:pos x="113" y="147"/>
                </a:cxn>
                <a:cxn ang="0">
                  <a:pos x="83" y="150"/>
                </a:cxn>
                <a:cxn ang="0">
                  <a:pos x="70" y="150"/>
                </a:cxn>
                <a:cxn ang="0">
                  <a:pos x="67" y="160"/>
                </a:cxn>
                <a:cxn ang="0">
                  <a:pos x="40" y="176"/>
                </a:cxn>
                <a:cxn ang="0">
                  <a:pos x="50" y="163"/>
                </a:cxn>
                <a:cxn ang="0">
                  <a:pos x="53" y="153"/>
                </a:cxn>
                <a:cxn ang="0">
                  <a:pos x="23" y="153"/>
                </a:cxn>
                <a:cxn ang="0">
                  <a:pos x="0" y="133"/>
                </a:cxn>
              </a:cxnLst>
              <a:rect l="0" t="0" r="r" b="b"/>
              <a:pathLst>
                <a:path w="130" h="176">
                  <a:moveTo>
                    <a:pt x="0" y="133"/>
                  </a:moveTo>
                  <a:lnTo>
                    <a:pt x="20" y="143"/>
                  </a:lnTo>
                  <a:lnTo>
                    <a:pt x="30" y="143"/>
                  </a:lnTo>
                  <a:lnTo>
                    <a:pt x="50" y="147"/>
                  </a:lnTo>
                  <a:lnTo>
                    <a:pt x="70" y="147"/>
                  </a:lnTo>
                  <a:lnTo>
                    <a:pt x="67" y="140"/>
                  </a:lnTo>
                  <a:lnTo>
                    <a:pt x="80" y="147"/>
                  </a:lnTo>
                  <a:lnTo>
                    <a:pt x="113" y="147"/>
                  </a:lnTo>
                  <a:lnTo>
                    <a:pt x="120" y="133"/>
                  </a:lnTo>
                  <a:lnTo>
                    <a:pt x="120" y="117"/>
                  </a:lnTo>
                  <a:lnTo>
                    <a:pt x="113" y="113"/>
                  </a:lnTo>
                  <a:lnTo>
                    <a:pt x="123" y="107"/>
                  </a:lnTo>
                  <a:lnTo>
                    <a:pt x="130" y="97"/>
                  </a:lnTo>
                  <a:lnTo>
                    <a:pt x="126" y="63"/>
                  </a:lnTo>
                  <a:lnTo>
                    <a:pt x="130" y="37"/>
                  </a:lnTo>
                  <a:lnTo>
                    <a:pt x="123" y="24"/>
                  </a:lnTo>
                  <a:lnTo>
                    <a:pt x="130" y="7"/>
                  </a:lnTo>
                  <a:lnTo>
                    <a:pt x="126" y="0"/>
                  </a:lnTo>
                  <a:lnTo>
                    <a:pt x="130" y="7"/>
                  </a:lnTo>
                  <a:lnTo>
                    <a:pt x="130" y="10"/>
                  </a:lnTo>
                  <a:lnTo>
                    <a:pt x="130" y="17"/>
                  </a:lnTo>
                  <a:lnTo>
                    <a:pt x="126" y="24"/>
                  </a:lnTo>
                  <a:lnTo>
                    <a:pt x="130" y="37"/>
                  </a:lnTo>
                  <a:lnTo>
                    <a:pt x="130" y="83"/>
                  </a:lnTo>
                  <a:lnTo>
                    <a:pt x="130" y="100"/>
                  </a:lnTo>
                  <a:lnTo>
                    <a:pt x="126" y="117"/>
                  </a:lnTo>
                  <a:lnTo>
                    <a:pt x="123" y="133"/>
                  </a:lnTo>
                  <a:lnTo>
                    <a:pt x="113" y="147"/>
                  </a:lnTo>
                  <a:lnTo>
                    <a:pt x="83" y="150"/>
                  </a:lnTo>
                  <a:lnTo>
                    <a:pt x="70" y="150"/>
                  </a:lnTo>
                  <a:lnTo>
                    <a:pt x="67" y="160"/>
                  </a:lnTo>
                  <a:lnTo>
                    <a:pt x="40" y="176"/>
                  </a:lnTo>
                  <a:lnTo>
                    <a:pt x="50" y="163"/>
                  </a:lnTo>
                  <a:lnTo>
                    <a:pt x="53" y="153"/>
                  </a:lnTo>
                  <a:lnTo>
                    <a:pt x="23" y="153"/>
                  </a:lnTo>
                  <a:lnTo>
                    <a:pt x="0" y="133"/>
                  </a:lnTo>
                  <a:close/>
                </a:path>
              </a:pathLst>
            </a:custGeom>
            <a:solidFill>
              <a:srgbClr val="000000"/>
            </a:solidFill>
            <a:ln w="9525">
              <a:noFill/>
              <a:round/>
              <a:headEnd/>
              <a:tailEnd/>
            </a:ln>
          </p:spPr>
          <p:txBody>
            <a:bodyPr/>
            <a:lstStyle/>
            <a:p>
              <a:endParaRPr lang="en-US" dirty="0"/>
            </a:p>
          </p:txBody>
        </p:sp>
        <p:sp>
          <p:nvSpPr>
            <p:cNvPr id="380969" name="Freeform 41"/>
            <p:cNvSpPr>
              <a:spLocks/>
            </p:cNvSpPr>
            <p:nvPr/>
          </p:nvSpPr>
          <p:spPr bwMode="auto">
            <a:xfrm>
              <a:off x="1477" y="1866"/>
              <a:ext cx="66" cy="36"/>
            </a:xfrm>
            <a:custGeom>
              <a:avLst/>
              <a:gdLst/>
              <a:ahLst/>
              <a:cxnLst>
                <a:cxn ang="0">
                  <a:pos x="30" y="6"/>
                </a:cxn>
                <a:cxn ang="0">
                  <a:pos x="36" y="0"/>
                </a:cxn>
                <a:cxn ang="0">
                  <a:pos x="46" y="0"/>
                </a:cxn>
                <a:cxn ang="0">
                  <a:pos x="53" y="6"/>
                </a:cxn>
                <a:cxn ang="0">
                  <a:pos x="56" y="6"/>
                </a:cxn>
                <a:cxn ang="0">
                  <a:pos x="66" y="0"/>
                </a:cxn>
                <a:cxn ang="0">
                  <a:pos x="63" y="6"/>
                </a:cxn>
                <a:cxn ang="0">
                  <a:pos x="53" y="9"/>
                </a:cxn>
                <a:cxn ang="0">
                  <a:pos x="56" y="16"/>
                </a:cxn>
                <a:cxn ang="0">
                  <a:pos x="60" y="26"/>
                </a:cxn>
                <a:cxn ang="0">
                  <a:pos x="63" y="29"/>
                </a:cxn>
                <a:cxn ang="0">
                  <a:pos x="56" y="36"/>
                </a:cxn>
                <a:cxn ang="0">
                  <a:pos x="53" y="36"/>
                </a:cxn>
                <a:cxn ang="0">
                  <a:pos x="23" y="33"/>
                </a:cxn>
                <a:cxn ang="0">
                  <a:pos x="10" y="29"/>
                </a:cxn>
                <a:cxn ang="0">
                  <a:pos x="0" y="36"/>
                </a:cxn>
                <a:cxn ang="0">
                  <a:pos x="7" y="29"/>
                </a:cxn>
                <a:cxn ang="0">
                  <a:pos x="10" y="29"/>
                </a:cxn>
                <a:cxn ang="0">
                  <a:pos x="20" y="29"/>
                </a:cxn>
                <a:cxn ang="0">
                  <a:pos x="40" y="29"/>
                </a:cxn>
                <a:cxn ang="0">
                  <a:pos x="53" y="29"/>
                </a:cxn>
                <a:cxn ang="0">
                  <a:pos x="60" y="29"/>
                </a:cxn>
                <a:cxn ang="0">
                  <a:pos x="53" y="26"/>
                </a:cxn>
                <a:cxn ang="0">
                  <a:pos x="50" y="29"/>
                </a:cxn>
                <a:cxn ang="0">
                  <a:pos x="40" y="23"/>
                </a:cxn>
                <a:cxn ang="0">
                  <a:pos x="30" y="23"/>
                </a:cxn>
                <a:cxn ang="0">
                  <a:pos x="46" y="19"/>
                </a:cxn>
                <a:cxn ang="0">
                  <a:pos x="46" y="16"/>
                </a:cxn>
                <a:cxn ang="0">
                  <a:pos x="43" y="6"/>
                </a:cxn>
                <a:cxn ang="0">
                  <a:pos x="30" y="6"/>
                </a:cxn>
              </a:cxnLst>
              <a:rect l="0" t="0" r="r" b="b"/>
              <a:pathLst>
                <a:path w="66" h="36">
                  <a:moveTo>
                    <a:pt x="30" y="6"/>
                  </a:moveTo>
                  <a:lnTo>
                    <a:pt x="36" y="0"/>
                  </a:lnTo>
                  <a:lnTo>
                    <a:pt x="46" y="0"/>
                  </a:lnTo>
                  <a:lnTo>
                    <a:pt x="53" y="6"/>
                  </a:lnTo>
                  <a:lnTo>
                    <a:pt x="56" y="6"/>
                  </a:lnTo>
                  <a:lnTo>
                    <a:pt x="66" y="0"/>
                  </a:lnTo>
                  <a:lnTo>
                    <a:pt x="63" y="6"/>
                  </a:lnTo>
                  <a:lnTo>
                    <a:pt x="53" y="9"/>
                  </a:lnTo>
                  <a:lnTo>
                    <a:pt x="56" y="16"/>
                  </a:lnTo>
                  <a:lnTo>
                    <a:pt x="60" y="26"/>
                  </a:lnTo>
                  <a:lnTo>
                    <a:pt x="63" y="29"/>
                  </a:lnTo>
                  <a:lnTo>
                    <a:pt x="56" y="36"/>
                  </a:lnTo>
                  <a:lnTo>
                    <a:pt x="53" y="36"/>
                  </a:lnTo>
                  <a:lnTo>
                    <a:pt x="23" y="33"/>
                  </a:lnTo>
                  <a:lnTo>
                    <a:pt x="10" y="29"/>
                  </a:lnTo>
                  <a:lnTo>
                    <a:pt x="0" y="36"/>
                  </a:lnTo>
                  <a:lnTo>
                    <a:pt x="7" y="29"/>
                  </a:lnTo>
                  <a:lnTo>
                    <a:pt x="10" y="29"/>
                  </a:lnTo>
                  <a:lnTo>
                    <a:pt x="20" y="29"/>
                  </a:lnTo>
                  <a:lnTo>
                    <a:pt x="40" y="29"/>
                  </a:lnTo>
                  <a:lnTo>
                    <a:pt x="53" y="29"/>
                  </a:lnTo>
                  <a:lnTo>
                    <a:pt x="60" y="29"/>
                  </a:lnTo>
                  <a:lnTo>
                    <a:pt x="53" y="26"/>
                  </a:lnTo>
                  <a:lnTo>
                    <a:pt x="50" y="29"/>
                  </a:lnTo>
                  <a:lnTo>
                    <a:pt x="40" y="23"/>
                  </a:lnTo>
                  <a:lnTo>
                    <a:pt x="30" y="23"/>
                  </a:lnTo>
                  <a:lnTo>
                    <a:pt x="46" y="19"/>
                  </a:lnTo>
                  <a:lnTo>
                    <a:pt x="46" y="16"/>
                  </a:lnTo>
                  <a:lnTo>
                    <a:pt x="43" y="6"/>
                  </a:lnTo>
                  <a:lnTo>
                    <a:pt x="30" y="6"/>
                  </a:lnTo>
                  <a:close/>
                </a:path>
              </a:pathLst>
            </a:custGeom>
            <a:solidFill>
              <a:srgbClr val="000000"/>
            </a:solidFill>
            <a:ln w="9525">
              <a:noFill/>
              <a:round/>
              <a:headEnd/>
              <a:tailEnd/>
            </a:ln>
          </p:spPr>
          <p:txBody>
            <a:bodyPr/>
            <a:lstStyle/>
            <a:p>
              <a:endParaRPr lang="en-US" dirty="0"/>
            </a:p>
          </p:txBody>
        </p:sp>
        <p:sp>
          <p:nvSpPr>
            <p:cNvPr id="380970" name="Freeform 42"/>
            <p:cNvSpPr>
              <a:spLocks/>
            </p:cNvSpPr>
            <p:nvPr/>
          </p:nvSpPr>
          <p:spPr bwMode="auto">
            <a:xfrm>
              <a:off x="1460" y="1826"/>
              <a:ext cx="40" cy="10"/>
            </a:xfrm>
            <a:custGeom>
              <a:avLst/>
              <a:gdLst/>
              <a:ahLst/>
              <a:cxnLst>
                <a:cxn ang="0">
                  <a:pos x="0" y="10"/>
                </a:cxn>
                <a:cxn ang="0">
                  <a:pos x="7" y="10"/>
                </a:cxn>
                <a:cxn ang="0">
                  <a:pos x="10" y="10"/>
                </a:cxn>
                <a:cxn ang="0">
                  <a:pos x="24" y="10"/>
                </a:cxn>
                <a:cxn ang="0">
                  <a:pos x="24" y="10"/>
                </a:cxn>
                <a:cxn ang="0">
                  <a:pos x="33" y="10"/>
                </a:cxn>
                <a:cxn ang="0">
                  <a:pos x="37" y="6"/>
                </a:cxn>
                <a:cxn ang="0">
                  <a:pos x="40" y="10"/>
                </a:cxn>
                <a:cxn ang="0">
                  <a:pos x="37" y="6"/>
                </a:cxn>
                <a:cxn ang="0">
                  <a:pos x="27" y="0"/>
                </a:cxn>
                <a:cxn ang="0">
                  <a:pos x="10" y="3"/>
                </a:cxn>
                <a:cxn ang="0">
                  <a:pos x="0" y="10"/>
                </a:cxn>
              </a:cxnLst>
              <a:rect l="0" t="0" r="r" b="b"/>
              <a:pathLst>
                <a:path w="40" h="10">
                  <a:moveTo>
                    <a:pt x="0" y="10"/>
                  </a:moveTo>
                  <a:lnTo>
                    <a:pt x="7" y="10"/>
                  </a:lnTo>
                  <a:lnTo>
                    <a:pt x="10" y="10"/>
                  </a:lnTo>
                  <a:lnTo>
                    <a:pt x="24" y="10"/>
                  </a:lnTo>
                  <a:lnTo>
                    <a:pt x="24" y="10"/>
                  </a:lnTo>
                  <a:lnTo>
                    <a:pt x="33" y="10"/>
                  </a:lnTo>
                  <a:lnTo>
                    <a:pt x="37" y="6"/>
                  </a:lnTo>
                  <a:lnTo>
                    <a:pt x="40" y="10"/>
                  </a:lnTo>
                  <a:lnTo>
                    <a:pt x="37" y="6"/>
                  </a:lnTo>
                  <a:lnTo>
                    <a:pt x="27" y="0"/>
                  </a:lnTo>
                  <a:lnTo>
                    <a:pt x="10" y="3"/>
                  </a:lnTo>
                  <a:lnTo>
                    <a:pt x="0" y="10"/>
                  </a:lnTo>
                  <a:close/>
                </a:path>
              </a:pathLst>
            </a:custGeom>
            <a:solidFill>
              <a:srgbClr val="000000"/>
            </a:solidFill>
            <a:ln w="9525">
              <a:noFill/>
              <a:round/>
              <a:headEnd/>
              <a:tailEnd/>
            </a:ln>
          </p:spPr>
          <p:txBody>
            <a:bodyPr/>
            <a:lstStyle/>
            <a:p>
              <a:endParaRPr lang="en-US" dirty="0"/>
            </a:p>
          </p:txBody>
        </p:sp>
        <p:sp>
          <p:nvSpPr>
            <p:cNvPr id="380971" name="Freeform 43"/>
            <p:cNvSpPr>
              <a:spLocks/>
            </p:cNvSpPr>
            <p:nvPr/>
          </p:nvSpPr>
          <p:spPr bwMode="auto">
            <a:xfrm>
              <a:off x="1517" y="1812"/>
              <a:ext cx="30" cy="40"/>
            </a:xfrm>
            <a:custGeom>
              <a:avLst/>
              <a:gdLst/>
              <a:ahLst/>
              <a:cxnLst>
                <a:cxn ang="0">
                  <a:pos x="30" y="7"/>
                </a:cxn>
                <a:cxn ang="0">
                  <a:pos x="23" y="0"/>
                </a:cxn>
                <a:cxn ang="0">
                  <a:pos x="13" y="4"/>
                </a:cxn>
                <a:cxn ang="0">
                  <a:pos x="13" y="4"/>
                </a:cxn>
                <a:cxn ang="0">
                  <a:pos x="0" y="10"/>
                </a:cxn>
                <a:cxn ang="0">
                  <a:pos x="0" y="24"/>
                </a:cxn>
                <a:cxn ang="0">
                  <a:pos x="6" y="34"/>
                </a:cxn>
                <a:cxn ang="0">
                  <a:pos x="20" y="40"/>
                </a:cxn>
                <a:cxn ang="0">
                  <a:pos x="10" y="30"/>
                </a:cxn>
                <a:cxn ang="0">
                  <a:pos x="6" y="24"/>
                </a:cxn>
                <a:cxn ang="0">
                  <a:pos x="6" y="20"/>
                </a:cxn>
                <a:cxn ang="0">
                  <a:pos x="13" y="24"/>
                </a:cxn>
                <a:cxn ang="0">
                  <a:pos x="16" y="24"/>
                </a:cxn>
                <a:cxn ang="0">
                  <a:pos x="20" y="24"/>
                </a:cxn>
                <a:cxn ang="0">
                  <a:pos x="20" y="20"/>
                </a:cxn>
                <a:cxn ang="0">
                  <a:pos x="13" y="17"/>
                </a:cxn>
                <a:cxn ang="0">
                  <a:pos x="6" y="17"/>
                </a:cxn>
                <a:cxn ang="0">
                  <a:pos x="13" y="10"/>
                </a:cxn>
                <a:cxn ang="0">
                  <a:pos x="20" y="7"/>
                </a:cxn>
                <a:cxn ang="0">
                  <a:pos x="30" y="10"/>
                </a:cxn>
                <a:cxn ang="0">
                  <a:pos x="30" y="7"/>
                </a:cxn>
              </a:cxnLst>
              <a:rect l="0" t="0" r="r" b="b"/>
              <a:pathLst>
                <a:path w="30" h="40">
                  <a:moveTo>
                    <a:pt x="30" y="7"/>
                  </a:moveTo>
                  <a:lnTo>
                    <a:pt x="23" y="0"/>
                  </a:lnTo>
                  <a:lnTo>
                    <a:pt x="13" y="4"/>
                  </a:lnTo>
                  <a:lnTo>
                    <a:pt x="13" y="4"/>
                  </a:lnTo>
                  <a:lnTo>
                    <a:pt x="0" y="10"/>
                  </a:lnTo>
                  <a:lnTo>
                    <a:pt x="0" y="24"/>
                  </a:lnTo>
                  <a:lnTo>
                    <a:pt x="6" y="34"/>
                  </a:lnTo>
                  <a:lnTo>
                    <a:pt x="20" y="40"/>
                  </a:lnTo>
                  <a:lnTo>
                    <a:pt x="10" y="30"/>
                  </a:lnTo>
                  <a:lnTo>
                    <a:pt x="6" y="24"/>
                  </a:lnTo>
                  <a:lnTo>
                    <a:pt x="6" y="20"/>
                  </a:lnTo>
                  <a:lnTo>
                    <a:pt x="13" y="24"/>
                  </a:lnTo>
                  <a:lnTo>
                    <a:pt x="16" y="24"/>
                  </a:lnTo>
                  <a:lnTo>
                    <a:pt x="20" y="24"/>
                  </a:lnTo>
                  <a:lnTo>
                    <a:pt x="20" y="20"/>
                  </a:lnTo>
                  <a:lnTo>
                    <a:pt x="13" y="17"/>
                  </a:lnTo>
                  <a:lnTo>
                    <a:pt x="6" y="17"/>
                  </a:lnTo>
                  <a:lnTo>
                    <a:pt x="13" y="10"/>
                  </a:lnTo>
                  <a:lnTo>
                    <a:pt x="20" y="7"/>
                  </a:lnTo>
                  <a:lnTo>
                    <a:pt x="30" y="10"/>
                  </a:lnTo>
                  <a:lnTo>
                    <a:pt x="30" y="7"/>
                  </a:lnTo>
                  <a:close/>
                </a:path>
              </a:pathLst>
            </a:custGeom>
            <a:solidFill>
              <a:srgbClr val="000000"/>
            </a:solidFill>
            <a:ln w="9525">
              <a:noFill/>
              <a:round/>
              <a:headEnd/>
              <a:tailEnd/>
            </a:ln>
          </p:spPr>
          <p:txBody>
            <a:bodyPr/>
            <a:lstStyle/>
            <a:p>
              <a:endParaRPr lang="en-US" dirty="0"/>
            </a:p>
          </p:txBody>
        </p:sp>
        <p:sp>
          <p:nvSpPr>
            <p:cNvPr id="380972" name="Freeform 44"/>
            <p:cNvSpPr>
              <a:spLocks/>
            </p:cNvSpPr>
            <p:nvPr/>
          </p:nvSpPr>
          <p:spPr bwMode="auto">
            <a:xfrm>
              <a:off x="1274" y="1663"/>
              <a:ext cx="319" cy="166"/>
            </a:xfrm>
            <a:custGeom>
              <a:avLst/>
              <a:gdLst/>
              <a:ahLst/>
              <a:cxnLst>
                <a:cxn ang="0">
                  <a:pos x="7" y="166"/>
                </a:cxn>
                <a:cxn ang="0">
                  <a:pos x="0" y="163"/>
                </a:cxn>
                <a:cxn ang="0">
                  <a:pos x="4" y="156"/>
                </a:cxn>
                <a:cxn ang="0">
                  <a:pos x="14" y="146"/>
                </a:cxn>
                <a:cxn ang="0">
                  <a:pos x="10" y="119"/>
                </a:cxn>
                <a:cxn ang="0">
                  <a:pos x="14" y="96"/>
                </a:cxn>
                <a:cxn ang="0">
                  <a:pos x="20" y="80"/>
                </a:cxn>
                <a:cxn ang="0">
                  <a:pos x="27" y="63"/>
                </a:cxn>
                <a:cxn ang="0">
                  <a:pos x="40" y="43"/>
                </a:cxn>
                <a:cxn ang="0">
                  <a:pos x="53" y="27"/>
                </a:cxn>
                <a:cxn ang="0">
                  <a:pos x="77" y="13"/>
                </a:cxn>
                <a:cxn ang="0">
                  <a:pos x="103" y="7"/>
                </a:cxn>
                <a:cxn ang="0">
                  <a:pos x="130" y="0"/>
                </a:cxn>
                <a:cxn ang="0">
                  <a:pos x="156" y="0"/>
                </a:cxn>
                <a:cxn ang="0">
                  <a:pos x="180" y="3"/>
                </a:cxn>
                <a:cxn ang="0">
                  <a:pos x="203" y="10"/>
                </a:cxn>
                <a:cxn ang="0">
                  <a:pos x="229" y="30"/>
                </a:cxn>
                <a:cxn ang="0">
                  <a:pos x="243" y="53"/>
                </a:cxn>
                <a:cxn ang="0">
                  <a:pos x="256" y="76"/>
                </a:cxn>
                <a:cxn ang="0">
                  <a:pos x="266" y="100"/>
                </a:cxn>
                <a:cxn ang="0">
                  <a:pos x="303" y="110"/>
                </a:cxn>
                <a:cxn ang="0">
                  <a:pos x="319" y="116"/>
                </a:cxn>
                <a:cxn ang="0">
                  <a:pos x="319" y="119"/>
                </a:cxn>
                <a:cxn ang="0">
                  <a:pos x="319" y="116"/>
                </a:cxn>
                <a:cxn ang="0">
                  <a:pos x="303" y="116"/>
                </a:cxn>
                <a:cxn ang="0">
                  <a:pos x="273" y="110"/>
                </a:cxn>
                <a:cxn ang="0">
                  <a:pos x="256" y="110"/>
                </a:cxn>
                <a:cxn ang="0">
                  <a:pos x="236" y="110"/>
                </a:cxn>
                <a:cxn ang="0">
                  <a:pos x="256" y="96"/>
                </a:cxn>
                <a:cxn ang="0">
                  <a:pos x="239" y="73"/>
                </a:cxn>
                <a:cxn ang="0">
                  <a:pos x="233" y="46"/>
                </a:cxn>
                <a:cxn ang="0">
                  <a:pos x="219" y="30"/>
                </a:cxn>
                <a:cxn ang="0">
                  <a:pos x="193" y="10"/>
                </a:cxn>
                <a:cxn ang="0">
                  <a:pos x="163" y="7"/>
                </a:cxn>
                <a:cxn ang="0">
                  <a:pos x="130" y="10"/>
                </a:cxn>
                <a:cxn ang="0">
                  <a:pos x="103" y="13"/>
                </a:cxn>
                <a:cxn ang="0">
                  <a:pos x="93" y="46"/>
                </a:cxn>
                <a:cxn ang="0">
                  <a:pos x="87" y="86"/>
                </a:cxn>
                <a:cxn ang="0">
                  <a:pos x="87" y="110"/>
                </a:cxn>
                <a:cxn ang="0">
                  <a:pos x="90" y="123"/>
                </a:cxn>
                <a:cxn ang="0">
                  <a:pos x="67" y="129"/>
                </a:cxn>
                <a:cxn ang="0">
                  <a:pos x="73" y="119"/>
                </a:cxn>
                <a:cxn ang="0">
                  <a:pos x="80" y="83"/>
                </a:cxn>
                <a:cxn ang="0">
                  <a:pos x="80" y="53"/>
                </a:cxn>
                <a:cxn ang="0">
                  <a:pos x="87" y="27"/>
                </a:cxn>
                <a:cxn ang="0">
                  <a:pos x="90" y="17"/>
                </a:cxn>
                <a:cxn ang="0">
                  <a:pos x="73" y="27"/>
                </a:cxn>
                <a:cxn ang="0">
                  <a:pos x="57" y="43"/>
                </a:cxn>
                <a:cxn ang="0">
                  <a:pos x="40" y="66"/>
                </a:cxn>
                <a:cxn ang="0">
                  <a:pos x="37" y="90"/>
                </a:cxn>
                <a:cxn ang="0">
                  <a:pos x="37" y="110"/>
                </a:cxn>
                <a:cxn ang="0">
                  <a:pos x="37" y="129"/>
                </a:cxn>
                <a:cxn ang="0">
                  <a:pos x="43" y="136"/>
                </a:cxn>
                <a:cxn ang="0">
                  <a:pos x="20" y="146"/>
                </a:cxn>
                <a:cxn ang="0">
                  <a:pos x="7" y="153"/>
                </a:cxn>
                <a:cxn ang="0">
                  <a:pos x="7" y="159"/>
                </a:cxn>
                <a:cxn ang="0">
                  <a:pos x="10" y="163"/>
                </a:cxn>
                <a:cxn ang="0">
                  <a:pos x="7" y="166"/>
                </a:cxn>
              </a:cxnLst>
              <a:rect l="0" t="0" r="r" b="b"/>
              <a:pathLst>
                <a:path w="319" h="166">
                  <a:moveTo>
                    <a:pt x="7" y="166"/>
                  </a:moveTo>
                  <a:lnTo>
                    <a:pt x="0" y="163"/>
                  </a:lnTo>
                  <a:lnTo>
                    <a:pt x="4" y="156"/>
                  </a:lnTo>
                  <a:lnTo>
                    <a:pt x="14" y="146"/>
                  </a:lnTo>
                  <a:lnTo>
                    <a:pt x="10" y="119"/>
                  </a:lnTo>
                  <a:lnTo>
                    <a:pt x="14" y="96"/>
                  </a:lnTo>
                  <a:lnTo>
                    <a:pt x="20" y="80"/>
                  </a:lnTo>
                  <a:lnTo>
                    <a:pt x="27" y="63"/>
                  </a:lnTo>
                  <a:lnTo>
                    <a:pt x="40" y="43"/>
                  </a:lnTo>
                  <a:lnTo>
                    <a:pt x="53" y="27"/>
                  </a:lnTo>
                  <a:lnTo>
                    <a:pt x="77" y="13"/>
                  </a:lnTo>
                  <a:lnTo>
                    <a:pt x="103" y="7"/>
                  </a:lnTo>
                  <a:lnTo>
                    <a:pt x="130" y="0"/>
                  </a:lnTo>
                  <a:lnTo>
                    <a:pt x="156" y="0"/>
                  </a:lnTo>
                  <a:lnTo>
                    <a:pt x="180" y="3"/>
                  </a:lnTo>
                  <a:lnTo>
                    <a:pt x="203" y="10"/>
                  </a:lnTo>
                  <a:lnTo>
                    <a:pt x="229" y="30"/>
                  </a:lnTo>
                  <a:lnTo>
                    <a:pt x="243" y="53"/>
                  </a:lnTo>
                  <a:lnTo>
                    <a:pt x="256" y="76"/>
                  </a:lnTo>
                  <a:lnTo>
                    <a:pt x="266" y="100"/>
                  </a:lnTo>
                  <a:lnTo>
                    <a:pt x="303" y="110"/>
                  </a:lnTo>
                  <a:lnTo>
                    <a:pt x="319" y="116"/>
                  </a:lnTo>
                  <a:lnTo>
                    <a:pt x="319" y="119"/>
                  </a:lnTo>
                  <a:lnTo>
                    <a:pt x="319" y="116"/>
                  </a:lnTo>
                  <a:lnTo>
                    <a:pt x="303" y="116"/>
                  </a:lnTo>
                  <a:lnTo>
                    <a:pt x="273" y="110"/>
                  </a:lnTo>
                  <a:lnTo>
                    <a:pt x="256" y="110"/>
                  </a:lnTo>
                  <a:lnTo>
                    <a:pt x="236" y="110"/>
                  </a:lnTo>
                  <a:lnTo>
                    <a:pt x="256" y="96"/>
                  </a:lnTo>
                  <a:lnTo>
                    <a:pt x="239" y="73"/>
                  </a:lnTo>
                  <a:lnTo>
                    <a:pt x="233" y="46"/>
                  </a:lnTo>
                  <a:lnTo>
                    <a:pt x="219" y="30"/>
                  </a:lnTo>
                  <a:lnTo>
                    <a:pt x="193" y="10"/>
                  </a:lnTo>
                  <a:lnTo>
                    <a:pt x="163" y="7"/>
                  </a:lnTo>
                  <a:lnTo>
                    <a:pt x="130" y="10"/>
                  </a:lnTo>
                  <a:lnTo>
                    <a:pt x="103" y="13"/>
                  </a:lnTo>
                  <a:lnTo>
                    <a:pt x="93" y="46"/>
                  </a:lnTo>
                  <a:lnTo>
                    <a:pt x="87" y="86"/>
                  </a:lnTo>
                  <a:lnTo>
                    <a:pt x="87" y="110"/>
                  </a:lnTo>
                  <a:lnTo>
                    <a:pt x="90" y="123"/>
                  </a:lnTo>
                  <a:lnTo>
                    <a:pt x="67" y="129"/>
                  </a:lnTo>
                  <a:lnTo>
                    <a:pt x="73" y="119"/>
                  </a:lnTo>
                  <a:lnTo>
                    <a:pt x="80" y="83"/>
                  </a:lnTo>
                  <a:lnTo>
                    <a:pt x="80" y="53"/>
                  </a:lnTo>
                  <a:lnTo>
                    <a:pt x="87" y="27"/>
                  </a:lnTo>
                  <a:lnTo>
                    <a:pt x="90" y="17"/>
                  </a:lnTo>
                  <a:lnTo>
                    <a:pt x="73" y="27"/>
                  </a:lnTo>
                  <a:lnTo>
                    <a:pt x="57" y="43"/>
                  </a:lnTo>
                  <a:lnTo>
                    <a:pt x="40" y="66"/>
                  </a:lnTo>
                  <a:lnTo>
                    <a:pt x="37" y="90"/>
                  </a:lnTo>
                  <a:lnTo>
                    <a:pt x="37" y="110"/>
                  </a:lnTo>
                  <a:lnTo>
                    <a:pt x="37" y="129"/>
                  </a:lnTo>
                  <a:lnTo>
                    <a:pt x="43" y="136"/>
                  </a:lnTo>
                  <a:lnTo>
                    <a:pt x="20" y="146"/>
                  </a:lnTo>
                  <a:lnTo>
                    <a:pt x="7" y="153"/>
                  </a:lnTo>
                  <a:lnTo>
                    <a:pt x="7" y="159"/>
                  </a:lnTo>
                  <a:lnTo>
                    <a:pt x="10" y="163"/>
                  </a:lnTo>
                  <a:lnTo>
                    <a:pt x="7" y="166"/>
                  </a:lnTo>
                  <a:close/>
                </a:path>
              </a:pathLst>
            </a:custGeom>
            <a:solidFill>
              <a:srgbClr val="000000"/>
            </a:solidFill>
            <a:ln w="9525">
              <a:noFill/>
              <a:round/>
              <a:headEnd/>
              <a:tailEnd/>
            </a:ln>
          </p:spPr>
          <p:txBody>
            <a:bodyPr/>
            <a:lstStyle/>
            <a:p>
              <a:endParaRPr lang="en-US" dirty="0"/>
            </a:p>
          </p:txBody>
        </p:sp>
        <p:sp>
          <p:nvSpPr>
            <p:cNvPr id="380973" name="Freeform 45"/>
            <p:cNvSpPr>
              <a:spLocks/>
            </p:cNvSpPr>
            <p:nvPr/>
          </p:nvSpPr>
          <p:spPr bwMode="auto">
            <a:xfrm>
              <a:off x="1440" y="1676"/>
              <a:ext cx="40" cy="80"/>
            </a:xfrm>
            <a:custGeom>
              <a:avLst/>
              <a:gdLst/>
              <a:ahLst/>
              <a:cxnLst>
                <a:cxn ang="0">
                  <a:pos x="0" y="0"/>
                </a:cxn>
                <a:cxn ang="0">
                  <a:pos x="24" y="14"/>
                </a:cxn>
                <a:cxn ang="0">
                  <a:pos x="40" y="43"/>
                </a:cxn>
                <a:cxn ang="0">
                  <a:pos x="40" y="80"/>
                </a:cxn>
                <a:cxn ang="0">
                  <a:pos x="30" y="43"/>
                </a:cxn>
                <a:cxn ang="0">
                  <a:pos x="14" y="14"/>
                </a:cxn>
                <a:cxn ang="0">
                  <a:pos x="0" y="0"/>
                </a:cxn>
              </a:cxnLst>
              <a:rect l="0" t="0" r="r" b="b"/>
              <a:pathLst>
                <a:path w="40" h="80">
                  <a:moveTo>
                    <a:pt x="0" y="0"/>
                  </a:moveTo>
                  <a:lnTo>
                    <a:pt x="24" y="14"/>
                  </a:lnTo>
                  <a:lnTo>
                    <a:pt x="40" y="43"/>
                  </a:lnTo>
                  <a:lnTo>
                    <a:pt x="40" y="80"/>
                  </a:lnTo>
                  <a:lnTo>
                    <a:pt x="30" y="43"/>
                  </a:lnTo>
                  <a:lnTo>
                    <a:pt x="14" y="14"/>
                  </a:lnTo>
                  <a:lnTo>
                    <a:pt x="0" y="0"/>
                  </a:lnTo>
                  <a:close/>
                </a:path>
              </a:pathLst>
            </a:custGeom>
            <a:solidFill>
              <a:srgbClr val="B2B2B2"/>
            </a:solidFill>
            <a:ln w="9525">
              <a:noFill/>
              <a:round/>
              <a:headEnd/>
              <a:tailEnd/>
            </a:ln>
          </p:spPr>
          <p:txBody>
            <a:bodyPr/>
            <a:lstStyle/>
            <a:p>
              <a:endParaRPr lang="en-US" dirty="0"/>
            </a:p>
          </p:txBody>
        </p:sp>
        <p:sp>
          <p:nvSpPr>
            <p:cNvPr id="380974" name="Freeform 46"/>
            <p:cNvSpPr>
              <a:spLocks/>
            </p:cNvSpPr>
            <p:nvPr/>
          </p:nvSpPr>
          <p:spPr bwMode="auto">
            <a:xfrm>
              <a:off x="1254" y="2144"/>
              <a:ext cx="146" cy="193"/>
            </a:xfrm>
            <a:custGeom>
              <a:avLst/>
              <a:gdLst/>
              <a:ahLst/>
              <a:cxnLst>
                <a:cxn ang="0">
                  <a:pos x="100" y="37"/>
                </a:cxn>
                <a:cxn ang="0">
                  <a:pos x="97" y="17"/>
                </a:cxn>
                <a:cxn ang="0">
                  <a:pos x="133" y="0"/>
                </a:cxn>
                <a:cxn ang="0">
                  <a:pos x="146" y="4"/>
                </a:cxn>
                <a:cxn ang="0">
                  <a:pos x="146" y="17"/>
                </a:cxn>
                <a:cxn ang="0">
                  <a:pos x="143" y="24"/>
                </a:cxn>
                <a:cxn ang="0">
                  <a:pos x="133" y="40"/>
                </a:cxn>
                <a:cxn ang="0">
                  <a:pos x="110" y="50"/>
                </a:cxn>
                <a:cxn ang="0">
                  <a:pos x="143" y="50"/>
                </a:cxn>
                <a:cxn ang="0">
                  <a:pos x="10" y="193"/>
                </a:cxn>
                <a:cxn ang="0">
                  <a:pos x="0" y="177"/>
                </a:cxn>
                <a:cxn ang="0">
                  <a:pos x="110" y="50"/>
                </a:cxn>
                <a:cxn ang="0">
                  <a:pos x="100" y="37"/>
                </a:cxn>
              </a:cxnLst>
              <a:rect l="0" t="0" r="r" b="b"/>
              <a:pathLst>
                <a:path w="146" h="193">
                  <a:moveTo>
                    <a:pt x="100" y="37"/>
                  </a:moveTo>
                  <a:lnTo>
                    <a:pt x="97" y="17"/>
                  </a:lnTo>
                  <a:lnTo>
                    <a:pt x="133" y="0"/>
                  </a:lnTo>
                  <a:lnTo>
                    <a:pt x="146" y="4"/>
                  </a:lnTo>
                  <a:lnTo>
                    <a:pt x="146" y="17"/>
                  </a:lnTo>
                  <a:lnTo>
                    <a:pt x="143" y="24"/>
                  </a:lnTo>
                  <a:lnTo>
                    <a:pt x="133" y="40"/>
                  </a:lnTo>
                  <a:lnTo>
                    <a:pt x="110" y="50"/>
                  </a:lnTo>
                  <a:lnTo>
                    <a:pt x="143" y="50"/>
                  </a:lnTo>
                  <a:lnTo>
                    <a:pt x="10" y="193"/>
                  </a:lnTo>
                  <a:lnTo>
                    <a:pt x="0" y="177"/>
                  </a:lnTo>
                  <a:lnTo>
                    <a:pt x="110" y="50"/>
                  </a:lnTo>
                  <a:lnTo>
                    <a:pt x="100" y="37"/>
                  </a:lnTo>
                  <a:close/>
                </a:path>
              </a:pathLst>
            </a:custGeom>
            <a:solidFill>
              <a:srgbClr val="8F8F8F"/>
            </a:solidFill>
            <a:ln w="9525">
              <a:noFill/>
              <a:round/>
              <a:headEnd/>
              <a:tailEnd/>
            </a:ln>
          </p:spPr>
          <p:txBody>
            <a:bodyPr/>
            <a:lstStyle/>
            <a:p>
              <a:endParaRPr lang="en-US" dirty="0"/>
            </a:p>
          </p:txBody>
        </p:sp>
        <p:sp>
          <p:nvSpPr>
            <p:cNvPr id="380975" name="Freeform 47"/>
            <p:cNvSpPr>
              <a:spLocks/>
            </p:cNvSpPr>
            <p:nvPr/>
          </p:nvSpPr>
          <p:spPr bwMode="auto">
            <a:xfrm>
              <a:off x="1248" y="2135"/>
              <a:ext cx="152" cy="202"/>
            </a:xfrm>
            <a:custGeom>
              <a:avLst/>
              <a:gdLst/>
              <a:ahLst/>
              <a:cxnLst>
                <a:cxn ang="0">
                  <a:pos x="103" y="13"/>
                </a:cxn>
                <a:cxn ang="0">
                  <a:pos x="119" y="0"/>
                </a:cxn>
                <a:cxn ang="0">
                  <a:pos x="136" y="0"/>
                </a:cxn>
                <a:cxn ang="0">
                  <a:pos x="152" y="13"/>
                </a:cxn>
                <a:cxn ang="0">
                  <a:pos x="136" y="13"/>
                </a:cxn>
                <a:cxn ang="0">
                  <a:pos x="109" y="43"/>
                </a:cxn>
                <a:cxn ang="0">
                  <a:pos x="119" y="46"/>
                </a:cxn>
                <a:cxn ang="0">
                  <a:pos x="152" y="33"/>
                </a:cxn>
                <a:cxn ang="0">
                  <a:pos x="139" y="46"/>
                </a:cxn>
                <a:cxn ang="0">
                  <a:pos x="119" y="56"/>
                </a:cxn>
                <a:cxn ang="0">
                  <a:pos x="126" y="59"/>
                </a:cxn>
                <a:cxn ang="0">
                  <a:pos x="0" y="202"/>
                </a:cxn>
                <a:cxn ang="0">
                  <a:pos x="6" y="182"/>
                </a:cxn>
                <a:cxn ang="0">
                  <a:pos x="113" y="59"/>
                </a:cxn>
                <a:cxn ang="0">
                  <a:pos x="106" y="56"/>
                </a:cxn>
                <a:cxn ang="0">
                  <a:pos x="93" y="43"/>
                </a:cxn>
                <a:cxn ang="0">
                  <a:pos x="93" y="26"/>
                </a:cxn>
                <a:cxn ang="0">
                  <a:pos x="103" y="13"/>
                </a:cxn>
              </a:cxnLst>
              <a:rect l="0" t="0" r="r" b="b"/>
              <a:pathLst>
                <a:path w="152" h="202">
                  <a:moveTo>
                    <a:pt x="103" y="13"/>
                  </a:moveTo>
                  <a:lnTo>
                    <a:pt x="119" y="0"/>
                  </a:lnTo>
                  <a:lnTo>
                    <a:pt x="136" y="0"/>
                  </a:lnTo>
                  <a:lnTo>
                    <a:pt x="152" y="13"/>
                  </a:lnTo>
                  <a:lnTo>
                    <a:pt x="136" y="13"/>
                  </a:lnTo>
                  <a:lnTo>
                    <a:pt x="109" y="43"/>
                  </a:lnTo>
                  <a:lnTo>
                    <a:pt x="119" y="46"/>
                  </a:lnTo>
                  <a:lnTo>
                    <a:pt x="152" y="33"/>
                  </a:lnTo>
                  <a:lnTo>
                    <a:pt x="139" y="46"/>
                  </a:lnTo>
                  <a:lnTo>
                    <a:pt x="119" y="56"/>
                  </a:lnTo>
                  <a:lnTo>
                    <a:pt x="126" y="59"/>
                  </a:lnTo>
                  <a:lnTo>
                    <a:pt x="0" y="202"/>
                  </a:lnTo>
                  <a:lnTo>
                    <a:pt x="6" y="182"/>
                  </a:lnTo>
                  <a:lnTo>
                    <a:pt x="113" y="59"/>
                  </a:lnTo>
                  <a:lnTo>
                    <a:pt x="106" y="56"/>
                  </a:lnTo>
                  <a:lnTo>
                    <a:pt x="93" y="43"/>
                  </a:lnTo>
                  <a:lnTo>
                    <a:pt x="93" y="26"/>
                  </a:lnTo>
                  <a:lnTo>
                    <a:pt x="103" y="13"/>
                  </a:lnTo>
                  <a:close/>
                </a:path>
              </a:pathLst>
            </a:custGeom>
            <a:solidFill>
              <a:srgbClr val="000000"/>
            </a:solidFill>
            <a:ln w="9525">
              <a:noFill/>
              <a:round/>
              <a:headEnd/>
              <a:tailEnd/>
            </a:ln>
          </p:spPr>
          <p:txBody>
            <a:bodyPr/>
            <a:lstStyle/>
            <a:p>
              <a:endParaRPr lang="en-US" dirty="0"/>
            </a:p>
          </p:txBody>
        </p:sp>
        <p:sp>
          <p:nvSpPr>
            <p:cNvPr id="380976" name="Freeform 48"/>
            <p:cNvSpPr>
              <a:spLocks/>
            </p:cNvSpPr>
            <p:nvPr/>
          </p:nvSpPr>
          <p:spPr bwMode="auto">
            <a:xfrm>
              <a:off x="1214" y="2148"/>
              <a:ext cx="426" cy="345"/>
            </a:xfrm>
            <a:custGeom>
              <a:avLst/>
              <a:gdLst/>
              <a:ahLst/>
              <a:cxnLst>
                <a:cxn ang="0">
                  <a:pos x="190" y="26"/>
                </a:cxn>
                <a:cxn ang="0">
                  <a:pos x="34" y="189"/>
                </a:cxn>
                <a:cxn ang="0">
                  <a:pos x="4" y="285"/>
                </a:cxn>
                <a:cxn ang="0">
                  <a:pos x="0" y="345"/>
                </a:cxn>
                <a:cxn ang="0">
                  <a:pos x="426" y="345"/>
                </a:cxn>
                <a:cxn ang="0">
                  <a:pos x="416" y="216"/>
                </a:cxn>
                <a:cxn ang="0">
                  <a:pos x="366" y="216"/>
                </a:cxn>
                <a:cxn ang="0">
                  <a:pos x="343" y="219"/>
                </a:cxn>
                <a:cxn ang="0">
                  <a:pos x="326" y="232"/>
                </a:cxn>
                <a:cxn ang="0">
                  <a:pos x="299" y="242"/>
                </a:cxn>
                <a:cxn ang="0">
                  <a:pos x="253" y="242"/>
                </a:cxn>
                <a:cxn ang="0">
                  <a:pos x="200" y="259"/>
                </a:cxn>
                <a:cxn ang="0">
                  <a:pos x="220" y="259"/>
                </a:cxn>
                <a:cxn ang="0">
                  <a:pos x="210" y="279"/>
                </a:cxn>
                <a:cxn ang="0">
                  <a:pos x="196" y="289"/>
                </a:cxn>
                <a:cxn ang="0">
                  <a:pos x="186" y="289"/>
                </a:cxn>
                <a:cxn ang="0">
                  <a:pos x="183" y="282"/>
                </a:cxn>
                <a:cxn ang="0">
                  <a:pos x="190" y="236"/>
                </a:cxn>
                <a:cxn ang="0">
                  <a:pos x="193" y="186"/>
                </a:cxn>
                <a:cxn ang="0">
                  <a:pos x="206" y="173"/>
                </a:cxn>
                <a:cxn ang="0">
                  <a:pos x="233" y="173"/>
                </a:cxn>
                <a:cxn ang="0">
                  <a:pos x="279" y="143"/>
                </a:cxn>
                <a:cxn ang="0">
                  <a:pos x="240" y="30"/>
                </a:cxn>
                <a:cxn ang="0">
                  <a:pos x="213" y="0"/>
                </a:cxn>
                <a:cxn ang="0">
                  <a:pos x="190" y="26"/>
                </a:cxn>
              </a:cxnLst>
              <a:rect l="0" t="0" r="r" b="b"/>
              <a:pathLst>
                <a:path w="426" h="345">
                  <a:moveTo>
                    <a:pt x="190" y="26"/>
                  </a:moveTo>
                  <a:lnTo>
                    <a:pt x="34" y="189"/>
                  </a:lnTo>
                  <a:lnTo>
                    <a:pt x="4" y="285"/>
                  </a:lnTo>
                  <a:lnTo>
                    <a:pt x="0" y="345"/>
                  </a:lnTo>
                  <a:lnTo>
                    <a:pt x="426" y="345"/>
                  </a:lnTo>
                  <a:lnTo>
                    <a:pt x="416" y="216"/>
                  </a:lnTo>
                  <a:lnTo>
                    <a:pt x="366" y="216"/>
                  </a:lnTo>
                  <a:lnTo>
                    <a:pt x="343" y="219"/>
                  </a:lnTo>
                  <a:lnTo>
                    <a:pt x="326" y="232"/>
                  </a:lnTo>
                  <a:lnTo>
                    <a:pt x="299" y="242"/>
                  </a:lnTo>
                  <a:lnTo>
                    <a:pt x="253" y="242"/>
                  </a:lnTo>
                  <a:lnTo>
                    <a:pt x="200" y="259"/>
                  </a:lnTo>
                  <a:lnTo>
                    <a:pt x="220" y="259"/>
                  </a:lnTo>
                  <a:lnTo>
                    <a:pt x="210" y="279"/>
                  </a:lnTo>
                  <a:lnTo>
                    <a:pt x="196" y="289"/>
                  </a:lnTo>
                  <a:lnTo>
                    <a:pt x="186" y="289"/>
                  </a:lnTo>
                  <a:lnTo>
                    <a:pt x="183" y="282"/>
                  </a:lnTo>
                  <a:lnTo>
                    <a:pt x="190" y="236"/>
                  </a:lnTo>
                  <a:lnTo>
                    <a:pt x="193" y="186"/>
                  </a:lnTo>
                  <a:lnTo>
                    <a:pt x="206" y="173"/>
                  </a:lnTo>
                  <a:lnTo>
                    <a:pt x="233" y="173"/>
                  </a:lnTo>
                  <a:lnTo>
                    <a:pt x="279" y="143"/>
                  </a:lnTo>
                  <a:lnTo>
                    <a:pt x="240" y="30"/>
                  </a:lnTo>
                  <a:lnTo>
                    <a:pt x="213" y="0"/>
                  </a:lnTo>
                  <a:lnTo>
                    <a:pt x="190" y="26"/>
                  </a:lnTo>
                  <a:close/>
                </a:path>
              </a:pathLst>
            </a:custGeom>
            <a:solidFill>
              <a:srgbClr val="000000"/>
            </a:solidFill>
            <a:ln w="9525">
              <a:noFill/>
              <a:round/>
              <a:headEnd/>
              <a:tailEnd/>
            </a:ln>
          </p:spPr>
          <p:txBody>
            <a:bodyPr/>
            <a:lstStyle/>
            <a:p>
              <a:endParaRPr lang="en-US" dirty="0"/>
            </a:p>
          </p:txBody>
        </p:sp>
        <p:sp>
          <p:nvSpPr>
            <p:cNvPr id="380977" name="Freeform 49"/>
            <p:cNvSpPr>
              <a:spLocks/>
            </p:cNvSpPr>
            <p:nvPr/>
          </p:nvSpPr>
          <p:spPr bwMode="auto">
            <a:xfrm>
              <a:off x="1095" y="1945"/>
              <a:ext cx="359" cy="492"/>
            </a:xfrm>
            <a:custGeom>
              <a:avLst/>
              <a:gdLst/>
              <a:ahLst/>
              <a:cxnLst>
                <a:cxn ang="0">
                  <a:pos x="242" y="0"/>
                </a:cxn>
                <a:cxn ang="0">
                  <a:pos x="196" y="30"/>
                </a:cxn>
                <a:cxn ang="0">
                  <a:pos x="53" y="67"/>
                </a:cxn>
                <a:cxn ang="0">
                  <a:pos x="30" y="110"/>
                </a:cxn>
                <a:cxn ang="0">
                  <a:pos x="16" y="253"/>
                </a:cxn>
                <a:cxn ang="0">
                  <a:pos x="10" y="276"/>
                </a:cxn>
                <a:cxn ang="0">
                  <a:pos x="16" y="306"/>
                </a:cxn>
                <a:cxn ang="0">
                  <a:pos x="0" y="342"/>
                </a:cxn>
                <a:cxn ang="0">
                  <a:pos x="0" y="369"/>
                </a:cxn>
                <a:cxn ang="0">
                  <a:pos x="10" y="392"/>
                </a:cxn>
                <a:cxn ang="0">
                  <a:pos x="10" y="435"/>
                </a:cxn>
                <a:cxn ang="0">
                  <a:pos x="43" y="482"/>
                </a:cxn>
                <a:cxn ang="0">
                  <a:pos x="66" y="488"/>
                </a:cxn>
                <a:cxn ang="0">
                  <a:pos x="123" y="492"/>
                </a:cxn>
                <a:cxn ang="0">
                  <a:pos x="203" y="488"/>
                </a:cxn>
                <a:cxn ang="0">
                  <a:pos x="159" y="346"/>
                </a:cxn>
                <a:cxn ang="0">
                  <a:pos x="149" y="342"/>
                </a:cxn>
                <a:cxn ang="0">
                  <a:pos x="149" y="322"/>
                </a:cxn>
                <a:cxn ang="0">
                  <a:pos x="252" y="193"/>
                </a:cxn>
                <a:cxn ang="0">
                  <a:pos x="266" y="186"/>
                </a:cxn>
                <a:cxn ang="0">
                  <a:pos x="279" y="183"/>
                </a:cxn>
                <a:cxn ang="0">
                  <a:pos x="296" y="186"/>
                </a:cxn>
                <a:cxn ang="0">
                  <a:pos x="309" y="199"/>
                </a:cxn>
                <a:cxn ang="0">
                  <a:pos x="312" y="216"/>
                </a:cxn>
                <a:cxn ang="0">
                  <a:pos x="305" y="236"/>
                </a:cxn>
                <a:cxn ang="0">
                  <a:pos x="359" y="233"/>
                </a:cxn>
                <a:cxn ang="0">
                  <a:pos x="242" y="14"/>
                </a:cxn>
                <a:cxn ang="0">
                  <a:pos x="242" y="0"/>
                </a:cxn>
              </a:cxnLst>
              <a:rect l="0" t="0" r="r" b="b"/>
              <a:pathLst>
                <a:path w="359" h="492">
                  <a:moveTo>
                    <a:pt x="242" y="0"/>
                  </a:moveTo>
                  <a:lnTo>
                    <a:pt x="196" y="30"/>
                  </a:lnTo>
                  <a:lnTo>
                    <a:pt x="53" y="67"/>
                  </a:lnTo>
                  <a:lnTo>
                    <a:pt x="30" y="110"/>
                  </a:lnTo>
                  <a:lnTo>
                    <a:pt x="16" y="253"/>
                  </a:lnTo>
                  <a:lnTo>
                    <a:pt x="10" y="276"/>
                  </a:lnTo>
                  <a:lnTo>
                    <a:pt x="16" y="306"/>
                  </a:lnTo>
                  <a:lnTo>
                    <a:pt x="0" y="342"/>
                  </a:lnTo>
                  <a:lnTo>
                    <a:pt x="0" y="369"/>
                  </a:lnTo>
                  <a:lnTo>
                    <a:pt x="10" y="392"/>
                  </a:lnTo>
                  <a:lnTo>
                    <a:pt x="10" y="435"/>
                  </a:lnTo>
                  <a:lnTo>
                    <a:pt x="43" y="482"/>
                  </a:lnTo>
                  <a:lnTo>
                    <a:pt x="66" y="488"/>
                  </a:lnTo>
                  <a:lnTo>
                    <a:pt x="123" y="492"/>
                  </a:lnTo>
                  <a:lnTo>
                    <a:pt x="203" y="488"/>
                  </a:lnTo>
                  <a:lnTo>
                    <a:pt x="159" y="346"/>
                  </a:lnTo>
                  <a:lnTo>
                    <a:pt x="149" y="342"/>
                  </a:lnTo>
                  <a:lnTo>
                    <a:pt x="149" y="322"/>
                  </a:lnTo>
                  <a:lnTo>
                    <a:pt x="252" y="193"/>
                  </a:lnTo>
                  <a:lnTo>
                    <a:pt x="266" y="186"/>
                  </a:lnTo>
                  <a:lnTo>
                    <a:pt x="279" y="183"/>
                  </a:lnTo>
                  <a:lnTo>
                    <a:pt x="296" y="186"/>
                  </a:lnTo>
                  <a:lnTo>
                    <a:pt x="309" y="199"/>
                  </a:lnTo>
                  <a:lnTo>
                    <a:pt x="312" y="216"/>
                  </a:lnTo>
                  <a:lnTo>
                    <a:pt x="305" y="236"/>
                  </a:lnTo>
                  <a:lnTo>
                    <a:pt x="359" y="233"/>
                  </a:lnTo>
                  <a:lnTo>
                    <a:pt x="242" y="14"/>
                  </a:lnTo>
                  <a:lnTo>
                    <a:pt x="242" y="0"/>
                  </a:lnTo>
                  <a:close/>
                </a:path>
              </a:pathLst>
            </a:custGeom>
            <a:solidFill>
              <a:srgbClr val="000000"/>
            </a:solidFill>
            <a:ln w="9525">
              <a:noFill/>
              <a:round/>
              <a:headEnd/>
              <a:tailEnd/>
            </a:ln>
          </p:spPr>
          <p:txBody>
            <a:bodyPr/>
            <a:lstStyle/>
            <a:p>
              <a:endParaRPr lang="en-US" dirty="0"/>
            </a:p>
          </p:txBody>
        </p:sp>
      </p:grpSp>
      <p:grpSp>
        <p:nvGrpSpPr>
          <p:cNvPr id="3" name="Group 50"/>
          <p:cNvGrpSpPr>
            <a:grpSpLocks/>
          </p:cNvGrpSpPr>
          <p:nvPr/>
        </p:nvGrpSpPr>
        <p:grpSpPr bwMode="auto">
          <a:xfrm>
            <a:off x="3402013" y="2080593"/>
            <a:ext cx="1698625" cy="1006475"/>
            <a:chOff x="1792" y="1866"/>
            <a:chExt cx="1070" cy="634"/>
          </a:xfrm>
        </p:grpSpPr>
        <p:sp>
          <p:nvSpPr>
            <p:cNvPr id="380979" name="Freeform 51"/>
            <p:cNvSpPr>
              <a:spLocks/>
            </p:cNvSpPr>
            <p:nvPr/>
          </p:nvSpPr>
          <p:spPr bwMode="auto">
            <a:xfrm>
              <a:off x="1792" y="1992"/>
              <a:ext cx="456" cy="505"/>
            </a:xfrm>
            <a:custGeom>
              <a:avLst/>
              <a:gdLst/>
              <a:ahLst/>
              <a:cxnLst>
                <a:cxn ang="0">
                  <a:pos x="147" y="0"/>
                </a:cxn>
                <a:cxn ang="0">
                  <a:pos x="220" y="3"/>
                </a:cxn>
                <a:cxn ang="0">
                  <a:pos x="316" y="76"/>
                </a:cxn>
                <a:cxn ang="0">
                  <a:pos x="220" y="6"/>
                </a:cxn>
                <a:cxn ang="0">
                  <a:pos x="80" y="299"/>
                </a:cxn>
                <a:cxn ang="0">
                  <a:pos x="456" y="505"/>
                </a:cxn>
                <a:cxn ang="0">
                  <a:pos x="80" y="309"/>
                </a:cxn>
                <a:cxn ang="0">
                  <a:pos x="0" y="302"/>
                </a:cxn>
                <a:cxn ang="0">
                  <a:pos x="64" y="295"/>
                </a:cxn>
                <a:cxn ang="0">
                  <a:pos x="213" y="6"/>
                </a:cxn>
                <a:cxn ang="0">
                  <a:pos x="147" y="0"/>
                </a:cxn>
              </a:cxnLst>
              <a:rect l="0" t="0" r="r" b="b"/>
              <a:pathLst>
                <a:path w="456" h="505">
                  <a:moveTo>
                    <a:pt x="147" y="0"/>
                  </a:moveTo>
                  <a:lnTo>
                    <a:pt x="220" y="3"/>
                  </a:lnTo>
                  <a:lnTo>
                    <a:pt x="316" y="76"/>
                  </a:lnTo>
                  <a:lnTo>
                    <a:pt x="220" y="6"/>
                  </a:lnTo>
                  <a:lnTo>
                    <a:pt x="80" y="299"/>
                  </a:lnTo>
                  <a:lnTo>
                    <a:pt x="456" y="505"/>
                  </a:lnTo>
                  <a:lnTo>
                    <a:pt x="80" y="309"/>
                  </a:lnTo>
                  <a:lnTo>
                    <a:pt x="0" y="302"/>
                  </a:lnTo>
                  <a:lnTo>
                    <a:pt x="64" y="295"/>
                  </a:lnTo>
                  <a:lnTo>
                    <a:pt x="213" y="6"/>
                  </a:lnTo>
                  <a:lnTo>
                    <a:pt x="147" y="0"/>
                  </a:lnTo>
                  <a:close/>
                </a:path>
              </a:pathLst>
            </a:custGeom>
            <a:solidFill>
              <a:srgbClr val="000000"/>
            </a:solidFill>
            <a:ln w="9525">
              <a:noFill/>
              <a:round/>
              <a:headEnd/>
              <a:tailEnd/>
            </a:ln>
          </p:spPr>
          <p:txBody>
            <a:bodyPr/>
            <a:lstStyle/>
            <a:p>
              <a:endParaRPr lang="en-US" dirty="0"/>
            </a:p>
          </p:txBody>
        </p:sp>
        <p:grpSp>
          <p:nvGrpSpPr>
            <p:cNvPr id="4" name="Group 52"/>
            <p:cNvGrpSpPr>
              <a:grpSpLocks/>
            </p:cNvGrpSpPr>
            <p:nvPr/>
          </p:nvGrpSpPr>
          <p:grpSpPr bwMode="auto">
            <a:xfrm>
              <a:off x="1862" y="1866"/>
              <a:ext cx="1000" cy="634"/>
              <a:chOff x="1862" y="1866"/>
              <a:chExt cx="1000" cy="634"/>
            </a:xfrm>
          </p:grpSpPr>
          <p:sp>
            <p:nvSpPr>
              <p:cNvPr id="380981" name="Freeform 53"/>
              <p:cNvSpPr>
                <a:spLocks/>
              </p:cNvSpPr>
              <p:nvPr/>
            </p:nvSpPr>
            <p:spPr bwMode="auto">
              <a:xfrm>
                <a:off x="1862" y="1995"/>
                <a:ext cx="386" cy="505"/>
              </a:xfrm>
              <a:custGeom>
                <a:avLst/>
                <a:gdLst/>
                <a:ahLst/>
                <a:cxnLst>
                  <a:cxn ang="0">
                    <a:pos x="386" y="505"/>
                  </a:cxn>
                  <a:cxn ang="0">
                    <a:pos x="249" y="73"/>
                  </a:cxn>
                  <a:cxn ang="0">
                    <a:pos x="150" y="0"/>
                  </a:cxn>
                  <a:cxn ang="0">
                    <a:pos x="0" y="299"/>
                  </a:cxn>
                  <a:cxn ang="0">
                    <a:pos x="386" y="505"/>
                  </a:cxn>
                </a:cxnLst>
                <a:rect l="0" t="0" r="r" b="b"/>
                <a:pathLst>
                  <a:path w="386" h="505">
                    <a:moveTo>
                      <a:pt x="386" y="505"/>
                    </a:moveTo>
                    <a:lnTo>
                      <a:pt x="249" y="73"/>
                    </a:lnTo>
                    <a:lnTo>
                      <a:pt x="150" y="0"/>
                    </a:lnTo>
                    <a:lnTo>
                      <a:pt x="0" y="299"/>
                    </a:lnTo>
                    <a:lnTo>
                      <a:pt x="386" y="505"/>
                    </a:lnTo>
                    <a:close/>
                  </a:path>
                </a:pathLst>
              </a:custGeom>
              <a:solidFill>
                <a:srgbClr val="8F8F8F"/>
              </a:solidFill>
              <a:ln w="9525">
                <a:noFill/>
                <a:round/>
                <a:headEnd/>
                <a:tailEnd/>
              </a:ln>
            </p:spPr>
            <p:txBody>
              <a:bodyPr/>
              <a:lstStyle/>
              <a:p>
                <a:endParaRPr lang="en-US" dirty="0"/>
              </a:p>
            </p:txBody>
          </p:sp>
          <p:sp>
            <p:nvSpPr>
              <p:cNvPr id="380982" name="Freeform 54"/>
              <p:cNvSpPr>
                <a:spLocks/>
              </p:cNvSpPr>
              <p:nvPr/>
            </p:nvSpPr>
            <p:spPr bwMode="auto">
              <a:xfrm>
                <a:off x="2061" y="2168"/>
                <a:ext cx="77" cy="60"/>
              </a:xfrm>
              <a:custGeom>
                <a:avLst/>
                <a:gdLst/>
                <a:ahLst/>
                <a:cxnLst>
                  <a:cxn ang="0">
                    <a:pos x="0" y="6"/>
                  </a:cxn>
                  <a:cxn ang="0">
                    <a:pos x="0" y="13"/>
                  </a:cxn>
                  <a:cxn ang="0">
                    <a:pos x="4" y="23"/>
                  </a:cxn>
                  <a:cxn ang="0">
                    <a:pos x="14" y="33"/>
                  </a:cxn>
                  <a:cxn ang="0">
                    <a:pos x="20" y="43"/>
                  </a:cxn>
                  <a:cxn ang="0">
                    <a:pos x="30" y="46"/>
                  </a:cxn>
                  <a:cxn ang="0">
                    <a:pos x="44" y="56"/>
                  </a:cxn>
                  <a:cxn ang="0">
                    <a:pos x="54" y="60"/>
                  </a:cxn>
                  <a:cxn ang="0">
                    <a:pos x="64" y="60"/>
                  </a:cxn>
                  <a:cxn ang="0">
                    <a:pos x="70" y="60"/>
                  </a:cxn>
                  <a:cxn ang="0">
                    <a:pos x="77" y="56"/>
                  </a:cxn>
                  <a:cxn ang="0">
                    <a:pos x="77" y="53"/>
                  </a:cxn>
                  <a:cxn ang="0">
                    <a:pos x="77" y="46"/>
                  </a:cxn>
                  <a:cxn ang="0">
                    <a:pos x="77" y="40"/>
                  </a:cxn>
                  <a:cxn ang="0">
                    <a:pos x="70" y="26"/>
                  </a:cxn>
                  <a:cxn ang="0">
                    <a:pos x="60" y="16"/>
                  </a:cxn>
                  <a:cxn ang="0">
                    <a:pos x="47" y="10"/>
                  </a:cxn>
                  <a:cxn ang="0">
                    <a:pos x="34" y="6"/>
                  </a:cxn>
                  <a:cxn ang="0">
                    <a:pos x="17" y="0"/>
                  </a:cxn>
                  <a:cxn ang="0">
                    <a:pos x="14" y="0"/>
                  </a:cxn>
                  <a:cxn ang="0">
                    <a:pos x="7" y="3"/>
                  </a:cxn>
                  <a:cxn ang="0">
                    <a:pos x="0" y="6"/>
                  </a:cxn>
                </a:cxnLst>
                <a:rect l="0" t="0" r="r" b="b"/>
                <a:pathLst>
                  <a:path w="77" h="60">
                    <a:moveTo>
                      <a:pt x="0" y="6"/>
                    </a:moveTo>
                    <a:lnTo>
                      <a:pt x="0" y="13"/>
                    </a:lnTo>
                    <a:lnTo>
                      <a:pt x="4" y="23"/>
                    </a:lnTo>
                    <a:lnTo>
                      <a:pt x="14" y="33"/>
                    </a:lnTo>
                    <a:lnTo>
                      <a:pt x="20" y="43"/>
                    </a:lnTo>
                    <a:lnTo>
                      <a:pt x="30" y="46"/>
                    </a:lnTo>
                    <a:lnTo>
                      <a:pt x="44" y="56"/>
                    </a:lnTo>
                    <a:lnTo>
                      <a:pt x="54" y="60"/>
                    </a:lnTo>
                    <a:lnTo>
                      <a:pt x="64" y="60"/>
                    </a:lnTo>
                    <a:lnTo>
                      <a:pt x="70" y="60"/>
                    </a:lnTo>
                    <a:lnTo>
                      <a:pt x="77" y="56"/>
                    </a:lnTo>
                    <a:lnTo>
                      <a:pt x="77" y="53"/>
                    </a:lnTo>
                    <a:lnTo>
                      <a:pt x="77" y="46"/>
                    </a:lnTo>
                    <a:lnTo>
                      <a:pt x="77" y="40"/>
                    </a:lnTo>
                    <a:lnTo>
                      <a:pt x="70" y="26"/>
                    </a:lnTo>
                    <a:lnTo>
                      <a:pt x="60" y="16"/>
                    </a:lnTo>
                    <a:lnTo>
                      <a:pt x="47" y="10"/>
                    </a:lnTo>
                    <a:lnTo>
                      <a:pt x="34" y="6"/>
                    </a:lnTo>
                    <a:lnTo>
                      <a:pt x="17" y="0"/>
                    </a:lnTo>
                    <a:lnTo>
                      <a:pt x="14" y="0"/>
                    </a:lnTo>
                    <a:lnTo>
                      <a:pt x="7" y="3"/>
                    </a:lnTo>
                    <a:lnTo>
                      <a:pt x="0" y="6"/>
                    </a:lnTo>
                    <a:close/>
                  </a:path>
                </a:pathLst>
              </a:custGeom>
              <a:solidFill>
                <a:srgbClr val="5F5F5F"/>
              </a:solidFill>
              <a:ln w="9525">
                <a:noFill/>
                <a:round/>
                <a:headEnd/>
                <a:tailEnd/>
              </a:ln>
            </p:spPr>
            <p:txBody>
              <a:bodyPr/>
              <a:lstStyle/>
              <a:p>
                <a:endParaRPr lang="en-US" dirty="0"/>
              </a:p>
            </p:txBody>
          </p:sp>
          <p:sp>
            <p:nvSpPr>
              <p:cNvPr id="380983" name="Freeform 55"/>
              <p:cNvSpPr>
                <a:spLocks/>
              </p:cNvSpPr>
              <p:nvPr/>
            </p:nvSpPr>
            <p:spPr bwMode="auto">
              <a:xfrm>
                <a:off x="2061" y="2065"/>
                <a:ext cx="47" cy="36"/>
              </a:xfrm>
              <a:custGeom>
                <a:avLst/>
                <a:gdLst/>
                <a:ahLst/>
                <a:cxnLst>
                  <a:cxn ang="0">
                    <a:pos x="0" y="3"/>
                  </a:cxn>
                  <a:cxn ang="0">
                    <a:pos x="0" y="6"/>
                  </a:cxn>
                  <a:cxn ang="0">
                    <a:pos x="7" y="16"/>
                  </a:cxn>
                  <a:cxn ang="0">
                    <a:pos x="10" y="20"/>
                  </a:cxn>
                  <a:cxn ang="0">
                    <a:pos x="17" y="30"/>
                  </a:cxn>
                  <a:cxn ang="0">
                    <a:pos x="27" y="36"/>
                  </a:cxn>
                  <a:cxn ang="0">
                    <a:pos x="40" y="36"/>
                  </a:cxn>
                  <a:cxn ang="0">
                    <a:pos x="44" y="36"/>
                  </a:cxn>
                  <a:cxn ang="0">
                    <a:pos x="47" y="33"/>
                  </a:cxn>
                  <a:cxn ang="0">
                    <a:pos x="47" y="23"/>
                  </a:cxn>
                  <a:cxn ang="0">
                    <a:pos x="44" y="16"/>
                  </a:cxn>
                  <a:cxn ang="0">
                    <a:pos x="34" y="6"/>
                  </a:cxn>
                  <a:cxn ang="0">
                    <a:pos x="17" y="0"/>
                  </a:cxn>
                  <a:cxn ang="0">
                    <a:pos x="10" y="0"/>
                  </a:cxn>
                  <a:cxn ang="0">
                    <a:pos x="7" y="0"/>
                  </a:cxn>
                  <a:cxn ang="0">
                    <a:pos x="0" y="3"/>
                  </a:cxn>
                </a:cxnLst>
                <a:rect l="0" t="0" r="r" b="b"/>
                <a:pathLst>
                  <a:path w="47" h="36">
                    <a:moveTo>
                      <a:pt x="0" y="3"/>
                    </a:moveTo>
                    <a:lnTo>
                      <a:pt x="0" y="6"/>
                    </a:lnTo>
                    <a:lnTo>
                      <a:pt x="7" y="16"/>
                    </a:lnTo>
                    <a:lnTo>
                      <a:pt x="10" y="20"/>
                    </a:lnTo>
                    <a:lnTo>
                      <a:pt x="17" y="30"/>
                    </a:lnTo>
                    <a:lnTo>
                      <a:pt x="27" y="36"/>
                    </a:lnTo>
                    <a:lnTo>
                      <a:pt x="40" y="36"/>
                    </a:lnTo>
                    <a:lnTo>
                      <a:pt x="44" y="36"/>
                    </a:lnTo>
                    <a:lnTo>
                      <a:pt x="47" y="33"/>
                    </a:lnTo>
                    <a:lnTo>
                      <a:pt x="47" y="23"/>
                    </a:lnTo>
                    <a:lnTo>
                      <a:pt x="44" y="16"/>
                    </a:lnTo>
                    <a:lnTo>
                      <a:pt x="34" y="6"/>
                    </a:lnTo>
                    <a:lnTo>
                      <a:pt x="17" y="0"/>
                    </a:lnTo>
                    <a:lnTo>
                      <a:pt x="10" y="0"/>
                    </a:lnTo>
                    <a:lnTo>
                      <a:pt x="7" y="0"/>
                    </a:lnTo>
                    <a:lnTo>
                      <a:pt x="0" y="3"/>
                    </a:lnTo>
                    <a:close/>
                  </a:path>
                </a:pathLst>
              </a:custGeom>
              <a:solidFill>
                <a:srgbClr val="5F5F5F"/>
              </a:solidFill>
              <a:ln w="9525">
                <a:noFill/>
                <a:round/>
                <a:headEnd/>
                <a:tailEnd/>
              </a:ln>
            </p:spPr>
            <p:txBody>
              <a:bodyPr/>
              <a:lstStyle/>
              <a:p>
                <a:endParaRPr lang="en-US" dirty="0"/>
              </a:p>
            </p:txBody>
          </p:sp>
          <p:sp>
            <p:nvSpPr>
              <p:cNvPr id="380984" name="Freeform 56"/>
              <p:cNvSpPr>
                <a:spLocks/>
              </p:cNvSpPr>
              <p:nvPr/>
            </p:nvSpPr>
            <p:spPr bwMode="auto">
              <a:xfrm>
                <a:off x="2111" y="2068"/>
                <a:ext cx="602" cy="432"/>
              </a:xfrm>
              <a:custGeom>
                <a:avLst/>
                <a:gdLst/>
                <a:ahLst/>
                <a:cxnLst>
                  <a:cxn ang="0">
                    <a:pos x="602" y="432"/>
                  </a:cxn>
                  <a:cxn ang="0">
                    <a:pos x="103" y="0"/>
                  </a:cxn>
                  <a:cxn ang="0">
                    <a:pos x="0" y="0"/>
                  </a:cxn>
                  <a:cxn ang="0">
                    <a:pos x="137" y="432"/>
                  </a:cxn>
                  <a:cxn ang="0">
                    <a:pos x="602" y="432"/>
                  </a:cxn>
                </a:cxnLst>
                <a:rect l="0" t="0" r="r" b="b"/>
                <a:pathLst>
                  <a:path w="602" h="432">
                    <a:moveTo>
                      <a:pt x="602" y="432"/>
                    </a:moveTo>
                    <a:lnTo>
                      <a:pt x="103" y="0"/>
                    </a:lnTo>
                    <a:lnTo>
                      <a:pt x="0" y="0"/>
                    </a:lnTo>
                    <a:lnTo>
                      <a:pt x="137" y="432"/>
                    </a:lnTo>
                    <a:lnTo>
                      <a:pt x="602" y="432"/>
                    </a:lnTo>
                    <a:close/>
                  </a:path>
                </a:pathLst>
              </a:custGeom>
              <a:solidFill>
                <a:srgbClr val="B1B1D2"/>
              </a:solidFill>
              <a:ln w="9525">
                <a:noFill/>
                <a:round/>
                <a:headEnd/>
                <a:tailEnd/>
              </a:ln>
            </p:spPr>
            <p:txBody>
              <a:bodyPr/>
              <a:lstStyle/>
              <a:p>
                <a:endParaRPr lang="en-US" dirty="0"/>
              </a:p>
            </p:txBody>
          </p:sp>
          <p:sp>
            <p:nvSpPr>
              <p:cNvPr id="380985" name="Freeform 57"/>
              <p:cNvSpPr>
                <a:spLocks/>
              </p:cNvSpPr>
              <p:nvPr/>
            </p:nvSpPr>
            <p:spPr bwMode="auto">
              <a:xfrm>
                <a:off x="2297" y="2413"/>
                <a:ext cx="326" cy="87"/>
              </a:xfrm>
              <a:custGeom>
                <a:avLst/>
                <a:gdLst/>
                <a:ahLst/>
                <a:cxnLst>
                  <a:cxn ang="0">
                    <a:pos x="326" y="87"/>
                  </a:cxn>
                  <a:cxn ang="0">
                    <a:pos x="27" y="87"/>
                  </a:cxn>
                  <a:cxn ang="0">
                    <a:pos x="0" y="14"/>
                  </a:cxn>
                  <a:cxn ang="0">
                    <a:pos x="246" y="0"/>
                  </a:cxn>
                  <a:cxn ang="0">
                    <a:pos x="326" y="87"/>
                  </a:cxn>
                </a:cxnLst>
                <a:rect l="0" t="0" r="r" b="b"/>
                <a:pathLst>
                  <a:path w="326" h="87">
                    <a:moveTo>
                      <a:pt x="326" y="87"/>
                    </a:moveTo>
                    <a:lnTo>
                      <a:pt x="27" y="87"/>
                    </a:lnTo>
                    <a:lnTo>
                      <a:pt x="0" y="14"/>
                    </a:lnTo>
                    <a:lnTo>
                      <a:pt x="246" y="0"/>
                    </a:lnTo>
                    <a:lnTo>
                      <a:pt x="326" y="87"/>
                    </a:lnTo>
                    <a:close/>
                  </a:path>
                </a:pathLst>
              </a:custGeom>
              <a:solidFill>
                <a:srgbClr val="FFFFFF"/>
              </a:solidFill>
              <a:ln w="9525">
                <a:noFill/>
                <a:round/>
                <a:headEnd/>
                <a:tailEnd/>
              </a:ln>
            </p:spPr>
            <p:txBody>
              <a:bodyPr/>
              <a:lstStyle/>
              <a:p>
                <a:endParaRPr lang="en-US" dirty="0"/>
              </a:p>
            </p:txBody>
          </p:sp>
          <p:sp>
            <p:nvSpPr>
              <p:cNvPr id="380986" name="Freeform 58"/>
              <p:cNvSpPr>
                <a:spLocks/>
              </p:cNvSpPr>
              <p:nvPr/>
            </p:nvSpPr>
            <p:spPr bwMode="auto">
              <a:xfrm>
                <a:off x="2214" y="2287"/>
                <a:ext cx="210" cy="93"/>
              </a:xfrm>
              <a:custGeom>
                <a:avLst/>
                <a:gdLst/>
                <a:ahLst/>
                <a:cxnLst>
                  <a:cxn ang="0">
                    <a:pos x="0" y="20"/>
                  </a:cxn>
                  <a:cxn ang="0">
                    <a:pos x="156" y="0"/>
                  </a:cxn>
                  <a:cxn ang="0">
                    <a:pos x="210" y="53"/>
                  </a:cxn>
                  <a:cxn ang="0">
                    <a:pos x="146" y="73"/>
                  </a:cxn>
                  <a:cxn ang="0">
                    <a:pos x="47" y="93"/>
                  </a:cxn>
                  <a:cxn ang="0">
                    <a:pos x="0" y="20"/>
                  </a:cxn>
                </a:cxnLst>
                <a:rect l="0" t="0" r="r" b="b"/>
                <a:pathLst>
                  <a:path w="210" h="93">
                    <a:moveTo>
                      <a:pt x="0" y="20"/>
                    </a:moveTo>
                    <a:lnTo>
                      <a:pt x="156" y="0"/>
                    </a:lnTo>
                    <a:lnTo>
                      <a:pt x="210" y="53"/>
                    </a:lnTo>
                    <a:lnTo>
                      <a:pt x="146" y="73"/>
                    </a:lnTo>
                    <a:lnTo>
                      <a:pt x="47" y="93"/>
                    </a:lnTo>
                    <a:lnTo>
                      <a:pt x="0" y="20"/>
                    </a:lnTo>
                    <a:close/>
                  </a:path>
                </a:pathLst>
              </a:custGeom>
              <a:solidFill>
                <a:srgbClr val="FFFFFF"/>
              </a:solidFill>
              <a:ln w="9525">
                <a:noFill/>
                <a:round/>
                <a:headEnd/>
                <a:tailEnd/>
              </a:ln>
            </p:spPr>
            <p:txBody>
              <a:bodyPr/>
              <a:lstStyle/>
              <a:p>
                <a:endParaRPr lang="en-US" dirty="0"/>
              </a:p>
            </p:txBody>
          </p:sp>
          <p:sp>
            <p:nvSpPr>
              <p:cNvPr id="380987" name="Freeform 59"/>
              <p:cNvSpPr>
                <a:spLocks/>
              </p:cNvSpPr>
              <p:nvPr/>
            </p:nvSpPr>
            <p:spPr bwMode="auto">
              <a:xfrm>
                <a:off x="2184" y="2204"/>
                <a:ext cx="180" cy="53"/>
              </a:xfrm>
              <a:custGeom>
                <a:avLst/>
                <a:gdLst/>
                <a:ahLst/>
                <a:cxnLst>
                  <a:cxn ang="0">
                    <a:pos x="140" y="0"/>
                  </a:cxn>
                  <a:cxn ang="0">
                    <a:pos x="180" y="53"/>
                  </a:cxn>
                  <a:cxn ang="0">
                    <a:pos x="20" y="53"/>
                  </a:cxn>
                  <a:cxn ang="0">
                    <a:pos x="0" y="0"/>
                  </a:cxn>
                  <a:cxn ang="0">
                    <a:pos x="140" y="0"/>
                  </a:cxn>
                </a:cxnLst>
                <a:rect l="0" t="0" r="r" b="b"/>
                <a:pathLst>
                  <a:path w="180" h="53">
                    <a:moveTo>
                      <a:pt x="140" y="0"/>
                    </a:moveTo>
                    <a:lnTo>
                      <a:pt x="180" y="53"/>
                    </a:lnTo>
                    <a:lnTo>
                      <a:pt x="20" y="53"/>
                    </a:lnTo>
                    <a:lnTo>
                      <a:pt x="0" y="0"/>
                    </a:lnTo>
                    <a:lnTo>
                      <a:pt x="140" y="0"/>
                    </a:lnTo>
                    <a:close/>
                  </a:path>
                </a:pathLst>
              </a:custGeom>
              <a:solidFill>
                <a:srgbClr val="FFFFFF"/>
              </a:solidFill>
              <a:ln w="9525">
                <a:noFill/>
                <a:round/>
                <a:headEnd/>
                <a:tailEnd/>
              </a:ln>
            </p:spPr>
            <p:txBody>
              <a:bodyPr/>
              <a:lstStyle/>
              <a:p>
                <a:endParaRPr lang="en-US" dirty="0"/>
              </a:p>
            </p:txBody>
          </p:sp>
          <p:sp>
            <p:nvSpPr>
              <p:cNvPr id="380988" name="Freeform 60"/>
              <p:cNvSpPr>
                <a:spLocks/>
              </p:cNvSpPr>
              <p:nvPr/>
            </p:nvSpPr>
            <p:spPr bwMode="auto">
              <a:xfrm>
                <a:off x="2344" y="2141"/>
                <a:ext cx="13" cy="43"/>
              </a:xfrm>
              <a:custGeom>
                <a:avLst/>
                <a:gdLst/>
                <a:ahLst/>
                <a:cxnLst>
                  <a:cxn ang="0">
                    <a:pos x="13" y="0"/>
                  </a:cxn>
                  <a:cxn ang="0">
                    <a:pos x="6" y="10"/>
                  </a:cxn>
                  <a:cxn ang="0">
                    <a:pos x="6" y="23"/>
                  </a:cxn>
                  <a:cxn ang="0">
                    <a:pos x="6" y="37"/>
                  </a:cxn>
                  <a:cxn ang="0">
                    <a:pos x="6" y="43"/>
                  </a:cxn>
                  <a:cxn ang="0">
                    <a:pos x="0" y="40"/>
                  </a:cxn>
                  <a:cxn ang="0">
                    <a:pos x="0" y="33"/>
                  </a:cxn>
                  <a:cxn ang="0">
                    <a:pos x="3" y="20"/>
                  </a:cxn>
                  <a:cxn ang="0">
                    <a:pos x="6" y="7"/>
                  </a:cxn>
                  <a:cxn ang="0">
                    <a:pos x="6" y="0"/>
                  </a:cxn>
                  <a:cxn ang="0">
                    <a:pos x="13" y="0"/>
                  </a:cxn>
                </a:cxnLst>
                <a:rect l="0" t="0" r="r" b="b"/>
                <a:pathLst>
                  <a:path w="13" h="43">
                    <a:moveTo>
                      <a:pt x="13" y="0"/>
                    </a:moveTo>
                    <a:lnTo>
                      <a:pt x="6" y="10"/>
                    </a:lnTo>
                    <a:lnTo>
                      <a:pt x="6" y="23"/>
                    </a:lnTo>
                    <a:lnTo>
                      <a:pt x="6" y="37"/>
                    </a:lnTo>
                    <a:lnTo>
                      <a:pt x="6" y="43"/>
                    </a:lnTo>
                    <a:lnTo>
                      <a:pt x="0" y="40"/>
                    </a:lnTo>
                    <a:lnTo>
                      <a:pt x="0" y="33"/>
                    </a:lnTo>
                    <a:lnTo>
                      <a:pt x="3" y="20"/>
                    </a:lnTo>
                    <a:lnTo>
                      <a:pt x="6" y="7"/>
                    </a:lnTo>
                    <a:lnTo>
                      <a:pt x="6" y="0"/>
                    </a:lnTo>
                    <a:lnTo>
                      <a:pt x="13" y="0"/>
                    </a:lnTo>
                    <a:close/>
                  </a:path>
                </a:pathLst>
              </a:custGeom>
              <a:solidFill>
                <a:srgbClr val="FFFFFF"/>
              </a:solidFill>
              <a:ln w="9525">
                <a:noFill/>
                <a:round/>
                <a:headEnd/>
                <a:tailEnd/>
              </a:ln>
            </p:spPr>
            <p:txBody>
              <a:bodyPr/>
              <a:lstStyle/>
              <a:p>
                <a:endParaRPr lang="en-US" dirty="0"/>
              </a:p>
            </p:txBody>
          </p:sp>
          <p:sp>
            <p:nvSpPr>
              <p:cNvPr id="380989" name="Freeform 61"/>
              <p:cNvSpPr>
                <a:spLocks/>
              </p:cNvSpPr>
              <p:nvPr/>
            </p:nvSpPr>
            <p:spPr bwMode="auto">
              <a:xfrm>
                <a:off x="2344" y="2055"/>
                <a:ext cx="36" cy="89"/>
              </a:xfrm>
              <a:custGeom>
                <a:avLst/>
                <a:gdLst/>
                <a:ahLst/>
                <a:cxnLst>
                  <a:cxn ang="0">
                    <a:pos x="0" y="89"/>
                  </a:cxn>
                  <a:cxn ang="0">
                    <a:pos x="13" y="83"/>
                  </a:cxn>
                  <a:cxn ang="0">
                    <a:pos x="16" y="76"/>
                  </a:cxn>
                  <a:cxn ang="0">
                    <a:pos x="36" y="20"/>
                  </a:cxn>
                  <a:cxn ang="0">
                    <a:pos x="33" y="13"/>
                  </a:cxn>
                  <a:cxn ang="0">
                    <a:pos x="30" y="6"/>
                  </a:cxn>
                  <a:cxn ang="0">
                    <a:pos x="23" y="3"/>
                  </a:cxn>
                  <a:cxn ang="0">
                    <a:pos x="13" y="0"/>
                  </a:cxn>
                  <a:cxn ang="0">
                    <a:pos x="6" y="3"/>
                  </a:cxn>
                  <a:cxn ang="0">
                    <a:pos x="3" y="6"/>
                  </a:cxn>
                  <a:cxn ang="0">
                    <a:pos x="0" y="13"/>
                  </a:cxn>
                  <a:cxn ang="0">
                    <a:pos x="10" y="60"/>
                  </a:cxn>
                  <a:cxn ang="0">
                    <a:pos x="0" y="89"/>
                  </a:cxn>
                </a:cxnLst>
                <a:rect l="0" t="0" r="r" b="b"/>
                <a:pathLst>
                  <a:path w="36" h="89">
                    <a:moveTo>
                      <a:pt x="0" y="89"/>
                    </a:moveTo>
                    <a:lnTo>
                      <a:pt x="13" y="83"/>
                    </a:lnTo>
                    <a:lnTo>
                      <a:pt x="16" y="76"/>
                    </a:lnTo>
                    <a:lnTo>
                      <a:pt x="36" y="20"/>
                    </a:lnTo>
                    <a:lnTo>
                      <a:pt x="33" y="13"/>
                    </a:lnTo>
                    <a:lnTo>
                      <a:pt x="30" y="6"/>
                    </a:lnTo>
                    <a:lnTo>
                      <a:pt x="23" y="3"/>
                    </a:lnTo>
                    <a:lnTo>
                      <a:pt x="13" y="0"/>
                    </a:lnTo>
                    <a:lnTo>
                      <a:pt x="6" y="3"/>
                    </a:lnTo>
                    <a:lnTo>
                      <a:pt x="3" y="6"/>
                    </a:lnTo>
                    <a:lnTo>
                      <a:pt x="0" y="13"/>
                    </a:lnTo>
                    <a:lnTo>
                      <a:pt x="10" y="60"/>
                    </a:lnTo>
                    <a:lnTo>
                      <a:pt x="0" y="89"/>
                    </a:lnTo>
                    <a:close/>
                  </a:path>
                </a:pathLst>
              </a:custGeom>
              <a:solidFill>
                <a:srgbClr val="002060"/>
              </a:solidFill>
              <a:ln w="9525">
                <a:noFill/>
                <a:round/>
                <a:headEnd/>
                <a:tailEnd/>
              </a:ln>
            </p:spPr>
            <p:txBody>
              <a:bodyPr/>
              <a:lstStyle/>
              <a:p>
                <a:endParaRPr lang="en-US" dirty="0"/>
              </a:p>
            </p:txBody>
          </p:sp>
          <p:sp>
            <p:nvSpPr>
              <p:cNvPr id="380990" name="Freeform 62"/>
              <p:cNvSpPr>
                <a:spLocks/>
              </p:cNvSpPr>
              <p:nvPr/>
            </p:nvSpPr>
            <p:spPr bwMode="auto">
              <a:xfrm>
                <a:off x="2154" y="1998"/>
                <a:ext cx="200" cy="140"/>
              </a:xfrm>
              <a:custGeom>
                <a:avLst/>
                <a:gdLst/>
                <a:ahLst/>
                <a:cxnLst>
                  <a:cxn ang="0">
                    <a:pos x="0" y="77"/>
                  </a:cxn>
                  <a:cxn ang="0">
                    <a:pos x="27" y="77"/>
                  </a:cxn>
                  <a:cxn ang="0">
                    <a:pos x="57" y="77"/>
                  </a:cxn>
                  <a:cxn ang="0">
                    <a:pos x="64" y="70"/>
                  </a:cxn>
                  <a:cxn ang="0">
                    <a:pos x="77" y="70"/>
                  </a:cxn>
                  <a:cxn ang="0">
                    <a:pos x="77" y="57"/>
                  </a:cxn>
                  <a:cxn ang="0">
                    <a:pos x="87" y="44"/>
                  </a:cxn>
                  <a:cxn ang="0">
                    <a:pos x="87" y="37"/>
                  </a:cxn>
                  <a:cxn ang="0">
                    <a:pos x="94" y="34"/>
                  </a:cxn>
                  <a:cxn ang="0">
                    <a:pos x="97" y="17"/>
                  </a:cxn>
                  <a:cxn ang="0">
                    <a:pos x="140" y="0"/>
                  </a:cxn>
                  <a:cxn ang="0">
                    <a:pos x="143" y="4"/>
                  </a:cxn>
                  <a:cxn ang="0">
                    <a:pos x="157" y="10"/>
                  </a:cxn>
                  <a:cxn ang="0">
                    <a:pos x="180" y="40"/>
                  </a:cxn>
                  <a:cxn ang="0">
                    <a:pos x="187" y="60"/>
                  </a:cxn>
                  <a:cxn ang="0">
                    <a:pos x="200" y="110"/>
                  </a:cxn>
                  <a:cxn ang="0">
                    <a:pos x="187" y="133"/>
                  </a:cxn>
                  <a:cxn ang="0">
                    <a:pos x="147" y="140"/>
                  </a:cxn>
                  <a:cxn ang="0">
                    <a:pos x="113" y="110"/>
                  </a:cxn>
                  <a:cxn ang="0">
                    <a:pos x="113" y="100"/>
                  </a:cxn>
                  <a:cxn ang="0">
                    <a:pos x="110" y="87"/>
                  </a:cxn>
                  <a:cxn ang="0">
                    <a:pos x="77" y="100"/>
                  </a:cxn>
                  <a:cxn ang="0">
                    <a:pos x="37" y="100"/>
                  </a:cxn>
                  <a:cxn ang="0">
                    <a:pos x="30" y="97"/>
                  </a:cxn>
                  <a:cxn ang="0">
                    <a:pos x="0" y="93"/>
                  </a:cxn>
                  <a:cxn ang="0">
                    <a:pos x="0" y="87"/>
                  </a:cxn>
                  <a:cxn ang="0">
                    <a:pos x="0" y="77"/>
                  </a:cxn>
                </a:cxnLst>
                <a:rect l="0" t="0" r="r" b="b"/>
                <a:pathLst>
                  <a:path w="200" h="140">
                    <a:moveTo>
                      <a:pt x="0" y="77"/>
                    </a:moveTo>
                    <a:lnTo>
                      <a:pt x="27" y="77"/>
                    </a:lnTo>
                    <a:lnTo>
                      <a:pt x="57" y="77"/>
                    </a:lnTo>
                    <a:lnTo>
                      <a:pt x="64" y="70"/>
                    </a:lnTo>
                    <a:lnTo>
                      <a:pt x="77" y="70"/>
                    </a:lnTo>
                    <a:lnTo>
                      <a:pt x="77" y="57"/>
                    </a:lnTo>
                    <a:lnTo>
                      <a:pt x="87" y="44"/>
                    </a:lnTo>
                    <a:lnTo>
                      <a:pt x="87" y="37"/>
                    </a:lnTo>
                    <a:lnTo>
                      <a:pt x="94" y="34"/>
                    </a:lnTo>
                    <a:lnTo>
                      <a:pt x="97" y="17"/>
                    </a:lnTo>
                    <a:lnTo>
                      <a:pt x="140" y="0"/>
                    </a:lnTo>
                    <a:lnTo>
                      <a:pt x="143" y="4"/>
                    </a:lnTo>
                    <a:lnTo>
                      <a:pt x="157" y="10"/>
                    </a:lnTo>
                    <a:lnTo>
                      <a:pt x="180" y="40"/>
                    </a:lnTo>
                    <a:lnTo>
                      <a:pt x="187" y="60"/>
                    </a:lnTo>
                    <a:lnTo>
                      <a:pt x="200" y="110"/>
                    </a:lnTo>
                    <a:lnTo>
                      <a:pt x="187" y="133"/>
                    </a:lnTo>
                    <a:lnTo>
                      <a:pt x="147" y="140"/>
                    </a:lnTo>
                    <a:lnTo>
                      <a:pt x="113" y="110"/>
                    </a:lnTo>
                    <a:lnTo>
                      <a:pt x="113" y="100"/>
                    </a:lnTo>
                    <a:lnTo>
                      <a:pt x="110" y="87"/>
                    </a:lnTo>
                    <a:lnTo>
                      <a:pt x="77" y="100"/>
                    </a:lnTo>
                    <a:lnTo>
                      <a:pt x="37" y="100"/>
                    </a:lnTo>
                    <a:lnTo>
                      <a:pt x="30" y="97"/>
                    </a:lnTo>
                    <a:lnTo>
                      <a:pt x="0" y="93"/>
                    </a:lnTo>
                    <a:lnTo>
                      <a:pt x="0" y="87"/>
                    </a:lnTo>
                    <a:lnTo>
                      <a:pt x="0" y="77"/>
                    </a:lnTo>
                    <a:close/>
                  </a:path>
                </a:pathLst>
              </a:custGeom>
              <a:solidFill>
                <a:srgbClr val="FFFFFF"/>
              </a:solidFill>
              <a:ln w="9525">
                <a:noFill/>
                <a:round/>
                <a:headEnd/>
                <a:tailEnd/>
              </a:ln>
            </p:spPr>
            <p:txBody>
              <a:bodyPr/>
              <a:lstStyle/>
              <a:p>
                <a:endParaRPr lang="en-US" dirty="0"/>
              </a:p>
            </p:txBody>
          </p:sp>
          <p:sp>
            <p:nvSpPr>
              <p:cNvPr id="380991" name="Freeform 63"/>
              <p:cNvSpPr>
                <a:spLocks/>
              </p:cNvSpPr>
              <p:nvPr/>
            </p:nvSpPr>
            <p:spPr bwMode="auto">
              <a:xfrm>
                <a:off x="2181" y="2018"/>
                <a:ext cx="113" cy="67"/>
              </a:xfrm>
              <a:custGeom>
                <a:avLst/>
                <a:gdLst/>
                <a:ahLst/>
                <a:cxnLst>
                  <a:cxn ang="0">
                    <a:pos x="113" y="14"/>
                  </a:cxn>
                  <a:cxn ang="0">
                    <a:pos x="96" y="14"/>
                  </a:cxn>
                  <a:cxn ang="0">
                    <a:pos x="73" y="37"/>
                  </a:cxn>
                  <a:cxn ang="0">
                    <a:pos x="110" y="24"/>
                  </a:cxn>
                  <a:cxn ang="0">
                    <a:pos x="63" y="47"/>
                  </a:cxn>
                  <a:cxn ang="0">
                    <a:pos x="70" y="53"/>
                  </a:cxn>
                  <a:cxn ang="0">
                    <a:pos x="57" y="60"/>
                  </a:cxn>
                  <a:cxn ang="0">
                    <a:pos x="53" y="67"/>
                  </a:cxn>
                  <a:cxn ang="0">
                    <a:pos x="37" y="63"/>
                  </a:cxn>
                  <a:cxn ang="0">
                    <a:pos x="20" y="67"/>
                  </a:cxn>
                  <a:cxn ang="0">
                    <a:pos x="0" y="60"/>
                  </a:cxn>
                  <a:cxn ang="0">
                    <a:pos x="0" y="57"/>
                  </a:cxn>
                  <a:cxn ang="0">
                    <a:pos x="27" y="57"/>
                  </a:cxn>
                  <a:cxn ang="0">
                    <a:pos x="37" y="50"/>
                  </a:cxn>
                  <a:cxn ang="0">
                    <a:pos x="50" y="50"/>
                  </a:cxn>
                  <a:cxn ang="0">
                    <a:pos x="50" y="37"/>
                  </a:cxn>
                  <a:cxn ang="0">
                    <a:pos x="60" y="20"/>
                  </a:cxn>
                  <a:cxn ang="0">
                    <a:pos x="60" y="17"/>
                  </a:cxn>
                  <a:cxn ang="0">
                    <a:pos x="67" y="14"/>
                  </a:cxn>
                  <a:cxn ang="0">
                    <a:pos x="60" y="30"/>
                  </a:cxn>
                  <a:cxn ang="0">
                    <a:pos x="67" y="27"/>
                  </a:cxn>
                  <a:cxn ang="0">
                    <a:pos x="67" y="20"/>
                  </a:cxn>
                  <a:cxn ang="0">
                    <a:pos x="70" y="4"/>
                  </a:cxn>
                  <a:cxn ang="0">
                    <a:pos x="80" y="0"/>
                  </a:cxn>
                  <a:cxn ang="0">
                    <a:pos x="83" y="7"/>
                  </a:cxn>
                  <a:cxn ang="0">
                    <a:pos x="93" y="14"/>
                  </a:cxn>
                  <a:cxn ang="0">
                    <a:pos x="103" y="10"/>
                  </a:cxn>
                  <a:cxn ang="0">
                    <a:pos x="113" y="14"/>
                  </a:cxn>
                </a:cxnLst>
                <a:rect l="0" t="0" r="r" b="b"/>
                <a:pathLst>
                  <a:path w="113" h="67">
                    <a:moveTo>
                      <a:pt x="113" y="14"/>
                    </a:moveTo>
                    <a:lnTo>
                      <a:pt x="96" y="14"/>
                    </a:lnTo>
                    <a:lnTo>
                      <a:pt x="73" y="37"/>
                    </a:lnTo>
                    <a:lnTo>
                      <a:pt x="110" y="24"/>
                    </a:lnTo>
                    <a:lnTo>
                      <a:pt x="63" y="47"/>
                    </a:lnTo>
                    <a:lnTo>
                      <a:pt x="70" y="53"/>
                    </a:lnTo>
                    <a:lnTo>
                      <a:pt x="57" y="60"/>
                    </a:lnTo>
                    <a:lnTo>
                      <a:pt x="53" y="67"/>
                    </a:lnTo>
                    <a:lnTo>
                      <a:pt x="37" y="63"/>
                    </a:lnTo>
                    <a:lnTo>
                      <a:pt x="20" y="67"/>
                    </a:lnTo>
                    <a:lnTo>
                      <a:pt x="0" y="60"/>
                    </a:lnTo>
                    <a:lnTo>
                      <a:pt x="0" y="57"/>
                    </a:lnTo>
                    <a:lnTo>
                      <a:pt x="27" y="57"/>
                    </a:lnTo>
                    <a:lnTo>
                      <a:pt x="37" y="50"/>
                    </a:lnTo>
                    <a:lnTo>
                      <a:pt x="50" y="50"/>
                    </a:lnTo>
                    <a:lnTo>
                      <a:pt x="50" y="37"/>
                    </a:lnTo>
                    <a:lnTo>
                      <a:pt x="60" y="20"/>
                    </a:lnTo>
                    <a:lnTo>
                      <a:pt x="60" y="17"/>
                    </a:lnTo>
                    <a:lnTo>
                      <a:pt x="67" y="14"/>
                    </a:lnTo>
                    <a:lnTo>
                      <a:pt x="60" y="30"/>
                    </a:lnTo>
                    <a:lnTo>
                      <a:pt x="67" y="27"/>
                    </a:lnTo>
                    <a:lnTo>
                      <a:pt x="67" y="20"/>
                    </a:lnTo>
                    <a:lnTo>
                      <a:pt x="70" y="4"/>
                    </a:lnTo>
                    <a:lnTo>
                      <a:pt x="80" y="0"/>
                    </a:lnTo>
                    <a:lnTo>
                      <a:pt x="83" y="7"/>
                    </a:lnTo>
                    <a:lnTo>
                      <a:pt x="93" y="14"/>
                    </a:lnTo>
                    <a:lnTo>
                      <a:pt x="103" y="10"/>
                    </a:lnTo>
                    <a:lnTo>
                      <a:pt x="113" y="14"/>
                    </a:lnTo>
                    <a:close/>
                  </a:path>
                </a:pathLst>
              </a:custGeom>
              <a:solidFill>
                <a:srgbClr val="B2B2B2"/>
              </a:solidFill>
              <a:ln w="9525">
                <a:noFill/>
                <a:round/>
                <a:headEnd/>
                <a:tailEnd/>
              </a:ln>
            </p:spPr>
            <p:txBody>
              <a:bodyPr/>
              <a:lstStyle/>
              <a:p>
                <a:endParaRPr lang="en-US" dirty="0"/>
              </a:p>
            </p:txBody>
          </p:sp>
          <p:sp>
            <p:nvSpPr>
              <p:cNvPr id="380992" name="Freeform 64"/>
              <p:cNvSpPr>
                <a:spLocks/>
              </p:cNvSpPr>
              <p:nvPr/>
            </p:nvSpPr>
            <p:spPr bwMode="auto">
              <a:xfrm>
                <a:off x="2271" y="2032"/>
                <a:ext cx="76" cy="99"/>
              </a:xfrm>
              <a:custGeom>
                <a:avLst/>
                <a:gdLst/>
                <a:ahLst/>
                <a:cxnLst>
                  <a:cxn ang="0">
                    <a:pos x="33" y="0"/>
                  </a:cxn>
                  <a:cxn ang="0">
                    <a:pos x="40" y="13"/>
                  </a:cxn>
                  <a:cxn ang="0">
                    <a:pos x="40" y="16"/>
                  </a:cxn>
                  <a:cxn ang="0">
                    <a:pos x="53" y="16"/>
                  </a:cxn>
                  <a:cxn ang="0">
                    <a:pos x="40" y="23"/>
                  </a:cxn>
                  <a:cxn ang="0">
                    <a:pos x="53" y="20"/>
                  </a:cxn>
                  <a:cxn ang="0">
                    <a:pos x="53" y="23"/>
                  </a:cxn>
                  <a:cxn ang="0">
                    <a:pos x="30" y="43"/>
                  </a:cxn>
                  <a:cxn ang="0">
                    <a:pos x="40" y="49"/>
                  </a:cxn>
                  <a:cxn ang="0">
                    <a:pos x="66" y="46"/>
                  </a:cxn>
                  <a:cxn ang="0">
                    <a:pos x="40" y="66"/>
                  </a:cxn>
                  <a:cxn ang="0">
                    <a:pos x="53" y="73"/>
                  </a:cxn>
                  <a:cxn ang="0">
                    <a:pos x="40" y="83"/>
                  </a:cxn>
                  <a:cxn ang="0">
                    <a:pos x="56" y="89"/>
                  </a:cxn>
                  <a:cxn ang="0">
                    <a:pos x="76" y="83"/>
                  </a:cxn>
                  <a:cxn ang="0">
                    <a:pos x="53" y="99"/>
                  </a:cxn>
                  <a:cxn ang="0">
                    <a:pos x="13" y="83"/>
                  </a:cxn>
                  <a:cxn ang="0">
                    <a:pos x="0" y="43"/>
                  </a:cxn>
                  <a:cxn ang="0">
                    <a:pos x="30" y="13"/>
                  </a:cxn>
                  <a:cxn ang="0">
                    <a:pos x="33" y="0"/>
                  </a:cxn>
                </a:cxnLst>
                <a:rect l="0" t="0" r="r" b="b"/>
                <a:pathLst>
                  <a:path w="76" h="99">
                    <a:moveTo>
                      <a:pt x="33" y="0"/>
                    </a:moveTo>
                    <a:lnTo>
                      <a:pt x="40" y="13"/>
                    </a:lnTo>
                    <a:lnTo>
                      <a:pt x="40" y="16"/>
                    </a:lnTo>
                    <a:lnTo>
                      <a:pt x="53" y="16"/>
                    </a:lnTo>
                    <a:lnTo>
                      <a:pt x="40" y="23"/>
                    </a:lnTo>
                    <a:lnTo>
                      <a:pt x="53" y="20"/>
                    </a:lnTo>
                    <a:lnTo>
                      <a:pt x="53" y="23"/>
                    </a:lnTo>
                    <a:lnTo>
                      <a:pt x="30" y="43"/>
                    </a:lnTo>
                    <a:lnTo>
                      <a:pt x="40" y="49"/>
                    </a:lnTo>
                    <a:lnTo>
                      <a:pt x="66" y="46"/>
                    </a:lnTo>
                    <a:lnTo>
                      <a:pt x="40" y="66"/>
                    </a:lnTo>
                    <a:lnTo>
                      <a:pt x="53" y="73"/>
                    </a:lnTo>
                    <a:lnTo>
                      <a:pt x="40" y="83"/>
                    </a:lnTo>
                    <a:lnTo>
                      <a:pt x="56" y="89"/>
                    </a:lnTo>
                    <a:lnTo>
                      <a:pt x="76" y="83"/>
                    </a:lnTo>
                    <a:lnTo>
                      <a:pt x="53" y="99"/>
                    </a:lnTo>
                    <a:lnTo>
                      <a:pt x="13" y="83"/>
                    </a:lnTo>
                    <a:lnTo>
                      <a:pt x="0" y="43"/>
                    </a:lnTo>
                    <a:lnTo>
                      <a:pt x="30" y="13"/>
                    </a:lnTo>
                    <a:lnTo>
                      <a:pt x="33" y="0"/>
                    </a:lnTo>
                    <a:close/>
                  </a:path>
                </a:pathLst>
              </a:custGeom>
              <a:solidFill>
                <a:srgbClr val="B2B2B2"/>
              </a:solidFill>
              <a:ln w="9525">
                <a:noFill/>
                <a:round/>
                <a:headEnd/>
                <a:tailEnd/>
              </a:ln>
            </p:spPr>
            <p:txBody>
              <a:bodyPr/>
              <a:lstStyle/>
              <a:p>
                <a:endParaRPr lang="en-US" dirty="0"/>
              </a:p>
            </p:txBody>
          </p:sp>
          <p:sp>
            <p:nvSpPr>
              <p:cNvPr id="380993" name="Freeform 65"/>
              <p:cNvSpPr>
                <a:spLocks/>
              </p:cNvSpPr>
              <p:nvPr/>
            </p:nvSpPr>
            <p:spPr bwMode="auto">
              <a:xfrm>
                <a:off x="2347" y="1968"/>
                <a:ext cx="515" cy="475"/>
              </a:xfrm>
              <a:custGeom>
                <a:avLst/>
                <a:gdLst/>
                <a:ahLst/>
                <a:cxnLst>
                  <a:cxn ang="0">
                    <a:pos x="13" y="319"/>
                  </a:cxn>
                  <a:cxn ang="0">
                    <a:pos x="50" y="299"/>
                  </a:cxn>
                  <a:cxn ang="0">
                    <a:pos x="116" y="293"/>
                  </a:cxn>
                  <a:cxn ang="0">
                    <a:pos x="120" y="309"/>
                  </a:cxn>
                  <a:cxn ang="0">
                    <a:pos x="136" y="343"/>
                  </a:cxn>
                  <a:cxn ang="0">
                    <a:pos x="160" y="382"/>
                  </a:cxn>
                  <a:cxn ang="0">
                    <a:pos x="186" y="396"/>
                  </a:cxn>
                  <a:cxn ang="0">
                    <a:pos x="213" y="396"/>
                  </a:cxn>
                  <a:cxn ang="0">
                    <a:pos x="243" y="416"/>
                  </a:cxn>
                  <a:cxn ang="0">
                    <a:pos x="515" y="475"/>
                  </a:cxn>
                  <a:cxn ang="0">
                    <a:pos x="515" y="44"/>
                  </a:cxn>
                  <a:cxn ang="0">
                    <a:pos x="439" y="20"/>
                  </a:cxn>
                  <a:cxn ang="0">
                    <a:pos x="379" y="20"/>
                  </a:cxn>
                  <a:cxn ang="0">
                    <a:pos x="352" y="0"/>
                  </a:cxn>
                  <a:cxn ang="0">
                    <a:pos x="349" y="0"/>
                  </a:cxn>
                  <a:cxn ang="0">
                    <a:pos x="346" y="7"/>
                  </a:cxn>
                  <a:cxn ang="0">
                    <a:pos x="146" y="163"/>
                  </a:cxn>
                  <a:cxn ang="0">
                    <a:pos x="136" y="167"/>
                  </a:cxn>
                  <a:cxn ang="0">
                    <a:pos x="96" y="220"/>
                  </a:cxn>
                  <a:cxn ang="0">
                    <a:pos x="73" y="240"/>
                  </a:cxn>
                  <a:cxn ang="0">
                    <a:pos x="83" y="256"/>
                  </a:cxn>
                  <a:cxn ang="0">
                    <a:pos x="67" y="246"/>
                  </a:cxn>
                  <a:cxn ang="0">
                    <a:pos x="47" y="256"/>
                  </a:cxn>
                  <a:cxn ang="0">
                    <a:pos x="47" y="260"/>
                  </a:cxn>
                  <a:cxn ang="0">
                    <a:pos x="37" y="266"/>
                  </a:cxn>
                  <a:cxn ang="0">
                    <a:pos x="30" y="273"/>
                  </a:cxn>
                  <a:cxn ang="0">
                    <a:pos x="17" y="279"/>
                  </a:cxn>
                  <a:cxn ang="0">
                    <a:pos x="7" y="279"/>
                  </a:cxn>
                  <a:cxn ang="0">
                    <a:pos x="0" y="289"/>
                  </a:cxn>
                  <a:cxn ang="0">
                    <a:pos x="13" y="319"/>
                  </a:cxn>
                </a:cxnLst>
                <a:rect l="0" t="0" r="r" b="b"/>
                <a:pathLst>
                  <a:path w="515" h="475">
                    <a:moveTo>
                      <a:pt x="13" y="319"/>
                    </a:moveTo>
                    <a:lnTo>
                      <a:pt x="50" y="299"/>
                    </a:lnTo>
                    <a:lnTo>
                      <a:pt x="116" y="293"/>
                    </a:lnTo>
                    <a:lnTo>
                      <a:pt x="120" y="309"/>
                    </a:lnTo>
                    <a:lnTo>
                      <a:pt x="136" y="343"/>
                    </a:lnTo>
                    <a:lnTo>
                      <a:pt x="160" y="382"/>
                    </a:lnTo>
                    <a:lnTo>
                      <a:pt x="186" y="396"/>
                    </a:lnTo>
                    <a:lnTo>
                      <a:pt x="213" y="396"/>
                    </a:lnTo>
                    <a:lnTo>
                      <a:pt x="243" y="416"/>
                    </a:lnTo>
                    <a:lnTo>
                      <a:pt x="515" y="475"/>
                    </a:lnTo>
                    <a:lnTo>
                      <a:pt x="515" y="44"/>
                    </a:lnTo>
                    <a:lnTo>
                      <a:pt x="439" y="20"/>
                    </a:lnTo>
                    <a:lnTo>
                      <a:pt x="379" y="20"/>
                    </a:lnTo>
                    <a:lnTo>
                      <a:pt x="352" y="0"/>
                    </a:lnTo>
                    <a:lnTo>
                      <a:pt x="349" y="0"/>
                    </a:lnTo>
                    <a:lnTo>
                      <a:pt x="346" y="7"/>
                    </a:lnTo>
                    <a:lnTo>
                      <a:pt x="146" y="163"/>
                    </a:lnTo>
                    <a:lnTo>
                      <a:pt x="136" y="167"/>
                    </a:lnTo>
                    <a:lnTo>
                      <a:pt x="96" y="220"/>
                    </a:lnTo>
                    <a:lnTo>
                      <a:pt x="73" y="240"/>
                    </a:lnTo>
                    <a:lnTo>
                      <a:pt x="83" y="256"/>
                    </a:lnTo>
                    <a:lnTo>
                      <a:pt x="67" y="246"/>
                    </a:lnTo>
                    <a:lnTo>
                      <a:pt x="47" y="256"/>
                    </a:lnTo>
                    <a:lnTo>
                      <a:pt x="47" y="260"/>
                    </a:lnTo>
                    <a:lnTo>
                      <a:pt x="37" y="266"/>
                    </a:lnTo>
                    <a:lnTo>
                      <a:pt x="30" y="273"/>
                    </a:lnTo>
                    <a:lnTo>
                      <a:pt x="17" y="279"/>
                    </a:lnTo>
                    <a:lnTo>
                      <a:pt x="7" y="279"/>
                    </a:lnTo>
                    <a:lnTo>
                      <a:pt x="0" y="289"/>
                    </a:lnTo>
                    <a:lnTo>
                      <a:pt x="13" y="319"/>
                    </a:lnTo>
                    <a:close/>
                  </a:path>
                </a:pathLst>
              </a:custGeom>
              <a:solidFill>
                <a:srgbClr val="FFFFFF"/>
              </a:solidFill>
              <a:ln w="9525">
                <a:noFill/>
                <a:round/>
                <a:headEnd/>
                <a:tailEnd/>
              </a:ln>
            </p:spPr>
            <p:txBody>
              <a:bodyPr/>
              <a:lstStyle/>
              <a:p>
                <a:endParaRPr lang="en-US" dirty="0"/>
              </a:p>
            </p:txBody>
          </p:sp>
          <p:sp>
            <p:nvSpPr>
              <p:cNvPr id="380994" name="Freeform 66"/>
              <p:cNvSpPr>
                <a:spLocks/>
              </p:cNvSpPr>
              <p:nvPr/>
            </p:nvSpPr>
            <p:spPr bwMode="auto">
              <a:xfrm>
                <a:off x="2513" y="2158"/>
                <a:ext cx="17" cy="76"/>
              </a:xfrm>
              <a:custGeom>
                <a:avLst/>
                <a:gdLst/>
                <a:ahLst/>
                <a:cxnLst>
                  <a:cxn ang="0">
                    <a:pos x="14" y="0"/>
                  </a:cxn>
                  <a:cxn ang="0">
                    <a:pos x="10" y="20"/>
                  </a:cxn>
                  <a:cxn ang="0">
                    <a:pos x="7" y="43"/>
                  </a:cxn>
                  <a:cxn ang="0">
                    <a:pos x="0" y="56"/>
                  </a:cxn>
                  <a:cxn ang="0">
                    <a:pos x="0" y="66"/>
                  </a:cxn>
                  <a:cxn ang="0">
                    <a:pos x="7" y="76"/>
                  </a:cxn>
                  <a:cxn ang="0">
                    <a:pos x="14" y="40"/>
                  </a:cxn>
                  <a:cxn ang="0">
                    <a:pos x="17" y="20"/>
                  </a:cxn>
                  <a:cxn ang="0">
                    <a:pos x="17" y="6"/>
                  </a:cxn>
                  <a:cxn ang="0">
                    <a:pos x="14" y="0"/>
                  </a:cxn>
                </a:cxnLst>
                <a:rect l="0" t="0" r="r" b="b"/>
                <a:pathLst>
                  <a:path w="17" h="76">
                    <a:moveTo>
                      <a:pt x="14" y="0"/>
                    </a:moveTo>
                    <a:lnTo>
                      <a:pt x="10" y="20"/>
                    </a:lnTo>
                    <a:lnTo>
                      <a:pt x="7" y="43"/>
                    </a:lnTo>
                    <a:lnTo>
                      <a:pt x="0" y="56"/>
                    </a:lnTo>
                    <a:lnTo>
                      <a:pt x="0" y="66"/>
                    </a:lnTo>
                    <a:lnTo>
                      <a:pt x="7" y="76"/>
                    </a:lnTo>
                    <a:lnTo>
                      <a:pt x="14" y="40"/>
                    </a:lnTo>
                    <a:lnTo>
                      <a:pt x="17" y="20"/>
                    </a:lnTo>
                    <a:lnTo>
                      <a:pt x="17" y="6"/>
                    </a:lnTo>
                    <a:lnTo>
                      <a:pt x="14" y="0"/>
                    </a:lnTo>
                    <a:close/>
                  </a:path>
                </a:pathLst>
              </a:custGeom>
              <a:solidFill>
                <a:srgbClr val="004080"/>
              </a:solidFill>
              <a:ln w="9525">
                <a:noFill/>
                <a:round/>
                <a:headEnd/>
                <a:tailEnd/>
              </a:ln>
            </p:spPr>
            <p:txBody>
              <a:bodyPr/>
              <a:lstStyle/>
              <a:p>
                <a:endParaRPr lang="en-US" dirty="0"/>
              </a:p>
            </p:txBody>
          </p:sp>
          <p:sp>
            <p:nvSpPr>
              <p:cNvPr id="380995" name="Freeform 67"/>
              <p:cNvSpPr>
                <a:spLocks/>
              </p:cNvSpPr>
              <p:nvPr/>
            </p:nvSpPr>
            <p:spPr bwMode="auto">
              <a:xfrm>
                <a:off x="2736" y="2390"/>
                <a:ext cx="36" cy="107"/>
              </a:xfrm>
              <a:custGeom>
                <a:avLst/>
                <a:gdLst/>
                <a:ahLst/>
                <a:cxnLst>
                  <a:cxn ang="0">
                    <a:pos x="16" y="107"/>
                  </a:cxn>
                  <a:cxn ang="0">
                    <a:pos x="16" y="93"/>
                  </a:cxn>
                  <a:cxn ang="0">
                    <a:pos x="30" y="67"/>
                  </a:cxn>
                  <a:cxn ang="0">
                    <a:pos x="36" y="14"/>
                  </a:cxn>
                  <a:cxn ang="0">
                    <a:pos x="6" y="0"/>
                  </a:cxn>
                  <a:cxn ang="0">
                    <a:pos x="0" y="30"/>
                  </a:cxn>
                  <a:cxn ang="0">
                    <a:pos x="0" y="97"/>
                  </a:cxn>
                  <a:cxn ang="0">
                    <a:pos x="10" y="107"/>
                  </a:cxn>
                  <a:cxn ang="0">
                    <a:pos x="16" y="107"/>
                  </a:cxn>
                </a:cxnLst>
                <a:rect l="0" t="0" r="r" b="b"/>
                <a:pathLst>
                  <a:path w="36" h="107">
                    <a:moveTo>
                      <a:pt x="16" y="107"/>
                    </a:moveTo>
                    <a:lnTo>
                      <a:pt x="16" y="93"/>
                    </a:lnTo>
                    <a:lnTo>
                      <a:pt x="30" y="67"/>
                    </a:lnTo>
                    <a:lnTo>
                      <a:pt x="36" y="14"/>
                    </a:lnTo>
                    <a:lnTo>
                      <a:pt x="6" y="0"/>
                    </a:lnTo>
                    <a:lnTo>
                      <a:pt x="0" y="30"/>
                    </a:lnTo>
                    <a:lnTo>
                      <a:pt x="0" y="97"/>
                    </a:lnTo>
                    <a:lnTo>
                      <a:pt x="10" y="107"/>
                    </a:lnTo>
                    <a:lnTo>
                      <a:pt x="16" y="107"/>
                    </a:lnTo>
                    <a:close/>
                  </a:path>
                </a:pathLst>
              </a:custGeom>
              <a:solidFill>
                <a:srgbClr val="002060"/>
              </a:solidFill>
              <a:ln w="9525">
                <a:noFill/>
                <a:round/>
                <a:headEnd/>
                <a:tailEnd/>
              </a:ln>
            </p:spPr>
            <p:txBody>
              <a:bodyPr/>
              <a:lstStyle/>
              <a:p>
                <a:endParaRPr lang="en-US" dirty="0"/>
              </a:p>
            </p:txBody>
          </p:sp>
          <p:sp>
            <p:nvSpPr>
              <p:cNvPr id="380996" name="Freeform 68"/>
              <p:cNvSpPr>
                <a:spLocks/>
              </p:cNvSpPr>
              <p:nvPr/>
            </p:nvSpPr>
            <p:spPr bwMode="auto">
              <a:xfrm>
                <a:off x="2646" y="2078"/>
                <a:ext cx="47" cy="133"/>
              </a:xfrm>
              <a:custGeom>
                <a:avLst/>
                <a:gdLst/>
                <a:ahLst/>
                <a:cxnLst>
                  <a:cxn ang="0">
                    <a:pos x="0" y="7"/>
                  </a:cxn>
                  <a:cxn ang="0">
                    <a:pos x="7" y="40"/>
                  </a:cxn>
                  <a:cxn ang="0">
                    <a:pos x="13" y="53"/>
                  </a:cxn>
                  <a:cxn ang="0">
                    <a:pos x="23" y="113"/>
                  </a:cxn>
                  <a:cxn ang="0">
                    <a:pos x="47" y="133"/>
                  </a:cxn>
                  <a:cxn ang="0">
                    <a:pos x="40" y="96"/>
                  </a:cxn>
                  <a:cxn ang="0">
                    <a:pos x="23" y="50"/>
                  </a:cxn>
                  <a:cxn ang="0">
                    <a:pos x="23" y="30"/>
                  </a:cxn>
                  <a:cxn ang="0">
                    <a:pos x="10" y="17"/>
                  </a:cxn>
                  <a:cxn ang="0">
                    <a:pos x="10" y="0"/>
                  </a:cxn>
                  <a:cxn ang="0">
                    <a:pos x="0" y="7"/>
                  </a:cxn>
                </a:cxnLst>
                <a:rect l="0" t="0" r="r" b="b"/>
                <a:pathLst>
                  <a:path w="47" h="133">
                    <a:moveTo>
                      <a:pt x="0" y="7"/>
                    </a:moveTo>
                    <a:lnTo>
                      <a:pt x="7" y="40"/>
                    </a:lnTo>
                    <a:lnTo>
                      <a:pt x="13" y="53"/>
                    </a:lnTo>
                    <a:lnTo>
                      <a:pt x="23" y="113"/>
                    </a:lnTo>
                    <a:lnTo>
                      <a:pt x="47" y="133"/>
                    </a:lnTo>
                    <a:lnTo>
                      <a:pt x="40" y="96"/>
                    </a:lnTo>
                    <a:lnTo>
                      <a:pt x="23" y="50"/>
                    </a:lnTo>
                    <a:lnTo>
                      <a:pt x="23" y="30"/>
                    </a:lnTo>
                    <a:lnTo>
                      <a:pt x="10" y="17"/>
                    </a:lnTo>
                    <a:lnTo>
                      <a:pt x="10" y="0"/>
                    </a:lnTo>
                    <a:lnTo>
                      <a:pt x="0" y="7"/>
                    </a:lnTo>
                    <a:close/>
                  </a:path>
                </a:pathLst>
              </a:custGeom>
              <a:solidFill>
                <a:srgbClr val="3F621F"/>
              </a:solidFill>
              <a:ln w="9525">
                <a:noFill/>
                <a:round/>
                <a:headEnd/>
                <a:tailEnd/>
              </a:ln>
            </p:spPr>
            <p:txBody>
              <a:bodyPr/>
              <a:lstStyle/>
              <a:p>
                <a:endParaRPr lang="en-US" dirty="0"/>
              </a:p>
            </p:txBody>
          </p:sp>
          <p:sp>
            <p:nvSpPr>
              <p:cNvPr id="380997" name="Freeform 69"/>
              <p:cNvSpPr>
                <a:spLocks/>
              </p:cNvSpPr>
              <p:nvPr/>
            </p:nvSpPr>
            <p:spPr bwMode="auto">
              <a:xfrm>
                <a:off x="2473" y="2184"/>
                <a:ext cx="57" cy="90"/>
              </a:xfrm>
              <a:custGeom>
                <a:avLst/>
                <a:gdLst/>
                <a:ahLst/>
                <a:cxnLst>
                  <a:cxn ang="0">
                    <a:pos x="10" y="7"/>
                  </a:cxn>
                  <a:cxn ang="0">
                    <a:pos x="24" y="44"/>
                  </a:cxn>
                  <a:cxn ang="0">
                    <a:pos x="0" y="57"/>
                  </a:cxn>
                  <a:cxn ang="0">
                    <a:pos x="0" y="73"/>
                  </a:cxn>
                  <a:cxn ang="0">
                    <a:pos x="7" y="80"/>
                  </a:cxn>
                  <a:cxn ang="0">
                    <a:pos x="7" y="67"/>
                  </a:cxn>
                  <a:cxn ang="0">
                    <a:pos x="24" y="53"/>
                  </a:cxn>
                  <a:cxn ang="0">
                    <a:pos x="27" y="50"/>
                  </a:cxn>
                  <a:cxn ang="0">
                    <a:pos x="40" y="73"/>
                  </a:cxn>
                  <a:cxn ang="0">
                    <a:pos x="37" y="90"/>
                  </a:cxn>
                  <a:cxn ang="0">
                    <a:pos x="57" y="70"/>
                  </a:cxn>
                  <a:cxn ang="0">
                    <a:pos x="50" y="53"/>
                  </a:cxn>
                  <a:cxn ang="0">
                    <a:pos x="47" y="50"/>
                  </a:cxn>
                  <a:cxn ang="0">
                    <a:pos x="44" y="40"/>
                  </a:cxn>
                  <a:cxn ang="0">
                    <a:pos x="37" y="40"/>
                  </a:cxn>
                  <a:cxn ang="0">
                    <a:pos x="20" y="0"/>
                  </a:cxn>
                  <a:cxn ang="0">
                    <a:pos x="10" y="7"/>
                  </a:cxn>
                </a:cxnLst>
                <a:rect l="0" t="0" r="r" b="b"/>
                <a:pathLst>
                  <a:path w="57" h="90">
                    <a:moveTo>
                      <a:pt x="10" y="7"/>
                    </a:moveTo>
                    <a:lnTo>
                      <a:pt x="24" y="44"/>
                    </a:lnTo>
                    <a:lnTo>
                      <a:pt x="0" y="57"/>
                    </a:lnTo>
                    <a:lnTo>
                      <a:pt x="0" y="73"/>
                    </a:lnTo>
                    <a:lnTo>
                      <a:pt x="7" y="80"/>
                    </a:lnTo>
                    <a:lnTo>
                      <a:pt x="7" y="67"/>
                    </a:lnTo>
                    <a:lnTo>
                      <a:pt x="24" y="53"/>
                    </a:lnTo>
                    <a:lnTo>
                      <a:pt x="27" y="50"/>
                    </a:lnTo>
                    <a:lnTo>
                      <a:pt x="40" y="73"/>
                    </a:lnTo>
                    <a:lnTo>
                      <a:pt x="37" y="90"/>
                    </a:lnTo>
                    <a:lnTo>
                      <a:pt x="57" y="70"/>
                    </a:lnTo>
                    <a:lnTo>
                      <a:pt x="50" y="53"/>
                    </a:lnTo>
                    <a:lnTo>
                      <a:pt x="47" y="50"/>
                    </a:lnTo>
                    <a:lnTo>
                      <a:pt x="44" y="40"/>
                    </a:lnTo>
                    <a:lnTo>
                      <a:pt x="37" y="40"/>
                    </a:lnTo>
                    <a:lnTo>
                      <a:pt x="20" y="0"/>
                    </a:lnTo>
                    <a:lnTo>
                      <a:pt x="10" y="7"/>
                    </a:lnTo>
                    <a:close/>
                  </a:path>
                </a:pathLst>
              </a:custGeom>
              <a:solidFill>
                <a:srgbClr val="B2B2B2"/>
              </a:solidFill>
              <a:ln w="9525">
                <a:noFill/>
                <a:round/>
                <a:headEnd/>
                <a:tailEnd/>
              </a:ln>
            </p:spPr>
            <p:txBody>
              <a:bodyPr/>
              <a:lstStyle/>
              <a:p>
                <a:endParaRPr lang="en-US" dirty="0"/>
              </a:p>
            </p:txBody>
          </p:sp>
          <p:sp>
            <p:nvSpPr>
              <p:cNvPr id="380998" name="Freeform 70"/>
              <p:cNvSpPr>
                <a:spLocks/>
              </p:cNvSpPr>
              <p:nvPr/>
            </p:nvSpPr>
            <p:spPr bwMode="auto">
              <a:xfrm>
                <a:off x="2530" y="2168"/>
                <a:ext cx="63" cy="89"/>
              </a:xfrm>
              <a:custGeom>
                <a:avLst/>
                <a:gdLst/>
                <a:ahLst/>
                <a:cxnLst>
                  <a:cxn ang="0">
                    <a:pos x="30" y="0"/>
                  </a:cxn>
                  <a:cxn ang="0">
                    <a:pos x="30" y="26"/>
                  </a:cxn>
                  <a:cxn ang="0">
                    <a:pos x="13" y="43"/>
                  </a:cxn>
                  <a:cxn ang="0">
                    <a:pos x="13" y="73"/>
                  </a:cxn>
                  <a:cxn ang="0">
                    <a:pos x="0" y="89"/>
                  </a:cxn>
                  <a:cxn ang="0">
                    <a:pos x="33" y="69"/>
                  </a:cxn>
                  <a:cxn ang="0">
                    <a:pos x="46" y="46"/>
                  </a:cxn>
                  <a:cxn ang="0">
                    <a:pos x="63" y="30"/>
                  </a:cxn>
                  <a:cxn ang="0">
                    <a:pos x="46" y="3"/>
                  </a:cxn>
                  <a:cxn ang="0">
                    <a:pos x="30" y="0"/>
                  </a:cxn>
                </a:cxnLst>
                <a:rect l="0" t="0" r="r" b="b"/>
                <a:pathLst>
                  <a:path w="63" h="89">
                    <a:moveTo>
                      <a:pt x="30" y="0"/>
                    </a:moveTo>
                    <a:lnTo>
                      <a:pt x="30" y="26"/>
                    </a:lnTo>
                    <a:lnTo>
                      <a:pt x="13" y="43"/>
                    </a:lnTo>
                    <a:lnTo>
                      <a:pt x="13" y="73"/>
                    </a:lnTo>
                    <a:lnTo>
                      <a:pt x="0" y="89"/>
                    </a:lnTo>
                    <a:lnTo>
                      <a:pt x="33" y="69"/>
                    </a:lnTo>
                    <a:lnTo>
                      <a:pt x="46" y="46"/>
                    </a:lnTo>
                    <a:lnTo>
                      <a:pt x="63" y="30"/>
                    </a:lnTo>
                    <a:lnTo>
                      <a:pt x="46" y="3"/>
                    </a:lnTo>
                    <a:lnTo>
                      <a:pt x="30" y="0"/>
                    </a:lnTo>
                    <a:close/>
                  </a:path>
                </a:pathLst>
              </a:custGeom>
              <a:solidFill>
                <a:srgbClr val="B2B2B2"/>
              </a:solidFill>
              <a:ln w="9525">
                <a:noFill/>
                <a:round/>
                <a:headEnd/>
                <a:tailEnd/>
              </a:ln>
            </p:spPr>
            <p:txBody>
              <a:bodyPr/>
              <a:lstStyle/>
              <a:p>
                <a:endParaRPr lang="en-US" dirty="0"/>
              </a:p>
            </p:txBody>
          </p:sp>
          <p:sp>
            <p:nvSpPr>
              <p:cNvPr id="380999" name="Freeform 71"/>
              <p:cNvSpPr>
                <a:spLocks/>
              </p:cNvSpPr>
              <p:nvPr/>
            </p:nvSpPr>
            <p:spPr bwMode="auto">
              <a:xfrm>
                <a:off x="2487" y="2144"/>
                <a:ext cx="26" cy="50"/>
              </a:xfrm>
              <a:custGeom>
                <a:avLst/>
                <a:gdLst/>
                <a:ahLst/>
                <a:cxnLst>
                  <a:cxn ang="0">
                    <a:pos x="0" y="34"/>
                  </a:cxn>
                  <a:cxn ang="0">
                    <a:pos x="26" y="0"/>
                  </a:cxn>
                  <a:cxn ang="0">
                    <a:pos x="26" y="10"/>
                  </a:cxn>
                  <a:cxn ang="0">
                    <a:pos x="10" y="50"/>
                  </a:cxn>
                  <a:cxn ang="0">
                    <a:pos x="0" y="34"/>
                  </a:cxn>
                </a:cxnLst>
                <a:rect l="0" t="0" r="r" b="b"/>
                <a:pathLst>
                  <a:path w="26" h="50">
                    <a:moveTo>
                      <a:pt x="0" y="34"/>
                    </a:moveTo>
                    <a:lnTo>
                      <a:pt x="26" y="0"/>
                    </a:lnTo>
                    <a:lnTo>
                      <a:pt x="26" y="10"/>
                    </a:lnTo>
                    <a:lnTo>
                      <a:pt x="10" y="50"/>
                    </a:lnTo>
                    <a:lnTo>
                      <a:pt x="0" y="34"/>
                    </a:lnTo>
                    <a:close/>
                  </a:path>
                </a:pathLst>
              </a:custGeom>
              <a:solidFill>
                <a:srgbClr val="B2B2B2"/>
              </a:solidFill>
              <a:ln w="9525">
                <a:noFill/>
                <a:round/>
                <a:headEnd/>
                <a:tailEnd/>
              </a:ln>
            </p:spPr>
            <p:txBody>
              <a:bodyPr/>
              <a:lstStyle/>
              <a:p>
                <a:endParaRPr lang="en-US" dirty="0"/>
              </a:p>
            </p:txBody>
          </p:sp>
          <p:sp>
            <p:nvSpPr>
              <p:cNvPr id="381000" name="Freeform 72"/>
              <p:cNvSpPr>
                <a:spLocks/>
              </p:cNvSpPr>
              <p:nvPr/>
            </p:nvSpPr>
            <p:spPr bwMode="auto">
              <a:xfrm>
                <a:off x="2354" y="2201"/>
                <a:ext cx="109" cy="86"/>
              </a:xfrm>
              <a:custGeom>
                <a:avLst/>
                <a:gdLst/>
                <a:ahLst/>
                <a:cxnLst>
                  <a:cxn ang="0">
                    <a:pos x="10" y="70"/>
                  </a:cxn>
                  <a:cxn ang="0">
                    <a:pos x="36" y="63"/>
                  </a:cxn>
                  <a:cxn ang="0">
                    <a:pos x="36" y="46"/>
                  </a:cxn>
                  <a:cxn ang="0">
                    <a:pos x="53" y="56"/>
                  </a:cxn>
                  <a:cxn ang="0">
                    <a:pos x="60" y="56"/>
                  </a:cxn>
                  <a:cxn ang="0">
                    <a:pos x="66" y="56"/>
                  </a:cxn>
                  <a:cxn ang="0">
                    <a:pos x="46" y="40"/>
                  </a:cxn>
                  <a:cxn ang="0">
                    <a:pos x="46" y="27"/>
                  </a:cxn>
                  <a:cxn ang="0">
                    <a:pos x="76" y="27"/>
                  </a:cxn>
                  <a:cxn ang="0">
                    <a:pos x="76" y="10"/>
                  </a:cxn>
                  <a:cxn ang="0">
                    <a:pos x="103" y="0"/>
                  </a:cxn>
                  <a:cxn ang="0">
                    <a:pos x="96" y="10"/>
                  </a:cxn>
                  <a:cxn ang="0">
                    <a:pos x="109" y="43"/>
                  </a:cxn>
                  <a:cxn ang="0">
                    <a:pos x="80" y="70"/>
                  </a:cxn>
                  <a:cxn ang="0">
                    <a:pos x="60" y="70"/>
                  </a:cxn>
                  <a:cxn ang="0">
                    <a:pos x="33" y="80"/>
                  </a:cxn>
                  <a:cxn ang="0">
                    <a:pos x="10" y="86"/>
                  </a:cxn>
                  <a:cxn ang="0">
                    <a:pos x="0" y="86"/>
                  </a:cxn>
                  <a:cxn ang="0">
                    <a:pos x="10" y="70"/>
                  </a:cxn>
                </a:cxnLst>
                <a:rect l="0" t="0" r="r" b="b"/>
                <a:pathLst>
                  <a:path w="109" h="86">
                    <a:moveTo>
                      <a:pt x="10" y="70"/>
                    </a:moveTo>
                    <a:lnTo>
                      <a:pt x="36" y="63"/>
                    </a:lnTo>
                    <a:lnTo>
                      <a:pt x="36" y="46"/>
                    </a:lnTo>
                    <a:lnTo>
                      <a:pt x="53" y="56"/>
                    </a:lnTo>
                    <a:lnTo>
                      <a:pt x="60" y="56"/>
                    </a:lnTo>
                    <a:lnTo>
                      <a:pt x="66" y="56"/>
                    </a:lnTo>
                    <a:lnTo>
                      <a:pt x="46" y="40"/>
                    </a:lnTo>
                    <a:lnTo>
                      <a:pt x="46" y="27"/>
                    </a:lnTo>
                    <a:lnTo>
                      <a:pt x="76" y="27"/>
                    </a:lnTo>
                    <a:lnTo>
                      <a:pt x="76" y="10"/>
                    </a:lnTo>
                    <a:lnTo>
                      <a:pt x="103" y="0"/>
                    </a:lnTo>
                    <a:lnTo>
                      <a:pt x="96" y="10"/>
                    </a:lnTo>
                    <a:lnTo>
                      <a:pt x="109" y="43"/>
                    </a:lnTo>
                    <a:lnTo>
                      <a:pt x="80" y="70"/>
                    </a:lnTo>
                    <a:lnTo>
                      <a:pt x="60" y="70"/>
                    </a:lnTo>
                    <a:lnTo>
                      <a:pt x="33" y="80"/>
                    </a:lnTo>
                    <a:lnTo>
                      <a:pt x="10" y="86"/>
                    </a:lnTo>
                    <a:lnTo>
                      <a:pt x="0" y="86"/>
                    </a:lnTo>
                    <a:lnTo>
                      <a:pt x="10" y="70"/>
                    </a:lnTo>
                    <a:close/>
                  </a:path>
                </a:pathLst>
              </a:custGeom>
              <a:solidFill>
                <a:srgbClr val="B2B2B2"/>
              </a:solidFill>
              <a:ln w="9525">
                <a:noFill/>
                <a:round/>
                <a:headEnd/>
                <a:tailEnd/>
              </a:ln>
            </p:spPr>
            <p:txBody>
              <a:bodyPr/>
              <a:lstStyle/>
              <a:p>
                <a:endParaRPr lang="en-US" dirty="0"/>
              </a:p>
            </p:txBody>
          </p:sp>
          <p:sp>
            <p:nvSpPr>
              <p:cNvPr id="381001" name="Freeform 73"/>
              <p:cNvSpPr>
                <a:spLocks/>
              </p:cNvSpPr>
              <p:nvPr/>
            </p:nvSpPr>
            <p:spPr bwMode="auto">
              <a:xfrm>
                <a:off x="2666" y="2101"/>
                <a:ext cx="57" cy="123"/>
              </a:xfrm>
              <a:custGeom>
                <a:avLst/>
                <a:gdLst/>
                <a:ahLst/>
                <a:cxnLst>
                  <a:cxn ang="0">
                    <a:pos x="30" y="24"/>
                  </a:cxn>
                  <a:cxn ang="0">
                    <a:pos x="17" y="24"/>
                  </a:cxn>
                  <a:cxn ang="0">
                    <a:pos x="17" y="30"/>
                  </a:cxn>
                  <a:cxn ang="0">
                    <a:pos x="33" y="57"/>
                  </a:cxn>
                  <a:cxn ang="0">
                    <a:pos x="57" y="123"/>
                  </a:cxn>
                  <a:cxn ang="0">
                    <a:pos x="27" y="110"/>
                  </a:cxn>
                  <a:cxn ang="0">
                    <a:pos x="20" y="63"/>
                  </a:cxn>
                  <a:cxn ang="0">
                    <a:pos x="3" y="27"/>
                  </a:cxn>
                  <a:cxn ang="0">
                    <a:pos x="0" y="0"/>
                  </a:cxn>
                  <a:cxn ang="0">
                    <a:pos x="30" y="24"/>
                  </a:cxn>
                </a:cxnLst>
                <a:rect l="0" t="0" r="r" b="b"/>
                <a:pathLst>
                  <a:path w="57" h="123">
                    <a:moveTo>
                      <a:pt x="30" y="24"/>
                    </a:moveTo>
                    <a:lnTo>
                      <a:pt x="17" y="24"/>
                    </a:lnTo>
                    <a:lnTo>
                      <a:pt x="17" y="30"/>
                    </a:lnTo>
                    <a:lnTo>
                      <a:pt x="33" y="57"/>
                    </a:lnTo>
                    <a:lnTo>
                      <a:pt x="57" y="123"/>
                    </a:lnTo>
                    <a:lnTo>
                      <a:pt x="27" y="110"/>
                    </a:lnTo>
                    <a:lnTo>
                      <a:pt x="20" y="63"/>
                    </a:lnTo>
                    <a:lnTo>
                      <a:pt x="3" y="27"/>
                    </a:lnTo>
                    <a:lnTo>
                      <a:pt x="0" y="0"/>
                    </a:lnTo>
                    <a:lnTo>
                      <a:pt x="30" y="24"/>
                    </a:lnTo>
                    <a:close/>
                  </a:path>
                </a:pathLst>
              </a:custGeom>
              <a:solidFill>
                <a:srgbClr val="B2B2B2"/>
              </a:solidFill>
              <a:ln w="9525">
                <a:noFill/>
                <a:round/>
                <a:headEnd/>
                <a:tailEnd/>
              </a:ln>
            </p:spPr>
            <p:txBody>
              <a:bodyPr/>
              <a:lstStyle/>
              <a:p>
                <a:endParaRPr lang="en-US" dirty="0"/>
              </a:p>
            </p:txBody>
          </p:sp>
          <p:sp>
            <p:nvSpPr>
              <p:cNvPr id="381002" name="Freeform 74"/>
              <p:cNvSpPr>
                <a:spLocks/>
              </p:cNvSpPr>
              <p:nvPr/>
            </p:nvSpPr>
            <p:spPr bwMode="auto">
              <a:xfrm>
                <a:off x="2766" y="2038"/>
                <a:ext cx="96" cy="329"/>
              </a:xfrm>
              <a:custGeom>
                <a:avLst/>
                <a:gdLst/>
                <a:ahLst/>
                <a:cxnLst>
                  <a:cxn ang="0">
                    <a:pos x="33" y="130"/>
                  </a:cxn>
                  <a:cxn ang="0">
                    <a:pos x="23" y="146"/>
                  </a:cxn>
                  <a:cxn ang="0">
                    <a:pos x="23" y="156"/>
                  </a:cxn>
                  <a:cxn ang="0">
                    <a:pos x="26" y="163"/>
                  </a:cxn>
                  <a:cxn ang="0">
                    <a:pos x="26" y="170"/>
                  </a:cxn>
                  <a:cxn ang="0">
                    <a:pos x="0" y="183"/>
                  </a:cxn>
                  <a:cxn ang="0">
                    <a:pos x="26" y="196"/>
                  </a:cxn>
                  <a:cxn ang="0">
                    <a:pos x="26" y="199"/>
                  </a:cxn>
                  <a:cxn ang="0">
                    <a:pos x="23" y="203"/>
                  </a:cxn>
                  <a:cxn ang="0">
                    <a:pos x="0" y="219"/>
                  </a:cxn>
                  <a:cxn ang="0">
                    <a:pos x="63" y="249"/>
                  </a:cxn>
                  <a:cxn ang="0">
                    <a:pos x="33" y="319"/>
                  </a:cxn>
                  <a:cxn ang="0">
                    <a:pos x="59" y="329"/>
                  </a:cxn>
                  <a:cxn ang="0">
                    <a:pos x="96" y="329"/>
                  </a:cxn>
                  <a:cxn ang="0">
                    <a:pos x="96" y="0"/>
                  </a:cxn>
                  <a:cxn ang="0">
                    <a:pos x="76" y="17"/>
                  </a:cxn>
                  <a:cxn ang="0">
                    <a:pos x="76" y="63"/>
                  </a:cxn>
                  <a:cxn ang="0">
                    <a:pos x="76" y="93"/>
                  </a:cxn>
                  <a:cxn ang="0">
                    <a:pos x="66" y="110"/>
                  </a:cxn>
                  <a:cxn ang="0">
                    <a:pos x="53" y="123"/>
                  </a:cxn>
                  <a:cxn ang="0">
                    <a:pos x="33" y="130"/>
                  </a:cxn>
                </a:cxnLst>
                <a:rect l="0" t="0" r="r" b="b"/>
                <a:pathLst>
                  <a:path w="96" h="329">
                    <a:moveTo>
                      <a:pt x="33" y="130"/>
                    </a:moveTo>
                    <a:lnTo>
                      <a:pt x="23" y="146"/>
                    </a:lnTo>
                    <a:lnTo>
                      <a:pt x="23" y="156"/>
                    </a:lnTo>
                    <a:lnTo>
                      <a:pt x="26" y="163"/>
                    </a:lnTo>
                    <a:lnTo>
                      <a:pt x="26" y="170"/>
                    </a:lnTo>
                    <a:lnTo>
                      <a:pt x="0" y="183"/>
                    </a:lnTo>
                    <a:lnTo>
                      <a:pt x="26" y="196"/>
                    </a:lnTo>
                    <a:lnTo>
                      <a:pt x="26" y="199"/>
                    </a:lnTo>
                    <a:lnTo>
                      <a:pt x="23" y="203"/>
                    </a:lnTo>
                    <a:lnTo>
                      <a:pt x="0" y="219"/>
                    </a:lnTo>
                    <a:lnTo>
                      <a:pt x="63" y="249"/>
                    </a:lnTo>
                    <a:lnTo>
                      <a:pt x="33" y="319"/>
                    </a:lnTo>
                    <a:lnTo>
                      <a:pt x="59" y="329"/>
                    </a:lnTo>
                    <a:lnTo>
                      <a:pt x="96" y="329"/>
                    </a:lnTo>
                    <a:lnTo>
                      <a:pt x="96" y="0"/>
                    </a:lnTo>
                    <a:lnTo>
                      <a:pt x="76" y="17"/>
                    </a:lnTo>
                    <a:lnTo>
                      <a:pt x="76" y="63"/>
                    </a:lnTo>
                    <a:lnTo>
                      <a:pt x="76" y="93"/>
                    </a:lnTo>
                    <a:lnTo>
                      <a:pt x="66" y="110"/>
                    </a:lnTo>
                    <a:lnTo>
                      <a:pt x="53" y="123"/>
                    </a:lnTo>
                    <a:lnTo>
                      <a:pt x="33" y="130"/>
                    </a:lnTo>
                    <a:close/>
                  </a:path>
                </a:pathLst>
              </a:custGeom>
              <a:solidFill>
                <a:srgbClr val="B2B2B2"/>
              </a:solidFill>
              <a:ln w="9525">
                <a:noFill/>
                <a:round/>
                <a:headEnd/>
                <a:tailEnd/>
              </a:ln>
            </p:spPr>
            <p:txBody>
              <a:bodyPr/>
              <a:lstStyle/>
              <a:p>
                <a:endParaRPr lang="en-US" dirty="0"/>
              </a:p>
            </p:txBody>
          </p:sp>
          <p:sp>
            <p:nvSpPr>
              <p:cNvPr id="381003" name="Freeform 75"/>
              <p:cNvSpPr>
                <a:spLocks/>
              </p:cNvSpPr>
              <p:nvPr/>
            </p:nvSpPr>
            <p:spPr bwMode="auto">
              <a:xfrm>
                <a:off x="2703" y="1972"/>
                <a:ext cx="159" cy="295"/>
              </a:xfrm>
              <a:custGeom>
                <a:avLst/>
                <a:gdLst/>
                <a:ahLst/>
                <a:cxnLst>
                  <a:cxn ang="0">
                    <a:pos x="0" y="0"/>
                  </a:cxn>
                  <a:cxn ang="0">
                    <a:pos x="10" y="20"/>
                  </a:cxn>
                  <a:cxn ang="0">
                    <a:pos x="23" y="33"/>
                  </a:cxn>
                  <a:cxn ang="0">
                    <a:pos x="23" y="50"/>
                  </a:cxn>
                  <a:cxn ang="0">
                    <a:pos x="29" y="33"/>
                  </a:cxn>
                  <a:cxn ang="0">
                    <a:pos x="29" y="23"/>
                  </a:cxn>
                  <a:cxn ang="0">
                    <a:pos x="49" y="26"/>
                  </a:cxn>
                  <a:cxn ang="0">
                    <a:pos x="76" y="23"/>
                  </a:cxn>
                  <a:cxn ang="0">
                    <a:pos x="29" y="76"/>
                  </a:cxn>
                  <a:cxn ang="0">
                    <a:pos x="10" y="126"/>
                  </a:cxn>
                  <a:cxn ang="0">
                    <a:pos x="10" y="219"/>
                  </a:cxn>
                  <a:cxn ang="0">
                    <a:pos x="23" y="153"/>
                  </a:cxn>
                  <a:cxn ang="0">
                    <a:pos x="66" y="83"/>
                  </a:cxn>
                  <a:cxn ang="0">
                    <a:pos x="109" y="66"/>
                  </a:cxn>
                  <a:cxn ang="0">
                    <a:pos x="66" y="113"/>
                  </a:cxn>
                  <a:cxn ang="0">
                    <a:pos x="20" y="206"/>
                  </a:cxn>
                  <a:cxn ang="0">
                    <a:pos x="13" y="242"/>
                  </a:cxn>
                  <a:cxn ang="0">
                    <a:pos x="46" y="265"/>
                  </a:cxn>
                  <a:cxn ang="0">
                    <a:pos x="46" y="285"/>
                  </a:cxn>
                  <a:cxn ang="0">
                    <a:pos x="83" y="295"/>
                  </a:cxn>
                  <a:cxn ang="0">
                    <a:pos x="59" y="279"/>
                  </a:cxn>
                  <a:cxn ang="0">
                    <a:pos x="59" y="256"/>
                  </a:cxn>
                  <a:cxn ang="0">
                    <a:pos x="43" y="232"/>
                  </a:cxn>
                  <a:cxn ang="0">
                    <a:pos x="79" y="202"/>
                  </a:cxn>
                  <a:cxn ang="0">
                    <a:pos x="116" y="166"/>
                  </a:cxn>
                  <a:cxn ang="0">
                    <a:pos x="136" y="129"/>
                  </a:cxn>
                  <a:cxn ang="0">
                    <a:pos x="119" y="143"/>
                  </a:cxn>
                  <a:cxn ang="0">
                    <a:pos x="119" y="123"/>
                  </a:cxn>
                  <a:cxn ang="0">
                    <a:pos x="106" y="113"/>
                  </a:cxn>
                  <a:cxn ang="0">
                    <a:pos x="66" y="166"/>
                  </a:cxn>
                  <a:cxn ang="0">
                    <a:pos x="86" y="116"/>
                  </a:cxn>
                  <a:cxn ang="0">
                    <a:pos x="159" y="73"/>
                  </a:cxn>
                  <a:cxn ang="0">
                    <a:pos x="159" y="36"/>
                  </a:cxn>
                  <a:cxn ang="0">
                    <a:pos x="132" y="23"/>
                  </a:cxn>
                  <a:cxn ang="0">
                    <a:pos x="96" y="13"/>
                  </a:cxn>
                  <a:cxn ang="0">
                    <a:pos x="56" y="13"/>
                  </a:cxn>
                  <a:cxn ang="0">
                    <a:pos x="29" y="10"/>
                  </a:cxn>
                  <a:cxn ang="0">
                    <a:pos x="26" y="13"/>
                  </a:cxn>
                  <a:cxn ang="0">
                    <a:pos x="0" y="0"/>
                  </a:cxn>
                </a:cxnLst>
                <a:rect l="0" t="0" r="r" b="b"/>
                <a:pathLst>
                  <a:path w="159" h="295">
                    <a:moveTo>
                      <a:pt x="0" y="0"/>
                    </a:moveTo>
                    <a:lnTo>
                      <a:pt x="10" y="20"/>
                    </a:lnTo>
                    <a:lnTo>
                      <a:pt x="23" y="33"/>
                    </a:lnTo>
                    <a:lnTo>
                      <a:pt x="23" y="50"/>
                    </a:lnTo>
                    <a:lnTo>
                      <a:pt x="29" y="33"/>
                    </a:lnTo>
                    <a:lnTo>
                      <a:pt x="29" y="23"/>
                    </a:lnTo>
                    <a:lnTo>
                      <a:pt x="49" y="26"/>
                    </a:lnTo>
                    <a:lnTo>
                      <a:pt x="76" y="23"/>
                    </a:lnTo>
                    <a:lnTo>
                      <a:pt x="29" y="76"/>
                    </a:lnTo>
                    <a:lnTo>
                      <a:pt x="10" y="126"/>
                    </a:lnTo>
                    <a:lnTo>
                      <a:pt x="10" y="219"/>
                    </a:lnTo>
                    <a:lnTo>
                      <a:pt x="23" y="153"/>
                    </a:lnTo>
                    <a:lnTo>
                      <a:pt x="66" y="83"/>
                    </a:lnTo>
                    <a:lnTo>
                      <a:pt x="109" y="66"/>
                    </a:lnTo>
                    <a:lnTo>
                      <a:pt x="66" y="113"/>
                    </a:lnTo>
                    <a:lnTo>
                      <a:pt x="20" y="206"/>
                    </a:lnTo>
                    <a:lnTo>
                      <a:pt x="13" y="242"/>
                    </a:lnTo>
                    <a:lnTo>
                      <a:pt x="46" y="265"/>
                    </a:lnTo>
                    <a:lnTo>
                      <a:pt x="46" y="285"/>
                    </a:lnTo>
                    <a:lnTo>
                      <a:pt x="83" y="295"/>
                    </a:lnTo>
                    <a:lnTo>
                      <a:pt x="59" y="279"/>
                    </a:lnTo>
                    <a:lnTo>
                      <a:pt x="59" y="256"/>
                    </a:lnTo>
                    <a:lnTo>
                      <a:pt x="43" y="232"/>
                    </a:lnTo>
                    <a:lnTo>
                      <a:pt x="79" y="202"/>
                    </a:lnTo>
                    <a:lnTo>
                      <a:pt x="116" y="166"/>
                    </a:lnTo>
                    <a:lnTo>
                      <a:pt x="136" y="129"/>
                    </a:lnTo>
                    <a:lnTo>
                      <a:pt x="119" y="143"/>
                    </a:lnTo>
                    <a:lnTo>
                      <a:pt x="119" y="123"/>
                    </a:lnTo>
                    <a:lnTo>
                      <a:pt x="106" y="113"/>
                    </a:lnTo>
                    <a:lnTo>
                      <a:pt x="66" y="166"/>
                    </a:lnTo>
                    <a:lnTo>
                      <a:pt x="86" y="116"/>
                    </a:lnTo>
                    <a:lnTo>
                      <a:pt x="159" y="73"/>
                    </a:lnTo>
                    <a:lnTo>
                      <a:pt x="159" y="36"/>
                    </a:lnTo>
                    <a:lnTo>
                      <a:pt x="132" y="23"/>
                    </a:lnTo>
                    <a:lnTo>
                      <a:pt x="96" y="13"/>
                    </a:lnTo>
                    <a:lnTo>
                      <a:pt x="56" y="13"/>
                    </a:lnTo>
                    <a:lnTo>
                      <a:pt x="29" y="10"/>
                    </a:lnTo>
                    <a:lnTo>
                      <a:pt x="26" y="13"/>
                    </a:lnTo>
                    <a:lnTo>
                      <a:pt x="0" y="0"/>
                    </a:lnTo>
                    <a:close/>
                  </a:path>
                </a:pathLst>
              </a:custGeom>
              <a:solidFill>
                <a:srgbClr val="B2B2B2"/>
              </a:solidFill>
              <a:ln w="9525">
                <a:noFill/>
                <a:round/>
                <a:headEnd/>
                <a:tailEnd/>
              </a:ln>
            </p:spPr>
            <p:txBody>
              <a:bodyPr/>
              <a:lstStyle/>
              <a:p>
                <a:endParaRPr lang="en-US" dirty="0"/>
              </a:p>
            </p:txBody>
          </p:sp>
          <p:sp>
            <p:nvSpPr>
              <p:cNvPr id="381004" name="Freeform 76"/>
              <p:cNvSpPr>
                <a:spLocks/>
              </p:cNvSpPr>
              <p:nvPr/>
            </p:nvSpPr>
            <p:spPr bwMode="auto">
              <a:xfrm>
                <a:off x="2105" y="2068"/>
                <a:ext cx="49" cy="23"/>
              </a:xfrm>
              <a:custGeom>
                <a:avLst/>
                <a:gdLst/>
                <a:ahLst/>
                <a:cxnLst>
                  <a:cxn ang="0">
                    <a:pos x="10" y="23"/>
                  </a:cxn>
                  <a:cxn ang="0">
                    <a:pos x="20" y="17"/>
                  </a:cxn>
                  <a:cxn ang="0">
                    <a:pos x="0" y="17"/>
                  </a:cxn>
                  <a:cxn ang="0">
                    <a:pos x="0" y="13"/>
                  </a:cxn>
                  <a:cxn ang="0">
                    <a:pos x="23" y="0"/>
                  </a:cxn>
                  <a:cxn ang="0">
                    <a:pos x="33" y="0"/>
                  </a:cxn>
                  <a:cxn ang="0">
                    <a:pos x="46" y="10"/>
                  </a:cxn>
                  <a:cxn ang="0">
                    <a:pos x="46" y="17"/>
                  </a:cxn>
                  <a:cxn ang="0">
                    <a:pos x="49" y="23"/>
                  </a:cxn>
                  <a:cxn ang="0">
                    <a:pos x="26" y="17"/>
                  </a:cxn>
                  <a:cxn ang="0">
                    <a:pos x="23" y="17"/>
                  </a:cxn>
                  <a:cxn ang="0">
                    <a:pos x="10" y="23"/>
                  </a:cxn>
                </a:cxnLst>
                <a:rect l="0" t="0" r="r" b="b"/>
                <a:pathLst>
                  <a:path w="49" h="23">
                    <a:moveTo>
                      <a:pt x="10" y="23"/>
                    </a:moveTo>
                    <a:lnTo>
                      <a:pt x="20" y="17"/>
                    </a:lnTo>
                    <a:lnTo>
                      <a:pt x="0" y="17"/>
                    </a:lnTo>
                    <a:lnTo>
                      <a:pt x="0" y="13"/>
                    </a:lnTo>
                    <a:lnTo>
                      <a:pt x="23" y="0"/>
                    </a:lnTo>
                    <a:lnTo>
                      <a:pt x="33" y="0"/>
                    </a:lnTo>
                    <a:lnTo>
                      <a:pt x="46" y="10"/>
                    </a:lnTo>
                    <a:lnTo>
                      <a:pt x="46" y="17"/>
                    </a:lnTo>
                    <a:lnTo>
                      <a:pt x="49" y="23"/>
                    </a:lnTo>
                    <a:lnTo>
                      <a:pt x="26" y="17"/>
                    </a:lnTo>
                    <a:lnTo>
                      <a:pt x="23" y="17"/>
                    </a:lnTo>
                    <a:lnTo>
                      <a:pt x="10" y="23"/>
                    </a:lnTo>
                    <a:close/>
                  </a:path>
                </a:pathLst>
              </a:custGeom>
              <a:solidFill>
                <a:srgbClr val="FFC0B6"/>
              </a:solidFill>
              <a:ln w="9525">
                <a:noFill/>
                <a:round/>
                <a:headEnd/>
                <a:tailEnd/>
              </a:ln>
            </p:spPr>
            <p:txBody>
              <a:bodyPr/>
              <a:lstStyle/>
              <a:p>
                <a:endParaRPr lang="en-US" dirty="0"/>
              </a:p>
            </p:txBody>
          </p:sp>
          <p:sp>
            <p:nvSpPr>
              <p:cNvPr id="381005" name="Freeform 77"/>
              <p:cNvSpPr>
                <a:spLocks/>
              </p:cNvSpPr>
              <p:nvPr/>
            </p:nvSpPr>
            <p:spPr bwMode="auto">
              <a:xfrm>
                <a:off x="2231" y="2002"/>
                <a:ext cx="17" cy="13"/>
              </a:xfrm>
              <a:custGeom>
                <a:avLst/>
                <a:gdLst/>
                <a:ahLst/>
                <a:cxnLst>
                  <a:cxn ang="0">
                    <a:pos x="10" y="0"/>
                  </a:cxn>
                  <a:cxn ang="0">
                    <a:pos x="10" y="0"/>
                  </a:cxn>
                  <a:cxn ang="0">
                    <a:pos x="3" y="3"/>
                  </a:cxn>
                  <a:cxn ang="0">
                    <a:pos x="0" y="3"/>
                  </a:cxn>
                  <a:cxn ang="0">
                    <a:pos x="0" y="6"/>
                  </a:cxn>
                  <a:cxn ang="0">
                    <a:pos x="0" y="10"/>
                  </a:cxn>
                  <a:cxn ang="0">
                    <a:pos x="3" y="13"/>
                  </a:cxn>
                  <a:cxn ang="0">
                    <a:pos x="7" y="13"/>
                  </a:cxn>
                  <a:cxn ang="0">
                    <a:pos x="13" y="13"/>
                  </a:cxn>
                  <a:cxn ang="0">
                    <a:pos x="17" y="13"/>
                  </a:cxn>
                  <a:cxn ang="0">
                    <a:pos x="17" y="10"/>
                  </a:cxn>
                  <a:cxn ang="0">
                    <a:pos x="10" y="0"/>
                  </a:cxn>
                </a:cxnLst>
                <a:rect l="0" t="0" r="r" b="b"/>
                <a:pathLst>
                  <a:path w="17" h="13">
                    <a:moveTo>
                      <a:pt x="10" y="0"/>
                    </a:moveTo>
                    <a:lnTo>
                      <a:pt x="10" y="0"/>
                    </a:lnTo>
                    <a:lnTo>
                      <a:pt x="3" y="3"/>
                    </a:lnTo>
                    <a:lnTo>
                      <a:pt x="0" y="3"/>
                    </a:lnTo>
                    <a:lnTo>
                      <a:pt x="0" y="6"/>
                    </a:lnTo>
                    <a:lnTo>
                      <a:pt x="0" y="10"/>
                    </a:lnTo>
                    <a:lnTo>
                      <a:pt x="3" y="13"/>
                    </a:lnTo>
                    <a:lnTo>
                      <a:pt x="7" y="13"/>
                    </a:lnTo>
                    <a:lnTo>
                      <a:pt x="13" y="13"/>
                    </a:lnTo>
                    <a:lnTo>
                      <a:pt x="17" y="13"/>
                    </a:lnTo>
                    <a:lnTo>
                      <a:pt x="17" y="10"/>
                    </a:lnTo>
                    <a:lnTo>
                      <a:pt x="10" y="0"/>
                    </a:lnTo>
                    <a:close/>
                  </a:path>
                </a:pathLst>
              </a:custGeom>
              <a:solidFill>
                <a:srgbClr val="8F8F8F"/>
              </a:solidFill>
              <a:ln w="9525">
                <a:noFill/>
                <a:round/>
                <a:headEnd/>
                <a:tailEnd/>
              </a:ln>
            </p:spPr>
            <p:txBody>
              <a:bodyPr/>
              <a:lstStyle/>
              <a:p>
                <a:endParaRPr lang="en-US" dirty="0"/>
              </a:p>
            </p:txBody>
          </p:sp>
          <p:sp>
            <p:nvSpPr>
              <p:cNvPr id="381006" name="Freeform 78"/>
              <p:cNvSpPr>
                <a:spLocks/>
              </p:cNvSpPr>
              <p:nvPr/>
            </p:nvSpPr>
            <p:spPr bwMode="auto">
              <a:xfrm>
                <a:off x="2248" y="2015"/>
                <a:ext cx="13" cy="7"/>
              </a:xfrm>
              <a:custGeom>
                <a:avLst/>
                <a:gdLst/>
                <a:ahLst/>
                <a:cxnLst>
                  <a:cxn ang="0">
                    <a:pos x="0" y="0"/>
                  </a:cxn>
                  <a:cxn ang="0">
                    <a:pos x="3" y="7"/>
                  </a:cxn>
                  <a:cxn ang="0">
                    <a:pos x="6" y="7"/>
                  </a:cxn>
                  <a:cxn ang="0">
                    <a:pos x="13" y="7"/>
                  </a:cxn>
                  <a:cxn ang="0">
                    <a:pos x="13" y="7"/>
                  </a:cxn>
                  <a:cxn ang="0">
                    <a:pos x="13" y="0"/>
                  </a:cxn>
                  <a:cxn ang="0">
                    <a:pos x="0" y="0"/>
                  </a:cxn>
                </a:cxnLst>
                <a:rect l="0" t="0" r="r" b="b"/>
                <a:pathLst>
                  <a:path w="13" h="7">
                    <a:moveTo>
                      <a:pt x="0" y="0"/>
                    </a:moveTo>
                    <a:lnTo>
                      <a:pt x="3" y="7"/>
                    </a:lnTo>
                    <a:lnTo>
                      <a:pt x="6" y="7"/>
                    </a:lnTo>
                    <a:lnTo>
                      <a:pt x="13" y="7"/>
                    </a:lnTo>
                    <a:lnTo>
                      <a:pt x="13" y="7"/>
                    </a:lnTo>
                    <a:lnTo>
                      <a:pt x="13" y="0"/>
                    </a:lnTo>
                    <a:lnTo>
                      <a:pt x="0" y="0"/>
                    </a:lnTo>
                    <a:close/>
                  </a:path>
                </a:pathLst>
              </a:custGeom>
              <a:solidFill>
                <a:srgbClr val="FFC0B6"/>
              </a:solidFill>
              <a:ln w="9525">
                <a:noFill/>
                <a:round/>
                <a:headEnd/>
                <a:tailEnd/>
              </a:ln>
            </p:spPr>
            <p:txBody>
              <a:bodyPr/>
              <a:lstStyle/>
              <a:p>
                <a:endParaRPr lang="en-US" dirty="0"/>
              </a:p>
            </p:txBody>
          </p:sp>
          <p:sp>
            <p:nvSpPr>
              <p:cNvPr id="381007" name="Freeform 79"/>
              <p:cNvSpPr>
                <a:spLocks/>
              </p:cNvSpPr>
              <p:nvPr/>
            </p:nvSpPr>
            <p:spPr bwMode="auto">
              <a:xfrm>
                <a:off x="2234" y="1959"/>
                <a:ext cx="60" cy="66"/>
              </a:xfrm>
              <a:custGeom>
                <a:avLst/>
                <a:gdLst/>
                <a:ahLst/>
                <a:cxnLst>
                  <a:cxn ang="0">
                    <a:pos x="14" y="0"/>
                  </a:cxn>
                  <a:cxn ang="0">
                    <a:pos x="10" y="3"/>
                  </a:cxn>
                  <a:cxn ang="0">
                    <a:pos x="4" y="16"/>
                  </a:cxn>
                  <a:cxn ang="0">
                    <a:pos x="4" y="23"/>
                  </a:cxn>
                  <a:cxn ang="0">
                    <a:pos x="0" y="33"/>
                  </a:cxn>
                  <a:cxn ang="0">
                    <a:pos x="7" y="36"/>
                  </a:cxn>
                  <a:cxn ang="0">
                    <a:pos x="7" y="43"/>
                  </a:cxn>
                  <a:cxn ang="0">
                    <a:pos x="14" y="53"/>
                  </a:cxn>
                  <a:cxn ang="0">
                    <a:pos x="27" y="53"/>
                  </a:cxn>
                  <a:cxn ang="0">
                    <a:pos x="30" y="63"/>
                  </a:cxn>
                  <a:cxn ang="0">
                    <a:pos x="27" y="66"/>
                  </a:cxn>
                  <a:cxn ang="0">
                    <a:pos x="37" y="53"/>
                  </a:cxn>
                  <a:cxn ang="0">
                    <a:pos x="60" y="39"/>
                  </a:cxn>
                  <a:cxn ang="0">
                    <a:pos x="33" y="0"/>
                  </a:cxn>
                  <a:cxn ang="0">
                    <a:pos x="14" y="0"/>
                  </a:cxn>
                </a:cxnLst>
                <a:rect l="0" t="0" r="r" b="b"/>
                <a:pathLst>
                  <a:path w="60" h="66">
                    <a:moveTo>
                      <a:pt x="14" y="0"/>
                    </a:moveTo>
                    <a:lnTo>
                      <a:pt x="10" y="3"/>
                    </a:lnTo>
                    <a:lnTo>
                      <a:pt x="4" y="16"/>
                    </a:lnTo>
                    <a:lnTo>
                      <a:pt x="4" y="23"/>
                    </a:lnTo>
                    <a:lnTo>
                      <a:pt x="0" y="33"/>
                    </a:lnTo>
                    <a:lnTo>
                      <a:pt x="7" y="36"/>
                    </a:lnTo>
                    <a:lnTo>
                      <a:pt x="7" y="43"/>
                    </a:lnTo>
                    <a:lnTo>
                      <a:pt x="14" y="53"/>
                    </a:lnTo>
                    <a:lnTo>
                      <a:pt x="27" y="53"/>
                    </a:lnTo>
                    <a:lnTo>
                      <a:pt x="30" y="63"/>
                    </a:lnTo>
                    <a:lnTo>
                      <a:pt x="27" y="66"/>
                    </a:lnTo>
                    <a:lnTo>
                      <a:pt x="37" y="53"/>
                    </a:lnTo>
                    <a:lnTo>
                      <a:pt x="60" y="39"/>
                    </a:lnTo>
                    <a:lnTo>
                      <a:pt x="33" y="0"/>
                    </a:lnTo>
                    <a:lnTo>
                      <a:pt x="14" y="0"/>
                    </a:lnTo>
                    <a:close/>
                  </a:path>
                </a:pathLst>
              </a:custGeom>
              <a:solidFill>
                <a:srgbClr val="FFC0B6"/>
              </a:solidFill>
              <a:ln w="9525">
                <a:noFill/>
                <a:round/>
                <a:headEnd/>
                <a:tailEnd/>
              </a:ln>
            </p:spPr>
            <p:txBody>
              <a:bodyPr/>
              <a:lstStyle/>
              <a:p>
                <a:endParaRPr lang="en-US" dirty="0"/>
              </a:p>
            </p:txBody>
          </p:sp>
          <p:sp>
            <p:nvSpPr>
              <p:cNvPr id="381008" name="Freeform 80"/>
              <p:cNvSpPr>
                <a:spLocks/>
              </p:cNvSpPr>
              <p:nvPr/>
            </p:nvSpPr>
            <p:spPr bwMode="auto">
              <a:xfrm>
                <a:off x="2294" y="2254"/>
                <a:ext cx="66" cy="47"/>
              </a:xfrm>
              <a:custGeom>
                <a:avLst/>
                <a:gdLst/>
                <a:ahLst/>
                <a:cxnLst>
                  <a:cxn ang="0">
                    <a:pos x="17" y="43"/>
                  </a:cxn>
                  <a:cxn ang="0">
                    <a:pos x="30" y="43"/>
                  </a:cxn>
                  <a:cxn ang="0">
                    <a:pos x="47" y="33"/>
                  </a:cxn>
                  <a:cxn ang="0">
                    <a:pos x="63" y="33"/>
                  </a:cxn>
                  <a:cxn ang="0">
                    <a:pos x="66" y="30"/>
                  </a:cxn>
                  <a:cxn ang="0">
                    <a:pos x="66" y="17"/>
                  </a:cxn>
                  <a:cxn ang="0">
                    <a:pos x="63" y="7"/>
                  </a:cxn>
                  <a:cxn ang="0">
                    <a:pos x="47" y="3"/>
                  </a:cxn>
                  <a:cxn ang="0">
                    <a:pos x="27" y="0"/>
                  </a:cxn>
                  <a:cxn ang="0">
                    <a:pos x="23" y="0"/>
                  </a:cxn>
                  <a:cxn ang="0">
                    <a:pos x="17" y="3"/>
                  </a:cxn>
                  <a:cxn ang="0">
                    <a:pos x="3" y="17"/>
                  </a:cxn>
                  <a:cxn ang="0">
                    <a:pos x="3" y="20"/>
                  </a:cxn>
                  <a:cxn ang="0">
                    <a:pos x="0" y="27"/>
                  </a:cxn>
                  <a:cxn ang="0">
                    <a:pos x="3" y="37"/>
                  </a:cxn>
                  <a:cxn ang="0">
                    <a:pos x="13" y="47"/>
                  </a:cxn>
                  <a:cxn ang="0">
                    <a:pos x="17" y="43"/>
                  </a:cxn>
                </a:cxnLst>
                <a:rect l="0" t="0" r="r" b="b"/>
                <a:pathLst>
                  <a:path w="66" h="47">
                    <a:moveTo>
                      <a:pt x="17" y="43"/>
                    </a:moveTo>
                    <a:lnTo>
                      <a:pt x="30" y="43"/>
                    </a:lnTo>
                    <a:lnTo>
                      <a:pt x="47" y="33"/>
                    </a:lnTo>
                    <a:lnTo>
                      <a:pt x="63" y="33"/>
                    </a:lnTo>
                    <a:lnTo>
                      <a:pt x="66" y="30"/>
                    </a:lnTo>
                    <a:lnTo>
                      <a:pt x="66" y="17"/>
                    </a:lnTo>
                    <a:lnTo>
                      <a:pt x="63" y="7"/>
                    </a:lnTo>
                    <a:lnTo>
                      <a:pt x="47" y="3"/>
                    </a:lnTo>
                    <a:lnTo>
                      <a:pt x="27" y="0"/>
                    </a:lnTo>
                    <a:lnTo>
                      <a:pt x="23" y="0"/>
                    </a:lnTo>
                    <a:lnTo>
                      <a:pt x="17" y="3"/>
                    </a:lnTo>
                    <a:lnTo>
                      <a:pt x="3" y="17"/>
                    </a:lnTo>
                    <a:lnTo>
                      <a:pt x="3" y="20"/>
                    </a:lnTo>
                    <a:lnTo>
                      <a:pt x="0" y="27"/>
                    </a:lnTo>
                    <a:lnTo>
                      <a:pt x="3" y="37"/>
                    </a:lnTo>
                    <a:lnTo>
                      <a:pt x="13" y="47"/>
                    </a:lnTo>
                    <a:lnTo>
                      <a:pt x="17" y="43"/>
                    </a:lnTo>
                    <a:close/>
                  </a:path>
                </a:pathLst>
              </a:custGeom>
              <a:solidFill>
                <a:srgbClr val="FFC0B6"/>
              </a:solidFill>
              <a:ln w="9525">
                <a:noFill/>
                <a:round/>
                <a:headEnd/>
                <a:tailEnd/>
              </a:ln>
            </p:spPr>
            <p:txBody>
              <a:bodyPr/>
              <a:lstStyle/>
              <a:p>
                <a:endParaRPr lang="en-US" dirty="0"/>
              </a:p>
            </p:txBody>
          </p:sp>
          <p:sp>
            <p:nvSpPr>
              <p:cNvPr id="381009" name="Freeform 81"/>
              <p:cNvSpPr>
                <a:spLocks/>
              </p:cNvSpPr>
              <p:nvPr/>
            </p:nvSpPr>
            <p:spPr bwMode="auto">
              <a:xfrm>
                <a:off x="2407" y="2115"/>
                <a:ext cx="66" cy="79"/>
              </a:xfrm>
              <a:custGeom>
                <a:avLst/>
                <a:gdLst/>
                <a:ahLst/>
                <a:cxnLst>
                  <a:cxn ang="0">
                    <a:pos x="60" y="26"/>
                  </a:cxn>
                  <a:cxn ang="0">
                    <a:pos x="53" y="13"/>
                  </a:cxn>
                  <a:cxn ang="0">
                    <a:pos x="33" y="0"/>
                  </a:cxn>
                  <a:cxn ang="0">
                    <a:pos x="27" y="0"/>
                  </a:cxn>
                  <a:cxn ang="0">
                    <a:pos x="27" y="0"/>
                  </a:cxn>
                  <a:cxn ang="0">
                    <a:pos x="10" y="6"/>
                  </a:cxn>
                  <a:cxn ang="0">
                    <a:pos x="0" y="23"/>
                  </a:cxn>
                  <a:cxn ang="0">
                    <a:pos x="3" y="26"/>
                  </a:cxn>
                  <a:cxn ang="0">
                    <a:pos x="3" y="33"/>
                  </a:cxn>
                  <a:cxn ang="0">
                    <a:pos x="7" y="46"/>
                  </a:cxn>
                  <a:cxn ang="0">
                    <a:pos x="17" y="63"/>
                  </a:cxn>
                  <a:cxn ang="0">
                    <a:pos x="53" y="79"/>
                  </a:cxn>
                  <a:cxn ang="0">
                    <a:pos x="66" y="33"/>
                  </a:cxn>
                  <a:cxn ang="0">
                    <a:pos x="60" y="26"/>
                  </a:cxn>
                </a:cxnLst>
                <a:rect l="0" t="0" r="r" b="b"/>
                <a:pathLst>
                  <a:path w="66" h="79">
                    <a:moveTo>
                      <a:pt x="60" y="26"/>
                    </a:moveTo>
                    <a:lnTo>
                      <a:pt x="53" y="13"/>
                    </a:lnTo>
                    <a:lnTo>
                      <a:pt x="33" y="0"/>
                    </a:lnTo>
                    <a:lnTo>
                      <a:pt x="27" y="0"/>
                    </a:lnTo>
                    <a:lnTo>
                      <a:pt x="27" y="0"/>
                    </a:lnTo>
                    <a:lnTo>
                      <a:pt x="10" y="6"/>
                    </a:lnTo>
                    <a:lnTo>
                      <a:pt x="0" y="23"/>
                    </a:lnTo>
                    <a:lnTo>
                      <a:pt x="3" y="26"/>
                    </a:lnTo>
                    <a:lnTo>
                      <a:pt x="3" y="33"/>
                    </a:lnTo>
                    <a:lnTo>
                      <a:pt x="7" y="46"/>
                    </a:lnTo>
                    <a:lnTo>
                      <a:pt x="17" y="63"/>
                    </a:lnTo>
                    <a:lnTo>
                      <a:pt x="53" y="79"/>
                    </a:lnTo>
                    <a:lnTo>
                      <a:pt x="66" y="33"/>
                    </a:lnTo>
                    <a:lnTo>
                      <a:pt x="60" y="26"/>
                    </a:lnTo>
                    <a:close/>
                  </a:path>
                </a:pathLst>
              </a:custGeom>
              <a:solidFill>
                <a:srgbClr val="FFC0B6"/>
              </a:solidFill>
              <a:ln w="9525">
                <a:noFill/>
                <a:round/>
                <a:headEnd/>
                <a:tailEnd/>
              </a:ln>
            </p:spPr>
            <p:txBody>
              <a:bodyPr/>
              <a:lstStyle/>
              <a:p>
                <a:endParaRPr lang="en-US" dirty="0"/>
              </a:p>
            </p:txBody>
          </p:sp>
          <p:sp>
            <p:nvSpPr>
              <p:cNvPr id="381010" name="Freeform 82"/>
              <p:cNvSpPr>
                <a:spLocks/>
              </p:cNvSpPr>
              <p:nvPr/>
            </p:nvSpPr>
            <p:spPr bwMode="auto">
              <a:xfrm>
                <a:off x="2287" y="2241"/>
                <a:ext cx="352" cy="123"/>
              </a:xfrm>
              <a:custGeom>
                <a:avLst/>
                <a:gdLst/>
                <a:ahLst/>
                <a:cxnLst>
                  <a:cxn ang="0">
                    <a:pos x="306" y="0"/>
                  </a:cxn>
                  <a:cxn ang="0">
                    <a:pos x="296" y="0"/>
                  </a:cxn>
                  <a:cxn ang="0">
                    <a:pos x="273" y="13"/>
                  </a:cxn>
                  <a:cxn ang="0">
                    <a:pos x="233" y="30"/>
                  </a:cxn>
                  <a:cxn ang="0">
                    <a:pos x="180" y="50"/>
                  </a:cxn>
                  <a:cxn ang="0">
                    <a:pos x="160" y="56"/>
                  </a:cxn>
                  <a:cxn ang="0">
                    <a:pos x="140" y="60"/>
                  </a:cxn>
                  <a:cxn ang="0">
                    <a:pos x="117" y="56"/>
                  </a:cxn>
                  <a:cxn ang="0">
                    <a:pos x="93" y="53"/>
                  </a:cxn>
                  <a:cxn ang="0">
                    <a:pos x="70" y="53"/>
                  </a:cxn>
                  <a:cxn ang="0">
                    <a:pos x="50" y="56"/>
                  </a:cxn>
                  <a:cxn ang="0">
                    <a:pos x="14" y="76"/>
                  </a:cxn>
                  <a:cxn ang="0">
                    <a:pos x="0" y="83"/>
                  </a:cxn>
                  <a:cxn ang="0">
                    <a:pos x="0" y="86"/>
                  </a:cxn>
                  <a:cxn ang="0">
                    <a:pos x="4" y="89"/>
                  </a:cxn>
                  <a:cxn ang="0">
                    <a:pos x="14" y="86"/>
                  </a:cxn>
                  <a:cxn ang="0">
                    <a:pos x="24" y="83"/>
                  </a:cxn>
                  <a:cxn ang="0">
                    <a:pos x="40" y="73"/>
                  </a:cxn>
                  <a:cxn ang="0">
                    <a:pos x="40" y="83"/>
                  </a:cxn>
                  <a:cxn ang="0">
                    <a:pos x="44" y="89"/>
                  </a:cxn>
                  <a:cxn ang="0">
                    <a:pos x="54" y="96"/>
                  </a:cxn>
                  <a:cxn ang="0">
                    <a:pos x="54" y="103"/>
                  </a:cxn>
                  <a:cxn ang="0">
                    <a:pos x="70" y="109"/>
                  </a:cxn>
                  <a:cxn ang="0">
                    <a:pos x="70" y="119"/>
                  </a:cxn>
                  <a:cxn ang="0">
                    <a:pos x="83" y="123"/>
                  </a:cxn>
                  <a:cxn ang="0">
                    <a:pos x="87" y="119"/>
                  </a:cxn>
                  <a:cxn ang="0">
                    <a:pos x="110" y="109"/>
                  </a:cxn>
                  <a:cxn ang="0">
                    <a:pos x="160" y="93"/>
                  </a:cxn>
                  <a:cxn ang="0">
                    <a:pos x="230" y="93"/>
                  </a:cxn>
                  <a:cxn ang="0">
                    <a:pos x="289" y="83"/>
                  </a:cxn>
                  <a:cxn ang="0">
                    <a:pos x="323" y="76"/>
                  </a:cxn>
                  <a:cxn ang="0">
                    <a:pos x="349" y="63"/>
                  </a:cxn>
                  <a:cxn ang="0">
                    <a:pos x="352" y="43"/>
                  </a:cxn>
                  <a:cxn ang="0">
                    <a:pos x="323" y="16"/>
                  </a:cxn>
                  <a:cxn ang="0">
                    <a:pos x="306" y="0"/>
                  </a:cxn>
                </a:cxnLst>
                <a:rect l="0" t="0" r="r" b="b"/>
                <a:pathLst>
                  <a:path w="352" h="123">
                    <a:moveTo>
                      <a:pt x="306" y="0"/>
                    </a:moveTo>
                    <a:lnTo>
                      <a:pt x="296" y="0"/>
                    </a:lnTo>
                    <a:lnTo>
                      <a:pt x="273" y="13"/>
                    </a:lnTo>
                    <a:lnTo>
                      <a:pt x="233" y="30"/>
                    </a:lnTo>
                    <a:lnTo>
                      <a:pt x="180" y="50"/>
                    </a:lnTo>
                    <a:lnTo>
                      <a:pt x="160" y="56"/>
                    </a:lnTo>
                    <a:lnTo>
                      <a:pt x="140" y="60"/>
                    </a:lnTo>
                    <a:lnTo>
                      <a:pt x="117" y="56"/>
                    </a:lnTo>
                    <a:lnTo>
                      <a:pt x="93" y="53"/>
                    </a:lnTo>
                    <a:lnTo>
                      <a:pt x="70" y="53"/>
                    </a:lnTo>
                    <a:lnTo>
                      <a:pt x="50" y="56"/>
                    </a:lnTo>
                    <a:lnTo>
                      <a:pt x="14" y="76"/>
                    </a:lnTo>
                    <a:lnTo>
                      <a:pt x="0" y="83"/>
                    </a:lnTo>
                    <a:lnTo>
                      <a:pt x="0" y="86"/>
                    </a:lnTo>
                    <a:lnTo>
                      <a:pt x="4" y="89"/>
                    </a:lnTo>
                    <a:lnTo>
                      <a:pt x="14" y="86"/>
                    </a:lnTo>
                    <a:lnTo>
                      <a:pt x="24" y="83"/>
                    </a:lnTo>
                    <a:lnTo>
                      <a:pt x="40" y="73"/>
                    </a:lnTo>
                    <a:lnTo>
                      <a:pt x="40" y="83"/>
                    </a:lnTo>
                    <a:lnTo>
                      <a:pt x="44" y="89"/>
                    </a:lnTo>
                    <a:lnTo>
                      <a:pt x="54" y="96"/>
                    </a:lnTo>
                    <a:lnTo>
                      <a:pt x="54" y="103"/>
                    </a:lnTo>
                    <a:lnTo>
                      <a:pt x="70" y="109"/>
                    </a:lnTo>
                    <a:lnTo>
                      <a:pt x="70" y="119"/>
                    </a:lnTo>
                    <a:lnTo>
                      <a:pt x="83" y="123"/>
                    </a:lnTo>
                    <a:lnTo>
                      <a:pt x="87" y="119"/>
                    </a:lnTo>
                    <a:lnTo>
                      <a:pt x="110" y="109"/>
                    </a:lnTo>
                    <a:lnTo>
                      <a:pt x="160" y="93"/>
                    </a:lnTo>
                    <a:lnTo>
                      <a:pt x="230" y="93"/>
                    </a:lnTo>
                    <a:lnTo>
                      <a:pt x="289" y="83"/>
                    </a:lnTo>
                    <a:lnTo>
                      <a:pt x="323" y="76"/>
                    </a:lnTo>
                    <a:lnTo>
                      <a:pt x="349" y="63"/>
                    </a:lnTo>
                    <a:lnTo>
                      <a:pt x="352" y="43"/>
                    </a:lnTo>
                    <a:lnTo>
                      <a:pt x="323" y="16"/>
                    </a:lnTo>
                    <a:lnTo>
                      <a:pt x="306" y="0"/>
                    </a:lnTo>
                    <a:close/>
                  </a:path>
                </a:pathLst>
              </a:custGeom>
              <a:solidFill>
                <a:srgbClr val="FFC0B6"/>
              </a:solidFill>
              <a:ln w="9525">
                <a:noFill/>
                <a:round/>
                <a:headEnd/>
                <a:tailEnd/>
              </a:ln>
            </p:spPr>
            <p:txBody>
              <a:bodyPr/>
              <a:lstStyle/>
              <a:p>
                <a:endParaRPr lang="en-US" dirty="0"/>
              </a:p>
            </p:txBody>
          </p:sp>
          <p:sp>
            <p:nvSpPr>
              <p:cNvPr id="381011" name="Freeform 83"/>
              <p:cNvSpPr>
                <a:spLocks/>
              </p:cNvSpPr>
              <p:nvPr/>
            </p:nvSpPr>
            <p:spPr bwMode="auto">
              <a:xfrm>
                <a:off x="2590" y="2148"/>
                <a:ext cx="235" cy="212"/>
              </a:xfrm>
              <a:custGeom>
                <a:avLst/>
                <a:gdLst/>
                <a:ahLst/>
                <a:cxnLst>
                  <a:cxn ang="0">
                    <a:pos x="43" y="0"/>
                  </a:cxn>
                  <a:cxn ang="0">
                    <a:pos x="6" y="20"/>
                  </a:cxn>
                  <a:cxn ang="0">
                    <a:pos x="0" y="40"/>
                  </a:cxn>
                  <a:cxn ang="0">
                    <a:pos x="39" y="99"/>
                  </a:cxn>
                  <a:cxn ang="0">
                    <a:pos x="73" y="139"/>
                  </a:cxn>
                  <a:cxn ang="0">
                    <a:pos x="109" y="176"/>
                  </a:cxn>
                  <a:cxn ang="0">
                    <a:pos x="126" y="189"/>
                  </a:cxn>
                  <a:cxn ang="0">
                    <a:pos x="149" y="209"/>
                  </a:cxn>
                  <a:cxn ang="0">
                    <a:pos x="169" y="212"/>
                  </a:cxn>
                  <a:cxn ang="0">
                    <a:pos x="189" y="212"/>
                  </a:cxn>
                  <a:cxn ang="0">
                    <a:pos x="216" y="202"/>
                  </a:cxn>
                  <a:cxn ang="0">
                    <a:pos x="235" y="139"/>
                  </a:cxn>
                  <a:cxn ang="0">
                    <a:pos x="162" y="109"/>
                  </a:cxn>
                  <a:cxn ang="0">
                    <a:pos x="159" y="93"/>
                  </a:cxn>
                  <a:cxn ang="0">
                    <a:pos x="139" y="76"/>
                  </a:cxn>
                  <a:cxn ang="0">
                    <a:pos x="123" y="70"/>
                  </a:cxn>
                  <a:cxn ang="0">
                    <a:pos x="96" y="56"/>
                  </a:cxn>
                  <a:cxn ang="0">
                    <a:pos x="49" y="6"/>
                  </a:cxn>
                  <a:cxn ang="0">
                    <a:pos x="43" y="0"/>
                  </a:cxn>
                </a:cxnLst>
                <a:rect l="0" t="0" r="r" b="b"/>
                <a:pathLst>
                  <a:path w="235" h="212">
                    <a:moveTo>
                      <a:pt x="43" y="0"/>
                    </a:moveTo>
                    <a:lnTo>
                      <a:pt x="6" y="20"/>
                    </a:lnTo>
                    <a:lnTo>
                      <a:pt x="0" y="40"/>
                    </a:lnTo>
                    <a:lnTo>
                      <a:pt x="39" y="99"/>
                    </a:lnTo>
                    <a:lnTo>
                      <a:pt x="73" y="139"/>
                    </a:lnTo>
                    <a:lnTo>
                      <a:pt x="109" y="176"/>
                    </a:lnTo>
                    <a:lnTo>
                      <a:pt x="126" y="189"/>
                    </a:lnTo>
                    <a:lnTo>
                      <a:pt x="149" y="209"/>
                    </a:lnTo>
                    <a:lnTo>
                      <a:pt x="169" y="212"/>
                    </a:lnTo>
                    <a:lnTo>
                      <a:pt x="189" y="212"/>
                    </a:lnTo>
                    <a:lnTo>
                      <a:pt x="216" y="202"/>
                    </a:lnTo>
                    <a:lnTo>
                      <a:pt x="235" y="139"/>
                    </a:lnTo>
                    <a:lnTo>
                      <a:pt x="162" y="109"/>
                    </a:lnTo>
                    <a:lnTo>
                      <a:pt x="159" y="93"/>
                    </a:lnTo>
                    <a:lnTo>
                      <a:pt x="139" y="76"/>
                    </a:lnTo>
                    <a:lnTo>
                      <a:pt x="123" y="70"/>
                    </a:lnTo>
                    <a:lnTo>
                      <a:pt x="96" y="56"/>
                    </a:lnTo>
                    <a:lnTo>
                      <a:pt x="49" y="6"/>
                    </a:lnTo>
                    <a:lnTo>
                      <a:pt x="43" y="0"/>
                    </a:lnTo>
                    <a:close/>
                  </a:path>
                </a:pathLst>
              </a:custGeom>
              <a:solidFill>
                <a:srgbClr val="FFC0B6"/>
              </a:solidFill>
              <a:ln w="9525">
                <a:noFill/>
                <a:round/>
                <a:headEnd/>
                <a:tailEnd/>
              </a:ln>
            </p:spPr>
            <p:txBody>
              <a:bodyPr/>
              <a:lstStyle/>
              <a:p>
                <a:endParaRPr lang="en-US" dirty="0"/>
              </a:p>
            </p:txBody>
          </p:sp>
          <p:sp>
            <p:nvSpPr>
              <p:cNvPr id="381012" name="Freeform 84"/>
              <p:cNvSpPr>
                <a:spLocks/>
              </p:cNvSpPr>
              <p:nvPr/>
            </p:nvSpPr>
            <p:spPr bwMode="auto">
              <a:xfrm>
                <a:off x="2576" y="2148"/>
                <a:ext cx="63" cy="43"/>
              </a:xfrm>
              <a:custGeom>
                <a:avLst/>
                <a:gdLst/>
                <a:ahLst/>
                <a:cxnLst>
                  <a:cxn ang="0">
                    <a:pos x="0" y="30"/>
                  </a:cxn>
                  <a:cxn ang="0">
                    <a:pos x="7" y="40"/>
                  </a:cxn>
                  <a:cxn ang="0">
                    <a:pos x="10" y="43"/>
                  </a:cxn>
                  <a:cxn ang="0">
                    <a:pos x="14" y="43"/>
                  </a:cxn>
                  <a:cxn ang="0">
                    <a:pos x="14" y="40"/>
                  </a:cxn>
                  <a:cxn ang="0">
                    <a:pos x="20" y="36"/>
                  </a:cxn>
                  <a:cxn ang="0">
                    <a:pos x="24" y="33"/>
                  </a:cxn>
                  <a:cxn ang="0">
                    <a:pos x="27" y="30"/>
                  </a:cxn>
                  <a:cxn ang="0">
                    <a:pos x="30" y="26"/>
                  </a:cxn>
                  <a:cxn ang="0">
                    <a:pos x="30" y="20"/>
                  </a:cxn>
                  <a:cxn ang="0">
                    <a:pos x="47" y="13"/>
                  </a:cxn>
                  <a:cxn ang="0">
                    <a:pos x="53" y="10"/>
                  </a:cxn>
                  <a:cxn ang="0">
                    <a:pos x="60" y="6"/>
                  </a:cxn>
                  <a:cxn ang="0">
                    <a:pos x="63" y="6"/>
                  </a:cxn>
                  <a:cxn ang="0">
                    <a:pos x="50" y="0"/>
                  </a:cxn>
                  <a:cxn ang="0">
                    <a:pos x="44" y="0"/>
                  </a:cxn>
                  <a:cxn ang="0">
                    <a:pos x="24" y="6"/>
                  </a:cxn>
                  <a:cxn ang="0">
                    <a:pos x="7" y="13"/>
                  </a:cxn>
                  <a:cxn ang="0">
                    <a:pos x="0" y="16"/>
                  </a:cxn>
                  <a:cxn ang="0">
                    <a:pos x="0" y="26"/>
                  </a:cxn>
                  <a:cxn ang="0">
                    <a:pos x="0" y="30"/>
                  </a:cxn>
                </a:cxnLst>
                <a:rect l="0" t="0" r="r" b="b"/>
                <a:pathLst>
                  <a:path w="63" h="43">
                    <a:moveTo>
                      <a:pt x="0" y="30"/>
                    </a:moveTo>
                    <a:lnTo>
                      <a:pt x="7" y="40"/>
                    </a:lnTo>
                    <a:lnTo>
                      <a:pt x="10" y="43"/>
                    </a:lnTo>
                    <a:lnTo>
                      <a:pt x="14" y="43"/>
                    </a:lnTo>
                    <a:lnTo>
                      <a:pt x="14" y="40"/>
                    </a:lnTo>
                    <a:lnTo>
                      <a:pt x="20" y="36"/>
                    </a:lnTo>
                    <a:lnTo>
                      <a:pt x="24" y="33"/>
                    </a:lnTo>
                    <a:lnTo>
                      <a:pt x="27" y="30"/>
                    </a:lnTo>
                    <a:lnTo>
                      <a:pt x="30" y="26"/>
                    </a:lnTo>
                    <a:lnTo>
                      <a:pt x="30" y="20"/>
                    </a:lnTo>
                    <a:lnTo>
                      <a:pt x="47" y="13"/>
                    </a:lnTo>
                    <a:lnTo>
                      <a:pt x="53" y="10"/>
                    </a:lnTo>
                    <a:lnTo>
                      <a:pt x="60" y="6"/>
                    </a:lnTo>
                    <a:lnTo>
                      <a:pt x="63" y="6"/>
                    </a:lnTo>
                    <a:lnTo>
                      <a:pt x="50" y="0"/>
                    </a:lnTo>
                    <a:lnTo>
                      <a:pt x="44" y="0"/>
                    </a:lnTo>
                    <a:lnTo>
                      <a:pt x="24" y="6"/>
                    </a:lnTo>
                    <a:lnTo>
                      <a:pt x="7" y="13"/>
                    </a:lnTo>
                    <a:lnTo>
                      <a:pt x="0" y="16"/>
                    </a:lnTo>
                    <a:lnTo>
                      <a:pt x="0" y="26"/>
                    </a:lnTo>
                    <a:lnTo>
                      <a:pt x="0" y="30"/>
                    </a:lnTo>
                    <a:close/>
                  </a:path>
                </a:pathLst>
              </a:custGeom>
              <a:solidFill>
                <a:srgbClr val="FF9F71"/>
              </a:solidFill>
              <a:ln w="9525">
                <a:noFill/>
                <a:round/>
                <a:headEnd/>
                <a:tailEnd/>
              </a:ln>
            </p:spPr>
            <p:txBody>
              <a:bodyPr/>
              <a:lstStyle/>
              <a:p>
                <a:endParaRPr lang="en-US" dirty="0"/>
              </a:p>
            </p:txBody>
          </p:sp>
          <p:sp>
            <p:nvSpPr>
              <p:cNvPr id="381013" name="Freeform 85"/>
              <p:cNvSpPr>
                <a:spLocks/>
              </p:cNvSpPr>
              <p:nvPr/>
            </p:nvSpPr>
            <p:spPr bwMode="auto">
              <a:xfrm>
                <a:off x="2460" y="1929"/>
                <a:ext cx="236" cy="202"/>
              </a:xfrm>
              <a:custGeom>
                <a:avLst/>
                <a:gdLst/>
                <a:ahLst/>
                <a:cxnLst>
                  <a:cxn ang="0">
                    <a:pos x="10" y="76"/>
                  </a:cxn>
                  <a:cxn ang="0">
                    <a:pos x="7" y="86"/>
                  </a:cxn>
                  <a:cxn ang="0">
                    <a:pos x="3" y="96"/>
                  </a:cxn>
                  <a:cxn ang="0">
                    <a:pos x="3" y="103"/>
                  </a:cxn>
                  <a:cxn ang="0">
                    <a:pos x="3" y="126"/>
                  </a:cxn>
                  <a:cxn ang="0">
                    <a:pos x="7" y="126"/>
                  </a:cxn>
                  <a:cxn ang="0">
                    <a:pos x="7" y="132"/>
                  </a:cxn>
                  <a:cxn ang="0">
                    <a:pos x="10" y="139"/>
                  </a:cxn>
                  <a:cxn ang="0">
                    <a:pos x="7" y="156"/>
                  </a:cxn>
                  <a:cxn ang="0">
                    <a:pos x="7" y="159"/>
                  </a:cxn>
                  <a:cxn ang="0">
                    <a:pos x="7" y="162"/>
                  </a:cxn>
                  <a:cxn ang="0">
                    <a:pos x="20" y="162"/>
                  </a:cxn>
                  <a:cxn ang="0">
                    <a:pos x="20" y="172"/>
                  </a:cxn>
                  <a:cxn ang="0">
                    <a:pos x="20" y="172"/>
                  </a:cxn>
                  <a:cxn ang="0">
                    <a:pos x="23" y="176"/>
                  </a:cxn>
                  <a:cxn ang="0">
                    <a:pos x="23" y="179"/>
                  </a:cxn>
                  <a:cxn ang="0">
                    <a:pos x="23" y="182"/>
                  </a:cxn>
                  <a:cxn ang="0">
                    <a:pos x="27" y="186"/>
                  </a:cxn>
                  <a:cxn ang="0">
                    <a:pos x="33" y="186"/>
                  </a:cxn>
                  <a:cxn ang="0">
                    <a:pos x="37" y="186"/>
                  </a:cxn>
                  <a:cxn ang="0">
                    <a:pos x="33" y="186"/>
                  </a:cxn>
                  <a:cxn ang="0">
                    <a:pos x="30" y="192"/>
                  </a:cxn>
                  <a:cxn ang="0">
                    <a:pos x="33" y="199"/>
                  </a:cxn>
                  <a:cxn ang="0">
                    <a:pos x="37" y="199"/>
                  </a:cxn>
                  <a:cxn ang="0">
                    <a:pos x="47" y="202"/>
                  </a:cxn>
                  <a:cxn ang="0">
                    <a:pos x="70" y="199"/>
                  </a:cxn>
                  <a:cxn ang="0">
                    <a:pos x="176" y="159"/>
                  </a:cxn>
                  <a:cxn ang="0">
                    <a:pos x="223" y="93"/>
                  </a:cxn>
                  <a:cxn ang="0">
                    <a:pos x="236" y="63"/>
                  </a:cxn>
                  <a:cxn ang="0">
                    <a:pos x="236" y="46"/>
                  </a:cxn>
                  <a:cxn ang="0">
                    <a:pos x="219" y="33"/>
                  </a:cxn>
                  <a:cxn ang="0">
                    <a:pos x="196" y="10"/>
                  </a:cxn>
                  <a:cxn ang="0">
                    <a:pos x="33" y="0"/>
                  </a:cxn>
                  <a:cxn ang="0">
                    <a:pos x="7" y="20"/>
                  </a:cxn>
                  <a:cxn ang="0">
                    <a:pos x="0" y="36"/>
                  </a:cxn>
                  <a:cxn ang="0">
                    <a:pos x="0" y="53"/>
                  </a:cxn>
                  <a:cxn ang="0">
                    <a:pos x="7" y="73"/>
                  </a:cxn>
                  <a:cxn ang="0">
                    <a:pos x="10" y="76"/>
                  </a:cxn>
                </a:cxnLst>
                <a:rect l="0" t="0" r="r" b="b"/>
                <a:pathLst>
                  <a:path w="236" h="202">
                    <a:moveTo>
                      <a:pt x="10" y="76"/>
                    </a:moveTo>
                    <a:lnTo>
                      <a:pt x="7" y="86"/>
                    </a:lnTo>
                    <a:lnTo>
                      <a:pt x="3" y="96"/>
                    </a:lnTo>
                    <a:lnTo>
                      <a:pt x="3" y="103"/>
                    </a:lnTo>
                    <a:lnTo>
                      <a:pt x="3" y="126"/>
                    </a:lnTo>
                    <a:lnTo>
                      <a:pt x="7" y="126"/>
                    </a:lnTo>
                    <a:lnTo>
                      <a:pt x="7" y="132"/>
                    </a:lnTo>
                    <a:lnTo>
                      <a:pt x="10" y="139"/>
                    </a:lnTo>
                    <a:lnTo>
                      <a:pt x="7" y="156"/>
                    </a:lnTo>
                    <a:lnTo>
                      <a:pt x="7" y="159"/>
                    </a:lnTo>
                    <a:lnTo>
                      <a:pt x="7" y="162"/>
                    </a:lnTo>
                    <a:lnTo>
                      <a:pt x="20" y="162"/>
                    </a:lnTo>
                    <a:lnTo>
                      <a:pt x="20" y="172"/>
                    </a:lnTo>
                    <a:lnTo>
                      <a:pt x="20" y="172"/>
                    </a:lnTo>
                    <a:lnTo>
                      <a:pt x="23" y="176"/>
                    </a:lnTo>
                    <a:lnTo>
                      <a:pt x="23" y="179"/>
                    </a:lnTo>
                    <a:lnTo>
                      <a:pt x="23" y="182"/>
                    </a:lnTo>
                    <a:lnTo>
                      <a:pt x="27" y="186"/>
                    </a:lnTo>
                    <a:lnTo>
                      <a:pt x="33" y="186"/>
                    </a:lnTo>
                    <a:lnTo>
                      <a:pt x="37" y="186"/>
                    </a:lnTo>
                    <a:lnTo>
                      <a:pt x="33" y="186"/>
                    </a:lnTo>
                    <a:lnTo>
                      <a:pt x="30" y="192"/>
                    </a:lnTo>
                    <a:lnTo>
                      <a:pt x="33" y="199"/>
                    </a:lnTo>
                    <a:lnTo>
                      <a:pt x="37" y="199"/>
                    </a:lnTo>
                    <a:lnTo>
                      <a:pt x="47" y="202"/>
                    </a:lnTo>
                    <a:lnTo>
                      <a:pt x="70" y="199"/>
                    </a:lnTo>
                    <a:lnTo>
                      <a:pt x="176" y="159"/>
                    </a:lnTo>
                    <a:lnTo>
                      <a:pt x="223" y="93"/>
                    </a:lnTo>
                    <a:lnTo>
                      <a:pt x="236" y="63"/>
                    </a:lnTo>
                    <a:lnTo>
                      <a:pt x="236" y="46"/>
                    </a:lnTo>
                    <a:lnTo>
                      <a:pt x="219" y="33"/>
                    </a:lnTo>
                    <a:lnTo>
                      <a:pt x="196" y="10"/>
                    </a:lnTo>
                    <a:lnTo>
                      <a:pt x="33" y="0"/>
                    </a:lnTo>
                    <a:lnTo>
                      <a:pt x="7" y="20"/>
                    </a:lnTo>
                    <a:lnTo>
                      <a:pt x="0" y="36"/>
                    </a:lnTo>
                    <a:lnTo>
                      <a:pt x="0" y="53"/>
                    </a:lnTo>
                    <a:lnTo>
                      <a:pt x="7" y="73"/>
                    </a:lnTo>
                    <a:lnTo>
                      <a:pt x="10" y="76"/>
                    </a:lnTo>
                    <a:close/>
                  </a:path>
                </a:pathLst>
              </a:custGeom>
              <a:solidFill>
                <a:srgbClr val="FFC0B6"/>
              </a:solidFill>
              <a:ln w="9525">
                <a:noFill/>
                <a:round/>
                <a:headEnd/>
                <a:tailEnd/>
              </a:ln>
            </p:spPr>
            <p:txBody>
              <a:bodyPr/>
              <a:lstStyle/>
              <a:p>
                <a:endParaRPr lang="en-US" dirty="0"/>
              </a:p>
            </p:txBody>
          </p:sp>
          <p:sp>
            <p:nvSpPr>
              <p:cNvPr id="381014" name="Freeform 86"/>
              <p:cNvSpPr>
                <a:spLocks/>
              </p:cNvSpPr>
              <p:nvPr/>
            </p:nvSpPr>
            <p:spPr bwMode="auto">
              <a:xfrm>
                <a:off x="2510" y="2028"/>
                <a:ext cx="10" cy="10"/>
              </a:xfrm>
              <a:custGeom>
                <a:avLst/>
                <a:gdLst/>
                <a:ahLst/>
                <a:cxnLst>
                  <a:cxn ang="0">
                    <a:pos x="0" y="7"/>
                  </a:cxn>
                  <a:cxn ang="0">
                    <a:pos x="3" y="10"/>
                  </a:cxn>
                  <a:cxn ang="0">
                    <a:pos x="10" y="0"/>
                  </a:cxn>
                  <a:cxn ang="0">
                    <a:pos x="0" y="7"/>
                  </a:cxn>
                </a:cxnLst>
                <a:rect l="0" t="0" r="r" b="b"/>
                <a:pathLst>
                  <a:path w="10" h="10">
                    <a:moveTo>
                      <a:pt x="0" y="7"/>
                    </a:moveTo>
                    <a:lnTo>
                      <a:pt x="3" y="10"/>
                    </a:lnTo>
                    <a:lnTo>
                      <a:pt x="10" y="0"/>
                    </a:lnTo>
                    <a:lnTo>
                      <a:pt x="0" y="7"/>
                    </a:lnTo>
                    <a:close/>
                  </a:path>
                </a:pathLst>
              </a:custGeom>
              <a:solidFill>
                <a:srgbClr val="FFFFFF"/>
              </a:solidFill>
              <a:ln w="9525">
                <a:noFill/>
                <a:round/>
                <a:headEnd/>
                <a:tailEnd/>
              </a:ln>
            </p:spPr>
            <p:txBody>
              <a:bodyPr/>
              <a:lstStyle/>
              <a:p>
                <a:endParaRPr lang="en-US" dirty="0"/>
              </a:p>
            </p:txBody>
          </p:sp>
          <p:sp>
            <p:nvSpPr>
              <p:cNvPr id="381015" name="Freeform 87"/>
              <p:cNvSpPr>
                <a:spLocks/>
              </p:cNvSpPr>
              <p:nvPr/>
            </p:nvSpPr>
            <p:spPr bwMode="auto">
              <a:xfrm>
                <a:off x="2443" y="1875"/>
                <a:ext cx="147" cy="87"/>
              </a:xfrm>
              <a:custGeom>
                <a:avLst/>
                <a:gdLst/>
                <a:ahLst/>
                <a:cxnLst>
                  <a:cxn ang="0">
                    <a:pos x="17" y="87"/>
                  </a:cxn>
                  <a:cxn ang="0">
                    <a:pos x="24" y="70"/>
                  </a:cxn>
                  <a:cxn ang="0">
                    <a:pos x="54" y="67"/>
                  </a:cxn>
                  <a:cxn ang="0">
                    <a:pos x="57" y="80"/>
                  </a:cxn>
                  <a:cxn ang="0">
                    <a:pos x="147" y="0"/>
                  </a:cxn>
                  <a:cxn ang="0">
                    <a:pos x="54" y="10"/>
                  </a:cxn>
                  <a:cxn ang="0">
                    <a:pos x="40" y="20"/>
                  </a:cxn>
                  <a:cxn ang="0">
                    <a:pos x="30" y="34"/>
                  </a:cxn>
                  <a:cxn ang="0">
                    <a:pos x="7" y="50"/>
                  </a:cxn>
                  <a:cxn ang="0">
                    <a:pos x="0" y="67"/>
                  </a:cxn>
                  <a:cxn ang="0">
                    <a:pos x="0" y="84"/>
                  </a:cxn>
                  <a:cxn ang="0">
                    <a:pos x="17" y="87"/>
                  </a:cxn>
                </a:cxnLst>
                <a:rect l="0" t="0" r="r" b="b"/>
                <a:pathLst>
                  <a:path w="147" h="87">
                    <a:moveTo>
                      <a:pt x="17" y="87"/>
                    </a:moveTo>
                    <a:lnTo>
                      <a:pt x="24" y="70"/>
                    </a:lnTo>
                    <a:lnTo>
                      <a:pt x="54" y="67"/>
                    </a:lnTo>
                    <a:lnTo>
                      <a:pt x="57" y="80"/>
                    </a:lnTo>
                    <a:lnTo>
                      <a:pt x="147" y="0"/>
                    </a:lnTo>
                    <a:lnTo>
                      <a:pt x="54" y="10"/>
                    </a:lnTo>
                    <a:lnTo>
                      <a:pt x="40" y="20"/>
                    </a:lnTo>
                    <a:lnTo>
                      <a:pt x="30" y="34"/>
                    </a:lnTo>
                    <a:lnTo>
                      <a:pt x="7" y="50"/>
                    </a:lnTo>
                    <a:lnTo>
                      <a:pt x="0" y="67"/>
                    </a:lnTo>
                    <a:lnTo>
                      <a:pt x="0" y="84"/>
                    </a:lnTo>
                    <a:lnTo>
                      <a:pt x="17" y="87"/>
                    </a:lnTo>
                    <a:close/>
                  </a:path>
                </a:pathLst>
              </a:custGeom>
              <a:solidFill>
                <a:srgbClr val="622100"/>
              </a:solidFill>
              <a:ln w="9525">
                <a:noFill/>
                <a:round/>
                <a:headEnd/>
                <a:tailEnd/>
              </a:ln>
            </p:spPr>
            <p:txBody>
              <a:bodyPr/>
              <a:lstStyle/>
              <a:p>
                <a:endParaRPr lang="en-US" dirty="0"/>
              </a:p>
            </p:txBody>
          </p:sp>
          <p:sp>
            <p:nvSpPr>
              <p:cNvPr id="381016" name="Freeform 88"/>
              <p:cNvSpPr>
                <a:spLocks/>
              </p:cNvSpPr>
              <p:nvPr/>
            </p:nvSpPr>
            <p:spPr bwMode="auto">
              <a:xfrm>
                <a:off x="2576" y="1972"/>
                <a:ext cx="70" cy="106"/>
              </a:xfrm>
              <a:custGeom>
                <a:avLst/>
                <a:gdLst/>
                <a:ahLst/>
                <a:cxnLst>
                  <a:cxn ang="0">
                    <a:pos x="4" y="80"/>
                  </a:cxn>
                  <a:cxn ang="0">
                    <a:pos x="14" y="66"/>
                  </a:cxn>
                  <a:cxn ang="0">
                    <a:pos x="14" y="60"/>
                  </a:cxn>
                  <a:cxn ang="0">
                    <a:pos x="14" y="56"/>
                  </a:cxn>
                  <a:cxn ang="0">
                    <a:pos x="0" y="40"/>
                  </a:cxn>
                  <a:cxn ang="0">
                    <a:pos x="0" y="33"/>
                  </a:cxn>
                  <a:cxn ang="0">
                    <a:pos x="0" y="26"/>
                  </a:cxn>
                  <a:cxn ang="0">
                    <a:pos x="4" y="13"/>
                  </a:cxn>
                  <a:cxn ang="0">
                    <a:pos x="14" y="6"/>
                  </a:cxn>
                  <a:cxn ang="0">
                    <a:pos x="20" y="3"/>
                  </a:cxn>
                  <a:cxn ang="0">
                    <a:pos x="30" y="0"/>
                  </a:cxn>
                  <a:cxn ang="0">
                    <a:pos x="40" y="0"/>
                  </a:cxn>
                  <a:cxn ang="0">
                    <a:pos x="47" y="3"/>
                  </a:cxn>
                  <a:cxn ang="0">
                    <a:pos x="60" y="6"/>
                  </a:cxn>
                  <a:cxn ang="0">
                    <a:pos x="63" y="10"/>
                  </a:cxn>
                  <a:cxn ang="0">
                    <a:pos x="70" y="20"/>
                  </a:cxn>
                  <a:cxn ang="0">
                    <a:pos x="70" y="26"/>
                  </a:cxn>
                  <a:cxn ang="0">
                    <a:pos x="70" y="33"/>
                  </a:cxn>
                  <a:cxn ang="0">
                    <a:pos x="63" y="43"/>
                  </a:cxn>
                  <a:cxn ang="0">
                    <a:pos x="44" y="80"/>
                  </a:cxn>
                  <a:cxn ang="0">
                    <a:pos x="24" y="106"/>
                  </a:cxn>
                  <a:cxn ang="0">
                    <a:pos x="14" y="99"/>
                  </a:cxn>
                  <a:cxn ang="0">
                    <a:pos x="4" y="80"/>
                  </a:cxn>
                </a:cxnLst>
                <a:rect l="0" t="0" r="r" b="b"/>
                <a:pathLst>
                  <a:path w="70" h="106">
                    <a:moveTo>
                      <a:pt x="4" y="80"/>
                    </a:moveTo>
                    <a:lnTo>
                      <a:pt x="14" y="66"/>
                    </a:lnTo>
                    <a:lnTo>
                      <a:pt x="14" y="60"/>
                    </a:lnTo>
                    <a:lnTo>
                      <a:pt x="14" y="56"/>
                    </a:lnTo>
                    <a:lnTo>
                      <a:pt x="0" y="40"/>
                    </a:lnTo>
                    <a:lnTo>
                      <a:pt x="0" y="33"/>
                    </a:lnTo>
                    <a:lnTo>
                      <a:pt x="0" y="26"/>
                    </a:lnTo>
                    <a:lnTo>
                      <a:pt x="4" y="13"/>
                    </a:lnTo>
                    <a:lnTo>
                      <a:pt x="14" y="6"/>
                    </a:lnTo>
                    <a:lnTo>
                      <a:pt x="20" y="3"/>
                    </a:lnTo>
                    <a:lnTo>
                      <a:pt x="30" y="0"/>
                    </a:lnTo>
                    <a:lnTo>
                      <a:pt x="40" y="0"/>
                    </a:lnTo>
                    <a:lnTo>
                      <a:pt x="47" y="3"/>
                    </a:lnTo>
                    <a:lnTo>
                      <a:pt x="60" y="6"/>
                    </a:lnTo>
                    <a:lnTo>
                      <a:pt x="63" y="10"/>
                    </a:lnTo>
                    <a:lnTo>
                      <a:pt x="70" y="20"/>
                    </a:lnTo>
                    <a:lnTo>
                      <a:pt x="70" y="26"/>
                    </a:lnTo>
                    <a:lnTo>
                      <a:pt x="70" y="33"/>
                    </a:lnTo>
                    <a:lnTo>
                      <a:pt x="63" y="43"/>
                    </a:lnTo>
                    <a:lnTo>
                      <a:pt x="44" y="80"/>
                    </a:lnTo>
                    <a:lnTo>
                      <a:pt x="24" y="106"/>
                    </a:lnTo>
                    <a:lnTo>
                      <a:pt x="14" y="99"/>
                    </a:lnTo>
                    <a:lnTo>
                      <a:pt x="4" y="80"/>
                    </a:lnTo>
                    <a:close/>
                  </a:path>
                </a:pathLst>
              </a:custGeom>
              <a:solidFill>
                <a:srgbClr val="B1B1D2"/>
              </a:solidFill>
              <a:ln w="9525">
                <a:noFill/>
                <a:round/>
                <a:headEnd/>
                <a:tailEnd/>
              </a:ln>
            </p:spPr>
            <p:txBody>
              <a:bodyPr/>
              <a:lstStyle/>
              <a:p>
                <a:endParaRPr lang="en-US" dirty="0"/>
              </a:p>
            </p:txBody>
          </p:sp>
          <p:sp>
            <p:nvSpPr>
              <p:cNvPr id="381017" name="Freeform 89"/>
              <p:cNvSpPr>
                <a:spLocks/>
              </p:cNvSpPr>
              <p:nvPr/>
            </p:nvSpPr>
            <p:spPr bwMode="auto">
              <a:xfrm>
                <a:off x="2513" y="2108"/>
                <a:ext cx="30" cy="50"/>
              </a:xfrm>
              <a:custGeom>
                <a:avLst/>
                <a:gdLst/>
                <a:ahLst/>
                <a:cxnLst>
                  <a:cxn ang="0">
                    <a:pos x="14" y="0"/>
                  </a:cxn>
                  <a:cxn ang="0">
                    <a:pos x="7" y="7"/>
                  </a:cxn>
                  <a:cxn ang="0">
                    <a:pos x="0" y="13"/>
                  </a:cxn>
                  <a:cxn ang="0">
                    <a:pos x="0" y="23"/>
                  </a:cxn>
                  <a:cxn ang="0">
                    <a:pos x="0" y="30"/>
                  </a:cxn>
                  <a:cxn ang="0">
                    <a:pos x="0" y="40"/>
                  </a:cxn>
                  <a:cxn ang="0">
                    <a:pos x="10" y="43"/>
                  </a:cxn>
                  <a:cxn ang="0">
                    <a:pos x="17" y="46"/>
                  </a:cxn>
                  <a:cxn ang="0">
                    <a:pos x="27" y="50"/>
                  </a:cxn>
                  <a:cxn ang="0">
                    <a:pos x="30" y="50"/>
                  </a:cxn>
                  <a:cxn ang="0">
                    <a:pos x="14" y="20"/>
                  </a:cxn>
                  <a:cxn ang="0">
                    <a:pos x="10" y="10"/>
                  </a:cxn>
                  <a:cxn ang="0">
                    <a:pos x="14" y="0"/>
                  </a:cxn>
                </a:cxnLst>
                <a:rect l="0" t="0" r="r" b="b"/>
                <a:pathLst>
                  <a:path w="30" h="50">
                    <a:moveTo>
                      <a:pt x="14" y="0"/>
                    </a:moveTo>
                    <a:lnTo>
                      <a:pt x="7" y="7"/>
                    </a:lnTo>
                    <a:lnTo>
                      <a:pt x="0" y="13"/>
                    </a:lnTo>
                    <a:lnTo>
                      <a:pt x="0" y="23"/>
                    </a:lnTo>
                    <a:lnTo>
                      <a:pt x="0" y="30"/>
                    </a:lnTo>
                    <a:lnTo>
                      <a:pt x="0" y="40"/>
                    </a:lnTo>
                    <a:lnTo>
                      <a:pt x="10" y="43"/>
                    </a:lnTo>
                    <a:lnTo>
                      <a:pt x="17" y="46"/>
                    </a:lnTo>
                    <a:lnTo>
                      <a:pt x="27" y="50"/>
                    </a:lnTo>
                    <a:lnTo>
                      <a:pt x="30" y="50"/>
                    </a:lnTo>
                    <a:lnTo>
                      <a:pt x="14" y="20"/>
                    </a:lnTo>
                    <a:lnTo>
                      <a:pt x="10" y="10"/>
                    </a:lnTo>
                    <a:lnTo>
                      <a:pt x="14" y="0"/>
                    </a:lnTo>
                    <a:close/>
                  </a:path>
                </a:pathLst>
              </a:custGeom>
              <a:solidFill>
                <a:srgbClr val="B1B1D2"/>
              </a:solidFill>
              <a:ln w="9525">
                <a:noFill/>
                <a:round/>
                <a:headEnd/>
                <a:tailEnd/>
              </a:ln>
            </p:spPr>
            <p:txBody>
              <a:bodyPr/>
              <a:lstStyle/>
              <a:p>
                <a:endParaRPr lang="en-US" dirty="0"/>
              </a:p>
            </p:txBody>
          </p:sp>
          <p:sp>
            <p:nvSpPr>
              <p:cNvPr id="381018" name="Freeform 90"/>
              <p:cNvSpPr>
                <a:spLocks/>
              </p:cNvSpPr>
              <p:nvPr/>
            </p:nvSpPr>
            <p:spPr bwMode="auto">
              <a:xfrm>
                <a:off x="2012" y="2032"/>
                <a:ext cx="46" cy="36"/>
              </a:xfrm>
              <a:custGeom>
                <a:avLst/>
                <a:gdLst/>
                <a:ahLst/>
                <a:cxnLst>
                  <a:cxn ang="0">
                    <a:pos x="0" y="3"/>
                  </a:cxn>
                  <a:cxn ang="0">
                    <a:pos x="0" y="6"/>
                  </a:cxn>
                  <a:cxn ang="0">
                    <a:pos x="0" y="16"/>
                  </a:cxn>
                  <a:cxn ang="0">
                    <a:pos x="10" y="23"/>
                  </a:cxn>
                  <a:cxn ang="0">
                    <a:pos x="16" y="29"/>
                  </a:cxn>
                  <a:cxn ang="0">
                    <a:pos x="26" y="36"/>
                  </a:cxn>
                  <a:cxn ang="0">
                    <a:pos x="36" y="36"/>
                  </a:cxn>
                  <a:cxn ang="0">
                    <a:pos x="46" y="36"/>
                  </a:cxn>
                  <a:cxn ang="0">
                    <a:pos x="46" y="33"/>
                  </a:cxn>
                  <a:cxn ang="0">
                    <a:pos x="46" y="23"/>
                  </a:cxn>
                  <a:cxn ang="0">
                    <a:pos x="40" y="16"/>
                  </a:cxn>
                  <a:cxn ang="0">
                    <a:pos x="30" y="6"/>
                  </a:cxn>
                  <a:cxn ang="0">
                    <a:pos x="16" y="0"/>
                  </a:cxn>
                  <a:cxn ang="0">
                    <a:pos x="10" y="0"/>
                  </a:cxn>
                  <a:cxn ang="0">
                    <a:pos x="3" y="0"/>
                  </a:cxn>
                  <a:cxn ang="0">
                    <a:pos x="0" y="3"/>
                  </a:cxn>
                </a:cxnLst>
                <a:rect l="0" t="0" r="r" b="b"/>
                <a:pathLst>
                  <a:path w="46" h="36">
                    <a:moveTo>
                      <a:pt x="0" y="3"/>
                    </a:moveTo>
                    <a:lnTo>
                      <a:pt x="0" y="6"/>
                    </a:lnTo>
                    <a:lnTo>
                      <a:pt x="0" y="16"/>
                    </a:lnTo>
                    <a:lnTo>
                      <a:pt x="10" y="23"/>
                    </a:lnTo>
                    <a:lnTo>
                      <a:pt x="16" y="29"/>
                    </a:lnTo>
                    <a:lnTo>
                      <a:pt x="26" y="36"/>
                    </a:lnTo>
                    <a:lnTo>
                      <a:pt x="36" y="36"/>
                    </a:lnTo>
                    <a:lnTo>
                      <a:pt x="46" y="36"/>
                    </a:lnTo>
                    <a:lnTo>
                      <a:pt x="46" y="33"/>
                    </a:lnTo>
                    <a:lnTo>
                      <a:pt x="46" y="23"/>
                    </a:lnTo>
                    <a:lnTo>
                      <a:pt x="40" y="16"/>
                    </a:lnTo>
                    <a:lnTo>
                      <a:pt x="30" y="6"/>
                    </a:lnTo>
                    <a:lnTo>
                      <a:pt x="16" y="0"/>
                    </a:lnTo>
                    <a:lnTo>
                      <a:pt x="10" y="0"/>
                    </a:lnTo>
                    <a:lnTo>
                      <a:pt x="3" y="0"/>
                    </a:lnTo>
                    <a:lnTo>
                      <a:pt x="0" y="3"/>
                    </a:lnTo>
                    <a:close/>
                  </a:path>
                </a:pathLst>
              </a:custGeom>
              <a:solidFill>
                <a:srgbClr val="5F5F5F"/>
              </a:solidFill>
              <a:ln w="9525">
                <a:noFill/>
                <a:round/>
                <a:headEnd/>
                <a:tailEnd/>
              </a:ln>
            </p:spPr>
            <p:txBody>
              <a:bodyPr/>
              <a:lstStyle/>
              <a:p>
                <a:endParaRPr lang="en-US" dirty="0"/>
              </a:p>
            </p:txBody>
          </p:sp>
          <p:sp>
            <p:nvSpPr>
              <p:cNvPr id="381019" name="Freeform 91"/>
              <p:cNvSpPr>
                <a:spLocks/>
              </p:cNvSpPr>
              <p:nvPr/>
            </p:nvSpPr>
            <p:spPr bwMode="auto">
              <a:xfrm>
                <a:off x="1982" y="2115"/>
                <a:ext cx="76" cy="63"/>
              </a:xfrm>
              <a:custGeom>
                <a:avLst/>
                <a:gdLst/>
                <a:ahLst/>
                <a:cxnLst>
                  <a:cxn ang="0">
                    <a:pos x="0" y="10"/>
                  </a:cxn>
                  <a:cxn ang="0">
                    <a:pos x="0" y="16"/>
                  </a:cxn>
                  <a:cxn ang="0">
                    <a:pos x="0" y="23"/>
                  </a:cxn>
                  <a:cxn ang="0">
                    <a:pos x="6" y="33"/>
                  </a:cxn>
                  <a:cxn ang="0">
                    <a:pos x="13" y="43"/>
                  </a:cxn>
                  <a:cxn ang="0">
                    <a:pos x="26" y="49"/>
                  </a:cxn>
                  <a:cxn ang="0">
                    <a:pos x="40" y="59"/>
                  </a:cxn>
                  <a:cxn ang="0">
                    <a:pos x="46" y="63"/>
                  </a:cxn>
                  <a:cxn ang="0">
                    <a:pos x="60" y="63"/>
                  </a:cxn>
                  <a:cxn ang="0">
                    <a:pos x="63" y="63"/>
                  </a:cxn>
                  <a:cxn ang="0">
                    <a:pos x="73" y="59"/>
                  </a:cxn>
                  <a:cxn ang="0">
                    <a:pos x="76" y="53"/>
                  </a:cxn>
                  <a:cxn ang="0">
                    <a:pos x="76" y="49"/>
                  </a:cxn>
                  <a:cxn ang="0">
                    <a:pos x="73" y="39"/>
                  </a:cxn>
                  <a:cxn ang="0">
                    <a:pos x="63" y="33"/>
                  </a:cxn>
                  <a:cxn ang="0">
                    <a:pos x="56" y="20"/>
                  </a:cxn>
                  <a:cxn ang="0">
                    <a:pos x="43" y="13"/>
                  </a:cxn>
                  <a:cxn ang="0">
                    <a:pos x="30" y="6"/>
                  </a:cxn>
                  <a:cxn ang="0">
                    <a:pos x="13" y="0"/>
                  </a:cxn>
                  <a:cxn ang="0">
                    <a:pos x="6" y="3"/>
                  </a:cxn>
                  <a:cxn ang="0">
                    <a:pos x="0" y="3"/>
                  </a:cxn>
                  <a:cxn ang="0">
                    <a:pos x="0" y="10"/>
                  </a:cxn>
                </a:cxnLst>
                <a:rect l="0" t="0" r="r" b="b"/>
                <a:pathLst>
                  <a:path w="76" h="63">
                    <a:moveTo>
                      <a:pt x="0" y="10"/>
                    </a:moveTo>
                    <a:lnTo>
                      <a:pt x="0" y="16"/>
                    </a:lnTo>
                    <a:lnTo>
                      <a:pt x="0" y="23"/>
                    </a:lnTo>
                    <a:lnTo>
                      <a:pt x="6" y="33"/>
                    </a:lnTo>
                    <a:lnTo>
                      <a:pt x="13" y="43"/>
                    </a:lnTo>
                    <a:lnTo>
                      <a:pt x="26" y="49"/>
                    </a:lnTo>
                    <a:lnTo>
                      <a:pt x="40" y="59"/>
                    </a:lnTo>
                    <a:lnTo>
                      <a:pt x="46" y="63"/>
                    </a:lnTo>
                    <a:lnTo>
                      <a:pt x="60" y="63"/>
                    </a:lnTo>
                    <a:lnTo>
                      <a:pt x="63" y="63"/>
                    </a:lnTo>
                    <a:lnTo>
                      <a:pt x="73" y="59"/>
                    </a:lnTo>
                    <a:lnTo>
                      <a:pt x="76" y="53"/>
                    </a:lnTo>
                    <a:lnTo>
                      <a:pt x="76" y="49"/>
                    </a:lnTo>
                    <a:lnTo>
                      <a:pt x="73" y="39"/>
                    </a:lnTo>
                    <a:lnTo>
                      <a:pt x="63" y="33"/>
                    </a:lnTo>
                    <a:lnTo>
                      <a:pt x="56" y="20"/>
                    </a:lnTo>
                    <a:lnTo>
                      <a:pt x="43" y="13"/>
                    </a:lnTo>
                    <a:lnTo>
                      <a:pt x="30" y="6"/>
                    </a:lnTo>
                    <a:lnTo>
                      <a:pt x="13" y="0"/>
                    </a:lnTo>
                    <a:lnTo>
                      <a:pt x="6" y="3"/>
                    </a:lnTo>
                    <a:lnTo>
                      <a:pt x="0" y="3"/>
                    </a:lnTo>
                    <a:lnTo>
                      <a:pt x="0" y="10"/>
                    </a:lnTo>
                    <a:close/>
                  </a:path>
                </a:pathLst>
              </a:custGeom>
              <a:solidFill>
                <a:srgbClr val="5F5F5F"/>
              </a:solidFill>
              <a:ln w="9525">
                <a:noFill/>
                <a:round/>
                <a:headEnd/>
                <a:tailEnd/>
              </a:ln>
            </p:spPr>
            <p:txBody>
              <a:bodyPr/>
              <a:lstStyle/>
              <a:p>
                <a:endParaRPr lang="en-US" dirty="0"/>
              </a:p>
            </p:txBody>
          </p:sp>
          <p:sp>
            <p:nvSpPr>
              <p:cNvPr id="381020" name="Freeform 92"/>
              <p:cNvSpPr>
                <a:spLocks/>
              </p:cNvSpPr>
              <p:nvPr/>
            </p:nvSpPr>
            <p:spPr bwMode="auto">
              <a:xfrm>
                <a:off x="1945" y="2204"/>
                <a:ext cx="223" cy="180"/>
              </a:xfrm>
              <a:custGeom>
                <a:avLst/>
                <a:gdLst/>
                <a:ahLst/>
                <a:cxnLst>
                  <a:cxn ang="0">
                    <a:pos x="70" y="140"/>
                  </a:cxn>
                  <a:cxn ang="0">
                    <a:pos x="93" y="150"/>
                  </a:cxn>
                  <a:cxn ang="0">
                    <a:pos x="113" y="163"/>
                  </a:cxn>
                  <a:cxn ang="0">
                    <a:pos x="133" y="170"/>
                  </a:cxn>
                  <a:cxn ang="0">
                    <a:pos x="153" y="176"/>
                  </a:cxn>
                  <a:cxn ang="0">
                    <a:pos x="170" y="180"/>
                  </a:cxn>
                  <a:cxn ang="0">
                    <a:pos x="186" y="180"/>
                  </a:cxn>
                  <a:cxn ang="0">
                    <a:pos x="203" y="176"/>
                  </a:cxn>
                  <a:cxn ang="0">
                    <a:pos x="213" y="173"/>
                  </a:cxn>
                  <a:cxn ang="0">
                    <a:pos x="219" y="163"/>
                  </a:cxn>
                  <a:cxn ang="0">
                    <a:pos x="223" y="153"/>
                  </a:cxn>
                  <a:cxn ang="0">
                    <a:pos x="223" y="140"/>
                  </a:cxn>
                  <a:cxn ang="0">
                    <a:pos x="223" y="126"/>
                  </a:cxn>
                  <a:cxn ang="0">
                    <a:pos x="216" y="110"/>
                  </a:cxn>
                  <a:cxn ang="0">
                    <a:pos x="206" y="97"/>
                  </a:cxn>
                  <a:cxn ang="0">
                    <a:pos x="193" y="80"/>
                  </a:cxn>
                  <a:cxn ang="0">
                    <a:pos x="176" y="63"/>
                  </a:cxn>
                  <a:cxn ang="0">
                    <a:pos x="160" y="50"/>
                  </a:cxn>
                  <a:cxn ang="0">
                    <a:pos x="140" y="33"/>
                  </a:cxn>
                  <a:cxn ang="0">
                    <a:pos x="120" y="20"/>
                  </a:cxn>
                  <a:cxn ang="0">
                    <a:pos x="100" y="14"/>
                  </a:cxn>
                  <a:cxn ang="0">
                    <a:pos x="80" y="7"/>
                  </a:cxn>
                  <a:cxn ang="0">
                    <a:pos x="60" y="0"/>
                  </a:cxn>
                  <a:cxn ang="0">
                    <a:pos x="43" y="0"/>
                  </a:cxn>
                  <a:cxn ang="0">
                    <a:pos x="27" y="0"/>
                  </a:cxn>
                  <a:cxn ang="0">
                    <a:pos x="17" y="7"/>
                  </a:cxn>
                  <a:cxn ang="0">
                    <a:pos x="4" y="10"/>
                  </a:cxn>
                  <a:cxn ang="0">
                    <a:pos x="0" y="20"/>
                  </a:cxn>
                  <a:cxn ang="0">
                    <a:pos x="0" y="33"/>
                  </a:cxn>
                  <a:cxn ang="0">
                    <a:pos x="0" y="43"/>
                  </a:cxn>
                  <a:cxn ang="0">
                    <a:pos x="4" y="60"/>
                  </a:cxn>
                  <a:cxn ang="0">
                    <a:pos x="10" y="77"/>
                  </a:cxn>
                  <a:cxn ang="0">
                    <a:pos x="20" y="90"/>
                  </a:cxn>
                  <a:cxn ang="0">
                    <a:pos x="37" y="107"/>
                  </a:cxn>
                  <a:cxn ang="0">
                    <a:pos x="53" y="123"/>
                  </a:cxn>
                  <a:cxn ang="0">
                    <a:pos x="70" y="140"/>
                  </a:cxn>
                </a:cxnLst>
                <a:rect l="0" t="0" r="r" b="b"/>
                <a:pathLst>
                  <a:path w="223" h="180">
                    <a:moveTo>
                      <a:pt x="70" y="140"/>
                    </a:moveTo>
                    <a:lnTo>
                      <a:pt x="93" y="150"/>
                    </a:lnTo>
                    <a:lnTo>
                      <a:pt x="113" y="163"/>
                    </a:lnTo>
                    <a:lnTo>
                      <a:pt x="133" y="170"/>
                    </a:lnTo>
                    <a:lnTo>
                      <a:pt x="153" y="176"/>
                    </a:lnTo>
                    <a:lnTo>
                      <a:pt x="170" y="180"/>
                    </a:lnTo>
                    <a:lnTo>
                      <a:pt x="186" y="180"/>
                    </a:lnTo>
                    <a:lnTo>
                      <a:pt x="203" y="176"/>
                    </a:lnTo>
                    <a:lnTo>
                      <a:pt x="213" y="173"/>
                    </a:lnTo>
                    <a:lnTo>
                      <a:pt x="219" y="163"/>
                    </a:lnTo>
                    <a:lnTo>
                      <a:pt x="223" y="153"/>
                    </a:lnTo>
                    <a:lnTo>
                      <a:pt x="223" y="140"/>
                    </a:lnTo>
                    <a:lnTo>
                      <a:pt x="223" y="126"/>
                    </a:lnTo>
                    <a:lnTo>
                      <a:pt x="216" y="110"/>
                    </a:lnTo>
                    <a:lnTo>
                      <a:pt x="206" y="97"/>
                    </a:lnTo>
                    <a:lnTo>
                      <a:pt x="193" y="80"/>
                    </a:lnTo>
                    <a:lnTo>
                      <a:pt x="176" y="63"/>
                    </a:lnTo>
                    <a:lnTo>
                      <a:pt x="160" y="50"/>
                    </a:lnTo>
                    <a:lnTo>
                      <a:pt x="140" y="33"/>
                    </a:lnTo>
                    <a:lnTo>
                      <a:pt x="120" y="20"/>
                    </a:lnTo>
                    <a:lnTo>
                      <a:pt x="100" y="14"/>
                    </a:lnTo>
                    <a:lnTo>
                      <a:pt x="80" y="7"/>
                    </a:lnTo>
                    <a:lnTo>
                      <a:pt x="60" y="0"/>
                    </a:lnTo>
                    <a:lnTo>
                      <a:pt x="43" y="0"/>
                    </a:lnTo>
                    <a:lnTo>
                      <a:pt x="27" y="0"/>
                    </a:lnTo>
                    <a:lnTo>
                      <a:pt x="17" y="7"/>
                    </a:lnTo>
                    <a:lnTo>
                      <a:pt x="4" y="10"/>
                    </a:lnTo>
                    <a:lnTo>
                      <a:pt x="0" y="20"/>
                    </a:lnTo>
                    <a:lnTo>
                      <a:pt x="0" y="33"/>
                    </a:lnTo>
                    <a:lnTo>
                      <a:pt x="0" y="43"/>
                    </a:lnTo>
                    <a:lnTo>
                      <a:pt x="4" y="60"/>
                    </a:lnTo>
                    <a:lnTo>
                      <a:pt x="10" y="77"/>
                    </a:lnTo>
                    <a:lnTo>
                      <a:pt x="20" y="90"/>
                    </a:lnTo>
                    <a:lnTo>
                      <a:pt x="37" y="107"/>
                    </a:lnTo>
                    <a:lnTo>
                      <a:pt x="53" y="123"/>
                    </a:lnTo>
                    <a:lnTo>
                      <a:pt x="70" y="140"/>
                    </a:lnTo>
                    <a:close/>
                  </a:path>
                </a:pathLst>
              </a:custGeom>
              <a:solidFill>
                <a:srgbClr val="5F5F5F"/>
              </a:solidFill>
              <a:ln w="9525">
                <a:noFill/>
                <a:round/>
                <a:headEnd/>
                <a:tailEnd/>
              </a:ln>
            </p:spPr>
            <p:txBody>
              <a:bodyPr/>
              <a:lstStyle/>
              <a:p>
                <a:endParaRPr lang="en-US" dirty="0"/>
              </a:p>
            </p:txBody>
          </p:sp>
          <p:sp>
            <p:nvSpPr>
              <p:cNvPr id="381021" name="Freeform 93"/>
              <p:cNvSpPr>
                <a:spLocks/>
              </p:cNvSpPr>
              <p:nvPr/>
            </p:nvSpPr>
            <p:spPr bwMode="auto">
              <a:xfrm>
                <a:off x="2025" y="2287"/>
                <a:ext cx="7" cy="7"/>
              </a:xfrm>
              <a:custGeom>
                <a:avLst/>
                <a:gdLst/>
                <a:ahLst/>
                <a:cxnLst>
                  <a:cxn ang="0">
                    <a:pos x="7" y="0"/>
                  </a:cxn>
                  <a:cxn ang="0">
                    <a:pos x="7" y="0"/>
                  </a:cxn>
                  <a:cxn ang="0">
                    <a:pos x="3" y="0"/>
                  </a:cxn>
                  <a:cxn ang="0">
                    <a:pos x="3" y="0"/>
                  </a:cxn>
                  <a:cxn ang="0">
                    <a:pos x="0" y="0"/>
                  </a:cxn>
                  <a:cxn ang="0">
                    <a:pos x="0" y="4"/>
                  </a:cxn>
                  <a:cxn ang="0">
                    <a:pos x="3" y="4"/>
                  </a:cxn>
                  <a:cxn ang="0">
                    <a:pos x="3" y="7"/>
                  </a:cxn>
                  <a:cxn ang="0">
                    <a:pos x="3" y="7"/>
                  </a:cxn>
                  <a:cxn ang="0">
                    <a:pos x="3" y="4"/>
                  </a:cxn>
                  <a:cxn ang="0">
                    <a:pos x="7" y="4"/>
                  </a:cxn>
                  <a:cxn ang="0">
                    <a:pos x="7" y="0"/>
                  </a:cxn>
                </a:cxnLst>
                <a:rect l="0" t="0" r="r" b="b"/>
                <a:pathLst>
                  <a:path w="7" h="7">
                    <a:moveTo>
                      <a:pt x="7" y="0"/>
                    </a:moveTo>
                    <a:lnTo>
                      <a:pt x="7" y="0"/>
                    </a:lnTo>
                    <a:lnTo>
                      <a:pt x="3" y="0"/>
                    </a:lnTo>
                    <a:lnTo>
                      <a:pt x="3" y="0"/>
                    </a:lnTo>
                    <a:lnTo>
                      <a:pt x="0" y="0"/>
                    </a:lnTo>
                    <a:lnTo>
                      <a:pt x="0" y="4"/>
                    </a:lnTo>
                    <a:lnTo>
                      <a:pt x="3" y="4"/>
                    </a:lnTo>
                    <a:lnTo>
                      <a:pt x="3" y="7"/>
                    </a:lnTo>
                    <a:lnTo>
                      <a:pt x="3" y="7"/>
                    </a:lnTo>
                    <a:lnTo>
                      <a:pt x="3" y="4"/>
                    </a:lnTo>
                    <a:lnTo>
                      <a:pt x="7" y="4"/>
                    </a:lnTo>
                    <a:lnTo>
                      <a:pt x="7" y="0"/>
                    </a:lnTo>
                    <a:close/>
                  </a:path>
                </a:pathLst>
              </a:custGeom>
              <a:solidFill>
                <a:srgbClr val="000000"/>
              </a:solidFill>
              <a:ln w="9525">
                <a:noFill/>
                <a:round/>
                <a:headEnd/>
                <a:tailEnd/>
              </a:ln>
            </p:spPr>
            <p:txBody>
              <a:bodyPr/>
              <a:lstStyle/>
              <a:p>
                <a:endParaRPr lang="en-US" dirty="0"/>
              </a:p>
            </p:txBody>
          </p:sp>
          <p:sp>
            <p:nvSpPr>
              <p:cNvPr id="381022" name="Freeform 94"/>
              <p:cNvSpPr>
                <a:spLocks/>
              </p:cNvSpPr>
              <p:nvPr/>
            </p:nvSpPr>
            <p:spPr bwMode="auto">
              <a:xfrm>
                <a:off x="1992" y="2218"/>
                <a:ext cx="6" cy="6"/>
              </a:xfrm>
              <a:custGeom>
                <a:avLst/>
                <a:gdLst/>
                <a:ahLst/>
                <a:cxnLst>
                  <a:cxn ang="0">
                    <a:pos x="6" y="3"/>
                  </a:cxn>
                  <a:cxn ang="0">
                    <a:pos x="6" y="3"/>
                  </a:cxn>
                  <a:cxn ang="0">
                    <a:pos x="3" y="0"/>
                  </a:cxn>
                  <a:cxn ang="0">
                    <a:pos x="3" y="0"/>
                  </a:cxn>
                  <a:cxn ang="0">
                    <a:pos x="0" y="0"/>
                  </a:cxn>
                  <a:cxn ang="0">
                    <a:pos x="0" y="3"/>
                  </a:cxn>
                  <a:cxn ang="0">
                    <a:pos x="0" y="6"/>
                  </a:cxn>
                  <a:cxn ang="0">
                    <a:pos x="3" y="6"/>
                  </a:cxn>
                  <a:cxn ang="0">
                    <a:pos x="3" y="6"/>
                  </a:cxn>
                  <a:cxn ang="0">
                    <a:pos x="6" y="6"/>
                  </a:cxn>
                  <a:cxn ang="0">
                    <a:pos x="6" y="3"/>
                  </a:cxn>
                </a:cxnLst>
                <a:rect l="0" t="0" r="r" b="b"/>
                <a:pathLst>
                  <a:path w="6" h="6">
                    <a:moveTo>
                      <a:pt x="6" y="3"/>
                    </a:moveTo>
                    <a:lnTo>
                      <a:pt x="6" y="3"/>
                    </a:lnTo>
                    <a:lnTo>
                      <a:pt x="3" y="0"/>
                    </a:lnTo>
                    <a:lnTo>
                      <a:pt x="3" y="0"/>
                    </a:lnTo>
                    <a:lnTo>
                      <a:pt x="0" y="0"/>
                    </a:lnTo>
                    <a:lnTo>
                      <a:pt x="0" y="3"/>
                    </a:lnTo>
                    <a:lnTo>
                      <a:pt x="0" y="6"/>
                    </a:lnTo>
                    <a:lnTo>
                      <a:pt x="3" y="6"/>
                    </a:lnTo>
                    <a:lnTo>
                      <a:pt x="3" y="6"/>
                    </a:lnTo>
                    <a:lnTo>
                      <a:pt x="6" y="6"/>
                    </a:lnTo>
                    <a:lnTo>
                      <a:pt x="6" y="3"/>
                    </a:lnTo>
                    <a:close/>
                  </a:path>
                </a:pathLst>
              </a:custGeom>
              <a:solidFill>
                <a:srgbClr val="000000"/>
              </a:solidFill>
              <a:ln w="9525">
                <a:noFill/>
                <a:round/>
                <a:headEnd/>
                <a:tailEnd/>
              </a:ln>
            </p:spPr>
            <p:txBody>
              <a:bodyPr/>
              <a:lstStyle/>
              <a:p>
                <a:endParaRPr lang="en-US" dirty="0"/>
              </a:p>
            </p:txBody>
          </p:sp>
          <p:sp>
            <p:nvSpPr>
              <p:cNvPr id="381023" name="Freeform 95"/>
              <p:cNvSpPr>
                <a:spLocks/>
              </p:cNvSpPr>
              <p:nvPr/>
            </p:nvSpPr>
            <p:spPr bwMode="auto">
              <a:xfrm>
                <a:off x="1995" y="2231"/>
                <a:ext cx="10" cy="6"/>
              </a:xfrm>
              <a:custGeom>
                <a:avLst/>
                <a:gdLst/>
                <a:ahLst/>
                <a:cxnLst>
                  <a:cxn ang="0">
                    <a:pos x="10" y="3"/>
                  </a:cxn>
                  <a:cxn ang="0">
                    <a:pos x="10" y="0"/>
                  </a:cxn>
                  <a:cxn ang="0">
                    <a:pos x="7" y="0"/>
                  </a:cxn>
                  <a:cxn ang="0">
                    <a:pos x="3" y="0"/>
                  </a:cxn>
                  <a:cxn ang="0">
                    <a:pos x="0" y="0"/>
                  </a:cxn>
                  <a:cxn ang="0">
                    <a:pos x="0" y="3"/>
                  </a:cxn>
                  <a:cxn ang="0">
                    <a:pos x="0" y="6"/>
                  </a:cxn>
                  <a:cxn ang="0">
                    <a:pos x="3" y="6"/>
                  </a:cxn>
                  <a:cxn ang="0">
                    <a:pos x="7" y="6"/>
                  </a:cxn>
                  <a:cxn ang="0">
                    <a:pos x="10" y="6"/>
                  </a:cxn>
                  <a:cxn ang="0">
                    <a:pos x="10" y="3"/>
                  </a:cxn>
                </a:cxnLst>
                <a:rect l="0" t="0" r="r" b="b"/>
                <a:pathLst>
                  <a:path w="10" h="6">
                    <a:moveTo>
                      <a:pt x="10" y="3"/>
                    </a:moveTo>
                    <a:lnTo>
                      <a:pt x="10" y="0"/>
                    </a:lnTo>
                    <a:lnTo>
                      <a:pt x="7" y="0"/>
                    </a:lnTo>
                    <a:lnTo>
                      <a:pt x="3" y="0"/>
                    </a:lnTo>
                    <a:lnTo>
                      <a:pt x="0" y="0"/>
                    </a:lnTo>
                    <a:lnTo>
                      <a:pt x="0" y="3"/>
                    </a:lnTo>
                    <a:lnTo>
                      <a:pt x="0" y="6"/>
                    </a:lnTo>
                    <a:lnTo>
                      <a:pt x="3" y="6"/>
                    </a:lnTo>
                    <a:lnTo>
                      <a:pt x="7" y="6"/>
                    </a:lnTo>
                    <a:lnTo>
                      <a:pt x="10" y="6"/>
                    </a:lnTo>
                    <a:lnTo>
                      <a:pt x="10" y="3"/>
                    </a:lnTo>
                    <a:close/>
                  </a:path>
                </a:pathLst>
              </a:custGeom>
              <a:solidFill>
                <a:srgbClr val="000000"/>
              </a:solidFill>
              <a:ln w="9525">
                <a:noFill/>
                <a:round/>
                <a:headEnd/>
                <a:tailEnd/>
              </a:ln>
            </p:spPr>
            <p:txBody>
              <a:bodyPr/>
              <a:lstStyle/>
              <a:p>
                <a:endParaRPr lang="en-US" dirty="0"/>
              </a:p>
            </p:txBody>
          </p:sp>
          <p:sp>
            <p:nvSpPr>
              <p:cNvPr id="381024" name="Freeform 96"/>
              <p:cNvSpPr>
                <a:spLocks/>
              </p:cNvSpPr>
              <p:nvPr/>
            </p:nvSpPr>
            <p:spPr bwMode="auto">
              <a:xfrm>
                <a:off x="1975" y="2251"/>
                <a:ext cx="7" cy="6"/>
              </a:xfrm>
              <a:custGeom>
                <a:avLst/>
                <a:gdLst/>
                <a:ahLst/>
                <a:cxnLst>
                  <a:cxn ang="0">
                    <a:pos x="7" y="6"/>
                  </a:cxn>
                  <a:cxn ang="0">
                    <a:pos x="7" y="3"/>
                  </a:cxn>
                  <a:cxn ang="0">
                    <a:pos x="7" y="0"/>
                  </a:cxn>
                  <a:cxn ang="0">
                    <a:pos x="7" y="0"/>
                  </a:cxn>
                  <a:cxn ang="0">
                    <a:pos x="7" y="3"/>
                  </a:cxn>
                  <a:cxn ang="0">
                    <a:pos x="3" y="3"/>
                  </a:cxn>
                  <a:cxn ang="0">
                    <a:pos x="0" y="3"/>
                  </a:cxn>
                  <a:cxn ang="0">
                    <a:pos x="0" y="6"/>
                  </a:cxn>
                  <a:cxn ang="0">
                    <a:pos x="3" y="6"/>
                  </a:cxn>
                  <a:cxn ang="0">
                    <a:pos x="7" y="6"/>
                  </a:cxn>
                  <a:cxn ang="0">
                    <a:pos x="7" y="6"/>
                  </a:cxn>
                  <a:cxn ang="0">
                    <a:pos x="7" y="6"/>
                  </a:cxn>
                </a:cxnLst>
                <a:rect l="0" t="0" r="r" b="b"/>
                <a:pathLst>
                  <a:path w="7" h="6">
                    <a:moveTo>
                      <a:pt x="7" y="6"/>
                    </a:moveTo>
                    <a:lnTo>
                      <a:pt x="7" y="3"/>
                    </a:lnTo>
                    <a:lnTo>
                      <a:pt x="7" y="0"/>
                    </a:lnTo>
                    <a:lnTo>
                      <a:pt x="7" y="0"/>
                    </a:lnTo>
                    <a:lnTo>
                      <a:pt x="7" y="3"/>
                    </a:lnTo>
                    <a:lnTo>
                      <a:pt x="3" y="3"/>
                    </a:lnTo>
                    <a:lnTo>
                      <a:pt x="0" y="3"/>
                    </a:lnTo>
                    <a:lnTo>
                      <a:pt x="0" y="6"/>
                    </a:lnTo>
                    <a:lnTo>
                      <a:pt x="3" y="6"/>
                    </a:lnTo>
                    <a:lnTo>
                      <a:pt x="7" y="6"/>
                    </a:lnTo>
                    <a:lnTo>
                      <a:pt x="7" y="6"/>
                    </a:lnTo>
                    <a:lnTo>
                      <a:pt x="7" y="6"/>
                    </a:lnTo>
                    <a:close/>
                  </a:path>
                </a:pathLst>
              </a:custGeom>
              <a:solidFill>
                <a:srgbClr val="000000"/>
              </a:solidFill>
              <a:ln w="9525">
                <a:noFill/>
                <a:round/>
                <a:headEnd/>
                <a:tailEnd/>
              </a:ln>
            </p:spPr>
            <p:txBody>
              <a:bodyPr/>
              <a:lstStyle/>
              <a:p>
                <a:endParaRPr lang="en-US" dirty="0"/>
              </a:p>
            </p:txBody>
          </p:sp>
          <p:sp>
            <p:nvSpPr>
              <p:cNvPr id="381025" name="Freeform 97"/>
              <p:cNvSpPr>
                <a:spLocks/>
              </p:cNvSpPr>
              <p:nvPr/>
            </p:nvSpPr>
            <p:spPr bwMode="auto">
              <a:xfrm>
                <a:off x="2032" y="2251"/>
                <a:ext cx="10" cy="6"/>
              </a:xfrm>
              <a:custGeom>
                <a:avLst/>
                <a:gdLst/>
                <a:ahLst/>
                <a:cxnLst>
                  <a:cxn ang="0">
                    <a:pos x="10" y="3"/>
                  </a:cxn>
                  <a:cxn ang="0">
                    <a:pos x="10" y="3"/>
                  </a:cxn>
                  <a:cxn ang="0">
                    <a:pos x="10" y="0"/>
                  </a:cxn>
                  <a:cxn ang="0">
                    <a:pos x="6" y="0"/>
                  </a:cxn>
                  <a:cxn ang="0">
                    <a:pos x="3" y="0"/>
                  </a:cxn>
                  <a:cxn ang="0">
                    <a:pos x="0" y="0"/>
                  </a:cxn>
                  <a:cxn ang="0">
                    <a:pos x="0" y="3"/>
                  </a:cxn>
                  <a:cxn ang="0">
                    <a:pos x="0" y="6"/>
                  </a:cxn>
                  <a:cxn ang="0">
                    <a:pos x="3" y="6"/>
                  </a:cxn>
                  <a:cxn ang="0">
                    <a:pos x="3" y="6"/>
                  </a:cxn>
                  <a:cxn ang="0">
                    <a:pos x="6" y="6"/>
                  </a:cxn>
                  <a:cxn ang="0">
                    <a:pos x="10" y="6"/>
                  </a:cxn>
                  <a:cxn ang="0">
                    <a:pos x="10" y="3"/>
                  </a:cxn>
                </a:cxnLst>
                <a:rect l="0" t="0" r="r" b="b"/>
                <a:pathLst>
                  <a:path w="10" h="6">
                    <a:moveTo>
                      <a:pt x="10" y="3"/>
                    </a:moveTo>
                    <a:lnTo>
                      <a:pt x="10" y="3"/>
                    </a:lnTo>
                    <a:lnTo>
                      <a:pt x="10" y="0"/>
                    </a:lnTo>
                    <a:lnTo>
                      <a:pt x="6" y="0"/>
                    </a:lnTo>
                    <a:lnTo>
                      <a:pt x="3" y="0"/>
                    </a:lnTo>
                    <a:lnTo>
                      <a:pt x="0" y="0"/>
                    </a:lnTo>
                    <a:lnTo>
                      <a:pt x="0" y="3"/>
                    </a:lnTo>
                    <a:lnTo>
                      <a:pt x="0" y="6"/>
                    </a:lnTo>
                    <a:lnTo>
                      <a:pt x="3" y="6"/>
                    </a:lnTo>
                    <a:lnTo>
                      <a:pt x="3" y="6"/>
                    </a:lnTo>
                    <a:lnTo>
                      <a:pt x="6" y="6"/>
                    </a:lnTo>
                    <a:lnTo>
                      <a:pt x="10" y="6"/>
                    </a:lnTo>
                    <a:lnTo>
                      <a:pt x="10" y="3"/>
                    </a:lnTo>
                    <a:close/>
                  </a:path>
                </a:pathLst>
              </a:custGeom>
              <a:solidFill>
                <a:srgbClr val="000000"/>
              </a:solidFill>
              <a:ln w="9525">
                <a:noFill/>
                <a:round/>
                <a:headEnd/>
                <a:tailEnd/>
              </a:ln>
            </p:spPr>
            <p:txBody>
              <a:bodyPr/>
              <a:lstStyle/>
              <a:p>
                <a:endParaRPr lang="en-US" dirty="0"/>
              </a:p>
            </p:txBody>
          </p:sp>
          <p:sp>
            <p:nvSpPr>
              <p:cNvPr id="381026" name="Freeform 98"/>
              <p:cNvSpPr>
                <a:spLocks/>
              </p:cNvSpPr>
              <p:nvPr/>
            </p:nvSpPr>
            <p:spPr bwMode="auto">
              <a:xfrm>
                <a:off x="2095" y="2354"/>
                <a:ext cx="10" cy="10"/>
              </a:xfrm>
              <a:custGeom>
                <a:avLst/>
                <a:gdLst/>
                <a:ahLst/>
                <a:cxnLst>
                  <a:cxn ang="0">
                    <a:pos x="10" y="6"/>
                  </a:cxn>
                  <a:cxn ang="0">
                    <a:pos x="10" y="3"/>
                  </a:cxn>
                  <a:cxn ang="0">
                    <a:pos x="6" y="0"/>
                  </a:cxn>
                  <a:cxn ang="0">
                    <a:pos x="3" y="3"/>
                  </a:cxn>
                  <a:cxn ang="0">
                    <a:pos x="0" y="3"/>
                  </a:cxn>
                  <a:cxn ang="0">
                    <a:pos x="0" y="6"/>
                  </a:cxn>
                  <a:cxn ang="0">
                    <a:pos x="3" y="6"/>
                  </a:cxn>
                  <a:cxn ang="0">
                    <a:pos x="6" y="6"/>
                  </a:cxn>
                  <a:cxn ang="0">
                    <a:pos x="6" y="10"/>
                  </a:cxn>
                  <a:cxn ang="0">
                    <a:pos x="6" y="6"/>
                  </a:cxn>
                  <a:cxn ang="0">
                    <a:pos x="10" y="6"/>
                  </a:cxn>
                </a:cxnLst>
                <a:rect l="0" t="0" r="r" b="b"/>
                <a:pathLst>
                  <a:path w="10" h="10">
                    <a:moveTo>
                      <a:pt x="10" y="6"/>
                    </a:moveTo>
                    <a:lnTo>
                      <a:pt x="10" y="3"/>
                    </a:lnTo>
                    <a:lnTo>
                      <a:pt x="6" y="0"/>
                    </a:lnTo>
                    <a:lnTo>
                      <a:pt x="3" y="3"/>
                    </a:lnTo>
                    <a:lnTo>
                      <a:pt x="0" y="3"/>
                    </a:lnTo>
                    <a:lnTo>
                      <a:pt x="0" y="6"/>
                    </a:lnTo>
                    <a:lnTo>
                      <a:pt x="3" y="6"/>
                    </a:lnTo>
                    <a:lnTo>
                      <a:pt x="6" y="6"/>
                    </a:lnTo>
                    <a:lnTo>
                      <a:pt x="6" y="10"/>
                    </a:lnTo>
                    <a:lnTo>
                      <a:pt x="6" y="6"/>
                    </a:lnTo>
                    <a:lnTo>
                      <a:pt x="10" y="6"/>
                    </a:lnTo>
                    <a:close/>
                  </a:path>
                </a:pathLst>
              </a:custGeom>
              <a:solidFill>
                <a:srgbClr val="000000"/>
              </a:solidFill>
              <a:ln w="9525">
                <a:noFill/>
                <a:round/>
                <a:headEnd/>
                <a:tailEnd/>
              </a:ln>
            </p:spPr>
            <p:txBody>
              <a:bodyPr/>
              <a:lstStyle/>
              <a:p>
                <a:endParaRPr lang="en-US" dirty="0"/>
              </a:p>
            </p:txBody>
          </p:sp>
          <p:sp>
            <p:nvSpPr>
              <p:cNvPr id="381027" name="Freeform 99"/>
              <p:cNvSpPr>
                <a:spLocks/>
              </p:cNvSpPr>
              <p:nvPr/>
            </p:nvSpPr>
            <p:spPr bwMode="auto">
              <a:xfrm>
                <a:off x="2032" y="2344"/>
                <a:ext cx="10" cy="6"/>
              </a:xfrm>
              <a:custGeom>
                <a:avLst/>
                <a:gdLst/>
                <a:ahLst/>
                <a:cxnLst>
                  <a:cxn ang="0">
                    <a:pos x="10" y="3"/>
                  </a:cxn>
                  <a:cxn ang="0">
                    <a:pos x="10" y="3"/>
                  </a:cxn>
                  <a:cxn ang="0">
                    <a:pos x="10" y="0"/>
                  </a:cxn>
                  <a:cxn ang="0">
                    <a:pos x="6" y="0"/>
                  </a:cxn>
                  <a:cxn ang="0">
                    <a:pos x="3" y="0"/>
                  </a:cxn>
                  <a:cxn ang="0">
                    <a:pos x="0" y="3"/>
                  </a:cxn>
                  <a:cxn ang="0">
                    <a:pos x="0" y="6"/>
                  </a:cxn>
                  <a:cxn ang="0">
                    <a:pos x="3" y="6"/>
                  </a:cxn>
                  <a:cxn ang="0">
                    <a:pos x="6" y="6"/>
                  </a:cxn>
                  <a:cxn ang="0">
                    <a:pos x="10" y="6"/>
                  </a:cxn>
                  <a:cxn ang="0">
                    <a:pos x="10" y="3"/>
                  </a:cxn>
                </a:cxnLst>
                <a:rect l="0" t="0" r="r" b="b"/>
                <a:pathLst>
                  <a:path w="10" h="6">
                    <a:moveTo>
                      <a:pt x="10" y="3"/>
                    </a:moveTo>
                    <a:lnTo>
                      <a:pt x="10" y="3"/>
                    </a:lnTo>
                    <a:lnTo>
                      <a:pt x="10" y="0"/>
                    </a:lnTo>
                    <a:lnTo>
                      <a:pt x="6" y="0"/>
                    </a:lnTo>
                    <a:lnTo>
                      <a:pt x="3" y="0"/>
                    </a:lnTo>
                    <a:lnTo>
                      <a:pt x="0" y="3"/>
                    </a:lnTo>
                    <a:lnTo>
                      <a:pt x="0" y="6"/>
                    </a:lnTo>
                    <a:lnTo>
                      <a:pt x="3" y="6"/>
                    </a:lnTo>
                    <a:lnTo>
                      <a:pt x="6" y="6"/>
                    </a:lnTo>
                    <a:lnTo>
                      <a:pt x="10" y="6"/>
                    </a:lnTo>
                    <a:lnTo>
                      <a:pt x="10" y="3"/>
                    </a:lnTo>
                    <a:close/>
                  </a:path>
                </a:pathLst>
              </a:custGeom>
              <a:solidFill>
                <a:srgbClr val="000000"/>
              </a:solidFill>
              <a:ln w="9525">
                <a:noFill/>
                <a:round/>
                <a:headEnd/>
                <a:tailEnd/>
              </a:ln>
            </p:spPr>
            <p:txBody>
              <a:bodyPr/>
              <a:lstStyle/>
              <a:p>
                <a:endParaRPr lang="en-US" dirty="0"/>
              </a:p>
            </p:txBody>
          </p:sp>
          <p:sp>
            <p:nvSpPr>
              <p:cNvPr id="381028" name="Freeform 100"/>
              <p:cNvSpPr>
                <a:spLocks/>
              </p:cNvSpPr>
              <p:nvPr/>
            </p:nvSpPr>
            <p:spPr bwMode="auto">
              <a:xfrm>
                <a:off x="2058" y="2354"/>
                <a:ext cx="7" cy="6"/>
              </a:xfrm>
              <a:custGeom>
                <a:avLst/>
                <a:gdLst/>
                <a:ahLst/>
                <a:cxnLst>
                  <a:cxn ang="0">
                    <a:pos x="7" y="3"/>
                  </a:cxn>
                  <a:cxn ang="0">
                    <a:pos x="7" y="3"/>
                  </a:cxn>
                  <a:cxn ang="0">
                    <a:pos x="3" y="0"/>
                  </a:cxn>
                  <a:cxn ang="0">
                    <a:pos x="0" y="0"/>
                  </a:cxn>
                  <a:cxn ang="0">
                    <a:pos x="0" y="0"/>
                  </a:cxn>
                  <a:cxn ang="0">
                    <a:pos x="0" y="3"/>
                  </a:cxn>
                  <a:cxn ang="0">
                    <a:pos x="0" y="6"/>
                  </a:cxn>
                  <a:cxn ang="0">
                    <a:pos x="0" y="6"/>
                  </a:cxn>
                  <a:cxn ang="0">
                    <a:pos x="3" y="6"/>
                  </a:cxn>
                  <a:cxn ang="0">
                    <a:pos x="7" y="6"/>
                  </a:cxn>
                  <a:cxn ang="0">
                    <a:pos x="7" y="3"/>
                  </a:cxn>
                </a:cxnLst>
                <a:rect l="0" t="0" r="r" b="b"/>
                <a:pathLst>
                  <a:path w="7" h="6">
                    <a:moveTo>
                      <a:pt x="7" y="3"/>
                    </a:moveTo>
                    <a:lnTo>
                      <a:pt x="7" y="3"/>
                    </a:lnTo>
                    <a:lnTo>
                      <a:pt x="3" y="0"/>
                    </a:lnTo>
                    <a:lnTo>
                      <a:pt x="0" y="0"/>
                    </a:lnTo>
                    <a:lnTo>
                      <a:pt x="0" y="0"/>
                    </a:lnTo>
                    <a:lnTo>
                      <a:pt x="0" y="3"/>
                    </a:lnTo>
                    <a:lnTo>
                      <a:pt x="0" y="6"/>
                    </a:lnTo>
                    <a:lnTo>
                      <a:pt x="0" y="6"/>
                    </a:lnTo>
                    <a:lnTo>
                      <a:pt x="3" y="6"/>
                    </a:lnTo>
                    <a:lnTo>
                      <a:pt x="7" y="6"/>
                    </a:lnTo>
                    <a:lnTo>
                      <a:pt x="7" y="3"/>
                    </a:lnTo>
                    <a:close/>
                  </a:path>
                </a:pathLst>
              </a:custGeom>
              <a:solidFill>
                <a:srgbClr val="000000"/>
              </a:solidFill>
              <a:ln w="9525">
                <a:noFill/>
                <a:round/>
                <a:headEnd/>
                <a:tailEnd/>
              </a:ln>
            </p:spPr>
            <p:txBody>
              <a:bodyPr/>
              <a:lstStyle/>
              <a:p>
                <a:endParaRPr lang="en-US" dirty="0"/>
              </a:p>
            </p:txBody>
          </p:sp>
          <p:sp>
            <p:nvSpPr>
              <p:cNvPr id="381029" name="Freeform 101"/>
              <p:cNvSpPr>
                <a:spLocks/>
              </p:cNvSpPr>
              <p:nvPr/>
            </p:nvSpPr>
            <p:spPr bwMode="auto">
              <a:xfrm>
                <a:off x="2078" y="2327"/>
                <a:ext cx="10" cy="7"/>
              </a:xfrm>
              <a:custGeom>
                <a:avLst/>
                <a:gdLst/>
                <a:ahLst/>
                <a:cxnLst>
                  <a:cxn ang="0">
                    <a:pos x="10" y="3"/>
                  </a:cxn>
                  <a:cxn ang="0">
                    <a:pos x="10" y="3"/>
                  </a:cxn>
                  <a:cxn ang="0">
                    <a:pos x="10" y="0"/>
                  </a:cxn>
                  <a:cxn ang="0">
                    <a:pos x="7" y="0"/>
                  </a:cxn>
                  <a:cxn ang="0">
                    <a:pos x="3" y="0"/>
                  </a:cxn>
                  <a:cxn ang="0">
                    <a:pos x="0" y="3"/>
                  </a:cxn>
                  <a:cxn ang="0">
                    <a:pos x="0" y="7"/>
                  </a:cxn>
                  <a:cxn ang="0">
                    <a:pos x="3" y="7"/>
                  </a:cxn>
                  <a:cxn ang="0">
                    <a:pos x="7" y="7"/>
                  </a:cxn>
                  <a:cxn ang="0">
                    <a:pos x="10" y="7"/>
                  </a:cxn>
                  <a:cxn ang="0">
                    <a:pos x="10" y="3"/>
                  </a:cxn>
                </a:cxnLst>
                <a:rect l="0" t="0" r="r" b="b"/>
                <a:pathLst>
                  <a:path w="10" h="7">
                    <a:moveTo>
                      <a:pt x="10" y="3"/>
                    </a:moveTo>
                    <a:lnTo>
                      <a:pt x="10" y="3"/>
                    </a:lnTo>
                    <a:lnTo>
                      <a:pt x="10" y="0"/>
                    </a:lnTo>
                    <a:lnTo>
                      <a:pt x="7" y="0"/>
                    </a:lnTo>
                    <a:lnTo>
                      <a:pt x="3" y="0"/>
                    </a:lnTo>
                    <a:lnTo>
                      <a:pt x="0" y="3"/>
                    </a:lnTo>
                    <a:lnTo>
                      <a:pt x="0" y="7"/>
                    </a:lnTo>
                    <a:lnTo>
                      <a:pt x="3" y="7"/>
                    </a:lnTo>
                    <a:lnTo>
                      <a:pt x="7" y="7"/>
                    </a:lnTo>
                    <a:lnTo>
                      <a:pt x="10" y="7"/>
                    </a:lnTo>
                    <a:lnTo>
                      <a:pt x="10" y="3"/>
                    </a:lnTo>
                    <a:close/>
                  </a:path>
                </a:pathLst>
              </a:custGeom>
              <a:solidFill>
                <a:srgbClr val="000000"/>
              </a:solidFill>
              <a:ln w="9525">
                <a:noFill/>
                <a:round/>
                <a:headEnd/>
                <a:tailEnd/>
              </a:ln>
            </p:spPr>
            <p:txBody>
              <a:bodyPr/>
              <a:lstStyle/>
              <a:p>
                <a:endParaRPr lang="en-US" dirty="0"/>
              </a:p>
            </p:txBody>
          </p:sp>
          <p:sp>
            <p:nvSpPr>
              <p:cNvPr id="381030" name="Freeform 102"/>
              <p:cNvSpPr>
                <a:spLocks/>
              </p:cNvSpPr>
              <p:nvPr/>
            </p:nvSpPr>
            <p:spPr bwMode="auto">
              <a:xfrm>
                <a:off x="2105" y="2267"/>
                <a:ext cx="10" cy="7"/>
              </a:xfrm>
              <a:custGeom>
                <a:avLst/>
                <a:gdLst/>
                <a:ahLst/>
                <a:cxnLst>
                  <a:cxn ang="0">
                    <a:pos x="10" y="4"/>
                  </a:cxn>
                  <a:cxn ang="0">
                    <a:pos x="10" y="0"/>
                  </a:cxn>
                  <a:cxn ang="0">
                    <a:pos x="6" y="0"/>
                  </a:cxn>
                  <a:cxn ang="0">
                    <a:pos x="0" y="0"/>
                  </a:cxn>
                  <a:cxn ang="0">
                    <a:pos x="0" y="4"/>
                  </a:cxn>
                  <a:cxn ang="0">
                    <a:pos x="0" y="4"/>
                  </a:cxn>
                  <a:cxn ang="0">
                    <a:pos x="6" y="7"/>
                  </a:cxn>
                  <a:cxn ang="0">
                    <a:pos x="6" y="4"/>
                  </a:cxn>
                  <a:cxn ang="0">
                    <a:pos x="10" y="4"/>
                  </a:cxn>
                  <a:cxn ang="0">
                    <a:pos x="10" y="4"/>
                  </a:cxn>
                </a:cxnLst>
                <a:rect l="0" t="0" r="r" b="b"/>
                <a:pathLst>
                  <a:path w="10" h="7">
                    <a:moveTo>
                      <a:pt x="10" y="4"/>
                    </a:moveTo>
                    <a:lnTo>
                      <a:pt x="10" y="0"/>
                    </a:lnTo>
                    <a:lnTo>
                      <a:pt x="6" y="0"/>
                    </a:lnTo>
                    <a:lnTo>
                      <a:pt x="0" y="0"/>
                    </a:lnTo>
                    <a:lnTo>
                      <a:pt x="0" y="4"/>
                    </a:lnTo>
                    <a:lnTo>
                      <a:pt x="0" y="4"/>
                    </a:lnTo>
                    <a:lnTo>
                      <a:pt x="6" y="7"/>
                    </a:lnTo>
                    <a:lnTo>
                      <a:pt x="6" y="4"/>
                    </a:lnTo>
                    <a:lnTo>
                      <a:pt x="10" y="4"/>
                    </a:lnTo>
                    <a:lnTo>
                      <a:pt x="10" y="4"/>
                    </a:lnTo>
                    <a:close/>
                  </a:path>
                </a:pathLst>
              </a:custGeom>
              <a:solidFill>
                <a:srgbClr val="000000"/>
              </a:solidFill>
              <a:ln w="9525">
                <a:noFill/>
                <a:round/>
                <a:headEnd/>
                <a:tailEnd/>
              </a:ln>
            </p:spPr>
            <p:txBody>
              <a:bodyPr/>
              <a:lstStyle/>
              <a:p>
                <a:endParaRPr lang="en-US" dirty="0"/>
              </a:p>
            </p:txBody>
          </p:sp>
          <p:sp>
            <p:nvSpPr>
              <p:cNvPr id="381031" name="Freeform 103"/>
              <p:cNvSpPr>
                <a:spLocks/>
              </p:cNvSpPr>
              <p:nvPr/>
            </p:nvSpPr>
            <p:spPr bwMode="auto">
              <a:xfrm>
                <a:off x="2154" y="2344"/>
                <a:ext cx="10" cy="6"/>
              </a:xfrm>
              <a:custGeom>
                <a:avLst/>
                <a:gdLst/>
                <a:ahLst/>
                <a:cxnLst>
                  <a:cxn ang="0">
                    <a:pos x="10" y="3"/>
                  </a:cxn>
                  <a:cxn ang="0">
                    <a:pos x="10" y="3"/>
                  </a:cxn>
                  <a:cxn ang="0">
                    <a:pos x="10" y="0"/>
                  </a:cxn>
                  <a:cxn ang="0">
                    <a:pos x="7" y="0"/>
                  </a:cxn>
                  <a:cxn ang="0">
                    <a:pos x="4" y="0"/>
                  </a:cxn>
                  <a:cxn ang="0">
                    <a:pos x="0" y="0"/>
                  </a:cxn>
                  <a:cxn ang="0">
                    <a:pos x="0" y="3"/>
                  </a:cxn>
                  <a:cxn ang="0">
                    <a:pos x="0" y="6"/>
                  </a:cxn>
                  <a:cxn ang="0">
                    <a:pos x="4" y="6"/>
                  </a:cxn>
                  <a:cxn ang="0">
                    <a:pos x="7" y="6"/>
                  </a:cxn>
                  <a:cxn ang="0">
                    <a:pos x="10" y="3"/>
                  </a:cxn>
                </a:cxnLst>
                <a:rect l="0" t="0" r="r" b="b"/>
                <a:pathLst>
                  <a:path w="10" h="6">
                    <a:moveTo>
                      <a:pt x="10" y="3"/>
                    </a:moveTo>
                    <a:lnTo>
                      <a:pt x="10" y="3"/>
                    </a:lnTo>
                    <a:lnTo>
                      <a:pt x="10" y="0"/>
                    </a:lnTo>
                    <a:lnTo>
                      <a:pt x="7" y="0"/>
                    </a:lnTo>
                    <a:lnTo>
                      <a:pt x="4" y="0"/>
                    </a:lnTo>
                    <a:lnTo>
                      <a:pt x="0" y="0"/>
                    </a:lnTo>
                    <a:lnTo>
                      <a:pt x="0" y="3"/>
                    </a:lnTo>
                    <a:lnTo>
                      <a:pt x="0" y="6"/>
                    </a:lnTo>
                    <a:lnTo>
                      <a:pt x="4" y="6"/>
                    </a:lnTo>
                    <a:lnTo>
                      <a:pt x="7" y="6"/>
                    </a:lnTo>
                    <a:lnTo>
                      <a:pt x="10" y="3"/>
                    </a:lnTo>
                    <a:close/>
                  </a:path>
                </a:pathLst>
              </a:custGeom>
              <a:solidFill>
                <a:srgbClr val="000000"/>
              </a:solidFill>
              <a:ln w="9525">
                <a:noFill/>
                <a:round/>
                <a:headEnd/>
                <a:tailEnd/>
              </a:ln>
            </p:spPr>
            <p:txBody>
              <a:bodyPr/>
              <a:lstStyle/>
              <a:p>
                <a:endParaRPr lang="en-US" dirty="0"/>
              </a:p>
            </p:txBody>
          </p:sp>
          <p:sp>
            <p:nvSpPr>
              <p:cNvPr id="381032" name="Freeform 104"/>
              <p:cNvSpPr>
                <a:spLocks/>
              </p:cNvSpPr>
              <p:nvPr/>
            </p:nvSpPr>
            <p:spPr bwMode="auto">
              <a:xfrm>
                <a:off x="2248" y="1995"/>
                <a:ext cx="29" cy="30"/>
              </a:xfrm>
              <a:custGeom>
                <a:avLst/>
                <a:gdLst/>
                <a:ahLst/>
                <a:cxnLst>
                  <a:cxn ang="0">
                    <a:pos x="0" y="17"/>
                  </a:cxn>
                  <a:cxn ang="0">
                    <a:pos x="0" y="20"/>
                  </a:cxn>
                  <a:cxn ang="0">
                    <a:pos x="13" y="20"/>
                  </a:cxn>
                  <a:cxn ang="0">
                    <a:pos x="16" y="27"/>
                  </a:cxn>
                  <a:cxn ang="0">
                    <a:pos x="13" y="30"/>
                  </a:cxn>
                  <a:cxn ang="0">
                    <a:pos x="23" y="17"/>
                  </a:cxn>
                  <a:cxn ang="0">
                    <a:pos x="23" y="13"/>
                  </a:cxn>
                  <a:cxn ang="0">
                    <a:pos x="29" y="0"/>
                  </a:cxn>
                  <a:cxn ang="0">
                    <a:pos x="23" y="0"/>
                  </a:cxn>
                  <a:cxn ang="0">
                    <a:pos x="16" y="10"/>
                  </a:cxn>
                  <a:cxn ang="0">
                    <a:pos x="0" y="17"/>
                  </a:cxn>
                </a:cxnLst>
                <a:rect l="0" t="0" r="r" b="b"/>
                <a:pathLst>
                  <a:path w="29" h="30">
                    <a:moveTo>
                      <a:pt x="0" y="17"/>
                    </a:moveTo>
                    <a:lnTo>
                      <a:pt x="0" y="20"/>
                    </a:lnTo>
                    <a:lnTo>
                      <a:pt x="13" y="20"/>
                    </a:lnTo>
                    <a:lnTo>
                      <a:pt x="16" y="27"/>
                    </a:lnTo>
                    <a:lnTo>
                      <a:pt x="13" y="30"/>
                    </a:lnTo>
                    <a:lnTo>
                      <a:pt x="23" y="17"/>
                    </a:lnTo>
                    <a:lnTo>
                      <a:pt x="23" y="13"/>
                    </a:lnTo>
                    <a:lnTo>
                      <a:pt x="29" y="0"/>
                    </a:lnTo>
                    <a:lnTo>
                      <a:pt x="23" y="0"/>
                    </a:lnTo>
                    <a:lnTo>
                      <a:pt x="16" y="10"/>
                    </a:lnTo>
                    <a:lnTo>
                      <a:pt x="0" y="17"/>
                    </a:lnTo>
                    <a:close/>
                  </a:path>
                </a:pathLst>
              </a:custGeom>
              <a:solidFill>
                <a:srgbClr val="000000"/>
              </a:solidFill>
              <a:ln w="9525">
                <a:noFill/>
                <a:round/>
                <a:headEnd/>
                <a:tailEnd/>
              </a:ln>
            </p:spPr>
            <p:txBody>
              <a:bodyPr/>
              <a:lstStyle/>
              <a:p>
                <a:endParaRPr lang="en-US" dirty="0"/>
              </a:p>
            </p:txBody>
          </p:sp>
          <p:sp>
            <p:nvSpPr>
              <p:cNvPr id="381033" name="Freeform 105"/>
              <p:cNvSpPr>
                <a:spLocks/>
              </p:cNvSpPr>
              <p:nvPr/>
            </p:nvSpPr>
            <p:spPr bwMode="auto">
              <a:xfrm>
                <a:off x="2238" y="1978"/>
                <a:ext cx="10" cy="14"/>
              </a:xfrm>
              <a:custGeom>
                <a:avLst/>
                <a:gdLst/>
                <a:ahLst/>
                <a:cxnLst>
                  <a:cxn ang="0">
                    <a:pos x="0" y="0"/>
                  </a:cxn>
                  <a:cxn ang="0">
                    <a:pos x="6" y="14"/>
                  </a:cxn>
                  <a:cxn ang="0">
                    <a:pos x="10" y="14"/>
                  </a:cxn>
                  <a:cxn ang="0">
                    <a:pos x="0" y="0"/>
                  </a:cxn>
                </a:cxnLst>
                <a:rect l="0" t="0" r="r" b="b"/>
                <a:pathLst>
                  <a:path w="10" h="14">
                    <a:moveTo>
                      <a:pt x="0" y="0"/>
                    </a:moveTo>
                    <a:lnTo>
                      <a:pt x="6" y="14"/>
                    </a:lnTo>
                    <a:lnTo>
                      <a:pt x="10" y="14"/>
                    </a:lnTo>
                    <a:lnTo>
                      <a:pt x="0" y="0"/>
                    </a:lnTo>
                    <a:close/>
                  </a:path>
                </a:pathLst>
              </a:custGeom>
              <a:solidFill>
                <a:srgbClr val="000000"/>
              </a:solidFill>
              <a:ln w="9525">
                <a:noFill/>
                <a:round/>
                <a:headEnd/>
                <a:tailEnd/>
              </a:ln>
            </p:spPr>
            <p:txBody>
              <a:bodyPr/>
              <a:lstStyle/>
              <a:p>
                <a:endParaRPr lang="en-US" dirty="0"/>
              </a:p>
            </p:txBody>
          </p:sp>
          <p:sp>
            <p:nvSpPr>
              <p:cNvPr id="381034" name="Freeform 106"/>
              <p:cNvSpPr>
                <a:spLocks/>
              </p:cNvSpPr>
              <p:nvPr/>
            </p:nvSpPr>
            <p:spPr bwMode="auto">
              <a:xfrm>
                <a:off x="2238" y="1978"/>
                <a:ext cx="10" cy="7"/>
              </a:xfrm>
              <a:custGeom>
                <a:avLst/>
                <a:gdLst/>
                <a:ahLst/>
                <a:cxnLst>
                  <a:cxn ang="0">
                    <a:pos x="6" y="7"/>
                  </a:cxn>
                  <a:cxn ang="0">
                    <a:pos x="6" y="4"/>
                  </a:cxn>
                  <a:cxn ang="0">
                    <a:pos x="10" y="4"/>
                  </a:cxn>
                  <a:cxn ang="0">
                    <a:pos x="6" y="4"/>
                  </a:cxn>
                  <a:cxn ang="0">
                    <a:pos x="6" y="0"/>
                  </a:cxn>
                  <a:cxn ang="0">
                    <a:pos x="10" y="0"/>
                  </a:cxn>
                  <a:cxn ang="0">
                    <a:pos x="6" y="0"/>
                  </a:cxn>
                  <a:cxn ang="0">
                    <a:pos x="0" y="0"/>
                  </a:cxn>
                  <a:cxn ang="0">
                    <a:pos x="3" y="7"/>
                  </a:cxn>
                  <a:cxn ang="0">
                    <a:pos x="6" y="7"/>
                  </a:cxn>
                </a:cxnLst>
                <a:rect l="0" t="0" r="r" b="b"/>
                <a:pathLst>
                  <a:path w="10" h="7">
                    <a:moveTo>
                      <a:pt x="6" y="7"/>
                    </a:moveTo>
                    <a:lnTo>
                      <a:pt x="6" y="4"/>
                    </a:lnTo>
                    <a:lnTo>
                      <a:pt x="10" y="4"/>
                    </a:lnTo>
                    <a:lnTo>
                      <a:pt x="6" y="4"/>
                    </a:lnTo>
                    <a:lnTo>
                      <a:pt x="6" y="0"/>
                    </a:lnTo>
                    <a:lnTo>
                      <a:pt x="10" y="0"/>
                    </a:lnTo>
                    <a:lnTo>
                      <a:pt x="6" y="0"/>
                    </a:lnTo>
                    <a:lnTo>
                      <a:pt x="0" y="0"/>
                    </a:lnTo>
                    <a:lnTo>
                      <a:pt x="3" y="7"/>
                    </a:lnTo>
                    <a:lnTo>
                      <a:pt x="6" y="7"/>
                    </a:lnTo>
                    <a:close/>
                  </a:path>
                </a:pathLst>
              </a:custGeom>
              <a:solidFill>
                <a:srgbClr val="000000"/>
              </a:solidFill>
              <a:ln w="9525">
                <a:noFill/>
                <a:round/>
                <a:headEnd/>
                <a:tailEnd/>
              </a:ln>
            </p:spPr>
            <p:txBody>
              <a:bodyPr/>
              <a:lstStyle/>
              <a:p>
                <a:endParaRPr lang="en-US" dirty="0"/>
              </a:p>
            </p:txBody>
          </p:sp>
          <p:sp>
            <p:nvSpPr>
              <p:cNvPr id="381035" name="Freeform 107"/>
              <p:cNvSpPr>
                <a:spLocks/>
              </p:cNvSpPr>
              <p:nvPr/>
            </p:nvSpPr>
            <p:spPr bwMode="auto">
              <a:xfrm>
                <a:off x="2248" y="1949"/>
                <a:ext cx="53" cy="49"/>
              </a:xfrm>
              <a:custGeom>
                <a:avLst/>
                <a:gdLst/>
                <a:ahLst/>
                <a:cxnLst>
                  <a:cxn ang="0">
                    <a:pos x="13" y="10"/>
                  </a:cxn>
                  <a:cxn ang="0">
                    <a:pos x="6" y="23"/>
                  </a:cxn>
                  <a:cxn ang="0">
                    <a:pos x="13" y="29"/>
                  </a:cxn>
                  <a:cxn ang="0">
                    <a:pos x="13" y="33"/>
                  </a:cxn>
                  <a:cxn ang="0">
                    <a:pos x="23" y="33"/>
                  </a:cxn>
                  <a:cxn ang="0">
                    <a:pos x="26" y="26"/>
                  </a:cxn>
                  <a:cxn ang="0">
                    <a:pos x="29" y="26"/>
                  </a:cxn>
                  <a:cxn ang="0">
                    <a:pos x="33" y="33"/>
                  </a:cxn>
                  <a:cxn ang="0">
                    <a:pos x="33" y="36"/>
                  </a:cxn>
                  <a:cxn ang="0">
                    <a:pos x="26" y="43"/>
                  </a:cxn>
                  <a:cxn ang="0">
                    <a:pos x="23" y="43"/>
                  </a:cxn>
                  <a:cxn ang="0">
                    <a:pos x="29" y="43"/>
                  </a:cxn>
                  <a:cxn ang="0">
                    <a:pos x="29" y="39"/>
                  </a:cxn>
                  <a:cxn ang="0">
                    <a:pos x="39" y="43"/>
                  </a:cxn>
                  <a:cxn ang="0">
                    <a:pos x="39" y="46"/>
                  </a:cxn>
                  <a:cxn ang="0">
                    <a:pos x="46" y="49"/>
                  </a:cxn>
                  <a:cxn ang="0">
                    <a:pos x="53" y="33"/>
                  </a:cxn>
                  <a:cxn ang="0">
                    <a:pos x="49" y="19"/>
                  </a:cxn>
                  <a:cxn ang="0">
                    <a:pos x="46" y="13"/>
                  </a:cxn>
                  <a:cxn ang="0">
                    <a:pos x="39" y="6"/>
                  </a:cxn>
                  <a:cxn ang="0">
                    <a:pos x="33" y="3"/>
                  </a:cxn>
                  <a:cxn ang="0">
                    <a:pos x="9" y="0"/>
                  </a:cxn>
                  <a:cxn ang="0">
                    <a:pos x="0" y="6"/>
                  </a:cxn>
                  <a:cxn ang="0">
                    <a:pos x="0" y="10"/>
                  </a:cxn>
                  <a:cxn ang="0">
                    <a:pos x="13" y="10"/>
                  </a:cxn>
                </a:cxnLst>
                <a:rect l="0" t="0" r="r" b="b"/>
                <a:pathLst>
                  <a:path w="53" h="49">
                    <a:moveTo>
                      <a:pt x="13" y="10"/>
                    </a:moveTo>
                    <a:lnTo>
                      <a:pt x="6" y="23"/>
                    </a:lnTo>
                    <a:lnTo>
                      <a:pt x="13" y="29"/>
                    </a:lnTo>
                    <a:lnTo>
                      <a:pt x="13" y="33"/>
                    </a:lnTo>
                    <a:lnTo>
                      <a:pt x="23" y="33"/>
                    </a:lnTo>
                    <a:lnTo>
                      <a:pt x="26" y="26"/>
                    </a:lnTo>
                    <a:lnTo>
                      <a:pt x="29" y="26"/>
                    </a:lnTo>
                    <a:lnTo>
                      <a:pt x="33" y="33"/>
                    </a:lnTo>
                    <a:lnTo>
                      <a:pt x="33" y="36"/>
                    </a:lnTo>
                    <a:lnTo>
                      <a:pt x="26" y="43"/>
                    </a:lnTo>
                    <a:lnTo>
                      <a:pt x="23" y="43"/>
                    </a:lnTo>
                    <a:lnTo>
                      <a:pt x="29" y="43"/>
                    </a:lnTo>
                    <a:lnTo>
                      <a:pt x="29" y="39"/>
                    </a:lnTo>
                    <a:lnTo>
                      <a:pt x="39" y="43"/>
                    </a:lnTo>
                    <a:lnTo>
                      <a:pt x="39" y="46"/>
                    </a:lnTo>
                    <a:lnTo>
                      <a:pt x="46" y="49"/>
                    </a:lnTo>
                    <a:lnTo>
                      <a:pt x="53" y="33"/>
                    </a:lnTo>
                    <a:lnTo>
                      <a:pt x="49" y="19"/>
                    </a:lnTo>
                    <a:lnTo>
                      <a:pt x="46" y="13"/>
                    </a:lnTo>
                    <a:lnTo>
                      <a:pt x="39" y="6"/>
                    </a:lnTo>
                    <a:lnTo>
                      <a:pt x="33" y="3"/>
                    </a:lnTo>
                    <a:lnTo>
                      <a:pt x="9" y="0"/>
                    </a:lnTo>
                    <a:lnTo>
                      <a:pt x="0" y="6"/>
                    </a:lnTo>
                    <a:lnTo>
                      <a:pt x="0" y="10"/>
                    </a:lnTo>
                    <a:lnTo>
                      <a:pt x="13" y="10"/>
                    </a:lnTo>
                    <a:close/>
                  </a:path>
                </a:pathLst>
              </a:custGeom>
              <a:solidFill>
                <a:srgbClr val="000000"/>
              </a:solidFill>
              <a:ln w="9525">
                <a:noFill/>
                <a:round/>
                <a:headEnd/>
                <a:tailEnd/>
              </a:ln>
            </p:spPr>
            <p:txBody>
              <a:bodyPr/>
              <a:lstStyle/>
              <a:p>
                <a:endParaRPr lang="en-US" dirty="0"/>
              </a:p>
            </p:txBody>
          </p:sp>
          <p:sp>
            <p:nvSpPr>
              <p:cNvPr id="381036" name="Freeform 108"/>
              <p:cNvSpPr>
                <a:spLocks/>
              </p:cNvSpPr>
              <p:nvPr/>
            </p:nvSpPr>
            <p:spPr bwMode="auto">
              <a:xfrm>
                <a:off x="2271" y="1978"/>
                <a:ext cx="6" cy="10"/>
              </a:xfrm>
              <a:custGeom>
                <a:avLst/>
                <a:gdLst/>
                <a:ahLst/>
                <a:cxnLst>
                  <a:cxn ang="0">
                    <a:pos x="0" y="10"/>
                  </a:cxn>
                  <a:cxn ang="0">
                    <a:pos x="3" y="7"/>
                  </a:cxn>
                  <a:cxn ang="0">
                    <a:pos x="0" y="4"/>
                  </a:cxn>
                  <a:cxn ang="0">
                    <a:pos x="6" y="0"/>
                  </a:cxn>
                  <a:cxn ang="0">
                    <a:pos x="6" y="0"/>
                  </a:cxn>
                  <a:cxn ang="0">
                    <a:pos x="6" y="4"/>
                  </a:cxn>
                  <a:cxn ang="0">
                    <a:pos x="6" y="7"/>
                  </a:cxn>
                  <a:cxn ang="0">
                    <a:pos x="6" y="10"/>
                  </a:cxn>
                  <a:cxn ang="0">
                    <a:pos x="6" y="7"/>
                  </a:cxn>
                  <a:cxn ang="0">
                    <a:pos x="6" y="4"/>
                  </a:cxn>
                  <a:cxn ang="0">
                    <a:pos x="6" y="0"/>
                  </a:cxn>
                  <a:cxn ang="0">
                    <a:pos x="3" y="4"/>
                  </a:cxn>
                  <a:cxn ang="0">
                    <a:pos x="6" y="7"/>
                  </a:cxn>
                  <a:cxn ang="0">
                    <a:pos x="3" y="10"/>
                  </a:cxn>
                  <a:cxn ang="0">
                    <a:pos x="0" y="10"/>
                  </a:cxn>
                </a:cxnLst>
                <a:rect l="0" t="0" r="r" b="b"/>
                <a:pathLst>
                  <a:path w="6" h="10">
                    <a:moveTo>
                      <a:pt x="0" y="10"/>
                    </a:moveTo>
                    <a:lnTo>
                      <a:pt x="3" y="7"/>
                    </a:lnTo>
                    <a:lnTo>
                      <a:pt x="0" y="4"/>
                    </a:lnTo>
                    <a:lnTo>
                      <a:pt x="6" y="0"/>
                    </a:lnTo>
                    <a:lnTo>
                      <a:pt x="6" y="0"/>
                    </a:lnTo>
                    <a:lnTo>
                      <a:pt x="6" y="4"/>
                    </a:lnTo>
                    <a:lnTo>
                      <a:pt x="6" y="7"/>
                    </a:lnTo>
                    <a:lnTo>
                      <a:pt x="6" y="10"/>
                    </a:lnTo>
                    <a:lnTo>
                      <a:pt x="6" y="7"/>
                    </a:lnTo>
                    <a:lnTo>
                      <a:pt x="6" y="4"/>
                    </a:lnTo>
                    <a:lnTo>
                      <a:pt x="6" y="0"/>
                    </a:lnTo>
                    <a:lnTo>
                      <a:pt x="3" y="4"/>
                    </a:lnTo>
                    <a:lnTo>
                      <a:pt x="6" y="7"/>
                    </a:lnTo>
                    <a:lnTo>
                      <a:pt x="3" y="10"/>
                    </a:lnTo>
                    <a:lnTo>
                      <a:pt x="0" y="10"/>
                    </a:lnTo>
                    <a:close/>
                  </a:path>
                </a:pathLst>
              </a:custGeom>
              <a:solidFill>
                <a:srgbClr val="000000"/>
              </a:solidFill>
              <a:ln w="9525">
                <a:noFill/>
                <a:round/>
                <a:headEnd/>
                <a:tailEnd/>
              </a:ln>
            </p:spPr>
            <p:txBody>
              <a:bodyPr/>
              <a:lstStyle/>
              <a:p>
                <a:endParaRPr lang="en-US" dirty="0"/>
              </a:p>
            </p:txBody>
          </p:sp>
          <p:sp>
            <p:nvSpPr>
              <p:cNvPr id="381037" name="Freeform 109"/>
              <p:cNvSpPr>
                <a:spLocks/>
              </p:cNvSpPr>
              <p:nvPr/>
            </p:nvSpPr>
            <p:spPr bwMode="auto">
              <a:xfrm>
                <a:off x="2261" y="2002"/>
                <a:ext cx="33" cy="40"/>
              </a:xfrm>
              <a:custGeom>
                <a:avLst/>
                <a:gdLst/>
                <a:ahLst/>
                <a:cxnLst>
                  <a:cxn ang="0">
                    <a:pos x="3" y="23"/>
                  </a:cxn>
                  <a:cxn ang="0">
                    <a:pos x="10" y="26"/>
                  </a:cxn>
                  <a:cxn ang="0">
                    <a:pos x="30" y="3"/>
                  </a:cxn>
                  <a:cxn ang="0">
                    <a:pos x="33" y="0"/>
                  </a:cxn>
                  <a:cxn ang="0">
                    <a:pos x="30" y="3"/>
                  </a:cxn>
                  <a:cxn ang="0">
                    <a:pos x="10" y="26"/>
                  </a:cxn>
                  <a:cxn ang="0">
                    <a:pos x="3" y="23"/>
                  </a:cxn>
                  <a:cxn ang="0">
                    <a:pos x="0" y="30"/>
                  </a:cxn>
                  <a:cxn ang="0">
                    <a:pos x="3" y="30"/>
                  </a:cxn>
                  <a:cxn ang="0">
                    <a:pos x="3" y="36"/>
                  </a:cxn>
                  <a:cxn ang="0">
                    <a:pos x="0" y="40"/>
                  </a:cxn>
                  <a:cxn ang="0">
                    <a:pos x="0" y="30"/>
                  </a:cxn>
                  <a:cxn ang="0">
                    <a:pos x="0" y="23"/>
                  </a:cxn>
                  <a:cxn ang="0">
                    <a:pos x="3" y="23"/>
                  </a:cxn>
                </a:cxnLst>
                <a:rect l="0" t="0" r="r" b="b"/>
                <a:pathLst>
                  <a:path w="33" h="40">
                    <a:moveTo>
                      <a:pt x="3" y="23"/>
                    </a:moveTo>
                    <a:lnTo>
                      <a:pt x="10" y="26"/>
                    </a:lnTo>
                    <a:lnTo>
                      <a:pt x="30" y="3"/>
                    </a:lnTo>
                    <a:lnTo>
                      <a:pt x="33" y="0"/>
                    </a:lnTo>
                    <a:lnTo>
                      <a:pt x="30" y="3"/>
                    </a:lnTo>
                    <a:lnTo>
                      <a:pt x="10" y="26"/>
                    </a:lnTo>
                    <a:lnTo>
                      <a:pt x="3" y="23"/>
                    </a:lnTo>
                    <a:lnTo>
                      <a:pt x="0" y="30"/>
                    </a:lnTo>
                    <a:lnTo>
                      <a:pt x="3" y="30"/>
                    </a:lnTo>
                    <a:lnTo>
                      <a:pt x="3" y="36"/>
                    </a:lnTo>
                    <a:lnTo>
                      <a:pt x="0" y="40"/>
                    </a:lnTo>
                    <a:lnTo>
                      <a:pt x="0" y="30"/>
                    </a:lnTo>
                    <a:lnTo>
                      <a:pt x="0" y="23"/>
                    </a:lnTo>
                    <a:lnTo>
                      <a:pt x="3" y="23"/>
                    </a:lnTo>
                    <a:close/>
                  </a:path>
                </a:pathLst>
              </a:custGeom>
              <a:solidFill>
                <a:srgbClr val="000000"/>
              </a:solidFill>
              <a:ln w="9525">
                <a:noFill/>
                <a:round/>
                <a:headEnd/>
                <a:tailEnd/>
              </a:ln>
            </p:spPr>
            <p:txBody>
              <a:bodyPr/>
              <a:lstStyle/>
              <a:p>
                <a:endParaRPr lang="en-US" dirty="0"/>
              </a:p>
            </p:txBody>
          </p:sp>
          <p:sp>
            <p:nvSpPr>
              <p:cNvPr id="381038" name="Freeform 110"/>
              <p:cNvSpPr>
                <a:spLocks/>
              </p:cNvSpPr>
              <p:nvPr/>
            </p:nvSpPr>
            <p:spPr bwMode="auto">
              <a:xfrm>
                <a:off x="2151" y="2025"/>
                <a:ext cx="203" cy="139"/>
              </a:xfrm>
              <a:custGeom>
                <a:avLst/>
                <a:gdLst/>
                <a:ahLst/>
                <a:cxnLst>
                  <a:cxn ang="0">
                    <a:pos x="143" y="7"/>
                  </a:cxn>
                  <a:cxn ang="0">
                    <a:pos x="143" y="27"/>
                  </a:cxn>
                  <a:cxn ang="0">
                    <a:pos x="110" y="56"/>
                  </a:cxn>
                  <a:cxn ang="0">
                    <a:pos x="116" y="36"/>
                  </a:cxn>
                  <a:cxn ang="0">
                    <a:pos x="97" y="60"/>
                  </a:cxn>
                  <a:cxn ang="0">
                    <a:pos x="80" y="70"/>
                  </a:cxn>
                  <a:cxn ang="0">
                    <a:pos x="50" y="70"/>
                  </a:cxn>
                  <a:cxn ang="0">
                    <a:pos x="33" y="60"/>
                  </a:cxn>
                  <a:cxn ang="0">
                    <a:pos x="30" y="66"/>
                  </a:cxn>
                  <a:cxn ang="0">
                    <a:pos x="3" y="66"/>
                  </a:cxn>
                  <a:cxn ang="0">
                    <a:pos x="3" y="60"/>
                  </a:cxn>
                  <a:cxn ang="0">
                    <a:pos x="3" y="50"/>
                  </a:cxn>
                  <a:cxn ang="0">
                    <a:pos x="0" y="53"/>
                  </a:cxn>
                  <a:cxn ang="0">
                    <a:pos x="0" y="60"/>
                  </a:cxn>
                  <a:cxn ang="0">
                    <a:pos x="3" y="66"/>
                  </a:cxn>
                  <a:cxn ang="0">
                    <a:pos x="27" y="73"/>
                  </a:cxn>
                  <a:cxn ang="0">
                    <a:pos x="33" y="70"/>
                  </a:cxn>
                  <a:cxn ang="0">
                    <a:pos x="43" y="76"/>
                  </a:cxn>
                  <a:cxn ang="0">
                    <a:pos x="63" y="76"/>
                  </a:cxn>
                  <a:cxn ang="0">
                    <a:pos x="93" y="73"/>
                  </a:cxn>
                  <a:cxn ang="0">
                    <a:pos x="110" y="60"/>
                  </a:cxn>
                  <a:cxn ang="0">
                    <a:pos x="113" y="76"/>
                  </a:cxn>
                  <a:cxn ang="0">
                    <a:pos x="113" y="86"/>
                  </a:cxn>
                  <a:cxn ang="0">
                    <a:pos x="173" y="139"/>
                  </a:cxn>
                  <a:cxn ang="0">
                    <a:pos x="190" y="123"/>
                  </a:cxn>
                  <a:cxn ang="0">
                    <a:pos x="199" y="106"/>
                  </a:cxn>
                  <a:cxn ang="0">
                    <a:pos x="203" y="83"/>
                  </a:cxn>
                  <a:cxn ang="0">
                    <a:pos x="190" y="33"/>
                  </a:cxn>
                  <a:cxn ang="0">
                    <a:pos x="186" y="20"/>
                  </a:cxn>
                  <a:cxn ang="0">
                    <a:pos x="190" y="36"/>
                  </a:cxn>
                  <a:cxn ang="0">
                    <a:pos x="199" y="83"/>
                  </a:cxn>
                  <a:cxn ang="0">
                    <a:pos x="193" y="90"/>
                  </a:cxn>
                  <a:cxn ang="0">
                    <a:pos x="173" y="103"/>
                  </a:cxn>
                  <a:cxn ang="0">
                    <a:pos x="150" y="93"/>
                  </a:cxn>
                  <a:cxn ang="0">
                    <a:pos x="160" y="93"/>
                  </a:cxn>
                  <a:cxn ang="0">
                    <a:pos x="133" y="83"/>
                  </a:cxn>
                  <a:cxn ang="0">
                    <a:pos x="150" y="80"/>
                  </a:cxn>
                  <a:cxn ang="0">
                    <a:pos x="163" y="76"/>
                  </a:cxn>
                  <a:cxn ang="0">
                    <a:pos x="160" y="76"/>
                  </a:cxn>
                  <a:cxn ang="0">
                    <a:pos x="136" y="76"/>
                  </a:cxn>
                  <a:cxn ang="0">
                    <a:pos x="143" y="70"/>
                  </a:cxn>
                  <a:cxn ang="0">
                    <a:pos x="136" y="60"/>
                  </a:cxn>
                  <a:cxn ang="0">
                    <a:pos x="156" y="60"/>
                  </a:cxn>
                  <a:cxn ang="0">
                    <a:pos x="173" y="60"/>
                  </a:cxn>
                  <a:cxn ang="0">
                    <a:pos x="153" y="60"/>
                  </a:cxn>
                  <a:cxn ang="0">
                    <a:pos x="133" y="50"/>
                  </a:cxn>
                  <a:cxn ang="0">
                    <a:pos x="166" y="30"/>
                  </a:cxn>
                  <a:cxn ang="0">
                    <a:pos x="170" y="30"/>
                  </a:cxn>
                  <a:cxn ang="0">
                    <a:pos x="130" y="46"/>
                  </a:cxn>
                  <a:cxn ang="0">
                    <a:pos x="143" y="36"/>
                  </a:cxn>
                  <a:cxn ang="0">
                    <a:pos x="160" y="27"/>
                  </a:cxn>
                  <a:cxn ang="0">
                    <a:pos x="150" y="30"/>
                  </a:cxn>
                  <a:cxn ang="0">
                    <a:pos x="156" y="20"/>
                  </a:cxn>
                  <a:cxn ang="0">
                    <a:pos x="150" y="7"/>
                  </a:cxn>
                  <a:cxn ang="0">
                    <a:pos x="133" y="0"/>
                  </a:cxn>
                  <a:cxn ang="0">
                    <a:pos x="120" y="7"/>
                  </a:cxn>
                  <a:cxn ang="0">
                    <a:pos x="130" y="3"/>
                  </a:cxn>
                  <a:cxn ang="0">
                    <a:pos x="143" y="7"/>
                  </a:cxn>
                </a:cxnLst>
                <a:rect l="0" t="0" r="r" b="b"/>
                <a:pathLst>
                  <a:path w="203" h="139">
                    <a:moveTo>
                      <a:pt x="143" y="7"/>
                    </a:moveTo>
                    <a:lnTo>
                      <a:pt x="143" y="27"/>
                    </a:lnTo>
                    <a:lnTo>
                      <a:pt x="110" y="56"/>
                    </a:lnTo>
                    <a:lnTo>
                      <a:pt x="116" y="36"/>
                    </a:lnTo>
                    <a:lnTo>
                      <a:pt x="97" y="60"/>
                    </a:lnTo>
                    <a:lnTo>
                      <a:pt x="80" y="70"/>
                    </a:lnTo>
                    <a:lnTo>
                      <a:pt x="50" y="70"/>
                    </a:lnTo>
                    <a:lnTo>
                      <a:pt x="33" y="60"/>
                    </a:lnTo>
                    <a:lnTo>
                      <a:pt x="30" y="66"/>
                    </a:lnTo>
                    <a:lnTo>
                      <a:pt x="3" y="66"/>
                    </a:lnTo>
                    <a:lnTo>
                      <a:pt x="3" y="60"/>
                    </a:lnTo>
                    <a:lnTo>
                      <a:pt x="3" y="50"/>
                    </a:lnTo>
                    <a:lnTo>
                      <a:pt x="0" y="53"/>
                    </a:lnTo>
                    <a:lnTo>
                      <a:pt x="0" y="60"/>
                    </a:lnTo>
                    <a:lnTo>
                      <a:pt x="3" y="66"/>
                    </a:lnTo>
                    <a:lnTo>
                      <a:pt x="27" y="73"/>
                    </a:lnTo>
                    <a:lnTo>
                      <a:pt x="33" y="70"/>
                    </a:lnTo>
                    <a:lnTo>
                      <a:pt x="43" y="76"/>
                    </a:lnTo>
                    <a:lnTo>
                      <a:pt x="63" y="76"/>
                    </a:lnTo>
                    <a:lnTo>
                      <a:pt x="93" y="73"/>
                    </a:lnTo>
                    <a:lnTo>
                      <a:pt x="110" y="60"/>
                    </a:lnTo>
                    <a:lnTo>
                      <a:pt x="113" y="76"/>
                    </a:lnTo>
                    <a:lnTo>
                      <a:pt x="113" y="86"/>
                    </a:lnTo>
                    <a:lnTo>
                      <a:pt x="173" y="139"/>
                    </a:lnTo>
                    <a:lnTo>
                      <a:pt x="190" y="123"/>
                    </a:lnTo>
                    <a:lnTo>
                      <a:pt x="199" y="106"/>
                    </a:lnTo>
                    <a:lnTo>
                      <a:pt x="203" y="83"/>
                    </a:lnTo>
                    <a:lnTo>
                      <a:pt x="190" y="33"/>
                    </a:lnTo>
                    <a:lnTo>
                      <a:pt x="186" y="20"/>
                    </a:lnTo>
                    <a:lnTo>
                      <a:pt x="190" y="36"/>
                    </a:lnTo>
                    <a:lnTo>
                      <a:pt x="199" y="83"/>
                    </a:lnTo>
                    <a:lnTo>
                      <a:pt x="193" y="90"/>
                    </a:lnTo>
                    <a:lnTo>
                      <a:pt x="173" y="103"/>
                    </a:lnTo>
                    <a:lnTo>
                      <a:pt x="150" y="93"/>
                    </a:lnTo>
                    <a:lnTo>
                      <a:pt x="160" y="93"/>
                    </a:lnTo>
                    <a:lnTo>
                      <a:pt x="133" y="83"/>
                    </a:lnTo>
                    <a:lnTo>
                      <a:pt x="150" y="80"/>
                    </a:lnTo>
                    <a:lnTo>
                      <a:pt x="163" y="76"/>
                    </a:lnTo>
                    <a:lnTo>
                      <a:pt x="160" y="76"/>
                    </a:lnTo>
                    <a:lnTo>
                      <a:pt x="136" y="76"/>
                    </a:lnTo>
                    <a:lnTo>
                      <a:pt x="143" y="70"/>
                    </a:lnTo>
                    <a:lnTo>
                      <a:pt x="136" y="60"/>
                    </a:lnTo>
                    <a:lnTo>
                      <a:pt x="156" y="60"/>
                    </a:lnTo>
                    <a:lnTo>
                      <a:pt x="173" y="60"/>
                    </a:lnTo>
                    <a:lnTo>
                      <a:pt x="153" y="60"/>
                    </a:lnTo>
                    <a:lnTo>
                      <a:pt x="133" y="50"/>
                    </a:lnTo>
                    <a:lnTo>
                      <a:pt x="166" y="30"/>
                    </a:lnTo>
                    <a:lnTo>
                      <a:pt x="170" y="30"/>
                    </a:lnTo>
                    <a:lnTo>
                      <a:pt x="130" y="46"/>
                    </a:lnTo>
                    <a:lnTo>
                      <a:pt x="143" y="36"/>
                    </a:lnTo>
                    <a:lnTo>
                      <a:pt x="160" y="27"/>
                    </a:lnTo>
                    <a:lnTo>
                      <a:pt x="150" y="30"/>
                    </a:lnTo>
                    <a:lnTo>
                      <a:pt x="156" y="20"/>
                    </a:lnTo>
                    <a:lnTo>
                      <a:pt x="150" y="7"/>
                    </a:lnTo>
                    <a:lnTo>
                      <a:pt x="133" y="0"/>
                    </a:lnTo>
                    <a:lnTo>
                      <a:pt x="120" y="7"/>
                    </a:lnTo>
                    <a:lnTo>
                      <a:pt x="130" y="3"/>
                    </a:lnTo>
                    <a:lnTo>
                      <a:pt x="143" y="7"/>
                    </a:lnTo>
                    <a:close/>
                  </a:path>
                </a:pathLst>
              </a:custGeom>
              <a:solidFill>
                <a:srgbClr val="000000"/>
              </a:solidFill>
              <a:ln w="9525">
                <a:noFill/>
                <a:round/>
                <a:headEnd/>
                <a:tailEnd/>
              </a:ln>
            </p:spPr>
            <p:txBody>
              <a:bodyPr/>
              <a:lstStyle/>
              <a:p>
                <a:endParaRPr lang="en-US" dirty="0"/>
              </a:p>
            </p:txBody>
          </p:sp>
          <p:sp>
            <p:nvSpPr>
              <p:cNvPr id="381039" name="Freeform 111"/>
              <p:cNvSpPr>
                <a:spLocks/>
              </p:cNvSpPr>
              <p:nvPr/>
            </p:nvSpPr>
            <p:spPr bwMode="auto">
              <a:xfrm>
                <a:off x="2214" y="2018"/>
                <a:ext cx="47" cy="67"/>
              </a:xfrm>
              <a:custGeom>
                <a:avLst/>
                <a:gdLst/>
                <a:ahLst/>
                <a:cxnLst>
                  <a:cxn ang="0">
                    <a:pos x="34" y="0"/>
                  </a:cxn>
                  <a:cxn ang="0">
                    <a:pos x="30" y="14"/>
                  </a:cxn>
                  <a:cxn ang="0">
                    <a:pos x="24" y="17"/>
                  </a:cxn>
                  <a:cxn ang="0">
                    <a:pos x="24" y="20"/>
                  </a:cxn>
                  <a:cxn ang="0">
                    <a:pos x="14" y="43"/>
                  </a:cxn>
                  <a:cxn ang="0">
                    <a:pos x="14" y="50"/>
                  </a:cxn>
                  <a:cxn ang="0">
                    <a:pos x="4" y="50"/>
                  </a:cxn>
                  <a:cxn ang="0">
                    <a:pos x="0" y="53"/>
                  </a:cxn>
                  <a:cxn ang="0">
                    <a:pos x="17" y="67"/>
                  </a:cxn>
                  <a:cxn ang="0">
                    <a:pos x="14" y="57"/>
                  </a:cxn>
                  <a:cxn ang="0">
                    <a:pos x="4" y="50"/>
                  </a:cxn>
                  <a:cxn ang="0">
                    <a:pos x="30" y="50"/>
                  </a:cxn>
                  <a:cxn ang="0">
                    <a:pos x="20" y="50"/>
                  </a:cxn>
                  <a:cxn ang="0">
                    <a:pos x="34" y="34"/>
                  </a:cxn>
                  <a:cxn ang="0">
                    <a:pos x="47" y="24"/>
                  </a:cxn>
                  <a:cxn ang="0">
                    <a:pos x="40" y="27"/>
                  </a:cxn>
                  <a:cxn ang="0">
                    <a:pos x="47" y="7"/>
                  </a:cxn>
                  <a:cxn ang="0">
                    <a:pos x="47" y="0"/>
                  </a:cxn>
                  <a:cxn ang="0">
                    <a:pos x="43" y="4"/>
                  </a:cxn>
                  <a:cxn ang="0">
                    <a:pos x="40" y="4"/>
                  </a:cxn>
                  <a:cxn ang="0">
                    <a:pos x="43" y="4"/>
                  </a:cxn>
                  <a:cxn ang="0">
                    <a:pos x="34" y="17"/>
                  </a:cxn>
                  <a:cxn ang="0">
                    <a:pos x="40" y="20"/>
                  </a:cxn>
                  <a:cxn ang="0">
                    <a:pos x="34" y="30"/>
                  </a:cxn>
                  <a:cxn ang="0">
                    <a:pos x="17" y="37"/>
                  </a:cxn>
                  <a:cxn ang="0">
                    <a:pos x="27" y="20"/>
                  </a:cxn>
                  <a:cxn ang="0">
                    <a:pos x="27" y="14"/>
                  </a:cxn>
                  <a:cxn ang="0">
                    <a:pos x="34" y="14"/>
                  </a:cxn>
                  <a:cxn ang="0">
                    <a:pos x="37" y="0"/>
                  </a:cxn>
                  <a:cxn ang="0">
                    <a:pos x="34" y="0"/>
                  </a:cxn>
                </a:cxnLst>
                <a:rect l="0" t="0" r="r" b="b"/>
                <a:pathLst>
                  <a:path w="47" h="67">
                    <a:moveTo>
                      <a:pt x="34" y="0"/>
                    </a:moveTo>
                    <a:lnTo>
                      <a:pt x="30" y="14"/>
                    </a:lnTo>
                    <a:lnTo>
                      <a:pt x="24" y="17"/>
                    </a:lnTo>
                    <a:lnTo>
                      <a:pt x="24" y="20"/>
                    </a:lnTo>
                    <a:lnTo>
                      <a:pt x="14" y="43"/>
                    </a:lnTo>
                    <a:lnTo>
                      <a:pt x="14" y="50"/>
                    </a:lnTo>
                    <a:lnTo>
                      <a:pt x="4" y="50"/>
                    </a:lnTo>
                    <a:lnTo>
                      <a:pt x="0" y="53"/>
                    </a:lnTo>
                    <a:lnTo>
                      <a:pt x="17" y="67"/>
                    </a:lnTo>
                    <a:lnTo>
                      <a:pt x="14" y="57"/>
                    </a:lnTo>
                    <a:lnTo>
                      <a:pt x="4" y="50"/>
                    </a:lnTo>
                    <a:lnTo>
                      <a:pt x="30" y="50"/>
                    </a:lnTo>
                    <a:lnTo>
                      <a:pt x="20" y="50"/>
                    </a:lnTo>
                    <a:lnTo>
                      <a:pt x="34" y="34"/>
                    </a:lnTo>
                    <a:lnTo>
                      <a:pt x="47" y="24"/>
                    </a:lnTo>
                    <a:lnTo>
                      <a:pt x="40" y="27"/>
                    </a:lnTo>
                    <a:lnTo>
                      <a:pt x="47" y="7"/>
                    </a:lnTo>
                    <a:lnTo>
                      <a:pt x="47" y="0"/>
                    </a:lnTo>
                    <a:lnTo>
                      <a:pt x="43" y="4"/>
                    </a:lnTo>
                    <a:lnTo>
                      <a:pt x="40" y="4"/>
                    </a:lnTo>
                    <a:lnTo>
                      <a:pt x="43" y="4"/>
                    </a:lnTo>
                    <a:lnTo>
                      <a:pt x="34" y="17"/>
                    </a:lnTo>
                    <a:lnTo>
                      <a:pt x="40" y="20"/>
                    </a:lnTo>
                    <a:lnTo>
                      <a:pt x="34" y="30"/>
                    </a:lnTo>
                    <a:lnTo>
                      <a:pt x="17" y="37"/>
                    </a:lnTo>
                    <a:lnTo>
                      <a:pt x="27" y="20"/>
                    </a:lnTo>
                    <a:lnTo>
                      <a:pt x="27" y="14"/>
                    </a:lnTo>
                    <a:lnTo>
                      <a:pt x="34" y="14"/>
                    </a:lnTo>
                    <a:lnTo>
                      <a:pt x="37" y="0"/>
                    </a:lnTo>
                    <a:lnTo>
                      <a:pt x="34" y="0"/>
                    </a:lnTo>
                    <a:close/>
                  </a:path>
                </a:pathLst>
              </a:custGeom>
              <a:solidFill>
                <a:srgbClr val="000000"/>
              </a:solidFill>
              <a:ln w="9525">
                <a:noFill/>
                <a:round/>
                <a:headEnd/>
                <a:tailEnd/>
              </a:ln>
            </p:spPr>
            <p:txBody>
              <a:bodyPr/>
              <a:lstStyle/>
              <a:p>
                <a:endParaRPr lang="en-US" dirty="0"/>
              </a:p>
            </p:txBody>
          </p:sp>
          <p:sp>
            <p:nvSpPr>
              <p:cNvPr id="381040" name="Freeform 112"/>
              <p:cNvSpPr>
                <a:spLocks/>
              </p:cNvSpPr>
              <p:nvPr/>
            </p:nvSpPr>
            <p:spPr bwMode="auto">
              <a:xfrm>
                <a:off x="2115" y="2085"/>
                <a:ext cx="39" cy="6"/>
              </a:xfrm>
              <a:custGeom>
                <a:avLst/>
                <a:gdLst/>
                <a:ahLst/>
                <a:cxnLst>
                  <a:cxn ang="0">
                    <a:pos x="36" y="3"/>
                  </a:cxn>
                  <a:cxn ang="0">
                    <a:pos x="33" y="3"/>
                  </a:cxn>
                  <a:cxn ang="0">
                    <a:pos x="16" y="0"/>
                  </a:cxn>
                  <a:cxn ang="0">
                    <a:pos x="13" y="0"/>
                  </a:cxn>
                  <a:cxn ang="0">
                    <a:pos x="0" y="6"/>
                  </a:cxn>
                  <a:cxn ang="0">
                    <a:pos x="0" y="3"/>
                  </a:cxn>
                  <a:cxn ang="0">
                    <a:pos x="0" y="6"/>
                  </a:cxn>
                  <a:cxn ang="0">
                    <a:pos x="13" y="0"/>
                  </a:cxn>
                  <a:cxn ang="0">
                    <a:pos x="16" y="0"/>
                  </a:cxn>
                  <a:cxn ang="0">
                    <a:pos x="30" y="6"/>
                  </a:cxn>
                  <a:cxn ang="0">
                    <a:pos x="39" y="6"/>
                  </a:cxn>
                  <a:cxn ang="0">
                    <a:pos x="36" y="3"/>
                  </a:cxn>
                </a:cxnLst>
                <a:rect l="0" t="0" r="r" b="b"/>
                <a:pathLst>
                  <a:path w="39" h="6">
                    <a:moveTo>
                      <a:pt x="36" y="3"/>
                    </a:moveTo>
                    <a:lnTo>
                      <a:pt x="33" y="3"/>
                    </a:lnTo>
                    <a:lnTo>
                      <a:pt x="16" y="0"/>
                    </a:lnTo>
                    <a:lnTo>
                      <a:pt x="13" y="0"/>
                    </a:lnTo>
                    <a:lnTo>
                      <a:pt x="0" y="6"/>
                    </a:lnTo>
                    <a:lnTo>
                      <a:pt x="0" y="3"/>
                    </a:lnTo>
                    <a:lnTo>
                      <a:pt x="0" y="6"/>
                    </a:lnTo>
                    <a:lnTo>
                      <a:pt x="13" y="0"/>
                    </a:lnTo>
                    <a:lnTo>
                      <a:pt x="16" y="0"/>
                    </a:lnTo>
                    <a:lnTo>
                      <a:pt x="30" y="6"/>
                    </a:lnTo>
                    <a:lnTo>
                      <a:pt x="39" y="6"/>
                    </a:lnTo>
                    <a:lnTo>
                      <a:pt x="36" y="3"/>
                    </a:lnTo>
                    <a:close/>
                  </a:path>
                </a:pathLst>
              </a:custGeom>
              <a:solidFill>
                <a:srgbClr val="000000"/>
              </a:solidFill>
              <a:ln w="9525">
                <a:noFill/>
                <a:round/>
                <a:headEnd/>
                <a:tailEnd/>
              </a:ln>
            </p:spPr>
            <p:txBody>
              <a:bodyPr/>
              <a:lstStyle/>
              <a:p>
                <a:endParaRPr lang="en-US" dirty="0"/>
              </a:p>
            </p:txBody>
          </p:sp>
          <p:sp>
            <p:nvSpPr>
              <p:cNvPr id="381041" name="Freeform 113"/>
              <p:cNvSpPr>
                <a:spLocks/>
              </p:cNvSpPr>
              <p:nvPr/>
            </p:nvSpPr>
            <p:spPr bwMode="auto">
              <a:xfrm>
                <a:off x="2244" y="2042"/>
                <a:ext cx="47" cy="23"/>
              </a:xfrm>
              <a:custGeom>
                <a:avLst/>
                <a:gdLst/>
                <a:ahLst/>
                <a:cxnLst>
                  <a:cxn ang="0">
                    <a:pos x="0" y="23"/>
                  </a:cxn>
                  <a:cxn ang="0">
                    <a:pos x="47" y="3"/>
                  </a:cxn>
                  <a:cxn ang="0">
                    <a:pos x="47" y="0"/>
                  </a:cxn>
                  <a:cxn ang="0">
                    <a:pos x="0" y="23"/>
                  </a:cxn>
                </a:cxnLst>
                <a:rect l="0" t="0" r="r" b="b"/>
                <a:pathLst>
                  <a:path w="47" h="23">
                    <a:moveTo>
                      <a:pt x="0" y="23"/>
                    </a:moveTo>
                    <a:lnTo>
                      <a:pt x="47" y="3"/>
                    </a:lnTo>
                    <a:lnTo>
                      <a:pt x="47" y="0"/>
                    </a:lnTo>
                    <a:lnTo>
                      <a:pt x="0" y="23"/>
                    </a:lnTo>
                    <a:close/>
                  </a:path>
                </a:pathLst>
              </a:custGeom>
              <a:solidFill>
                <a:srgbClr val="000000"/>
              </a:solidFill>
              <a:ln w="9525">
                <a:noFill/>
                <a:round/>
                <a:headEnd/>
                <a:tailEnd/>
              </a:ln>
            </p:spPr>
            <p:txBody>
              <a:bodyPr/>
              <a:lstStyle/>
              <a:p>
                <a:endParaRPr lang="en-US" dirty="0"/>
              </a:p>
            </p:txBody>
          </p:sp>
          <p:sp>
            <p:nvSpPr>
              <p:cNvPr id="381042" name="Freeform 114"/>
              <p:cNvSpPr>
                <a:spLocks/>
              </p:cNvSpPr>
              <p:nvPr/>
            </p:nvSpPr>
            <p:spPr bwMode="auto">
              <a:xfrm>
                <a:off x="2248" y="2015"/>
                <a:ext cx="9" cy="7"/>
              </a:xfrm>
              <a:custGeom>
                <a:avLst/>
                <a:gdLst/>
                <a:ahLst/>
                <a:cxnLst>
                  <a:cxn ang="0">
                    <a:pos x="0" y="0"/>
                  </a:cxn>
                  <a:cxn ang="0">
                    <a:pos x="3" y="7"/>
                  </a:cxn>
                  <a:cxn ang="0">
                    <a:pos x="9" y="7"/>
                  </a:cxn>
                  <a:cxn ang="0">
                    <a:pos x="3" y="7"/>
                  </a:cxn>
                  <a:cxn ang="0">
                    <a:pos x="0" y="0"/>
                  </a:cxn>
                  <a:cxn ang="0">
                    <a:pos x="0" y="0"/>
                  </a:cxn>
                </a:cxnLst>
                <a:rect l="0" t="0" r="r" b="b"/>
                <a:pathLst>
                  <a:path w="9" h="7">
                    <a:moveTo>
                      <a:pt x="0" y="0"/>
                    </a:moveTo>
                    <a:lnTo>
                      <a:pt x="3" y="7"/>
                    </a:lnTo>
                    <a:lnTo>
                      <a:pt x="9" y="7"/>
                    </a:lnTo>
                    <a:lnTo>
                      <a:pt x="3" y="7"/>
                    </a:lnTo>
                    <a:lnTo>
                      <a:pt x="0" y="0"/>
                    </a:lnTo>
                    <a:lnTo>
                      <a:pt x="0" y="0"/>
                    </a:lnTo>
                    <a:close/>
                  </a:path>
                </a:pathLst>
              </a:custGeom>
              <a:solidFill>
                <a:srgbClr val="000000"/>
              </a:solidFill>
              <a:ln w="9525">
                <a:noFill/>
                <a:round/>
                <a:headEnd/>
                <a:tailEnd/>
              </a:ln>
            </p:spPr>
            <p:txBody>
              <a:bodyPr/>
              <a:lstStyle/>
              <a:p>
                <a:endParaRPr lang="en-US" dirty="0"/>
              </a:p>
            </p:txBody>
          </p:sp>
          <p:sp>
            <p:nvSpPr>
              <p:cNvPr id="381043" name="Freeform 115"/>
              <p:cNvSpPr>
                <a:spLocks/>
              </p:cNvSpPr>
              <p:nvPr/>
            </p:nvSpPr>
            <p:spPr bwMode="auto">
              <a:xfrm>
                <a:off x="2105" y="2068"/>
                <a:ext cx="46" cy="20"/>
              </a:xfrm>
              <a:custGeom>
                <a:avLst/>
                <a:gdLst/>
                <a:ahLst/>
                <a:cxnLst>
                  <a:cxn ang="0">
                    <a:pos x="10" y="20"/>
                  </a:cxn>
                  <a:cxn ang="0">
                    <a:pos x="20" y="17"/>
                  </a:cxn>
                  <a:cxn ang="0">
                    <a:pos x="0" y="17"/>
                  </a:cxn>
                  <a:cxn ang="0">
                    <a:pos x="0" y="13"/>
                  </a:cxn>
                  <a:cxn ang="0">
                    <a:pos x="23" y="3"/>
                  </a:cxn>
                  <a:cxn ang="0">
                    <a:pos x="33" y="3"/>
                  </a:cxn>
                  <a:cxn ang="0">
                    <a:pos x="46" y="10"/>
                  </a:cxn>
                  <a:cxn ang="0">
                    <a:pos x="33" y="0"/>
                  </a:cxn>
                  <a:cxn ang="0">
                    <a:pos x="20" y="0"/>
                  </a:cxn>
                  <a:cxn ang="0">
                    <a:pos x="0" y="13"/>
                  </a:cxn>
                  <a:cxn ang="0">
                    <a:pos x="0" y="17"/>
                  </a:cxn>
                  <a:cxn ang="0">
                    <a:pos x="16" y="17"/>
                  </a:cxn>
                  <a:cxn ang="0">
                    <a:pos x="10" y="20"/>
                  </a:cxn>
                </a:cxnLst>
                <a:rect l="0" t="0" r="r" b="b"/>
                <a:pathLst>
                  <a:path w="46" h="20">
                    <a:moveTo>
                      <a:pt x="10" y="20"/>
                    </a:moveTo>
                    <a:lnTo>
                      <a:pt x="20" y="17"/>
                    </a:lnTo>
                    <a:lnTo>
                      <a:pt x="0" y="17"/>
                    </a:lnTo>
                    <a:lnTo>
                      <a:pt x="0" y="13"/>
                    </a:lnTo>
                    <a:lnTo>
                      <a:pt x="23" y="3"/>
                    </a:lnTo>
                    <a:lnTo>
                      <a:pt x="33" y="3"/>
                    </a:lnTo>
                    <a:lnTo>
                      <a:pt x="46" y="10"/>
                    </a:lnTo>
                    <a:lnTo>
                      <a:pt x="33" y="0"/>
                    </a:lnTo>
                    <a:lnTo>
                      <a:pt x="20" y="0"/>
                    </a:lnTo>
                    <a:lnTo>
                      <a:pt x="0" y="13"/>
                    </a:lnTo>
                    <a:lnTo>
                      <a:pt x="0" y="17"/>
                    </a:lnTo>
                    <a:lnTo>
                      <a:pt x="16" y="17"/>
                    </a:lnTo>
                    <a:lnTo>
                      <a:pt x="10" y="20"/>
                    </a:lnTo>
                    <a:close/>
                  </a:path>
                </a:pathLst>
              </a:custGeom>
              <a:solidFill>
                <a:srgbClr val="000000"/>
              </a:solidFill>
              <a:ln w="9525">
                <a:noFill/>
                <a:round/>
                <a:headEnd/>
                <a:tailEnd/>
              </a:ln>
            </p:spPr>
            <p:txBody>
              <a:bodyPr/>
              <a:lstStyle/>
              <a:p>
                <a:endParaRPr lang="en-US" dirty="0"/>
              </a:p>
            </p:txBody>
          </p:sp>
          <p:sp>
            <p:nvSpPr>
              <p:cNvPr id="381044" name="Freeform 116"/>
              <p:cNvSpPr>
                <a:spLocks/>
              </p:cNvSpPr>
              <p:nvPr/>
            </p:nvSpPr>
            <p:spPr bwMode="auto">
              <a:xfrm>
                <a:off x="2161" y="2068"/>
                <a:ext cx="57" cy="13"/>
              </a:xfrm>
              <a:custGeom>
                <a:avLst/>
                <a:gdLst/>
                <a:ahLst/>
                <a:cxnLst>
                  <a:cxn ang="0">
                    <a:pos x="0" y="7"/>
                  </a:cxn>
                  <a:cxn ang="0">
                    <a:pos x="17" y="7"/>
                  </a:cxn>
                  <a:cxn ang="0">
                    <a:pos x="23" y="7"/>
                  </a:cxn>
                  <a:cxn ang="0">
                    <a:pos x="47" y="3"/>
                  </a:cxn>
                  <a:cxn ang="0">
                    <a:pos x="57" y="0"/>
                  </a:cxn>
                  <a:cxn ang="0">
                    <a:pos x="43" y="7"/>
                  </a:cxn>
                  <a:cxn ang="0">
                    <a:pos x="23" y="7"/>
                  </a:cxn>
                  <a:cxn ang="0">
                    <a:pos x="23" y="13"/>
                  </a:cxn>
                  <a:cxn ang="0">
                    <a:pos x="17" y="10"/>
                  </a:cxn>
                  <a:cxn ang="0">
                    <a:pos x="0" y="7"/>
                  </a:cxn>
                </a:cxnLst>
                <a:rect l="0" t="0" r="r" b="b"/>
                <a:pathLst>
                  <a:path w="57" h="13">
                    <a:moveTo>
                      <a:pt x="0" y="7"/>
                    </a:moveTo>
                    <a:lnTo>
                      <a:pt x="17" y="7"/>
                    </a:lnTo>
                    <a:lnTo>
                      <a:pt x="23" y="7"/>
                    </a:lnTo>
                    <a:lnTo>
                      <a:pt x="47" y="3"/>
                    </a:lnTo>
                    <a:lnTo>
                      <a:pt x="57" y="0"/>
                    </a:lnTo>
                    <a:lnTo>
                      <a:pt x="43" y="7"/>
                    </a:lnTo>
                    <a:lnTo>
                      <a:pt x="23" y="7"/>
                    </a:lnTo>
                    <a:lnTo>
                      <a:pt x="23" y="13"/>
                    </a:lnTo>
                    <a:lnTo>
                      <a:pt x="17" y="10"/>
                    </a:lnTo>
                    <a:lnTo>
                      <a:pt x="0" y="7"/>
                    </a:lnTo>
                    <a:close/>
                  </a:path>
                </a:pathLst>
              </a:custGeom>
              <a:solidFill>
                <a:srgbClr val="000000"/>
              </a:solidFill>
              <a:ln w="9525">
                <a:noFill/>
                <a:round/>
                <a:headEnd/>
                <a:tailEnd/>
              </a:ln>
            </p:spPr>
            <p:txBody>
              <a:bodyPr/>
              <a:lstStyle/>
              <a:p>
                <a:endParaRPr lang="en-US" dirty="0"/>
              </a:p>
            </p:txBody>
          </p:sp>
          <p:sp>
            <p:nvSpPr>
              <p:cNvPr id="381045" name="Freeform 117"/>
              <p:cNvSpPr>
                <a:spLocks/>
              </p:cNvSpPr>
              <p:nvPr/>
            </p:nvSpPr>
            <p:spPr bwMode="auto">
              <a:xfrm>
                <a:off x="2344" y="2055"/>
                <a:ext cx="36" cy="89"/>
              </a:xfrm>
              <a:custGeom>
                <a:avLst/>
                <a:gdLst/>
                <a:ahLst/>
                <a:cxnLst>
                  <a:cxn ang="0">
                    <a:pos x="0" y="89"/>
                  </a:cxn>
                  <a:cxn ang="0">
                    <a:pos x="13" y="86"/>
                  </a:cxn>
                  <a:cxn ang="0">
                    <a:pos x="16" y="76"/>
                  </a:cxn>
                  <a:cxn ang="0">
                    <a:pos x="36" y="16"/>
                  </a:cxn>
                  <a:cxn ang="0">
                    <a:pos x="36" y="13"/>
                  </a:cxn>
                  <a:cxn ang="0">
                    <a:pos x="30" y="6"/>
                  </a:cxn>
                  <a:cxn ang="0">
                    <a:pos x="23" y="0"/>
                  </a:cxn>
                  <a:cxn ang="0">
                    <a:pos x="16" y="0"/>
                  </a:cxn>
                  <a:cxn ang="0">
                    <a:pos x="6" y="0"/>
                  </a:cxn>
                  <a:cxn ang="0">
                    <a:pos x="3" y="3"/>
                  </a:cxn>
                  <a:cxn ang="0">
                    <a:pos x="0" y="13"/>
                  </a:cxn>
                  <a:cxn ang="0">
                    <a:pos x="6" y="3"/>
                  </a:cxn>
                  <a:cxn ang="0">
                    <a:pos x="13" y="3"/>
                  </a:cxn>
                  <a:cxn ang="0">
                    <a:pos x="16" y="3"/>
                  </a:cxn>
                  <a:cxn ang="0">
                    <a:pos x="26" y="3"/>
                  </a:cxn>
                  <a:cxn ang="0">
                    <a:pos x="30" y="6"/>
                  </a:cxn>
                  <a:cxn ang="0">
                    <a:pos x="33" y="13"/>
                  </a:cxn>
                  <a:cxn ang="0">
                    <a:pos x="33" y="16"/>
                  </a:cxn>
                  <a:cxn ang="0">
                    <a:pos x="33" y="23"/>
                  </a:cxn>
                  <a:cxn ang="0">
                    <a:pos x="16" y="76"/>
                  </a:cxn>
                  <a:cxn ang="0">
                    <a:pos x="13" y="83"/>
                  </a:cxn>
                  <a:cxn ang="0">
                    <a:pos x="6" y="86"/>
                  </a:cxn>
                  <a:cxn ang="0">
                    <a:pos x="0" y="89"/>
                  </a:cxn>
                  <a:cxn ang="0">
                    <a:pos x="6" y="76"/>
                  </a:cxn>
                  <a:cxn ang="0">
                    <a:pos x="16" y="50"/>
                  </a:cxn>
                  <a:cxn ang="0">
                    <a:pos x="26" y="23"/>
                  </a:cxn>
                  <a:cxn ang="0">
                    <a:pos x="26" y="13"/>
                  </a:cxn>
                  <a:cxn ang="0">
                    <a:pos x="26" y="10"/>
                  </a:cxn>
                  <a:cxn ang="0">
                    <a:pos x="20" y="6"/>
                  </a:cxn>
                  <a:cxn ang="0">
                    <a:pos x="26" y="13"/>
                  </a:cxn>
                  <a:cxn ang="0">
                    <a:pos x="26" y="13"/>
                  </a:cxn>
                  <a:cxn ang="0">
                    <a:pos x="26" y="23"/>
                  </a:cxn>
                  <a:cxn ang="0">
                    <a:pos x="26" y="26"/>
                  </a:cxn>
                  <a:cxn ang="0">
                    <a:pos x="20" y="26"/>
                  </a:cxn>
                  <a:cxn ang="0">
                    <a:pos x="20" y="30"/>
                  </a:cxn>
                  <a:cxn ang="0">
                    <a:pos x="6" y="30"/>
                  </a:cxn>
                  <a:cxn ang="0">
                    <a:pos x="16" y="40"/>
                  </a:cxn>
                  <a:cxn ang="0">
                    <a:pos x="13" y="40"/>
                  </a:cxn>
                  <a:cxn ang="0">
                    <a:pos x="3" y="33"/>
                  </a:cxn>
                  <a:cxn ang="0">
                    <a:pos x="6" y="56"/>
                  </a:cxn>
                  <a:cxn ang="0">
                    <a:pos x="6" y="73"/>
                  </a:cxn>
                  <a:cxn ang="0">
                    <a:pos x="0" y="89"/>
                  </a:cxn>
                </a:cxnLst>
                <a:rect l="0" t="0" r="r" b="b"/>
                <a:pathLst>
                  <a:path w="36" h="89">
                    <a:moveTo>
                      <a:pt x="0" y="89"/>
                    </a:moveTo>
                    <a:lnTo>
                      <a:pt x="13" y="86"/>
                    </a:lnTo>
                    <a:lnTo>
                      <a:pt x="16" y="76"/>
                    </a:lnTo>
                    <a:lnTo>
                      <a:pt x="36" y="16"/>
                    </a:lnTo>
                    <a:lnTo>
                      <a:pt x="36" y="13"/>
                    </a:lnTo>
                    <a:lnTo>
                      <a:pt x="30" y="6"/>
                    </a:lnTo>
                    <a:lnTo>
                      <a:pt x="23" y="0"/>
                    </a:lnTo>
                    <a:lnTo>
                      <a:pt x="16" y="0"/>
                    </a:lnTo>
                    <a:lnTo>
                      <a:pt x="6" y="0"/>
                    </a:lnTo>
                    <a:lnTo>
                      <a:pt x="3" y="3"/>
                    </a:lnTo>
                    <a:lnTo>
                      <a:pt x="0" y="13"/>
                    </a:lnTo>
                    <a:lnTo>
                      <a:pt x="6" y="3"/>
                    </a:lnTo>
                    <a:lnTo>
                      <a:pt x="13" y="3"/>
                    </a:lnTo>
                    <a:lnTo>
                      <a:pt x="16" y="3"/>
                    </a:lnTo>
                    <a:lnTo>
                      <a:pt x="26" y="3"/>
                    </a:lnTo>
                    <a:lnTo>
                      <a:pt x="30" y="6"/>
                    </a:lnTo>
                    <a:lnTo>
                      <a:pt x="33" y="13"/>
                    </a:lnTo>
                    <a:lnTo>
                      <a:pt x="33" y="16"/>
                    </a:lnTo>
                    <a:lnTo>
                      <a:pt x="33" y="23"/>
                    </a:lnTo>
                    <a:lnTo>
                      <a:pt x="16" y="76"/>
                    </a:lnTo>
                    <a:lnTo>
                      <a:pt x="13" y="83"/>
                    </a:lnTo>
                    <a:lnTo>
                      <a:pt x="6" y="86"/>
                    </a:lnTo>
                    <a:lnTo>
                      <a:pt x="0" y="89"/>
                    </a:lnTo>
                    <a:lnTo>
                      <a:pt x="6" y="76"/>
                    </a:lnTo>
                    <a:lnTo>
                      <a:pt x="16" y="50"/>
                    </a:lnTo>
                    <a:lnTo>
                      <a:pt x="26" y="23"/>
                    </a:lnTo>
                    <a:lnTo>
                      <a:pt x="26" y="13"/>
                    </a:lnTo>
                    <a:lnTo>
                      <a:pt x="26" y="10"/>
                    </a:lnTo>
                    <a:lnTo>
                      <a:pt x="20" y="6"/>
                    </a:lnTo>
                    <a:lnTo>
                      <a:pt x="26" y="13"/>
                    </a:lnTo>
                    <a:lnTo>
                      <a:pt x="26" y="13"/>
                    </a:lnTo>
                    <a:lnTo>
                      <a:pt x="26" y="23"/>
                    </a:lnTo>
                    <a:lnTo>
                      <a:pt x="26" y="26"/>
                    </a:lnTo>
                    <a:lnTo>
                      <a:pt x="20" y="26"/>
                    </a:lnTo>
                    <a:lnTo>
                      <a:pt x="20" y="30"/>
                    </a:lnTo>
                    <a:lnTo>
                      <a:pt x="6" y="30"/>
                    </a:lnTo>
                    <a:lnTo>
                      <a:pt x="16" y="40"/>
                    </a:lnTo>
                    <a:lnTo>
                      <a:pt x="13" y="40"/>
                    </a:lnTo>
                    <a:lnTo>
                      <a:pt x="3" y="33"/>
                    </a:lnTo>
                    <a:lnTo>
                      <a:pt x="6" y="56"/>
                    </a:lnTo>
                    <a:lnTo>
                      <a:pt x="6" y="73"/>
                    </a:lnTo>
                    <a:lnTo>
                      <a:pt x="0" y="89"/>
                    </a:lnTo>
                    <a:close/>
                  </a:path>
                </a:pathLst>
              </a:custGeom>
              <a:solidFill>
                <a:srgbClr val="000000"/>
              </a:solidFill>
              <a:ln w="9525">
                <a:noFill/>
                <a:round/>
                <a:headEnd/>
                <a:tailEnd/>
              </a:ln>
            </p:spPr>
            <p:txBody>
              <a:bodyPr/>
              <a:lstStyle/>
              <a:p>
                <a:endParaRPr lang="en-US" dirty="0"/>
              </a:p>
            </p:txBody>
          </p:sp>
          <p:sp>
            <p:nvSpPr>
              <p:cNvPr id="381046" name="Freeform 118"/>
              <p:cNvSpPr>
                <a:spLocks/>
              </p:cNvSpPr>
              <p:nvPr/>
            </p:nvSpPr>
            <p:spPr bwMode="auto">
              <a:xfrm>
                <a:off x="2297" y="2002"/>
                <a:ext cx="40" cy="43"/>
              </a:xfrm>
              <a:custGeom>
                <a:avLst/>
                <a:gdLst/>
                <a:ahLst/>
                <a:cxnLst>
                  <a:cxn ang="0">
                    <a:pos x="0" y="0"/>
                  </a:cxn>
                  <a:cxn ang="0">
                    <a:pos x="14" y="6"/>
                  </a:cxn>
                  <a:cxn ang="0">
                    <a:pos x="37" y="36"/>
                  </a:cxn>
                  <a:cxn ang="0">
                    <a:pos x="40" y="43"/>
                  </a:cxn>
                  <a:cxn ang="0">
                    <a:pos x="37" y="36"/>
                  </a:cxn>
                  <a:cxn ang="0">
                    <a:pos x="14" y="16"/>
                  </a:cxn>
                  <a:cxn ang="0">
                    <a:pos x="7" y="3"/>
                  </a:cxn>
                  <a:cxn ang="0">
                    <a:pos x="0" y="0"/>
                  </a:cxn>
                </a:cxnLst>
                <a:rect l="0" t="0" r="r" b="b"/>
                <a:pathLst>
                  <a:path w="40" h="43">
                    <a:moveTo>
                      <a:pt x="0" y="0"/>
                    </a:moveTo>
                    <a:lnTo>
                      <a:pt x="14" y="6"/>
                    </a:lnTo>
                    <a:lnTo>
                      <a:pt x="37" y="36"/>
                    </a:lnTo>
                    <a:lnTo>
                      <a:pt x="40" y="43"/>
                    </a:lnTo>
                    <a:lnTo>
                      <a:pt x="37" y="36"/>
                    </a:lnTo>
                    <a:lnTo>
                      <a:pt x="14" y="16"/>
                    </a:lnTo>
                    <a:lnTo>
                      <a:pt x="7" y="3"/>
                    </a:lnTo>
                    <a:lnTo>
                      <a:pt x="0" y="0"/>
                    </a:lnTo>
                    <a:close/>
                  </a:path>
                </a:pathLst>
              </a:custGeom>
              <a:solidFill>
                <a:srgbClr val="000000"/>
              </a:solidFill>
              <a:ln w="9525">
                <a:noFill/>
                <a:round/>
                <a:headEnd/>
                <a:tailEnd/>
              </a:ln>
            </p:spPr>
            <p:txBody>
              <a:bodyPr/>
              <a:lstStyle/>
              <a:p>
                <a:endParaRPr lang="en-US" dirty="0"/>
              </a:p>
            </p:txBody>
          </p:sp>
          <p:sp>
            <p:nvSpPr>
              <p:cNvPr id="381047" name="Freeform 119"/>
              <p:cNvSpPr>
                <a:spLocks/>
              </p:cNvSpPr>
              <p:nvPr/>
            </p:nvSpPr>
            <p:spPr bwMode="auto">
              <a:xfrm>
                <a:off x="2473" y="2005"/>
                <a:ext cx="54" cy="40"/>
              </a:xfrm>
              <a:custGeom>
                <a:avLst/>
                <a:gdLst/>
                <a:ahLst/>
                <a:cxnLst>
                  <a:cxn ang="0">
                    <a:pos x="30" y="27"/>
                  </a:cxn>
                  <a:cxn ang="0">
                    <a:pos x="30" y="33"/>
                  </a:cxn>
                  <a:cxn ang="0">
                    <a:pos x="37" y="27"/>
                  </a:cxn>
                  <a:cxn ang="0">
                    <a:pos x="40" y="27"/>
                  </a:cxn>
                  <a:cxn ang="0">
                    <a:pos x="47" y="27"/>
                  </a:cxn>
                  <a:cxn ang="0">
                    <a:pos x="40" y="33"/>
                  </a:cxn>
                  <a:cxn ang="0">
                    <a:pos x="37" y="33"/>
                  </a:cxn>
                  <a:cxn ang="0">
                    <a:pos x="40" y="33"/>
                  </a:cxn>
                  <a:cxn ang="0">
                    <a:pos x="54" y="40"/>
                  </a:cxn>
                  <a:cxn ang="0">
                    <a:pos x="40" y="33"/>
                  </a:cxn>
                  <a:cxn ang="0">
                    <a:pos x="47" y="23"/>
                  </a:cxn>
                  <a:cxn ang="0">
                    <a:pos x="37" y="23"/>
                  </a:cxn>
                  <a:cxn ang="0">
                    <a:pos x="30" y="27"/>
                  </a:cxn>
                  <a:cxn ang="0">
                    <a:pos x="24" y="23"/>
                  </a:cxn>
                  <a:cxn ang="0">
                    <a:pos x="24" y="20"/>
                  </a:cxn>
                  <a:cxn ang="0">
                    <a:pos x="14" y="23"/>
                  </a:cxn>
                  <a:cxn ang="0">
                    <a:pos x="7" y="17"/>
                  </a:cxn>
                  <a:cxn ang="0">
                    <a:pos x="0" y="0"/>
                  </a:cxn>
                  <a:cxn ang="0">
                    <a:pos x="7" y="20"/>
                  </a:cxn>
                  <a:cxn ang="0">
                    <a:pos x="10" y="27"/>
                  </a:cxn>
                  <a:cxn ang="0">
                    <a:pos x="24" y="27"/>
                  </a:cxn>
                  <a:cxn ang="0">
                    <a:pos x="30" y="27"/>
                  </a:cxn>
                </a:cxnLst>
                <a:rect l="0" t="0" r="r" b="b"/>
                <a:pathLst>
                  <a:path w="54" h="40">
                    <a:moveTo>
                      <a:pt x="30" y="27"/>
                    </a:moveTo>
                    <a:lnTo>
                      <a:pt x="30" y="33"/>
                    </a:lnTo>
                    <a:lnTo>
                      <a:pt x="37" y="27"/>
                    </a:lnTo>
                    <a:lnTo>
                      <a:pt x="40" y="27"/>
                    </a:lnTo>
                    <a:lnTo>
                      <a:pt x="47" y="27"/>
                    </a:lnTo>
                    <a:lnTo>
                      <a:pt x="40" y="33"/>
                    </a:lnTo>
                    <a:lnTo>
                      <a:pt x="37" y="33"/>
                    </a:lnTo>
                    <a:lnTo>
                      <a:pt x="40" y="33"/>
                    </a:lnTo>
                    <a:lnTo>
                      <a:pt x="54" y="40"/>
                    </a:lnTo>
                    <a:lnTo>
                      <a:pt x="40" y="33"/>
                    </a:lnTo>
                    <a:lnTo>
                      <a:pt x="47" y="23"/>
                    </a:lnTo>
                    <a:lnTo>
                      <a:pt x="37" y="23"/>
                    </a:lnTo>
                    <a:lnTo>
                      <a:pt x="30" y="27"/>
                    </a:lnTo>
                    <a:lnTo>
                      <a:pt x="24" y="23"/>
                    </a:lnTo>
                    <a:lnTo>
                      <a:pt x="24" y="20"/>
                    </a:lnTo>
                    <a:lnTo>
                      <a:pt x="14" y="23"/>
                    </a:lnTo>
                    <a:lnTo>
                      <a:pt x="7" y="17"/>
                    </a:lnTo>
                    <a:lnTo>
                      <a:pt x="0" y="0"/>
                    </a:lnTo>
                    <a:lnTo>
                      <a:pt x="7" y="20"/>
                    </a:lnTo>
                    <a:lnTo>
                      <a:pt x="10" y="27"/>
                    </a:lnTo>
                    <a:lnTo>
                      <a:pt x="24" y="27"/>
                    </a:lnTo>
                    <a:lnTo>
                      <a:pt x="30" y="27"/>
                    </a:lnTo>
                    <a:close/>
                  </a:path>
                </a:pathLst>
              </a:custGeom>
              <a:solidFill>
                <a:srgbClr val="000000"/>
              </a:solidFill>
              <a:ln w="9525">
                <a:noFill/>
                <a:round/>
                <a:headEnd/>
                <a:tailEnd/>
              </a:ln>
            </p:spPr>
            <p:txBody>
              <a:bodyPr/>
              <a:lstStyle/>
              <a:p>
                <a:endParaRPr lang="en-US" dirty="0"/>
              </a:p>
            </p:txBody>
          </p:sp>
          <p:sp>
            <p:nvSpPr>
              <p:cNvPr id="381048" name="Freeform 120"/>
              <p:cNvSpPr>
                <a:spLocks/>
              </p:cNvSpPr>
              <p:nvPr/>
            </p:nvSpPr>
            <p:spPr bwMode="auto">
              <a:xfrm>
                <a:off x="2497" y="2018"/>
                <a:ext cx="26" cy="7"/>
              </a:xfrm>
              <a:custGeom>
                <a:avLst/>
                <a:gdLst/>
                <a:ahLst/>
                <a:cxnLst>
                  <a:cxn ang="0">
                    <a:pos x="0" y="7"/>
                  </a:cxn>
                  <a:cxn ang="0">
                    <a:pos x="13" y="7"/>
                  </a:cxn>
                  <a:cxn ang="0">
                    <a:pos x="26" y="0"/>
                  </a:cxn>
                  <a:cxn ang="0">
                    <a:pos x="16" y="0"/>
                  </a:cxn>
                  <a:cxn ang="0">
                    <a:pos x="6" y="4"/>
                  </a:cxn>
                  <a:cxn ang="0">
                    <a:pos x="0" y="7"/>
                  </a:cxn>
                </a:cxnLst>
                <a:rect l="0" t="0" r="r" b="b"/>
                <a:pathLst>
                  <a:path w="26" h="7">
                    <a:moveTo>
                      <a:pt x="0" y="7"/>
                    </a:moveTo>
                    <a:lnTo>
                      <a:pt x="13" y="7"/>
                    </a:lnTo>
                    <a:lnTo>
                      <a:pt x="26" y="0"/>
                    </a:lnTo>
                    <a:lnTo>
                      <a:pt x="16" y="0"/>
                    </a:lnTo>
                    <a:lnTo>
                      <a:pt x="6" y="4"/>
                    </a:lnTo>
                    <a:lnTo>
                      <a:pt x="0" y="7"/>
                    </a:lnTo>
                    <a:close/>
                  </a:path>
                </a:pathLst>
              </a:custGeom>
              <a:solidFill>
                <a:srgbClr val="000000"/>
              </a:solidFill>
              <a:ln w="9525">
                <a:noFill/>
                <a:round/>
                <a:headEnd/>
                <a:tailEnd/>
              </a:ln>
            </p:spPr>
            <p:txBody>
              <a:bodyPr/>
              <a:lstStyle/>
              <a:p>
                <a:endParaRPr lang="en-US" dirty="0"/>
              </a:p>
            </p:txBody>
          </p:sp>
          <p:sp>
            <p:nvSpPr>
              <p:cNvPr id="381049" name="Freeform 121"/>
              <p:cNvSpPr>
                <a:spLocks/>
              </p:cNvSpPr>
              <p:nvPr/>
            </p:nvSpPr>
            <p:spPr bwMode="auto">
              <a:xfrm>
                <a:off x="2507" y="2055"/>
                <a:ext cx="43" cy="40"/>
              </a:xfrm>
              <a:custGeom>
                <a:avLst/>
                <a:gdLst/>
                <a:ahLst/>
                <a:cxnLst>
                  <a:cxn ang="0">
                    <a:pos x="0" y="23"/>
                  </a:cxn>
                  <a:cxn ang="0">
                    <a:pos x="20" y="13"/>
                  </a:cxn>
                  <a:cxn ang="0">
                    <a:pos x="20" y="6"/>
                  </a:cxn>
                  <a:cxn ang="0">
                    <a:pos x="20" y="0"/>
                  </a:cxn>
                  <a:cxn ang="0">
                    <a:pos x="23" y="10"/>
                  </a:cxn>
                  <a:cxn ang="0">
                    <a:pos x="33" y="20"/>
                  </a:cxn>
                  <a:cxn ang="0">
                    <a:pos x="43" y="13"/>
                  </a:cxn>
                  <a:cxn ang="0">
                    <a:pos x="29" y="23"/>
                  </a:cxn>
                  <a:cxn ang="0">
                    <a:pos x="26" y="30"/>
                  </a:cxn>
                  <a:cxn ang="0">
                    <a:pos x="26" y="40"/>
                  </a:cxn>
                  <a:cxn ang="0">
                    <a:pos x="23" y="30"/>
                  </a:cxn>
                  <a:cxn ang="0">
                    <a:pos x="20" y="23"/>
                  </a:cxn>
                  <a:cxn ang="0">
                    <a:pos x="16" y="20"/>
                  </a:cxn>
                  <a:cxn ang="0">
                    <a:pos x="10" y="20"/>
                  </a:cxn>
                  <a:cxn ang="0">
                    <a:pos x="3" y="23"/>
                  </a:cxn>
                  <a:cxn ang="0">
                    <a:pos x="0" y="23"/>
                  </a:cxn>
                </a:cxnLst>
                <a:rect l="0" t="0" r="r" b="b"/>
                <a:pathLst>
                  <a:path w="43" h="40">
                    <a:moveTo>
                      <a:pt x="0" y="23"/>
                    </a:moveTo>
                    <a:lnTo>
                      <a:pt x="20" y="13"/>
                    </a:lnTo>
                    <a:lnTo>
                      <a:pt x="20" y="6"/>
                    </a:lnTo>
                    <a:lnTo>
                      <a:pt x="20" y="0"/>
                    </a:lnTo>
                    <a:lnTo>
                      <a:pt x="23" y="10"/>
                    </a:lnTo>
                    <a:lnTo>
                      <a:pt x="33" y="20"/>
                    </a:lnTo>
                    <a:lnTo>
                      <a:pt x="43" y="13"/>
                    </a:lnTo>
                    <a:lnTo>
                      <a:pt x="29" y="23"/>
                    </a:lnTo>
                    <a:lnTo>
                      <a:pt x="26" y="30"/>
                    </a:lnTo>
                    <a:lnTo>
                      <a:pt x="26" y="40"/>
                    </a:lnTo>
                    <a:lnTo>
                      <a:pt x="23" y="30"/>
                    </a:lnTo>
                    <a:lnTo>
                      <a:pt x="20" y="23"/>
                    </a:lnTo>
                    <a:lnTo>
                      <a:pt x="16" y="20"/>
                    </a:lnTo>
                    <a:lnTo>
                      <a:pt x="10" y="20"/>
                    </a:lnTo>
                    <a:lnTo>
                      <a:pt x="3" y="23"/>
                    </a:lnTo>
                    <a:lnTo>
                      <a:pt x="0" y="23"/>
                    </a:lnTo>
                    <a:close/>
                  </a:path>
                </a:pathLst>
              </a:custGeom>
              <a:solidFill>
                <a:srgbClr val="000000"/>
              </a:solidFill>
              <a:ln w="9525">
                <a:noFill/>
                <a:round/>
                <a:headEnd/>
                <a:tailEnd/>
              </a:ln>
            </p:spPr>
            <p:txBody>
              <a:bodyPr/>
              <a:lstStyle/>
              <a:p>
                <a:endParaRPr lang="en-US" dirty="0"/>
              </a:p>
            </p:txBody>
          </p:sp>
          <p:sp>
            <p:nvSpPr>
              <p:cNvPr id="381050" name="Freeform 122"/>
              <p:cNvSpPr>
                <a:spLocks/>
              </p:cNvSpPr>
              <p:nvPr/>
            </p:nvSpPr>
            <p:spPr bwMode="auto">
              <a:xfrm>
                <a:off x="2440" y="1866"/>
                <a:ext cx="160" cy="136"/>
              </a:xfrm>
              <a:custGeom>
                <a:avLst/>
                <a:gdLst/>
                <a:ahLst/>
                <a:cxnLst>
                  <a:cxn ang="0">
                    <a:pos x="13" y="59"/>
                  </a:cxn>
                  <a:cxn ang="0">
                    <a:pos x="7" y="76"/>
                  </a:cxn>
                  <a:cxn ang="0">
                    <a:pos x="7" y="89"/>
                  </a:cxn>
                  <a:cxn ang="0">
                    <a:pos x="10" y="93"/>
                  </a:cxn>
                  <a:cxn ang="0">
                    <a:pos x="10" y="89"/>
                  </a:cxn>
                  <a:cxn ang="0">
                    <a:pos x="10" y="76"/>
                  </a:cxn>
                  <a:cxn ang="0">
                    <a:pos x="20" y="76"/>
                  </a:cxn>
                  <a:cxn ang="0">
                    <a:pos x="20" y="63"/>
                  </a:cxn>
                  <a:cxn ang="0">
                    <a:pos x="30" y="63"/>
                  </a:cxn>
                  <a:cxn ang="0">
                    <a:pos x="27" y="53"/>
                  </a:cxn>
                  <a:cxn ang="0">
                    <a:pos x="43" y="49"/>
                  </a:cxn>
                  <a:cxn ang="0">
                    <a:pos x="53" y="43"/>
                  </a:cxn>
                  <a:cxn ang="0">
                    <a:pos x="43" y="43"/>
                  </a:cxn>
                  <a:cxn ang="0">
                    <a:pos x="43" y="33"/>
                  </a:cxn>
                  <a:cxn ang="0">
                    <a:pos x="33" y="43"/>
                  </a:cxn>
                  <a:cxn ang="0">
                    <a:pos x="50" y="29"/>
                  </a:cxn>
                  <a:cxn ang="0">
                    <a:pos x="73" y="13"/>
                  </a:cxn>
                  <a:cxn ang="0">
                    <a:pos x="103" y="0"/>
                  </a:cxn>
                  <a:cxn ang="0">
                    <a:pos x="120" y="0"/>
                  </a:cxn>
                  <a:cxn ang="0">
                    <a:pos x="143" y="0"/>
                  </a:cxn>
                  <a:cxn ang="0">
                    <a:pos x="150" y="0"/>
                  </a:cxn>
                  <a:cxn ang="0">
                    <a:pos x="156" y="3"/>
                  </a:cxn>
                  <a:cxn ang="0">
                    <a:pos x="160" y="9"/>
                  </a:cxn>
                  <a:cxn ang="0">
                    <a:pos x="143" y="9"/>
                  </a:cxn>
                  <a:cxn ang="0">
                    <a:pos x="120" y="16"/>
                  </a:cxn>
                  <a:cxn ang="0">
                    <a:pos x="90" y="39"/>
                  </a:cxn>
                  <a:cxn ang="0">
                    <a:pos x="57" y="76"/>
                  </a:cxn>
                  <a:cxn ang="0">
                    <a:pos x="43" y="76"/>
                  </a:cxn>
                  <a:cxn ang="0">
                    <a:pos x="30" y="83"/>
                  </a:cxn>
                  <a:cxn ang="0">
                    <a:pos x="23" y="99"/>
                  </a:cxn>
                  <a:cxn ang="0">
                    <a:pos x="23" y="112"/>
                  </a:cxn>
                  <a:cxn ang="0">
                    <a:pos x="27" y="136"/>
                  </a:cxn>
                  <a:cxn ang="0">
                    <a:pos x="20" y="116"/>
                  </a:cxn>
                  <a:cxn ang="0">
                    <a:pos x="20" y="109"/>
                  </a:cxn>
                  <a:cxn ang="0">
                    <a:pos x="10" y="109"/>
                  </a:cxn>
                  <a:cxn ang="0">
                    <a:pos x="7" y="102"/>
                  </a:cxn>
                  <a:cxn ang="0">
                    <a:pos x="0" y="93"/>
                  </a:cxn>
                  <a:cxn ang="0">
                    <a:pos x="0" y="79"/>
                  </a:cxn>
                  <a:cxn ang="0">
                    <a:pos x="3" y="66"/>
                  </a:cxn>
                  <a:cxn ang="0">
                    <a:pos x="13" y="59"/>
                  </a:cxn>
                </a:cxnLst>
                <a:rect l="0" t="0" r="r" b="b"/>
                <a:pathLst>
                  <a:path w="160" h="136">
                    <a:moveTo>
                      <a:pt x="13" y="59"/>
                    </a:moveTo>
                    <a:lnTo>
                      <a:pt x="7" y="76"/>
                    </a:lnTo>
                    <a:lnTo>
                      <a:pt x="7" y="89"/>
                    </a:lnTo>
                    <a:lnTo>
                      <a:pt x="10" y="93"/>
                    </a:lnTo>
                    <a:lnTo>
                      <a:pt x="10" y="89"/>
                    </a:lnTo>
                    <a:lnTo>
                      <a:pt x="10" y="76"/>
                    </a:lnTo>
                    <a:lnTo>
                      <a:pt x="20" y="76"/>
                    </a:lnTo>
                    <a:lnTo>
                      <a:pt x="20" y="63"/>
                    </a:lnTo>
                    <a:lnTo>
                      <a:pt x="30" y="63"/>
                    </a:lnTo>
                    <a:lnTo>
                      <a:pt x="27" y="53"/>
                    </a:lnTo>
                    <a:lnTo>
                      <a:pt x="43" y="49"/>
                    </a:lnTo>
                    <a:lnTo>
                      <a:pt x="53" y="43"/>
                    </a:lnTo>
                    <a:lnTo>
                      <a:pt x="43" y="43"/>
                    </a:lnTo>
                    <a:lnTo>
                      <a:pt x="43" y="33"/>
                    </a:lnTo>
                    <a:lnTo>
                      <a:pt x="33" y="43"/>
                    </a:lnTo>
                    <a:lnTo>
                      <a:pt x="50" y="29"/>
                    </a:lnTo>
                    <a:lnTo>
                      <a:pt x="73" y="13"/>
                    </a:lnTo>
                    <a:lnTo>
                      <a:pt x="103" y="0"/>
                    </a:lnTo>
                    <a:lnTo>
                      <a:pt x="120" y="0"/>
                    </a:lnTo>
                    <a:lnTo>
                      <a:pt x="143" y="0"/>
                    </a:lnTo>
                    <a:lnTo>
                      <a:pt x="150" y="0"/>
                    </a:lnTo>
                    <a:lnTo>
                      <a:pt x="156" y="3"/>
                    </a:lnTo>
                    <a:lnTo>
                      <a:pt x="160" y="9"/>
                    </a:lnTo>
                    <a:lnTo>
                      <a:pt x="143" y="9"/>
                    </a:lnTo>
                    <a:lnTo>
                      <a:pt x="120" y="16"/>
                    </a:lnTo>
                    <a:lnTo>
                      <a:pt x="90" y="39"/>
                    </a:lnTo>
                    <a:lnTo>
                      <a:pt x="57" y="76"/>
                    </a:lnTo>
                    <a:lnTo>
                      <a:pt x="43" y="76"/>
                    </a:lnTo>
                    <a:lnTo>
                      <a:pt x="30" y="83"/>
                    </a:lnTo>
                    <a:lnTo>
                      <a:pt x="23" y="99"/>
                    </a:lnTo>
                    <a:lnTo>
                      <a:pt x="23" y="112"/>
                    </a:lnTo>
                    <a:lnTo>
                      <a:pt x="27" y="136"/>
                    </a:lnTo>
                    <a:lnTo>
                      <a:pt x="20" y="116"/>
                    </a:lnTo>
                    <a:lnTo>
                      <a:pt x="20" y="109"/>
                    </a:lnTo>
                    <a:lnTo>
                      <a:pt x="10" y="109"/>
                    </a:lnTo>
                    <a:lnTo>
                      <a:pt x="7" y="102"/>
                    </a:lnTo>
                    <a:lnTo>
                      <a:pt x="0" y="93"/>
                    </a:lnTo>
                    <a:lnTo>
                      <a:pt x="0" y="79"/>
                    </a:lnTo>
                    <a:lnTo>
                      <a:pt x="3" y="66"/>
                    </a:lnTo>
                    <a:lnTo>
                      <a:pt x="13" y="59"/>
                    </a:lnTo>
                    <a:close/>
                  </a:path>
                </a:pathLst>
              </a:custGeom>
              <a:solidFill>
                <a:srgbClr val="000000"/>
              </a:solidFill>
              <a:ln w="9525">
                <a:noFill/>
                <a:round/>
                <a:headEnd/>
                <a:tailEnd/>
              </a:ln>
            </p:spPr>
            <p:txBody>
              <a:bodyPr/>
              <a:lstStyle/>
              <a:p>
                <a:endParaRPr lang="en-US" dirty="0"/>
              </a:p>
            </p:txBody>
          </p:sp>
          <p:sp>
            <p:nvSpPr>
              <p:cNvPr id="381051" name="Freeform 123"/>
              <p:cNvSpPr>
                <a:spLocks/>
              </p:cNvSpPr>
              <p:nvPr/>
            </p:nvSpPr>
            <p:spPr bwMode="auto">
              <a:xfrm>
                <a:off x="2576" y="2048"/>
                <a:ext cx="34" cy="37"/>
              </a:xfrm>
              <a:custGeom>
                <a:avLst/>
                <a:gdLst/>
                <a:ahLst/>
                <a:cxnLst>
                  <a:cxn ang="0">
                    <a:pos x="4" y="0"/>
                  </a:cxn>
                  <a:cxn ang="0">
                    <a:pos x="14" y="20"/>
                  </a:cxn>
                  <a:cxn ang="0">
                    <a:pos x="34" y="33"/>
                  </a:cxn>
                  <a:cxn ang="0">
                    <a:pos x="34" y="37"/>
                  </a:cxn>
                  <a:cxn ang="0">
                    <a:pos x="14" y="27"/>
                  </a:cxn>
                  <a:cxn ang="0">
                    <a:pos x="0" y="4"/>
                  </a:cxn>
                  <a:cxn ang="0">
                    <a:pos x="4" y="0"/>
                  </a:cxn>
                </a:cxnLst>
                <a:rect l="0" t="0" r="r" b="b"/>
                <a:pathLst>
                  <a:path w="34" h="37">
                    <a:moveTo>
                      <a:pt x="4" y="0"/>
                    </a:moveTo>
                    <a:lnTo>
                      <a:pt x="14" y="20"/>
                    </a:lnTo>
                    <a:lnTo>
                      <a:pt x="34" y="33"/>
                    </a:lnTo>
                    <a:lnTo>
                      <a:pt x="34" y="37"/>
                    </a:lnTo>
                    <a:lnTo>
                      <a:pt x="14" y="27"/>
                    </a:lnTo>
                    <a:lnTo>
                      <a:pt x="0" y="4"/>
                    </a:lnTo>
                    <a:lnTo>
                      <a:pt x="4" y="0"/>
                    </a:lnTo>
                    <a:close/>
                  </a:path>
                </a:pathLst>
              </a:custGeom>
              <a:solidFill>
                <a:srgbClr val="000000"/>
              </a:solidFill>
              <a:ln w="9525">
                <a:noFill/>
                <a:round/>
                <a:headEnd/>
                <a:tailEnd/>
              </a:ln>
            </p:spPr>
            <p:txBody>
              <a:bodyPr/>
              <a:lstStyle/>
              <a:p>
                <a:endParaRPr lang="en-US" dirty="0"/>
              </a:p>
            </p:txBody>
          </p:sp>
          <p:sp>
            <p:nvSpPr>
              <p:cNvPr id="381052" name="Freeform 124"/>
              <p:cNvSpPr>
                <a:spLocks/>
              </p:cNvSpPr>
              <p:nvPr/>
            </p:nvSpPr>
            <p:spPr bwMode="auto">
              <a:xfrm>
                <a:off x="2623" y="1998"/>
                <a:ext cx="70" cy="117"/>
              </a:xfrm>
              <a:custGeom>
                <a:avLst/>
                <a:gdLst/>
                <a:ahLst/>
                <a:cxnLst>
                  <a:cxn ang="0">
                    <a:pos x="3" y="63"/>
                  </a:cxn>
                  <a:cxn ang="0">
                    <a:pos x="20" y="27"/>
                  </a:cxn>
                  <a:cxn ang="0">
                    <a:pos x="16" y="47"/>
                  </a:cxn>
                  <a:cxn ang="0">
                    <a:pos x="23" y="47"/>
                  </a:cxn>
                  <a:cxn ang="0">
                    <a:pos x="43" y="30"/>
                  </a:cxn>
                  <a:cxn ang="0">
                    <a:pos x="46" y="37"/>
                  </a:cxn>
                  <a:cxn ang="0">
                    <a:pos x="60" y="20"/>
                  </a:cxn>
                  <a:cxn ang="0">
                    <a:pos x="70" y="0"/>
                  </a:cxn>
                  <a:cxn ang="0">
                    <a:pos x="50" y="54"/>
                  </a:cxn>
                  <a:cxn ang="0">
                    <a:pos x="40" y="67"/>
                  </a:cxn>
                  <a:cxn ang="0">
                    <a:pos x="30" y="100"/>
                  </a:cxn>
                  <a:cxn ang="0">
                    <a:pos x="30" y="87"/>
                  </a:cxn>
                  <a:cxn ang="0">
                    <a:pos x="0" y="117"/>
                  </a:cxn>
                  <a:cxn ang="0">
                    <a:pos x="3" y="87"/>
                  </a:cxn>
                  <a:cxn ang="0">
                    <a:pos x="3" y="67"/>
                  </a:cxn>
                  <a:cxn ang="0">
                    <a:pos x="3" y="63"/>
                  </a:cxn>
                </a:cxnLst>
                <a:rect l="0" t="0" r="r" b="b"/>
                <a:pathLst>
                  <a:path w="70" h="117">
                    <a:moveTo>
                      <a:pt x="3" y="63"/>
                    </a:moveTo>
                    <a:lnTo>
                      <a:pt x="20" y="27"/>
                    </a:lnTo>
                    <a:lnTo>
                      <a:pt x="16" y="47"/>
                    </a:lnTo>
                    <a:lnTo>
                      <a:pt x="23" y="47"/>
                    </a:lnTo>
                    <a:lnTo>
                      <a:pt x="43" y="30"/>
                    </a:lnTo>
                    <a:lnTo>
                      <a:pt x="46" y="37"/>
                    </a:lnTo>
                    <a:lnTo>
                      <a:pt x="60" y="20"/>
                    </a:lnTo>
                    <a:lnTo>
                      <a:pt x="70" y="0"/>
                    </a:lnTo>
                    <a:lnTo>
                      <a:pt x="50" y="54"/>
                    </a:lnTo>
                    <a:lnTo>
                      <a:pt x="40" y="67"/>
                    </a:lnTo>
                    <a:lnTo>
                      <a:pt x="30" y="100"/>
                    </a:lnTo>
                    <a:lnTo>
                      <a:pt x="30" y="87"/>
                    </a:lnTo>
                    <a:lnTo>
                      <a:pt x="0" y="117"/>
                    </a:lnTo>
                    <a:lnTo>
                      <a:pt x="3" y="87"/>
                    </a:lnTo>
                    <a:lnTo>
                      <a:pt x="3" y="67"/>
                    </a:lnTo>
                    <a:lnTo>
                      <a:pt x="3" y="63"/>
                    </a:lnTo>
                    <a:close/>
                  </a:path>
                </a:pathLst>
              </a:custGeom>
              <a:solidFill>
                <a:srgbClr val="000000"/>
              </a:solidFill>
              <a:ln w="9525">
                <a:noFill/>
                <a:round/>
                <a:headEnd/>
                <a:tailEnd/>
              </a:ln>
            </p:spPr>
            <p:txBody>
              <a:bodyPr/>
              <a:lstStyle/>
              <a:p>
                <a:endParaRPr lang="en-US" dirty="0"/>
              </a:p>
            </p:txBody>
          </p:sp>
          <p:sp>
            <p:nvSpPr>
              <p:cNvPr id="381053" name="Freeform 125"/>
              <p:cNvSpPr>
                <a:spLocks/>
              </p:cNvSpPr>
              <p:nvPr/>
            </p:nvSpPr>
            <p:spPr bwMode="auto">
              <a:xfrm>
                <a:off x="2646" y="2008"/>
                <a:ext cx="86" cy="200"/>
              </a:xfrm>
              <a:custGeom>
                <a:avLst/>
                <a:gdLst/>
                <a:ahLst/>
                <a:cxnLst>
                  <a:cxn ang="0">
                    <a:pos x="10" y="87"/>
                  </a:cxn>
                  <a:cxn ang="0">
                    <a:pos x="23" y="93"/>
                  </a:cxn>
                  <a:cxn ang="0">
                    <a:pos x="50" y="113"/>
                  </a:cxn>
                  <a:cxn ang="0">
                    <a:pos x="67" y="53"/>
                  </a:cxn>
                  <a:cxn ang="0">
                    <a:pos x="86" y="0"/>
                  </a:cxn>
                  <a:cxn ang="0">
                    <a:pos x="67" y="50"/>
                  </a:cxn>
                  <a:cxn ang="0">
                    <a:pos x="53" y="117"/>
                  </a:cxn>
                  <a:cxn ang="0">
                    <a:pos x="40" y="107"/>
                  </a:cxn>
                  <a:cxn ang="0">
                    <a:pos x="30" y="107"/>
                  </a:cxn>
                  <a:cxn ang="0">
                    <a:pos x="23" y="107"/>
                  </a:cxn>
                  <a:cxn ang="0">
                    <a:pos x="23" y="123"/>
                  </a:cxn>
                  <a:cxn ang="0">
                    <a:pos x="40" y="140"/>
                  </a:cxn>
                  <a:cxn ang="0">
                    <a:pos x="47" y="180"/>
                  </a:cxn>
                  <a:cxn ang="0">
                    <a:pos x="50" y="200"/>
                  </a:cxn>
                  <a:cxn ang="0">
                    <a:pos x="47" y="200"/>
                  </a:cxn>
                  <a:cxn ang="0">
                    <a:pos x="40" y="160"/>
                  </a:cxn>
                  <a:cxn ang="0">
                    <a:pos x="23" y="123"/>
                  </a:cxn>
                  <a:cxn ang="0">
                    <a:pos x="17" y="123"/>
                  </a:cxn>
                  <a:cxn ang="0">
                    <a:pos x="3" y="107"/>
                  </a:cxn>
                  <a:cxn ang="0">
                    <a:pos x="0" y="80"/>
                  </a:cxn>
                  <a:cxn ang="0">
                    <a:pos x="7" y="107"/>
                  </a:cxn>
                  <a:cxn ang="0">
                    <a:pos x="10" y="110"/>
                  </a:cxn>
                  <a:cxn ang="0">
                    <a:pos x="20" y="107"/>
                  </a:cxn>
                  <a:cxn ang="0">
                    <a:pos x="20" y="97"/>
                  </a:cxn>
                  <a:cxn ang="0">
                    <a:pos x="7" y="90"/>
                  </a:cxn>
                  <a:cxn ang="0">
                    <a:pos x="10" y="87"/>
                  </a:cxn>
                </a:cxnLst>
                <a:rect l="0" t="0" r="r" b="b"/>
                <a:pathLst>
                  <a:path w="86" h="200">
                    <a:moveTo>
                      <a:pt x="10" y="87"/>
                    </a:moveTo>
                    <a:lnTo>
                      <a:pt x="23" y="93"/>
                    </a:lnTo>
                    <a:lnTo>
                      <a:pt x="50" y="113"/>
                    </a:lnTo>
                    <a:lnTo>
                      <a:pt x="67" y="53"/>
                    </a:lnTo>
                    <a:lnTo>
                      <a:pt x="86" y="0"/>
                    </a:lnTo>
                    <a:lnTo>
                      <a:pt x="67" y="50"/>
                    </a:lnTo>
                    <a:lnTo>
                      <a:pt x="53" y="117"/>
                    </a:lnTo>
                    <a:lnTo>
                      <a:pt x="40" y="107"/>
                    </a:lnTo>
                    <a:lnTo>
                      <a:pt x="30" y="107"/>
                    </a:lnTo>
                    <a:lnTo>
                      <a:pt x="23" y="107"/>
                    </a:lnTo>
                    <a:lnTo>
                      <a:pt x="23" y="123"/>
                    </a:lnTo>
                    <a:lnTo>
                      <a:pt x="40" y="140"/>
                    </a:lnTo>
                    <a:lnTo>
                      <a:pt x="47" y="180"/>
                    </a:lnTo>
                    <a:lnTo>
                      <a:pt x="50" y="200"/>
                    </a:lnTo>
                    <a:lnTo>
                      <a:pt x="47" y="200"/>
                    </a:lnTo>
                    <a:lnTo>
                      <a:pt x="40" y="160"/>
                    </a:lnTo>
                    <a:lnTo>
                      <a:pt x="23" y="123"/>
                    </a:lnTo>
                    <a:lnTo>
                      <a:pt x="17" y="123"/>
                    </a:lnTo>
                    <a:lnTo>
                      <a:pt x="3" y="107"/>
                    </a:lnTo>
                    <a:lnTo>
                      <a:pt x="0" y="80"/>
                    </a:lnTo>
                    <a:lnTo>
                      <a:pt x="7" y="107"/>
                    </a:lnTo>
                    <a:lnTo>
                      <a:pt x="10" y="110"/>
                    </a:lnTo>
                    <a:lnTo>
                      <a:pt x="20" y="107"/>
                    </a:lnTo>
                    <a:lnTo>
                      <a:pt x="20" y="97"/>
                    </a:lnTo>
                    <a:lnTo>
                      <a:pt x="7" y="90"/>
                    </a:lnTo>
                    <a:lnTo>
                      <a:pt x="10" y="87"/>
                    </a:lnTo>
                    <a:close/>
                  </a:path>
                </a:pathLst>
              </a:custGeom>
              <a:solidFill>
                <a:srgbClr val="000000"/>
              </a:solidFill>
              <a:ln w="9525">
                <a:noFill/>
                <a:round/>
                <a:headEnd/>
                <a:tailEnd/>
              </a:ln>
            </p:spPr>
            <p:txBody>
              <a:bodyPr/>
              <a:lstStyle/>
              <a:p>
                <a:endParaRPr lang="en-US" dirty="0"/>
              </a:p>
            </p:txBody>
          </p:sp>
          <p:sp>
            <p:nvSpPr>
              <p:cNvPr id="381054" name="Freeform 126"/>
              <p:cNvSpPr>
                <a:spLocks/>
              </p:cNvSpPr>
              <p:nvPr/>
            </p:nvSpPr>
            <p:spPr bwMode="auto">
              <a:xfrm>
                <a:off x="2703" y="1972"/>
                <a:ext cx="159" cy="43"/>
              </a:xfrm>
              <a:custGeom>
                <a:avLst/>
                <a:gdLst/>
                <a:ahLst/>
                <a:cxnLst>
                  <a:cxn ang="0">
                    <a:pos x="0" y="0"/>
                  </a:cxn>
                  <a:cxn ang="0">
                    <a:pos x="13" y="10"/>
                  </a:cxn>
                  <a:cxn ang="0">
                    <a:pos x="29" y="20"/>
                  </a:cxn>
                  <a:cxn ang="0">
                    <a:pos x="29" y="26"/>
                  </a:cxn>
                  <a:cxn ang="0">
                    <a:pos x="29" y="16"/>
                  </a:cxn>
                  <a:cxn ang="0">
                    <a:pos x="29" y="10"/>
                  </a:cxn>
                  <a:cxn ang="0">
                    <a:pos x="56" y="13"/>
                  </a:cxn>
                  <a:cxn ang="0">
                    <a:pos x="93" y="16"/>
                  </a:cxn>
                  <a:cxn ang="0">
                    <a:pos x="132" y="23"/>
                  </a:cxn>
                  <a:cxn ang="0">
                    <a:pos x="159" y="43"/>
                  </a:cxn>
                  <a:cxn ang="0">
                    <a:pos x="159" y="33"/>
                  </a:cxn>
                  <a:cxn ang="0">
                    <a:pos x="136" y="20"/>
                  </a:cxn>
                  <a:cxn ang="0">
                    <a:pos x="96" y="13"/>
                  </a:cxn>
                  <a:cxn ang="0">
                    <a:pos x="56" y="13"/>
                  </a:cxn>
                  <a:cxn ang="0">
                    <a:pos x="29" y="6"/>
                  </a:cxn>
                  <a:cxn ang="0">
                    <a:pos x="26" y="13"/>
                  </a:cxn>
                  <a:cxn ang="0">
                    <a:pos x="10" y="3"/>
                  </a:cxn>
                  <a:cxn ang="0">
                    <a:pos x="0" y="0"/>
                  </a:cxn>
                </a:cxnLst>
                <a:rect l="0" t="0" r="r" b="b"/>
                <a:pathLst>
                  <a:path w="159" h="43">
                    <a:moveTo>
                      <a:pt x="0" y="0"/>
                    </a:moveTo>
                    <a:lnTo>
                      <a:pt x="13" y="10"/>
                    </a:lnTo>
                    <a:lnTo>
                      <a:pt x="29" y="20"/>
                    </a:lnTo>
                    <a:lnTo>
                      <a:pt x="29" y="26"/>
                    </a:lnTo>
                    <a:lnTo>
                      <a:pt x="29" y="16"/>
                    </a:lnTo>
                    <a:lnTo>
                      <a:pt x="29" y="10"/>
                    </a:lnTo>
                    <a:lnTo>
                      <a:pt x="56" y="13"/>
                    </a:lnTo>
                    <a:lnTo>
                      <a:pt x="93" y="16"/>
                    </a:lnTo>
                    <a:lnTo>
                      <a:pt x="132" y="23"/>
                    </a:lnTo>
                    <a:lnTo>
                      <a:pt x="159" y="43"/>
                    </a:lnTo>
                    <a:lnTo>
                      <a:pt x="159" y="33"/>
                    </a:lnTo>
                    <a:lnTo>
                      <a:pt x="136" y="20"/>
                    </a:lnTo>
                    <a:lnTo>
                      <a:pt x="96" y="13"/>
                    </a:lnTo>
                    <a:lnTo>
                      <a:pt x="56" y="13"/>
                    </a:lnTo>
                    <a:lnTo>
                      <a:pt x="29" y="6"/>
                    </a:lnTo>
                    <a:lnTo>
                      <a:pt x="26" y="13"/>
                    </a:lnTo>
                    <a:lnTo>
                      <a:pt x="10" y="3"/>
                    </a:lnTo>
                    <a:lnTo>
                      <a:pt x="0" y="0"/>
                    </a:lnTo>
                    <a:close/>
                  </a:path>
                </a:pathLst>
              </a:custGeom>
              <a:solidFill>
                <a:srgbClr val="000000"/>
              </a:solidFill>
              <a:ln w="9525">
                <a:noFill/>
                <a:round/>
                <a:headEnd/>
                <a:tailEnd/>
              </a:ln>
            </p:spPr>
            <p:txBody>
              <a:bodyPr/>
              <a:lstStyle/>
              <a:p>
                <a:endParaRPr lang="en-US" dirty="0"/>
              </a:p>
            </p:txBody>
          </p:sp>
          <p:sp>
            <p:nvSpPr>
              <p:cNvPr id="381055" name="Freeform 127"/>
              <p:cNvSpPr>
                <a:spLocks/>
              </p:cNvSpPr>
              <p:nvPr/>
            </p:nvSpPr>
            <p:spPr bwMode="auto">
              <a:xfrm>
                <a:off x="2513" y="2108"/>
                <a:ext cx="30" cy="50"/>
              </a:xfrm>
              <a:custGeom>
                <a:avLst/>
                <a:gdLst/>
                <a:ahLst/>
                <a:cxnLst>
                  <a:cxn ang="0">
                    <a:pos x="10" y="0"/>
                  </a:cxn>
                  <a:cxn ang="0">
                    <a:pos x="4" y="7"/>
                  </a:cxn>
                  <a:cxn ang="0">
                    <a:pos x="0" y="17"/>
                  </a:cxn>
                  <a:cxn ang="0">
                    <a:pos x="0" y="27"/>
                  </a:cxn>
                  <a:cxn ang="0">
                    <a:pos x="0" y="36"/>
                  </a:cxn>
                  <a:cxn ang="0">
                    <a:pos x="10" y="40"/>
                  </a:cxn>
                  <a:cxn ang="0">
                    <a:pos x="17" y="46"/>
                  </a:cxn>
                  <a:cxn ang="0">
                    <a:pos x="30" y="50"/>
                  </a:cxn>
                  <a:cxn ang="0">
                    <a:pos x="30" y="50"/>
                  </a:cxn>
                  <a:cxn ang="0">
                    <a:pos x="23" y="50"/>
                  </a:cxn>
                  <a:cxn ang="0">
                    <a:pos x="14" y="46"/>
                  </a:cxn>
                  <a:cxn ang="0">
                    <a:pos x="4" y="40"/>
                  </a:cxn>
                  <a:cxn ang="0">
                    <a:pos x="0" y="33"/>
                  </a:cxn>
                  <a:cxn ang="0">
                    <a:pos x="0" y="27"/>
                  </a:cxn>
                  <a:cxn ang="0">
                    <a:pos x="0" y="17"/>
                  </a:cxn>
                  <a:cxn ang="0">
                    <a:pos x="0" y="7"/>
                  </a:cxn>
                  <a:cxn ang="0">
                    <a:pos x="10" y="0"/>
                  </a:cxn>
                </a:cxnLst>
                <a:rect l="0" t="0" r="r" b="b"/>
                <a:pathLst>
                  <a:path w="30" h="50">
                    <a:moveTo>
                      <a:pt x="10" y="0"/>
                    </a:moveTo>
                    <a:lnTo>
                      <a:pt x="4" y="7"/>
                    </a:lnTo>
                    <a:lnTo>
                      <a:pt x="0" y="17"/>
                    </a:lnTo>
                    <a:lnTo>
                      <a:pt x="0" y="27"/>
                    </a:lnTo>
                    <a:lnTo>
                      <a:pt x="0" y="36"/>
                    </a:lnTo>
                    <a:lnTo>
                      <a:pt x="10" y="40"/>
                    </a:lnTo>
                    <a:lnTo>
                      <a:pt x="17" y="46"/>
                    </a:lnTo>
                    <a:lnTo>
                      <a:pt x="30" y="50"/>
                    </a:lnTo>
                    <a:lnTo>
                      <a:pt x="30" y="50"/>
                    </a:lnTo>
                    <a:lnTo>
                      <a:pt x="23" y="50"/>
                    </a:lnTo>
                    <a:lnTo>
                      <a:pt x="14" y="46"/>
                    </a:lnTo>
                    <a:lnTo>
                      <a:pt x="4" y="40"/>
                    </a:lnTo>
                    <a:lnTo>
                      <a:pt x="0" y="33"/>
                    </a:lnTo>
                    <a:lnTo>
                      <a:pt x="0" y="27"/>
                    </a:lnTo>
                    <a:lnTo>
                      <a:pt x="0" y="17"/>
                    </a:lnTo>
                    <a:lnTo>
                      <a:pt x="0" y="7"/>
                    </a:lnTo>
                    <a:lnTo>
                      <a:pt x="10" y="0"/>
                    </a:lnTo>
                    <a:close/>
                  </a:path>
                </a:pathLst>
              </a:custGeom>
              <a:solidFill>
                <a:srgbClr val="000000"/>
              </a:solidFill>
              <a:ln w="9525">
                <a:noFill/>
                <a:round/>
                <a:headEnd/>
                <a:tailEnd/>
              </a:ln>
            </p:spPr>
            <p:txBody>
              <a:bodyPr/>
              <a:lstStyle/>
              <a:p>
                <a:endParaRPr lang="en-US" dirty="0"/>
              </a:p>
            </p:txBody>
          </p:sp>
          <p:sp>
            <p:nvSpPr>
              <p:cNvPr id="381056" name="Freeform 128"/>
              <p:cNvSpPr>
                <a:spLocks/>
              </p:cNvSpPr>
              <p:nvPr/>
            </p:nvSpPr>
            <p:spPr bwMode="auto">
              <a:xfrm>
                <a:off x="2713" y="2008"/>
                <a:ext cx="76" cy="186"/>
              </a:xfrm>
              <a:custGeom>
                <a:avLst/>
                <a:gdLst/>
                <a:ahLst/>
                <a:cxnLst>
                  <a:cxn ang="0">
                    <a:pos x="0" y="186"/>
                  </a:cxn>
                  <a:cxn ang="0">
                    <a:pos x="3" y="133"/>
                  </a:cxn>
                  <a:cxn ang="0">
                    <a:pos x="6" y="103"/>
                  </a:cxn>
                  <a:cxn ang="0">
                    <a:pos x="16" y="80"/>
                  </a:cxn>
                  <a:cxn ang="0">
                    <a:pos x="36" y="44"/>
                  </a:cxn>
                  <a:cxn ang="0">
                    <a:pos x="76" y="0"/>
                  </a:cxn>
                  <a:cxn ang="0">
                    <a:pos x="33" y="34"/>
                  </a:cxn>
                  <a:cxn ang="0">
                    <a:pos x="19" y="53"/>
                  </a:cxn>
                  <a:cxn ang="0">
                    <a:pos x="3" y="77"/>
                  </a:cxn>
                  <a:cxn ang="0">
                    <a:pos x="0" y="97"/>
                  </a:cxn>
                  <a:cxn ang="0">
                    <a:pos x="0" y="123"/>
                  </a:cxn>
                  <a:cxn ang="0">
                    <a:pos x="0" y="186"/>
                  </a:cxn>
                </a:cxnLst>
                <a:rect l="0" t="0" r="r" b="b"/>
                <a:pathLst>
                  <a:path w="76" h="186">
                    <a:moveTo>
                      <a:pt x="0" y="186"/>
                    </a:moveTo>
                    <a:lnTo>
                      <a:pt x="3" y="133"/>
                    </a:lnTo>
                    <a:lnTo>
                      <a:pt x="6" y="103"/>
                    </a:lnTo>
                    <a:lnTo>
                      <a:pt x="16" y="80"/>
                    </a:lnTo>
                    <a:lnTo>
                      <a:pt x="36" y="44"/>
                    </a:lnTo>
                    <a:lnTo>
                      <a:pt x="76" y="0"/>
                    </a:lnTo>
                    <a:lnTo>
                      <a:pt x="33" y="34"/>
                    </a:lnTo>
                    <a:lnTo>
                      <a:pt x="19" y="53"/>
                    </a:lnTo>
                    <a:lnTo>
                      <a:pt x="3" y="77"/>
                    </a:lnTo>
                    <a:lnTo>
                      <a:pt x="0" y="97"/>
                    </a:lnTo>
                    <a:lnTo>
                      <a:pt x="0" y="123"/>
                    </a:lnTo>
                    <a:lnTo>
                      <a:pt x="0" y="186"/>
                    </a:lnTo>
                    <a:close/>
                  </a:path>
                </a:pathLst>
              </a:custGeom>
              <a:solidFill>
                <a:srgbClr val="000000"/>
              </a:solidFill>
              <a:ln w="9525">
                <a:noFill/>
                <a:round/>
                <a:headEnd/>
                <a:tailEnd/>
              </a:ln>
            </p:spPr>
            <p:txBody>
              <a:bodyPr/>
              <a:lstStyle/>
              <a:p>
                <a:endParaRPr lang="en-US" dirty="0"/>
              </a:p>
            </p:txBody>
          </p:sp>
          <p:sp>
            <p:nvSpPr>
              <p:cNvPr id="381057" name="Freeform 129"/>
              <p:cNvSpPr>
                <a:spLocks/>
              </p:cNvSpPr>
              <p:nvPr/>
            </p:nvSpPr>
            <p:spPr bwMode="auto">
              <a:xfrm>
                <a:off x="2649" y="2115"/>
                <a:ext cx="20" cy="69"/>
              </a:xfrm>
              <a:custGeom>
                <a:avLst/>
                <a:gdLst/>
                <a:ahLst/>
                <a:cxnLst>
                  <a:cxn ang="0">
                    <a:pos x="0" y="0"/>
                  </a:cxn>
                  <a:cxn ang="0">
                    <a:pos x="7" y="20"/>
                  </a:cxn>
                  <a:cxn ang="0">
                    <a:pos x="14" y="39"/>
                  </a:cxn>
                  <a:cxn ang="0">
                    <a:pos x="20" y="66"/>
                  </a:cxn>
                  <a:cxn ang="0">
                    <a:pos x="20" y="69"/>
                  </a:cxn>
                  <a:cxn ang="0">
                    <a:pos x="20" y="39"/>
                  </a:cxn>
                  <a:cxn ang="0">
                    <a:pos x="17" y="26"/>
                  </a:cxn>
                  <a:cxn ang="0">
                    <a:pos x="14" y="13"/>
                  </a:cxn>
                  <a:cxn ang="0">
                    <a:pos x="0" y="0"/>
                  </a:cxn>
                </a:cxnLst>
                <a:rect l="0" t="0" r="r" b="b"/>
                <a:pathLst>
                  <a:path w="20" h="69">
                    <a:moveTo>
                      <a:pt x="0" y="0"/>
                    </a:moveTo>
                    <a:lnTo>
                      <a:pt x="7" y="20"/>
                    </a:lnTo>
                    <a:lnTo>
                      <a:pt x="14" y="39"/>
                    </a:lnTo>
                    <a:lnTo>
                      <a:pt x="20" y="66"/>
                    </a:lnTo>
                    <a:lnTo>
                      <a:pt x="20" y="69"/>
                    </a:lnTo>
                    <a:lnTo>
                      <a:pt x="20" y="39"/>
                    </a:lnTo>
                    <a:lnTo>
                      <a:pt x="17" y="26"/>
                    </a:lnTo>
                    <a:lnTo>
                      <a:pt x="14" y="13"/>
                    </a:lnTo>
                    <a:lnTo>
                      <a:pt x="0" y="0"/>
                    </a:lnTo>
                    <a:close/>
                  </a:path>
                </a:pathLst>
              </a:custGeom>
              <a:solidFill>
                <a:srgbClr val="000000"/>
              </a:solidFill>
              <a:ln w="9525">
                <a:noFill/>
                <a:round/>
                <a:headEnd/>
                <a:tailEnd/>
              </a:ln>
            </p:spPr>
            <p:txBody>
              <a:bodyPr/>
              <a:lstStyle/>
              <a:p>
                <a:endParaRPr lang="en-US" dirty="0"/>
              </a:p>
            </p:txBody>
          </p:sp>
          <p:sp>
            <p:nvSpPr>
              <p:cNvPr id="381058" name="Freeform 130"/>
              <p:cNvSpPr>
                <a:spLocks/>
              </p:cNvSpPr>
              <p:nvPr/>
            </p:nvSpPr>
            <p:spPr bwMode="auto">
              <a:xfrm>
                <a:off x="2626" y="2115"/>
                <a:ext cx="60" cy="89"/>
              </a:xfrm>
              <a:custGeom>
                <a:avLst/>
                <a:gdLst/>
                <a:ahLst/>
                <a:cxnLst>
                  <a:cxn ang="0">
                    <a:pos x="23" y="0"/>
                  </a:cxn>
                  <a:cxn ang="0">
                    <a:pos x="20" y="20"/>
                  </a:cxn>
                  <a:cxn ang="0">
                    <a:pos x="13" y="39"/>
                  </a:cxn>
                  <a:cxn ang="0">
                    <a:pos x="3" y="33"/>
                  </a:cxn>
                  <a:cxn ang="0">
                    <a:pos x="0" y="33"/>
                  </a:cxn>
                  <a:cxn ang="0">
                    <a:pos x="23" y="53"/>
                  </a:cxn>
                  <a:cxn ang="0">
                    <a:pos x="60" y="89"/>
                  </a:cxn>
                  <a:cxn ang="0">
                    <a:pos x="27" y="53"/>
                  </a:cxn>
                  <a:cxn ang="0">
                    <a:pos x="23" y="46"/>
                  </a:cxn>
                  <a:cxn ang="0">
                    <a:pos x="23" y="16"/>
                  </a:cxn>
                  <a:cxn ang="0">
                    <a:pos x="23" y="0"/>
                  </a:cxn>
                </a:cxnLst>
                <a:rect l="0" t="0" r="r" b="b"/>
                <a:pathLst>
                  <a:path w="60" h="89">
                    <a:moveTo>
                      <a:pt x="23" y="0"/>
                    </a:moveTo>
                    <a:lnTo>
                      <a:pt x="20" y="20"/>
                    </a:lnTo>
                    <a:lnTo>
                      <a:pt x="13" y="39"/>
                    </a:lnTo>
                    <a:lnTo>
                      <a:pt x="3" y="33"/>
                    </a:lnTo>
                    <a:lnTo>
                      <a:pt x="0" y="33"/>
                    </a:lnTo>
                    <a:lnTo>
                      <a:pt x="23" y="53"/>
                    </a:lnTo>
                    <a:lnTo>
                      <a:pt x="60" y="89"/>
                    </a:lnTo>
                    <a:lnTo>
                      <a:pt x="27" y="53"/>
                    </a:lnTo>
                    <a:lnTo>
                      <a:pt x="23" y="46"/>
                    </a:lnTo>
                    <a:lnTo>
                      <a:pt x="23" y="16"/>
                    </a:lnTo>
                    <a:lnTo>
                      <a:pt x="23" y="0"/>
                    </a:lnTo>
                    <a:close/>
                  </a:path>
                </a:pathLst>
              </a:custGeom>
              <a:solidFill>
                <a:srgbClr val="000000"/>
              </a:solidFill>
              <a:ln w="9525">
                <a:noFill/>
                <a:round/>
                <a:headEnd/>
                <a:tailEnd/>
              </a:ln>
            </p:spPr>
            <p:txBody>
              <a:bodyPr/>
              <a:lstStyle/>
              <a:p>
                <a:endParaRPr lang="en-US" dirty="0"/>
              </a:p>
            </p:txBody>
          </p:sp>
          <p:sp>
            <p:nvSpPr>
              <p:cNvPr id="381059" name="Freeform 131"/>
              <p:cNvSpPr>
                <a:spLocks/>
              </p:cNvSpPr>
              <p:nvPr/>
            </p:nvSpPr>
            <p:spPr bwMode="auto">
              <a:xfrm>
                <a:off x="2716" y="2061"/>
                <a:ext cx="113" cy="157"/>
              </a:xfrm>
              <a:custGeom>
                <a:avLst/>
                <a:gdLst/>
                <a:ahLst/>
                <a:cxnLst>
                  <a:cxn ang="0">
                    <a:pos x="0" y="157"/>
                  </a:cxn>
                  <a:cxn ang="0">
                    <a:pos x="3" y="150"/>
                  </a:cxn>
                  <a:cxn ang="0">
                    <a:pos x="13" y="140"/>
                  </a:cxn>
                  <a:cxn ang="0">
                    <a:pos x="30" y="133"/>
                  </a:cxn>
                  <a:cxn ang="0">
                    <a:pos x="63" y="113"/>
                  </a:cxn>
                  <a:cxn ang="0">
                    <a:pos x="83" y="100"/>
                  </a:cxn>
                  <a:cxn ang="0">
                    <a:pos x="96" y="87"/>
                  </a:cxn>
                  <a:cxn ang="0">
                    <a:pos x="109" y="70"/>
                  </a:cxn>
                  <a:cxn ang="0">
                    <a:pos x="113" y="54"/>
                  </a:cxn>
                  <a:cxn ang="0">
                    <a:pos x="106" y="70"/>
                  </a:cxn>
                  <a:cxn ang="0">
                    <a:pos x="93" y="83"/>
                  </a:cxn>
                  <a:cxn ang="0">
                    <a:pos x="103" y="47"/>
                  </a:cxn>
                  <a:cxn ang="0">
                    <a:pos x="103" y="40"/>
                  </a:cxn>
                  <a:cxn ang="0">
                    <a:pos x="96" y="37"/>
                  </a:cxn>
                  <a:cxn ang="0">
                    <a:pos x="70" y="74"/>
                  </a:cxn>
                  <a:cxn ang="0">
                    <a:pos x="40" y="120"/>
                  </a:cxn>
                  <a:cxn ang="0">
                    <a:pos x="30" y="127"/>
                  </a:cxn>
                  <a:cxn ang="0">
                    <a:pos x="46" y="74"/>
                  </a:cxn>
                  <a:cxn ang="0">
                    <a:pos x="70" y="24"/>
                  </a:cxn>
                  <a:cxn ang="0">
                    <a:pos x="106" y="0"/>
                  </a:cxn>
                  <a:cxn ang="0">
                    <a:pos x="63" y="24"/>
                  </a:cxn>
                  <a:cxn ang="0">
                    <a:pos x="30" y="100"/>
                  </a:cxn>
                  <a:cxn ang="0">
                    <a:pos x="16" y="117"/>
                  </a:cxn>
                  <a:cxn ang="0">
                    <a:pos x="10" y="140"/>
                  </a:cxn>
                  <a:cxn ang="0">
                    <a:pos x="0" y="150"/>
                  </a:cxn>
                  <a:cxn ang="0">
                    <a:pos x="0" y="157"/>
                  </a:cxn>
                </a:cxnLst>
                <a:rect l="0" t="0" r="r" b="b"/>
                <a:pathLst>
                  <a:path w="113" h="157">
                    <a:moveTo>
                      <a:pt x="0" y="157"/>
                    </a:moveTo>
                    <a:lnTo>
                      <a:pt x="3" y="150"/>
                    </a:lnTo>
                    <a:lnTo>
                      <a:pt x="13" y="140"/>
                    </a:lnTo>
                    <a:lnTo>
                      <a:pt x="30" y="133"/>
                    </a:lnTo>
                    <a:lnTo>
                      <a:pt x="63" y="113"/>
                    </a:lnTo>
                    <a:lnTo>
                      <a:pt x="83" y="100"/>
                    </a:lnTo>
                    <a:lnTo>
                      <a:pt x="96" y="87"/>
                    </a:lnTo>
                    <a:lnTo>
                      <a:pt x="109" y="70"/>
                    </a:lnTo>
                    <a:lnTo>
                      <a:pt x="113" y="54"/>
                    </a:lnTo>
                    <a:lnTo>
                      <a:pt x="106" y="70"/>
                    </a:lnTo>
                    <a:lnTo>
                      <a:pt x="93" y="83"/>
                    </a:lnTo>
                    <a:lnTo>
                      <a:pt x="103" y="47"/>
                    </a:lnTo>
                    <a:lnTo>
                      <a:pt x="103" y="40"/>
                    </a:lnTo>
                    <a:lnTo>
                      <a:pt x="96" y="37"/>
                    </a:lnTo>
                    <a:lnTo>
                      <a:pt x="70" y="74"/>
                    </a:lnTo>
                    <a:lnTo>
                      <a:pt x="40" y="120"/>
                    </a:lnTo>
                    <a:lnTo>
                      <a:pt x="30" y="127"/>
                    </a:lnTo>
                    <a:lnTo>
                      <a:pt x="46" y="74"/>
                    </a:lnTo>
                    <a:lnTo>
                      <a:pt x="70" y="24"/>
                    </a:lnTo>
                    <a:lnTo>
                      <a:pt x="106" y="0"/>
                    </a:lnTo>
                    <a:lnTo>
                      <a:pt x="63" y="24"/>
                    </a:lnTo>
                    <a:lnTo>
                      <a:pt x="30" y="100"/>
                    </a:lnTo>
                    <a:lnTo>
                      <a:pt x="16" y="117"/>
                    </a:lnTo>
                    <a:lnTo>
                      <a:pt x="10" y="140"/>
                    </a:lnTo>
                    <a:lnTo>
                      <a:pt x="0" y="150"/>
                    </a:lnTo>
                    <a:lnTo>
                      <a:pt x="0" y="157"/>
                    </a:lnTo>
                    <a:close/>
                  </a:path>
                </a:pathLst>
              </a:custGeom>
              <a:solidFill>
                <a:srgbClr val="000000"/>
              </a:solidFill>
              <a:ln w="9525">
                <a:noFill/>
                <a:round/>
                <a:headEnd/>
                <a:tailEnd/>
              </a:ln>
            </p:spPr>
            <p:txBody>
              <a:bodyPr/>
              <a:lstStyle/>
              <a:p>
                <a:endParaRPr lang="en-US" dirty="0"/>
              </a:p>
            </p:txBody>
          </p:sp>
          <p:sp>
            <p:nvSpPr>
              <p:cNvPr id="381060" name="Freeform 132"/>
              <p:cNvSpPr>
                <a:spLocks/>
              </p:cNvSpPr>
              <p:nvPr/>
            </p:nvSpPr>
            <p:spPr bwMode="auto">
              <a:xfrm>
                <a:off x="2460" y="1995"/>
                <a:ext cx="13" cy="70"/>
              </a:xfrm>
              <a:custGeom>
                <a:avLst/>
                <a:gdLst/>
                <a:ahLst/>
                <a:cxnLst>
                  <a:cxn ang="0">
                    <a:pos x="7" y="0"/>
                  </a:cxn>
                  <a:cxn ang="0">
                    <a:pos x="3" y="7"/>
                  </a:cxn>
                  <a:cxn ang="0">
                    <a:pos x="3" y="10"/>
                  </a:cxn>
                  <a:cxn ang="0">
                    <a:pos x="7" y="17"/>
                  </a:cxn>
                  <a:cxn ang="0">
                    <a:pos x="3" y="23"/>
                  </a:cxn>
                  <a:cxn ang="0">
                    <a:pos x="3" y="37"/>
                  </a:cxn>
                  <a:cxn ang="0">
                    <a:pos x="3" y="47"/>
                  </a:cxn>
                  <a:cxn ang="0">
                    <a:pos x="0" y="60"/>
                  </a:cxn>
                  <a:cxn ang="0">
                    <a:pos x="3" y="60"/>
                  </a:cxn>
                  <a:cxn ang="0">
                    <a:pos x="7" y="66"/>
                  </a:cxn>
                  <a:cxn ang="0">
                    <a:pos x="7" y="70"/>
                  </a:cxn>
                  <a:cxn ang="0">
                    <a:pos x="7" y="63"/>
                  </a:cxn>
                  <a:cxn ang="0">
                    <a:pos x="7" y="60"/>
                  </a:cxn>
                  <a:cxn ang="0">
                    <a:pos x="3" y="60"/>
                  </a:cxn>
                  <a:cxn ang="0">
                    <a:pos x="3" y="33"/>
                  </a:cxn>
                  <a:cxn ang="0">
                    <a:pos x="7" y="23"/>
                  </a:cxn>
                  <a:cxn ang="0">
                    <a:pos x="7" y="17"/>
                  </a:cxn>
                  <a:cxn ang="0">
                    <a:pos x="13" y="10"/>
                  </a:cxn>
                  <a:cxn ang="0">
                    <a:pos x="7" y="7"/>
                  </a:cxn>
                  <a:cxn ang="0">
                    <a:pos x="7" y="0"/>
                  </a:cxn>
                </a:cxnLst>
                <a:rect l="0" t="0" r="r" b="b"/>
                <a:pathLst>
                  <a:path w="13" h="70">
                    <a:moveTo>
                      <a:pt x="7" y="0"/>
                    </a:moveTo>
                    <a:lnTo>
                      <a:pt x="3" y="7"/>
                    </a:lnTo>
                    <a:lnTo>
                      <a:pt x="3" y="10"/>
                    </a:lnTo>
                    <a:lnTo>
                      <a:pt x="7" y="17"/>
                    </a:lnTo>
                    <a:lnTo>
                      <a:pt x="3" y="23"/>
                    </a:lnTo>
                    <a:lnTo>
                      <a:pt x="3" y="37"/>
                    </a:lnTo>
                    <a:lnTo>
                      <a:pt x="3" y="47"/>
                    </a:lnTo>
                    <a:lnTo>
                      <a:pt x="0" y="60"/>
                    </a:lnTo>
                    <a:lnTo>
                      <a:pt x="3" y="60"/>
                    </a:lnTo>
                    <a:lnTo>
                      <a:pt x="7" y="66"/>
                    </a:lnTo>
                    <a:lnTo>
                      <a:pt x="7" y="70"/>
                    </a:lnTo>
                    <a:lnTo>
                      <a:pt x="7" y="63"/>
                    </a:lnTo>
                    <a:lnTo>
                      <a:pt x="7" y="60"/>
                    </a:lnTo>
                    <a:lnTo>
                      <a:pt x="3" y="60"/>
                    </a:lnTo>
                    <a:lnTo>
                      <a:pt x="3" y="33"/>
                    </a:lnTo>
                    <a:lnTo>
                      <a:pt x="7" y="23"/>
                    </a:lnTo>
                    <a:lnTo>
                      <a:pt x="7" y="17"/>
                    </a:lnTo>
                    <a:lnTo>
                      <a:pt x="13" y="10"/>
                    </a:lnTo>
                    <a:lnTo>
                      <a:pt x="7" y="7"/>
                    </a:lnTo>
                    <a:lnTo>
                      <a:pt x="7" y="0"/>
                    </a:lnTo>
                    <a:close/>
                  </a:path>
                </a:pathLst>
              </a:custGeom>
              <a:solidFill>
                <a:srgbClr val="000000"/>
              </a:solidFill>
              <a:ln w="9525">
                <a:noFill/>
                <a:round/>
                <a:headEnd/>
                <a:tailEnd/>
              </a:ln>
            </p:spPr>
            <p:txBody>
              <a:bodyPr/>
              <a:lstStyle/>
              <a:p>
                <a:endParaRPr lang="en-US" dirty="0"/>
              </a:p>
            </p:txBody>
          </p:sp>
          <p:sp>
            <p:nvSpPr>
              <p:cNvPr id="381061" name="Freeform 133"/>
              <p:cNvSpPr>
                <a:spLocks/>
              </p:cNvSpPr>
              <p:nvPr/>
            </p:nvSpPr>
            <p:spPr bwMode="auto">
              <a:xfrm>
                <a:off x="2463" y="2085"/>
                <a:ext cx="27" cy="16"/>
              </a:xfrm>
              <a:custGeom>
                <a:avLst/>
                <a:gdLst/>
                <a:ahLst/>
                <a:cxnLst>
                  <a:cxn ang="0">
                    <a:pos x="0" y="0"/>
                  </a:cxn>
                  <a:cxn ang="0">
                    <a:pos x="4" y="3"/>
                  </a:cxn>
                  <a:cxn ang="0">
                    <a:pos x="7" y="3"/>
                  </a:cxn>
                  <a:cxn ang="0">
                    <a:pos x="10" y="3"/>
                  </a:cxn>
                  <a:cxn ang="0">
                    <a:pos x="17" y="3"/>
                  </a:cxn>
                  <a:cxn ang="0">
                    <a:pos x="24" y="0"/>
                  </a:cxn>
                  <a:cxn ang="0">
                    <a:pos x="20" y="0"/>
                  </a:cxn>
                  <a:cxn ang="0">
                    <a:pos x="27" y="0"/>
                  </a:cxn>
                  <a:cxn ang="0">
                    <a:pos x="27" y="0"/>
                  </a:cxn>
                  <a:cxn ang="0">
                    <a:pos x="17" y="10"/>
                  </a:cxn>
                  <a:cxn ang="0">
                    <a:pos x="17" y="16"/>
                  </a:cxn>
                  <a:cxn ang="0">
                    <a:pos x="17" y="6"/>
                  </a:cxn>
                  <a:cxn ang="0">
                    <a:pos x="4" y="6"/>
                  </a:cxn>
                  <a:cxn ang="0">
                    <a:pos x="0" y="3"/>
                  </a:cxn>
                  <a:cxn ang="0">
                    <a:pos x="0" y="0"/>
                  </a:cxn>
                </a:cxnLst>
                <a:rect l="0" t="0" r="r" b="b"/>
                <a:pathLst>
                  <a:path w="27" h="16">
                    <a:moveTo>
                      <a:pt x="0" y="0"/>
                    </a:moveTo>
                    <a:lnTo>
                      <a:pt x="4" y="3"/>
                    </a:lnTo>
                    <a:lnTo>
                      <a:pt x="7" y="3"/>
                    </a:lnTo>
                    <a:lnTo>
                      <a:pt x="10" y="3"/>
                    </a:lnTo>
                    <a:lnTo>
                      <a:pt x="17" y="3"/>
                    </a:lnTo>
                    <a:lnTo>
                      <a:pt x="24" y="0"/>
                    </a:lnTo>
                    <a:lnTo>
                      <a:pt x="20" y="0"/>
                    </a:lnTo>
                    <a:lnTo>
                      <a:pt x="27" y="0"/>
                    </a:lnTo>
                    <a:lnTo>
                      <a:pt x="27" y="0"/>
                    </a:lnTo>
                    <a:lnTo>
                      <a:pt x="17" y="10"/>
                    </a:lnTo>
                    <a:lnTo>
                      <a:pt x="17" y="16"/>
                    </a:lnTo>
                    <a:lnTo>
                      <a:pt x="17" y="6"/>
                    </a:lnTo>
                    <a:lnTo>
                      <a:pt x="4" y="6"/>
                    </a:lnTo>
                    <a:lnTo>
                      <a:pt x="0" y="3"/>
                    </a:lnTo>
                    <a:lnTo>
                      <a:pt x="0" y="0"/>
                    </a:lnTo>
                    <a:close/>
                  </a:path>
                </a:pathLst>
              </a:custGeom>
              <a:solidFill>
                <a:srgbClr val="000000"/>
              </a:solidFill>
              <a:ln w="9525">
                <a:noFill/>
                <a:round/>
                <a:headEnd/>
                <a:tailEnd/>
              </a:ln>
            </p:spPr>
            <p:txBody>
              <a:bodyPr/>
              <a:lstStyle/>
              <a:p>
                <a:endParaRPr lang="en-US" dirty="0"/>
              </a:p>
            </p:txBody>
          </p:sp>
          <p:sp>
            <p:nvSpPr>
              <p:cNvPr id="381062" name="Freeform 134"/>
              <p:cNvSpPr>
                <a:spLocks/>
              </p:cNvSpPr>
              <p:nvPr/>
            </p:nvSpPr>
            <p:spPr bwMode="auto">
              <a:xfrm>
                <a:off x="2467" y="2052"/>
                <a:ext cx="30" cy="16"/>
              </a:xfrm>
              <a:custGeom>
                <a:avLst/>
                <a:gdLst/>
                <a:ahLst/>
                <a:cxnLst>
                  <a:cxn ang="0">
                    <a:pos x="13" y="16"/>
                  </a:cxn>
                  <a:cxn ang="0">
                    <a:pos x="23" y="16"/>
                  </a:cxn>
                  <a:cxn ang="0">
                    <a:pos x="30" y="9"/>
                  </a:cxn>
                  <a:cxn ang="0">
                    <a:pos x="30" y="16"/>
                  </a:cxn>
                  <a:cxn ang="0">
                    <a:pos x="23" y="16"/>
                  </a:cxn>
                  <a:cxn ang="0">
                    <a:pos x="13" y="16"/>
                  </a:cxn>
                  <a:cxn ang="0">
                    <a:pos x="13" y="13"/>
                  </a:cxn>
                  <a:cxn ang="0">
                    <a:pos x="0" y="6"/>
                  </a:cxn>
                  <a:cxn ang="0">
                    <a:pos x="0" y="3"/>
                  </a:cxn>
                  <a:cxn ang="0">
                    <a:pos x="3" y="0"/>
                  </a:cxn>
                  <a:cxn ang="0">
                    <a:pos x="10" y="3"/>
                  </a:cxn>
                  <a:cxn ang="0">
                    <a:pos x="13" y="3"/>
                  </a:cxn>
                  <a:cxn ang="0">
                    <a:pos x="26" y="3"/>
                  </a:cxn>
                  <a:cxn ang="0">
                    <a:pos x="16" y="3"/>
                  </a:cxn>
                  <a:cxn ang="0">
                    <a:pos x="13" y="6"/>
                  </a:cxn>
                  <a:cxn ang="0">
                    <a:pos x="13" y="9"/>
                  </a:cxn>
                  <a:cxn ang="0">
                    <a:pos x="13" y="16"/>
                  </a:cxn>
                </a:cxnLst>
                <a:rect l="0" t="0" r="r" b="b"/>
                <a:pathLst>
                  <a:path w="30" h="16">
                    <a:moveTo>
                      <a:pt x="13" y="16"/>
                    </a:moveTo>
                    <a:lnTo>
                      <a:pt x="23" y="16"/>
                    </a:lnTo>
                    <a:lnTo>
                      <a:pt x="30" y="9"/>
                    </a:lnTo>
                    <a:lnTo>
                      <a:pt x="30" y="16"/>
                    </a:lnTo>
                    <a:lnTo>
                      <a:pt x="23" y="16"/>
                    </a:lnTo>
                    <a:lnTo>
                      <a:pt x="13" y="16"/>
                    </a:lnTo>
                    <a:lnTo>
                      <a:pt x="13" y="13"/>
                    </a:lnTo>
                    <a:lnTo>
                      <a:pt x="0" y="6"/>
                    </a:lnTo>
                    <a:lnTo>
                      <a:pt x="0" y="3"/>
                    </a:lnTo>
                    <a:lnTo>
                      <a:pt x="3" y="0"/>
                    </a:lnTo>
                    <a:lnTo>
                      <a:pt x="10" y="3"/>
                    </a:lnTo>
                    <a:lnTo>
                      <a:pt x="13" y="3"/>
                    </a:lnTo>
                    <a:lnTo>
                      <a:pt x="26" y="3"/>
                    </a:lnTo>
                    <a:lnTo>
                      <a:pt x="16" y="3"/>
                    </a:lnTo>
                    <a:lnTo>
                      <a:pt x="13" y="6"/>
                    </a:lnTo>
                    <a:lnTo>
                      <a:pt x="13" y="9"/>
                    </a:lnTo>
                    <a:lnTo>
                      <a:pt x="13" y="16"/>
                    </a:lnTo>
                    <a:close/>
                  </a:path>
                </a:pathLst>
              </a:custGeom>
              <a:solidFill>
                <a:srgbClr val="000000"/>
              </a:solidFill>
              <a:ln w="9525">
                <a:noFill/>
                <a:round/>
                <a:headEnd/>
                <a:tailEnd/>
              </a:ln>
            </p:spPr>
            <p:txBody>
              <a:bodyPr/>
              <a:lstStyle/>
              <a:p>
                <a:endParaRPr lang="en-US" dirty="0"/>
              </a:p>
            </p:txBody>
          </p:sp>
          <p:sp>
            <p:nvSpPr>
              <p:cNvPr id="381063" name="Freeform 135"/>
              <p:cNvSpPr>
                <a:spLocks/>
              </p:cNvSpPr>
              <p:nvPr/>
            </p:nvSpPr>
            <p:spPr bwMode="auto">
              <a:xfrm>
                <a:off x="2480" y="2101"/>
                <a:ext cx="20" cy="7"/>
              </a:xfrm>
              <a:custGeom>
                <a:avLst/>
                <a:gdLst/>
                <a:ahLst/>
                <a:cxnLst>
                  <a:cxn ang="0">
                    <a:pos x="0" y="0"/>
                  </a:cxn>
                  <a:cxn ang="0">
                    <a:pos x="3" y="7"/>
                  </a:cxn>
                  <a:cxn ang="0">
                    <a:pos x="10" y="7"/>
                  </a:cxn>
                  <a:cxn ang="0">
                    <a:pos x="17" y="0"/>
                  </a:cxn>
                  <a:cxn ang="0">
                    <a:pos x="20" y="0"/>
                  </a:cxn>
                  <a:cxn ang="0">
                    <a:pos x="17" y="0"/>
                  </a:cxn>
                  <a:cxn ang="0">
                    <a:pos x="7" y="4"/>
                  </a:cxn>
                  <a:cxn ang="0">
                    <a:pos x="0" y="0"/>
                  </a:cxn>
                </a:cxnLst>
                <a:rect l="0" t="0" r="r" b="b"/>
                <a:pathLst>
                  <a:path w="20" h="7">
                    <a:moveTo>
                      <a:pt x="0" y="0"/>
                    </a:moveTo>
                    <a:lnTo>
                      <a:pt x="3" y="7"/>
                    </a:lnTo>
                    <a:lnTo>
                      <a:pt x="10" y="7"/>
                    </a:lnTo>
                    <a:lnTo>
                      <a:pt x="17" y="0"/>
                    </a:lnTo>
                    <a:lnTo>
                      <a:pt x="20" y="0"/>
                    </a:lnTo>
                    <a:lnTo>
                      <a:pt x="17" y="0"/>
                    </a:lnTo>
                    <a:lnTo>
                      <a:pt x="7" y="4"/>
                    </a:lnTo>
                    <a:lnTo>
                      <a:pt x="0" y="0"/>
                    </a:lnTo>
                    <a:close/>
                  </a:path>
                </a:pathLst>
              </a:custGeom>
              <a:solidFill>
                <a:srgbClr val="000000"/>
              </a:solidFill>
              <a:ln w="9525">
                <a:noFill/>
                <a:round/>
                <a:headEnd/>
                <a:tailEnd/>
              </a:ln>
            </p:spPr>
            <p:txBody>
              <a:bodyPr/>
              <a:lstStyle/>
              <a:p>
                <a:endParaRPr lang="en-US" dirty="0"/>
              </a:p>
            </p:txBody>
          </p:sp>
          <p:sp>
            <p:nvSpPr>
              <p:cNvPr id="381064" name="Freeform 136"/>
              <p:cNvSpPr>
                <a:spLocks/>
              </p:cNvSpPr>
              <p:nvPr/>
            </p:nvSpPr>
            <p:spPr bwMode="auto">
              <a:xfrm>
                <a:off x="2487" y="2111"/>
                <a:ext cx="13" cy="4"/>
              </a:xfrm>
              <a:custGeom>
                <a:avLst/>
                <a:gdLst/>
                <a:ahLst/>
                <a:cxnLst>
                  <a:cxn ang="0">
                    <a:pos x="0" y="4"/>
                  </a:cxn>
                  <a:cxn ang="0">
                    <a:pos x="6" y="0"/>
                  </a:cxn>
                  <a:cxn ang="0">
                    <a:pos x="10" y="0"/>
                  </a:cxn>
                  <a:cxn ang="0">
                    <a:pos x="13" y="4"/>
                  </a:cxn>
                  <a:cxn ang="0">
                    <a:pos x="13" y="4"/>
                  </a:cxn>
                  <a:cxn ang="0">
                    <a:pos x="6" y="4"/>
                  </a:cxn>
                  <a:cxn ang="0">
                    <a:pos x="10" y="4"/>
                  </a:cxn>
                  <a:cxn ang="0">
                    <a:pos x="6" y="4"/>
                  </a:cxn>
                  <a:cxn ang="0">
                    <a:pos x="0" y="4"/>
                  </a:cxn>
                </a:cxnLst>
                <a:rect l="0" t="0" r="r" b="b"/>
                <a:pathLst>
                  <a:path w="13" h="4">
                    <a:moveTo>
                      <a:pt x="0" y="4"/>
                    </a:moveTo>
                    <a:lnTo>
                      <a:pt x="6" y="0"/>
                    </a:lnTo>
                    <a:lnTo>
                      <a:pt x="10" y="0"/>
                    </a:lnTo>
                    <a:lnTo>
                      <a:pt x="13" y="4"/>
                    </a:lnTo>
                    <a:lnTo>
                      <a:pt x="13" y="4"/>
                    </a:lnTo>
                    <a:lnTo>
                      <a:pt x="6" y="4"/>
                    </a:lnTo>
                    <a:lnTo>
                      <a:pt x="10" y="4"/>
                    </a:lnTo>
                    <a:lnTo>
                      <a:pt x="6" y="4"/>
                    </a:lnTo>
                    <a:lnTo>
                      <a:pt x="0" y="4"/>
                    </a:lnTo>
                    <a:close/>
                  </a:path>
                </a:pathLst>
              </a:custGeom>
              <a:solidFill>
                <a:srgbClr val="000000"/>
              </a:solidFill>
              <a:ln w="9525">
                <a:noFill/>
                <a:round/>
                <a:headEnd/>
                <a:tailEnd/>
              </a:ln>
            </p:spPr>
            <p:txBody>
              <a:bodyPr/>
              <a:lstStyle/>
              <a:p>
                <a:endParaRPr lang="en-US" dirty="0"/>
              </a:p>
            </p:txBody>
          </p:sp>
          <p:sp>
            <p:nvSpPr>
              <p:cNvPr id="381065" name="Freeform 137"/>
              <p:cNvSpPr>
                <a:spLocks/>
              </p:cNvSpPr>
              <p:nvPr/>
            </p:nvSpPr>
            <p:spPr bwMode="auto">
              <a:xfrm>
                <a:off x="2490" y="2118"/>
                <a:ext cx="23" cy="13"/>
              </a:xfrm>
              <a:custGeom>
                <a:avLst/>
                <a:gdLst/>
                <a:ahLst/>
                <a:cxnLst>
                  <a:cxn ang="0">
                    <a:pos x="3" y="0"/>
                  </a:cxn>
                  <a:cxn ang="0">
                    <a:pos x="3" y="7"/>
                  </a:cxn>
                  <a:cxn ang="0">
                    <a:pos x="3" y="10"/>
                  </a:cxn>
                  <a:cxn ang="0">
                    <a:pos x="7" y="10"/>
                  </a:cxn>
                  <a:cxn ang="0">
                    <a:pos x="23" y="0"/>
                  </a:cxn>
                  <a:cxn ang="0">
                    <a:pos x="23" y="7"/>
                  </a:cxn>
                  <a:cxn ang="0">
                    <a:pos x="23" y="13"/>
                  </a:cxn>
                  <a:cxn ang="0">
                    <a:pos x="17" y="13"/>
                  </a:cxn>
                  <a:cxn ang="0">
                    <a:pos x="7" y="13"/>
                  </a:cxn>
                  <a:cxn ang="0">
                    <a:pos x="3" y="13"/>
                  </a:cxn>
                  <a:cxn ang="0">
                    <a:pos x="0" y="7"/>
                  </a:cxn>
                  <a:cxn ang="0">
                    <a:pos x="3" y="0"/>
                  </a:cxn>
                </a:cxnLst>
                <a:rect l="0" t="0" r="r" b="b"/>
                <a:pathLst>
                  <a:path w="23" h="13">
                    <a:moveTo>
                      <a:pt x="3" y="0"/>
                    </a:moveTo>
                    <a:lnTo>
                      <a:pt x="3" y="7"/>
                    </a:lnTo>
                    <a:lnTo>
                      <a:pt x="3" y="10"/>
                    </a:lnTo>
                    <a:lnTo>
                      <a:pt x="7" y="10"/>
                    </a:lnTo>
                    <a:lnTo>
                      <a:pt x="23" y="0"/>
                    </a:lnTo>
                    <a:lnTo>
                      <a:pt x="23" y="7"/>
                    </a:lnTo>
                    <a:lnTo>
                      <a:pt x="23" y="13"/>
                    </a:lnTo>
                    <a:lnTo>
                      <a:pt x="17" y="13"/>
                    </a:lnTo>
                    <a:lnTo>
                      <a:pt x="7" y="13"/>
                    </a:lnTo>
                    <a:lnTo>
                      <a:pt x="3" y="13"/>
                    </a:lnTo>
                    <a:lnTo>
                      <a:pt x="0" y="7"/>
                    </a:lnTo>
                    <a:lnTo>
                      <a:pt x="3" y="0"/>
                    </a:lnTo>
                    <a:close/>
                  </a:path>
                </a:pathLst>
              </a:custGeom>
              <a:solidFill>
                <a:srgbClr val="000000"/>
              </a:solidFill>
              <a:ln w="9525">
                <a:noFill/>
                <a:round/>
                <a:headEnd/>
                <a:tailEnd/>
              </a:ln>
            </p:spPr>
            <p:txBody>
              <a:bodyPr/>
              <a:lstStyle/>
              <a:p>
                <a:endParaRPr lang="en-US" dirty="0"/>
              </a:p>
            </p:txBody>
          </p:sp>
          <p:sp>
            <p:nvSpPr>
              <p:cNvPr id="381066" name="Freeform 138"/>
              <p:cNvSpPr>
                <a:spLocks/>
              </p:cNvSpPr>
              <p:nvPr/>
            </p:nvSpPr>
            <p:spPr bwMode="auto">
              <a:xfrm>
                <a:off x="2407" y="2121"/>
                <a:ext cx="83" cy="73"/>
              </a:xfrm>
              <a:custGeom>
                <a:avLst/>
                <a:gdLst/>
                <a:ahLst/>
                <a:cxnLst>
                  <a:cxn ang="0">
                    <a:pos x="83" y="63"/>
                  </a:cxn>
                  <a:cxn ang="0">
                    <a:pos x="76" y="57"/>
                  </a:cxn>
                  <a:cxn ang="0">
                    <a:pos x="76" y="40"/>
                  </a:cxn>
                  <a:cxn ang="0">
                    <a:pos x="76" y="37"/>
                  </a:cxn>
                  <a:cxn ang="0">
                    <a:pos x="60" y="17"/>
                  </a:cxn>
                  <a:cxn ang="0">
                    <a:pos x="63" y="27"/>
                  </a:cxn>
                  <a:cxn ang="0">
                    <a:pos x="60" y="27"/>
                  </a:cxn>
                  <a:cxn ang="0">
                    <a:pos x="56" y="30"/>
                  </a:cxn>
                  <a:cxn ang="0">
                    <a:pos x="53" y="30"/>
                  </a:cxn>
                  <a:cxn ang="0">
                    <a:pos x="46" y="27"/>
                  </a:cxn>
                  <a:cxn ang="0">
                    <a:pos x="50" y="37"/>
                  </a:cxn>
                  <a:cxn ang="0">
                    <a:pos x="33" y="47"/>
                  </a:cxn>
                  <a:cxn ang="0">
                    <a:pos x="27" y="37"/>
                  </a:cxn>
                  <a:cxn ang="0">
                    <a:pos x="20" y="43"/>
                  </a:cxn>
                  <a:cxn ang="0">
                    <a:pos x="17" y="43"/>
                  </a:cxn>
                  <a:cxn ang="0">
                    <a:pos x="0" y="17"/>
                  </a:cxn>
                  <a:cxn ang="0">
                    <a:pos x="10" y="0"/>
                  </a:cxn>
                  <a:cxn ang="0">
                    <a:pos x="0" y="17"/>
                  </a:cxn>
                  <a:cxn ang="0">
                    <a:pos x="17" y="47"/>
                  </a:cxn>
                  <a:cxn ang="0">
                    <a:pos x="17" y="57"/>
                  </a:cxn>
                  <a:cxn ang="0">
                    <a:pos x="7" y="40"/>
                  </a:cxn>
                  <a:cxn ang="0">
                    <a:pos x="0" y="27"/>
                  </a:cxn>
                  <a:cxn ang="0">
                    <a:pos x="7" y="40"/>
                  </a:cxn>
                  <a:cxn ang="0">
                    <a:pos x="17" y="57"/>
                  </a:cxn>
                  <a:cxn ang="0">
                    <a:pos x="33" y="70"/>
                  </a:cxn>
                  <a:cxn ang="0">
                    <a:pos x="53" y="73"/>
                  </a:cxn>
                  <a:cxn ang="0">
                    <a:pos x="70" y="70"/>
                  </a:cxn>
                  <a:cxn ang="0">
                    <a:pos x="76" y="67"/>
                  </a:cxn>
                  <a:cxn ang="0">
                    <a:pos x="83" y="63"/>
                  </a:cxn>
                </a:cxnLst>
                <a:rect l="0" t="0" r="r" b="b"/>
                <a:pathLst>
                  <a:path w="83" h="73">
                    <a:moveTo>
                      <a:pt x="83" y="63"/>
                    </a:moveTo>
                    <a:lnTo>
                      <a:pt x="76" y="57"/>
                    </a:lnTo>
                    <a:lnTo>
                      <a:pt x="76" y="40"/>
                    </a:lnTo>
                    <a:lnTo>
                      <a:pt x="76" y="37"/>
                    </a:lnTo>
                    <a:lnTo>
                      <a:pt x="60" y="17"/>
                    </a:lnTo>
                    <a:lnTo>
                      <a:pt x="63" y="27"/>
                    </a:lnTo>
                    <a:lnTo>
                      <a:pt x="60" y="27"/>
                    </a:lnTo>
                    <a:lnTo>
                      <a:pt x="56" y="30"/>
                    </a:lnTo>
                    <a:lnTo>
                      <a:pt x="53" y="30"/>
                    </a:lnTo>
                    <a:lnTo>
                      <a:pt x="46" y="27"/>
                    </a:lnTo>
                    <a:lnTo>
                      <a:pt x="50" y="37"/>
                    </a:lnTo>
                    <a:lnTo>
                      <a:pt x="33" y="47"/>
                    </a:lnTo>
                    <a:lnTo>
                      <a:pt x="27" y="37"/>
                    </a:lnTo>
                    <a:lnTo>
                      <a:pt x="20" y="43"/>
                    </a:lnTo>
                    <a:lnTo>
                      <a:pt x="17" y="43"/>
                    </a:lnTo>
                    <a:lnTo>
                      <a:pt x="0" y="17"/>
                    </a:lnTo>
                    <a:lnTo>
                      <a:pt x="10" y="0"/>
                    </a:lnTo>
                    <a:lnTo>
                      <a:pt x="0" y="17"/>
                    </a:lnTo>
                    <a:lnTo>
                      <a:pt x="17" y="47"/>
                    </a:lnTo>
                    <a:lnTo>
                      <a:pt x="17" y="57"/>
                    </a:lnTo>
                    <a:lnTo>
                      <a:pt x="7" y="40"/>
                    </a:lnTo>
                    <a:lnTo>
                      <a:pt x="0" y="27"/>
                    </a:lnTo>
                    <a:lnTo>
                      <a:pt x="7" y="40"/>
                    </a:lnTo>
                    <a:lnTo>
                      <a:pt x="17" y="57"/>
                    </a:lnTo>
                    <a:lnTo>
                      <a:pt x="33" y="70"/>
                    </a:lnTo>
                    <a:lnTo>
                      <a:pt x="53" y="73"/>
                    </a:lnTo>
                    <a:lnTo>
                      <a:pt x="70" y="70"/>
                    </a:lnTo>
                    <a:lnTo>
                      <a:pt x="76" y="67"/>
                    </a:lnTo>
                    <a:lnTo>
                      <a:pt x="83" y="63"/>
                    </a:lnTo>
                    <a:close/>
                  </a:path>
                </a:pathLst>
              </a:custGeom>
              <a:solidFill>
                <a:srgbClr val="000000"/>
              </a:solidFill>
              <a:ln w="9525">
                <a:noFill/>
                <a:round/>
                <a:headEnd/>
                <a:tailEnd/>
              </a:ln>
            </p:spPr>
            <p:txBody>
              <a:bodyPr/>
              <a:lstStyle/>
              <a:p>
                <a:endParaRPr lang="en-US" dirty="0"/>
              </a:p>
            </p:txBody>
          </p:sp>
          <p:sp>
            <p:nvSpPr>
              <p:cNvPr id="381067" name="Freeform 139"/>
              <p:cNvSpPr>
                <a:spLocks/>
              </p:cNvSpPr>
              <p:nvPr/>
            </p:nvSpPr>
            <p:spPr bwMode="auto">
              <a:xfrm>
                <a:off x="2420" y="2111"/>
                <a:ext cx="47" cy="40"/>
              </a:xfrm>
              <a:custGeom>
                <a:avLst/>
                <a:gdLst/>
                <a:ahLst/>
                <a:cxnLst>
                  <a:cxn ang="0">
                    <a:pos x="0" y="10"/>
                  </a:cxn>
                  <a:cxn ang="0">
                    <a:pos x="14" y="4"/>
                  </a:cxn>
                  <a:cxn ang="0">
                    <a:pos x="14" y="4"/>
                  </a:cxn>
                  <a:cxn ang="0">
                    <a:pos x="17" y="4"/>
                  </a:cxn>
                  <a:cxn ang="0">
                    <a:pos x="20" y="0"/>
                  </a:cxn>
                  <a:cxn ang="0">
                    <a:pos x="30" y="0"/>
                  </a:cxn>
                  <a:cxn ang="0">
                    <a:pos x="33" y="4"/>
                  </a:cxn>
                  <a:cxn ang="0">
                    <a:pos x="40" y="4"/>
                  </a:cxn>
                  <a:cxn ang="0">
                    <a:pos x="47" y="10"/>
                  </a:cxn>
                  <a:cxn ang="0">
                    <a:pos x="47" y="20"/>
                  </a:cxn>
                  <a:cxn ang="0">
                    <a:pos x="47" y="24"/>
                  </a:cxn>
                  <a:cxn ang="0">
                    <a:pos x="47" y="30"/>
                  </a:cxn>
                  <a:cxn ang="0">
                    <a:pos x="40" y="24"/>
                  </a:cxn>
                  <a:cxn ang="0">
                    <a:pos x="40" y="20"/>
                  </a:cxn>
                  <a:cxn ang="0">
                    <a:pos x="37" y="17"/>
                  </a:cxn>
                  <a:cxn ang="0">
                    <a:pos x="30" y="20"/>
                  </a:cxn>
                  <a:cxn ang="0">
                    <a:pos x="33" y="14"/>
                  </a:cxn>
                  <a:cxn ang="0">
                    <a:pos x="27" y="10"/>
                  </a:cxn>
                  <a:cxn ang="0">
                    <a:pos x="20" y="4"/>
                  </a:cxn>
                  <a:cxn ang="0">
                    <a:pos x="17" y="4"/>
                  </a:cxn>
                  <a:cxn ang="0">
                    <a:pos x="14" y="10"/>
                  </a:cxn>
                  <a:cxn ang="0">
                    <a:pos x="20" y="24"/>
                  </a:cxn>
                  <a:cxn ang="0">
                    <a:pos x="30" y="30"/>
                  </a:cxn>
                  <a:cxn ang="0">
                    <a:pos x="30" y="37"/>
                  </a:cxn>
                  <a:cxn ang="0">
                    <a:pos x="20" y="40"/>
                  </a:cxn>
                  <a:cxn ang="0">
                    <a:pos x="14" y="37"/>
                  </a:cxn>
                  <a:cxn ang="0">
                    <a:pos x="10" y="30"/>
                  </a:cxn>
                  <a:cxn ang="0">
                    <a:pos x="0" y="20"/>
                  </a:cxn>
                  <a:cxn ang="0">
                    <a:pos x="14" y="7"/>
                  </a:cxn>
                  <a:cxn ang="0">
                    <a:pos x="14" y="4"/>
                  </a:cxn>
                  <a:cxn ang="0">
                    <a:pos x="0" y="10"/>
                  </a:cxn>
                </a:cxnLst>
                <a:rect l="0" t="0" r="r" b="b"/>
                <a:pathLst>
                  <a:path w="47" h="40">
                    <a:moveTo>
                      <a:pt x="0" y="10"/>
                    </a:moveTo>
                    <a:lnTo>
                      <a:pt x="14" y="4"/>
                    </a:lnTo>
                    <a:lnTo>
                      <a:pt x="14" y="4"/>
                    </a:lnTo>
                    <a:lnTo>
                      <a:pt x="17" y="4"/>
                    </a:lnTo>
                    <a:lnTo>
                      <a:pt x="20" y="0"/>
                    </a:lnTo>
                    <a:lnTo>
                      <a:pt x="30" y="0"/>
                    </a:lnTo>
                    <a:lnTo>
                      <a:pt x="33" y="4"/>
                    </a:lnTo>
                    <a:lnTo>
                      <a:pt x="40" y="4"/>
                    </a:lnTo>
                    <a:lnTo>
                      <a:pt x="47" y="10"/>
                    </a:lnTo>
                    <a:lnTo>
                      <a:pt x="47" y="20"/>
                    </a:lnTo>
                    <a:lnTo>
                      <a:pt x="47" y="24"/>
                    </a:lnTo>
                    <a:lnTo>
                      <a:pt x="47" y="30"/>
                    </a:lnTo>
                    <a:lnTo>
                      <a:pt x="40" y="24"/>
                    </a:lnTo>
                    <a:lnTo>
                      <a:pt x="40" y="20"/>
                    </a:lnTo>
                    <a:lnTo>
                      <a:pt x="37" y="17"/>
                    </a:lnTo>
                    <a:lnTo>
                      <a:pt x="30" y="20"/>
                    </a:lnTo>
                    <a:lnTo>
                      <a:pt x="33" y="14"/>
                    </a:lnTo>
                    <a:lnTo>
                      <a:pt x="27" y="10"/>
                    </a:lnTo>
                    <a:lnTo>
                      <a:pt x="20" y="4"/>
                    </a:lnTo>
                    <a:lnTo>
                      <a:pt x="17" y="4"/>
                    </a:lnTo>
                    <a:lnTo>
                      <a:pt x="14" y="10"/>
                    </a:lnTo>
                    <a:lnTo>
                      <a:pt x="20" y="24"/>
                    </a:lnTo>
                    <a:lnTo>
                      <a:pt x="30" y="30"/>
                    </a:lnTo>
                    <a:lnTo>
                      <a:pt x="30" y="37"/>
                    </a:lnTo>
                    <a:lnTo>
                      <a:pt x="20" y="40"/>
                    </a:lnTo>
                    <a:lnTo>
                      <a:pt x="14" y="37"/>
                    </a:lnTo>
                    <a:lnTo>
                      <a:pt x="10" y="30"/>
                    </a:lnTo>
                    <a:lnTo>
                      <a:pt x="0" y="20"/>
                    </a:lnTo>
                    <a:lnTo>
                      <a:pt x="14" y="7"/>
                    </a:lnTo>
                    <a:lnTo>
                      <a:pt x="14" y="4"/>
                    </a:lnTo>
                    <a:lnTo>
                      <a:pt x="0" y="10"/>
                    </a:lnTo>
                    <a:close/>
                  </a:path>
                </a:pathLst>
              </a:custGeom>
              <a:solidFill>
                <a:srgbClr val="000000"/>
              </a:solidFill>
              <a:ln w="9525">
                <a:noFill/>
                <a:round/>
                <a:headEnd/>
                <a:tailEnd/>
              </a:ln>
            </p:spPr>
            <p:txBody>
              <a:bodyPr/>
              <a:lstStyle/>
              <a:p>
                <a:endParaRPr lang="en-US" dirty="0"/>
              </a:p>
            </p:txBody>
          </p:sp>
          <p:sp>
            <p:nvSpPr>
              <p:cNvPr id="381068" name="Freeform 140"/>
              <p:cNvSpPr>
                <a:spLocks/>
              </p:cNvSpPr>
              <p:nvPr/>
            </p:nvSpPr>
            <p:spPr bwMode="auto">
              <a:xfrm>
                <a:off x="2420" y="2131"/>
                <a:ext cx="77" cy="80"/>
              </a:xfrm>
              <a:custGeom>
                <a:avLst/>
                <a:gdLst/>
                <a:ahLst/>
                <a:cxnLst>
                  <a:cxn ang="0">
                    <a:pos x="77" y="0"/>
                  </a:cxn>
                  <a:cxn ang="0">
                    <a:pos x="70" y="4"/>
                  </a:cxn>
                  <a:cxn ang="0">
                    <a:pos x="27" y="60"/>
                  </a:cxn>
                  <a:cxn ang="0">
                    <a:pos x="4" y="70"/>
                  </a:cxn>
                  <a:cxn ang="0">
                    <a:pos x="0" y="80"/>
                  </a:cxn>
                  <a:cxn ang="0">
                    <a:pos x="7" y="70"/>
                  </a:cxn>
                  <a:cxn ang="0">
                    <a:pos x="30" y="53"/>
                  </a:cxn>
                  <a:cxn ang="0">
                    <a:pos x="57" y="13"/>
                  </a:cxn>
                  <a:cxn ang="0">
                    <a:pos x="67" y="0"/>
                  </a:cxn>
                  <a:cxn ang="0">
                    <a:pos x="77" y="0"/>
                  </a:cxn>
                </a:cxnLst>
                <a:rect l="0" t="0" r="r" b="b"/>
                <a:pathLst>
                  <a:path w="77" h="80">
                    <a:moveTo>
                      <a:pt x="77" y="0"/>
                    </a:moveTo>
                    <a:lnTo>
                      <a:pt x="70" y="4"/>
                    </a:lnTo>
                    <a:lnTo>
                      <a:pt x="27" y="60"/>
                    </a:lnTo>
                    <a:lnTo>
                      <a:pt x="4" y="70"/>
                    </a:lnTo>
                    <a:lnTo>
                      <a:pt x="0" y="80"/>
                    </a:lnTo>
                    <a:lnTo>
                      <a:pt x="7" y="70"/>
                    </a:lnTo>
                    <a:lnTo>
                      <a:pt x="30" y="53"/>
                    </a:lnTo>
                    <a:lnTo>
                      <a:pt x="57" y="13"/>
                    </a:lnTo>
                    <a:lnTo>
                      <a:pt x="67" y="0"/>
                    </a:lnTo>
                    <a:lnTo>
                      <a:pt x="77" y="0"/>
                    </a:lnTo>
                    <a:close/>
                  </a:path>
                </a:pathLst>
              </a:custGeom>
              <a:solidFill>
                <a:srgbClr val="000000"/>
              </a:solidFill>
              <a:ln w="9525">
                <a:noFill/>
                <a:round/>
                <a:headEnd/>
                <a:tailEnd/>
              </a:ln>
            </p:spPr>
            <p:txBody>
              <a:bodyPr/>
              <a:lstStyle/>
              <a:p>
                <a:endParaRPr lang="en-US" dirty="0"/>
              </a:p>
            </p:txBody>
          </p:sp>
          <p:sp>
            <p:nvSpPr>
              <p:cNvPr id="381069" name="Freeform 141"/>
              <p:cNvSpPr>
                <a:spLocks/>
              </p:cNvSpPr>
              <p:nvPr/>
            </p:nvSpPr>
            <p:spPr bwMode="auto">
              <a:xfrm>
                <a:off x="2344" y="2224"/>
                <a:ext cx="96" cy="37"/>
              </a:xfrm>
              <a:custGeom>
                <a:avLst/>
                <a:gdLst/>
                <a:ahLst/>
                <a:cxnLst>
                  <a:cxn ang="0">
                    <a:pos x="53" y="0"/>
                  </a:cxn>
                  <a:cxn ang="0">
                    <a:pos x="66" y="4"/>
                  </a:cxn>
                  <a:cxn ang="0">
                    <a:pos x="86" y="23"/>
                  </a:cxn>
                  <a:cxn ang="0">
                    <a:pos x="96" y="37"/>
                  </a:cxn>
                  <a:cxn ang="0">
                    <a:pos x="86" y="23"/>
                  </a:cxn>
                  <a:cxn ang="0">
                    <a:pos x="63" y="7"/>
                  </a:cxn>
                  <a:cxn ang="0">
                    <a:pos x="53" y="4"/>
                  </a:cxn>
                  <a:cxn ang="0">
                    <a:pos x="40" y="10"/>
                  </a:cxn>
                  <a:cxn ang="0">
                    <a:pos x="36" y="17"/>
                  </a:cxn>
                  <a:cxn ang="0">
                    <a:pos x="23" y="23"/>
                  </a:cxn>
                  <a:cxn ang="0">
                    <a:pos x="6" y="23"/>
                  </a:cxn>
                  <a:cxn ang="0">
                    <a:pos x="0" y="33"/>
                  </a:cxn>
                  <a:cxn ang="0">
                    <a:pos x="6" y="23"/>
                  </a:cxn>
                  <a:cxn ang="0">
                    <a:pos x="26" y="20"/>
                  </a:cxn>
                  <a:cxn ang="0">
                    <a:pos x="36" y="13"/>
                  </a:cxn>
                  <a:cxn ang="0">
                    <a:pos x="40" y="7"/>
                  </a:cxn>
                  <a:cxn ang="0">
                    <a:pos x="50" y="4"/>
                  </a:cxn>
                  <a:cxn ang="0">
                    <a:pos x="53" y="0"/>
                  </a:cxn>
                </a:cxnLst>
                <a:rect l="0" t="0" r="r" b="b"/>
                <a:pathLst>
                  <a:path w="96" h="37">
                    <a:moveTo>
                      <a:pt x="53" y="0"/>
                    </a:moveTo>
                    <a:lnTo>
                      <a:pt x="66" y="4"/>
                    </a:lnTo>
                    <a:lnTo>
                      <a:pt x="86" y="23"/>
                    </a:lnTo>
                    <a:lnTo>
                      <a:pt x="96" y="37"/>
                    </a:lnTo>
                    <a:lnTo>
                      <a:pt x="86" y="23"/>
                    </a:lnTo>
                    <a:lnTo>
                      <a:pt x="63" y="7"/>
                    </a:lnTo>
                    <a:lnTo>
                      <a:pt x="53" y="4"/>
                    </a:lnTo>
                    <a:lnTo>
                      <a:pt x="40" y="10"/>
                    </a:lnTo>
                    <a:lnTo>
                      <a:pt x="36" y="17"/>
                    </a:lnTo>
                    <a:lnTo>
                      <a:pt x="23" y="23"/>
                    </a:lnTo>
                    <a:lnTo>
                      <a:pt x="6" y="23"/>
                    </a:lnTo>
                    <a:lnTo>
                      <a:pt x="0" y="33"/>
                    </a:lnTo>
                    <a:lnTo>
                      <a:pt x="6" y="23"/>
                    </a:lnTo>
                    <a:lnTo>
                      <a:pt x="26" y="20"/>
                    </a:lnTo>
                    <a:lnTo>
                      <a:pt x="36" y="13"/>
                    </a:lnTo>
                    <a:lnTo>
                      <a:pt x="40" y="7"/>
                    </a:lnTo>
                    <a:lnTo>
                      <a:pt x="50" y="4"/>
                    </a:lnTo>
                    <a:lnTo>
                      <a:pt x="53" y="0"/>
                    </a:lnTo>
                    <a:close/>
                  </a:path>
                </a:pathLst>
              </a:custGeom>
              <a:solidFill>
                <a:srgbClr val="000000"/>
              </a:solidFill>
              <a:ln w="9525">
                <a:noFill/>
                <a:round/>
                <a:headEnd/>
                <a:tailEnd/>
              </a:ln>
            </p:spPr>
            <p:txBody>
              <a:bodyPr/>
              <a:lstStyle/>
              <a:p>
                <a:endParaRPr lang="en-US" dirty="0"/>
              </a:p>
            </p:txBody>
          </p:sp>
          <p:sp>
            <p:nvSpPr>
              <p:cNvPr id="381070" name="Freeform 142"/>
              <p:cNvSpPr>
                <a:spLocks/>
              </p:cNvSpPr>
              <p:nvPr/>
            </p:nvSpPr>
            <p:spPr bwMode="auto">
              <a:xfrm>
                <a:off x="2367" y="2201"/>
                <a:ext cx="133" cy="86"/>
              </a:xfrm>
              <a:custGeom>
                <a:avLst/>
                <a:gdLst/>
                <a:ahLst/>
                <a:cxnLst>
                  <a:cxn ang="0">
                    <a:pos x="67" y="33"/>
                  </a:cxn>
                  <a:cxn ang="0">
                    <a:pos x="73" y="50"/>
                  </a:cxn>
                  <a:cxn ang="0">
                    <a:pos x="70" y="56"/>
                  </a:cxn>
                  <a:cxn ang="0">
                    <a:pos x="40" y="40"/>
                  </a:cxn>
                  <a:cxn ang="0">
                    <a:pos x="37" y="40"/>
                  </a:cxn>
                  <a:cxn ang="0">
                    <a:pos x="57" y="53"/>
                  </a:cxn>
                  <a:cxn ang="0">
                    <a:pos x="63" y="70"/>
                  </a:cxn>
                  <a:cxn ang="0">
                    <a:pos x="40" y="70"/>
                  </a:cxn>
                  <a:cxn ang="0">
                    <a:pos x="37" y="56"/>
                  </a:cxn>
                  <a:cxn ang="0">
                    <a:pos x="23" y="46"/>
                  </a:cxn>
                  <a:cxn ang="0">
                    <a:pos x="33" y="56"/>
                  </a:cxn>
                  <a:cxn ang="0">
                    <a:pos x="33" y="66"/>
                  </a:cxn>
                  <a:cxn ang="0">
                    <a:pos x="20" y="80"/>
                  </a:cxn>
                  <a:cxn ang="0">
                    <a:pos x="13" y="80"/>
                  </a:cxn>
                  <a:cxn ang="0">
                    <a:pos x="0" y="86"/>
                  </a:cxn>
                  <a:cxn ang="0">
                    <a:pos x="17" y="80"/>
                  </a:cxn>
                  <a:cxn ang="0">
                    <a:pos x="20" y="80"/>
                  </a:cxn>
                  <a:cxn ang="0">
                    <a:pos x="33" y="76"/>
                  </a:cxn>
                  <a:cxn ang="0">
                    <a:pos x="47" y="76"/>
                  </a:cxn>
                  <a:cxn ang="0">
                    <a:pos x="53" y="73"/>
                  </a:cxn>
                  <a:cxn ang="0">
                    <a:pos x="73" y="76"/>
                  </a:cxn>
                  <a:cxn ang="0">
                    <a:pos x="83" y="73"/>
                  </a:cxn>
                  <a:cxn ang="0">
                    <a:pos x="83" y="70"/>
                  </a:cxn>
                  <a:cxn ang="0">
                    <a:pos x="90" y="70"/>
                  </a:cxn>
                  <a:cxn ang="0">
                    <a:pos x="96" y="70"/>
                  </a:cxn>
                  <a:cxn ang="0">
                    <a:pos x="100" y="76"/>
                  </a:cxn>
                  <a:cxn ang="0">
                    <a:pos x="106" y="86"/>
                  </a:cxn>
                  <a:cxn ang="0">
                    <a:pos x="100" y="73"/>
                  </a:cxn>
                  <a:cxn ang="0">
                    <a:pos x="96" y="46"/>
                  </a:cxn>
                  <a:cxn ang="0">
                    <a:pos x="126" y="33"/>
                  </a:cxn>
                  <a:cxn ang="0">
                    <a:pos x="133" y="27"/>
                  </a:cxn>
                  <a:cxn ang="0">
                    <a:pos x="123" y="33"/>
                  </a:cxn>
                  <a:cxn ang="0">
                    <a:pos x="100" y="40"/>
                  </a:cxn>
                  <a:cxn ang="0">
                    <a:pos x="93" y="40"/>
                  </a:cxn>
                  <a:cxn ang="0">
                    <a:pos x="93" y="33"/>
                  </a:cxn>
                  <a:cxn ang="0">
                    <a:pos x="83" y="10"/>
                  </a:cxn>
                  <a:cxn ang="0">
                    <a:pos x="93" y="0"/>
                  </a:cxn>
                  <a:cxn ang="0">
                    <a:pos x="83" y="10"/>
                  </a:cxn>
                  <a:cxn ang="0">
                    <a:pos x="86" y="23"/>
                  </a:cxn>
                  <a:cxn ang="0">
                    <a:pos x="86" y="33"/>
                  </a:cxn>
                  <a:cxn ang="0">
                    <a:pos x="80" y="27"/>
                  </a:cxn>
                  <a:cxn ang="0">
                    <a:pos x="76" y="30"/>
                  </a:cxn>
                  <a:cxn ang="0">
                    <a:pos x="83" y="43"/>
                  </a:cxn>
                  <a:cxn ang="0">
                    <a:pos x="67" y="33"/>
                  </a:cxn>
                </a:cxnLst>
                <a:rect l="0" t="0" r="r" b="b"/>
                <a:pathLst>
                  <a:path w="133" h="86">
                    <a:moveTo>
                      <a:pt x="67" y="33"/>
                    </a:moveTo>
                    <a:lnTo>
                      <a:pt x="73" y="50"/>
                    </a:lnTo>
                    <a:lnTo>
                      <a:pt x="70" y="56"/>
                    </a:lnTo>
                    <a:lnTo>
                      <a:pt x="40" y="40"/>
                    </a:lnTo>
                    <a:lnTo>
                      <a:pt x="37" y="40"/>
                    </a:lnTo>
                    <a:lnTo>
                      <a:pt x="57" y="53"/>
                    </a:lnTo>
                    <a:lnTo>
                      <a:pt x="63" y="70"/>
                    </a:lnTo>
                    <a:lnTo>
                      <a:pt x="40" y="70"/>
                    </a:lnTo>
                    <a:lnTo>
                      <a:pt x="37" y="56"/>
                    </a:lnTo>
                    <a:lnTo>
                      <a:pt x="23" y="46"/>
                    </a:lnTo>
                    <a:lnTo>
                      <a:pt x="33" y="56"/>
                    </a:lnTo>
                    <a:lnTo>
                      <a:pt x="33" y="66"/>
                    </a:lnTo>
                    <a:lnTo>
                      <a:pt x="20" y="80"/>
                    </a:lnTo>
                    <a:lnTo>
                      <a:pt x="13" y="80"/>
                    </a:lnTo>
                    <a:lnTo>
                      <a:pt x="0" y="86"/>
                    </a:lnTo>
                    <a:lnTo>
                      <a:pt x="17" y="80"/>
                    </a:lnTo>
                    <a:lnTo>
                      <a:pt x="20" y="80"/>
                    </a:lnTo>
                    <a:lnTo>
                      <a:pt x="33" y="76"/>
                    </a:lnTo>
                    <a:lnTo>
                      <a:pt x="47" y="76"/>
                    </a:lnTo>
                    <a:lnTo>
                      <a:pt x="53" y="73"/>
                    </a:lnTo>
                    <a:lnTo>
                      <a:pt x="73" y="76"/>
                    </a:lnTo>
                    <a:lnTo>
                      <a:pt x="83" y="73"/>
                    </a:lnTo>
                    <a:lnTo>
                      <a:pt x="83" y="70"/>
                    </a:lnTo>
                    <a:lnTo>
                      <a:pt x="90" y="70"/>
                    </a:lnTo>
                    <a:lnTo>
                      <a:pt x="96" y="70"/>
                    </a:lnTo>
                    <a:lnTo>
                      <a:pt x="100" y="76"/>
                    </a:lnTo>
                    <a:lnTo>
                      <a:pt x="106" y="86"/>
                    </a:lnTo>
                    <a:lnTo>
                      <a:pt x="100" y="73"/>
                    </a:lnTo>
                    <a:lnTo>
                      <a:pt x="96" y="46"/>
                    </a:lnTo>
                    <a:lnTo>
                      <a:pt x="126" y="33"/>
                    </a:lnTo>
                    <a:lnTo>
                      <a:pt x="133" y="27"/>
                    </a:lnTo>
                    <a:lnTo>
                      <a:pt x="123" y="33"/>
                    </a:lnTo>
                    <a:lnTo>
                      <a:pt x="100" y="40"/>
                    </a:lnTo>
                    <a:lnTo>
                      <a:pt x="93" y="40"/>
                    </a:lnTo>
                    <a:lnTo>
                      <a:pt x="93" y="33"/>
                    </a:lnTo>
                    <a:lnTo>
                      <a:pt x="83" y="10"/>
                    </a:lnTo>
                    <a:lnTo>
                      <a:pt x="93" y="0"/>
                    </a:lnTo>
                    <a:lnTo>
                      <a:pt x="83" y="10"/>
                    </a:lnTo>
                    <a:lnTo>
                      <a:pt x="86" y="23"/>
                    </a:lnTo>
                    <a:lnTo>
                      <a:pt x="86" y="33"/>
                    </a:lnTo>
                    <a:lnTo>
                      <a:pt x="80" y="27"/>
                    </a:lnTo>
                    <a:lnTo>
                      <a:pt x="76" y="30"/>
                    </a:lnTo>
                    <a:lnTo>
                      <a:pt x="83" y="43"/>
                    </a:lnTo>
                    <a:lnTo>
                      <a:pt x="67" y="33"/>
                    </a:lnTo>
                    <a:close/>
                  </a:path>
                </a:pathLst>
              </a:custGeom>
              <a:solidFill>
                <a:srgbClr val="000000"/>
              </a:solidFill>
              <a:ln w="9525">
                <a:noFill/>
                <a:round/>
                <a:headEnd/>
                <a:tailEnd/>
              </a:ln>
            </p:spPr>
            <p:txBody>
              <a:bodyPr/>
              <a:lstStyle/>
              <a:p>
                <a:endParaRPr lang="en-US" dirty="0"/>
              </a:p>
            </p:txBody>
          </p:sp>
          <p:sp>
            <p:nvSpPr>
              <p:cNvPr id="381071" name="Freeform 143"/>
              <p:cNvSpPr>
                <a:spLocks/>
              </p:cNvSpPr>
              <p:nvPr/>
            </p:nvSpPr>
            <p:spPr bwMode="auto">
              <a:xfrm>
                <a:off x="2473" y="2228"/>
                <a:ext cx="37" cy="39"/>
              </a:xfrm>
              <a:custGeom>
                <a:avLst/>
                <a:gdLst/>
                <a:ahLst/>
                <a:cxnLst>
                  <a:cxn ang="0">
                    <a:pos x="37" y="0"/>
                  </a:cxn>
                  <a:cxn ang="0">
                    <a:pos x="20" y="13"/>
                  </a:cxn>
                  <a:cxn ang="0">
                    <a:pos x="14" y="26"/>
                  </a:cxn>
                  <a:cxn ang="0">
                    <a:pos x="14" y="39"/>
                  </a:cxn>
                  <a:cxn ang="0">
                    <a:pos x="7" y="39"/>
                  </a:cxn>
                  <a:cxn ang="0">
                    <a:pos x="7" y="33"/>
                  </a:cxn>
                  <a:cxn ang="0">
                    <a:pos x="4" y="29"/>
                  </a:cxn>
                  <a:cxn ang="0">
                    <a:pos x="0" y="29"/>
                  </a:cxn>
                  <a:cxn ang="0">
                    <a:pos x="0" y="19"/>
                  </a:cxn>
                  <a:cxn ang="0">
                    <a:pos x="4" y="26"/>
                  </a:cxn>
                  <a:cxn ang="0">
                    <a:pos x="7" y="29"/>
                  </a:cxn>
                  <a:cxn ang="0">
                    <a:pos x="17" y="9"/>
                  </a:cxn>
                  <a:cxn ang="0">
                    <a:pos x="37" y="0"/>
                  </a:cxn>
                </a:cxnLst>
                <a:rect l="0" t="0" r="r" b="b"/>
                <a:pathLst>
                  <a:path w="37" h="39">
                    <a:moveTo>
                      <a:pt x="37" y="0"/>
                    </a:moveTo>
                    <a:lnTo>
                      <a:pt x="20" y="13"/>
                    </a:lnTo>
                    <a:lnTo>
                      <a:pt x="14" y="26"/>
                    </a:lnTo>
                    <a:lnTo>
                      <a:pt x="14" y="39"/>
                    </a:lnTo>
                    <a:lnTo>
                      <a:pt x="7" y="39"/>
                    </a:lnTo>
                    <a:lnTo>
                      <a:pt x="7" y="33"/>
                    </a:lnTo>
                    <a:lnTo>
                      <a:pt x="4" y="29"/>
                    </a:lnTo>
                    <a:lnTo>
                      <a:pt x="0" y="29"/>
                    </a:lnTo>
                    <a:lnTo>
                      <a:pt x="0" y="19"/>
                    </a:lnTo>
                    <a:lnTo>
                      <a:pt x="4" y="26"/>
                    </a:lnTo>
                    <a:lnTo>
                      <a:pt x="7" y="29"/>
                    </a:lnTo>
                    <a:lnTo>
                      <a:pt x="17" y="9"/>
                    </a:lnTo>
                    <a:lnTo>
                      <a:pt x="37" y="0"/>
                    </a:lnTo>
                    <a:close/>
                  </a:path>
                </a:pathLst>
              </a:custGeom>
              <a:solidFill>
                <a:srgbClr val="000000"/>
              </a:solidFill>
              <a:ln w="9525">
                <a:noFill/>
                <a:round/>
                <a:headEnd/>
                <a:tailEnd/>
              </a:ln>
            </p:spPr>
            <p:txBody>
              <a:bodyPr/>
              <a:lstStyle/>
              <a:p>
                <a:endParaRPr lang="en-US" dirty="0"/>
              </a:p>
            </p:txBody>
          </p:sp>
          <p:sp>
            <p:nvSpPr>
              <p:cNvPr id="381072" name="Freeform 144"/>
              <p:cNvSpPr>
                <a:spLocks/>
              </p:cNvSpPr>
              <p:nvPr/>
            </p:nvSpPr>
            <p:spPr bwMode="auto">
              <a:xfrm>
                <a:off x="2493" y="2144"/>
                <a:ext cx="97" cy="113"/>
              </a:xfrm>
              <a:custGeom>
                <a:avLst/>
                <a:gdLst/>
                <a:ahLst/>
                <a:cxnLst>
                  <a:cxn ang="0">
                    <a:pos x="20" y="0"/>
                  </a:cxn>
                  <a:cxn ang="0">
                    <a:pos x="20" y="10"/>
                  </a:cxn>
                  <a:cxn ang="0">
                    <a:pos x="17" y="24"/>
                  </a:cxn>
                  <a:cxn ang="0">
                    <a:pos x="10" y="34"/>
                  </a:cxn>
                  <a:cxn ang="0">
                    <a:pos x="4" y="47"/>
                  </a:cxn>
                  <a:cxn ang="0">
                    <a:pos x="0" y="44"/>
                  </a:cxn>
                  <a:cxn ang="0">
                    <a:pos x="17" y="80"/>
                  </a:cxn>
                  <a:cxn ang="0">
                    <a:pos x="24" y="84"/>
                  </a:cxn>
                  <a:cxn ang="0">
                    <a:pos x="24" y="90"/>
                  </a:cxn>
                  <a:cxn ang="0">
                    <a:pos x="34" y="97"/>
                  </a:cxn>
                  <a:cxn ang="0">
                    <a:pos x="37" y="113"/>
                  </a:cxn>
                  <a:cxn ang="0">
                    <a:pos x="40" y="113"/>
                  </a:cxn>
                  <a:cxn ang="0">
                    <a:pos x="67" y="97"/>
                  </a:cxn>
                  <a:cxn ang="0">
                    <a:pos x="63" y="113"/>
                  </a:cxn>
                  <a:cxn ang="0">
                    <a:pos x="83" y="74"/>
                  </a:cxn>
                  <a:cxn ang="0">
                    <a:pos x="97" y="64"/>
                  </a:cxn>
                  <a:cxn ang="0">
                    <a:pos x="83" y="70"/>
                  </a:cxn>
                  <a:cxn ang="0">
                    <a:pos x="67" y="97"/>
                  </a:cxn>
                  <a:cxn ang="0">
                    <a:pos x="40" y="110"/>
                  </a:cxn>
                  <a:cxn ang="0">
                    <a:pos x="34" y="97"/>
                  </a:cxn>
                  <a:cxn ang="0">
                    <a:pos x="24" y="87"/>
                  </a:cxn>
                  <a:cxn ang="0">
                    <a:pos x="24" y="80"/>
                  </a:cxn>
                  <a:cxn ang="0">
                    <a:pos x="17" y="77"/>
                  </a:cxn>
                  <a:cxn ang="0">
                    <a:pos x="14" y="67"/>
                  </a:cxn>
                  <a:cxn ang="0">
                    <a:pos x="14" y="54"/>
                  </a:cxn>
                  <a:cxn ang="0">
                    <a:pos x="17" y="37"/>
                  </a:cxn>
                  <a:cxn ang="0">
                    <a:pos x="20" y="24"/>
                  </a:cxn>
                  <a:cxn ang="0">
                    <a:pos x="20" y="10"/>
                  </a:cxn>
                  <a:cxn ang="0">
                    <a:pos x="20" y="0"/>
                  </a:cxn>
                </a:cxnLst>
                <a:rect l="0" t="0" r="r" b="b"/>
                <a:pathLst>
                  <a:path w="97" h="113">
                    <a:moveTo>
                      <a:pt x="20" y="0"/>
                    </a:moveTo>
                    <a:lnTo>
                      <a:pt x="20" y="10"/>
                    </a:lnTo>
                    <a:lnTo>
                      <a:pt x="17" y="24"/>
                    </a:lnTo>
                    <a:lnTo>
                      <a:pt x="10" y="34"/>
                    </a:lnTo>
                    <a:lnTo>
                      <a:pt x="4" y="47"/>
                    </a:lnTo>
                    <a:lnTo>
                      <a:pt x="0" y="44"/>
                    </a:lnTo>
                    <a:lnTo>
                      <a:pt x="17" y="80"/>
                    </a:lnTo>
                    <a:lnTo>
                      <a:pt x="24" y="84"/>
                    </a:lnTo>
                    <a:lnTo>
                      <a:pt x="24" y="90"/>
                    </a:lnTo>
                    <a:lnTo>
                      <a:pt x="34" y="97"/>
                    </a:lnTo>
                    <a:lnTo>
                      <a:pt x="37" y="113"/>
                    </a:lnTo>
                    <a:lnTo>
                      <a:pt x="40" y="113"/>
                    </a:lnTo>
                    <a:lnTo>
                      <a:pt x="67" y="97"/>
                    </a:lnTo>
                    <a:lnTo>
                      <a:pt x="63" y="113"/>
                    </a:lnTo>
                    <a:lnTo>
                      <a:pt x="83" y="74"/>
                    </a:lnTo>
                    <a:lnTo>
                      <a:pt x="97" y="64"/>
                    </a:lnTo>
                    <a:lnTo>
                      <a:pt x="83" y="70"/>
                    </a:lnTo>
                    <a:lnTo>
                      <a:pt x="67" y="97"/>
                    </a:lnTo>
                    <a:lnTo>
                      <a:pt x="40" y="110"/>
                    </a:lnTo>
                    <a:lnTo>
                      <a:pt x="34" y="97"/>
                    </a:lnTo>
                    <a:lnTo>
                      <a:pt x="24" y="87"/>
                    </a:lnTo>
                    <a:lnTo>
                      <a:pt x="24" y="80"/>
                    </a:lnTo>
                    <a:lnTo>
                      <a:pt x="17" y="77"/>
                    </a:lnTo>
                    <a:lnTo>
                      <a:pt x="14" y="67"/>
                    </a:lnTo>
                    <a:lnTo>
                      <a:pt x="14" y="54"/>
                    </a:lnTo>
                    <a:lnTo>
                      <a:pt x="17" y="37"/>
                    </a:lnTo>
                    <a:lnTo>
                      <a:pt x="20" y="24"/>
                    </a:lnTo>
                    <a:lnTo>
                      <a:pt x="20" y="10"/>
                    </a:lnTo>
                    <a:lnTo>
                      <a:pt x="20" y="0"/>
                    </a:lnTo>
                    <a:close/>
                  </a:path>
                </a:pathLst>
              </a:custGeom>
              <a:solidFill>
                <a:srgbClr val="000000"/>
              </a:solidFill>
              <a:ln w="9525">
                <a:noFill/>
                <a:round/>
                <a:headEnd/>
                <a:tailEnd/>
              </a:ln>
            </p:spPr>
            <p:txBody>
              <a:bodyPr/>
              <a:lstStyle/>
              <a:p>
                <a:endParaRPr lang="en-US" dirty="0"/>
              </a:p>
            </p:txBody>
          </p:sp>
          <p:sp>
            <p:nvSpPr>
              <p:cNvPr id="381073" name="Freeform 145"/>
              <p:cNvSpPr>
                <a:spLocks/>
              </p:cNvSpPr>
              <p:nvPr/>
            </p:nvSpPr>
            <p:spPr bwMode="auto">
              <a:xfrm>
                <a:off x="2513" y="2154"/>
                <a:ext cx="17" cy="83"/>
              </a:xfrm>
              <a:custGeom>
                <a:avLst/>
                <a:gdLst/>
                <a:ahLst/>
                <a:cxnLst>
                  <a:cxn ang="0">
                    <a:pos x="14" y="0"/>
                  </a:cxn>
                  <a:cxn ang="0">
                    <a:pos x="10" y="17"/>
                  </a:cxn>
                  <a:cxn ang="0">
                    <a:pos x="7" y="34"/>
                  </a:cxn>
                  <a:cxn ang="0">
                    <a:pos x="4" y="50"/>
                  </a:cxn>
                  <a:cxn ang="0">
                    <a:pos x="0" y="67"/>
                  </a:cxn>
                  <a:cxn ang="0">
                    <a:pos x="7" y="50"/>
                  </a:cxn>
                  <a:cxn ang="0">
                    <a:pos x="10" y="37"/>
                  </a:cxn>
                  <a:cxn ang="0">
                    <a:pos x="14" y="24"/>
                  </a:cxn>
                  <a:cxn ang="0">
                    <a:pos x="17" y="10"/>
                  </a:cxn>
                  <a:cxn ang="0">
                    <a:pos x="17" y="24"/>
                  </a:cxn>
                  <a:cxn ang="0">
                    <a:pos x="14" y="40"/>
                  </a:cxn>
                  <a:cxn ang="0">
                    <a:pos x="14" y="57"/>
                  </a:cxn>
                  <a:cxn ang="0">
                    <a:pos x="4" y="74"/>
                  </a:cxn>
                  <a:cxn ang="0">
                    <a:pos x="4" y="80"/>
                  </a:cxn>
                  <a:cxn ang="0">
                    <a:pos x="7" y="83"/>
                  </a:cxn>
                  <a:cxn ang="0">
                    <a:pos x="14" y="67"/>
                  </a:cxn>
                  <a:cxn ang="0">
                    <a:pos x="17" y="50"/>
                  </a:cxn>
                  <a:cxn ang="0">
                    <a:pos x="17" y="37"/>
                  </a:cxn>
                  <a:cxn ang="0">
                    <a:pos x="17" y="24"/>
                  </a:cxn>
                  <a:cxn ang="0">
                    <a:pos x="17" y="10"/>
                  </a:cxn>
                  <a:cxn ang="0">
                    <a:pos x="17" y="0"/>
                  </a:cxn>
                  <a:cxn ang="0">
                    <a:pos x="14" y="0"/>
                  </a:cxn>
                </a:cxnLst>
                <a:rect l="0" t="0" r="r" b="b"/>
                <a:pathLst>
                  <a:path w="17" h="83">
                    <a:moveTo>
                      <a:pt x="14" y="0"/>
                    </a:moveTo>
                    <a:lnTo>
                      <a:pt x="10" y="17"/>
                    </a:lnTo>
                    <a:lnTo>
                      <a:pt x="7" y="34"/>
                    </a:lnTo>
                    <a:lnTo>
                      <a:pt x="4" y="50"/>
                    </a:lnTo>
                    <a:lnTo>
                      <a:pt x="0" y="67"/>
                    </a:lnTo>
                    <a:lnTo>
                      <a:pt x="7" y="50"/>
                    </a:lnTo>
                    <a:lnTo>
                      <a:pt x="10" y="37"/>
                    </a:lnTo>
                    <a:lnTo>
                      <a:pt x="14" y="24"/>
                    </a:lnTo>
                    <a:lnTo>
                      <a:pt x="17" y="10"/>
                    </a:lnTo>
                    <a:lnTo>
                      <a:pt x="17" y="24"/>
                    </a:lnTo>
                    <a:lnTo>
                      <a:pt x="14" y="40"/>
                    </a:lnTo>
                    <a:lnTo>
                      <a:pt x="14" y="57"/>
                    </a:lnTo>
                    <a:lnTo>
                      <a:pt x="4" y="74"/>
                    </a:lnTo>
                    <a:lnTo>
                      <a:pt x="4" y="80"/>
                    </a:lnTo>
                    <a:lnTo>
                      <a:pt x="7" y="83"/>
                    </a:lnTo>
                    <a:lnTo>
                      <a:pt x="14" y="67"/>
                    </a:lnTo>
                    <a:lnTo>
                      <a:pt x="17" y="50"/>
                    </a:lnTo>
                    <a:lnTo>
                      <a:pt x="17" y="37"/>
                    </a:lnTo>
                    <a:lnTo>
                      <a:pt x="17" y="24"/>
                    </a:lnTo>
                    <a:lnTo>
                      <a:pt x="17" y="10"/>
                    </a:lnTo>
                    <a:lnTo>
                      <a:pt x="17" y="0"/>
                    </a:lnTo>
                    <a:lnTo>
                      <a:pt x="14" y="0"/>
                    </a:lnTo>
                    <a:close/>
                  </a:path>
                </a:pathLst>
              </a:custGeom>
              <a:solidFill>
                <a:srgbClr val="000000"/>
              </a:solidFill>
              <a:ln w="9525">
                <a:noFill/>
                <a:round/>
                <a:headEnd/>
                <a:tailEnd/>
              </a:ln>
            </p:spPr>
            <p:txBody>
              <a:bodyPr/>
              <a:lstStyle/>
              <a:p>
                <a:endParaRPr lang="en-US" dirty="0"/>
              </a:p>
            </p:txBody>
          </p:sp>
          <p:sp>
            <p:nvSpPr>
              <p:cNvPr id="381074" name="Freeform 146"/>
              <p:cNvSpPr>
                <a:spLocks/>
              </p:cNvSpPr>
              <p:nvPr/>
            </p:nvSpPr>
            <p:spPr bwMode="auto">
              <a:xfrm>
                <a:off x="2530" y="2158"/>
                <a:ext cx="76" cy="159"/>
              </a:xfrm>
              <a:custGeom>
                <a:avLst/>
                <a:gdLst/>
                <a:ahLst/>
                <a:cxnLst>
                  <a:cxn ang="0">
                    <a:pos x="6" y="0"/>
                  </a:cxn>
                  <a:cxn ang="0">
                    <a:pos x="0" y="10"/>
                  </a:cxn>
                  <a:cxn ang="0">
                    <a:pos x="3" y="13"/>
                  </a:cxn>
                  <a:cxn ang="0">
                    <a:pos x="16" y="20"/>
                  </a:cxn>
                  <a:cxn ang="0">
                    <a:pos x="16" y="26"/>
                  </a:cxn>
                  <a:cxn ang="0">
                    <a:pos x="13" y="30"/>
                  </a:cxn>
                  <a:cxn ang="0">
                    <a:pos x="13" y="36"/>
                  </a:cxn>
                  <a:cxn ang="0">
                    <a:pos x="13" y="43"/>
                  </a:cxn>
                  <a:cxn ang="0">
                    <a:pos x="20" y="43"/>
                  </a:cxn>
                  <a:cxn ang="0">
                    <a:pos x="30" y="50"/>
                  </a:cxn>
                  <a:cxn ang="0">
                    <a:pos x="30" y="53"/>
                  </a:cxn>
                  <a:cxn ang="0">
                    <a:pos x="23" y="56"/>
                  </a:cxn>
                  <a:cxn ang="0">
                    <a:pos x="23" y="66"/>
                  </a:cxn>
                  <a:cxn ang="0">
                    <a:pos x="36" y="73"/>
                  </a:cxn>
                  <a:cxn ang="0">
                    <a:pos x="30" y="83"/>
                  </a:cxn>
                  <a:cxn ang="0">
                    <a:pos x="33" y="89"/>
                  </a:cxn>
                  <a:cxn ang="0">
                    <a:pos x="46" y="96"/>
                  </a:cxn>
                  <a:cxn ang="0">
                    <a:pos x="46" y="99"/>
                  </a:cxn>
                  <a:cxn ang="0">
                    <a:pos x="43" y="109"/>
                  </a:cxn>
                  <a:cxn ang="0">
                    <a:pos x="46" y="113"/>
                  </a:cxn>
                  <a:cxn ang="0">
                    <a:pos x="56" y="119"/>
                  </a:cxn>
                  <a:cxn ang="0">
                    <a:pos x="60" y="129"/>
                  </a:cxn>
                  <a:cxn ang="0">
                    <a:pos x="53" y="136"/>
                  </a:cxn>
                  <a:cxn ang="0">
                    <a:pos x="53" y="143"/>
                  </a:cxn>
                  <a:cxn ang="0">
                    <a:pos x="60" y="146"/>
                  </a:cxn>
                  <a:cxn ang="0">
                    <a:pos x="66" y="146"/>
                  </a:cxn>
                  <a:cxn ang="0">
                    <a:pos x="73" y="149"/>
                  </a:cxn>
                  <a:cxn ang="0">
                    <a:pos x="66" y="159"/>
                  </a:cxn>
                  <a:cxn ang="0">
                    <a:pos x="76" y="156"/>
                  </a:cxn>
                  <a:cxn ang="0">
                    <a:pos x="76" y="146"/>
                  </a:cxn>
                  <a:cxn ang="0">
                    <a:pos x="73" y="143"/>
                  </a:cxn>
                  <a:cxn ang="0">
                    <a:pos x="56" y="136"/>
                  </a:cxn>
                  <a:cxn ang="0">
                    <a:pos x="60" y="129"/>
                  </a:cxn>
                  <a:cxn ang="0">
                    <a:pos x="63" y="123"/>
                  </a:cxn>
                  <a:cxn ang="0">
                    <a:pos x="60" y="113"/>
                  </a:cxn>
                  <a:cxn ang="0">
                    <a:pos x="46" y="113"/>
                  </a:cxn>
                  <a:cxn ang="0">
                    <a:pos x="53" y="99"/>
                  </a:cxn>
                  <a:cxn ang="0">
                    <a:pos x="53" y="89"/>
                  </a:cxn>
                  <a:cxn ang="0">
                    <a:pos x="46" y="89"/>
                  </a:cxn>
                  <a:cxn ang="0">
                    <a:pos x="36" y="86"/>
                  </a:cxn>
                  <a:cxn ang="0">
                    <a:pos x="33" y="83"/>
                  </a:cxn>
                  <a:cxn ang="0">
                    <a:pos x="43" y="79"/>
                  </a:cxn>
                  <a:cxn ang="0">
                    <a:pos x="43" y="70"/>
                  </a:cxn>
                  <a:cxn ang="0">
                    <a:pos x="36" y="66"/>
                  </a:cxn>
                  <a:cxn ang="0">
                    <a:pos x="30" y="63"/>
                  </a:cxn>
                  <a:cxn ang="0">
                    <a:pos x="26" y="60"/>
                  </a:cxn>
                  <a:cxn ang="0">
                    <a:pos x="30" y="53"/>
                  </a:cxn>
                  <a:cxn ang="0">
                    <a:pos x="30" y="43"/>
                  </a:cxn>
                  <a:cxn ang="0">
                    <a:pos x="30" y="40"/>
                  </a:cxn>
                  <a:cxn ang="0">
                    <a:pos x="16" y="36"/>
                  </a:cxn>
                  <a:cxn ang="0">
                    <a:pos x="16" y="33"/>
                  </a:cxn>
                  <a:cxn ang="0">
                    <a:pos x="23" y="26"/>
                  </a:cxn>
                  <a:cxn ang="0">
                    <a:pos x="23" y="23"/>
                  </a:cxn>
                  <a:cxn ang="0">
                    <a:pos x="16" y="16"/>
                  </a:cxn>
                  <a:cxn ang="0">
                    <a:pos x="6" y="10"/>
                  </a:cxn>
                  <a:cxn ang="0">
                    <a:pos x="6" y="0"/>
                  </a:cxn>
                </a:cxnLst>
                <a:rect l="0" t="0" r="r" b="b"/>
                <a:pathLst>
                  <a:path w="76" h="159">
                    <a:moveTo>
                      <a:pt x="6" y="0"/>
                    </a:moveTo>
                    <a:lnTo>
                      <a:pt x="0" y="10"/>
                    </a:lnTo>
                    <a:lnTo>
                      <a:pt x="3" y="13"/>
                    </a:lnTo>
                    <a:lnTo>
                      <a:pt x="16" y="20"/>
                    </a:lnTo>
                    <a:lnTo>
                      <a:pt x="16" y="26"/>
                    </a:lnTo>
                    <a:lnTo>
                      <a:pt x="13" y="30"/>
                    </a:lnTo>
                    <a:lnTo>
                      <a:pt x="13" y="36"/>
                    </a:lnTo>
                    <a:lnTo>
                      <a:pt x="13" y="43"/>
                    </a:lnTo>
                    <a:lnTo>
                      <a:pt x="20" y="43"/>
                    </a:lnTo>
                    <a:lnTo>
                      <a:pt x="30" y="50"/>
                    </a:lnTo>
                    <a:lnTo>
                      <a:pt x="30" y="53"/>
                    </a:lnTo>
                    <a:lnTo>
                      <a:pt x="23" y="56"/>
                    </a:lnTo>
                    <a:lnTo>
                      <a:pt x="23" y="66"/>
                    </a:lnTo>
                    <a:lnTo>
                      <a:pt x="36" y="73"/>
                    </a:lnTo>
                    <a:lnTo>
                      <a:pt x="30" y="83"/>
                    </a:lnTo>
                    <a:lnTo>
                      <a:pt x="33" y="89"/>
                    </a:lnTo>
                    <a:lnTo>
                      <a:pt x="46" y="96"/>
                    </a:lnTo>
                    <a:lnTo>
                      <a:pt x="46" y="99"/>
                    </a:lnTo>
                    <a:lnTo>
                      <a:pt x="43" y="109"/>
                    </a:lnTo>
                    <a:lnTo>
                      <a:pt x="46" y="113"/>
                    </a:lnTo>
                    <a:lnTo>
                      <a:pt x="56" y="119"/>
                    </a:lnTo>
                    <a:lnTo>
                      <a:pt x="60" y="129"/>
                    </a:lnTo>
                    <a:lnTo>
                      <a:pt x="53" y="136"/>
                    </a:lnTo>
                    <a:lnTo>
                      <a:pt x="53" y="143"/>
                    </a:lnTo>
                    <a:lnTo>
                      <a:pt x="60" y="146"/>
                    </a:lnTo>
                    <a:lnTo>
                      <a:pt x="66" y="146"/>
                    </a:lnTo>
                    <a:lnTo>
                      <a:pt x="73" y="149"/>
                    </a:lnTo>
                    <a:lnTo>
                      <a:pt x="66" y="159"/>
                    </a:lnTo>
                    <a:lnTo>
                      <a:pt x="76" y="156"/>
                    </a:lnTo>
                    <a:lnTo>
                      <a:pt x="76" y="146"/>
                    </a:lnTo>
                    <a:lnTo>
                      <a:pt x="73" y="143"/>
                    </a:lnTo>
                    <a:lnTo>
                      <a:pt x="56" y="136"/>
                    </a:lnTo>
                    <a:lnTo>
                      <a:pt x="60" y="129"/>
                    </a:lnTo>
                    <a:lnTo>
                      <a:pt x="63" y="123"/>
                    </a:lnTo>
                    <a:lnTo>
                      <a:pt x="60" y="113"/>
                    </a:lnTo>
                    <a:lnTo>
                      <a:pt x="46" y="113"/>
                    </a:lnTo>
                    <a:lnTo>
                      <a:pt x="53" y="99"/>
                    </a:lnTo>
                    <a:lnTo>
                      <a:pt x="53" y="89"/>
                    </a:lnTo>
                    <a:lnTo>
                      <a:pt x="46" y="89"/>
                    </a:lnTo>
                    <a:lnTo>
                      <a:pt x="36" y="86"/>
                    </a:lnTo>
                    <a:lnTo>
                      <a:pt x="33" y="83"/>
                    </a:lnTo>
                    <a:lnTo>
                      <a:pt x="43" y="79"/>
                    </a:lnTo>
                    <a:lnTo>
                      <a:pt x="43" y="70"/>
                    </a:lnTo>
                    <a:lnTo>
                      <a:pt x="36" y="66"/>
                    </a:lnTo>
                    <a:lnTo>
                      <a:pt x="30" y="63"/>
                    </a:lnTo>
                    <a:lnTo>
                      <a:pt x="26" y="60"/>
                    </a:lnTo>
                    <a:lnTo>
                      <a:pt x="30" y="53"/>
                    </a:lnTo>
                    <a:lnTo>
                      <a:pt x="30" y="43"/>
                    </a:lnTo>
                    <a:lnTo>
                      <a:pt x="30" y="40"/>
                    </a:lnTo>
                    <a:lnTo>
                      <a:pt x="16" y="36"/>
                    </a:lnTo>
                    <a:lnTo>
                      <a:pt x="16" y="33"/>
                    </a:lnTo>
                    <a:lnTo>
                      <a:pt x="23" y="26"/>
                    </a:lnTo>
                    <a:lnTo>
                      <a:pt x="23" y="23"/>
                    </a:lnTo>
                    <a:lnTo>
                      <a:pt x="16" y="16"/>
                    </a:lnTo>
                    <a:lnTo>
                      <a:pt x="6" y="10"/>
                    </a:lnTo>
                    <a:lnTo>
                      <a:pt x="6" y="0"/>
                    </a:lnTo>
                    <a:close/>
                  </a:path>
                </a:pathLst>
              </a:custGeom>
              <a:solidFill>
                <a:srgbClr val="000000"/>
              </a:solidFill>
              <a:ln w="9525">
                <a:noFill/>
                <a:round/>
                <a:headEnd/>
                <a:tailEnd/>
              </a:ln>
            </p:spPr>
            <p:txBody>
              <a:bodyPr/>
              <a:lstStyle/>
              <a:p>
                <a:endParaRPr lang="en-US" dirty="0"/>
              </a:p>
            </p:txBody>
          </p:sp>
          <p:sp>
            <p:nvSpPr>
              <p:cNvPr id="381075" name="Freeform 147"/>
              <p:cNvSpPr>
                <a:spLocks/>
              </p:cNvSpPr>
              <p:nvPr/>
            </p:nvSpPr>
            <p:spPr bwMode="auto">
              <a:xfrm>
                <a:off x="2437" y="2221"/>
                <a:ext cx="20" cy="76"/>
              </a:xfrm>
              <a:custGeom>
                <a:avLst/>
                <a:gdLst/>
                <a:ahLst/>
                <a:cxnLst>
                  <a:cxn ang="0">
                    <a:pos x="13" y="0"/>
                  </a:cxn>
                  <a:cxn ang="0">
                    <a:pos x="13" y="3"/>
                  </a:cxn>
                  <a:cxn ang="0">
                    <a:pos x="13" y="13"/>
                  </a:cxn>
                  <a:cxn ang="0">
                    <a:pos x="20" y="26"/>
                  </a:cxn>
                  <a:cxn ang="0">
                    <a:pos x="16" y="40"/>
                  </a:cxn>
                  <a:cxn ang="0">
                    <a:pos x="10" y="50"/>
                  </a:cxn>
                  <a:cxn ang="0">
                    <a:pos x="3" y="60"/>
                  </a:cxn>
                  <a:cxn ang="0">
                    <a:pos x="13" y="63"/>
                  </a:cxn>
                  <a:cxn ang="0">
                    <a:pos x="13" y="66"/>
                  </a:cxn>
                  <a:cxn ang="0">
                    <a:pos x="6" y="70"/>
                  </a:cxn>
                  <a:cxn ang="0">
                    <a:pos x="6" y="76"/>
                  </a:cxn>
                  <a:cxn ang="0">
                    <a:pos x="3" y="76"/>
                  </a:cxn>
                  <a:cxn ang="0">
                    <a:pos x="3" y="70"/>
                  </a:cxn>
                  <a:cxn ang="0">
                    <a:pos x="13" y="66"/>
                  </a:cxn>
                  <a:cxn ang="0">
                    <a:pos x="13" y="63"/>
                  </a:cxn>
                  <a:cxn ang="0">
                    <a:pos x="3" y="63"/>
                  </a:cxn>
                  <a:cxn ang="0">
                    <a:pos x="0" y="60"/>
                  </a:cxn>
                  <a:cxn ang="0">
                    <a:pos x="3" y="40"/>
                  </a:cxn>
                  <a:cxn ang="0">
                    <a:pos x="13" y="23"/>
                  </a:cxn>
                  <a:cxn ang="0">
                    <a:pos x="10" y="7"/>
                  </a:cxn>
                  <a:cxn ang="0">
                    <a:pos x="10" y="3"/>
                  </a:cxn>
                  <a:cxn ang="0">
                    <a:pos x="13" y="0"/>
                  </a:cxn>
                </a:cxnLst>
                <a:rect l="0" t="0" r="r" b="b"/>
                <a:pathLst>
                  <a:path w="20" h="76">
                    <a:moveTo>
                      <a:pt x="13" y="0"/>
                    </a:moveTo>
                    <a:lnTo>
                      <a:pt x="13" y="3"/>
                    </a:lnTo>
                    <a:lnTo>
                      <a:pt x="13" y="13"/>
                    </a:lnTo>
                    <a:lnTo>
                      <a:pt x="20" y="26"/>
                    </a:lnTo>
                    <a:lnTo>
                      <a:pt x="16" y="40"/>
                    </a:lnTo>
                    <a:lnTo>
                      <a:pt x="10" y="50"/>
                    </a:lnTo>
                    <a:lnTo>
                      <a:pt x="3" y="60"/>
                    </a:lnTo>
                    <a:lnTo>
                      <a:pt x="13" y="63"/>
                    </a:lnTo>
                    <a:lnTo>
                      <a:pt x="13" y="66"/>
                    </a:lnTo>
                    <a:lnTo>
                      <a:pt x="6" y="70"/>
                    </a:lnTo>
                    <a:lnTo>
                      <a:pt x="6" y="76"/>
                    </a:lnTo>
                    <a:lnTo>
                      <a:pt x="3" y="76"/>
                    </a:lnTo>
                    <a:lnTo>
                      <a:pt x="3" y="70"/>
                    </a:lnTo>
                    <a:lnTo>
                      <a:pt x="13" y="66"/>
                    </a:lnTo>
                    <a:lnTo>
                      <a:pt x="13" y="63"/>
                    </a:lnTo>
                    <a:lnTo>
                      <a:pt x="3" y="63"/>
                    </a:lnTo>
                    <a:lnTo>
                      <a:pt x="0" y="60"/>
                    </a:lnTo>
                    <a:lnTo>
                      <a:pt x="3" y="40"/>
                    </a:lnTo>
                    <a:lnTo>
                      <a:pt x="13" y="23"/>
                    </a:lnTo>
                    <a:lnTo>
                      <a:pt x="10" y="7"/>
                    </a:lnTo>
                    <a:lnTo>
                      <a:pt x="10" y="3"/>
                    </a:lnTo>
                    <a:lnTo>
                      <a:pt x="13" y="0"/>
                    </a:lnTo>
                    <a:close/>
                  </a:path>
                </a:pathLst>
              </a:custGeom>
              <a:solidFill>
                <a:srgbClr val="000000"/>
              </a:solidFill>
              <a:ln w="9525">
                <a:noFill/>
                <a:round/>
                <a:headEnd/>
                <a:tailEnd/>
              </a:ln>
            </p:spPr>
            <p:txBody>
              <a:bodyPr/>
              <a:lstStyle/>
              <a:p>
                <a:endParaRPr lang="en-US" dirty="0"/>
              </a:p>
            </p:txBody>
          </p:sp>
          <p:sp>
            <p:nvSpPr>
              <p:cNvPr id="381076" name="Freeform 148"/>
              <p:cNvSpPr>
                <a:spLocks/>
              </p:cNvSpPr>
              <p:nvPr/>
            </p:nvSpPr>
            <p:spPr bwMode="auto">
              <a:xfrm>
                <a:off x="2693" y="2208"/>
                <a:ext cx="152" cy="166"/>
              </a:xfrm>
              <a:custGeom>
                <a:avLst/>
                <a:gdLst/>
                <a:ahLst/>
                <a:cxnLst>
                  <a:cxn ang="0">
                    <a:pos x="0" y="0"/>
                  </a:cxn>
                  <a:cxn ang="0">
                    <a:pos x="39" y="20"/>
                  </a:cxn>
                  <a:cxn ang="0">
                    <a:pos x="53" y="36"/>
                  </a:cxn>
                  <a:cxn ang="0">
                    <a:pos x="53" y="53"/>
                  </a:cxn>
                  <a:cxn ang="0">
                    <a:pos x="132" y="79"/>
                  </a:cxn>
                  <a:cxn ang="0">
                    <a:pos x="119" y="96"/>
                  </a:cxn>
                  <a:cxn ang="0">
                    <a:pos x="113" y="106"/>
                  </a:cxn>
                  <a:cxn ang="0">
                    <a:pos x="89" y="116"/>
                  </a:cxn>
                  <a:cxn ang="0">
                    <a:pos x="96" y="122"/>
                  </a:cxn>
                  <a:cxn ang="0">
                    <a:pos x="103" y="126"/>
                  </a:cxn>
                  <a:cxn ang="0">
                    <a:pos x="103" y="132"/>
                  </a:cxn>
                  <a:cxn ang="0">
                    <a:pos x="103" y="139"/>
                  </a:cxn>
                  <a:cxn ang="0">
                    <a:pos x="99" y="142"/>
                  </a:cxn>
                  <a:cxn ang="0">
                    <a:pos x="89" y="146"/>
                  </a:cxn>
                  <a:cxn ang="0">
                    <a:pos x="83" y="149"/>
                  </a:cxn>
                  <a:cxn ang="0">
                    <a:pos x="69" y="149"/>
                  </a:cxn>
                  <a:cxn ang="0">
                    <a:pos x="59" y="149"/>
                  </a:cxn>
                  <a:cxn ang="0">
                    <a:pos x="49" y="146"/>
                  </a:cxn>
                  <a:cxn ang="0">
                    <a:pos x="39" y="142"/>
                  </a:cxn>
                  <a:cxn ang="0">
                    <a:pos x="13" y="122"/>
                  </a:cxn>
                  <a:cxn ang="0">
                    <a:pos x="36" y="142"/>
                  </a:cxn>
                  <a:cxn ang="0">
                    <a:pos x="49" y="152"/>
                  </a:cxn>
                  <a:cxn ang="0">
                    <a:pos x="59" y="159"/>
                  </a:cxn>
                  <a:cxn ang="0">
                    <a:pos x="69" y="166"/>
                  </a:cxn>
                  <a:cxn ang="0">
                    <a:pos x="69" y="166"/>
                  </a:cxn>
                  <a:cxn ang="0">
                    <a:pos x="79" y="166"/>
                  </a:cxn>
                  <a:cxn ang="0">
                    <a:pos x="86" y="162"/>
                  </a:cxn>
                  <a:cxn ang="0">
                    <a:pos x="103" y="156"/>
                  </a:cxn>
                  <a:cxn ang="0">
                    <a:pos x="116" y="146"/>
                  </a:cxn>
                  <a:cxn ang="0">
                    <a:pos x="126" y="139"/>
                  </a:cxn>
                  <a:cxn ang="0">
                    <a:pos x="132" y="126"/>
                  </a:cxn>
                  <a:cxn ang="0">
                    <a:pos x="146" y="113"/>
                  </a:cxn>
                  <a:cxn ang="0">
                    <a:pos x="152" y="93"/>
                  </a:cxn>
                  <a:cxn ang="0">
                    <a:pos x="132" y="79"/>
                  </a:cxn>
                  <a:cxn ang="0">
                    <a:pos x="59" y="49"/>
                  </a:cxn>
                  <a:cxn ang="0">
                    <a:pos x="59" y="26"/>
                  </a:cxn>
                  <a:cxn ang="0">
                    <a:pos x="59" y="20"/>
                  </a:cxn>
                  <a:cxn ang="0">
                    <a:pos x="56" y="16"/>
                  </a:cxn>
                  <a:cxn ang="0">
                    <a:pos x="53" y="16"/>
                  </a:cxn>
                  <a:cxn ang="0">
                    <a:pos x="23" y="10"/>
                  </a:cxn>
                  <a:cxn ang="0">
                    <a:pos x="0" y="0"/>
                  </a:cxn>
                </a:cxnLst>
                <a:rect l="0" t="0" r="r" b="b"/>
                <a:pathLst>
                  <a:path w="152" h="166">
                    <a:moveTo>
                      <a:pt x="0" y="0"/>
                    </a:moveTo>
                    <a:lnTo>
                      <a:pt x="39" y="20"/>
                    </a:lnTo>
                    <a:lnTo>
                      <a:pt x="53" y="36"/>
                    </a:lnTo>
                    <a:lnTo>
                      <a:pt x="53" y="53"/>
                    </a:lnTo>
                    <a:lnTo>
                      <a:pt x="132" y="79"/>
                    </a:lnTo>
                    <a:lnTo>
                      <a:pt x="119" y="96"/>
                    </a:lnTo>
                    <a:lnTo>
                      <a:pt x="113" y="106"/>
                    </a:lnTo>
                    <a:lnTo>
                      <a:pt x="89" y="116"/>
                    </a:lnTo>
                    <a:lnTo>
                      <a:pt x="96" y="122"/>
                    </a:lnTo>
                    <a:lnTo>
                      <a:pt x="103" y="126"/>
                    </a:lnTo>
                    <a:lnTo>
                      <a:pt x="103" y="132"/>
                    </a:lnTo>
                    <a:lnTo>
                      <a:pt x="103" y="139"/>
                    </a:lnTo>
                    <a:lnTo>
                      <a:pt x="99" y="142"/>
                    </a:lnTo>
                    <a:lnTo>
                      <a:pt x="89" y="146"/>
                    </a:lnTo>
                    <a:lnTo>
                      <a:pt x="83" y="149"/>
                    </a:lnTo>
                    <a:lnTo>
                      <a:pt x="69" y="149"/>
                    </a:lnTo>
                    <a:lnTo>
                      <a:pt x="59" y="149"/>
                    </a:lnTo>
                    <a:lnTo>
                      <a:pt x="49" y="146"/>
                    </a:lnTo>
                    <a:lnTo>
                      <a:pt x="39" y="142"/>
                    </a:lnTo>
                    <a:lnTo>
                      <a:pt x="13" y="122"/>
                    </a:lnTo>
                    <a:lnTo>
                      <a:pt x="36" y="142"/>
                    </a:lnTo>
                    <a:lnTo>
                      <a:pt x="49" y="152"/>
                    </a:lnTo>
                    <a:lnTo>
                      <a:pt x="59" y="159"/>
                    </a:lnTo>
                    <a:lnTo>
                      <a:pt x="69" y="166"/>
                    </a:lnTo>
                    <a:lnTo>
                      <a:pt x="69" y="166"/>
                    </a:lnTo>
                    <a:lnTo>
                      <a:pt x="79" y="166"/>
                    </a:lnTo>
                    <a:lnTo>
                      <a:pt x="86" y="162"/>
                    </a:lnTo>
                    <a:lnTo>
                      <a:pt x="103" y="156"/>
                    </a:lnTo>
                    <a:lnTo>
                      <a:pt x="116" y="146"/>
                    </a:lnTo>
                    <a:lnTo>
                      <a:pt x="126" y="139"/>
                    </a:lnTo>
                    <a:lnTo>
                      <a:pt x="132" y="126"/>
                    </a:lnTo>
                    <a:lnTo>
                      <a:pt x="146" y="113"/>
                    </a:lnTo>
                    <a:lnTo>
                      <a:pt x="152" y="93"/>
                    </a:lnTo>
                    <a:lnTo>
                      <a:pt x="132" y="79"/>
                    </a:lnTo>
                    <a:lnTo>
                      <a:pt x="59" y="49"/>
                    </a:lnTo>
                    <a:lnTo>
                      <a:pt x="59" y="26"/>
                    </a:lnTo>
                    <a:lnTo>
                      <a:pt x="59" y="20"/>
                    </a:lnTo>
                    <a:lnTo>
                      <a:pt x="56" y="16"/>
                    </a:lnTo>
                    <a:lnTo>
                      <a:pt x="53" y="16"/>
                    </a:lnTo>
                    <a:lnTo>
                      <a:pt x="23" y="10"/>
                    </a:lnTo>
                    <a:lnTo>
                      <a:pt x="0" y="0"/>
                    </a:lnTo>
                    <a:close/>
                  </a:path>
                </a:pathLst>
              </a:custGeom>
              <a:solidFill>
                <a:srgbClr val="000000"/>
              </a:solidFill>
              <a:ln w="9525">
                <a:noFill/>
                <a:round/>
                <a:headEnd/>
                <a:tailEnd/>
              </a:ln>
            </p:spPr>
            <p:txBody>
              <a:bodyPr/>
              <a:lstStyle/>
              <a:p>
                <a:endParaRPr lang="en-US" dirty="0"/>
              </a:p>
            </p:txBody>
          </p:sp>
          <p:sp>
            <p:nvSpPr>
              <p:cNvPr id="381077" name="Freeform 149"/>
              <p:cNvSpPr>
                <a:spLocks/>
              </p:cNvSpPr>
              <p:nvPr/>
            </p:nvSpPr>
            <p:spPr bwMode="auto">
              <a:xfrm>
                <a:off x="2786" y="2125"/>
                <a:ext cx="76" cy="166"/>
              </a:xfrm>
              <a:custGeom>
                <a:avLst/>
                <a:gdLst/>
                <a:ahLst/>
                <a:cxnLst>
                  <a:cxn ang="0">
                    <a:pos x="56" y="0"/>
                  </a:cxn>
                  <a:cxn ang="0">
                    <a:pos x="56" y="10"/>
                  </a:cxn>
                  <a:cxn ang="0">
                    <a:pos x="49" y="16"/>
                  </a:cxn>
                  <a:cxn ang="0">
                    <a:pos x="43" y="23"/>
                  </a:cxn>
                  <a:cxn ang="0">
                    <a:pos x="36" y="29"/>
                  </a:cxn>
                  <a:cxn ang="0">
                    <a:pos x="20" y="39"/>
                  </a:cxn>
                  <a:cxn ang="0">
                    <a:pos x="16" y="46"/>
                  </a:cxn>
                  <a:cxn ang="0">
                    <a:pos x="10" y="49"/>
                  </a:cxn>
                  <a:cxn ang="0">
                    <a:pos x="10" y="53"/>
                  </a:cxn>
                  <a:cxn ang="0">
                    <a:pos x="13" y="59"/>
                  </a:cxn>
                  <a:cxn ang="0">
                    <a:pos x="23" y="76"/>
                  </a:cxn>
                  <a:cxn ang="0">
                    <a:pos x="23" y="83"/>
                  </a:cxn>
                  <a:cxn ang="0">
                    <a:pos x="23" y="86"/>
                  </a:cxn>
                  <a:cxn ang="0">
                    <a:pos x="20" y="89"/>
                  </a:cxn>
                  <a:cxn ang="0">
                    <a:pos x="16" y="93"/>
                  </a:cxn>
                  <a:cxn ang="0">
                    <a:pos x="6" y="93"/>
                  </a:cxn>
                  <a:cxn ang="0">
                    <a:pos x="0" y="93"/>
                  </a:cxn>
                  <a:cxn ang="0">
                    <a:pos x="33" y="106"/>
                  </a:cxn>
                  <a:cxn ang="0">
                    <a:pos x="33" y="112"/>
                  </a:cxn>
                  <a:cxn ang="0">
                    <a:pos x="33" y="116"/>
                  </a:cxn>
                  <a:cxn ang="0">
                    <a:pos x="30" y="119"/>
                  </a:cxn>
                  <a:cxn ang="0">
                    <a:pos x="20" y="126"/>
                  </a:cxn>
                  <a:cxn ang="0">
                    <a:pos x="10" y="132"/>
                  </a:cxn>
                  <a:cxn ang="0">
                    <a:pos x="0" y="132"/>
                  </a:cxn>
                  <a:cxn ang="0">
                    <a:pos x="76" y="166"/>
                  </a:cxn>
                  <a:cxn ang="0">
                    <a:pos x="76" y="119"/>
                  </a:cxn>
                  <a:cxn ang="0">
                    <a:pos x="66" y="109"/>
                  </a:cxn>
                  <a:cxn ang="0">
                    <a:pos x="69" y="103"/>
                  </a:cxn>
                  <a:cxn ang="0">
                    <a:pos x="63" y="83"/>
                  </a:cxn>
                  <a:cxn ang="0">
                    <a:pos x="46" y="66"/>
                  </a:cxn>
                  <a:cxn ang="0">
                    <a:pos x="43" y="59"/>
                  </a:cxn>
                  <a:cxn ang="0">
                    <a:pos x="43" y="53"/>
                  </a:cxn>
                  <a:cxn ang="0">
                    <a:pos x="56" y="36"/>
                  </a:cxn>
                  <a:cxn ang="0">
                    <a:pos x="56" y="26"/>
                  </a:cxn>
                  <a:cxn ang="0">
                    <a:pos x="56" y="10"/>
                  </a:cxn>
                  <a:cxn ang="0">
                    <a:pos x="56" y="0"/>
                  </a:cxn>
                </a:cxnLst>
                <a:rect l="0" t="0" r="r" b="b"/>
                <a:pathLst>
                  <a:path w="76" h="166">
                    <a:moveTo>
                      <a:pt x="56" y="0"/>
                    </a:moveTo>
                    <a:lnTo>
                      <a:pt x="56" y="10"/>
                    </a:lnTo>
                    <a:lnTo>
                      <a:pt x="49" y="16"/>
                    </a:lnTo>
                    <a:lnTo>
                      <a:pt x="43" y="23"/>
                    </a:lnTo>
                    <a:lnTo>
                      <a:pt x="36" y="29"/>
                    </a:lnTo>
                    <a:lnTo>
                      <a:pt x="20" y="39"/>
                    </a:lnTo>
                    <a:lnTo>
                      <a:pt x="16" y="46"/>
                    </a:lnTo>
                    <a:lnTo>
                      <a:pt x="10" y="49"/>
                    </a:lnTo>
                    <a:lnTo>
                      <a:pt x="10" y="53"/>
                    </a:lnTo>
                    <a:lnTo>
                      <a:pt x="13" y="59"/>
                    </a:lnTo>
                    <a:lnTo>
                      <a:pt x="23" y="76"/>
                    </a:lnTo>
                    <a:lnTo>
                      <a:pt x="23" y="83"/>
                    </a:lnTo>
                    <a:lnTo>
                      <a:pt x="23" y="86"/>
                    </a:lnTo>
                    <a:lnTo>
                      <a:pt x="20" y="89"/>
                    </a:lnTo>
                    <a:lnTo>
                      <a:pt x="16" y="93"/>
                    </a:lnTo>
                    <a:lnTo>
                      <a:pt x="6" y="93"/>
                    </a:lnTo>
                    <a:lnTo>
                      <a:pt x="0" y="93"/>
                    </a:lnTo>
                    <a:lnTo>
                      <a:pt x="33" y="106"/>
                    </a:lnTo>
                    <a:lnTo>
                      <a:pt x="33" y="112"/>
                    </a:lnTo>
                    <a:lnTo>
                      <a:pt x="33" y="116"/>
                    </a:lnTo>
                    <a:lnTo>
                      <a:pt x="30" y="119"/>
                    </a:lnTo>
                    <a:lnTo>
                      <a:pt x="20" y="126"/>
                    </a:lnTo>
                    <a:lnTo>
                      <a:pt x="10" y="132"/>
                    </a:lnTo>
                    <a:lnTo>
                      <a:pt x="0" y="132"/>
                    </a:lnTo>
                    <a:lnTo>
                      <a:pt x="76" y="166"/>
                    </a:lnTo>
                    <a:lnTo>
                      <a:pt x="76" y="119"/>
                    </a:lnTo>
                    <a:lnTo>
                      <a:pt x="66" y="109"/>
                    </a:lnTo>
                    <a:lnTo>
                      <a:pt x="69" y="103"/>
                    </a:lnTo>
                    <a:lnTo>
                      <a:pt x="63" y="83"/>
                    </a:lnTo>
                    <a:lnTo>
                      <a:pt x="46" y="66"/>
                    </a:lnTo>
                    <a:lnTo>
                      <a:pt x="43" y="59"/>
                    </a:lnTo>
                    <a:lnTo>
                      <a:pt x="43" y="53"/>
                    </a:lnTo>
                    <a:lnTo>
                      <a:pt x="56" y="36"/>
                    </a:lnTo>
                    <a:lnTo>
                      <a:pt x="56" y="26"/>
                    </a:lnTo>
                    <a:lnTo>
                      <a:pt x="56" y="10"/>
                    </a:lnTo>
                    <a:lnTo>
                      <a:pt x="56" y="0"/>
                    </a:lnTo>
                    <a:close/>
                  </a:path>
                </a:pathLst>
              </a:custGeom>
              <a:solidFill>
                <a:srgbClr val="000000"/>
              </a:solidFill>
              <a:ln w="9525">
                <a:noFill/>
                <a:round/>
                <a:headEnd/>
                <a:tailEnd/>
              </a:ln>
            </p:spPr>
            <p:txBody>
              <a:bodyPr/>
              <a:lstStyle/>
              <a:p>
                <a:endParaRPr lang="en-US" dirty="0"/>
              </a:p>
            </p:txBody>
          </p:sp>
          <p:sp>
            <p:nvSpPr>
              <p:cNvPr id="381078" name="Freeform 150"/>
              <p:cNvSpPr>
                <a:spLocks/>
              </p:cNvSpPr>
              <p:nvPr/>
            </p:nvSpPr>
            <p:spPr bwMode="auto">
              <a:xfrm>
                <a:off x="2586" y="2191"/>
                <a:ext cx="143" cy="156"/>
              </a:xfrm>
              <a:custGeom>
                <a:avLst/>
                <a:gdLst/>
                <a:ahLst/>
                <a:cxnLst>
                  <a:cxn ang="0">
                    <a:pos x="0" y="0"/>
                  </a:cxn>
                  <a:cxn ang="0">
                    <a:pos x="47" y="66"/>
                  </a:cxn>
                  <a:cxn ang="0">
                    <a:pos x="67" y="96"/>
                  </a:cxn>
                  <a:cxn ang="0">
                    <a:pos x="90" y="116"/>
                  </a:cxn>
                  <a:cxn ang="0">
                    <a:pos x="107" y="133"/>
                  </a:cxn>
                  <a:cxn ang="0">
                    <a:pos x="127" y="146"/>
                  </a:cxn>
                  <a:cxn ang="0">
                    <a:pos x="143" y="156"/>
                  </a:cxn>
                  <a:cxn ang="0">
                    <a:pos x="117" y="136"/>
                  </a:cxn>
                  <a:cxn ang="0">
                    <a:pos x="110" y="130"/>
                  </a:cxn>
                  <a:cxn ang="0">
                    <a:pos x="130" y="130"/>
                  </a:cxn>
                  <a:cxn ang="0">
                    <a:pos x="107" y="120"/>
                  </a:cxn>
                  <a:cxn ang="0">
                    <a:pos x="87" y="106"/>
                  </a:cxn>
                  <a:cxn ang="0">
                    <a:pos x="67" y="83"/>
                  </a:cxn>
                  <a:cxn ang="0">
                    <a:pos x="43" y="53"/>
                  </a:cxn>
                  <a:cxn ang="0">
                    <a:pos x="4" y="0"/>
                  </a:cxn>
                  <a:cxn ang="0">
                    <a:pos x="4" y="0"/>
                  </a:cxn>
                  <a:cxn ang="0">
                    <a:pos x="0" y="0"/>
                  </a:cxn>
                </a:cxnLst>
                <a:rect l="0" t="0" r="r" b="b"/>
                <a:pathLst>
                  <a:path w="143" h="156">
                    <a:moveTo>
                      <a:pt x="0" y="0"/>
                    </a:moveTo>
                    <a:lnTo>
                      <a:pt x="47" y="66"/>
                    </a:lnTo>
                    <a:lnTo>
                      <a:pt x="67" y="96"/>
                    </a:lnTo>
                    <a:lnTo>
                      <a:pt x="90" y="116"/>
                    </a:lnTo>
                    <a:lnTo>
                      <a:pt x="107" y="133"/>
                    </a:lnTo>
                    <a:lnTo>
                      <a:pt x="127" y="146"/>
                    </a:lnTo>
                    <a:lnTo>
                      <a:pt x="143" y="156"/>
                    </a:lnTo>
                    <a:lnTo>
                      <a:pt x="117" y="136"/>
                    </a:lnTo>
                    <a:lnTo>
                      <a:pt x="110" y="130"/>
                    </a:lnTo>
                    <a:lnTo>
                      <a:pt x="130" y="130"/>
                    </a:lnTo>
                    <a:lnTo>
                      <a:pt x="107" y="120"/>
                    </a:lnTo>
                    <a:lnTo>
                      <a:pt x="87" y="106"/>
                    </a:lnTo>
                    <a:lnTo>
                      <a:pt x="67" y="83"/>
                    </a:lnTo>
                    <a:lnTo>
                      <a:pt x="43" y="53"/>
                    </a:lnTo>
                    <a:lnTo>
                      <a:pt x="4" y="0"/>
                    </a:lnTo>
                    <a:lnTo>
                      <a:pt x="4" y="0"/>
                    </a:lnTo>
                    <a:lnTo>
                      <a:pt x="0" y="0"/>
                    </a:lnTo>
                    <a:close/>
                  </a:path>
                </a:pathLst>
              </a:custGeom>
              <a:solidFill>
                <a:srgbClr val="000000"/>
              </a:solidFill>
              <a:ln w="9525">
                <a:noFill/>
                <a:round/>
                <a:headEnd/>
                <a:tailEnd/>
              </a:ln>
            </p:spPr>
            <p:txBody>
              <a:bodyPr/>
              <a:lstStyle/>
              <a:p>
                <a:endParaRPr lang="en-US" dirty="0"/>
              </a:p>
            </p:txBody>
          </p:sp>
          <p:sp>
            <p:nvSpPr>
              <p:cNvPr id="381079" name="Freeform 151"/>
              <p:cNvSpPr>
                <a:spLocks/>
              </p:cNvSpPr>
              <p:nvPr/>
            </p:nvSpPr>
            <p:spPr bwMode="auto">
              <a:xfrm>
                <a:off x="2294" y="2254"/>
                <a:ext cx="70" cy="50"/>
              </a:xfrm>
              <a:custGeom>
                <a:avLst/>
                <a:gdLst/>
                <a:ahLst/>
                <a:cxnLst>
                  <a:cxn ang="0">
                    <a:pos x="47" y="13"/>
                  </a:cxn>
                  <a:cxn ang="0">
                    <a:pos x="40" y="17"/>
                  </a:cxn>
                  <a:cxn ang="0">
                    <a:pos x="37" y="23"/>
                  </a:cxn>
                  <a:cxn ang="0">
                    <a:pos x="23" y="33"/>
                  </a:cxn>
                  <a:cxn ang="0">
                    <a:pos x="23" y="37"/>
                  </a:cxn>
                  <a:cxn ang="0">
                    <a:pos x="23" y="43"/>
                  </a:cxn>
                  <a:cxn ang="0">
                    <a:pos x="30" y="43"/>
                  </a:cxn>
                  <a:cxn ang="0">
                    <a:pos x="40" y="37"/>
                  </a:cxn>
                  <a:cxn ang="0">
                    <a:pos x="47" y="33"/>
                  </a:cxn>
                  <a:cxn ang="0">
                    <a:pos x="56" y="33"/>
                  </a:cxn>
                  <a:cxn ang="0">
                    <a:pos x="63" y="27"/>
                  </a:cxn>
                  <a:cxn ang="0">
                    <a:pos x="63" y="33"/>
                  </a:cxn>
                  <a:cxn ang="0">
                    <a:pos x="66" y="27"/>
                  </a:cxn>
                  <a:cxn ang="0">
                    <a:pos x="66" y="17"/>
                  </a:cxn>
                  <a:cxn ang="0">
                    <a:pos x="60" y="7"/>
                  </a:cxn>
                  <a:cxn ang="0">
                    <a:pos x="47" y="3"/>
                  </a:cxn>
                  <a:cxn ang="0">
                    <a:pos x="50" y="3"/>
                  </a:cxn>
                  <a:cxn ang="0">
                    <a:pos x="63" y="7"/>
                  </a:cxn>
                  <a:cxn ang="0">
                    <a:pos x="70" y="17"/>
                  </a:cxn>
                  <a:cxn ang="0">
                    <a:pos x="70" y="30"/>
                  </a:cxn>
                  <a:cxn ang="0">
                    <a:pos x="63" y="33"/>
                  </a:cxn>
                  <a:cxn ang="0">
                    <a:pos x="63" y="33"/>
                  </a:cxn>
                  <a:cxn ang="0">
                    <a:pos x="50" y="37"/>
                  </a:cxn>
                  <a:cxn ang="0">
                    <a:pos x="40" y="37"/>
                  </a:cxn>
                  <a:cxn ang="0">
                    <a:pos x="30" y="43"/>
                  </a:cxn>
                  <a:cxn ang="0">
                    <a:pos x="20" y="43"/>
                  </a:cxn>
                  <a:cxn ang="0">
                    <a:pos x="17" y="47"/>
                  </a:cxn>
                  <a:cxn ang="0">
                    <a:pos x="13" y="50"/>
                  </a:cxn>
                  <a:cxn ang="0">
                    <a:pos x="7" y="43"/>
                  </a:cxn>
                  <a:cxn ang="0">
                    <a:pos x="0" y="37"/>
                  </a:cxn>
                  <a:cxn ang="0">
                    <a:pos x="0" y="27"/>
                  </a:cxn>
                  <a:cxn ang="0">
                    <a:pos x="0" y="23"/>
                  </a:cxn>
                  <a:cxn ang="0">
                    <a:pos x="0" y="27"/>
                  </a:cxn>
                  <a:cxn ang="0">
                    <a:pos x="0" y="33"/>
                  </a:cxn>
                  <a:cxn ang="0">
                    <a:pos x="7" y="33"/>
                  </a:cxn>
                  <a:cxn ang="0">
                    <a:pos x="3" y="17"/>
                  </a:cxn>
                  <a:cxn ang="0">
                    <a:pos x="3" y="17"/>
                  </a:cxn>
                  <a:cxn ang="0">
                    <a:pos x="17" y="3"/>
                  </a:cxn>
                  <a:cxn ang="0">
                    <a:pos x="20" y="0"/>
                  </a:cxn>
                  <a:cxn ang="0">
                    <a:pos x="17" y="7"/>
                  </a:cxn>
                  <a:cxn ang="0">
                    <a:pos x="3" y="17"/>
                  </a:cxn>
                  <a:cxn ang="0">
                    <a:pos x="3" y="17"/>
                  </a:cxn>
                  <a:cxn ang="0">
                    <a:pos x="13" y="43"/>
                  </a:cxn>
                  <a:cxn ang="0">
                    <a:pos x="17" y="43"/>
                  </a:cxn>
                  <a:cxn ang="0">
                    <a:pos x="17" y="30"/>
                  </a:cxn>
                  <a:cxn ang="0">
                    <a:pos x="17" y="17"/>
                  </a:cxn>
                  <a:cxn ang="0">
                    <a:pos x="17" y="17"/>
                  </a:cxn>
                  <a:cxn ang="0">
                    <a:pos x="27" y="13"/>
                  </a:cxn>
                  <a:cxn ang="0">
                    <a:pos x="30" y="7"/>
                  </a:cxn>
                  <a:cxn ang="0">
                    <a:pos x="30" y="13"/>
                  </a:cxn>
                  <a:cxn ang="0">
                    <a:pos x="47" y="13"/>
                  </a:cxn>
                </a:cxnLst>
                <a:rect l="0" t="0" r="r" b="b"/>
                <a:pathLst>
                  <a:path w="70" h="50">
                    <a:moveTo>
                      <a:pt x="47" y="13"/>
                    </a:moveTo>
                    <a:lnTo>
                      <a:pt x="40" y="17"/>
                    </a:lnTo>
                    <a:lnTo>
                      <a:pt x="37" y="23"/>
                    </a:lnTo>
                    <a:lnTo>
                      <a:pt x="23" y="33"/>
                    </a:lnTo>
                    <a:lnTo>
                      <a:pt x="23" y="37"/>
                    </a:lnTo>
                    <a:lnTo>
                      <a:pt x="23" y="43"/>
                    </a:lnTo>
                    <a:lnTo>
                      <a:pt x="30" y="43"/>
                    </a:lnTo>
                    <a:lnTo>
                      <a:pt x="40" y="37"/>
                    </a:lnTo>
                    <a:lnTo>
                      <a:pt x="47" y="33"/>
                    </a:lnTo>
                    <a:lnTo>
                      <a:pt x="56" y="33"/>
                    </a:lnTo>
                    <a:lnTo>
                      <a:pt x="63" y="27"/>
                    </a:lnTo>
                    <a:lnTo>
                      <a:pt x="63" y="33"/>
                    </a:lnTo>
                    <a:lnTo>
                      <a:pt x="66" y="27"/>
                    </a:lnTo>
                    <a:lnTo>
                      <a:pt x="66" y="17"/>
                    </a:lnTo>
                    <a:lnTo>
                      <a:pt x="60" y="7"/>
                    </a:lnTo>
                    <a:lnTo>
                      <a:pt x="47" y="3"/>
                    </a:lnTo>
                    <a:lnTo>
                      <a:pt x="50" y="3"/>
                    </a:lnTo>
                    <a:lnTo>
                      <a:pt x="63" y="7"/>
                    </a:lnTo>
                    <a:lnTo>
                      <a:pt x="70" y="17"/>
                    </a:lnTo>
                    <a:lnTo>
                      <a:pt x="70" y="30"/>
                    </a:lnTo>
                    <a:lnTo>
                      <a:pt x="63" y="33"/>
                    </a:lnTo>
                    <a:lnTo>
                      <a:pt x="63" y="33"/>
                    </a:lnTo>
                    <a:lnTo>
                      <a:pt x="50" y="37"/>
                    </a:lnTo>
                    <a:lnTo>
                      <a:pt x="40" y="37"/>
                    </a:lnTo>
                    <a:lnTo>
                      <a:pt x="30" y="43"/>
                    </a:lnTo>
                    <a:lnTo>
                      <a:pt x="20" y="43"/>
                    </a:lnTo>
                    <a:lnTo>
                      <a:pt x="17" y="47"/>
                    </a:lnTo>
                    <a:lnTo>
                      <a:pt x="13" y="50"/>
                    </a:lnTo>
                    <a:lnTo>
                      <a:pt x="7" y="43"/>
                    </a:lnTo>
                    <a:lnTo>
                      <a:pt x="0" y="37"/>
                    </a:lnTo>
                    <a:lnTo>
                      <a:pt x="0" y="27"/>
                    </a:lnTo>
                    <a:lnTo>
                      <a:pt x="0" y="23"/>
                    </a:lnTo>
                    <a:lnTo>
                      <a:pt x="0" y="27"/>
                    </a:lnTo>
                    <a:lnTo>
                      <a:pt x="0" y="33"/>
                    </a:lnTo>
                    <a:lnTo>
                      <a:pt x="7" y="33"/>
                    </a:lnTo>
                    <a:lnTo>
                      <a:pt x="3" y="17"/>
                    </a:lnTo>
                    <a:lnTo>
                      <a:pt x="3" y="17"/>
                    </a:lnTo>
                    <a:lnTo>
                      <a:pt x="17" y="3"/>
                    </a:lnTo>
                    <a:lnTo>
                      <a:pt x="20" y="0"/>
                    </a:lnTo>
                    <a:lnTo>
                      <a:pt x="17" y="7"/>
                    </a:lnTo>
                    <a:lnTo>
                      <a:pt x="3" y="17"/>
                    </a:lnTo>
                    <a:lnTo>
                      <a:pt x="3" y="17"/>
                    </a:lnTo>
                    <a:lnTo>
                      <a:pt x="13" y="43"/>
                    </a:lnTo>
                    <a:lnTo>
                      <a:pt x="17" y="43"/>
                    </a:lnTo>
                    <a:lnTo>
                      <a:pt x="17" y="30"/>
                    </a:lnTo>
                    <a:lnTo>
                      <a:pt x="17" y="17"/>
                    </a:lnTo>
                    <a:lnTo>
                      <a:pt x="17" y="17"/>
                    </a:lnTo>
                    <a:lnTo>
                      <a:pt x="27" y="13"/>
                    </a:lnTo>
                    <a:lnTo>
                      <a:pt x="30" y="7"/>
                    </a:lnTo>
                    <a:lnTo>
                      <a:pt x="30" y="13"/>
                    </a:lnTo>
                    <a:lnTo>
                      <a:pt x="47" y="13"/>
                    </a:lnTo>
                    <a:close/>
                  </a:path>
                </a:pathLst>
              </a:custGeom>
              <a:solidFill>
                <a:srgbClr val="000000"/>
              </a:solidFill>
              <a:ln w="9525">
                <a:noFill/>
                <a:round/>
                <a:headEnd/>
                <a:tailEnd/>
              </a:ln>
            </p:spPr>
            <p:txBody>
              <a:bodyPr/>
              <a:lstStyle/>
              <a:p>
                <a:endParaRPr lang="en-US" dirty="0"/>
              </a:p>
            </p:txBody>
          </p:sp>
          <p:sp>
            <p:nvSpPr>
              <p:cNvPr id="381080" name="Freeform 152"/>
              <p:cNvSpPr>
                <a:spLocks/>
              </p:cNvSpPr>
              <p:nvPr/>
            </p:nvSpPr>
            <p:spPr bwMode="auto">
              <a:xfrm>
                <a:off x="2317" y="2254"/>
                <a:ext cx="37" cy="7"/>
              </a:xfrm>
              <a:custGeom>
                <a:avLst/>
                <a:gdLst/>
                <a:ahLst/>
                <a:cxnLst>
                  <a:cxn ang="0">
                    <a:pos x="0" y="0"/>
                  </a:cxn>
                  <a:cxn ang="0">
                    <a:pos x="4" y="0"/>
                  </a:cxn>
                  <a:cxn ang="0">
                    <a:pos x="27" y="7"/>
                  </a:cxn>
                  <a:cxn ang="0">
                    <a:pos x="37" y="7"/>
                  </a:cxn>
                  <a:cxn ang="0">
                    <a:pos x="27" y="3"/>
                  </a:cxn>
                  <a:cxn ang="0">
                    <a:pos x="24" y="3"/>
                  </a:cxn>
                  <a:cxn ang="0">
                    <a:pos x="7" y="0"/>
                  </a:cxn>
                  <a:cxn ang="0">
                    <a:pos x="4" y="0"/>
                  </a:cxn>
                  <a:cxn ang="0">
                    <a:pos x="0" y="0"/>
                  </a:cxn>
                </a:cxnLst>
                <a:rect l="0" t="0" r="r" b="b"/>
                <a:pathLst>
                  <a:path w="37" h="7">
                    <a:moveTo>
                      <a:pt x="0" y="0"/>
                    </a:moveTo>
                    <a:lnTo>
                      <a:pt x="4" y="0"/>
                    </a:lnTo>
                    <a:lnTo>
                      <a:pt x="27" y="7"/>
                    </a:lnTo>
                    <a:lnTo>
                      <a:pt x="37" y="7"/>
                    </a:lnTo>
                    <a:lnTo>
                      <a:pt x="27" y="3"/>
                    </a:lnTo>
                    <a:lnTo>
                      <a:pt x="24" y="3"/>
                    </a:lnTo>
                    <a:lnTo>
                      <a:pt x="7" y="0"/>
                    </a:lnTo>
                    <a:lnTo>
                      <a:pt x="4" y="0"/>
                    </a:lnTo>
                    <a:lnTo>
                      <a:pt x="0" y="0"/>
                    </a:lnTo>
                    <a:close/>
                  </a:path>
                </a:pathLst>
              </a:custGeom>
              <a:solidFill>
                <a:srgbClr val="000000"/>
              </a:solidFill>
              <a:ln w="9525">
                <a:noFill/>
                <a:round/>
                <a:headEnd/>
                <a:tailEnd/>
              </a:ln>
            </p:spPr>
            <p:txBody>
              <a:bodyPr/>
              <a:lstStyle/>
              <a:p>
                <a:endParaRPr lang="en-US" dirty="0"/>
              </a:p>
            </p:txBody>
          </p:sp>
          <p:sp>
            <p:nvSpPr>
              <p:cNvPr id="381081" name="Freeform 153"/>
              <p:cNvSpPr>
                <a:spLocks/>
              </p:cNvSpPr>
              <p:nvPr/>
            </p:nvSpPr>
            <p:spPr bwMode="auto">
              <a:xfrm>
                <a:off x="2287" y="2304"/>
                <a:ext cx="117" cy="33"/>
              </a:xfrm>
              <a:custGeom>
                <a:avLst/>
                <a:gdLst/>
                <a:ahLst/>
                <a:cxnLst>
                  <a:cxn ang="0">
                    <a:pos x="117" y="0"/>
                  </a:cxn>
                  <a:cxn ang="0">
                    <a:pos x="110" y="3"/>
                  </a:cxn>
                  <a:cxn ang="0">
                    <a:pos x="100" y="7"/>
                  </a:cxn>
                  <a:cxn ang="0">
                    <a:pos x="83" y="23"/>
                  </a:cxn>
                  <a:cxn ang="0">
                    <a:pos x="83" y="33"/>
                  </a:cxn>
                  <a:cxn ang="0">
                    <a:pos x="73" y="30"/>
                  </a:cxn>
                  <a:cxn ang="0">
                    <a:pos x="70" y="33"/>
                  </a:cxn>
                  <a:cxn ang="0">
                    <a:pos x="70" y="30"/>
                  </a:cxn>
                  <a:cxn ang="0">
                    <a:pos x="54" y="13"/>
                  </a:cxn>
                  <a:cxn ang="0">
                    <a:pos x="47" y="13"/>
                  </a:cxn>
                  <a:cxn ang="0">
                    <a:pos x="40" y="20"/>
                  </a:cxn>
                  <a:cxn ang="0">
                    <a:pos x="40" y="17"/>
                  </a:cxn>
                  <a:cxn ang="0">
                    <a:pos x="27" y="20"/>
                  </a:cxn>
                  <a:cxn ang="0">
                    <a:pos x="14" y="23"/>
                  </a:cxn>
                  <a:cxn ang="0">
                    <a:pos x="7" y="23"/>
                  </a:cxn>
                  <a:cxn ang="0">
                    <a:pos x="0" y="20"/>
                  </a:cxn>
                  <a:cxn ang="0">
                    <a:pos x="7" y="23"/>
                  </a:cxn>
                  <a:cxn ang="0">
                    <a:pos x="14" y="23"/>
                  </a:cxn>
                  <a:cxn ang="0">
                    <a:pos x="24" y="20"/>
                  </a:cxn>
                  <a:cxn ang="0">
                    <a:pos x="50" y="7"/>
                  </a:cxn>
                  <a:cxn ang="0">
                    <a:pos x="54" y="0"/>
                  </a:cxn>
                  <a:cxn ang="0">
                    <a:pos x="54" y="3"/>
                  </a:cxn>
                  <a:cxn ang="0">
                    <a:pos x="63" y="3"/>
                  </a:cxn>
                  <a:cxn ang="0">
                    <a:pos x="70" y="0"/>
                  </a:cxn>
                  <a:cxn ang="0">
                    <a:pos x="73" y="3"/>
                  </a:cxn>
                  <a:cxn ang="0">
                    <a:pos x="93" y="3"/>
                  </a:cxn>
                  <a:cxn ang="0">
                    <a:pos x="97" y="10"/>
                  </a:cxn>
                  <a:cxn ang="0">
                    <a:pos x="100" y="3"/>
                  </a:cxn>
                  <a:cxn ang="0">
                    <a:pos x="107" y="3"/>
                  </a:cxn>
                  <a:cxn ang="0">
                    <a:pos x="117" y="0"/>
                  </a:cxn>
                </a:cxnLst>
                <a:rect l="0" t="0" r="r" b="b"/>
                <a:pathLst>
                  <a:path w="117" h="33">
                    <a:moveTo>
                      <a:pt x="117" y="0"/>
                    </a:moveTo>
                    <a:lnTo>
                      <a:pt x="110" y="3"/>
                    </a:lnTo>
                    <a:lnTo>
                      <a:pt x="100" y="7"/>
                    </a:lnTo>
                    <a:lnTo>
                      <a:pt x="83" y="23"/>
                    </a:lnTo>
                    <a:lnTo>
                      <a:pt x="83" y="33"/>
                    </a:lnTo>
                    <a:lnTo>
                      <a:pt x="73" y="30"/>
                    </a:lnTo>
                    <a:lnTo>
                      <a:pt x="70" y="33"/>
                    </a:lnTo>
                    <a:lnTo>
                      <a:pt x="70" y="30"/>
                    </a:lnTo>
                    <a:lnTo>
                      <a:pt x="54" y="13"/>
                    </a:lnTo>
                    <a:lnTo>
                      <a:pt x="47" y="13"/>
                    </a:lnTo>
                    <a:lnTo>
                      <a:pt x="40" y="20"/>
                    </a:lnTo>
                    <a:lnTo>
                      <a:pt x="40" y="17"/>
                    </a:lnTo>
                    <a:lnTo>
                      <a:pt x="27" y="20"/>
                    </a:lnTo>
                    <a:lnTo>
                      <a:pt x="14" y="23"/>
                    </a:lnTo>
                    <a:lnTo>
                      <a:pt x="7" y="23"/>
                    </a:lnTo>
                    <a:lnTo>
                      <a:pt x="0" y="20"/>
                    </a:lnTo>
                    <a:lnTo>
                      <a:pt x="7" y="23"/>
                    </a:lnTo>
                    <a:lnTo>
                      <a:pt x="14" y="23"/>
                    </a:lnTo>
                    <a:lnTo>
                      <a:pt x="24" y="20"/>
                    </a:lnTo>
                    <a:lnTo>
                      <a:pt x="50" y="7"/>
                    </a:lnTo>
                    <a:lnTo>
                      <a:pt x="54" y="0"/>
                    </a:lnTo>
                    <a:lnTo>
                      <a:pt x="54" y="3"/>
                    </a:lnTo>
                    <a:lnTo>
                      <a:pt x="63" y="3"/>
                    </a:lnTo>
                    <a:lnTo>
                      <a:pt x="70" y="0"/>
                    </a:lnTo>
                    <a:lnTo>
                      <a:pt x="73" y="3"/>
                    </a:lnTo>
                    <a:lnTo>
                      <a:pt x="93" y="3"/>
                    </a:lnTo>
                    <a:lnTo>
                      <a:pt x="97" y="10"/>
                    </a:lnTo>
                    <a:lnTo>
                      <a:pt x="100" y="3"/>
                    </a:lnTo>
                    <a:lnTo>
                      <a:pt x="107" y="3"/>
                    </a:lnTo>
                    <a:lnTo>
                      <a:pt x="117" y="0"/>
                    </a:lnTo>
                    <a:close/>
                  </a:path>
                </a:pathLst>
              </a:custGeom>
              <a:solidFill>
                <a:srgbClr val="000000"/>
              </a:solidFill>
              <a:ln w="9525">
                <a:noFill/>
                <a:round/>
                <a:headEnd/>
                <a:tailEnd/>
              </a:ln>
            </p:spPr>
            <p:txBody>
              <a:bodyPr/>
              <a:lstStyle/>
              <a:p>
                <a:endParaRPr lang="en-US" dirty="0"/>
              </a:p>
            </p:txBody>
          </p:sp>
          <p:sp>
            <p:nvSpPr>
              <p:cNvPr id="381082" name="Freeform 154"/>
              <p:cNvSpPr>
                <a:spLocks/>
              </p:cNvSpPr>
              <p:nvPr/>
            </p:nvSpPr>
            <p:spPr bwMode="auto">
              <a:xfrm>
                <a:off x="2287" y="2294"/>
                <a:ext cx="140" cy="30"/>
              </a:xfrm>
              <a:custGeom>
                <a:avLst/>
                <a:gdLst/>
                <a:ahLst/>
                <a:cxnLst>
                  <a:cxn ang="0">
                    <a:pos x="0" y="30"/>
                  </a:cxn>
                  <a:cxn ang="0">
                    <a:pos x="17" y="20"/>
                  </a:cxn>
                  <a:cxn ang="0">
                    <a:pos x="54" y="3"/>
                  </a:cxn>
                  <a:cxn ang="0">
                    <a:pos x="70" y="0"/>
                  </a:cxn>
                  <a:cxn ang="0">
                    <a:pos x="97" y="0"/>
                  </a:cxn>
                  <a:cxn ang="0">
                    <a:pos x="120" y="7"/>
                  </a:cxn>
                  <a:cxn ang="0">
                    <a:pos x="140" y="7"/>
                  </a:cxn>
                  <a:cxn ang="0">
                    <a:pos x="133" y="3"/>
                  </a:cxn>
                  <a:cxn ang="0">
                    <a:pos x="120" y="3"/>
                  </a:cxn>
                  <a:cxn ang="0">
                    <a:pos x="97" y="0"/>
                  </a:cxn>
                  <a:cxn ang="0">
                    <a:pos x="73" y="0"/>
                  </a:cxn>
                  <a:cxn ang="0">
                    <a:pos x="57" y="0"/>
                  </a:cxn>
                  <a:cxn ang="0">
                    <a:pos x="54" y="3"/>
                  </a:cxn>
                  <a:cxn ang="0">
                    <a:pos x="14" y="23"/>
                  </a:cxn>
                  <a:cxn ang="0">
                    <a:pos x="0" y="30"/>
                  </a:cxn>
                </a:cxnLst>
                <a:rect l="0" t="0" r="r" b="b"/>
                <a:pathLst>
                  <a:path w="140" h="30">
                    <a:moveTo>
                      <a:pt x="0" y="30"/>
                    </a:moveTo>
                    <a:lnTo>
                      <a:pt x="17" y="20"/>
                    </a:lnTo>
                    <a:lnTo>
                      <a:pt x="54" y="3"/>
                    </a:lnTo>
                    <a:lnTo>
                      <a:pt x="70" y="0"/>
                    </a:lnTo>
                    <a:lnTo>
                      <a:pt x="97" y="0"/>
                    </a:lnTo>
                    <a:lnTo>
                      <a:pt x="120" y="7"/>
                    </a:lnTo>
                    <a:lnTo>
                      <a:pt x="140" y="7"/>
                    </a:lnTo>
                    <a:lnTo>
                      <a:pt x="133" y="3"/>
                    </a:lnTo>
                    <a:lnTo>
                      <a:pt x="120" y="3"/>
                    </a:lnTo>
                    <a:lnTo>
                      <a:pt x="97" y="0"/>
                    </a:lnTo>
                    <a:lnTo>
                      <a:pt x="73" y="0"/>
                    </a:lnTo>
                    <a:lnTo>
                      <a:pt x="57" y="0"/>
                    </a:lnTo>
                    <a:lnTo>
                      <a:pt x="54" y="3"/>
                    </a:lnTo>
                    <a:lnTo>
                      <a:pt x="14" y="23"/>
                    </a:lnTo>
                    <a:lnTo>
                      <a:pt x="0" y="30"/>
                    </a:lnTo>
                    <a:close/>
                  </a:path>
                </a:pathLst>
              </a:custGeom>
              <a:solidFill>
                <a:srgbClr val="000000"/>
              </a:solidFill>
              <a:ln w="9525">
                <a:noFill/>
                <a:round/>
                <a:headEnd/>
                <a:tailEnd/>
              </a:ln>
            </p:spPr>
            <p:txBody>
              <a:bodyPr/>
              <a:lstStyle/>
              <a:p>
                <a:endParaRPr lang="en-US" dirty="0"/>
              </a:p>
            </p:txBody>
          </p:sp>
          <p:sp>
            <p:nvSpPr>
              <p:cNvPr id="381083" name="Freeform 155"/>
              <p:cNvSpPr>
                <a:spLocks/>
              </p:cNvSpPr>
              <p:nvPr/>
            </p:nvSpPr>
            <p:spPr bwMode="auto">
              <a:xfrm>
                <a:off x="2304" y="2297"/>
                <a:ext cx="10" cy="10"/>
              </a:xfrm>
              <a:custGeom>
                <a:avLst/>
                <a:gdLst/>
                <a:ahLst/>
                <a:cxnLst>
                  <a:cxn ang="0">
                    <a:pos x="3" y="7"/>
                  </a:cxn>
                  <a:cxn ang="0">
                    <a:pos x="0" y="10"/>
                  </a:cxn>
                  <a:cxn ang="0">
                    <a:pos x="7" y="7"/>
                  </a:cxn>
                  <a:cxn ang="0">
                    <a:pos x="10" y="0"/>
                  </a:cxn>
                  <a:cxn ang="0">
                    <a:pos x="7" y="0"/>
                  </a:cxn>
                  <a:cxn ang="0">
                    <a:pos x="3" y="7"/>
                  </a:cxn>
                </a:cxnLst>
                <a:rect l="0" t="0" r="r" b="b"/>
                <a:pathLst>
                  <a:path w="10" h="10">
                    <a:moveTo>
                      <a:pt x="3" y="7"/>
                    </a:moveTo>
                    <a:lnTo>
                      <a:pt x="0" y="10"/>
                    </a:lnTo>
                    <a:lnTo>
                      <a:pt x="7" y="7"/>
                    </a:lnTo>
                    <a:lnTo>
                      <a:pt x="10" y="0"/>
                    </a:lnTo>
                    <a:lnTo>
                      <a:pt x="7" y="0"/>
                    </a:lnTo>
                    <a:lnTo>
                      <a:pt x="3" y="7"/>
                    </a:lnTo>
                    <a:close/>
                  </a:path>
                </a:pathLst>
              </a:custGeom>
              <a:solidFill>
                <a:srgbClr val="000000"/>
              </a:solidFill>
              <a:ln w="9525">
                <a:noFill/>
                <a:round/>
                <a:headEnd/>
                <a:tailEnd/>
              </a:ln>
            </p:spPr>
            <p:txBody>
              <a:bodyPr/>
              <a:lstStyle/>
              <a:p>
                <a:endParaRPr lang="en-US" dirty="0"/>
              </a:p>
            </p:txBody>
          </p:sp>
          <p:sp>
            <p:nvSpPr>
              <p:cNvPr id="381084" name="Freeform 156"/>
              <p:cNvSpPr>
                <a:spLocks/>
              </p:cNvSpPr>
              <p:nvPr/>
            </p:nvSpPr>
            <p:spPr bwMode="auto">
              <a:xfrm>
                <a:off x="2327" y="2224"/>
                <a:ext cx="30" cy="47"/>
              </a:xfrm>
              <a:custGeom>
                <a:avLst/>
                <a:gdLst/>
                <a:ahLst/>
                <a:cxnLst>
                  <a:cxn ang="0">
                    <a:pos x="0" y="47"/>
                  </a:cxn>
                  <a:cxn ang="0">
                    <a:pos x="4" y="47"/>
                  </a:cxn>
                  <a:cxn ang="0">
                    <a:pos x="30" y="4"/>
                  </a:cxn>
                  <a:cxn ang="0">
                    <a:pos x="27" y="0"/>
                  </a:cxn>
                  <a:cxn ang="0">
                    <a:pos x="23" y="0"/>
                  </a:cxn>
                  <a:cxn ang="0">
                    <a:pos x="0" y="47"/>
                  </a:cxn>
                </a:cxnLst>
                <a:rect l="0" t="0" r="r" b="b"/>
                <a:pathLst>
                  <a:path w="30" h="47">
                    <a:moveTo>
                      <a:pt x="0" y="47"/>
                    </a:moveTo>
                    <a:lnTo>
                      <a:pt x="4" y="47"/>
                    </a:lnTo>
                    <a:lnTo>
                      <a:pt x="30" y="4"/>
                    </a:lnTo>
                    <a:lnTo>
                      <a:pt x="27" y="0"/>
                    </a:lnTo>
                    <a:lnTo>
                      <a:pt x="23" y="0"/>
                    </a:lnTo>
                    <a:lnTo>
                      <a:pt x="0" y="47"/>
                    </a:lnTo>
                    <a:close/>
                  </a:path>
                </a:pathLst>
              </a:custGeom>
              <a:solidFill>
                <a:srgbClr val="000000"/>
              </a:solidFill>
              <a:ln w="9525">
                <a:noFill/>
                <a:round/>
                <a:headEnd/>
                <a:tailEnd/>
              </a:ln>
            </p:spPr>
            <p:txBody>
              <a:bodyPr/>
              <a:lstStyle/>
              <a:p>
                <a:endParaRPr lang="en-US" dirty="0"/>
              </a:p>
            </p:txBody>
          </p:sp>
          <p:sp>
            <p:nvSpPr>
              <p:cNvPr id="381085" name="Freeform 157"/>
              <p:cNvSpPr>
                <a:spLocks/>
              </p:cNvSpPr>
              <p:nvPr/>
            </p:nvSpPr>
            <p:spPr bwMode="auto">
              <a:xfrm>
                <a:off x="2327" y="2307"/>
                <a:ext cx="107" cy="57"/>
              </a:xfrm>
              <a:custGeom>
                <a:avLst/>
                <a:gdLst/>
                <a:ahLst/>
                <a:cxnLst>
                  <a:cxn ang="0">
                    <a:pos x="0" y="20"/>
                  </a:cxn>
                  <a:cxn ang="0">
                    <a:pos x="17" y="30"/>
                  </a:cxn>
                  <a:cxn ang="0">
                    <a:pos x="33" y="37"/>
                  </a:cxn>
                  <a:cxn ang="0">
                    <a:pos x="40" y="33"/>
                  </a:cxn>
                  <a:cxn ang="0">
                    <a:pos x="43" y="27"/>
                  </a:cxn>
                  <a:cxn ang="0">
                    <a:pos x="50" y="30"/>
                  </a:cxn>
                  <a:cxn ang="0">
                    <a:pos x="60" y="27"/>
                  </a:cxn>
                  <a:cxn ang="0">
                    <a:pos x="77" y="14"/>
                  </a:cxn>
                  <a:cxn ang="0">
                    <a:pos x="77" y="14"/>
                  </a:cxn>
                  <a:cxn ang="0">
                    <a:pos x="77" y="14"/>
                  </a:cxn>
                  <a:cxn ang="0">
                    <a:pos x="93" y="14"/>
                  </a:cxn>
                  <a:cxn ang="0">
                    <a:pos x="107" y="0"/>
                  </a:cxn>
                  <a:cxn ang="0">
                    <a:pos x="107" y="14"/>
                  </a:cxn>
                  <a:cxn ang="0">
                    <a:pos x="97" y="20"/>
                  </a:cxn>
                  <a:cxn ang="0">
                    <a:pos x="73" y="23"/>
                  </a:cxn>
                  <a:cxn ang="0">
                    <a:pos x="60" y="30"/>
                  </a:cxn>
                  <a:cxn ang="0">
                    <a:pos x="53" y="30"/>
                  </a:cxn>
                  <a:cxn ang="0">
                    <a:pos x="63" y="37"/>
                  </a:cxn>
                  <a:cxn ang="0">
                    <a:pos x="70" y="43"/>
                  </a:cxn>
                  <a:cxn ang="0">
                    <a:pos x="70" y="47"/>
                  </a:cxn>
                  <a:cxn ang="0">
                    <a:pos x="47" y="57"/>
                  </a:cxn>
                  <a:cxn ang="0">
                    <a:pos x="53" y="50"/>
                  </a:cxn>
                  <a:cxn ang="0">
                    <a:pos x="53" y="47"/>
                  </a:cxn>
                  <a:cxn ang="0">
                    <a:pos x="37" y="47"/>
                  </a:cxn>
                  <a:cxn ang="0">
                    <a:pos x="30" y="43"/>
                  </a:cxn>
                  <a:cxn ang="0">
                    <a:pos x="30" y="53"/>
                  </a:cxn>
                  <a:cxn ang="0">
                    <a:pos x="43" y="57"/>
                  </a:cxn>
                  <a:cxn ang="0">
                    <a:pos x="30" y="53"/>
                  </a:cxn>
                  <a:cxn ang="0">
                    <a:pos x="23" y="43"/>
                  </a:cxn>
                  <a:cxn ang="0">
                    <a:pos x="14" y="37"/>
                  </a:cxn>
                  <a:cxn ang="0">
                    <a:pos x="14" y="30"/>
                  </a:cxn>
                  <a:cxn ang="0">
                    <a:pos x="14" y="37"/>
                  </a:cxn>
                  <a:cxn ang="0">
                    <a:pos x="37" y="43"/>
                  </a:cxn>
                  <a:cxn ang="0">
                    <a:pos x="43" y="43"/>
                  </a:cxn>
                  <a:cxn ang="0">
                    <a:pos x="43" y="40"/>
                  </a:cxn>
                  <a:cxn ang="0">
                    <a:pos x="33" y="37"/>
                  </a:cxn>
                  <a:cxn ang="0">
                    <a:pos x="17" y="30"/>
                  </a:cxn>
                  <a:cxn ang="0">
                    <a:pos x="0" y="20"/>
                  </a:cxn>
                </a:cxnLst>
                <a:rect l="0" t="0" r="r" b="b"/>
                <a:pathLst>
                  <a:path w="107" h="57">
                    <a:moveTo>
                      <a:pt x="0" y="20"/>
                    </a:moveTo>
                    <a:lnTo>
                      <a:pt x="17" y="30"/>
                    </a:lnTo>
                    <a:lnTo>
                      <a:pt x="33" y="37"/>
                    </a:lnTo>
                    <a:lnTo>
                      <a:pt x="40" y="33"/>
                    </a:lnTo>
                    <a:lnTo>
                      <a:pt x="43" y="27"/>
                    </a:lnTo>
                    <a:lnTo>
                      <a:pt x="50" y="30"/>
                    </a:lnTo>
                    <a:lnTo>
                      <a:pt x="60" y="27"/>
                    </a:lnTo>
                    <a:lnTo>
                      <a:pt x="77" y="14"/>
                    </a:lnTo>
                    <a:lnTo>
                      <a:pt x="77" y="14"/>
                    </a:lnTo>
                    <a:lnTo>
                      <a:pt x="77" y="14"/>
                    </a:lnTo>
                    <a:lnTo>
                      <a:pt x="93" y="14"/>
                    </a:lnTo>
                    <a:lnTo>
                      <a:pt x="107" y="0"/>
                    </a:lnTo>
                    <a:lnTo>
                      <a:pt x="107" y="14"/>
                    </a:lnTo>
                    <a:lnTo>
                      <a:pt x="97" y="20"/>
                    </a:lnTo>
                    <a:lnTo>
                      <a:pt x="73" y="23"/>
                    </a:lnTo>
                    <a:lnTo>
                      <a:pt x="60" y="30"/>
                    </a:lnTo>
                    <a:lnTo>
                      <a:pt x="53" y="30"/>
                    </a:lnTo>
                    <a:lnTo>
                      <a:pt x="63" y="37"/>
                    </a:lnTo>
                    <a:lnTo>
                      <a:pt x="70" y="43"/>
                    </a:lnTo>
                    <a:lnTo>
                      <a:pt x="70" y="47"/>
                    </a:lnTo>
                    <a:lnTo>
                      <a:pt x="47" y="57"/>
                    </a:lnTo>
                    <a:lnTo>
                      <a:pt x="53" y="50"/>
                    </a:lnTo>
                    <a:lnTo>
                      <a:pt x="53" y="47"/>
                    </a:lnTo>
                    <a:lnTo>
                      <a:pt x="37" y="47"/>
                    </a:lnTo>
                    <a:lnTo>
                      <a:pt x="30" y="43"/>
                    </a:lnTo>
                    <a:lnTo>
                      <a:pt x="30" y="53"/>
                    </a:lnTo>
                    <a:lnTo>
                      <a:pt x="43" y="57"/>
                    </a:lnTo>
                    <a:lnTo>
                      <a:pt x="30" y="53"/>
                    </a:lnTo>
                    <a:lnTo>
                      <a:pt x="23" y="43"/>
                    </a:lnTo>
                    <a:lnTo>
                      <a:pt x="14" y="37"/>
                    </a:lnTo>
                    <a:lnTo>
                      <a:pt x="14" y="30"/>
                    </a:lnTo>
                    <a:lnTo>
                      <a:pt x="14" y="37"/>
                    </a:lnTo>
                    <a:lnTo>
                      <a:pt x="37" y="43"/>
                    </a:lnTo>
                    <a:lnTo>
                      <a:pt x="43" y="43"/>
                    </a:lnTo>
                    <a:lnTo>
                      <a:pt x="43" y="40"/>
                    </a:lnTo>
                    <a:lnTo>
                      <a:pt x="33" y="37"/>
                    </a:lnTo>
                    <a:lnTo>
                      <a:pt x="17" y="30"/>
                    </a:lnTo>
                    <a:lnTo>
                      <a:pt x="0" y="20"/>
                    </a:lnTo>
                    <a:close/>
                  </a:path>
                </a:pathLst>
              </a:custGeom>
              <a:solidFill>
                <a:srgbClr val="000000"/>
              </a:solidFill>
              <a:ln w="9525">
                <a:noFill/>
                <a:round/>
                <a:headEnd/>
                <a:tailEnd/>
              </a:ln>
            </p:spPr>
            <p:txBody>
              <a:bodyPr/>
              <a:lstStyle/>
              <a:p>
                <a:endParaRPr lang="en-US" dirty="0"/>
              </a:p>
            </p:txBody>
          </p:sp>
          <p:sp>
            <p:nvSpPr>
              <p:cNvPr id="381086" name="Freeform 158"/>
              <p:cNvSpPr>
                <a:spLocks/>
              </p:cNvSpPr>
              <p:nvPr/>
            </p:nvSpPr>
            <p:spPr bwMode="auto">
              <a:xfrm>
                <a:off x="2390" y="2321"/>
                <a:ext cx="60" cy="29"/>
              </a:xfrm>
              <a:custGeom>
                <a:avLst/>
                <a:gdLst/>
                <a:ahLst/>
                <a:cxnLst>
                  <a:cxn ang="0">
                    <a:pos x="0" y="26"/>
                  </a:cxn>
                  <a:cxn ang="0">
                    <a:pos x="20" y="23"/>
                  </a:cxn>
                  <a:cxn ang="0">
                    <a:pos x="34" y="16"/>
                  </a:cxn>
                  <a:cxn ang="0">
                    <a:pos x="37" y="13"/>
                  </a:cxn>
                  <a:cxn ang="0">
                    <a:pos x="34" y="6"/>
                  </a:cxn>
                  <a:cxn ang="0">
                    <a:pos x="37" y="0"/>
                  </a:cxn>
                  <a:cxn ang="0">
                    <a:pos x="60" y="13"/>
                  </a:cxn>
                  <a:cxn ang="0">
                    <a:pos x="44" y="23"/>
                  </a:cxn>
                  <a:cxn ang="0">
                    <a:pos x="34" y="29"/>
                  </a:cxn>
                  <a:cxn ang="0">
                    <a:pos x="20" y="29"/>
                  </a:cxn>
                  <a:cxn ang="0">
                    <a:pos x="4" y="29"/>
                  </a:cxn>
                  <a:cxn ang="0">
                    <a:pos x="0" y="26"/>
                  </a:cxn>
                </a:cxnLst>
                <a:rect l="0" t="0" r="r" b="b"/>
                <a:pathLst>
                  <a:path w="60" h="29">
                    <a:moveTo>
                      <a:pt x="0" y="26"/>
                    </a:moveTo>
                    <a:lnTo>
                      <a:pt x="20" y="23"/>
                    </a:lnTo>
                    <a:lnTo>
                      <a:pt x="34" y="16"/>
                    </a:lnTo>
                    <a:lnTo>
                      <a:pt x="37" y="13"/>
                    </a:lnTo>
                    <a:lnTo>
                      <a:pt x="34" y="6"/>
                    </a:lnTo>
                    <a:lnTo>
                      <a:pt x="37" y="0"/>
                    </a:lnTo>
                    <a:lnTo>
                      <a:pt x="60" y="13"/>
                    </a:lnTo>
                    <a:lnTo>
                      <a:pt x="44" y="23"/>
                    </a:lnTo>
                    <a:lnTo>
                      <a:pt x="34" y="29"/>
                    </a:lnTo>
                    <a:lnTo>
                      <a:pt x="20" y="29"/>
                    </a:lnTo>
                    <a:lnTo>
                      <a:pt x="4" y="29"/>
                    </a:lnTo>
                    <a:lnTo>
                      <a:pt x="0" y="26"/>
                    </a:lnTo>
                    <a:close/>
                  </a:path>
                </a:pathLst>
              </a:custGeom>
              <a:solidFill>
                <a:srgbClr val="000000"/>
              </a:solidFill>
              <a:ln w="9525">
                <a:noFill/>
                <a:round/>
                <a:headEnd/>
                <a:tailEnd/>
              </a:ln>
            </p:spPr>
            <p:txBody>
              <a:bodyPr/>
              <a:lstStyle/>
              <a:p>
                <a:endParaRPr lang="en-US" dirty="0"/>
              </a:p>
            </p:txBody>
          </p:sp>
          <p:sp>
            <p:nvSpPr>
              <p:cNvPr id="381087" name="Freeform 159"/>
              <p:cNvSpPr>
                <a:spLocks/>
              </p:cNvSpPr>
              <p:nvPr/>
            </p:nvSpPr>
            <p:spPr bwMode="auto">
              <a:xfrm>
                <a:off x="2430" y="2211"/>
                <a:ext cx="176" cy="90"/>
              </a:xfrm>
              <a:custGeom>
                <a:avLst/>
                <a:gdLst/>
                <a:ahLst/>
                <a:cxnLst>
                  <a:cxn ang="0">
                    <a:pos x="0" y="90"/>
                  </a:cxn>
                  <a:cxn ang="0">
                    <a:pos x="30" y="80"/>
                  </a:cxn>
                  <a:cxn ang="0">
                    <a:pos x="73" y="66"/>
                  </a:cxn>
                  <a:cxn ang="0">
                    <a:pos x="146" y="33"/>
                  </a:cxn>
                  <a:cxn ang="0">
                    <a:pos x="163" y="30"/>
                  </a:cxn>
                  <a:cxn ang="0">
                    <a:pos x="176" y="0"/>
                  </a:cxn>
                  <a:cxn ang="0">
                    <a:pos x="170" y="33"/>
                  </a:cxn>
                  <a:cxn ang="0">
                    <a:pos x="156" y="33"/>
                  </a:cxn>
                  <a:cxn ang="0">
                    <a:pos x="100" y="60"/>
                  </a:cxn>
                  <a:cxn ang="0">
                    <a:pos x="27" y="83"/>
                  </a:cxn>
                  <a:cxn ang="0">
                    <a:pos x="0" y="90"/>
                  </a:cxn>
                </a:cxnLst>
                <a:rect l="0" t="0" r="r" b="b"/>
                <a:pathLst>
                  <a:path w="176" h="90">
                    <a:moveTo>
                      <a:pt x="0" y="90"/>
                    </a:moveTo>
                    <a:lnTo>
                      <a:pt x="30" y="80"/>
                    </a:lnTo>
                    <a:lnTo>
                      <a:pt x="73" y="66"/>
                    </a:lnTo>
                    <a:lnTo>
                      <a:pt x="146" y="33"/>
                    </a:lnTo>
                    <a:lnTo>
                      <a:pt x="163" y="30"/>
                    </a:lnTo>
                    <a:lnTo>
                      <a:pt x="176" y="0"/>
                    </a:lnTo>
                    <a:lnTo>
                      <a:pt x="170" y="33"/>
                    </a:lnTo>
                    <a:lnTo>
                      <a:pt x="156" y="33"/>
                    </a:lnTo>
                    <a:lnTo>
                      <a:pt x="100" y="60"/>
                    </a:lnTo>
                    <a:lnTo>
                      <a:pt x="27" y="83"/>
                    </a:lnTo>
                    <a:lnTo>
                      <a:pt x="0" y="90"/>
                    </a:lnTo>
                    <a:close/>
                  </a:path>
                </a:pathLst>
              </a:custGeom>
              <a:solidFill>
                <a:srgbClr val="000000"/>
              </a:solidFill>
              <a:ln w="9525">
                <a:noFill/>
                <a:round/>
                <a:headEnd/>
                <a:tailEnd/>
              </a:ln>
            </p:spPr>
            <p:txBody>
              <a:bodyPr/>
              <a:lstStyle/>
              <a:p>
                <a:endParaRPr lang="en-US" dirty="0"/>
              </a:p>
            </p:txBody>
          </p:sp>
          <p:sp>
            <p:nvSpPr>
              <p:cNvPr id="381088" name="Freeform 160"/>
              <p:cNvSpPr>
                <a:spLocks/>
              </p:cNvSpPr>
              <p:nvPr/>
            </p:nvSpPr>
            <p:spPr bwMode="auto">
              <a:xfrm>
                <a:off x="2447" y="2241"/>
                <a:ext cx="212" cy="96"/>
              </a:xfrm>
              <a:custGeom>
                <a:avLst/>
                <a:gdLst/>
                <a:ahLst/>
                <a:cxnLst>
                  <a:cxn ang="0">
                    <a:pos x="0" y="96"/>
                  </a:cxn>
                  <a:cxn ang="0">
                    <a:pos x="30" y="93"/>
                  </a:cxn>
                  <a:cxn ang="0">
                    <a:pos x="73" y="93"/>
                  </a:cxn>
                  <a:cxn ang="0">
                    <a:pos x="113" y="89"/>
                  </a:cxn>
                  <a:cxn ang="0">
                    <a:pos x="149" y="83"/>
                  </a:cxn>
                  <a:cxn ang="0">
                    <a:pos x="179" y="76"/>
                  </a:cxn>
                  <a:cxn ang="0">
                    <a:pos x="199" y="66"/>
                  </a:cxn>
                  <a:cxn ang="0">
                    <a:pos x="212" y="46"/>
                  </a:cxn>
                  <a:cxn ang="0">
                    <a:pos x="192" y="20"/>
                  </a:cxn>
                  <a:cxn ang="0">
                    <a:pos x="182" y="20"/>
                  </a:cxn>
                  <a:cxn ang="0">
                    <a:pos x="169" y="16"/>
                  </a:cxn>
                  <a:cxn ang="0">
                    <a:pos x="149" y="0"/>
                  </a:cxn>
                  <a:cxn ang="0">
                    <a:pos x="153" y="10"/>
                  </a:cxn>
                  <a:cxn ang="0">
                    <a:pos x="163" y="23"/>
                  </a:cxn>
                  <a:cxn ang="0">
                    <a:pos x="182" y="36"/>
                  </a:cxn>
                  <a:cxn ang="0">
                    <a:pos x="186" y="43"/>
                  </a:cxn>
                  <a:cxn ang="0">
                    <a:pos x="186" y="50"/>
                  </a:cxn>
                  <a:cxn ang="0">
                    <a:pos x="179" y="63"/>
                  </a:cxn>
                  <a:cxn ang="0">
                    <a:pos x="169" y="66"/>
                  </a:cxn>
                  <a:cxn ang="0">
                    <a:pos x="146" y="76"/>
                  </a:cxn>
                  <a:cxn ang="0">
                    <a:pos x="109" y="83"/>
                  </a:cxn>
                  <a:cxn ang="0">
                    <a:pos x="70" y="89"/>
                  </a:cxn>
                  <a:cxn ang="0">
                    <a:pos x="43" y="93"/>
                  </a:cxn>
                  <a:cxn ang="0">
                    <a:pos x="0" y="93"/>
                  </a:cxn>
                  <a:cxn ang="0">
                    <a:pos x="0" y="96"/>
                  </a:cxn>
                </a:cxnLst>
                <a:rect l="0" t="0" r="r" b="b"/>
                <a:pathLst>
                  <a:path w="212" h="96">
                    <a:moveTo>
                      <a:pt x="0" y="96"/>
                    </a:moveTo>
                    <a:lnTo>
                      <a:pt x="30" y="93"/>
                    </a:lnTo>
                    <a:lnTo>
                      <a:pt x="73" y="93"/>
                    </a:lnTo>
                    <a:lnTo>
                      <a:pt x="113" y="89"/>
                    </a:lnTo>
                    <a:lnTo>
                      <a:pt x="149" y="83"/>
                    </a:lnTo>
                    <a:lnTo>
                      <a:pt x="179" y="76"/>
                    </a:lnTo>
                    <a:lnTo>
                      <a:pt x="199" y="66"/>
                    </a:lnTo>
                    <a:lnTo>
                      <a:pt x="212" y="46"/>
                    </a:lnTo>
                    <a:lnTo>
                      <a:pt x="192" y="20"/>
                    </a:lnTo>
                    <a:lnTo>
                      <a:pt x="182" y="20"/>
                    </a:lnTo>
                    <a:lnTo>
                      <a:pt x="169" y="16"/>
                    </a:lnTo>
                    <a:lnTo>
                      <a:pt x="149" y="0"/>
                    </a:lnTo>
                    <a:lnTo>
                      <a:pt x="153" y="10"/>
                    </a:lnTo>
                    <a:lnTo>
                      <a:pt x="163" y="23"/>
                    </a:lnTo>
                    <a:lnTo>
                      <a:pt x="182" y="36"/>
                    </a:lnTo>
                    <a:lnTo>
                      <a:pt x="186" y="43"/>
                    </a:lnTo>
                    <a:lnTo>
                      <a:pt x="186" y="50"/>
                    </a:lnTo>
                    <a:lnTo>
                      <a:pt x="179" y="63"/>
                    </a:lnTo>
                    <a:lnTo>
                      <a:pt x="169" y="66"/>
                    </a:lnTo>
                    <a:lnTo>
                      <a:pt x="146" y="76"/>
                    </a:lnTo>
                    <a:lnTo>
                      <a:pt x="109" y="83"/>
                    </a:lnTo>
                    <a:lnTo>
                      <a:pt x="70" y="89"/>
                    </a:lnTo>
                    <a:lnTo>
                      <a:pt x="43" y="93"/>
                    </a:lnTo>
                    <a:lnTo>
                      <a:pt x="0" y="93"/>
                    </a:lnTo>
                    <a:lnTo>
                      <a:pt x="0" y="96"/>
                    </a:lnTo>
                    <a:close/>
                  </a:path>
                </a:pathLst>
              </a:custGeom>
              <a:solidFill>
                <a:srgbClr val="000000"/>
              </a:solidFill>
              <a:ln w="9525">
                <a:noFill/>
                <a:round/>
                <a:headEnd/>
                <a:tailEnd/>
              </a:ln>
            </p:spPr>
            <p:txBody>
              <a:bodyPr/>
              <a:lstStyle/>
              <a:p>
                <a:endParaRPr lang="en-US" dirty="0"/>
              </a:p>
            </p:txBody>
          </p:sp>
          <p:sp>
            <p:nvSpPr>
              <p:cNvPr id="381089" name="Freeform 161"/>
              <p:cNvSpPr>
                <a:spLocks/>
              </p:cNvSpPr>
              <p:nvPr/>
            </p:nvSpPr>
            <p:spPr bwMode="auto">
              <a:xfrm>
                <a:off x="2507" y="2257"/>
                <a:ext cx="26" cy="17"/>
              </a:xfrm>
              <a:custGeom>
                <a:avLst/>
                <a:gdLst/>
                <a:ahLst/>
                <a:cxnLst>
                  <a:cxn ang="0">
                    <a:pos x="26" y="0"/>
                  </a:cxn>
                  <a:cxn ang="0">
                    <a:pos x="13" y="14"/>
                  </a:cxn>
                  <a:cxn ang="0">
                    <a:pos x="0" y="17"/>
                  </a:cxn>
                  <a:cxn ang="0">
                    <a:pos x="6" y="7"/>
                  </a:cxn>
                  <a:cxn ang="0">
                    <a:pos x="23" y="0"/>
                  </a:cxn>
                  <a:cxn ang="0">
                    <a:pos x="26" y="0"/>
                  </a:cxn>
                </a:cxnLst>
                <a:rect l="0" t="0" r="r" b="b"/>
                <a:pathLst>
                  <a:path w="26" h="17">
                    <a:moveTo>
                      <a:pt x="26" y="0"/>
                    </a:moveTo>
                    <a:lnTo>
                      <a:pt x="13" y="14"/>
                    </a:lnTo>
                    <a:lnTo>
                      <a:pt x="0" y="17"/>
                    </a:lnTo>
                    <a:lnTo>
                      <a:pt x="6" y="7"/>
                    </a:lnTo>
                    <a:lnTo>
                      <a:pt x="23" y="0"/>
                    </a:lnTo>
                    <a:lnTo>
                      <a:pt x="26" y="0"/>
                    </a:lnTo>
                    <a:close/>
                  </a:path>
                </a:pathLst>
              </a:custGeom>
              <a:solidFill>
                <a:srgbClr val="000000"/>
              </a:solidFill>
              <a:ln w="9525">
                <a:noFill/>
                <a:round/>
                <a:headEnd/>
                <a:tailEnd/>
              </a:ln>
            </p:spPr>
            <p:txBody>
              <a:bodyPr/>
              <a:lstStyle/>
              <a:p>
                <a:endParaRPr lang="en-US" dirty="0"/>
              </a:p>
            </p:txBody>
          </p:sp>
          <p:sp>
            <p:nvSpPr>
              <p:cNvPr id="381090" name="Freeform 162"/>
              <p:cNvSpPr>
                <a:spLocks/>
              </p:cNvSpPr>
              <p:nvPr/>
            </p:nvSpPr>
            <p:spPr bwMode="auto">
              <a:xfrm>
                <a:off x="2497" y="2321"/>
                <a:ext cx="219" cy="53"/>
              </a:xfrm>
              <a:custGeom>
                <a:avLst/>
                <a:gdLst/>
                <a:ahLst/>
                <a:cxnLst>
                  <a:cxn ang="0">
                    <a:pos x="0" y="13"/>
                  </a:cxn>
                  <a:cxn ang="0">
                    <a:pos x="13" y="33"/>
                  </a:cxn>
                  <a:cxn ang="0">
                    <a:pos x="30" y="46"/>
                  </a:cxn>
                  <a:cxn ang="0">
                    <a:pos x="46" y="46"/>
                  </a:cxn>
                  <a:cxn ang="0">
                    <a:pos x="63" y="46"/>
                  </a:cxn>
                  <a:cxn ang="0">
                    <a:pos x="86" y="53"/>
                  </a:cxn>
                  <a:cxn ang="0">
                    <a:pos x="162" y="39"/>
                  </a:cxn>
                  <a:cxn ang="0">
                    <a:pos x="186" y="39"/>
                  </a:cxn>
                  <a:cxn ang="0">
                    <a:pos x="219" y="46"/>
                  </a:cxn>
                  <a:cxn ang="0">
                    <a:pos x="216" y="39"/>
                  </a:cxn>
                  <a:cxn ang="0">
                    <a:pos x="159" y="29"/>
                  </a:cxn>
                  <a:cxn ang="0">
                    <a:pos x="142" y="29"/>
                  </a:cxn>
                  <a:cxn ang="0">
                    <a:pos x="109" y="13"/>
                  </a:cxn>
                  <a:cxn ang="0">
                    <a:pos x="119" y="6"/>
                  </a:cxn>
                  <a:cxn ang="0">
                    <a:pos x="116" y="0"/>
                  </a:cxn>
                  <a:cxn ang="0">
                    <a:pos x="99" y="13"/>
                  </a:cxn>
                  <a:cxn ang="0">
                    <a:pos x="63" y="29"/>
                  </a:cxn>
                  <a:cxn ang="0">
                    <a:pos x="36" y="33"/>
                  </a:cxn>
                  <a:cxn ang="0">
                    <a:pos x="13" y="29"/>
                  </a:cxn>
                  <a:cxn ang="0">
                    <a:pos x="0" y="13"/>
                  </a:cxn>
                </a:cxnLst>
                <a:rect l="0" t="0" r="r" b="b"/>
                <a:pathLst>
                  <a:path w="219" h="53">
                    <a:moveTo>
                      <a:pt x="0" y="13"/>
                    </a:moveTo>
                    <a:lnTo>
                      <a:pt x="13" y="33"/>
                    </a:lnTo>
                    <a:lnTo>
                      <a:pt x="30" y="46"/>
                    </a:lnTo>
                    <a:lnTo>
                      <a:pt x="46" y="46"/>
                    </a:lnTo>
                    <a:lnTo>
                      <a:pt x="63" y="46"/>
                    </a:lnTo>
                    <a:lnTo>
                      <a:pt x="86" y="53"/>
                    </a:lnTo>
                    <a:lnTo>
                      <a:pt x="162" y="39"/>
                    </a:lnTo>
                    <a:lnTo>
                      <a:pt x="186" y="39"/>
                    </a:lnTo>
                    <a:lnTo>
                      <a:pt x="219" y="46"/>
                    </a:lnTo>
                    <a:lnTo>
                      <a:pt x="216" y="39"/>
                    </a:lnTo>
                    <a:lnTo>
                      <a:pt x="159" y="29"/>
                    </a:lnTo>
                    <a:lnTo>
                      <a:pt x="142" y="29"/>
                    </a:lnTo>
                    <a:lnTo>
                      <a:pt x="109" y="13"/>
                    </a:lnTo>
                    <a:lnTo>
                      <a:pt x="119" y="6"/>
                    </a:lnTo>
                    <a:lnTo>
                      <a:pt x="116" y="0"/>
                    </a:lnTo>
                    <a:lnTo>
                      <a:pt x="99" y="13"/>
                    </a:lnTo>
                    <a:lnTo>
                      <a:pt x="63" y="29"/>
                    </a:lnTo>
                    <a:lnTo>
                      <a:pt x="36" y="33"/>
                    </a:lnTo>
                    <a:lnTo>
                      <a:pt x="13" y="29"/>
                    </a:lnTo>
                    <a:lnTo>
                      <a:pt x="0" y="13"/>
                    </a:lnTo>
                    <a:close/>
                  </a:path>
                </a:pathLst>
              </a:custGeom>
              <a:solidFill>
                <a:srgbClr val="000000"/>
              </a:solidFill>
              <a:ln w="9525">
                <a:noFill/>
                <a:round/>
                <a:headEnd/>
                <a:tailEnd/>
              </a:ln>
            </p:spPr>
            <p:txBody>
              <a:bodyPr/>
              <a:lstStyle/>
              <a:p>
                <a:endParaRPr lang="en-US" dirty="0"/>
              </a:p>
            </p:txBody>
          </p:sp>
          <p:sp>
            <p:nvSpPr>
              <p:cNvPr id="381091" name="Freeform 163"/>
              <p:cNvSpPr>
                <a:spLocks/>
              </p:cNvSpPr>
              <p:nvPr/>
            </p:nvSpPr>
            <p:spPr bwMode="auto">
              <a:xfrm>
                <a:off x="2560" y="2311"/>
                <a:ext cx="216" cy="189"/>
              </a:xfrm>
              <a:custGeom>
                <a:avLst/>
                <a:gdLst/>
                <a:ahLst/>
                <a:cxnLst>
                  <a:cxn ang="0">
                    <a:pos x="153" y="189"/>
                  </a:cxn>
                  <a:cxn ang="0">
                    <a:pos x="0" y="56"/>
                  </a:cxn>
                  <a:cxn ang="0">
                    <a:pos x="33" y="69"/>
                  </a:cxn>
                  <a:cxn ang="0">
                    <a:pos x="53" y="73"/>
                  </a:cxn>
                  <a:cxn ang="0">
                    <a:pos x="69" y="73"/>
                  </a:cxn>
                  <a:cxn ang="0">
                    <a:pos x="79" y="73"/>
                  </a:cxn>
                  <a:cxn ang="0">
                    <a:pos x="79" y="69"/>
                  </a:cxn>
                  <a:cxn ang="0">
                    <a:pos x="69" y="66"/>
                  </a:cxn>
                  <a:cxn ang="0">
                    <a:pos x="69" y="63"/>
                  </a:cxn>
                  <a:cxn ang="0">
                    <a:pos x="76" y="53"/>
                  </a:cxn>
                  <a:cxn ang="0">
                    <a:pos x="79" y="53"/>
                  </a:cxn>
                  <a:cxn ang="0">
                    <a:pos x="73" y="63"/>
                  </a:cxn>
                  <a:cxn ang="0">
                    <a:pos x="89" y="69"/>
                  </a:cxn>
                  <a:cxn ang="0">
                    <a:pos x="93" y="76"/>
                  </a:cxn>
                  <a:cxn ang="0">
                    <a:pos x="99" y="76"/>
                  </a:cxn>
                  <a:cxn ang="0">
                    <a:pos x="116" y="73"/>
                  </a:cxn>
                  <a:cxn ang="0">
                    <a:pos x="129" y="69"/>
                  </a:cxn>
                  <a:cxn ang="0">
                    <a:pos x="139" y="59"/>
                  </a:cxn>
                  <a:cxn ang="0">
                    <a:pos x="146" y="46"/>
                  </a:cxn>
                  <a:cxn ang="0">
                    <a:pos x="136" y="33"/>
                  </a:cxn>
                  <a:cxn ang="0">
                    <a:pos x="126" y="0"/>
                  </a:cxn>
                  <a:cxn ang="0">
                    <a:pos x="139" y="29"/>
                  </a:cxn>
                  <a:cxn ang="0">
                    <a:pos x="169" y="63"/>
                  </a:cxn>
                  <a:cxn ang="0">
                    <a:pos x="172" y="63"/>
                  </a:cxn>
                  <a:cxn ang="0">
                    <a:pos x="156" y="26"/>
                  </a:cxn>
                  <a:cxn ang="0">
                    <a:pos x="163" y="33"/>
                  </a:cxn>
                  <a:cxn ang="0">
                    <a:pos x="189" y="79"/>
                  </a:cxn>
                  <a:cxn ang="0">
                    <a:pos x="216" y="93"/>
                  </a:cxn>
                  <a:cxn ang="0">
                    <a:pos x="186" y="83"/>
                  </a:cxn>
                  <a:cxn ang="0">
                    <a:pos x="182" y="99"/>
                  </a:cxn>
                  <a:cxn ang="0">
                    <a:pos x="186" y="119"/>
                  </a:cxn>
                  <a:cxn ang="0">
                    <a:pos x="182" y="166"/>
                  </a:cxn>
                  <a:cxn ang="0">
                    <a:pos x="186" y="189"/>
                  </a:cxn>
                  <a:cxn ang="0">
                    <a:pos x="153" y="189"/>
                  </a:cxn>
                </a:cxnLst>
                <a:rect l="0" t="0" r="r" b="b"/>
                <a:pathLst>
                  <a:path w="216" h="189">
                    <a:moveTo>
                      <a:pt x="153" y="189"/>
                    </a:moveTo>
                    <a:lnTo>
                      <a:pt x="0" y="56"/>
                    </a:lnTo>
                    <a:lnTo>
                      <a:pt x="33" y="69"/>
                    </a:lnTo>
                    <a:lnTo>
                      <a:pt x="53" y="73"/>
                    </a:lnTo>
                    <a:lnTo>
                      <a:pt x="69" y="73"/>
                    </a:lnTo>
                    <a:lnTo>
                      <a:pt x="79" y="73"/>
                    </a:lnTo>
                    <a:lnTo>
                      <a:pt x="79" y="69"/>
                    </a:lnTo>
                    <a:lnTo>
                      <a:pt x="69" y="66"/>
                    </a:lnTo>
                    <a:lnTo>
                      <a:pt x="69" y="63"/>
                    </a:lnTo>
                    <a:lnTo>
                      <a:pt x="76" y="53"/>
                    </a:lnTo>
                    <a:lnTo>
                      <a:pt x="79" y="53"/>
                    </a:lnTo>
                    <a:lnTo>
                      <a:pt x="73" y="63"/>
                    </a:lnTo>
                    <a:lnTo>
                      <a:pt x="89" y="69"/>
                    </a:lnTo>
                    <a:lnTo>
                      <a:pt x="93" y="76"/>
                    </a:lnTo>
                    <a:lnTo>
                      <a:pt x="99" y="76"/>
                    </a:lnTo>
                    <a:lnTo>
                      <a:pt x="116" y="73"/>
                    </a:lnTo>
                    <a:lnTo>
                      <a:pt x="129" y="69"/>
                    </a:lnTo>
                    <a:lnTo>
                      <a:pt x="139" y="59"/>
                    </a:lnTo>
                    <a:lnTo>
                      <a:pt x="146" y="46"/>
                    </a:lnTo>
                    <a:lnTo>
                      <a:pt x="136" y="33"/>
                    </a:lnTo>
                    <a:lnTo>
                      <a:pt x="126" y="0"/>
                    </a:lnTo>
                    <a:lnTo>
                      <a:pt x="139" y="29"/>
                    </a:lnTo>
                    <a:lnTo>
                      <a:pt x="169" y="63"/>
                    </a:lnTo>
                    <a:lnTo>
                      <a:pt x="172" y="63"/>
                    </a:lnTo>
                    <a:lnTo>
                      <a:pt x="156" y="26"/>
                    </a:lnTo>
                    <a:lnTo>
                      <a:pt x="163" y="33"/>
                    </a:lnTo>
                    <a:lnTo>
                      <a:pt x="189" y="79"/>
                    </a:lnTo>
                    <a:lnTo>
                      <a:pt x="216" y="93"/>
                    </a:lnTo>
                    <a:lnTo>
                      <a:pt x="186" y="83"/>
                    </a:lnTo>
                    <a:lnTo>
                      <a:pt x="182" y="99"/>
                    </a:lnTo>
                    <a:lnTo>
                      <a:pt x="186" y="119"/>
                    </a:lnTo>
                    <a:lnTo>
                      <a:pt x="182" y="166"/>
                    </a:lnTo>
                    <a:lnTo>
                      <a:pt x="186" y="189"/>
                    </a:lnTo>
                    <a:lnTo>
                      <a:pt x="153" y="189"/>
                    </a:lnTo>
                    <a:close/>
                  </a:path>
                </a:pathLst>
              </a:custGeom>
              <a:solidFill>
                <a:srgbClr val="000000"/>
              </a:solidFill>
              <a:ln w="9525">
                <a:noFill/>
                <a:round/>
                <a:headEnd/>
                <a:tailEnd/>
              </a:ln>
            </p:spPr>
            <p:txBody>
              <a:bodyPr/>
              <a:lstStyle/>
              <a:p>
                <a:endParaRPr lang="en-US" dirty="0"/>
              </a:p>
            </p:txBody>
          </p:sp>
          <p:sp>
            <p:nvSpPr>
              <p:cNvPr id="381092" name="Freeform 164"/>
              <p:cNvSpPr>
                <a:spLocks/>
              </p:cNvSpPr>
              <p:nvPr/>
            </p:nvSpPr>
            <p:spPr bwMode="auto">
              <a:xfrm>
                <a:off x="2623" y="2297"/>
                <a:ext cx="80" cy="53"/>
              </a:xfrm>
              <a:custGeom>
                <a:avLst/>
                <a:gdLst/>
                <a:ahLst/>
                <a:cxnLst>
                  <a:cxn ang="0">
                    <a:pos x="0" y="24"/>
                  </a:cxn>
                  <a:cxn ang="0">
                    <a:pos x="30" y="37"/>
                  </a:cxn>
                  <a:cxn ang="0">
                    <a:pos x="80" y="53"/>
                  </a:cxn>
                  <a:cxn ang="0">
                    <a:pos x="76" y="47"/>
                  </a:cxn>
                  <a:cxn ang="0">
                    <a:pos x="30" y="0"/>
                  </a:cxn>
                  <a:cxn ang="0">
                    <a:pos x="0" y="24"/>
                  </a:cxn>
                </a:cxnLst>
                <a:rect l="0" t="0" r="r" b="b"/>
                <a:pathLst>
                  <a:path w="80" h="53">
                    <a:moveTo>
                      <a:pt x="0" y="24"/>
                    </a:moveTo>
                    <a:lnTo>
                      <a:pt x="30" y="37"/>
                    </a:lnTo>
                    <a:lnTo>
                      <a:pt x="80" y="53"/>
                    </a:lnTo>
                    <a:lnTo>
                      <a:pt x="76" y="47"/>
                    </a:lnTo>
                    <a:lnTo>
                      <a:pt x="30" y="0"/>
                    </a:lnTo>
                    <a:lnTo>
                      <a:pt x="0" y="24"/>
                    </a:lnTo>
                    <a:close/>
                  </a:path>
                </a:pathLst>
              </a:custGeom>
              <a:solidFill>
                <a:srgbClr val="000000"/>
              </a:solidFill>
              <a:ln w="9525">
                <a:noFill/>
                <a:round/>
                <a:headEnd/>
                <a:tailEnd/>
              </a:ln>
            </p:spPr>
            <p:txBody>
              <a:bodyPr/>
              <a:lstStyle/>
              <a:p>
                <a:endParaRPr lang="en-US" dirty="0"/>
              </a:p>
            </p:txBody>
          </p:sp>
          <p:sp>
            <p:nvSpPr>
              <p:cNvPr id="381093" name="Freeform 165"/>
              <p:cNvSpPr>
                <a:spLocks/>
              </p:cNvSpPr>
              <p:nvPr/>
            </p:nvSpPr>
            <p:spPr bwMode="auto">
              <a:xfrm>
                <a:off x="2752" y="2404"/>
                <a:ext cx="110" cy="96"/>
              </a:xfrm>
              <a:custGeom>
                <a:avLst/>
                <a:gdLst/>
                <a:ahLst/>
                <a:cxnLst>
                  <a:cxn ang="0">
                    <a:pos x="110" y="16"/>
                  </a:cxn>
                  <a:cxn ang="0">
                    <a:pos x="20" y="0"/>
                  </a:cxn>
                  <a:cxn ang="0">
                    <a:pos x="10" y="9"/>
                  </a:cxn>
                  <a:cxn ang="0">
                    <a:pos x="10" y="39"/>
                  </a:cxn>
                  <a:cxn ang="0">
                    <a:pos x="0" y="76"/>
                  </a:cxn>
                  <a:cxn ang="0">
                    <a:pos x="0" y="96"/>
                  </a:cxn>
                  <a:cxn ang="0">
                    <a:pos x="110" y="96"/>
                  </a:cxn>
                  <a:cxn ang="0">
                    <a:pos x="110" y="16"/>
                  </a:cxn>
                </a:cxnLst>
                <a:rect l="0" t="0" r="r" b="b"/>
                <a:pathLst>
                  <a:path w="110" h="96">
                    <a:moveTo>
                      <a:pt x="110" y="16"/>
                    </a:moveTo>
                    <a:lnTo>
                      <a:pt x="20" y="0"/>
                    </a:lnTo>
                    <a:lnTo>
                      <a:pt x="10" y="9"/>
                    </a:lnTo>
                    <a:lnTo>
                      <a:pt x="10" y="39"/>
                    </a:lnTo>
                    <a:lnTo>
                      <a:pt x="0" y="76"/>
                    </a:lnTo>
                    <a:lnTo>
                      <a:pt x="0" y="96"/>
                    </a:lnTo>
                    <a:lnTo>
                      <a:pt x="110" y="96"/>
                    </a:lnTo>
                    <a:lnTo>
                      <a:pt x="110" y="16"/>
                    </a:lnTo>
                    <a:close/>
                  </a:path>
                </a:pathLst>
              </a:custGeom>
              <a:solidFill>
                <a:srgbClr val="000000"/>
              </a:solidFill>
              <a:ln w="9525">
                <a:noFill/>
                <a:round/>
                <a:headEnd/>
                <a:tailEnd/>
              </a:ln>
            </p:spPr>
            <p:txBody>
              <a:bodyPr/>
              <a:lstStyle/>
              <a:p>
                <a:endParaRPr lang="en-US" dirty="0"/>
              </a:p>
            </p:txBody>
          </p:sp>
          <p:sp>
            <p:nvSpPr>
              <p:cNvPr id="381094" name="Freeform 166"/>
              <p:cNvSpPr>
                <a:spLocks/>
              </p:cNvSpPr>
              <p:nvPr/>
            </p:nvSpPr>
            <p:spPr bwMode="auto">
              <a:xfrm>
                <a:off x="2042" y="2228"/>
                <a:ext cx="49" cy="59"/>
              </a:xfrm>
              <a:custGeom>
                <a:avLst/>
                <a:gdLst/>
                <a:ahLst/>
                <a:cxnLst>
                  <a:cxn ang="0">
                    <a:pos x="0" y="0"/>
                  </a:cxn>
                  <a:cxn ang="0">
                    <a:pos x="13" y="59"/>
                  </a:cxn>
                  <a:cxn ang="0">
                    <a:pos x="19" y="53"/>
                  </a:cxn>
                  <a:cxn ang="0">
                    <a:pos x="16" y="29"/>
                  </a:cxn>
                  <a:cxn ang="0">
                    <a:pos x="39" y="39"/>
                  </a:cxn>
                  <a:cxn ang="0">
                    <a:pos x="33" y="29"/>
                  </a:cxn>
                  <a:cxn ang="0">
                    <a:pos x="49" y="29"/>
                  </a:cxn>
                  <a:cxn ang="0">
                    <a:pos x="33" y="16"/>
                  </a:cxn>
                  <a:cxn ang="0">
                    <a:pos x="10" y="3"/>
                  </a:cxn>
                  <a:cxn ang="0">
                    <a:pos x="0" y="0"/>
                  </a:cxn>
                </a:cxnLst>
                <a:rect l="0" t="0" r="r" b="b"/>
                <a:pathLst>
                  <a:path w="49" h="59">
                    <a:moveTo>
                      <a:pt x="0" y="0"/>
                    </a:moveTo>
                    <a:lnTo>
                      <a:pt x="13" y="59"/>
                    </a:lnTo>
                    <a:lnTo>
                      <a:pt x="19" y="53"/>
                    </a:lnTo>
                    <a:lnTo>
                      <a:pt x="16" y="29"/>
                    </a:lnTo>
                    <a:lnTo>
                      <a:pt x="39" y="39"/>
                    </a:lnTo>
                    <a:lnTo>
                      <a:pt x="33" y="29"/>
                    </a:lnTo>
                    <a:lnTo>
                      <a:pt x="49" y="29"/>
                    </a:lnTo>
                    <a:lnTo>
                      <a:pt x="33" y="16"/>
                    </a:lnTo>
                    <a:lnTo>
                      <a:pt x="10" y="3"/>
                    </a:lnTo>
                    <a:lnTo>
                      <a:pt x="0" y="0"/>
                    </a:lnTo>
                    <a:close/>
                  </a:path>
                </a:pathLst>
              </a:custGeom>
              <a:solidFill>
                <a:srgbClr val="B1B1D2"/>
              </a:solidFill>
              <a:ln w="9525">
                <a:noFill/>
                <a:round/>
                <a:headEnd/>
                <a:tailEnd/>
              </a:ln>
            </p:spPr>
            <p:txBody>
              <a:bodyPr/>
              <a:lstStyle/>
              <a:p>
                <a:endParaRPr lang="en-US" dirty="0"/>
              </a:p>
            </p:txBody>
          </p:sp>
          <p:sp>
            <p:nvSpPr>
              <p:cNvPr id="381095" name="Freeform 167"/>
              <p:cNvSpPr>
                <a:spLocks/>
              </p:cNvSpPr>
              <p:nvPr/>
            </p:nvSpPr>
            <p:spPr bwMode="auto">
              <a:xfrm>
                <a:off x="2028" y="2221"/>
                <a:ext cx="77" cy="70"/>
              </a:xfrm>
              <a:custGeom>
                <a:avLst/>
                <a:gdLst/>
                <a:ahLst/>
                <a:cxnLst>
                  <a:cxn ang="0">
                    <a:pos x="30" y="70"/>
                  </a:cxn>
                  <a:cxn ang="0">
                    <a:pos x="0" y="0"/>
                  </a:cxn>
                  <a:cxn ang="0">
                    <a:pos x="14" y="7"/>
                  </a:cxn>
                  <a:cxn ang="0">
                    <a:pos x="30" y="13"/>
                  </a:cxn>
                  <a:cxn ang="0">
                    <a:pos x="47" y="20"/>
                  </a:cxn>
                  <a:cxn ang="0">
                    <a:pos x="63" y="36"/>
                  </a:cxn>
                  <a:cxn ang="0">
                    <a:pos x="77" y="46"/>
                  </a:cxn>
                  <a:cxn ang="0">
                    <a:pos x="60" y="36"/>
                  </a:cxn>
                  <a:cxn ang="0">
                    <a:pos x="43" y="20"/>
                  </a:cxn>
                  <a:cxn ang="0">
                    <a:pos x="27" y="13"/>
                  </a:cxn>
                  <a:cxn ang="0">
                    <a:pos x="14" y="10"/>
                  </a:cxn>
                  <a:cxn ang="0">
                    <a:pos x="17" y="16"/>
                  </a:cxn>
                  <a:cxn ang="0">
                    <a:pos x="30" y="23"/>
                  </a:cxn>
                  <a:cxn ang="0">
                    <a:pos x="47" y="33"/>
                  </a:cxn>
                  <a:cxn ang="0">
                    <a:pos x="57" y="36"/>
                  </a:cxn>
                  <a:cxn ang="0">
                    <a:pos x="47" y="33"/>
                  </a:cxn>
                  <a:cxn ang="0">
                    <a:pos x="30" y="26"/>
                  </a:cxn>
                  <a:cxn ang="0">
                    <a:pos x="20" y="23"/>
                  </a:cxn>
                  <a:cxn ang="0">
                    <a:pos x="17" y="23"/>
                  </a:cxn>
                  <a:cxn ang="0">
                    <a:pos x="30" y="50"/>
                  </a:cxn>
                  <a:cxn ang="0">
                    <a:pos x="30" y="56"/>
                  </a:cxn>
                  <a:cxn ang="0">
                    <a:pos x="30" y="70"/>
                  </a:cxn>
                </a:cxnLst>
                <a:rect l="0" t="0" r="r" b="b"/>
                <a:pathLst>
                  <a:path w="77" h="70">
                    <a:moveTo>
                      <a:pt x="30" y="70"/>
                    </a:moveTo>
                    <a:lnTo>
                      <a:pt x="0" y="0"/>
                    </a:lnTo>
                    <a:lnTo>
                      <a:pt x="14" y="7"/>
                    </a:lnTo>
                    <a:lnTo>
                      <a:pt x="30" y="13"/>
                    </a:lnTo>
                    <a:lnTo>
                      <a:pt x="47" y="20"/>
                    </a:lnTo>
                    <a:lnTo>
                      <a:pt x="63" y="36"/>
                    </a:lnTo>
                    <a:lnTo>
                      <a:pt x="77" y="46"/>
                    </a:lnTo>
                    <a:lnTo>
                      <a:pt x="60" y="36"/>
                    </a:lnTo>
                    <a:lnTo>
                      <a:pt x="43" y="20"/>
                    </a:lnTo>
                    <a:lnTo>
                      <a:pt x="27" y="13"/>
                    </a:lnTo>
                    <a:lnTo>
                      <a:pt x="14" y="10"/>
                    </a:lnTo>
                    <a:lnTo>
                      <a:pt x="17" y="16"/>
                    </a:lnTo>
                    <a:lnTo>
                      <a:pt x="30" y="23"/>
                    </a:lnTo>
                    <a:lnTo>
                      <a:pt x="47" y="33"/>
                    </a:lnTo>
                    <a:lnTo>
                      <a:pt x="57" y="36"/>
                    </a:lnTo>
                    <a:lnTo>
                      <a:pt x="47" y="33"/>
                    </a:lnTo>
                    <a:lnTo>
                      <a:pt x="30" y="26"/>
                    </a:lnTo>
                    <a:lnTo>
                      <a:pt x="20" y="23"/>
                    </a:lnTo>
                    <a:lnTo>
                      <a:pt x="17" y="23"/>
                    </a:lnTo>
                    <a:lnTo>
                      <a:pt x="30" y="50"/>
                    </a:lnTo>
                    <a:lnTo>
                      <a:pt x="30" y="56"/>
                    </a:lnTo>
                    <a:lnTo>
                      <a:pt x="30" y="70"/>
                    </a:lnTo>
                    <a:close/>
                  </a:path>
                </a:pathLst>
              </a:custGeom>
              <a:solidFill>
                <a:srgbClr val="000000"/>
              </a:solidFill>
              <a:ln w="9525">
                <a:noFill/>
                <a:round/>
                <a:headEnd/>
                <a:tailEnd/>
              </a:ln>
            </p:spPr>
            <p:txBody>
              <a:bodyPr/>
              <a:lstStyle/>
              <a:p>
                <a:endParaRPr lang="en-US" dirty="0"/>
              </a:p>
            </p:txBody>
          </p:sp>
          <p:sp>
            <p:nvSpPr>
              <p:cNvPr id="381096" name="Freeform 168"/>
              <p:cNvSpPr>
                <a:spLocks/>
              </p:cNvSpPr>
              <p:nvPr/>
            </p:nvSpPr>
            <p:spPr bwMode="auto">
              <a:xfrm>
                <a:off x="2012" y="2125"/>
                <a:ext cx="43" cy="43"/>
              </a:xfrm>
              <a:custGeom>
                <a:avLst/>
                <a:gdLst/>
                <a:ahLst/>
                <a:cxnLst>
                  <a:cxn ang="0">
                    <a:pos x="0" y="0"/>
                  </a:cxn>
                  <a:cxn ang="0">
                    <a:pos x="13" y="6"/>
                  </a:cxn>
                  <a:cxn ang="0">
                    <a:pos x="30" y="16"/>
                  </a:cxn>
                  <a:cxn ang="0">
                    <a:pos x="36" y="29"/>
                  </a:cxn>
                  <a:cxn ang="0">
                    <a:pos x="43" y="39"/>
                  </a:cxn>
                  <a:cxn ang="0">
                    <a:pos x="33" y="43"/>
                  </a:cxn>
                  <a:cxn ang="0">
                    <a:pos x="33" y="36"/>
                  </a:cxn>
                  <a:cxn ang="0">
                    <a:pos x="30" y="23"/>
                  </a:cxn>
                  <a:cxn ang="0">
                    <a:pos x="20" y="16"/>
                  </a:cxn>
                  <a:cxn ang="0">
                    <a:pos x="13" y="6"/>
                  </a:cxn>
                  <a:cxn ang="0">
                    <a:pos x="0" y="0"/>
                  </a:cxn>
                </a:cxnLst>
                <a:rect l="0" t="0" r="r" b="b"/>
                <a:pathLst>
                  <a:path w="43" h="43">
                    <a:moveTo>
                      <a:pt x="0" y="0"/>
                    </a:moveTo>
                    <a:lnTo>
                      <a:pt x="13" y="6"/>
                    </a:lnTo>
                    <a:lnTo>
                      <a:pt x="30" y="16"/>
                    </a:lnTo>
                    <a:lnTo>
                      <a:pt x="36" y="29"/>
                    </a:lnTo>
                    <a:lnTo>
                      <a:pt x="43" y="39"/>
                    </a:lnTo>
                    <a:lnTo>
                      <a:pt x="33" y="43"/>
                    </a:lnTo>
                    <a:lnTo>
                      <a:pt x="33" y="36"/>
                    </a:lnTo>
                    <a:lnTo>
                      <a:pt x="30" y="23"/>
                    </a:lnTo>
                    <a:lnTo>
                      <a:pt x="20" y="16"/>
                    </a:lnTo>
                    <a:lnTo>
                      <a:pt x="13" y="6"/>
                    </a:lnTo>
                    <a:lnTo>
                      <a:pt x="0" y="0"/>
                    </a:lnTo>
                    <a:close/>
                  </a:path>
                </a:pathLst>
              </a:custGeom>
              <a:solidFill>
                <a:srgbClr val="B1B1D2"/>
              </a:solidFill>
              <a:ln w="9525">
                <a:noFill/>
                <a:round/>
                <a:headEnd/>
                <a:tailEnd/>
              </a:ln>
            </p:spPr>
            <p:txBody>
              <a:bodyPr/>
              <a:lstStyle/>
              <a:p>
                <a:endParaRPr lang="en-US" dirty="0"/>
              </a:p>
            </p:txBody>
          </p:sp>
          <p:sp>
            <p:nvSpPr>
              <p:cNvPr id="381097" name="Freeform 169"/>
              <p:cNvSpPr>
                <a:spLocks/>
              </p:cNvSpPr>
              <p:nvPr/>
            </p:nvSpPr>
            <p:spPr bwMode="auto">
              <a:xfrm>
                <a:off x="2091" y="2174"/>
                <a:ext cx="47" cy="47"/>
              </a:xfrm>
              <a:custGeom>
                <a:avLst/>
                <a:gdLst/>
                <a:ahLst/>
                <a:cxnLst>
                  <a:cxn ang="0">
                    <a:pos x="0" y="0"/>
                  </a:cxn>
                  <a:cxn ang="0">
                    <a:pos x="14" y="7"/>
                  </a:cxn>
                  <a:cxn ang="0">
                    <a:pos x="30" y="20"/>
                  </a:cxn>
                  <a:cxn ang="0">
                    <a:pos x="40" y="34"/>
                  </a:cxn>
                  <a:cxn ang="0">
                    <a:pos x="47" y="44"/>
                  </a:cxn>
                  <a:cxn ang="0">
                    <a:pos x="40" y="47"/>
                  </a:cxn>
                  <a:cxn ang="0">
                    <a:pos x="37" y="37"/>
                  </a:cxn>
                  <a:cxn ang="0">
                    <a:pos x="34" y="27"/>
                  </a:cxn>
                  <a:cxn ang="0">
                    <a:pos x="24" y="20"/>
                  </a:cxn>
                  <a:cxn ang="0">
                    <a:pos x="14" y="10"/>
                  </a:cxn>
                  <a:cxn ang="0">
                    <a:pos x="0" y="0"/>
                  </a:cxn>
                </a:cxnLst>
                <a:rect l="0" t="0" r="r" b="b"/>
                <a:pathLst>
                  <a:path w="47" h="47">
                    <a:moveTo>
                      <a:pt x="0" y="0"/>
                    </a:moveTo>
                    <a:lnTo>
                      <a:pt x="14" y="7"/>
                    </a:lnTo>
                    <a:lnTo>
                      <a:pt x="30" y="20"/>
                    </a:lnTo>
                    <a:lnTo>
                      <a:pt x="40" y="34"/>
                    </a:lnTo>
                    <a:lnTo>
                      <a:pt x="47" y="44"/>
                    </a:lnTo>
                    <a:lnTo>
                      <a:pt x="40" y="47"/>
                    </a:lnTo>
                    <a:lnTo>
                      <a:pt x="37" y="37"/>
                    </a:lnTo>
                    <a:lnTo>
                      <a:pt x="34" y="27"/>
                    </a:lnTo>
                    <a:lnTo>
                      <a:pt x="24" y="20"/>
                    </a:lnTo>
                    <a:lnTo>
                      <a:pt x="14" y="10"/>
                    </a:lnTo>
                    <a:lnTo>
                      <a:pt x="0" y="0"/>
                    </a:lnTo>
                    <a:close/>
                  </a:path>
                </a:pathLst>
              </a:custGeom>
              <a:solidFill>
                <a:srgbClr val="B1B1D2"/>
              </a:solidFill>
              <a:ln w="9525">
                <a:noFill/>
                <a:round/>
                <a:headEnd/>
                <a:tailEnd/>
              </a:ln>
            </p:spPr>
            <p:txBody>
              <a:bodyPr/>
              <a:lstStyle/>
              <a:p>
                <a:endParaRPr lang="en-US" dirty="0"/>
              </a:p>
            </p:txBody>
          </p:sp>
          <p:sp>
            <p:nvSpPr>
              <p:cNvPr id="381098" name="Freeform 170"/>
              <p:cNvSpPr>
                <a:spLocks/>
              </p:cNvSpPr>
              <p:nvPr/>
            </p:nvSpPr>
            <p:spPr bwMode="auto">
              <a:xfrm>
                <a:off x="2032" y="2038"/>
                <a:ext cx="26" cy="27"/>
              </a:xfrm>
              <a:custGeom>
                <a:avLst/>
                <a:gdLst/>
                <a:ahLst/>
                <a:cxnLst>
                  <a:cxn ang="0">
                    <a:pos x="0" y="0"/>
                  </a:cxn>
                  <a:cxn ang="0">
                    <a:pos x="10" y="4"/>
                  </a:cxn>
                  <a:cxn ang="0">
                    <a:pos x="20" y="14"/>
                  </a:cxn>
                  <a:cxn ang="0">
                    <a:pos x="26" y="23"/>
                  </a:cxn>
                  <a:cxn ang="0">
                    <a:pos x="23" y="27"/>
                  </a:cxn>
                  <a:cxn ang="0">
                    <a:pos x="16" y="27"/>
                  </a:cxn>
                  <a:cxn ang="0">
                    <a:pos x="20" y="23"/>
                  </a:cxn>
                  <a:cxn ang="0">
                    <a:pos x="13" y="14"/>
                  </a:cxn>
                  <a:cxn ang="0">
                    <a:pos x="10" y="4"/>
                  </a:cxn>
                  <a:cxn ang="0">
                    <a:pos x="0" y="0"/>
                  </a:cxn>
                </a:cxnLst>
                <a:rect l="0" t="0" r="r" b="b"/>
                <a:pathLst>
                  <a:path w="26" h="27">
                    <a:moveTo>
                      <a:pt x="0" y="0"/>
                    </a:moveTo>
                    <a:lnTo>
                      <a:pt x="10" y="4"/>
                    </a:lnTo>
                    <a:lnTo>
                      <a:pt x="20" y="14"/>
                    </a:lnTo>
                    <a:lnTo>
                      <a:pt x="26" y="23"/>
                    </a:lnTo>
                    <a:lnTo>
                      <a:pt x="23" y="27"/>
                    </a:lnTo>
                    <a:lnTo>
                      <a:pt x="16" y="27"/>
                    </a:lnTo>
                    <a:lnTo>
                      <a:pt x="20" y="23"/>
                    </a:lnTo>
                    <a:lnTo>
                      <a:pt x="13" y="14"/>
                    </a:lnTo>
                    <a:lnTo>
                      <a:pt x="10" y="4"/>
                    </a:lnTo>
                    <a:lnTo>
                      <a:pt x="0" y="0"/>
                    </a:lnTo>
                    <a:close/>
                  </a:path>
                </a:pathLst>
              </a:custGeom>
              <a:solidFill>
                <a:srgbClr val="B1B1D2"/>
              </a:solidFill>
              <a:ln w="9525">
                <a:noFill/>
                <a:round/>
                <a:headEnd/>
                <a:tailEnd/>
              </a:ln>
            </p:spPr>
            <p:txBody>
              <a:bodyPr/>
              <a:lstStyle/>
              <a:p>
                <a:endParaRPr lang="en-US" dirty="0"/>
              </a:p>
            </p:txBody>
          </p:sp>
          <p:sp>
            <p:nvSpPr>
              <p:cNvPr id="381099" name="Freeform 171"/>
              <p:cNvSpPr>
                <a:spLocks/>
              </p:cNvSpPr>
              <p:nvPr/>
            </p:nvSpPr>
            <p:spPr bwMode="auto">
              <a:xfrm>
                <a:off x="2576" y="2148"/>
                <a:ext cx="47" cy="33"/>
              </a:xfrm>
              <a:custGeom>
                <a:avLst/>
                <a:gdLst/>
                <a:ahLst/>
                <a:cxnLst>
                  <a:cxn ang="0">
                    <a:pos x="0" y="13"/>
                  </a:cxn>
                  <a:cxn ang="0">
                    <a:pos x="40" y="0"/>
                  </a:cxn>
                  <a:cxn ang="0">
                    <a:pos x="47" y="6"/>
                  </a:cxn>
                  <a:cxn ang="0">
                    <a:pos x="30" y="16"/>
                  </a:cxn>
                  <a:cxn ang="0">
                    <a:pos x="27" y="13"/>
                  </a:cxn>
                  <a:cxn ang="0">
                    <a:pos x="30" y="23"/>
                  </a:cxn>
                  <a:cxn ang="0">
                    <a:pos x="17" y="33"/>
                  </a:cxn>
                  <a:cxn ang="0">
                    <a:pos x="20" y="26"/>
                  </a:cxn>
                  <a:cxn ang="0">
                    <a:pos x="17" y="16"/>
                  </a:cxn>
                  <a:cxn ang="0">
                    <a:pos x="10" y="13"/>
                  </a:cxn>
                  <a:cxn ang="0">
                    <a:pos x="0" y="13"/>
                  </a:cxn>
                </a:cxnLst>
                <a:rect l="0" t="0" r="r" b="b"/>
                <a:pathLst>
                  <a:path w="47" h="33">
                    <a:moveTo>
                      <a:pt x="0" y="13"/>
                    </a:moveTo>
                    <a:lnTo>
                      <a:pt x="40" y="0"/>
                    </a:lnTo>
                    <a:lnTo>
                      <a:pt x="47" y="6"/>
                    </a:lnTo>
                    <a:lnTo>
                      <a:pt x="30" y="16"/>
                    </a:lnTo>
                    <a:lnTo>
                      <a:pt x="27" y="13"/>
                    </a:lnTo>
                    <a:lnTo>
                      <a:pt x="30" y="23"/>
                    </a:lnTo>
                    <a:lnTo>
                      <a:pt x="17" y="33"/>
                    </a:lnTo>
                    <a:lnTo>
                      <a:pt x="20" y="26"/>
                    </a:lnTo>
                    <a:lnTo>
                      <a:pt x="17" y="16"/>
                    </a:lnTo>
                    <a:lnTo>
                      <a:pt x="10" y="13"/>
                    </a:lnTo>
                    <a:lnTo>
                      <a:pt x="0" y="13"/>
                    </a:lnTo>
                    <a:close/>
                  </a:path>
                </a:pathLst>
              </a:custGeom>
              <a:solidFill>
                <a:srgbClr val="FFC281"/>
              </a:solidFill>
              <a:ln w="9525">
                <a:noFill/>
                <a:round/>
                <a:headEnd/>
                <a:tailEnd/>
              </a:ln>
            </p:spPr>
            <p:txBody>
              <a:bodyPr/>
              <a:lstStyle/>
              <a:p>
                <a:endParaRPr lang="en-US" dirty="0"/>
              </a:p>
            </p:txBody>
          </p:sp>
          <p:sp>
            <p:nvSpPr>
              <p:cNvPr id="381100" name="Freeform 172"/>
              <p:cNvSpPr>
                <a:spLocks/>
              </p:cNvSpPr>
              <p:nvPr/>
            </p:nvSpPr>
            <p:spPr bwMode="auto">
              <a:xfrm>
                <a:off x="2523" y="2048"/>
                <a:ext cx="106" cy="130"/>
              </a:xfrm>
              <a:custGeom>
                <a:avLst/>
                <a:gdLst/>
                <a:ahLst/>
                <a:cxnLst>
                  <a:cxn ang="0">
                    <a:pos x="10" y="47"/>
                  </a:cxn>
                  <a:cxn ang="0">
                    <a:pos x="4" y="50"/>
                  </a:cxn>
                  <a:cxn ang="0">
                    <a:pos x="4" y="60"/>
                  </a:cxn>
                  <a:cxn ang="0">
                    <a:pos x="4" y="67"/>
                  </a:cxn>
                  <a:cxn ang="0">
                    <a:pos x="7" y="83"/>
                  </a:cxn>
                  <a:cxn ang="0">
                    <a:pos x="7" y="67"/>
                  </a:cxn>
                  <a:cxn ang="0">
                    <a:pos x="13" y="50"/>
                  </a:cxn>
                  <a:cxn ang="0">
                    <a:pos x="20" y="37"/>
                  </a:cxn>
                  <a:cxn ang="0">
                    <a:pos x="20" y="37"/>
                  </a:cxn>
                  <a:cxn ang="0">
                    <a:pos x="30" y="37"/>
                  </a:cxn>
                  <a:cxn ang="0">
                    <a:pos x="37" y="37"/>
                  </a:cxn>
                  <a:cxn ang="0">
                    <a:pos x="37" y="33"/>
                  </a:cxn>
                  <a:cxn ang="0">
                    <a:pos x="40" y="27"/>
                  </a:cxn>
                  <a:cxn ang="0">
                    <a:pos x="47" y="27"/>
                  </a:cxn>
                  <a:cxn ang="0">
                    <a:pos x="53" y="27"/>
                  </a:cxn>
                  <a:cxn ang="0">
                    <a:pos x="57" y="30"/>
                  </a:cxn>
                  <a:cxn ang="0">
                    <a:pos x="67" y="37"/>
                  </a:cxn>
                  <a:cxn ang="0">
                    <a:pos x="77" y="40"/>
                  </a:cxn>
                  <a:cxn ang="0">
                    <a:pos x="83" y="40"/>
                  </a:cxn>
                  <a:cxn ang="0">
                    <a:pos x="90" y="40"/>
                  </a:cxn>
                  <a:cxn ang="0">
                    <a:pos x="100" y="37"/>
                  </a:cxn>
                  <a:cxn ang="0">
                    <a:pos x="103" y="37"/>
                  </a:cxn>
                  <a:cxn ang="0">
                    <a:pos x="103" y="13"/>
                  </a:cxn>
                  <a:cxn ang="0">
                    <a:pos x="100" y="0"/>
                  </a:cxn>
                  <a:cxn ang="0">
                    <a:pos x="106" y="13"/>
                  </a:cxn>
                  <a:cxn ang="0">
                    <a:pos x="106" y="40"/>
                  </a:cxn>
                  <a:cxn ang="0">
                    <a:pos x="100" y="67"/>
                  </a:cxn>
                  <a:cxn ang="0">
                    <a:pos x="100" y="83"/>
                  </a:cxn>
                  <a:cxn ang="0">
                    <a:pos x="100" y="93"/>
                  </a:cxn>
                  <a:cxn ang="0">
                    <a:pos x="106" y="100"/>
                  </a:cxn>
                  <a:cxn ang="0">
                    <a:pos x="97" y="100"/>
                  </a:cxn>
                  <a:cxn ang="0">
                    <a:pos x="80" y="106"/>
                  </a:cxn>
                  <a:cxn ang="0">
                    <a:pos x="67" y="113"/>
                  </a:cxn>
                  <a:cxn ang="0">
                    <a:pos x="60" y="113"/>
                  </a:cxn>
                  <a:cxn ang="0">
                    <a:pos x="53" y="116"/>
                  </a:cxn>
                  <a:cxn ang="0">
                    <a:pos x="53" y="126"/>
                  </a:cxn>
                  <a:cxn ang="0">
                    <a:pos x="53" y="130"/>
                  </a:cxn>
                  <a:cxn ang="0">
                    <a:pos x="43" y="123"/>
                  </a:cxn>
                  <a:cxn ang="0">
                    <a:pos x="13" y="106"/>
                  </a:cxn>
                  <a:cxn ang="0">
                    <a:pos x="4" y="83"/>
                  </a:cxn>
                  <a:cxn ang="0">
                    <a:pos x="0" y="70"/>
                  </a:cxn>
                  <a:cxn ang="0">
                    <a:pos x="4" y="60"/>
                  </a:cxn>
                  <a:cxn ang="0">
                    <a:pos x="4" y="50"/>
                  </a:cxn>
                  <a:cxn ang="0">
                    <a:pos x="10" y="40"/>
                  </a:cxn>
                  <a:cxn ang="0">
                    <a:pos x="10" y="47"/>
                  </a:cxn>
                </a:cxnLst>
                <a:rect l="0" t="0" r="r" b="b"/>
                <a:pathLst>
                  <a:path w="106" h="130">
                    <a:moveTo>
                      <a:pt x="10" y="47"/>
                    </a:moveTo>
                    <a:lnTo>
                      <a:pt x="4" y="50"/>
                    </a:lnTo>
                    <a:lnTo>
                      <a:pt x="4" y="60"/>
                    </a:lnTo>
                    <a:lnTo>
                      <a:pt x="4" y="67"/>
                    </a:lnTo>
                    <a:lnTo>
                      <a:pt x="7" y="83"/>
                    </a:lnTo>
                    <a:lnTo>
                      <a:pt x="7" y="67"/>
                    </a:lnTo>
                    <a:lnTo>
                      <a:pt x="13" y="50"/>
                    </a:lnTo>
                    <a:lnTo>
                      <a:pt x="20" y="37"/>
                    </a:lnTo>
                    <a:lnTo>
                      <a:pt x="20" y="37"/>
                    </a:lnTo>
                    <a:lnTo>
                      <a:pt x="30" y="37"/>
                    </a:lnTo>
                    <a:lnTo>
                      <a:pt x="37" y="37"/>
                    </a:lnTo>
                    <a:lnTo>
                      <a:pt x="37" y="33"/>
                    </a:lnTo>
                    <a:lnTo>
                      <a:pt x="40" y="27"/>
                    </a:lnTo>
                    <a:lnTo>
                      <a:pt x="47" y="27"/>
                    </a:lnTo>
                    <a:lnTo>
                      <a:pt x="53" y="27"/>
                    </a:lnTo>
                    <a:lnTo>
                      <a:pt x="57" y="30"/>
                    </a:lnTo>
                    <a:lnTo>
                      <a:pt x="67" y="37"/>
                    </a:lnTo>
                    <a:lnTo>
                      <a:pt x="77" y="40"/>
                    </a:lnTo>
                    <a:lnTo>
                      <a:pt x="83" y="40"/>
                    </a:lnTo>
                    <a:lnTo>
                      <a:pt x="90" y="40"/>
                    </a:lnTo>
                    <a:lnTo>
                      <a:pt x="100" y="37"/>
                    </a:lnTo>
                    <a:lnTo>
                      <a:pt x="103" y="37"/>
                    </a:lnTo>
                    <a:lnTo>
                      <a:pt x="103" y="13"/>
                    </a:lnTo>
                    <a:lnTo>
                      <a:pt x="100" y="0"/>
                    </a:lnTo>
                    <a:lnTo>
                      <a:pt x="106" y="13"/>
                    </a:lnTo>
                    <a:lnTo>
                      <a:pt x="106" y="40"/>
                    </a:lnTo>
                    <a:lnTo>
                      <a:pt x="100" y="67"/>
                    </a:lnTo>
                    <a:lnTo>
                      <a:pt x="100" y="83"/>
                    </a:lnTo>
                    <a:lnTo>
                      <a:pt x="100" y="93"/>
                    </a:lnTo>
                    <a:lnTo>
                      <a:pt x="106" y="100"/>
                    </a:lnTo>
                    <a:lnTo>
                      <a:pt x="97" y="100"/>
                    </a:lnTo>
                    <a:lnTo>
                      <a:pt x="80" y="106"/>
                    </a:lnTo>
                    <a:lnTo>
                      <a:pt x="67" y="113"/>
                    </a:lnTo>
                    <a:lnTo>
                      <a:pt x="60" y="113"/>
                    </a:lnTo>
                    <a:lnTo>
                      <a:pt x="53" y="116"/>
                    </a:lnTo>
                    <a:lnTo>
                      <a:pt x="53" y="126"/>
                    </a:lnTo>
                    <a:lnTo>
                      <a:pt x="53" y="130"/>
                    </a:lnTo>
                    <a:lnTo>
                      <a:pt x="43" y="123"/>
                    </a:lnTo>
                    <a:lnTo>
                      <a:pt x="13" y="106"/>
                    </a:lnTo>
                    <a:lnTo>
                      <a:pt x="4" y="83"/>
                    </a:lnTo>
                    <a:lnTo>
                      <a:pt x="0" y="70"/>
                    </a:lnTo>
                    <a:lnTo>
                      <a:pt x="4" y="60"/>
                    </a:lnTo>
                    <a:lnTo>
                      <a:pt x="4" y="50"/>
                    </a:lnTo>
                    <a:lnTo>
                      <a:pt x="10" y="40"/>
                    </a:lnTo>
                    <a:lnTo>
                      <a:pt x="10" y="47"/>
                    </a:lnTo>
                    <a:close/>
                  </a:path>
                </a:pathLst>
              </a:custGeom>
              <a:solidFill>
                <a:srgbClr val="000000"/>
              </a:solidFill>
              <a:ln w="9525">
                <a:noFill/>
                <a:round/>
                <a:headEnd/>
                <a:tailEnd/>
              </a:ln>
            </p:spPr>
            <p:txBody>
              <a:bodyPr/>
              <a:lstStyle/>
              <a:p>
                <a:endParaRPr lang="en-US" dirty="0"/>
              </a:p>
            </p:txBody>
          </p:sp>
          <p:sp>
            <p:nvSpPr>
              <p:cNvPr id="381101" name="Freeform 173"/>
              <p:cNvSpPr>
                <a:spLocks/>
              </p:cNvSpPr>
              <p:nvPr/>
            </p:nvSpPr>
            <p:spPr bwMode="auto">
              <a:xfrm>
                <a:off x="2583" y="2158"/>
                <a:ext cx="20" cy="26"/>
              </a:xfrm>
              <a:custGeom>
                <a:avLst/>
                <a:gdLst/>
                <a:ahLst/>
                <a:cxnLst>
                  <a:cxn ang="0">
                    <a:pos x="0" y="3"/>
                  </a:cxn>
                  <a:cxn ang="0">
                    <a:pos x="7" y="0"/>
                  </a:cxn>
                  <a:cxn ang="0">
                    <a:pos x="13" y="3"/>
                  </a:cxn>
                  <a:cxn ang="0">
                    <a:pos x="17" y="6"/>
                  </a:cxn>
                  <a:cxn ang="0">
                    <a:pos x="20" y="13"/>
                  </a:cxn>
                  <a:cxn ang="0">
                    <a:pos x="17" y="20"/>
                  </a:cxn>
                  <a:cxn ang="0">
                    <a:pos x="13" y="23"/>
                  </a:cxn>
                  <a:cxn ang="0">
                    <a:pos x="7" y="26"/>
                  </a:cxn>
                  <a:cxn ang="0">
                    <a:pos x="3" y="26"/>
                  </a:cxn>
                  <a:cxn ang="0">
                    <a:pos x="0" y="26"/>
                  </a:cxn>
                  <a:cxn ang="0">
                    <a:pos x="7" y="26"/>
                  </a:cxn>
                  <a:cxn ang="0">
                    <a:pos x="7" y="26"/>
                  </a:cxn>
                  <a:cxn ang="0">
                    <a:pos x="10" y="23"/>
                  </a:cxn>
                  <a:cxn ang="0">
                    <a:pos x="17" y="16"/>
                  </a:cxn>
                  <a:cxn ang="0">
                    <a:pos x="13" y="10"/>
                  </a:cxn>
                  <a:cxn ang="0">
                    <a:pos x="10" y="3"/>
                  </a:cxn>
                  <a:cxn ang="0">
                    <a:pos x="7" y="3"/>
                  </a:cxn>
                  <a:cxn ang="0">
                    <a:pos x="0" y="3"/>
                  </a:cxn>
                </a:cxnLst>
                <a:rect l="0" t="0" r="r" b="b"/>
                <a:pathLst>
                  <a:path w="20" h="26">
                    <a:moveTo>
                      <a:pt x="0" y="3"/>
                    </a:moveTo>
                    <a:lnTo>
                      <a:pt x="7" y="0"/>
                    </a:lnTo>
                    <a:lnTo>
                      <a:pt x="13" y="3"/>
                    </a:lnTo>
                    <a:lnTo>
                      <a:pt x="17" y="6"/>
                    </a:lnTo>
                    <a:lnTo>
                      <a:pt x="20" y="13"/>
                    </a:lnTo>
                    <a:lnTo>
                      <a:pt x="17" y="20"/>
                    </a:lnTo>
                    <a:lnTo>
                      <a:pt x="13" y="23"/>
                    </a:lnTo>
                    <a:lnTo>
                      <a:pt x="7" y="26"/>
                    </a:lnTo>
                    <a:lnTo>
                      <a:pt x="3" y="26"/>
                    </a:lnTo>
                    <a:lnTo>
                      <a:pt x="0" y="26"/>
                    </a:lnTo>
                    <a:lnTo>
                      <a:pt x="7" y="26"/>
                    </a:lnTo>
                    <a:lnTo>
                      <a:pt x="7" y="26"/>
                    </a:lnTo>
                    <a:lnTo>
                      <a:pt x="10" y="23"/>
                    </a:lnTo>
                    <a:lnTo>
                      <a:pt x="17" y="16"/>
                    </a:lnTo>
                    <a:lnTo>
                      <a:pt x="13" y="10"/>
                    </a:lnTo>
                    <a:lnTo>
                      <a:pt x="10" y="3"/>
                    </a:lnTo>
                    <a:lnTo>
                      <a:pt x="7" y="3"/>
                    </a:lnTo>
                    <a:lnTo>
                      <a:pt x="0" y="3"/>
                    </a:lnTo>
                    <a:close/>
                  </a:path>
                </a:pathLst>
              </a:custGeom>
              <a:solidFill>
                <a:srgbClr val="000000"/>
              </a:solidFill>
              <a:ln w="9525">
                <a:noFill/>
                <a:round/>
                <a:headEnd/>
                <a:tailEnd/>
              </a:ln>
            </p:spPr>
            <p:txBody>
              <a:bodyPr/>
              <a:lstStyle/>
              <a:p>
                <a:endParaRPr lang="en-US" dirty="0"/>
              </a:p>
            </p:txBody>
          </p:sp>
          <p:sp>
            <p:nvSpPr>
              <p:cNvPr id="381102" name="Freeform 174"/>
              <p:cNvSpPr>
                <a:spLocks/>
              </p:cNvSpPr>
              <p:nvPr/>
            </p:nvSpPr>
            <p:spPr bwMode="auto">
              <a:xfrm>
                <a:off x="2590" y="2154"/>
                <a:ext cx="49" cy="37"/>
              </a:xfrm>
              <a:custGeom>
                <a:avLst/>
                <a:gdLst/>
                <a:ahLst/>
                <a:cxnLst>
                  <a:cxn ang="0">
                    <a:pos x="49" y="0"/>
                  </a:cxn>
                  <a:cxn ang="0">
                    <a:pos x="39" y="4"/>
                  </a:cxn>
                  <a:cxn ang="0">
                    <a:pos x="33" y="7"/>
                  </a:cxn>
                  <a:cxn ang="0">
                    <a:pos x="20" y="10"/>
                  </a:cxn>
                  <a:cxn ang="0">
                    <a:pos x="13" y="4"/>
                  </a:cxn>
                  <a:cxn ang="0">
                    <a:pos x="6" y="0"/>
                  </a:cxn>
                  <a:cxn ang="0">
                    <a:pos x="16" y="10"/>
                  </a:cxn>
                  <a:cxn ang="0">
                    <a:pos x="16" y="24"/>
                  </a:cxn>
                  <a:cxn ang="0">
                    <a:pos x="13" y="27"/>
                  </a:cxn>
                  <a:cxn ang="0">
                    <a:pos x="6" y="34"/>
                  </a:cxn>
                  <a:cxn ang="0">
                    <a:pos x="0" y="34"/>
                  </a:cxn>
                  <a:cxn ang="0">
                    <a:pos x="0" y="37"/>
                  </a:cxn>
                  <a:cxn ang="0">
                    <a:pos x="0" y="37"/>
                  </a:cxn>
                  <a:cxn ang="0">
                    <a:pos x="3" y="37"/>
                  </a:cxn>
                  <a:cxn ang="0">
                    <a:pos x="10" y="30"/>
                  </a:cxn>
                  <a:cxn ang="0">
                    <a:pos x="16" y="24"/>
                  </a:cxn>
                  <a:cxn ang="0">
                    <a:pos x="20" y="14"/>
                  </a:cxn>
                  <a:cxn ang="0">
                    <a:pos x="43" y="4"/>
                  </a:cxn>
                  <a:cxn ang="0">
                    <a:pos x="49" y="0"/>
                  </a:cxn>
                </a:cxnLst>
                <a:rect l="0" t="0" r="r" b="b"/>
                <a:pathLst>
                  <a:path w="49" h="37">
                    <a:moveTo>
                      <a:pt x="49" y="0"/>
                    </a:moveTo>
                    <a:lnTo>
                      <a:pt x="39" y="4"/>
                    </a:lnTo>
                    <a:lnTo>
                      <a:pt x="33" y="7"/>
                    </a:lnTo>
                    <a:lnTo>
                      <a:pt x="20" y="10"/>
                    </a:lnTo>
                    <a:lnTo>
                      <a:pt x="13" y="4"/>
                    </a:lnTo>
                    <a:lnTo>
                      <a:pt x="6" y="0"/>
                    </a:lnTo>
                    <a:lnTo>
                      <a:pt x="16" y="10"/>
                    </a:lnTo>
                    <a:lnTo>
                      <a:pt x="16" y="24"/>
                    </a:lnTo>
                    <a:lnTo>
                      <a:pt x="13" y="27"/>
                    </a:lnTo>
                    <a:lnTo>
                      <a:pt x="6" y="34"/>
                    </a:lnTo>
                    <a:lnTo>
                      <a:pt x="0" y="34"/>
                    </a:lnTo>
                    <a:lnTo>
                      <a:pt x="0" y="37"/>
                    </a:lnTo>
                    <a:lnTo>
                      <a:pt x="0" y="37"/>
                    </a:lnTo>
                    <a:lnTo>
                      <a:pt x="3" y="37"/>
                    </a:lnTo>
                    <a:lnTo>
                      <a:pt x="10" y="30"/>
                    </a:lnTo>
                    <a:lnTo>
                      <a:pt x="16" y="24"/>
                    </a:lnTo>
                    <a:lnTo>
                      <a:pt x="20" y="14"/>
                    </a:lnTo>
                    <a:lnTo>
                      <a:pt x="43" y="4"/>
                    </a:lnTo>
                    <a:lnTo>
                      <a:pt x="49" y="0"/>
                    </a:lnTo>
                    <a:close/>
                  </a:path>
                </a:pathLst>
              </a:custGeom>
              <a:solidFill>
                <a:srgbClr val="000000"/>
              </a:solidFill>
              <a:ln w="9525">
                <a:noFill/>
                <a:round/>
                <a:headEnd/>
                <a:tailEnd/>
              </a:ln>
            </p:spPr>
            <p:txBody>
              <a:bodyPr/>
              <a:lstStyle/>
              <a:p>
                <a:endParaRPr lang="en-US" dirty="0"/>
              </a:p>
            </p:txBody>
          </p:sp>
          <p:sp>
            <p:nvSpPr>
              <p:cNvPr id="381103" name="Freeform 175"/>
              <p:cNvSpPr>
                <a:spLocks/>
              </p:cNvSpPr>
              <p:nvPr/>
            </p:nvSpPr>
            <p:spPr bwMode="auto">
              <a:xfrm>
                <a:off x="2576" y="2161"/>
                <a:ext cx="17" cy="23"/>
              </a:xfrm>
              <a:custGeom>
                <a:avLst/>
                <a:gdLst/>
                <a:ahLst/>
                <a:cxnLst>
                  <a:cxn ang="0">
                    <a:pos x="10" y="0"/>
                  </a:cxn>
                  <a:cxn ang="0">
                    <a:pos x="7" y="0"/>
                  </a:cxn>
                  <a:cxn ang="0">
                    <a:pos x="0" y="3"/>
                  </a:cxn>
                  <a:cxn ang="0">
                    <a:pos x="0" y="13"/>
                  </a:cxn>
                  <a:cxn ang="0">
                    <a:pos x="0" y="17"/>
                  </a:cxn>
                  <a:cxn ang="0">
                    <a:pos x="4" y="20"/>
                  </a:cxn>
                  <a:cxn ang="0">
                    <a:pos x="7" y="23"/>
                  </a:cxn>
                  <a:cxn ang="0">
                    <a:pos x="14" y="23"/>
                  </a:cxn>
                  <a:cxn ang="0">
                    <a:pos x="17" y="20"/>
                  </a:cxn>
                  <a:cxn ang="0">
                    <a:pos x="17" y="13"/>
                  </a:cxn>
                  <a:cxn ang="0">
                    <a:pos x="17" y="3"/>
                  </a:cxn>
                  <a:cxn ang="0">
                    <a:pos x="10" y="0"/>
                  </a:cxn>
                </a:cxnLst>
                <a:rect l="0" t="0" r="r" b="b"/>
                <a:pathLst>
                  <a:path w="17" h="23">
                    <a:moveTo>
                      <a:pt x="10" y="0"/>
                    </a:moveTo>
                    <a:lnTo>
                      <a:pt x="7" y="0"/>
                    </a:lnTo>
                    <a:lnTo>
                      <a:pt x="0" y="3"/>
                    </a:lnTo>
                    <a:lnTo>
                      <a:pt x="0" y="13"/>
                    </a:lnTo>
                    <a:lnTo>
                      <a:pt x="0" y="17"/>
                    </a:lnTo>
                    <a:lnTo>
                      <a:pt x="4" y="20"/>
                    </a:lnTo>
                    <a:lnTo>
                      <a:pt x="7" y="23"/>
                    </a:lnTo>
                    <a:lnTo>
                      <a:pt x="14" y="23"/>
                    </a:lnTo>
                    <a:lnTo>
                      <a:pt x="17" y="20"/>
                    </a:lnTo>
                    <a:lnTo>
                      <a:pt x="17" y="13"/>
                    </a:lnTo>
                    <a:lnTo>
                      <a:pt x="17" y="3"/>
                    </a:lnTo>
                    <a:lnTo>
                      <a:pt x="10" y="0"/>
                    </a:lnTo>
                    <a:close/>
                  </a:path>
                </a:pathLst>
              </a:custGeom>
              <a:solidFill>
                <a:srgbClr val="8F8F8F"/>
              </a:solidFill>
              <a:ln w="9525">
                <a:noFill/>
                <a:round/>
                <a:headEnd/>
                <a:tailEnd/>
              </a:ln>
            </p:spPr>
            <p:txBody>
              <a:bodyPr/>
              <a:lstStyle/>
              <a:p>
                <a:endParaRPr lang="en-US" dirty="0"/>
              </a:p>
            </p:txBody>
          </p:sp>
          <p:sp>
            <p:nvSpPr>
              <p:cNvPr id="381104" name="Freeform 176"/>
              <p:cNvSpPr>
                <a:spLocks/>
              </p:cNvSpPr>
              <p:nvPr/>
            </p:nvSpPr>
            <p:spPr bwMode="auto">
              <a:xfrm>
                <a:off x="2085" y="2068"/>
                <a:ext cx="20" cy="30"/>
              </a:xfrm>
              <a:custGeom>
                <a:avLst/>
                <a:gdLst/>
                <a:ahLst/>
                <a:cxnLst>
                  <a:cxn ang="0">
                    <a:pos x="0" y="0"/>
                  </a:cxn>
                  <a:cxn ang="0">
                    <a:pos x="10" y="7"/>
                  </a:cxn>
                  <a:cxn ang="0">
                    <a:pos x="20" y="17"/>
                  </a:cxn>
                  <a:cxn ang="0">
                    <a:pos x="20" y="23"/>
                  </a:cxn>
                  <a:cxn ang="0">
                    <a:pos x="20" y="30"/>
                  </a:cxn>
                  <a:cxn ang="0">
                    <a:pos x="13" y="30"/>
                  </a:cxn>
                  <a:cxn ang="0">
                    <a:pos x="20" y="27"/>
                  </a:cxn>
                  <a:cxn ang="0">
                    <a:pos x="13" y="17"/>
                  </a:cxn>
                  <a:cxn ang="0">
                    <a:pos x="6" y="7"/>
                  </a:cxn>
                  <a:cxn ang="0">
                    <a:pos x="0" y="0"/>
                  </a:cxn>
                </a:cxnLst>
                <a:rect l="0" t="0" r="r" b="b"/>
                <a:pathLst>
                  <a:path w="20" h="30">
                    <a:moveTo>
                      <a:pt x="0" y="0"/>
                    </a:moveTo>
                    <a:lnTo>
                      <a:pt x="10" y="7"/>
                    </a:lnTo>
                    <a:lnTo>
                      <a:pt x="20" y="17"/>
                    </a:lnTo>
                    <a:lnTo>
                      <a:pt x="20" y="23"/>
                    </a:lnTo>
                    <a:lnTo>
                      <a:pt x="20" y="30"/>
                    </a:lnTo>
                    <a:lnTo>
                      <a:pt x="13" y="30"/>
                    </a:lnTo>
                    <a:lnTo>
                      <a:pt x="20" y="27"/>
                    </a:lnTo>
                    <a:lnTo>
                      <a:pt x="13" y="17"/>
                    </a:lnTo>
                    <a:lnTo>
                      <a:pt x="6" y="7"/>
                    </a:lnTo>
                    <a:lnTo>
                      <a:pt x="0" y="0"/>
                    </a:lnTo>
                    <a:close/>
                  </a:path>
                </a:pathLst>
              </a:custGeom>
              <a:solidFill>
                <a:srgbClr val="B1B1D2"/>
              </a:solidFill>
              <a:ln w="9525">
                <a:noFill/>
                <a:round/>
                <a:headEnd/>
                <a:tailEnd/>
              </a:ln>
            </p:spPr>
            <p:txBody>
              <a:bodyPr/>
              <a:lstStyle/>
              <a:p>
                <a:endParaRPr lang="en-US" dirty="0"/>
              </a:p>
            </p:txBody>
          </p:sp>
          <p:sp>
            <p:nvSpPr>
              <p:cNvPr id="381105" name="Freeform 177"/>
              <p:cNvSpPr>
                <a:spLocks/>
              </p:cNvSpPr>
              <p:nvPr/>
            </p:nvSpPr>
            <p:spPr bwMode="auto">
              <a:xfrm>
                <a:off x="2334" y="2141"/>
                <a:ext cx="23" cy="33"/>
              </a:xfrm>
              <a:custGeom>
                <a:avLst/>
                <a:gdLst/>
                <a:ahLst/>
                <a:cxnLst>
                  <a:cxn ang="0">
                    <a:pos x="23" y="0"/>
                  </a:cxn>
                  <a:cxn ang="0">
                    <a:pos x="16" y="17"/>
                  </a:cxn>
                  <a:cxn ang="0">
                    <a:pos x="23" y="23"/>
                  </a:cxn>
                  <a:cxn ang="0">
                    <a:pos x="20" y="33"/>
                  </a:cxn>
                  <a:cxn ang="0">
                    <a:pos x="7" y="33"/>
                  </a:cxn>
                  <a:cxn ang="0">
                    <a:pos x="7" y="33"/>
                  </a:cxn>
                  <a:cxn ang="0">
                    <a:pos x="0" y="27"/>
                  </a:cxn>
                  <a:cxn ang="0">
                    <a:pos x="10" y="20"/>
                  </a:cxn>
                  <a:cxn ang="0">
                    <a:pos x="7" y="17"/>
                  </a:cxn>
                  <a:cxn ang="0">
                    <a:pos x="10" y="7"/>
                  </a:cxn>
                  <a:cxn ang="0">
                    <a:pos x="10" y="3"/>
                  </a:cxn>
                  <a:cxn ang="0">
                    <a:pos x="23" y="0"/>
                  </a:cxn>
                </a:cxnLst>
                <a:rect l="0" t="0" r="r" b="b"/>
                <a:pathLst>
                  <a:path w="23" h="33">
                    <a:moveTo>
                      <a:pt x="23" y="0"/>
                    </a:moveTo>
                    <a:lnTo>
                      <a:pt x="16" y="17"/>
                    </a:lnTo>
                    <a:lnTo>
                      <a:pt x="23" y="23"/>
                    </a:lnTo>
                    <a:lnTo>
                      <a:pt x="20" y="33"/>
                    </a:lnTo>
                    <a:lnTo>
                      <a:pt x="7" y="33"/>
                    </a:lnTo>
                    <a:lnTo>
                      <a:pt x="7" y="33"/>
                    </a:lnTo>
                    <a:lnTo>
                      <a:pt x="0" y="27"/>
                    </a:lnTo>
                    <a:lnTo>
                      <a:pt x="10" y="20"/>
                    </a:lnTo>
                    <a:lnTo>
                      <a:pt x="7" y="17"/>
                    </a:lnTo>
                    <a:lnTo>
                      <a:pt x="10" y="7"/>
                    </a:lnTo>
                    <a:lnTo>
                      <a:pt x="10" y="3"/>
                    </a:lnTo>
                    <a:lnTo>
                      <a:pt x="23" y="0"/>
                    </a:lnTo>
                    <a:close/>
                  </a:path>
                </a:pathLst>
              </a:custGeom>
              <a:solidFill>
                <a:srgbClr val="000000"/>
              </a:solidFill>
              <a:ln w="9525">
                <a:noFill/>
                <a:round/>
                <a:headEnd/>
                <a:tailEnd/>
              </a:ln>
            </p:spPr>
            <p:txBody>
              <a:bodyPr/>
              <a:lstStyle/>
              <a:p>
                <a:endParaRPr lang="en-US" dirty="0"/>
              </a:p>
            </p:txBody>
          </p:sp>
          <p:sp>
            <p:nvSpPr>
              <p:cNvPr id="381106" name="Freeform 178"/>
              <p:cNvSpPr>
                <a:spLocks/>
              </p:cNvSpPr>
              <p:nvPr/>
            </p:nvSpPr>
            <p:spPr bwMode="auto">
              <a:xfrm>
                <a:off x="2231" y="1959"/>
                <a:ext cx="17" cy="56"/>
              </a:xfrm>
              <a:custGeom>
                <a:avLst/>
                <a:gdLst/>
                <a:ahLst/>
                <a:cxnLst>
                  <a:cxn ang="0">
                    <a:pos x="17" y="0"/>
                  </a:cxn>
                  <a:cxn ang="0">
                    <a:pos x="13" y="3"/>
                  </a:cxn>
                  <a:cxn ang="0">
                    <a:pos x="7" y="16"/>
                  </a:cxn>
                  <a:cxn ang="0">
                    <a:pos x="7" y="19"/>
                  </a:cxn>
                  <a:cxn ang="0">
                    <a:pos x="0" y="33"/>
                  </a:cxn>
                  <a:cxn ang="0">
                    <a:pos x="3" y="33"/>
                  </a:cxn>
                  <a:cxn ang="0">
                    <a:pos x="10" y="36"/>
                  </a:cxn>
                  <a:cxn ang="0">
                    <a:pos x="7" y="43"/>
                  </a:cxn>
                  <a:cxn ang="0">
                    <a:pos x="13" y="46"/>
                  </a:cxn>
                  <a:cxn ang="0">
                    <a:pos x="13" y="46"/>
                  </a:cxn>
                  <a:cxn ang="0">
                    <a:pos x="13" y="49"/>
                  </a:cxn>
                  <a:cxn ang="0">
                    <a:pos x="13" y="53"/>
                  </a:cxn>
                  <a:cxn ang="0">
                    <a:pos x="17" y="56"/>
                  </a:cxn>
                  <a:cxn ang="0">
                    <a:pos x="17" y="53"/>
                  </a:cxn>
                  <a:cxn ang="0">
                    <a:pos x="13" y="53"/>
                  </a:cxn>
                  <a:cxn ang="0">
                    <a:pos x="13" y="46"/>
                  </a:cxn>
                  <a:cxn ang="0">
                    <a:pos x="17" y="43"/>
                  </a:cxn>
                  <a:cxn ang="0">
                    <a:pos x="10" y="39"/>
                  </a:cxn>
                  <a:cxn ang="0">
                    <a:pos x="13" y="36"/>
                  </a:cxn>
                  <a:cxn ang="0">
                    <a:pos x="13" y="33"/>
                  </a:cxn>
                  <a:cxn ang="0">
                    <a:pos x="10" y="33"/>
                  </a:cxn>
                  <a:cxn ang="0">
                    <a:pos x="7" y="33"/>
                  </a:cxn>
                  <a:cxn ang="0">
                    <a:pos x="3" y="33"/>
                  </a:cxn>
                  <a:cxn ang="0">
                    <a:pos x="10" y="19"/>
                  </a:cxn>
                  <a:cxn ang="0">
                    <a:pos x="7" y="16"/>
                  </a:cxn>
                  <a:cxn ang="0">
                    <a:pos x="17" y="0"/>
                  </a:cxn>
                </a:cxnLst>
                <a:rect l="0" t="0" r="r" b="b"/>
                <a:pathLst>
                  <a:path w="17" h="56">
                    <a:moveTo>
                      <a:pt x="17" y="0"/>
                    </a:moveTo>
                    <a:lnTo>
                      <a:pt x="13" y="3"/>
                    </a:lnTo>
                    <a:lnTo>
                      <a:pt x="7" y="16"/>
                    </a:lnTo>
                    <a:lnTo>
                      <a:pt x="7" y="19"/>
                    </a:lnTo>
                    <a:lnTo>
                      <a:pt x="0" y="33"/>
                    </a:lnTo>
                    <a:lnTo>
                      <a:pt x="3" y="33"/>
                    </a:lnTo>
                    <a:lnTo>
                      <a:pt x="10" y="36"/>
                    </a:lnTo>
                    <a:lnTo>
                      <a:pt x="7" y="43"/>
                    </a:lnTo>
                    <a:lnTo>
                      <a:pt x="13" y="46"/>
                    </a:lnTo>
                    <a:lnTo>
                      <a:pt x="13" y="46"/>
                    </a:lnTo>
                    <a:lnTo>
                      <a:pt x="13" y="49"/>
                    </a:lnTo>
                    <a:lnTo>
                      <a:pt x="13" y="53"/>
                    </a:lnTo>
                    <a:lnTo>
                      <a:pt x="17" y="56"/>
                    </a:lnTo>
                    <a:lnTo>
                      <a:pt x="17" y="53"/>
                    </a:lnTo>
                    <a:lnTo>
                      <a:pt x="13" y="53"/>
                    </a:lnTo>
                    <a:lnTo>
                      <a:pt x="13" y="46"/>
                    </a:lnTo>
                    <a:lnTo>
                      <a:pt x="17" y="43"/>
                    </a:lnTo>
                    <a:lnTo>
                      <a:pt x="10" y="39"/>
                    </a:lnTo>
                    <a:lnTo>
                      <a:pt x="13" y="36"/>
                    </a:lnTo>
                    <a:lnTo>
                      <a:pt x="13" y="33"/>
                    </a:lnTo>
                    <a:lnTo>
                      <a:pt x="10" y="33"/>
                    </a:lnTo>
                    <a:lnTo>
                      <a:pt x="7" y="33"/>
                    </a:lnTo>
                    <a:lnTo>
                      <a:pt x="3" y="33"/>
                    </a:lnTo>
                    <a:lnTo>
                      <a:pt x="10" y="19"/>
                    </a:lnTo>
                    <a:lnTo>
                      <a:pt x="7" y="16"/>
                    </a:lnTo>
                    <a:lnTo>
                      <a:pt x="17" y="0"/>
                    </a:lnTo>
                    <a:close/>
                  </a:path>
                </a:pathLst>
              </a:custGeom>
              <a:solidFill>
                <a:srgbClr val="000000"/>
              </a:solidFill>
              <a:ln w="9525">
                <a:noFill/>
                <a:round/>
                <a:headEnd/>
                <a:tailEnd/>
              </a:ln>
            </p:spPr>
            <p:txBody>
              <a:bodyPr/>
              <a:lstStyle/>
              <a:p>
                <a:endParaRPr lang="en-US" dirty="0"/>
              </a:p>
            </p:txBody>
          </p:sp>
          <p:sp>
            <p:nvSpPr>
              <p:cNvPr id="381107" name="Freeform 179"/>
              <p:cNvSpPr>
                <a:spLocks/>
              </p:cNvSpPr>
              <p:nvPr/>
            </p:nvSpPr>
            <p:spPr bwMode="auto">
              <a:xfrm>
                <a:off x="2231" y="2002"/>
                <a:ext cx="17" cy="13"/>
              </a:xfrm>
              <a:custGeom>
                <a:avLst/>
                <a:gdLst/>
                <a:ahLst/>
                <a:cxnLst>
                  <a:cxn ang="0">
                    <a:pos x="7" y="3"/>
                  </a:cxn>
                  <a:cxn ang="0">
                    <a:pos x="7" y="3"/>
                  </a:cxn>
                  <a:cxn ang="0">
                    <a:pos x="7" y="13"/>
                  </a:cxn>
                  <a:cxn ang="0">
                    <a:pos x="3" y="10"/>
                  </a:cxn>
                  <a:cxn ang="0">
                    <a:pos x="0" y="3"/>
                  </a:cxn>
                  <a:cxn ang="0">
                    <a:pos x="3" y="0"/>
                  </a:cxn>
                  <a:cxn ang="0">
                    <a:pos x="0" y="3"/>
                  </a:cxn>
                  <a:cxn ang="0">
                    <a:pos x="0" y="6"/>
                  </a:cxn>
                  <a:cxn ang="0">
                    <a:pos x="0" y="10"/>
                  </a:cxn>
                  <a:cxn ang="0">
                    <a:pos x="7" y="13"/>
                  </a:cxn>
                  <a:cxn ang="0">
                    <a:pos x="13" y="13"/>
                  </a:cxn>
                  <a:cxn ang="0">
                    <a:pos x="17" y="13"/>
                  </a:cxn>
                  <a:cxn ang="0">
                    <a:pos x="17" y="10"/>
                  </a:cxn>
                  <a:cxn ang="0">
                    <a:pos x="13" y="10"/>
                  </a:cxn>
                  <a:cxn ang="0">
                    <a:pos x="13" y="3"/>
                  </a:cxn>
                  <a:cxn ang="0">
                    <a:pos x="7" y="3"/>
                  </a:cxn>
                </a:cxnLst>
                <a:rect l="0" t="0" r="r" b="b"/>
                <a:pathLst>
                  <a:path w="17" h="13">
                    <a:moveTo>
                      <a:pt x="7" y="3"/>
                    </a:moveTo>
                    <a:lnTo>
                      <a:pt x="7" y="3"/>
                    </a:lnTo>
                    <a:lnTo>
                      <a:pt x="7" y="13"/>
                    </a:lnTo>
                    <a:lnTo>
                      <a:pt x="3" y="10"/>
                    </a:lnTo>
                    <a:lnTo>
                      <a:pt x="0" y="3"/>
                    </a:lnTo>
                    <a:lnTo>
                      <a:pt x="3" y="0"/>
                    </a:lnTo>
                    <a:lnTo>
                      <a:pt x="0" y="3"/>
                    </a:lnTo>
                    <a:lnTo>
                      <a:pt x="0" y="6"/>
                    </a:lnTo>
                    <a:lnTo>
                      <a:pt x="0" y="10"/>
                    </a:lnTo>
                    <a:lnTo>
                      <a:pt x="7" y="13"/>
                    </a:lnTo>
                    <a:lnTo>
                      <a:pt x="13" y="13"/>
                    </a:lnTo>
                    <a:lnTo>
                      <a:pt x="17" y="13"/>
                    </a:lnTo>
                    <a:lnTo>
                      <a:pt x="17" y="10"/>
                    </a:lnTo>
                    <a:lnTo>
                      <a:pt x="13" y="10"/>
                    </a:lnTo>
                    <a:lnTo>
                      <a:pt x="13" y="3"/>
                    </a:lnTo>
                    <a:lnTo>
                      <a:pt x="7" y="3"/>
                    </a:lnTo>
                    <a:close/>
                  </a:path>
                </a:pathLst>
              </a:custGeom>
              <a:solidFill>
                <a:srgbClr val="000000"/>
              </a:solidFill>
              <a:ln w="9525">
                <a:noFill/>
                <a:round/>
                <a:headEnd/>
                <a:tailEnd/>
              </a:ln>
            </p:spPr>
            <p:txBody>
              <a:bodyPr/>
              <a:lstStyle/>
              <a:p>
                <a:endParaRPr lang="en-US" dirty="0"/>
              </a:p>
            </p:txBody>
          </p:sp>
          <p:sp>
            <p:nvSpPr>
              <p:cNvPr id="381108" name="Freeform 180"/>
              <p:cNvSpPr>
                <a:spLocks/>
              </p:cNvSpPr>
              <p:nvPr/>
            </p:nvSpPr>
            <p:spPr bwMode="auto">
              <a:xfrm>
                <a:off x="2261" y="1998"/>
                <a:ext cx="36" cy="34"/>
              </a:xfrm>
              <a:custGeom>
                <a:avLst/>
                <a:gdLst/>
                <a:ahLst/>
                <a:cxnLst>
                  <a:cxn ang="0">
                    <a:pos x="0" y="24"/>
                  </a:cxn>
                  <a:cxn ang="0">
                    <a:pos x="0" y="27"/>
                  </a:cxn>
                  <a:cxn ang="0">
                    <a:pos x="13" y="14"/>
                  </a:cxn>
                  <a:cxn ang="0">
                    <a:pos x="33" y="0"/>
                  </a:cxn>
                  <a:cxn ang="0">
                    <a:pos x="36" y="7"/>
                  </a:cxn>
                  <a:cxn ang="0">
                    <a:pos x="26" y="10"/>
                  </a:cxn>
                  <a:cxn ang="0">
                    <a:pos x="16" y="30"/>
                  </a:cxn>
                  <a:cxn ang="0">
                    <a:pos x="6" y="30"/>
                  </a:cxn>
                  <a:cxn ang="0">
                    <a:pos x="16" y="24"/>
                  </a:cxn>
                  <a:cxn ang="0">
                    <a:pos x="26" y="7"/>
                  </a:cxn>
                  <a:cxn ang="0">
                    <a:pos x="20" y="7"/>
                  </a:cxn>
                  <a:cxn ang="0">
                    <a:pos x="13" y="17"/>
                  </a:cxn>
                  <a:cxn ang="0">
                    <a:pos x="0" y="34"/>
                  </a:cxn>
                  <a:cxn ang="0">
                    <a:pos x="0" y="30"/>
                  </a:cxn>
                  <a:cxn ang="0">
                    <a:pos x="0" y="24"/>
                  </a:cxn>
                </a:cxnLst>
                <a:rect l="0" t="0" r="r" b="b"/>
                <a:pathLst>
                  <a:path w="36" h="34">
                    <a:moveTo>
                      <a:pt x="0" y="24"/>
                    </a:moveTo>
                    <a:lnTo>
                      <a:pt x="0" y="27"/>
                    </a:lnTo>
                    <a:lnTo>
                      <a:pt x="13" y="14"/>
                    </a:lnTo>
                    <a:lnTo>
                      <a:pt x="33" y="0"/>
                    </a:lnTo>
                    <a:lnTo>
                      <a:pt x="36" y="7"/>
                    </a:lnTo>
                    <a:lnTo>
                      <a:pt x="26" y="10"/>
                    </a:lnTo>
                    <a:lnTo>
                      <a:pt x="16" y="30"/>
                    </a:lnTo>
                    <a:lnTo>
                      <a:pt x="6" y="30"/>
                    </a:lnTo>
                    <a:lnTo>
                      <a:pt x="16" y="24"/>
                    </a:lnTo>
                    <a:lnTo>
                      <a:pt x="26" y="7"/>
                    </a:lnTo>
                    <a:lnTo>
                      <a:pt x="20" y="7"/>
                    </a:lnTo>
                    <a:lnTo>
                      <a:pt x="13" y="17"/>
                    </a:lnTo>
                    <a:lnTo>
                      <a:pt x="0" y="34"/>
                    </a:lnTo>
                    <a:lnTo>
                      <a:pt x="0" y="30"/>
                    </a:lnTo>
                    <a:lnTo>
                      <a:pt x="0" y="24"/>
                    </a:lnTo>
                    <a:close/>
                  </a:path>
                </a:pathLst>
              </a:custGeom>
              <a:solidFill>
                <a:srgbClr val="000000"/>
              </a:solidFill>
              <a:ln w="9525">
                <a:noFill/>
                <a:round/>
                <a:headEnd/>
                <a:tailEnd/>
              </a:ln>
            </p:spPr>
            <p:txBody>
              <a:bodyPr/>
              <a:lstStyle/>
              <a:p>
                <a:endParaRPr lang="en-US" dirty="0"/>
              </a:p>
            </p:txBody>
          </p:sp>
          <p:sp>
            <p:nvSpPr>
              <p:cNvPr id="381109" name="Freeform 181"/>
              <p:cNvSpPr>
                <a:spLocks/>
              </p:cNvSpPr>
              <p:nvPr/>
            </p:nvSpPr>
            <p:spPr bwMode="auto">
              <a:xfrm>
                <a:off x="2238" y="1978"/>
                <a:ext cx="33" cy="7"/>
              </a:xfrm>
              <a:custGeom>
                <a:avLst/>
                <a:gdLst/>
                <a:ahLst/>
                <a:cxnLst>
                  <a:cxn ang="0">
                    <a:pos x="0" y="7"/>
                  </a:cxn>
                  <a:cxn ang="0">
                    <a:pos x="10" y="4"/>
                  </a:cxn>
                  <a:cxn ang="0">
                    <a:pos x="33" y="0"/>
                  </a:cxn>
                  <a:cxn ang="0">
                    <a:pos x="0" y="7"/>
                  </a:cxn>
                </a:cxnLst>
                <a:rect l="0" t="0" r="r" b="b"/>
                <a:pathLst>
                  <a:path w="33" h="7">
                    <a:moveTo>
                      <a:pt x="0" y="7"/>
                    </a:moveTo>
                    <a:lnTo>
                      <a:pt x="10" y="4"/>
                    </a:lnTo>
                    <a:lnTo>
                      <a:pt x="33" y="0"/>
                    </a:lnTo>
                    <a:lnTo>
                      <a:pt x="0" y="7"/>
                    </a:lnTo>
                    <a:close/>
                  </a:path>
                </a:pathLst>
              </a:custGeom>
              <a:solidFill>
                <a:srgbClr val="000000"/>
              </a:solidFill>
              <a:ln w="9525">
                <a:noFill/>
                <a:round/>
                <a:headEnd/>
                <a:tailEnd/>
              </a:ln>
            </p:spPr>
            <p:txBody>
              <a:bodyPr/>
              <a:lstStyle/>
              <a:p>
                <a:endParaRPr lang="en-US" dirty="0"/>
              </a:p>
            </p:txBody>
          </p:sp>
          <p:sp>
            <p:nvSpPr>
              <p:cNvPr id="381110" name="Freeform 182"/>
              <p:cNvSpPr>
                <a:spLocks/>
              </p:cNvSpPr>
              <p:nvPr/>
            </p:nvSpPr>
            <p:spPr bwMode="auto">
              <a:xfrm>
                <a:off x="2510" y="2032"/>
                <a:ext cx="7" cy="6"/>
              </a:xfrm>
              <a:custGeom>
                <a:avLst/>
                <a:gdLst/>
                <a:ahLst/>
                <a:cxnLst>
                  <a:cxn ang="0">
                    <a:pos x="0" y="3"/>
                  </a:cxn>
                  <a:cxn ang="0">
                    <a:pos x="7" y="6"/>
                  </a:cxn>
                  <a:cxn ang="0">
                    <a:pos x="3" y="0"/>
                  </a:cxn>
                  <a:cxn ang="0">
                    <a:pos x="0" y="3"/>
                  </a:cxn>
                </a:cxnLst>
                <a:rect l="0" t="0" r="r" b="b"/>
                <a:pathLst>
                  <a:path w="7" h="6">
                    <a:moveTo>
                      <a:pt x="0" y="3"/>
                    </a:moveTo>
                    <a:lnTo>
                      <a:pt x="7" y="6"/>
                    </a:lnTo>
                    <a:lnTo>
                      <a:pt x="3" y="0"/>
                    </a:lnTo>
                    <a:lnTo>
                      <a:pt x="0" y="3"/>
                    </a:lnTo>
                    <a:close/>
                  </a:path>
                </a:pathLst>
              </a:custGeom>
              <a:solidFill>
                <a:srgbClr val="000000"/>
              </a:solidFill>
              <a:ln w="9525">
                <a:noFill/>
                <a:round/>
                <a:headEnd/>
                <a:tailEnd/>
              </a:ln>
            </p:spPr>
            <p:txBody>
              <a:bodyPr/>
              <a:lstStyle/>
              <a:p>
                <a:endParaRPr lang="en-US" dirty="0"/>
              </a:p>
            </p:txBody>
          </p:sp>
          <p:sp>
            <p:nvSpPr>
              <p:cNvPr id="381111" name="Freeform 183"/>
              <p:cNvSpPr>
                <a:spLocks/>
              </p:cNvSpPr>
              <p:nvPr/>
            </p:nvSpPr>
            <p:spPr bwMode="auto">
              <a:xfrm>
                <a:off x="2493" y="2032"/>
                <a:ext cx="14" cy="46"/>
              </a:xfrm>
              <a:custGeom>
                <a:avLst/>
                <a:gdLst/>
                <a:ahLst/>
                <a:cxnLst>
                  <a:cxn ang="0">
                    <a:pos x="0" y="0"/>
                  </a:cxn>
                  <a:cxn ang="0">
                    <a:pos x="7" y="6"/>
                  </a:cxn>
                  <a:cxn ang="0">
                    <a:pos x="4" y="16"/>
                  </a:cxn>
                  <a:cxn ang="0">
                    <a:pos x="4" y="39"/>
                  </a:cxn>
                  <a:cxn ang="0">
                    <a:pos x="14" y="46"/>
                  </a:cxn>
                  <a:cxn ang="0">
                    <a:pos x="4" y="39"/>
                  </a:cxn>
                  <a:cxn ang="0">
                    <a:pos x="4" y="6"/>
                  </a:cxn>
                  <a:cxn ang="0">
                    <a:pos x="0" y="0"/>
                  </a:cxn>
                </a:cxnLst>
                <a:rect l="0" t="0" r="r" b="b"/>
                <a:pathLst>
                  <a:path w="14" h="46">
                    <a:moveTo>
                      <a:pt x="0" y="0"/>
                    </a:moveTo>
                    <a:lnTo>
                      <a:pt x="7" y="6"/>
                    </a:lnTo>
                    <a:lnTo>
                      <a:pt x="4" y="16"/>
                    </a:lnTo>
                    <a:lnTo>
                      <a:pt x="4" y="39"/>
                    </a:lnTo>
                    <a:lnTo>
                      <a:pt x="14" y="46"/>
                    </a:lnTo>
                    <a:lnTo>
                      <a:pt x="4" y="39"/>
                    </a:lnTo>
                    <a:lnTo>
                      <a:pt x="4" y="6"/>
                    </a:lnTo>
                    <a:lnTo>
                      <a:pt x="0" y="0"/>
                    </a:lnTo>
                    <a:close/>
                  </a:path>
                </a:pathLst>
              </a:custGeom>
              <a:solidFill>
                <a:srgbClr val="000000"/>
              </a:solidFill>
              <a:ln w="9525">
                <a:noFill/>
                <a:round/>
                <a:headEnd/>
                <a:tailEnd/>
              </a:ln>
            </p:spPr>
            <p:txBody>
              <a:bodyPr/>
              <a:lstStyle/>
              <a:p>
                <a:endParaRPr lang="en-US" dirty="0"/>
              </a:p>
            </p:txBody>
          </p:sp>
          <p:sp>
            <p:nvSpPr>
              <p:cNvPr id="381112" name="Freeform 184"/>
              <p:cNvSpPr>
                <a:spLocks/>
              </p:cNvSpPr>
              <p:nvPr/>
            </p:nvSpPr>
            <p:spPr bwMode="auto">
              <a:xfrm>
                <a:off x="2553" y="2038"/>
                <a:ext cx="37" cy="33"/>
              </a:xfrm>
              <a:custGeom>
                <a:avLst/>
                <a:gdLst/>
                <a:ahLst/>
                <a:cxnLst>
                  <a:cxn ang="0">
                    <a:pos x="37" y="0"/>
                  </a:cxn>
                  <a:cxn ang="0">
                    <a:pos x="10" y="0"/>
                  </a:cxn>
                  <a:cxn ang="0">
                    <a:pos x="0" y="7"/>
                  </a:cxn>
                  <a:cxn ang="0">
                    <a:pos x="0" y="30"/>
                  </a:cxn>
                  <a:cxn ang="0">
                    <a:pos x="7" y="33"/>
                  </a:cxn>
                  <a:cxn ang="0">
                    <a:pos x="3" y="10"/>
                  </a:cxn>
                  <a:cxn ang="0">
                    <a:pos x="10" y="7"/>
                  </a:cxn>
                  <a:cxn ang="0">
                    <a:pos x="13" y="0"/>
                  </a:cxn>
                  <a:cxn ang="0">
                    <a:pos x="30" y="14"/>
                  </a:cxn>
                  <a:cxn ang="0">
                    <a:pos x="37" y="0"/>
                  </a:cxn>
                </a:cxnLst>
                <a:rect l="0" t="0" r="r" b="b"/>
                <a:pathLst>
                  <a:path w="37" h="33">
                    <a:moveTo>
                      <a:pt x="37" y="0"/>
                    </a:moveTo>
                    <a:lnTo>
                      <a:pt x="10" y="0"/>
                    </a:lnTo>
                    <a:lnTo>
                      <a:pt x="0" y="7"/>
                    </a:lnTo>
                    <a:lnTo>
                      <a:pt x="0" y="30"/>
                    </a:lnTo>
                    <a:lnTo>
                      <a:pt x="7" y="33"/>
                    </a:lnTo>
                    <a:lnTo>
                      <a:pt x="3" y="10"/>
                    </a:lnTo>
                    <a:lnTo>
                      <a:pt x="10" y="7"/>
                    </a:lnTo>
                    <a:lnTo>
                      <a:pt x="13" y="0"/>
                    </a:lnTo>
                    <a:lnTo>
                      <a:pt x="30" y="14"/>
                    </a:lnTo>
                    <a:lnTo>
                      <a:pt x="37" y="0"/>
                    </a:lnTo>
                    <a:close/>
                  </a:path>
                </a:pathLst>
              </a:custGeom>
              <a:solidFill>
                <a:srgbClr val="000000"/>
              </a:solidFill>
              <a:ln w="9525">
                <a:noFill/>
                <a:round/>
                <a:headEnd/>
                <a:tailEnd/>
              </a:ln>
            </p:spPr>
            <p:txBody>
              <a:bodyPr/>
              <a:lstStyle/>
              <a:p>
                <a:endParaRPr lang="en-US" dirty="0"/>
              </a:p>
            </p:txBody>
          </p:sp>
          <p:sp>
            <p:nvSpPr>
              <p:cNvPr id="381113" name="Freeform 185"/>
              <p:cNvSpPr>
                <a:spLocks/>
              </p:cNvSpPr>
              <p:nvPr/>
            </p:nvSpPr>
            <p:spPr bwMode="auto">
              <a:xfrm>
                <a:off x="2404" y="2208"/>
                <a:ext cx="33" cy="29"/>
              </a:xfrm>
              <a:custGeom>
                <a:avLst/>
                <a:gdLst/>
                <a:ahLst/>
                <a:cxnLst>
                  <a:cxn ang="0">
                    <a:pos x="0" y="13"/>
                  </a:cxn>
                  <a:cxn ang="0">
                    <a:pos x="6" y="6"/>
                  </a:cxn>
                  <a:cxn ang="0">
                    <a:pos x="16" y="6"/>
                  </a:cxn>
                  <a:cxn ang="0">
                    <a:pos x="16" y="0"/>
                  </a:cxn>
                  <a:cxn ang="0">
                    <a:pos x="23" y="13"/>
                  </a:cxn>
                  <a:cxn ang="0">
                    <a:pos x="33" y="29"/>
                  </a:cxn>
                  <a:cxn ang="0">
                    <a:pos x="16" y="16"/>
                  </a:cxn>
                  <a:cxn ang="0">
                    <a:pos x="10" y="10"/>
                  </a:cxn>
                  <a:cxn ang="0">
                    <a:pos x="0" y="13"/>
                  </a:cxn>
                </a:cxnLst>
                <a:rect l="0" t="0" r="r" b="b"/>
                <a:pathLst>
                  <a:path w="33" h="29">
                    <a:moveTo>
                      <a:pt x="0" y="13"/>
                    </a:moveTo>
                    <a:lnTo>
                      <a:pt x="6" y="6"/>
                    </a:lnTo>
                    <a:lnTo>
                      <a:pt x="16" y="6"/>
                    </a:lnTo>
                    <a:lnTo>
                      <a:pt x="16" y="0"/>
                    </a:lnTo>
                    <a:lnTo>
                      <a:pt x="23" y="13"/>
                    </a:lnTo>
                    <a:lnTo>
                      <a:pt x="33" y="29"/>
                    </a:lnTo>
                    <a:lnTo>
                      <a:pt x="16" y="16"/>
                    </a:lnTo>
                    <a:lnTo>
                      <a:pt x="10" y="10"/>
                    </a:lnTo>
                    <a:lnTo>
                      <a:pt x="0" y="13"/>
                    </a:lnTo>
                    <a:close/>
                  </a:path>
                </a:pathLst>
              </a:custGeom>
              <a:solidFill>
                <a:srgbClr val="000000"/>
              </a:solidFill>
              <a:ln w="9525">
                <a:noFill/>
                <a:round/>
                <a:headEnd/>
                <a:tailEnd/>
              </a:ln>
            </p:spPr>
            <p:txBody>
              <a:bodyPr/>
              <a:lstStyle/>
              <a:p>
                <a:endParaRPr lang="en-US" dirty="0"/>
              </a:p>
            </p:txBody>
          </p:sp>
          <p:sp>
            <p:nvSpPr>
              <p:cNvPr id="381114" name="Freeform 186"/>
              <p:cNvSpPr>
                <a:spLocks/>
              </p:cNvSpPr>
              <p:nvPr/>
            </p:nvSpPr>
            <p:spPr bwMode="auto">
              <a:xfrm>
                <a:off x="2311" y="2151"/>
                <a:ext cx="89" cy="77"/>
              </a:xfrm>
              <a:custGeom>
                <a:avLst/>
                <a:gdLst/>
                <a:ahLst/>
                <a:cxnLst>
                  <a:cxn ang="0">
                    <a:pos x="0" y="0"/>
                  </a:cxn>
                  <a:cxn ang="0">
                    <a:pos x="83" y="77"/>
                  </a:cxn>
                  <a:cxn ang="0">
                    <a:pos x="86" y="73"/>
                  </a:cxn>
                  <a:cxn ang="0">
                    <a:pos x="89" y="73"/>
                  </a:cxn>
                  <a:cxn ang="0">
                    <a:pos x="0" y="0"/>
                  </a:cxn>
                </a:cxnLst>
                <a:rect l="0" t="0" r="r" b="b"/>
                <a:pathLst>
                  <a:path w="89" h="77">
                    <a:moveTo>
                      <a:pt x="0" y="0"/>
                    </a:moveTo>
                    <a:lnTo>
                      <a:pt x="83" y="77"/>
                    </a:lnTo>
                    <a:lnTo>
                      <a:pt x="86" y="73"/>
                    </a:lnTo>
                    <a:lnTo>
                      <a:pt x="89" y="73"/>
                    </a:lnTo>
                    <a:lnTo>
                      <a:pt x="0" y="0"/>
                    </a:lnTo>
                    <a:close/>
                  </a:path>
                </a:pathLst>
              </a:custGeom>
              <a:solidFill>
                <a:srgbClr val="000000"/>
              </a:solidFill>
              <a:ln w="9525">
                <a:noFill/>
                <a:round/>
                <a:headEnd/>
                <a:tailEnd/>
              </a:ln>
            </p:spPr>
            <p:txBody>
              <a:bodyPr/>
              <a:lstStyle/>
              <a:p>
                <a:endParaRPr lang="en-US" dirty="0"/>
              </a:p>
            </p:txBody>
          </p:sp>
          <p:sp>
            <p:nvSpPr>
              <p:cNvPr id="381115" name="Freeform 187"/>
              <p:cNvSpPr>
                <a:spLocks/>
              </p:cNvSpPr>
              <p:nvPr/>
            </p:nvSpPr>
            <p:spPr bwMode="auto">
              <a:xfrm>
                <a:off x="2443" y="2271"/>
                <a:ext cx="30" cy="20"/>
              </a:xfrm>
              <a:custGeom>
                <a:avLst/>
                <a:gdLst/>
                <a:ahLst/>
                <a:cxnLst>
                  <a:cxn ang="0">
                    <a:pos x="7" y="0"/>
                  </a:cxn>
                  <a:cxn ang="0">
                    <a:pos x="30" y="16"/>
                  </a:cxn>
                  <a:cxn ang="0">
                    <a:pos x="24" y="20"/>
                  </a:cxn>
                  <a:cxn ang="0">
                    <a:pos x="0" y="3"/>
                  </a:cxn>
                  <a:cxn ang="0">
                    <a:pos x="7" y="0"/>
                  </a:cxn>
                </a:cxnLst>
                <a:rect l="0" t="0" r="r" b="b"/>
                <a:pathLst>
                  <a:path w="30" h="20">
                    <a:moveTo>
                      <a:pt x="7" y="0"/>
                    </a:moveTo>
                    <a:lnTo>
                      <a:pt x="30" y="16"/>
                    </a:lnTo>
                    <a:lnTo>
                      <a:pt x="24" y="20"/>
                    </a:lnTo>
                    <a:lnTo>
                      <a:pt x="0" y="3"/>
                    </a:lnTo>
                    <a:lnTo>
                      <a:pt x="7" y="0"/>
                    </a:lnTo>
                    <a:close/>
                  </a:path>
                </a:pathLst>
              </a:custGeom>
              <a:solidFill>
                <a:srgbClr val="000000"/>
              </a:solidFill>
              <a:ln w="9525">
                <a:noFill/>
                <a:round/>
                <a:headEnd/>
                <a:tailEnd/>
              </a:ln>
            </p:spPr>
            <p:txBody>
              <a:bodyPr/>
              <a:lstStyle/>
              <a:p>
                <a:endParaRPr lang="en-US" dirty="0"/>
              </a:p>
            </p:txBody>
          </p:sp>
          <p:sp>
            <p:nvSpPr>
              <p:cNvPr id="381116" name="Freeform 188"/>
              <p:cNvSpPr>
                <a:spLocks/>
              </p:cNvSpPr>
              <p:nvPr/>
            </p:nvSpPr>
            <p:spPr bwMode="auto">
              <a:xfrm>
                <a:off x="2583" y="2168"/>
                <a:ext cx="7" cy="13"/>
              </a:xfrm>
              <a:custGeom>
                <a:avLst/>
                <a:gdLst/>
                <a:ahLst/>
                <a:cxnLst>
                  <a:cxn ang="0">
                    <a:pos x="7" y="0"/>
                  </a:cxn>
                  <a:cxn ang="0">
                    <a:pos x="7" y="10"/>
                  </a:cxn>
                  <a:cxn ang="0">
                    <a:pos x="7" y="13"/>
                  </a:cxn>
                  <a:cxn ang="0">
                    <a:pos x="0" y="13"/>
                  </a:cxn>
                  <a:cxn ang="0">
                    <a:pos x="7" y="0"/>
                  </a:cxn>
                </a:cxnLst>
                <a:rect l="0" t="0" r="r" b="b"/>
                <a:pathLst>
                  <a:path w="7" h="13">
                    <a:moveTo>
                      <a:pt x="7" y="0"/>
                    </a:moveTo>
                    <a:lnTo>
                      <a:pt x="7" y="10"/>
                    </a:lnTo>
                    <a:lnTo>
                      <a:pt x="7" y="13"/>
                    </a:lnTo>
                    <a:lnTo>
                      <a:pt x="0" y="13"/>
                    </a:lnTo>
                    <a:lnTo>
                      <a:pt x="7" y="0"/>
                    </a:lnTo>
                    <a:close/>
                  </a:path>
                </a:pathLst>
              </a:custGeom>
              <a:solidFill>
                <a:srgbClr val="C1FFFF"/>
              </a:solidFill>
              <a:ln w="9525">
                <a:noFill/>
                <a:round/>
                <a:headEnd/>
                <a:tailEnd/>
              </a:ln>
            </p:spPr>
            <p:txBody>
              <a:bodyPr/>
              <a:lstStyle/>
              <a:p>
                <a:endParaRPr lang="en-US" dirty="0"/>
              </a:p>
            </p:txBody>
          </p:sp>
          <p:sp>
            <p:nvSpPr>
              <p:cNvPr id="381117" name="Freeform 189"/>
              <p:cNvSpPr>
                <a:spLocks/>
              </p:cNvSpPr>
              <p:nvPr/>
            </p:nvSpPr>
            <p:spPr bwMode="auto">
              <a:xfrm>
                <a:off x="2184" y="2204"/>
                <a:ext cx="173" cy="57"/>
              </a:xfrm>
              <a:custGeom>
                <a:avLst/>
                <a:gdLst/>
                <a:ahLst/>
                <a:cxnLst>
                  <a:cxn ang="0">
                    <a:pos x="173" y="43"/>
                  </a:cxn>
                  <a:cxn ang="0">
                    <a:pos x="160" y="20"/>
                  </a:cxn>
                  <a:cxn ang="0">
                    <a:pos x="140" y="0"/>
                  </a:cxn>
                  <a:cxn ang="0">
                    <a:pos x="80" y="0"/>
                  </a:cxn>
                  <a:cxn ang="0">
                    <a:pos x="0" y="0"/>
                  </a:cxn>
                  <a:cxn ang="0">
                    <a:pos x="14" y="33"/>
                  </a:cxn>
                  <a:cxn ang="0">
                    <a:pos x="17" y="57"/>
                  </a:cxn>
                  <a:cxn ang="0">
                    <a:pos x="37" y="57"/>
                  </a:cxn>
                  <a:cxn ang="0">
                    <a:pos x="113" y="57"/>
                  </a:cxn>
                  <a:cxn ang="0">
                    <a:pos x="127" y="53"/>
                  </a:cxn>
                  <a:cxn ang="0">
                    <a:pos x="80" y="53"/>
                  </a:cxn>
                  <a:cxn ang="0">
                    <a:pos x="30" y="53"/>
                  </a:cxn>
                  <a:cxn ang="0">
                    <a:pos x="20" y="53"/>
                  </a:cxn>
                  <a:cxn ang="0">
                    <a:pos x="17" y="33"/>
                  </a:cxn>
                  <a:cxn ang="0">
                    <a:pos x="0" y="4"/>
                  </a:cxn>
                  <a:cxn ang="0">
                    <a:pos x="140" y="0"/>
                  </a:cxn>
                  <a:cxn ang="0">
                    <a:pos x="173" y="43"/>
                  </a:cxn>
                  <a:cxn ang="0">
                    <a:pos x="173" y="43"/>
                  </a:cxn>
                </a:cxnLst>
                <a:rect l="0" t="0" r="r" b="b"/>
                <a:pathLst>
                  <a:path w="173" h="57">
                    <a:moveTo>
                      <a:pt x="173" y="43"/>
                    </a:moveTo>
                    <a:lnTo>
                      <a:pt x="160" y="20"/>
                    </a:lnTo>
                    <a:lnTo>
                      <a:pt x="140" y="0"/>
                    </a:lnTo>
                    <a:lnTo>
                      <a:pt x="80" y="0"/>
                    </a:lnTo>
                    <a:lnTo>
                      <a:pt x="0" y="0"/>
                    </a:lnTo>
                    <a:lnTo>
                      <a:pt x="14" y="33"/>
                    </a:lnTo>
                    <a:lnTo>
                      <a:pt x="17" y="57"/>
                    </a:lnTo>
                    <a:lnTo>
                      <a:pt x="37" y="57"/>
                    </a:lnTo>
                    <a:lnTo>
                      <a:pt x="113" y="57"/>
                    </a:lnTo>
                    <a:lnTo>
                      <a:pt x="127" y="53"/>
                    </a:lnTo>
                    <a:lnTo>
                      <a:pt x="80" y="53"/>
                    </a:lnTo>
                    <a:lnTo>
                      <a:pt x="30" y="53"/>
                    </a:lnTo>
                    <a:lnTo>
                      <a:pt x="20" y="53"/>
                    </a:lnTo>
                    <a:lnTo>
                      <a:pt x="17" y="33"/>
                    </a:lnTo>
                    <a:lnTo>
                      <a:pt x="0" y="4"/>
                    </a:lnTo>
                    <a:lnTo>
                      <a:pt x="140" y="0"/>
                    </a:lnTo>
                    <a:lnTo>
                      <a:pt x="173" y="43"/>
                    </a:lnTo>
                    <a:lnTo>
                      <a:pt x="173" y="43"/>
                    </a:lnTo>
                    <a:close/>
                  </a:path>
                </a:pathLst>
              </a:custGeom>
              <a:solidFill>
                <a:srgbClr val="000000"/>
              </a:solidFill>
              <a:ln w="9525">
                <a:noFill/>
                <a:round/>
                <a:headEnd/>
                <a:tailEnd/>
              </a:ln>
            </p:spPr>
            <p:txBody>
              <a:bodyPr/>
              <a:lstStyle/>
              <a:p>
                <a:endParaRPr lang="en-US" dirty="0"/>
              </a:p>
            </p:txBody>
          </p:sp>
          <p:sp>
            <p:nvSpPr>
              <p:cNvPr id="381118" name="Freeform 190"/>
              <p:cNvSpPr>
                <a:spLocks/>
              </p:cNvSpPr>
              <p:nvPr/>
            </p:nvSpPr>
            <p:spPr bwMode="auto">
              <a:xfrm>
                <a:off x="2208" y="2294"/>
                <a:ext cx="156" cy="90"/>
              </a:xfrm>
              <a:custGeom>
                <a:avLst/>
                <a:gdLst/>
                <a:ahLst/>
                <a:cxnLst>
                  <a:cxn ang="0">
                    <a:pos x="93" y="0"/>
                  </a:cxn>
                  <a:cxn ang="0">
                    <a:pos x="36" y="10"/>
                  </a:cxn>
                  <a:cxn ang="0">
                    <a:pos x="0" y="13"/>
                  </a:cxn>
                  <a:cxn ang="0">
                    <a:pos x="40" y="63"/>
                  </a:cxn>
                  <a:cxn ang="0">
                    <a:pos x="53" y="90"/>
                  </a:cxn>
                  <a:cxn ang="0">
                    <a:pos x="103" y="76"/>
                  </a:cxn>
                  <a:cxn ang="0">
                    <a:pos x="156" y="66"/>
                  </a:cxn>
                  <a:cxn ang="0">
                    <a:pos x="149" y="66"/>
                  </a:cxn>
                  <a:cxn ang="0">
                    <a:pos x="93" y="76"/>
                  </a:cxn>
                  <a:cxn ang="0">
                    <a:pos x="53" y="86"/>
                  </a:cxn>
                  <a:cxn ang="0">
                    <a:pos x="33" y="50"/>
                  </a:cxn>
                  <a:cxn ang="0">
                    <a:pos x="6" y="13"/>
                  </a:cxn>
                  <a:cxn ang="0">
                    <a:pos x="96" y="0"/>
                  </a:cxn>
                  <a:cxn ang="0">
                    <a:pos x="93" y="0"/>
                  </a:cxn>
                </a:cxnLst>
                <a:rect l="0" t="0" r="r" b="b"/>
                <a:pathLst>
                  <a:path w="156" h="90">
                    <a:moveTo>
                      <a:pt x="93" y="0"/>
                    </a:moveTo>
                    <a:lnTo>
                      <a:pt x="36" y="10"/>
                    </a:lnTo>
                    <a:lnTo>
                      <a:pt x="0" y="13"/>
                    </a:lnTo>
                    <a:lnTo>
                      <a:pt x="40" y="63"/>
                    </a:lnTo>
                    <a:lnTo>
                      <a:pt x="53" y="90"/>
                    </a:lnTo>
                    <a:lnTo>
                      <a:pt x="103" y="76"/>
                    </a:lnTo>
                    <a:lnTo>
                      <a:pt x="156" y="66"/>
                    </a:lnTo>
                    <a:lnTo>
                      <a:pt x="149" y="66"/>
                    </a:lnTo>
                    <a:lnTo>
                      <a:pt x="93" y="76"/>
                    </a:lnTo>
                    <a:lnTo>
                      <a:pt x="53" y="86"/>
                    </a:lnTo>
                    <a:lnTo>
                      <a:pt x="33" y="50"/>
                    </a:lnTo>
                    <a:lnTo>
                      <a:pt x="6" y="13"/>
                    </a:lnTo>
                    <a:lnTo>
                      <a:pt x="96" y="0"/>
                    </a:lnTo>
                    <a:lnTo>
                      <a:pt x="93" y="0"/>
                    </a:lnTo>
                    <a:close/>
                  </a:path>
                </a:pathLst>
              </a:custGeom>
              <a:solidFill>
                <a:srgbClr val="000000"/>
              </a:solidFill>
              <a:ln w="9525">
                <a:noFill/>
                <a:round/>
                <a:headEnd/>
                <a:tailEnd/>
              </a:ln>
            </p:spPr>
            <p:txBody>
              <a:bodyPr/>
              <a:lstStyle/>
              <a:p>
                <a:endParaRPr lang="en-US" dirty="0"/>
              </a:p>
            </p:txBody>
          </p:sp>
          <p:sp>
            <p:nvSpPr>
              <p:cNvPr id="381119" name="Freeform 191"/>
              <p:cNvSpPr>
                <a:spLocks/>
              </p:cNvSpPr>
              <p:nvPr/>
            </p:nvSpPr>
            <p:spPr bwMode="auto">
              <a:xfrm>
                <a:off x="2370" y="2287"/>
                <a:ext cx="10" cy="7"/>
              </a:xfrm>
              <a:custGeom>
                <a:avLst/>
                <a:gdLst/>
                <a:ahLst/>
                <a:cxnLst>
                  <a:cxn ang="0">
                    <a:pos x="0" y="0"/>
                  </a:cxn>
                  <a:cxn ang="0">
                    <a:pos x="10" y="7"/>
                  </a:cxn>
                  <a:cxn ang="0">
                    <a:pos x="4" y="7"/>
                  </a:cxn>
                  <a:cxn ang="0">
                    <a:pos x="0" y="0"/>
                  </a:cxn>
                  <a:cxn ang="0">
                    <a:pos x="0" y="0"/>
                  </a:cxn>
                </a:cxnLst>
                <a:rect l="0" t="0" r="r" b="b"/>
                <a:pathLst>
                  <a:path w="10" h="7">
                    <a:moveTo>
                      <a:pt x="0" y="0"/>
                    </a:moveTo>
                    <a:lnTo>
                      <a:pt x="10" y="7"/>
                    </a:lnTo>
                    <a:lnTo>
                      <a:pt x="4" y="7"/>
                    </a:lnTo>
                    <a:lnTo>
                      <a:pt x="0" y="0"/>
                    </a:lnTo>
                    <a:lnTo>
                      <a:pt x="0" y="0"/>
                    </a:lnTo>
                    <a:close/>
                  </a:path>
                </a:pathLst>
              </a:custGeom>
              <a:solidFill>
                <a:srgbClr val="000000"/>
              </a:solidFill>
              <a:ln w="9525">
                <a:noFill/>
                <a:round/>
                <a:headEnd/>
                <a:tailEnd/>
              </a:ln>
            </p:spPr>
            <p:txBody>
              <a:bodyPr/>
              <a:lstStyle/>
              <a:p>
                <a:endParaRPr lang="en-US" dirty="0"/>
              </a:p>
            </p:txBody>
          </p:sp>
          <p:sp>
            <p:nvSpPr>
              <p:cNvPr id="381120" name="Freeform 192"/>
              <p:cNvSpPr>
                <a:spLocks/>
              </p:cNvSpPr>
              <p:nvPr/>
            </p:nvSpPr>
            <p:spPr bwMode="auto">
              <a:xfrm>
                <a:off x="2294" y="2413"/>
                <a:ext cx="329" cy="87"/>
              </a:xfrm>
              <a:custGeom>
                <a:avLst/>
                <a:gdLst/>
                <a:ahLst/>
                <a:cxnLst>
                  <a:cxn ang="0">
                    <a:pos x="30" y="87"/>
                  </a:cxn>
                  <a:cxn ang="0">
                    <a:pos x="17" y="60"/>
                  </a:cxn>
                  <a:cxn ang="0">
                    <a:pos x="0" y="17"/>
                  </a:cxn>
                  <a:cxn ang="0">
                    <a:pos x="0" y="14"/>
                  </a:cxn>
                  <a:cxn ang="0">
                    <a:pos x="110" y="4"/>
                  </a:cxn>
                  <a:cxn ang="0">
                    <a:pos x="256" y="0"/>
                  </a:cxn>
                  <a:cxn ang="0">
                    <a:pos x="296" y="47"/>
                  </a:cxn>
                  <a:cxn ang="0">
                    <a:pos x="329" y="87"/>
                  </a:cxn>
                  <a:cxn ang="0">
                    <a:pos x="252" y="4"/>
                  </a:cxn>
                  <a:cxn ang="0">
                    <a:pos x="10" y="17"/>
                  </a:cxn>
                  <a:cxn ang="0">
                    <a:pos x="33" y="87"/>
                  </a:cxn>
                  <a:cxn ang="0">
                    <a:pos x="30" y="87"/>
                  </a:cxn>
                </a:cxnLst>
                <a:rect l="0" t="0" r="r" b="b"/>
                <a:pathLst>
                  <a:path w="329" h="87">
                    <a:moveTo>
                      <a:pt x="30" y="87"/>
                    </a:moveTo>
                    <a:lnTo>
                      <a:pt x="17" y="60"/>
                    </a:lnTo>
                    <a:lnTo>
                      <a:pt x="0" y="17"/>
                    </a:lnTo>
                    <a:lnTo>
                      <a:pt x="0" y="14"/>
                    </a:lnTo>
                    <a:lnTo>
                      <a:pt x="110" y="4"/>
                    </a:lnTo>
                    <a:lnTo>
                      <a:pt x="256" y="0"/>
                    </a:lnTo>
                    <a:lnTo>
                      <a:pt x="296" y="47"/>
                    </a:lnTo>
                    <a:lnTo>
                      <a:pt x="329" y="87"/>
                    </a:lnTo>
                    <a:lnTo>
                      <a:pt x="252" y="4"/>
                    </a:lnTo>
                    <a:lnTo>
                      <a:pt x="10" y="17"/>
                    </a:lnTo>
                    <a:lnTo>
                      <a:pt x="33" y="87"/>
                    </a:lnTo>
                    <a:lnTo>
                      <a:pt x="30" y="87"/>
                    </a:lnTo>
                    <a:close/>
                  </a:path>
                </a:pathLst>
              </a:custGeom>
              <a:solidFill>
                <a:srgbClr val="000000"/>
              </a:solidFill>
              <a:ln w="9525">
                <a:noFill/>
                <a:round/>
                <a:headEnd/>
                <a:tailEnd/>
              </a:ln>
            </p:spPr>
            <p:txBody>
              <a:bodyPr/>
              <a:lstStyle/>
              <a:p>
                <a:endParaRPr lang="en-US" dirty="0"/>
              </a:p>
            </p:txBody>
          </p:sp>
          <p:sp>
            <p:nvSpPr>
              <p:cNvPr id="381121" name="Freeform 193"/>
              <p:cNvSpPr>
                <a:spLocks/>
              </p:cNvSpPr>
              <p:nvPr/>
            </p:nvSpPr>
            <p:spPr bwMode="auto">
              <a:xfrm>
                <a:off x="1945" y="2201"/>
                <a:ext cx="226" cy="183"/>
              </a:xfrm>
              <a:custGeom>
                <a:avLst/>
                <a:gdLst/>
                <a:ahLst/>
                <a:cxnLst>
                  <a:cxn ang="0">
                    <a:pos x="4" y="66"/>
                  </a:cxn>
                  <a:cxn ang="0">
                    <a:pos x="0" y="56"/>
                  </a:cxn>
                  <a:cxn ang="0">
                    <a:pos x="0" y="40"/>
                  </a:cxn>
                  <a:cxn ang="0">
                    <a:pos x="0" y="27"/>
                  </a:cxn>
                  <a:cxn ang="0">
                    <a:pos x="4" y="17"/>
                  </a:cxn>
                  <a:cxn ang="0">
                    <a:pos x="10" y="10"/>
                  </a:cxn>
                  <a:cxn ang="0">
                    <a:pos x="23" y="3"/>
                  </a:cxn>
                  <a:cxn ang="0">
                    <a:pos x="43" y="0"/>
                  </a:cxn>
                  <a:cxn ang="0">
                    <a:pos x="60" y="3"/>
                  </a:cxn>
                  <a:cxn ang="0">
                    <a:pos x="87" y="10"/>
                  </a:cxn>
                  <a:cxn ang="0">
                    <a:pos x="113" y="23"/>
                  </a:cxn>
                  <a:cxn ang="0">
                    <a:pos x="130" y="30"/>
                  </a:cxn>
                  <a:cxn ang="0">
                    <a:pos x="146" y="40"/>
                  </a:cxn>
                  <a:cxn ang="0">
                    <a:pos x="160" y="53"/>
                  </a:cxn>
                  <a:cxn ang="0">
                    <a:pos x="176" y="66"/>
                  </a:cxn>
                  <a:cxn ang="0">
                    <a:pos x="193" y="80"/>
                  </a:cxn>
                  <a:cxn ang="0">
                    <a:pos x="206" y="93"/>
                  </a:cxn>
                  <a:cxn ang="0">
                    <a:pos x="216" y="113"/>
                  </a:cxn>
                  <a:cxn ang="0">
                    <a:pos x="223" y="133"/>
                  </a:cxn>
                  <a:cxn ang="0">
                    <a:pos x="226" y="149"/>
                  </a:cxn>
                  <a:cxn ang="0">
                    <a:pos x="223" y="163"/>
                  </a:cxn>
                  <a:cxn ang="0">
                    <a:pos x="219" y="166"/>
                  </a:cxn>
                  <a:cxn ang="0">
                    <a:pos x="213" y="176"/>
                  </a:cxn>
                  <a:cxn ang="0">
                    <a:pos x="206" y="179"/>
                  </a:cxn>
                  <a:cxn ang="0">
                    <a:pos x="193" y="183"/>
                  </a:cxn>
                  <a:cxn ang="0">
                    <a:pos x="176" y="183"/>
                  </a:cxn>
                  <a:cxn ang="0">
                    <a:pos x="153" y="179"/>
                  </a:cxn>
                  <a:cxn ang="0">
                    <a:pos x="176" y="179"/>
                  </a:cxn>
                  <a:cxn ang="0">
                    <a:pos x="193" y="179"/>
                  </a:cxn>
                  <a:cxn ang="0">
                    <a:pos x="206" y="176"/>
                  </a:cxn>
                  <a:cxn ang="0">
                    <a:pos x="216" y="169"/>
                  </a:cxn>
                  <a:cxn ang="0">
                    <a:pos x="219" y="156"/>
                  </a:cxn>
                  <a:cxn ang="0">
                    <a:pos x="223" y="146"/>
                  </a:cxn>
                  <a:cxn ang="0">
                    <a:pos x="219" y="133"/>
                  </a:cxn>
                  <a:cxn ang="0">
                    <a:pos x="213" y="120"/>
                  </a:cxn>
                  <a:cxn ang="0">
                    <a:pos x="206" y="103"/>
                  </a:cxn>
                  <a:cxn ang="0">
                    <a:pos x="190" y="83"/>
                  </a:cxn>
                  <a:cxn ang="0">
                    <a:pos x="163" y="60"/>
                  </a:cxn>
                  <a:cxn ang="0">
                    <a:pos x="136" y="40"/>
                  </a:cxn>
                  <a:cxn ang="0">
                    <a:pos x="110" y="23"/>
                  </a:cxn>
                  <a:cxn ang="0">
                    <a:pos x="83" y="13"/>
                  </a:cxn>
                  <a:cxn ang="0">
                    <a:pos x="67" y="10"/>
                  </a:cxn>
                  <a:cxn ang="0">
                    <a:pos x="50" y="7"/>
                  </a:cxn>
                  <a:cxn ang="0">
                    <a:pos x="37" y="7"/>
                  </a:cxn>
                  <a:cxn ang="0">
                    <a:pos x="20" y="7"/>
                  </a:cxn>
                  <a:cxn ang="0">
                    <a:pos x="10" y="10"/>
                  </a:cxn>
                  <a:cxn ang="0">
                    <a:pos x="7" y="17"/>
                  </a:cxn>
                  <a:cxn ang="0">
                    <a:pos x="4" y="30"/>
                  </a:cxn>
                  <a:cxn ang="0">
                    <a:pos x="4" y="40"/>
                  </a:cxn>
                  <a:cxn ang="0">
                    <a:pos x="4" y="56"/>
                  </a:cxn>
                  <a:cxn ang="0">
                    <a:pos x="4" y="66"/>
                  </a:cxn>
                </a:cxnLst>
                <a:rect l="0" t="0" r="r" b="b"/>
                <a:pathLst>
                  <a:path w="226" h="183">
                    <a:moveTo>
                      <a:pt x="4" y="66"/>
                    </a:moveTo>
                    <a:lnTo>
                      <a:pt x="0" y="56"/>
                    </a:lnTo>
                    <a:lnTo>
                      <a:pt x="0" y="40"/>
                    </a:lnTo>
                    <a:lnTo>
                      <a:pt x="0" y="27"/>
                    </a:lnTo>
                    <a:lnTo>
                      <a:pt x="4" y="17"/>
                    </a:lnTo>
                    <a:lnTo>
                      <a:pt x="10" y="10"/>
                    </a:lnTo>
                    <a:lnTo>
                      <a:pt x="23" y="3"/>
                    </a:lnTo>
                    <a:lnTo>
                      <a:pt x="43" y="0"/>
                    </a:lnTo>
                    <a:lnTo>
                      <a:pt x="60" y="3"/>
                    </a:lnTo>
                    <a:lnTo>
                      <a:pt x="87" y="10"/>
                    </a:lnTo>
                    <a:lnTo>
                      <a:pt x="113" y="23"/>
                    </a:lnTo>
                    <a:lnTo>
                      <a:pt x="130" y="30"/>
                    </a:lnTo>
                    <a:lnTo>
                      <a:pt x="146" y="40"/>
                    </a:lnTo>
                    <a:lnTo>
                      <a:pt x="160" y="53"/>
                    </a:lnTo>
                    <a:lnTo>
                      <a:pt x="176" y="66"/>
                    </a:lnTo>
                    <a:lnTo>
                      <a:pt x="193" y="80"/>
                    </a:lnTo>
                    <a:lnTo>
                      <a:pt x="206" y="93"/>
                    </a:lnTo>
                    <a:lnTo>
                      <a:pt x="216" y="113"/>
                    </a:lnTo>
                    <a:lnTo>
                      <a:pt x="223" y="133"/>
                    </a:lnTo>
                    <a:lnTo>
                      <a:pt x="226" y="149"/>
                    </a:lnTo>
                    <a:lnTo>
                      <a:pt x="223" y="163"/>
                    </a:lnTo>
                    <a:lnTo>
                      <a:pt x="219" y="166"/>
                    </a:lnTo>
                    <a:lnTo>
                      <a:pt x="213" y="176"/>
                    </a:lnTo>
                    <a:lnTo>
                      <a:pt x="206" y="179"/>
                    </a:lnTo>
                    <a:lnTo>
                      <a:pt x="193" y="183"/>
                    </a:lnTo>
                    <a:lnTo>
                      <a:pt x="176" y="183"/>
                    </a:lnTo>
                    <a:lnTo>
                      <a:pt x="153" y="179"/>
                    </a:lnTo>
                    <a:lnTo>
                      <a:pt x="176" y="179"/>
                    </a:lnTo>
                    <a:lnTo>
                      <a:pt x="193" y="179"/>
                    </a:lnTo>
                    <a:lnTo>
                      <a:pt x="206" y="176"/>
                    </a:lnTo>
                    <a:lnTo>
                      <a:pt x="216" y="169"/>
                    </a:lnTo>
                    <a:lnTo>
                      <a:pt x="219" y="156"/>
                    </a:lnTo>
                    <a:lnTo>
                      <a:pt x="223" y="146"/>
                    </a:lnTo>
                    <a:lnTo>
                      <a:pt x="219" y="133"/>
                    </a:lnTo>
                    <a:lnTo>
                      <a:pt x="213" y="120"/>
                    </a:lnTo>
                    <a:lnTo>
                      <a:pt x="206" y="103"/>
                    </a:lnTo>
                    <a:lnTo>
                      <a:pt x="190" y="83"/>
                    </a:lnTo>
                    <a:lnTo>
                      <a:pt x="163" y="60"/>
                    </a:lnTo>
                    <a:lnTo>
                      <a:pt x="136" y="40"/>
                    </a:lnTo>
                    <a:lnTo>
                      <a:pt x="110" y="23"/>
                    </a:lnTo>
                    <a:lnTo>
                      <a:pt x="83" y="13"/>
                    </a:lnTo>
                    <a:lnTo>
                      <a:pt x="67" y="10"/>
                    </a:lnTo>
                    <a:lnTo>
                      <a:pt x="50" y="7"/>
                    </a:lnTo>
                    <a:lnTo>
                      <a:pt x="37" y="7"/>
                    </a:lnTo>
                    <a:lnTo>
                      <a:pt x="20" y="7"/>
                    </a:lnTo>
                    <a:lnTo>
                      <a:pt x="10" y="10"/>
                    </a:lnTo>
                    <a:lnTo>
                      <a:pt x="7" y="17"/>
                    </a:lnTo>
                    <a:lnTo>
                      <a:pt x="4" y="30"/>
                    </a:lnTo>
                    <a:lnTo>
                      <a:pt x="4" y="40"/>
                    </a:lnTo>
                    <a:lnTo>
                      <a:pt x="4" y="56"/>
                    </a:lnTo>
                    <a:lnTo>
                      <a:pt x="4" y="66"/>
                    </a:lnTo>
                    <a:close/>
                  </a:path>
                </a:pathLst>
              </a:custGeom>
              <a:solidFill>
                <a:srgbClr val="000000"/>
              </a:solidFill>
              <a:ln w="9525">
                <a:noFill/>
                <a:round/>
                <a:headEnd/>
                <a:tailEnd/>
              </a:ln>
            </p:spPr>
            <p:txBody>
              <a:bodyPr/>
              <a:lstStyle/>
              <a:p>
                <a:endParaRPr lang="en-US" dirty="0"/>
              </a:p>
            </p:txBody>
          </p:sp>
          <p:sp>
            <p:nvSpPr>
              <p:cNvPr id="381122" name="Freeform 194"/>
              <p:cNvSpPr>
                <a:spLocks/>
              </p:cNvSpPr>
              <p:nvPr/>
            </p:nvSpPr>
            <p:spPr bwMode="auto">
              <a:xfrm>
                <a:off x="1982" y="2115"/>
                <a:ext cx="76" cy="63"/>
              </a:xfrm>
              <a:custGeom>
                <a:avLst/>
                <a:gdLst/>
                <a:ahLst/>
                <a:cxnLst>
                  <a:cxn ang="0">
                    <a:pos x="0" y="16"/>
                  </a:cxn>
                  <a:cxn ang="0">
                    <a:pos x="0" y="16"/>
                  </a:cxn>
                  <a:cxn ang="0">
                    <a:pos x="0" y="6"/>
                  </a:cxn>
                  <a:cxn ang="0">
                    <a:pos x="3" y="3"/>
                  </a:cxn>
                  <a:cxn ang="0">
                    <a:pos x="10" y="0"/>
                  </a:cxn>
                  <a:cxn ang="0">
                    <a:pos x="13" y="0"/>
                  </a:cxn>
                  <a:cxn ang="0">
                    <a:pos x="30" y="3"/>
                  </a:cxn>
                  <a:cxn ang="0">
                    <a:pos x="43" y="13"/>
                  </a:cxn>
                  <a:cxn ang="0">
                    <a:pos x="53" y="20"/>
                  </a:cxn>
                  <a:cxn ang="0">
                    <a:pos x="60" y="23"/>
                  </a:cxn>
                  <a:cxn ang="0">
                    <a:pos x="63" y="29"/>
                  </a:cxn>
                  <a:cxn ang="0">
                    <a:pos x="70" y="33"/>
                  </a:cxn>
                  <a:cxn ang="0">
                    <a:pos x="76" y="43"/>
                  </a:cxn>
                  <a:cxn ang="0">
                    <a:pos x="76" y="46"/>
                  </a:cxn>
                  <a:cxn ang="0">
                    <a:pos x="76" y="53"/>
                  </a:cxn>
                  <a:cxn ang="0">
                    <a:pos x="76" y="59"/>
                  </a:cxn>
                  <a:cxn ang="0">
                    <a:pos x="73" y="63"/>
                  </a:cxn>
                  <a:cxn ang="0">
                    <a:pos x="63" y="63"/>
                  </a:cxn>
                  <a:cxn ang="0">
                    <a:pos x="70" y="59"/>
                  </a:cxn>
                  <a:cxn ang="0">
                    <a:pos x="73" y="56"/>
                  </a:cxn>
                  <a:cxn ang="0">
                    <a:pos x="73" y="49"/>
                  </a:cxn>
                  <a:cxn ang="0">
                    <a:pos x="73" y="46"/>
                  </a:cxn>
                  <a:cxn ang="0">
                    <a:pos x="66" y="36"/>
                  </a:cxn>
                  <a:cxn ang="0">
                    <a:pos x="60" y="29"/>
                  </a:cxn>
                  <a:cxn ang="0">
                    <a:pos x="53" y="20"/>
                  </a:cxn>
                  <a:cxn ang="0">
                    <a:pos x="40" y="13"/>
                  </a:cxn>
                  <a:cxn ang="0">
                    <a:pos x="30" y="10"/>
                  </a:cxn>
                  <a:cxn ang="0">
                    <a:pos x="20" y="3"/>
                  </a:cxn>
                  <a:cxn ang="0">
                    <a:pos x="13" y="3"/>
                  </a:cxn>
                  <a:cxn ang="0">
                    <a:pos x="10" y="3"/>
                  </a:cxn>
                  <a:cxn ang="0">
                    <a:pos x="6" y="3"/>
                  </a:cxn>
                  <a:cxn ang="0">
                    <a:pos x="3" y="6"/>
                  </a:cxn>
                  <a:cxn ang="0">
                    <a:pos x="0" y="10"/>
                  </a:cxn>
                  <a:cxn ang="0">
                    <a:pos x="0" y="13"/>
                  </a:cxn>
                  <a:cxn ang="0">
                    <a:pos x="0" y="16"/>
                  </a:cxn>
                </a:cxnLst>
                <a:rect l="0" t="0" r="r" b="b"/>
                <a:pathLst>
                  <a:path w="76" h="63">
                    <a:moveTo>
                      <a:pt x="0" y="16"/>
                    </a:moveTo>
                    <a:lnTo>
                      <a:pt x="0" y="16"/>
                    </a:lnTo>
                    <a:lnTo>
                      <a:pt x="0" y="6"/>
                    </a:lnTo>
                    <a:lnTo>
                      <a:pt x="3" y="3"/>
                    </a:lnTo>
                    <a:lnTo>
                      <a:pt x="10" y="0"/>
                    </a:lnTo>
                    <a:lnTo>
                      <a:pt x="13" y="0"/>
                    </a:lnTo>
                    <a:lnTo>
                      <a:pt x="30" y="3"/>
                    </a:lnTo>
                    <a:lnTo>
                      <a:pt x="43" y="13"/>
                    </a:lnTo>
                    <a:lnTo>
                      <a:pt x="53" y="20"/>
                    </a:lnTo>
                    <a:lnTo>
                      <a:pt x="60" y="23"/>
                    </a:lnTo>
                    <a:lnTo>
                      <a:pt x="63" y="29"/>
                    </a:lnTo>
                    <a:lnTo>
                      <a:pt x="70" y="33"/>
                    </a:lnTo>
                    <a:lnTo>
                      <a:pt x="76" y="43"/>
                    </a:lnTo>
                    <a:lnTo>
                      <a:pt x="76" y="46"/>
                    </a:lnTo>
                    <a:lnTo>
                      <a:pt x="76" y="53"/>
                    </a:lnTo>
                    <a:lnTo>
                      <a:pt x="76" y="59"/>
                    </a:lnTo>
                    <a:lnTo>
                      <a:pt x="73" y="63"/>
                    </a:lnTo>
                    <a:lnTo>
                      <a:pt x="63" y="63"/>
                    </a:lnTo>
                    <a:lnTo>
                      <a:pt x="70" y="59"/>
                    </a:lnTo>
                    <a:lnTo>
                      <a:pt x="73" y="56"/>
                    </a:lnTo>
                    <a:lnTo>
                      <a:pt x="73" y="49"/>
                    </a:lnTo>
                    <a:lnTo>
                      <a:pt x="73" y="46"/>
                    </a:lnTo>
                    <a:lnTo>
                      <a:pt x="66" y="36"/>
                    </a:lnTo>
                    <a:lnTo>
                      <a:pt x="60" y="29"/>
                    </a:lnTo>
                    <a:lnTo>
                      <a:pt x="53" y="20"/>
                    </a:lnTo>
                    <a:lnTo>
                      <a:pt x="40" y="13"/>
                    </a:lnTo>
                    <a:lnTo>
                      <a:pt x="30" y="10"/>
                    </a:lnTo>
                    <a:lnTo>
                      <a:pt x="20" y="3"/>
                    </a:lnTo>
                    <a:lnTo>
                      <a:pt x="13" y="3"/>
                    </a:lnTo>
                    <a:lnTo>
                      <a:pt x="10" y="3"/>
                    </a:lnTo>
                    <a:lnTo>
                      <a:pt x="6" y="3"/>
                    </a:lnTo>
                    <a:lnTo>
                      <a:pt x="3" y="6"/>
                    </a:lnTo>
                    <a:lnTo>
                      <a:pt x="0" y="10"/>
                    </a:lnTo>
                    <a:lnTo>
                      <a:pt x="0" y="13"/>
                    </a:lnTo>
                    <a:lnTo>
                      <a:pt x="0" y="16"/>
                    </a:lnTo>
                    <a:close/>
                  </a:path>
                </a:pathLst>
              </a:custGeom>
              <a:solidFill>
                <a:srgbClr val="000000"/>
              </a:solidFill>
              <a:ln w="9525">
                <a:noFill/>
                <a:round/>
                <a:headEnd/>
                <a:tailEnd/>
              </a:ln>
            </p:spPr>
            <p:txBody>
              <a:bodyPr/>
              <a:lstStyle/>
              <a:p>
                <a:endParaRPr lang="en-US" dirty="0"/>
              </a:p>
            </p:txBody>
          </p:sp>
          <p:sp>
            <p:nvSpPr>
              <p:cNvPr id="381123" name="Freeform 195"/>
              <p:cNvSpPr>
                <a:spLocks/>
              </p:cNvSpPr>
              <p:nvPr/>
            </p:nvSpPr>
            <p:spPr bwMode="auto">
              <a:xfrm>
                <a:off x="2061" y="2168"/>
                <a:ext cx="77" cy="60"/>
              </a:xfrm>
              <a:custGeom>
                <a:avLst/>
                <a:gdLst/>
                <a:ahLst/>
                <a:cxnLst>
                  <a:cxn ang="0">
                    <a:pos x="0" y="13"/>
                  </a:cxn>
                  <a:cxn ang="0">
                    <a:pos x="0" y="10"/>
                  </a:cxn>
                  <a:cxn ang="0">
                    <a:pos x="4" y="6"/>
                  </a:cxn>
                  <a:cxn ang="0">
                    <a:pos x="7" y="0"/>
                  </a:cxn>
                  <a:cxn ang="0">
                    <a:pos x="14" y="0"/>
                  </a:cxn>
                  <a:cxn ang="0">
                    <a:pos x="17" y="0"/>
                  </a:cxn>
                  <a:cxn ang="0">
                    <a:pos x="30" y="3"/>
                  </a:cxn>
                  <a:cxn ang="0">
                    <a:pos x="44" y="10"/>
                  </a:cxn>
                  <a:cxn ang="0">
                    <a:pos x="57" y="16"/>
                  </a:cxn>
                  <a:cxn ang="0">
                    <a:pos x="64" y="20"/>
                  </a:cxn>
                  <a:cxn ang="0">
                    <a:pos x="70" y="26"/>
                  </a:cxn>
                  <a:cxn ang="0">
                    <a:pos x="74" y="33"/>
                  </a:cxn>
                  <a:cxn ang="0">
                    <a:pos x="77" y="40"/>
                  </a:cxn>
                  <a:cxn ang="0">
                    <a:pos x="77" y="46"/>
                  </a:cxn>
                  <a:cxn ang="0">
                    <a:pos x="77" y="53"/>
                  </a:cxn>
                  <a:cxn ang="0">
                    <a:pos x="77" y="56"/>
                  </a:cxn>
                  <a:cxn ang="0">
                    <a:pos x="77" y="56"/>
                  </a:cxn>
                  <a:cxn ang="0">
                    <a:pos x="70" y="60"/>
                  </a:cxn>
                  <a:cxn ang="0">
                    <a:pos x="77" y="56"/>
                  </a:cxn>
                  <a:cxn ang="0">
                    <a:pos x="77" y="53"/>
                  </a:cxn>
                  <a:cxn ang="0">
                    <a:pos x="77" y="46"/>
                  </a:cxn>
                  <a:cxn ang="0">
                    <a:pos x="77" y="43"/>
                  </a:cxn>
                  <a:cxn ang="0">
                    <a:pos x="70" y="33"/>
                  </a:cxn>
                  <a:cxn ang="0">
                    <a:pos x="64" y="26"/>
                  </a:cxn>
                  <a:cxn ang="0">
                    <a:pos x="57" y="16"/>
                  </a:cxn>
                  <a:cxn ang="0">
                    <a:pos x="44" y="10"/>
                  </a:cxn>
                  <a:cxn ang="0">
                    <a:pos x="37" y="6"/>
                  </a:cxn>
                  <a:cxn ang="0">
                    <a:pos x="27" y="3"/>
                  </a:cxn>
                  <a:cxn ang="0">
                    <a:pos x="17" y="0"/>
                  </a:cxn>
                  <a:cxn ang="0">
                    <a:pos x="14" y="0"/>
                  </a:cxn>
                  <a:cxn ang="0">
                    <a:pos x="10" y="0"/>
                  </a:cxn>
                  <a:cxn ang="0">
                    <a:pos x="7" y="3"/>
                  </a:cxn>
                  <a:cxn ang="0">
                    <a:pos x="4" y="6"/>
                  </a:cxn>
                  <a:cxn ang="0">
                    <a:pos x="4" y="10"/>
                  </a:cxn>
                  <a:cxn ang="0">
                    <a:pos x="0" y="13"/>
                  </a:cxn>
                </a:cxnLst>
                <a:rect l="0" t="0" r="r" b="b"/>
                <a:pathLst>
                  <a:path w="77" h="60">
                    <a:moveTo>
                      <a:pt x="0" y="13"/>
                    </a:moveTo>
                    <a:lnTo>
                      <a:pt x="0" y="10"/>
                    </a:lnTo>
                    <a:lnTo>
                      <a:pt x="4" y="6"/>
                    </a:lnTo>
                    <a:lnTo>
                      <a:pt x="7" y="0"/>
                    </a:lnTo>
                    <a:lnTo>
                      <a:pt x="14" y="0"/>
                    </a:lnTo>
                    <a:lnTo>
                      <a:pt x="17" y="0"/>
                    </a:lnTo>
                    <a:lnTo>
                      <a:pt x="30" y="3"/>
                    </a:lnTo>
                    <a:lnTo>
                      <a:pt x="44" y="10"/>
                    </a:lnTo>
                    <a:lnTo>
                      <a:pt x="57" y="16"/>
                    </a:lnTo>
                    <a:lnTo>
                      <a:pt x="64" y="20"/>
                    </a:lnTo>
                    <a:lnTo>
                      <a:pt x="70" y="26"/>
                    </a:lnTo>
                    <a:lnTo>
                      <a:pt x="74" y="33"/>
                    </a:lnTo>
                    <a:lnTo>
                      <a:pt x="77" y="40"/>
                    </a:lnTo>
                    <a:lnTo>
                      <a:pt x="77" y="46"/>
                    </a:lnTo>
                    <a:lnTo>
                      <a:pt x="77" y="53"/>
                    </a:lnTo>
                    <a:lnTo>
                      <a:pt x="77" y="56"/>
                    </a:lnTo>
                    <a:lnTo>
                      <a:pt x="77" y="56"/>
                    </a:lnTo>
                    <a:lnTo>
                      <a:pt x="70" y="60"/>
                    </a:lnTo>
                    <a:lnTo>
                      <a:pt x="77" y="56"/>
                    </a:lnTo>
                    <a:lnTo>
                      <a:pt x="77" y="53"/>
                    </a:lnTo>
                    <a:lnTo>
                      <a:pt x="77" y="46"/>
                    </a:lnTo>
                    <a:lnTo>
                      <a:pt x="77" y="43"/>
                    </a:lnTo>
                    <a:lnTo>
                      <a:pt x="70" y="33"/>
                    </a:lnTo>
                    <a:lnTo>
                      <a:pt x="64" y="26"/>
                    </a:lnTo>
                    <a:lnTo>
                      <a:pt x="57" y="16"/>
                    </a:lnTo>
                    <a:lnTo>
                      <a:pt x="44" y="10"/>
                    </a:lnTo>
                    <a:lnTo>
                      <a:pt x="37" y="6"/>
                    </a:lnTo>
                    <a:lnTo>
                      <a:pt x="27" y="3"/>
                    </a:lnTo>
                    <a:lnTo>
                      <a:pt x="17" y="0"/>
                    </a:lnTo>
                    <a:lnTo>
                      <a:pt x="14" y="0"/>
                    </a:lnTo>
                    <a:lnTo>
                      <a:pt x="10" y="0"/>
                    </a:lnTo>
                    <a:lnTo>
                      <a:pt x="7" y="3"/>
                    </a:lnTo>
                    <a:lnTo>
                      <a:pt x="4" y="6"/>
                    </a:lnTo>
                    <a:lnTo>
                      <a:pt x="4" y="10"/>
                    </a:lnTo>
                    <a:lnTo>
                      <a:pt x="0" y="13"/>
                    </a:lnTo>
                    <a:close/>
                  </a:path>
                </a:pathLst>
              </a:custGeom>
              <a:solidFill>
                <a:srgbClr val="000000"/>
              </a:solidFill>
              <a:ln w="9525">
                <a:noFill/>
                <a:round/>
                <a:headEnd/>
                <a:tailEnd/>
              </a:ln>
            </p:spPr>
            <p:txBody>
              <a:bodyPr/>
              <a:lstStyle/>
              <a:p>
                <a:endParaRPr lang="en-US" dirty="0"/>
              </a:p>
            </p:txBody>
          </p:sp>
          <p:sp>
            <p:nvSpPr>
              <p:cNvPr id="381124" name="Freeform 196"/>
              <p:cNvSpPr>
                <a:spLocks/>
              </p:cNvSpPr>
              <p:nvPr/>
            </p:nvSpPr>
            <p:spPr bwMode="auto">
              <a:xfrm>
                <a:off x="2061" y="2065"/>
                <a:ext cx="47" cy="36"/>
              </a:xfrm>
              <a:custGeom>
                <a:avLst/>
                <a:gdLst/>
                <a:ahLst/>
                <a:cxnLst>
                  <a:cxn ang="0">
                    <a:pos x="0" y="6"/>
                  </a:cxn>
                  <a:cxn ang="0">
                    <a:pos x="0" y="3"/>
                  </a:cxn>
                  <a:cxn ang="0">
                    <a:pos x="4" y="0"/>
                  </a:cxn>
                  <a:cxn ang="0">
                    <a:pos x="10" y="0"/>
                  </a:cxn>
                  <a:cxn ang="0">
                    <a:pos x="14" y="0"/>
                  </a:cxn>
                  <a:cxn ang="0">
                    <a:pos x="20" y="0"/>
                  </a:cxn>
                  <a:cxn ang="0">
                    <a:pos x="30" y="3"/>
                  </a:cxn>
                  <a:cxn ang="0">
                    <a:pos x="34" y="6"/>
                  </a:cxn>
                  <a:cxn ang="0">
                    <a:pos x="40" y="13"/>
                  </a:cxn>
                  <a:cxn ang="0">
                    <a:pos x="44" y="16"/>
                  </a:cxn>
                  <a:cxn ang="0">
                    <a:pos x="44" y="20"/>
                  </a:cxn>
                  <a:cxn ang="0">
                    <a:pos x="47" y="23"/>
                  </a:cxn>
                  <a:cxn ang="0">
                    <a:pos x="47" y="30"/>
                  </a:cxn>
                  <a:cxn ang="0">
                    <a:pos x="47" y="33"/>
                  </a:cxn>
                  <a:cxn ang="0">
                    <a:pos x="47" y="36"/>
                  </a:cxn>
                  <a:cxn ang="0">
                    <a:pos x="44" y="36"/>
                  </a:cxn>
                  <a:cxn ang="0">
                    <a:pos x="44" y="33"/>
                  </a:cxn>
                  <a:cxn ang="0">
                    <a:pos x="47" y="30"/>
                  </a:cxn>
                  <a:cxn ang="0">
                    <a:pos x="47" y="26"/>
                  </a:cxn>
                  <a:cxn ang="0">
                    <a:pos x="44" y="23"/>
                  </a:cxn>
                  <a:cxn ang="0">
                    <a:pos x="44" y="20"/>
                  </a:cxn>
                  <a:cxn ang="0">
                    <a:pos x="40" y="16"/>
                  </a:cxn>
                  <a:cxn ang="0">
                    <a:pos x="37" y="10"/>
                  </a:cxn>
                  <a:cxn ang="0">
                    <a:pos x="30" y="3"/>
                  </a:cxn>
                  <a:cxn ang="0">
                    <a:pos x="24" y="3"/>
                  </a:cxn>
                  <a:cxn ang="0">
                    <a:pos x="17" y="0"/>
                  </a:cxn>
                  <a:cxn ang="0">
                    <a:pos x="14" y="0"/>
                  </a:cxn>
                  <a:cxn ang="0">
                    <a:pos x="7" y="0"/>
                  </a:cxn>
                  <a:cxn ang="0">
                    <a:pos x="7" y="3"/>
                  </a:cxn>
                  <a:cxn ang="0">
                    <a:pos x="4" y="3"/>
                  </a:cxn>
                  <a:cxn ang="0">
                    <a:pos x="0" y="6"/>
                  </a:cxn>
                </a:cxnLst>
                <a:rect l="0" t="0" r="r" b="b"/>
                <a:pathLst>
                  <a:path w="47" h="36">
                    <a:moveTo>
                      <a:pt x="0" y="6"/>
                    </a:moveTo>
                    <a:lnTo>
                      <a:pt x="0" y="3"/>
                    </a:lnTo>
                    <a:lnTo>
                      <a:pt x="4" y="0"/>
                    </a:lnTo>
                    <a:lnTo>
                      <a:pt x="10" y="0"/>
                    </a:lnTo>
                    <a:lnTo>
                      <a:pt x="14" y="0"/>
                    </a:lnTo>
                    <a:lnTo>
                      <a:pt x="20" y="0"/>
                    </a:lnTo>
                    <a:lnTo>
                      <a:pt x="30" y="3"/>
                    </a:lnTo>
                    <a:lnTo>
                      <a:pt x="34" y="6"/>
                    </a:lnTo>
                    <a:lnTo>
                      <a:pt x="40" y="13"/>
                    </a:lnTo>
                    <a:lnTo>
                      <a:pt x="44" y="16"/>
                    </a:lnTo>
                    <a:lnTo>
                      <a:pt x="44" y="20"/>
                    </a:lnTo>
                    <a:lnTo>
                      <a:pt x="47" y="23"/>
                    </a:lnTo>
                    <a:lnTo>
                      <a:pt x="47" y="30"/>
                    </a:lnTo>
                    <a:lnTo>
                      <a:pt x="47" y="33"/>
                    </a:lnTo>
                    <a:lnTo>
                      <a:pt x="47" y="36"/>
                    </a:lnTo>
                    <a:lnTo>
                      <a:pt x="44" y="36"/>
                    </a:lnTo>
                    <a:lnTo>
                      <a:pt x="44" y="33"/>
                    </a:lnTo>
                    <a:lnTo>
                      <a:pt x="47" y="30"/>
                    </a:lnTo>
                    <a:lnTo>
                      <a:pt x="47" y="26"/>
                    </a:lnTo>
                    <a:lnTo>
                      <a:pt x="44" y="23"/>
                    </a:lnTo>
                    <a:lnTo>
                      <a:pt x="44" y="20"/>
                    </a:lnTo>
                    <a:lnTo>
                      <a:pt x="40" y="16"/>
                    </a:lnTo>
                    <a:lnTo>
                      <a:pt x="37" y="10"/>
                    </a:lnTo>
                    <a:lnTo>
                      <a:pt x="30" y="3"/>
                    </a:lnTo>
                    <a:lnTo>
                      <a:pt x="24" y="3"/>
                    </a:lnTo>
                    <a:lnTo>
                      <a:pt x="17" y="0"/>
                    </a:lnTo>
                    <a:lnTo>
                      <a:pt x="14" y="0"/>
                    </a:lnTo>
                    <a:lnTo>
                      <a:pt x="7" y="0"/>
                    </a:lnTo>
                    <a:lnTo>
                      <a:pt x="7" y="3"/>
                    </a:lnTo>
                    <a:lnTo>
                      <a:pt x="4" y="3"/>
                    </a:lnTo>
                    <a:lnTo>
                      <a:pt x="0" y="6"/>
                    </a:lnTo>
                    <a:close/>
                  </a:path>
                </a:pathLst>
              </a:custGeom>
              <a:solidFill>
                <a:srgbClr val="000000"/>
              </a:solidFill>
              <a:ln w="9525">
                <a:noFill/>
                <a:round/>
                <a:headEnd/>
                <a:tailEnd/>
              </a:ln>
            </p:spPr>
            <p:txBody>
              <a:bodyPr/>
              <a:lstStyle/>
              <a:p>
                <a:endParaRPr lang="en-US" dirty="0"/>
              </a:p>
            </p:txBody>
          </p:sp>
          <p:sp>
            <p:nvSpPr>
              <p:cNvPr id="381125" name="Freeform 197"/>
              <p:cNvSpPr>
                <a:spLocks/>
              </p:cNvSpPr>
              <p:nvPr/>
            </p:nvSpPr>
            <p:spPr bwMode="auto">
              <a:xfrm>
                <a:off x="2012" y="2032"/>
                <a:ext cx="46" cy="36"/>
              </a:xfrm>
              <a:custGeom>
                <a:avLst/>
                <a:gdLst/>
                <a:ahLst/>
                <a:cxnLst>
                  <a:cxn ang="0">
                    <a:pos x="0" y="6"/>
                  </a:cxn>
                  <a:cxn ang="0">
                    <a:pos x="0" y="3"/>
                  </a:cxn>
                  <a:cxn ang="0">
                    <a:pos x="0" y="0"/>
                  </a:cxn>
                  <a:cxn ang="0">
                    <a:pos x="6" y="0"/>
                  </a:cxn>
                  <a:cxn ang="0">
                    <a:pos x="13" y="0"/>
                  </a:cxn>
                  <a:cxn ang="0">
                    <a:pos x="16" y="0"/>
                  </a:cxn>
                  <a:cxn ang="0">
                    <a:pos x="26" y="6"/>
                  </a:cxn>
                  <a:cxn ang="0">
                    <a:pos x="33" y="6"/>
                  </a:cxn>
                  <a:cxn ang="0">
                    <a:pos x="40" y="13"/>
                  </a:cxn>
                  <a:cxn ang="0">
                    <a:pos x="40" y="16"/>
                  </a:cxn>
                  <a:cxn ang="0">
                    <a:pos x="46" y="23"/>
                  </a:cxn>
                  <a:cxn ang="0">
                    <a:pos x="46" y="23"/>
                  </a:cxn>
                  <a:cxn ang="0">
                    <a:pos x="46" y="29"/>
                  </a:cxn>
                  <a:cxn ang="0">
                    <a:pos x="46" y="33"/>
                  </a:cxn>
                  <a:cxn ang="0">
                    <a:pos x="46" y="36"/>
                  </a:cxn>
                  <a:cxn ang="0">
                    <a:pos x="43" y="36"/>
                  </a:cxn>
                  <a:cxn ang="0">
                    <a:pos x="46" y="36"/>
                  </a:cxn>
                  <a:cxn ang="0">
                    <a:pos x="46" y="29"/>
                  </a:cxn>
                  <a:cxn ang="0">
                    <a:pos x="46" y="26"/>
                  </a:cxn>
                  <a:cxn ang="0">
                    <a:pos x="46" y="23"/>
                  </a:cxn>
                  <a:cxn ang="0">
                    <a:pos x="40" y="20"/>
                  </a:cxn>
                  <a:cxn ang="0">
                    <a:pos x="36" y="16"/>
                  </a:cxn>
                  <a:cxn ang="0">
                    <a:pos x="33" y="10"/>
                  </a:cxn>
                  <a:cxn ang="0">
                    <a:pos x="30" y="6"/>
                  </a:cxn>
                  <a:cxn ang="0">
                    <a:pos x="20" y="3"/>
                  </a:cxn>
                  <a:cxn ang="0">
                    <a:pos x="16" y="0"/>
                  </a:cxn>
                  <a:cxn ang="0">
                    <a:pos x="13" y="0"/>
                  </a:cxn>
                  <a:cxn ang="0">
                    <a:pos x="10" y="0"/>
                  </a:cxn>
                  <a:cxn ang="0">
                    <a:pos x="3" y="0"/>
                  </a:cxn>
                  <a:cxn ang="0">
                    <a:pos x="0" y="0"/>
                  </a:cxn>
                  <a:cxn ang="0">
                    <a:pos x="0" y="3"/>
                  </a:cxn>
                  <a:cxn ang="0">
                    <a:pos x="0" y="6"/>
                  </a:cxn>
                </a:cxnLst>
                <a:rect l="0" t="0" r="r" b="b"/>
                <a:pathLst>
                  <a:path w="46" h="36">
                    <a:moveTo>
                      <a:pt x="0" y="6"/>
                    </a:moveTo>
                    <a:lnTo>
                      <a:pt x="0" y="3"/>
                    </a:lnTo>
                    <a:lnTo>
                      <a:pt x="0" y="0"/>
                    </a:lnTo>
                    <a:lnTo>
                      <a:pt x="6" y="0"/>
                    </a:lnTo>
                    <a:lnTo>
                      <a:pt x="13" y="0"/>
                    </a:lnTo>
                    <a:lnTo>
                      <a:pt x="16" y="0"/>
                    </a:lnTo>
                    <a:lnTo>
                      <a:pt x="26" y="6"/>
                    </a:lnTo>
                    <a:lnTo>
                      <a:pt x="33" y="6"/>
                    </a:lnTo>
                    <a:lnTo>
                      <a:pt x="40" y="13"/>
                    </a:lnTo>
                    <a:lnTo>
                      <a:pt x="40" y="16"/>
                    </a:lnTo>
                    <a:lnTo>
                      <a:pt x="46" y="23"/>
                    </a:lnTo>
                    <a:lnTo>
                      <a:pt x="46" y="23"/>
                    </a:lnTo>
                    <a:lnTo>
                      <a:pt x="46" y="29"/>
                    </a:lnTo>
                    <a:lnTo>
                      <a:pt x="46" y="33"/>
                    </a:lnTo>
                    <a:lnTo>
                      <a:pt x="46" y="36"/>
                    </a:lnTo>
                    <a:lnTo>
                      <a:pt x="43" y="36"/>
                    </a:lnTo>
                    <a:lnTo>
                      <a:pt x="46" y="36"/>
                    </a:lnTo>
                    <a:lnTo>
                      <a:pt x="46" y="29"/>
                    </a:lnTo>
                    <a:lnTo>
                      <a:pt x="46" y="26"/>
                    </a:lnTo>
                    <a:lnTo>
                      <a:pt x="46" y="23"/>
                    </a:lnTo>
                    <a:lnTo>
                      <a:pt x="40" y="20"/>
                    </a:lnTo>
                    <a:lnTo>
                      <a:pt x="36" y="16"/>
                    </a:lnTo>
                    <a:lnTo>
                      <a:pt x="33" y="10"/>
                    </a:lnTo>
                    <a:lnTo>
                      <a:pt x="30" y="6"/>
                    </a:lnTo>
                    <a:lnTo>
                      <a:pt x="20" y="3"/>
                    </a:lnTo>
                    <a:lnTo>
                      <a:pt x="16" y="0"/>
                    </a:lnTo>
                    <a:lnTo>
                      <a:pt x="13" y="0"/>
                    </a:lnTo>
                    <a:lnTo>
                      <a:pt x="10" y="0"/>
                    </a:lnTo>
                    <a:lnTo>
                      <a:pt x="3" y="0"/>
                    </a:lnTo>
                    <a:lnTo>
                      <a:pt x="0" y="0"/>
                    </a:lnTo>
                    <a:lnTo>
                      <a:pt x="0" y="3"/>
                    </a:lnTo>
                    <a:lnTo>
                      <a:pt x="0" y="6"/>
                    </a:lnTo>
                    <a:close/>
                  </a:path>
                </a:pathLst>
              </a:custGeom>
              <a:solidFill>
                <a:srgbClr val="000000"/>
              </a:solidFill>
              <a:ln w="9525">
                <a:noFill/>
                <a:round/>
                <a:headEnd/>
                <a:tailEnd/>
              </a:ln>
            </p:spPr>
            <p:txBody>
              <a:bodyPr/>
              <a:lstStyle/>
              <a:p>
                <a:endParaRPr lang="en-US" dirty="0"/>
              </a:p>
            </p:txBody>
          </p:sp>
          <p:sp>
            <p:nvSpPr>
              <p:cNvPr id="381126" name="Freeform 198"/>
              <p:cNvSpPr>
                <a:spLocks/>
              </p:cNvSpPr>
              <p:nvPr/>
            </p:nvSpPr>
            <p:spPr bwMode="auto">
              <a:xfrm>
                <a:off x="1985" y="2055"/>
                <a:ext cx="153" cy="96"/>
              </a:xfrm>
              <a:custGeom>
                <a:avLst/>
                <a:gdLst/>
                <a:ahLst/>
                <a:cxnLst>
                  <a:cxn ang="0">
                    <a:pos x="0" y="0"/>
                  </a:cxn>
                  <a:cxn ang="0">
                    <a:pos x="153" y="93"/>
                  </a:cxn>
                  <a:cxn ang="0">
                    <a:pos x="153" y="96"/>
                  </a:cxn>
                  <a:cxn ang="0">
                    <a:pos x="0" y="0"/>
                  </a:cxn>
                  <a:cxn ang="0">
                    <a:pos x="0" y="0"/>
                  </a:cxn>
                </a:cxnLst>
                <a:rect l="0" t="0" r="r" b="b"/>
                <a:pathLst>
                  <a:path w="153" h="96">
                    <a:moveTo>
                      <a:pt x="0" y="0"/>
                    </a:moveTo>
                    <a:lnTo>
                      <a:pt x="153" y="93"/>
                    </a:lnTo>
                    <a:lnTo>
                      <a:pt x="153" y="96"/>
                    </a:lnTo>
                    <a:lnTo>
                      <a:pt x="0" y="0"/>
                    </a:lnTo>
                    <a:lnTo>
                      <a:pt x="0" y="0"/>
                    </a:lnTo>
                    <a:close/>
                  </a:path>
                </a:pathLst>
              </a:custGeom>
              <a:solidFill>
                <a:srgbClr val="000000"/>
              </a:solidFill>
              <a:ln w="9525">
                <a:noFill/>
                <a:round/>
                <a:headEnd/>
                <a:tailEnd/>
              </a:ln>
            </p:spPr>
            <p:txBody>
              <a:bodyPr/>
              <a:lstStyle/>
              <a:p>
                <a:endParaRPr lang="en-US" dirty="0"/>
              </a:p>
            </p:txBody>
          </p:sp>
          <p:sp>
            <p:nvSpPr>
              <p:cNvPr id="381127" name="Freeform 199"/>
              <p:cNvSpPr>
                <a:spLocks/>
              </p:cNvSpPr>
              <p:nvPr/>
            </p:nvSpPr>
            <p:spPr bwMode="auto">
              <a:xfrm>
                <a:off x="1982" y="2061"/>
                <a:ext cx="163" cy="103"/>
              </a:xfrm>
              <a:custGeom>
                <a:avLst/>
                <a:gdLst/>
                <a:ahLst/>
                <a:cxnLst>
                  <a:cxn ang="0">
                    <a:pos x="0" y="0"/>
                  </a:cxn>
                  <a:cxn ang="0">
                    <a:pos x="159" y="100"/>
                  </a:cxn>
                  <a:cxn ang="0">
                    <a:pos x="163" y="103"/>
                  </a:cxn>
                  <a:cxn ang="0">
                    <a:pos x="0" y="4"/>
                  </a:cxn>
                  <a:cxn ang="0">
                    <a:pos x="0" y="0"/>
                  </a:cxn>
                </a:cxnLst>
                <a:rect l="0" t="0" r="r" b="b"/>
                <a:pathLst>
                  <a:path w="163" h="103">
                    <a:moveTo>
                      <a:pt x="0" y="0"/>
                    </a:moveTo>
                    <a:lnTo>
                      <a:pt x="159" y="100"/>
                    </a:lnTo>
                    <a:lnTo>
                      <a:pt x="163" y="103"/>
                    </a:lnTo>
                    <a:lnTo>
                      <a:pt x="0" y="4"/>
                    </a:lnTo>
                    <a:lnTo>
                      <a:pt x="0" y="0"/>
                    </a:lnTo>
                    <a:close/>
                  </a:path>
                </a:pathLst>
              </a:custGeom>
              <a:solidFill>
                <a:srgbClr val="000000"/>
              </a:solidFill>
              <a:ln w="9525">
                <a:noFill/>
                <a:round/>
                <a:headEnd/>
                <a:tailEnd/>
              </a:ln>
            </p:spPr>
            <p:txBody>
              <a:bodyPr/>
              <a:lstStyle/>
              <a:p>
                <a:endParaRPr lang="en-US" dirty="0"/>
              </a:p>
            </p:txBody>
          </p:sp>
          <p:sp>
            <p:nvSpPr>
              <p:cNvPr id="381128" name="Freeform 200"/>
              <p:cNvSpPr>
                <a:spLocks/>
              </p:cNvSpPr>
              <p:nvPr/>
            </p:nvSpPr>
            <p:spPr bwMode="auto">
              <a:xfrm>
                <a:off x="1968" y="2085"/>
                <a:ext cx="186" cy="116"/>
              </a:xfrm>
              <a:custGeom>
                <a:avLst/>
                <a:gdLst/>
                <a:ahLst/>
                <a:cxnLst>
                  <a:cxn ang="0">
                    <a:pos x="0" y="0"/>
                  </a:cxn>
                  <a:cxn ang="0">
                    <a:pos x="183" y="109"/>
                  </a:cxn>
                  <a:cxn ang="0">
                    <a:pos x="186" y="116"/>
                  </a:cxn>
                  <a:cxn ang="0">
                    <a:pos x="0" y="0"/>
                  </a:cxn>
                  <a:cxn ang="0">
                    <a:pos x="0" y="0"/>
                  </a:cxn>
                </a:cxnLst>
                <a:rect l="0" t="0" r="r" b="b"/>
                <a:pathLst>
                  <a:path w="186" h="116">
                    <a:moveTo>
                      <a:pt x="0" y="0"/>
                    </a:moveTo>
                    <a:lnTo>
                      <a:pt x="183" y="109"/>
                    </a:lnTo>
                    <a:lnTo>
                      <a:pt x="186" y="116"/>
                    </a:lnTo>
                    <a:lnTo>
                      <a:pt x="0" y="0"/>
                    </a:lnTo>
                    <a:lnTo>
                      <a:pt x="0" y="0"/>
                    </a:lnTo>
                    <a:close/>
                  </a:path>
                </a:pathLst>
              </a:custGeom>
              <a:solidFill>
                <a:srgbClr val="000000"/>
              </a:solidFill>
              <a:ln w="9525">
                <a:noFill/>
                <a:round/>
                <a:headEnd/>
                <a:tailEnd/>
              </a:ln>
            </p:spPr>
            <p:txBody>
              <a:bodyPr/>
              <a:lstStyle/>
              <a:p>
                <a:endParaRPr lang="en-US" dirty="0"/>
              </a:p>
            </p:txBody>
          </p:sp>
          <p:sp>
            <p:nvSpPr>
              <p:cNvPr id="381129" name="Freeform 201"/>
              <p:cNvSpPr>
                <a:spLocks/>
              </p:cNvSpPr>
              <p:nvPr/>
            </p:nvSpPr>
            <p:spPr bwMode="auto">
              <a:xfrm>
                <a:off x="1945" y="2135"/>
                <a:ext cx="236" cy="149"/>
              </a:xfrm>
              <a:custGeom>
                <a:avLst/>
                <a:gdLst/>
                <a:ahLst/>
                <a:cxnLst>
                  <a:cxn ang="0">
                    <a:pos x="4" y="0"/>
                  </a:cxn>
                  <a:cxn ang="0">
                    <a:pos x="233" y="136"/>
                  </a:cxn>
                  <a:cxn ang="0">
                    <a:pos x="236" y="149"/>
                  </a:cxn>
                  <a:cxn ang="0">
                    <a:pos x="0" y="6"/>
                  </a:cxn>
                  <a:cxn ang="0">
                    <a:pos x="4" y="0"/>
                  </a:cxn>
                </a:cxnLst>
                <a:rect l="0" t="0" r="r" b="b"/>
                <a:pathLst>
                  <a:path w="236" h="149">
                    <a:moveTo>
                      <a:pt x="4" y="0"/>
                    </a:moveTo>
                    <a:lnTo>
                      <a:pt x="233" y="136"/>
                    </a:lnTo>
                    <a:lnTo>
                      <a:pt x="236" y="149"/>
                    </a:lnTo>
                    <a:lnTo>
                      <a:pt x="0" y="6"/>
                    </a:lnTo>
                    <a:lnTo>
                      <a:pt x="4" y="0"/>
                    </a:lnTo>
                    <a:close/>
                  </a:path>
                </a:pathLst>
              </a:custGeom>
              <a:solidFill>
                <a:srgbClr val="000000"/>
              </a:solidFill>
              <a:ln w="9525">
                <a:noFill/>
                <a:round/>
                <a:headEnd/>
                <a:tailEnd/>
              </a:ln>
            </p:spPr>
            <p:txBody>
              <a:bodyPr/>
              <a:lstStyle/>
              <a:p>
                <a:endParaRPr lang="en-US" dirty="0"/>
              </a:p>
            </p:txBody>
          </p:sp>
          <p:sp>
            <p:nvSpPr>
              <p:cNvPr id="381130" name="Freeform 202"/>
              <p:cNvSpPr>
                <a:spLocks/>
              </p:cNvSpPr>
              <p:nvPr/>
            </p:nvSpPr>
            <p:spPr bwMode="auto">
              <a:xfrm>
                <a:off x="1892" y="2002"/>
                <a:ext cx="126" cy="309"/>
              </a:xfrm>
              <a:custGeom>
                <a:avLst/>
                <a:gdLst/>
                <a:ahLst/>
                <a:cxnLst>
                  <a:cxn ang="0">
                    <a:pos x="126" y="0"/>
                  </a:cxn>
                  <a:cxn ang="0">
                    <a:pos x="0" y="302"/>
                  </a:cxn>
                  <a:cxn ang="0">
                    <a:pos x="10" y="309"/>
                  </a:cxn>
                  <a:cxn ang="0">
                    <a:pos x="126" y="0"/>
                  </a:cxn>
                </a:cxnLst>
                <a:rect l="0" t="0" r="r" b="b"/>
                <a:pathLst>
                  <a:path w="126" h="309">
                    <a:moveTo>
                      <a:pt x="126" y="0"/>
                    </a:moveTo>
                    <a:lnTo>
                      <a:pt x="0" y="302"/>
                    </a:lnTo>
                    <a:lnTo>
                      <a:pt x="10" y="309"/>
                    </a:lnTo>
                    <a:lnTo>
                      <a:pt x="126" y="0"/>
                    </a:lnTo>
                    <a:close/>
                  </a:path>
                </a:pathLst>
              </a:custGeom>
              <a:solidFill>
                <a:srgbClr val="000000"/>
              </a:solidFill>
              <a:ln w="9525">
                <a:noFill/>
                <a:round/>
                <a:headEnd/>
                <a:tailEnd/>
              </a:ln>
            </p:spPr>
            <p:txBody>
              <a:bodyPr/>
              <a:lstStyle/>
              <a:p>
                <a:endParaRPr lang="en-US" dirty="0"/>
              </a:p>
            </p:txBody>
          </p:sp>
          <p:sp>
            <p:nvSpPr>
              <p:cNvPr id="381131" name="Freeform 203"/>
              <p:cNvSpPr>
                <a:spLocks/>
              </p:cNvSpPr>
              <p:nvPr/>
            </p:nvSpPr>
            <p:spPr bwMode="auto">
              <a:xfrm>
                <a:off x="2111" y="2085"/>
                <a:ext cx="113" cy="398"/>
              </a:xfrm>
              <a:custGeom>
                <a:avLst/>
                <a:gdLst/>
                <a:ahLst/>
                <a:cxnLst>
                  <a:cxn ang="0">
                    <a:pos x="0" y="0"/>
                  </a:cxn>
                  <a:cxn ang="0">
                    <a:pos x="113" y="398"/>
                  </a:cxn>
                  <a:cxn ang="0">
                    <a:pos x="100" y="392"/>
                  </a:cxn>
                  <a:cxn ang="0">
                    <a:pos x="0" y="0"/>
                  </a:cxn>
                </a:cxnLst>
                <a:rect l="0" t="0" r="r" b="b"/>
                <a:pathLst>
                  <a:path w="113" h="398">
                    <a:moveTo>
                      <a:pt x="0" y="0"/>
                    </a:moveTo>
                    <a:lnTo>
                      <a:pt x="113" y="398"/>
                    </a:lnTo>
                    <a:lnTo>
                      <a:pt x="100" y="392"/>
                    </a:lnTo>
                    <a:lnTo>
                      <a:pt x="0" y="0"/>
                    </a:lnTo>
                    <a:close/>
                  </a:path>
                </a:pathLst>
              </a:custGeom>
              <a:solidFill>
                <a:srgbClr val="000000"/>
              </a:solidFill>
              <a:ln w="9525">
                <a:noFill/>
                <a:round/>
                <a:headEnd/>
                <a:tailEnd/>
              </a:ln>
            </p:spPr>
            <p:txBody>
              <a:bodyPr/>
              <a:lstStyle/>
              <a:p>
                <a:endParaRPr lang="en-US" dirty="0"/>
              </a:p>
            </p:txBody>
          </p:sp>
          <p:sp>
            <p:nvSpPr>
              <p:cNvPr id="381132" name="Freeform 204"/>
              <p:cNvSpPr>
                <a:spLocks/>
              </p:cNvSpPr>
              <p:nvPr/>
            </p:nvSpPr>
            <p:spPr bwMode="auto">
              <a:xfrm>
                <a:off x="2115" y="2068"/>
                <a:ext cx="106" cy="7"/>
              </a:xfrm>
              <a:custGeom>
                <a:avLst/>
                <a:gdLst/>
                <a:ahLst/>
                <a:cxnLst>
                  <a:cxn ang="0">
                    <a:pos x="0" y="0"/>
                  </a:cxn>
                  <a:cxn ang="0">
                    <a:pos x="99" y="0"/>
                  </a:cxn>
                  <a:cxn ang="0">
                    <a:pos x="106" y="7"/>
                  </a:cxn>
                  <a:cxn ang="0">
                    <a:pos x="99" y="0"/>
                  </a:cxn>
                  <a:cxn ang="0">
                    <a:pos x="0" y="0"/>
                  </a:cxn>
                </a:cxnLst>
                <a:rect l="0" t="0" r="r" b="b"/>
                <a:pathLst>
                  <a:path w="106" h="7">
                    <a:moveTo>
                      <a:pt x="0" y="0"/>
                    </a:moveTo>
                    <a:lnTo>
                      <a:pt x="99" y="0"/>
                    </a:lnTo>
                    <a:lnTo>
                      <a:pt x="106" y="7"/>
                    </a:lnTo>
                    <a:lnTo>
                      <a:pt x="99" y="0"/>
                    </a:lnTo>
                    <a:lnTo>
                      <a:pt x="0" y="0"/>
                    </a:lnTo>
                    <a:close/>
                  </a:path>
                </a:pathLst>
              </a:custGeom>
              <a:solidFill>
                <a:srgbClr val="000000"/>
              </a:solidFill>
              <a:ln w="9525">
                <a:noFill/>
                <a:round/>
                <a:headEnd/>
                <a:tailEnd/>
              </a:ln>
            </p:spPr>
            <p:txBody>
              <a:bodyPr/>
              <a:lstStyle/>
              <a:p>
                <a:endParaRPr lang="en-US" dirty="0"/>
              </a:p>
            </p:txBody>
          </p:sp>
          <p:sp>
            <p:nvSpPr>
              <p:cNvPr id="381133" name="Freeform 205"/>
              <p:cNvSpPr>
                <a:spLocks/>
              </p:cNvSpPr>
              <p:nvPr/>
            </p:nvSpPr>
            <p:spPr bwMode="auto">
              <a:xfrm>
                <a:off x="2244" y="2091"/>
                <a:ext cx="80" cy="70"/>
              </a:xfrm>
              <a:custGeom>
                <a:avLst/>
                <a:gdLst/>
                <a:ahLst/>
                <a:cxnLst>
                  <a:cxn ang="0">
                    <a:pos x="0" y="0"/>
                  </a:cxn>
                  <a:cxn ang="0">
                    <a:pos x="80" y="67"/>
                  </a:cxn>
                  <a:cxn ang="0">
                    <a:pos x="80" y="70"/>
                  </a:cxn>
                  <a:cxn ang="0">
                    <a:pos x="4" y="4"/>
                  </a:cxn>
                  <a:cxn ang="0">
                    <a:pos x="0" y="0"/>
                  </a:cxn>
                </a:cxnLst>
                <a:rect l="0" t="0" r="r" b="b"/>
                <a:pathLst>
                  <a:path w="80" h="70">
                    <a:moveTo>
                      <a:pt x="0" y="0"/>
                    </a:moveTo>
                    <a:lnTo>
                      <a:pt x="80" y="67"/>
                    </a:lnTo>
                    <a:lnTo>
                      <a:pt x="80" y="70"/>
                    </a:lnTo>
                    <a:lnTo>
                      <a:pt x="4" y="4"/>
                    </a:lnTo>
                    <a:lnTo>
                      <a:pt x="0" y="0"/>
                    </a:lnTo>
                    <a:close/>
                  </a:path>
                </a:pathLst>
              </a:custGeom>
              <a:solidFill>
                <a:srgbClr val="000000"/>
              </a:solidFill>
              <a:ln w="9525">
                <a:noFill/>
                <a:round/>
                <a:headEnd/>
                <a:tailEnd/>
              </a:ln>
            </p:spPr>
            <p:txBody>
              <a:bodyPr/>
              <a:lstStyle/>
              <a:p>
                <a:endParaRPr lang="en-US" dirty="0"/>
              </a:p>
            </p:txBody>
          </p:sp>
          <p:sp>
            <p:nvSpPr>
              <p:cNvPr id="381134" name="Freeform 206"/>
              <p:cNvSpPr>
                <a:spLocks/>
              </p:cNvSpPr>
              <p:nvPr/>
            </p:nvSpPr>
            <p:spPr bwMode="auto">
              <a:xfrm>
                <a:off x="2580" y="1978"/>
                <a:ext cx="66" cy="100"/>
              </a:xfrm>
              <a:custGeom>
                <a:avLst/>
                <a:gdLst/>
                <a:ahLst/>
                <a:cxnLst>
                  <a:cxn ang="0">
                    <a:pos x="59" y="37"/>
                  </a:cxn>
                  <a:cxn ang="0">
                    <a:pos x="23" y="100"/>
                  </a:cxn>
                  <a:cxn ang="0">
                    <a:pos x="10" y="97"/>
                  </a:cxn>
                  <a:cxn ang="0">
                    <a:pos x="0" y="77"/>
                  </a:cxn>
                  <a:cxn ang="0">
                    <a:pos x="26" y="37"/>
                  </a:cxn>
                  <a:cxn ang="0">
                    <a:pos x="26" y="20"/>
                  </a:cxn>
                  <a:cxn ang="0">
                    <a:pos x="26" y="0"/>
                  </a:cxn>
                  <a:cxn ang="0">
                    <a:pos x="33" y="14"/>
                  </a:cxn>
                  <a:cxn ang="0">
                    <a:pos x="49" y="0"/>
                  </a:cxn>
                  <a:cxn ang="0">
                    <a:pos x="59" y="7"/>
                  </a:cxn>
                  <a:cxn ang="0">
                    <a:pos x="66" y="17"/>
                  </a:cxn>
                  <a:cxn ang="0">
                    <a:pos x="59" y="37"/>
                  </a:cxn>
                </a:cxnLst>
                <a:rect l="0" t="0" r="r" b="b"/>
                <a:pathLst>
                  <a:path w="66" h="100">
                    <a:moveTo>
                      <a:pt x="59" y="37"/>
                    </a:moveTo>
                    <a:lnTo>
                      <a:pt x="23" y="100"/>
                    </a:lnTo>
                    <a:lnTo>
                      <a:pt x="10" y="97"/>
                    </a:lnTo>
                    <a:lnTo>
                      <a:pt x="0" y="77"/>
                    </a:lnTo>
                    <a:lnTo>
                      <a:pt x="26" y="37"/>
                    </a:lnTo>
                    <a:lnTo>
                      <a:pt x="26" y="20"/>
                    </a:lnTo>
                    <a:lnTo>
                      <a:pt x="26" y="0"/>
                    </a:lnTo>
                    <a:lnTo>
                      <a:pt x="33" y="14"/>
                    </a:lnTo>
                    <a:lnTo>
                      <a:pt x="49" y="0"/>
                    </a:lnTo>
                    <a:lnTo>
                      <a:pt x="59" y="7"/>
                    </a:lnTo>
                    <a:lnTo>
                      <a:pt x="66" y="17"/>
                    </a:lnTo>
                    <a:lnTo>
                      <a:pt x="59" y="37"/>
                    </a:lnTo>
                    <a:close/>
                  </a:path>
                </a:pathLst>
              </a:custGeom>
              <a:solidFill>
                <a:srgbClr val="8F8F8F"/>
              </a:solidFill>
              <a:ln w="9525">
                <a:noFill/>
                <a:round/>
                <a:headEnd/>
                <a:tailEnd/>
              </a:ln>
            </p:spPr>
            <p:txBody>
              <a:bodyPr/>
              <a:lstStyle/>
              <a:p>
                <a:endParaRPr lang="en-US" dirty="0"/>
              </a:p>
            </p:txBody>
          </p:sp>
          <p:sp>
            <p:nvSpPr>
              <p:cNvPr id="381135" name="Freeform 207"/>
              <p:cNvSpPr>
                <a:spLocks/>
              </p:cNvSpPr>
              <p:nvPr/>
            </p:nvSpPr>
            <p:spPr bwMode="auto">
              <a:xfrm>
                <a:off x="2583" y="1975"/>
                <a:ext cx="63" cy="106"/>
              </a:xfrm>
              <a:custGeom>
                <a:avLst/>
                <a:gdLst/>
                <a:ahLst/>
                <a:cxnLst>
                  <a:cxn ang="0">
                    <a:pos x="23" y="0"/>
                  </a:cxn>
                  <a:cxn ang="0">
                    <a:pos x="30" y="13"/>
                  </a:cxn>
                  <a:cxn ang="0">
                    <a:pos x="33" y="30"/>
                  </a:cxn>
                  <a:cxn ang="0">
                    <a:pos x="56" y="37"/>
                  </a:cxn>
                  <a:cxn ang="0">
                    <a:pos x="63" y="27"/>
                  </a:cxn>
                  <a:cxn ang="0">
                    <a:pos x="60" y="40"/>
                  </a:cxn>
                  <a:cxn ang="0">
                    <a:pos x="40" y="73"/>
                  </a:cxn>
                  <a:cxn ang="0">
                    <a:pos x="23" y="100"/>
                  </a:cxn>
                  <a:cxn ang="0">
                    <a:pos x="27" y="106"/>
                  </a:cxn>
                  <a:cxn ang="0">
                    <a:pos x="13" y="103"/>
                  </a:cxn>
                  <a:cxn ang="0">
                    <a:pos x="33" y="77"/>
                  </a:cxn>
                  <a:cxn ang="0">
                    <a:pos x="56" y="40"/>
                  </a:cxn>
                  <a:cxn ang="0">
                    <a:pos x="33" y="33"/>
                  </a:cxn>
                  <a:cxn ang="0">
                    <a:pos x="17" y="63"/>
                  </a:cxn>
                  <a:cxn ang="0">
                    <a:pos x="3" y="90"/>
                  </a:cxn>
                  <a:cxn ang="0">
                    <a:pos x="0" y="86"/>
                  </a:cxn>
                  <a:cxn ang="0">
                    <a:pos x="17" y="63"/>
                  </a:cxn>
                  <a:cxn ang="0">
                    <a:pos x="30" y="30"/>
                  </a:cxn>
                  <a:cxn ang="0">
                    <a:pos x="27" y="17"/>
                  </a:cxn>
                  <a:cxn ang="0">
                    <a:pos x="23" y="0"/>
                  </a:cxn>
                </a:cxnLst>
                <a:rect l="0" t="0" r="r" b="b"/>
                <a:pathLst>
                  <a:path w="63" h="106">
                    <a:moveTo>
                      <a:pt x="23" y="0"/>
                    </a:moveTo>
                    <a:lnTo>
                      <a:pt x="30" y="13"/>
                    </a:lnTo>
                    <a:lnTo>
                      <a:pt x="33" y="30"/>
                    </a:lnTo>
                    <a:lnTo>
                      <a:pt x="56" y="37"/>
                    </a:lnTo>
                    <a:lnTo>
                      <a:pt x="63" y="27"/>
                    </a:lnTo>
                    <a:lnTo>
                      <a:pt x="60" y="40"/>
                    </a:lnTo>
                    <a:lnTo>
                      <a:pt x="40" y="73"/>
                    </a:lnTo>
                    <a:lnTo>
                      <a:pt x="23" y="100"/>
                    </a:lnTo>
                    <a:lnTo>
                      <a:pt x="27" y="106"/>
                    </a:lnTo>
                    <a:lnTo>
                      <a:pt x="13" y="103"/>
                    </a:lnTo>
                    <a:lnTo>
                      <a:pt x="33" y="77"/>
                    </a:lnTo>
                    <a:lnTo>
                      <a:pt x="56" y="40"/>
                    </a:lnTo>
                    <a:lnTo>
                      <a:pt x="33" y="33"/>
                    </a:lnTo>
                    <a:lnTo>
                      <a:pt x="17" y="63"/>
                    </a:lnTo>
                    <a:lnTo>
                      <a:pt x="3" y="90"/>
                    </a:lnTo>
                    <a:lnTo>
                      <a:pt x="0" y="86"/>
                    </a:lnTo>
                    <a:lnTo>
                      <a:pt x="17" y="63"/>
                    </a:lnTo>
                    <a:lnTo>
                      <a:pt x="30" y="30"/>
                    </a:lnTo>
                    <a:lnTo>
                      <a:pt x="27" y="17"/>
                    </a:lnTo>
                    <a:lnTo>
                      <a:pt x="23" y="0"/>
                    </a:lnTo>
                    <a:close/>
                  </a:path>
                </a:pathLst>
              </a:custGeom>
              <a:solidFill>
                <a:srgbClr val="000000"/>
              </a:solidFill>
              <a:ln w="9525">
                <a:noFill/>
                <a:round/>
                <a:headEnd/>
                <a:tailEnd/>
              </a:ln>
            </p:spPr>
            <p:txBody>
              <a:bodyPr/>
              <a:lstStyle/>
              <a:p>
                <a:endParaRPr lang="en-US" dirty="0"/>
              </a:p>
            </p:txBody>
          </p:sp>
          <p:sp>
            <p:nvSpPr>
              <p:cNvPr id="381136" name="Freeform 208"/>
              <p:cNvSpPr>
                <a:spLocks/>
              </p:cNvSpPr>
              <p:nvPr/>
            </p:nvSpPr>
            <p:spPr bwMode="auto">
              <a:xfrm>
                <a:off x="2576" y="1965"/>
                <a:ext cx="24" cy="90"/>
              </a:xfrm>
              <a:custGeom>
                <a:avLst/>
                <a:gdLst/>
                <a:ahLst/>
                <a:cxnLst>
                  <a:cxn ang="0">
                    <a:pos x="24" y="10"/>
                  </a:cxn>
                  <a:cxn ang="0">
                    <a:pos x="14" y="13"/>
                  </a:cxn>
                  <a:cxn ang="0">
                    <a:pos x="4" y="20"/>
                  </a:cxn>
                  <a:cxn ang="0">
                    <a:pos x="0" y="30"/>
                  </a:cxn>
                  <a:cxn ang="0">
                    <a:pos x="0" y="37"/>
                  </a:cxn>
                  <a:cxn ang="0">
                    <a:pos x="0" y="43"/>
                  </a:cxn>
                  <a:cxn ang="0">
                    <a:pos x="7" y="53"/>
                  </a:cxn>
                  <a:cxn ang="0">
                    <a:pos x="14" y="60"/>
                  </a:cxn>
                  <a:cxn ang="0">
                    <a:pos x="17" y="67"/>
                  </a:cxn>
                  <a:cxn ang="0">
                    <a:pos x="17" y="73"/>
                  </a:cxn>
                  <a:cxn ang="0">
                    <a:pos x="14" y="73"/>
                  </a:cxn>
                  <a:cxn ang="0">
                    <a:pos x="4" y="90"/>
                  </a:cxn>
                  <a:cxn ang="0">
                    <a:pos x="4" y="87"/>
                  </a:cxn>
                  <a:cxn ang="0">
                    <a:pos x="14" y="73"/>
                  </a:cxn>
                  <a:cxn ang="0">
                    <a:pos x="14" y="67"/>
                  </a:cxn>
                  <a:cxn ang="0">
                    <a:pos x="14" y="60"/>
                  </a:cxn>
                  <a:cxn ang="0">
                    <a:pos x="0" y="50"/>
                  </a:cxn>
                  <a:cxn ang="0">
                    <a:pos x="0" y="40"/>
                  </a:cxn>
                  <a:cxn ang="0">
                    <a:pos x="0" y="33"/>
                  </a:cxn>
                  <a:cxn ang="0">
                    <a:pos x="0" y="27"/>
                  </a:cxn>
                  <a:cxn ang="0">
                    <a:pos x="4" y="17"/>
                  </a:cxn>
                  <a:cxn ang="0">
                    <a:pos x="4" y="10"/>
                  </a:cxn>
                  <a:cxn ang="0">
                    <a:pos x="17" y="0"/>
                  </a:cxn>
                  <a:cxn ang="0">
                    <a:pos x="20" y="0"/>
                  </a:cxn>
                  <a:cxn ang="0">
                    <a:pos x="7" y="10"/>
                  </a:cxn>
                  <a:cxn ang="0">
                    <a:pos x="10" y="13"/>
                  </a:cxn>
                  <a:cxn ang="0">
                    <a:pos x="17" y="10"/>
                  </a:cxn>
                  <a:cxn ang="0">
                    <a:pos x="24" y="10"/>
                  </a:cxn>
                </a:cxnLst>
                <a:rect l="0" t="0" r="r" b="b"/>
                <a:pathLst>
                  <a:path w="24" h="90">
                    <a:moveTo>
                      <a:pt x="24" y="10"/>
                    </a:moveTo>
                    <a:lnTo>
                      <a:pt x="14" y="13"/>
                    </a:lnTo>
                    <a:lnTo>
                      <a:pt x="4" y="20"/>
                    </a:lnTo>
                    <a:lnTo>
                      <a:pt x="0" y="30"/>
                    </a:lnTo>
                    <a:lnTo>
                      <a:pt x="0" y="37"/>
                    </a:lnTo>
                    <a:lnTo>
                      <a:pt x="0" y="43"/>
                    </a:lnTo>
                    <a:lnTo>
                      <a:pt x="7" y="53"/>
                    </a:lnTo>
                    <a:lnTo>
                      <a:pt x="14" y="60"/>
                    </a:lnTo>
                    <a:lnTo>
                      <a:pt x="17" y="67"/>
                    </a:lnTo>
                    <a:lnTo>
                      <a:pt x="17" y="73"/>
                    </a:lnTo>
                    <a:lnTo>
                      <a:pt x="14" y="73"/>
                    </a:lnTo>
                    <a:lnTo>
                      <a:pt x="4" y="90"/>
                    </a:lnTo>
                    <a:lnTo>
                      <a:pt x="4" y="87"/>
                    </a:lnTo>
                    <a:lnTo>
                      <a:pt x="14" y="73"/>
                    </a:lnTo>
                    <a:lnTo>
                      <a:pt x="14" y="67"/>
                    </a:lnTo>
                    <a:lnTo>
                      <a:pt x="14" y="60"/>
                    </a:lnTo>
                    <a:lnTo>
                      <a:pt x="0" y="50"/>
                    </a:lnTo>
                    <a:lnTo>
                      <a:pt x="0" y="40"/>
                    </a:lnTo>
                    <a:lnTo>
                      <a:pt x="0" y="33"/>
                    </a:lnTo>
                    <a:lnTo>
                      <a:pt x="0" y="27"/>
                    </a:lnTo>
                    <a:lnTo>
                      <a:pt x="4" y="17"/>
                    </a:lnTo>
                    <a:lnTo>
                      <a:pt x="4" y="10"/>
                    </a:lnTo>
                    <a:lnTo>
                      <a:pt x="17" y="0"/>
                    </a:lnTo>
                    <a:lnTo>
                      <a:pt x="20" y="0"/>
                    </a:lnTo>
                    <a:lnTo>
                      <a:pt x="7" y="10"/>
                    </a:lnTo>
                    <a:lnTo>
                      <a:pt x="10" y="13"/>
                    </a:lnTo>
                    <a:lnTo>
                      <a:pt x="17" y="10"/>
                    </a:lnTo>
                    <a:lnTo>
                      <a:pt x="24" y="10"/>
                    </a:lnTo>
                    <a:close/>
                  </a:path>
                </a:pathLst>
              </a:custGeom>
              <a:solidFill>
                <a:srgbClr val="000000"/>
              </a:solidFill>
              <a:ln w="9525">
                <a:noFill/>
                <a:round/>
                <a:headEnd/>
                <a:tailEnd/>
              </a:ln>
            </p:spPr>
            <p:txBody>
              <a:bodyPr/>
              <a:lstStyle/>
              <a:p>
                <a:endParaRPr lang="en-US" dirty="0"/>
              </a:p>
            </p:txBody>
          </p:sp>
          <p:sp>
            <p:nvSpPr>
              <p:cNvPr id="381137" name="Freeform 209"/>
              <p:cNvSpPr>
                <a:spLocks/>
              </p:cNvSpPr>
              <p:nvPr/>
            </p:nvSpPr>
            <p:spPr bwMode="auto">
              <a:xfrm>
                <a:off x="2503" y="1875"/>
                <a:ext cx="196" cy="123"/>
              </a:xfrm>
              <a:custGeom>
                <a:avLst/>
                <a:gdLst/>
                <a:ahLst/>
                <a:cxnLst>
                  <a:cxn ang="0">
                    <a:pos x="47" y="123"/>
                  </a:cxn>
                  <a:cxn ang="0">
                    <a:pos x="70" y="107"/>
                  </a:cxn>
                  <a:cxn ang="0">
                    <a:pos x="73" y="117"/>
                  </a:cxn>
                  <a:cxn ang="0">
                    <a:pos x="73" y="100"/>
                  </a:cxn>
                  <a:cxn ang="0">
                    <a:pos x="73" y="93"/>
                  </a:cxn>
                  <a:cxn ang="0">
                    <a:pos x="87" y="84"/>
                  </a:cxn>
                  <a:cxn ang="0">
                    <a:pos x="100" y="84"/>
                  </a:cxn>
                  <a:cxn ang="0">
                    <a:pos x="107" y="87"/>
                  </a:cxn>
                  <a:cxn ang="0">
                    <a:pos x="113" y="97"/>
                  </a:cxn>
                  <a:cxn ang="0">
                    <a:pos x="103" y="97"/>
                  </a:cxn>
                  <a:cxn ang="0">
                    <a:pos x="120" y="100"/>
                  </a:cxn>
                  <a:cxn ang="0">
                    <a:pos x="126" y="100"/>
                  </a:cxn>
                  <a:cxn ang="0">
                    <a:pos x="136" y="107"/>
                  </a:cxn>
                  <a:cxn ang="0">
                    <a:pos x="140" y="117"/>
                  </a:cxn>
                  <a:cxn ang="0">
                    <a:pos x="143" y="120"/>
                  </a:cxn>
                  <a:cxn ang="0">
                    <a:pos x="143" y="113"/>
                  </a:cxn>
                  <a:cxn ang="0">
                    <a:pos x="156" y="120"/>
                  </a:cxn>
                  <a:cxn ang="0">
                    <a:pos x="166" y="120"/>
                  </a:cxn>
                  <a:cxn ang="0">
                    <a:pos x="183" y="110"/>
                  </a:cxn>
                  <a:cxn ang="0">
                    <a:pos x="180" y="90"/>
                  </a:cxn>
                  <a:cxn ang="0">
                    <a:pos x="186" y="100"/>
                  </a:cxn>
                  <a:cxn ang="0">
                    <a:pos x="193" y="103"/>
                  </a:cxn>
                  <a:cxn ang="0">
                    <a:pos x="193" y="117"/>
                  </a:cxn>
                  <a:cxn ang="0">
                    <a:pos x="196" y="107"/>
                  </a:cxn>
                  <a:cxn ang="0">
                    <a:pos x="196" y="93"/>
                  </a:cxn>
                  <a:cxn ang="0">
                    <a:pos x="193" y="93"/>
                  </a:cxn>
                  <a:cxn ang="0">
                    <a:pos x="190" y="97"/>
                  </a:cxn>
                  <a:cxn ang="0">
                    <a:pos x="176" y="84"/>
                  </a:cxn>
                  <a:cxn ang="0">
                    <a:pos x="166" y="50"/>
                  </a:cxn>
                  <a:cxn ang="0">
                    <a:pos x="140" y="17"/>
                  </a:cxn>
                  <a:cxn ang="0">
                    <a:pos x="113" y="0"/>
                  </a:cxn>
                  <a:cxn ang="0">
                    <a:pos x="87" y="0"/>
                  </a:cxn>
                  <a:cxn ang="0">
                    <a:pos x="57" y="7"/>
                  </a:cxn>
                  <a:cxn ang="0">
                    <a:pos x="33" y="34"/>
                  </a:cxn>
                  <a:cxn ang="0">
                    <a:pos x="10" y="64"/>
                  </a:cxn>
                  <a:cxn ang="0">
                    <a:pos x="0" y="77"/>
                  </a:cxn>
                  <a:cxn ang="0">
                    <a:pos x="7" y="97"/>
                  </a:cxn>
                  <a:cxn ang="0">
                    <a:pos x="10" y="110"/>
                  </a:cxn>
                  <a:cxn ang="0">
                    <a:pos x="27" y="117"/>
                  </a:cxn>
                  <a:cxn ang="0">
                    <a:pos x="40" y="117"/>
                  </a:cxn>
                  <a:cxn ang="0">
                    <a:pos x="47" y="123"/>
                  </a:cxn>
                </a:cxnLst>
                <a:rect l="0" t="0" r="r" b="b"/>
                <a:pathLst>
                  <a:path w="196" h="123">
                    <a:moveTo>
                      <a:pt x="47" y="123"/>
                    </a:moveTo>
                    <a:lnTo>
                      <a:pt x="70" y="107"/>
                    </a:lnTo>
                    <a:lnTo>
                      <a:pt x="73" y="117"/>
                    </a:lnTo>
                    <a:lnTo>
                      <a:pt x="73" y="100"/>
                    </a:lnTo>
                    <a:lnTo>
                      <a:pt x="73" y="93"/>
                    </a:lnTo>
                    <a:lnTo>
                      <a:pt x="87" y="84"/>
                    </a:lnTo>
                    <a:lnTo>
                      <a:pt x="100" y="84"/>
                    </a:lnTo>
                    <a:lnTo>
                      <a:pt x="107" y="87"/>
                    </a:lnTo>
                    <a:lnTo>
                      <a:pt x="113" y="97"/>
                    </a:lnTo>
                    <a:lnTo>
                      <a:pt x="103" y="97"/>
                    </a:lnTo>
                    <a:lnTo>
                      <a:pt x="120" y="100"/>
                    </a:lnTo>
                    <a:lnTo>
                      <a:pt x="126" y="100"/>
                    </a:lnTo>
                    <a:lnTo>
                      <a:pt x="136" y="107"/>
                    </a:lnTo>
                    <a:lnTo>
                      <a:pt x="140" y="117"/>
                    </a:lnTo>
                    <a:lnTo>
                      <a:pt x="143" y="120"/>
                    </a:lnTo>
                    <a:lnTo>
                      <a:pt x="143" y="113"/>
                    </a:lnTo>
                    <a:lnTo>
                      <a:pt x="156" y="120"/>
                    </a:lnTo>
                    <a:lnTo>
                      <a:pt x="166" y="120"/>
                    </a:lnTo>
                    <a:lnTo>
                      <a:pt x="183" y="110"/>
                    </a:lnTo>
                    <a:lnTo>
                      <a:pt x="180" y="90"/>
                    </a:lnTo>
                    <a:lnTo>
                      <a:pt x="186" y="100"/>
                    </a:lnTo>
                    <a:lnTo>
                      <a:pt x="193" y="103"/>
                    </a:lnTo>
                    <a:lnTo>
                      <a:pt x="193" y="117"/>
                    </a:lnTo>
                    <a:lnTo>
                      <a:pt x="196" y="107"/>
                    </a:lnTo>
                    <a:lnTo>
                      <a:pt x="196" y="93"/>
                    </a:lnTo>
                    <a:lnTo>
                      <a:pt x="193" y="93"/>
                    </a:lnTo>
                    <a:lnTo>
                      <a:pt x="190" y="97"/>
                    </a:lnTo>
                    <a:lnTo>
                      <a:pt x="176" y="84"/>
                    </a:lnTo>
                    <a:lnTo>
                      <a:pt x="166" y="50"/>
                    </a:lnTo>
                    <a:lnTo>
                      <a:pt x="140" y="17"/>
                    </a:lnTo>
                    <a:lnTo>
                      <a:pt x="113" y="0"/>
                    </a:lnTo>
                    <a:lnTo>
                      <a:pt x="87" y="0"/>
                    </a:lnTo>
                    <a:lnTo>
                      <a:pt x="57" y="7"/>
                    </a:lnTo>
                    <a:lnTo>
                      <a:pt x="33" y="34"/>
                    </a:lnTo>
                    <a:lnTo>
                      <a:pt x="10" y="64"/>
                    </a:lnTo>
                    <a:lnTo>
                      <a:pt x="0" y="77"/>
                    </a:lnTo>
                    <a:lnTo>
                      <a:pt x="7" y="97"/>
                    </a:lnTo>
                    <a:lnTo>
                      <a:pt x="10" y="110"/>
                    </a:lnTo>
                    <a:lnTo>
                      <a:pt x="27" y="117"/>
                    </a:lnTo>
                    <a:lnTo>
                      <a:pt x="40" y="117"/>
                    </a:lnTo>
                    <a:lnTo>
                      <a:pt x="47" y="123"/>
                    </a:lnTo>
                    <a:close/>
                  </a:path>
                </a:pathLst>
              </a:custGeom>
              <a:solidFill>
                <a:srgbClr val="000000"/>
              </a:solidFill>
              <a:ln w="9525">
                <a:noFill/>
                <a:round/>
                <a:headEnd/>
                <a:tailEnd/>
              </a:ln>
            </p:spPr>
            <p:txBody>
              <a:bodyPr/>
              <a:lstStyle/>
              <a:p>
                <a:endParaRPr lang="en-US" dirty="0"/>
              </a:p>
            </p:txBody>
          </p:sp>
        </p:grpSp>
      </p:grpSp>
      <p:grpSp>
        <p:nvGrpSpPr>
          <p:cNvPr id="5" name="Group 210"/>
          <p:cNvGrpSpPr>
            <a:grpSpLocks/>
          </p:cNvGrpSpPr>
          <p:nvPr/>
        </p:nvGrpSpPr>
        <p:grpSpPr bwMode="auto">
          <a:xfrm>
            <a:off x="654050" y="1878980"/>
            <a:ext cx="1592263" cy="1203325"/>
            <a:chOff x="19" y="1739"/>
            <a:chExt cx="1003" cy="758"/>
          </a:xfrm>
        </p:grpSpPr>
        <p:sp>
          <p:nvSpPr>
            <p:cNvPr id="381139" name="Freeform 211"/>
            <p:cNvSpPr>
              <a:spLocks/>
            </p:cNvSpPr>
            <p:nvPr/>
          </p:nvSpPr>
          <p:spPr bwMode="auto">
            <a:xfrm>
              <a:off x="148" y="1743"/>
              <a:ext cx="243" cy="152"/>
            </a:xfrm>
            <a:custGeom>
              <a:avLst/>
              <a:gdLst/>
              <a:ahLst/>
              <a:cxnLst>
                <a:cxn ang="0">
                  <a:pos x="243" y="66"/>
                </a:cxn>
                <a:cxn ang="0">
                  <a:pos x="236" y="76"/>
                </a:cxn>
                <a:cxn ang="0">
                  <a:pos x="216" y="93"/>
                </a:cxn>
                <a:cxn ang="0">
                  <a:pos x="100" y="139"/>
                </a:cxn>
                <a:cxn ang="0">
                  <a:pos x="17" y="152"/>
                </a:cxn>
                <a:cxn ang="0">
                  <a:pos x="4" y="99"/>
                </a:cxn>
                <a:cxn ang="0">
                  <a:pos x="0" y="59"/>
                </a:cxn>
                <a:cxn ang="0">
                  <a:pos x="33" y="10"/>
                </a:cxn>
                <a:cxn ang="0">
                  <a:pos x="80" y="0"/>
                </a:cxn>
                <a:cxn ang="0">
                  <a:pos x="136" y="6"/>
                </a:cxn>
                <a:cxn ang="0">
                  <a:pos x="180" y="16"/>
                </a:cxn>
                <a:cxn ang="0">
                  <a:pos x="243" y="66"/>
                </a:cxn>
              </a:cxnLst>
              <a:rect l="0" t="0" r="r" b="b"/>
              <a:pathLst>
                <a:path w="243" h="152">
                  <a:moveTo>
                    <a:pt x="243" y="66"/>
                  </a:moveTo>
                  <a:lnTo>
                    <a:pt x="236" y="76"/>
                  </a:lnTo>
                  <a:lnTo>
                    <a:pt x="216" y="93"/>
                  </a:lnTo>
                  <a:lnTo>
                    <a:pt x="100" y="139"/>
                  </a:lnTo>
                  <a:lnTo>
                    <a:pt x="17" y="152"/>
                  </a:lnTo>
                  <a:lnTo>
                    <a:pt x="4" y="99"/>
                  </a:lnTo>
                  <a:lnTo>
                    <a:pt x="0" y="59"/>
                  </a:lnTo>
                  <a:lnTo>
                    <a:pt x="33" y="10"/>
                  </a:lnTo>
                  <a:lnTo>
                    <a:pt x="80" y="0"/>
                  </a:lnTo>
                  <a:lnTo>
                    <a:pt x="136" y="6"/>
                  </a:lnTo>
                  <a:lnTo>
                    <a:pt x="180" y="16"/>
                  </a:lnTo>
                  <a:lnTo>
                    <a:pt x="243" y="66"/>
                  </a:lnTo>
                  <a:close/>
                </a:path>
              </a:pathLst>
            </a:custGeom>
            <a:solidFill>
              <a:srgbClr val="E1E1E1"/>
            </a:solidFill>
            <a:ln w="9525">
              <a:noFill/>
              <a:round/>
              <a:headEnd/>
              <a:tailEnd/>
            </a:ln>
          </p:spPr>
          <p:txBody>
            <a:bodyPr/>
            <a:lstStyle/>
            <a:p>
              <a:endParaRPr lang="en-US" dirty="0"/>
            </a:p>
          </p:txBody>
        </p:sp>
        <p:sp>
          <p:nvSpPr>
            <p:cNvPr id="381140" name="Freeform 212"/>
            <p:cNvSpPr>
              <a:spLocks/>
            </p:cNvSpPr>
            <p:nvPr/>
          </p:nvSpPr>
          <p:spPr bwMode="auto">
            <a:xfrm>
              <a:off x="318" y="2055"/>
              <a:ext cx="388" cy="438"/>
            </a:xfrm>
            <a:custGeom>
              <a:avLst/>
              <a:gdLst/>
              <a:ahLst/>
              <a:cxnLst>
                <a:cxn ang="0">
                  <a:pos x="388" y="156"/>
                </a:cxn>
                <a:cxn ang="0">
                  <a:pos x="348" y="103"/>
                </a:cxn>
                <a:cxn ang="0">
                  <a:pos x="328" y="33"/>
                </a:cxn>
                <a:cxn ang="0">
                  <a:pos x="212" y="0"/>
                </a:cxn>
                <a:cxn ang="0">
                  <a:pos x="93" y="10"/>
                </a:cxn>
                <a:cxn ang="0">
                  <a:pos x="73" y="16"/>
                </a:cxn>
                <a:cxn ang="0">
                  <a:pos x="0" y="60"/>
                </a:cxn>
                <a:cxn ang="0">
                  <a:pos x="16" y="438"/>
                </a:cxn>
                <a:cxn ang="0">
                  <a:pos x="289" y="438"/>
                </a:cxn>
                <a:cxn ang="0">
                  <a:pos x="285" y="325"/>
                </a:cxn>
                <a:cxn ang="0">
                  <a:pos x="388" y="156"/>
                </a:cxn>
              </a:cxnLst>
              <a:rect l="0" t="0" r="r" b="b"/>
              <a:pathLst>
                <a:path w="388" h="438">
                  <a:moveTo>
                    <a:pt x="388" y="156"/>
                  </a:moveTo>
                  <a:lnTo>
                    <a:pt x="348" y="103"/>
                  </a:lnTo>
                  <a:lnTo>
                    <a:pt x="328" y="33"/>
                  </a:lnTo>
                  <a:lnTo>
                    <a:pt x="212" y="0"/>
                  </a:lnTo>
                  <a:lnTo>
                    <a:pt x="93" y="10"/>
                  </a:lnTo>
                  <a:lnTo>
                    <a:pt x="73" y="16"/>
                  </a:lnTo>
                  <a:lnTo>
                    <a:pt x="0" y="60"/>
                  </a:lnTo>
                  <a:lnTo>
                    <a:pt x="16" y="438"/>
                  </a:lnTo>
                  <a:lnTo>
                    <a:pt x="289" y="438"/>
                  </a:lnTo>
                  <a:lnTo>
                    <a:pt x="285" y="325"/>
                  </a:lnTo>
                  <a:lnTo>
                    <a:pt x="388" y="156"/>
                  </a:lnTo>
                  <a:close/>
                </a:path>
              </a:pathLst>
            </a:custGeom>
            <a:solidFill>
              <a:srgbClr val="6260A1"/>
            </a:solidFill>
            <a:ln w="9525">
              <a:noFill/>
              <a:round/>
              <a:headEnd/>
              <a:tailEnd/>
            </a:ln>
          </p:spPr>
          <p:txBody>
            <a:bodyPr/>
            <a:lstStyle/>
            <a:p>
              <a:endParaRPr lang="en-US" dirty="0"/>
            </a:p>
          </p:txBody>
        </p:sp>
        <p:sp>
          <p:nvSpPr>
            <p:cNvPr id="381141" name="Freeform 213"/>
            <p:cNvSpPr>
              <a:spLocks/>
            </p:cNvSpPr>
            <p:nvPr/>
          </p:nvSpPr>
          <p:spPr bwMode="auto">
            <a:xfrm>
              <a:off x="55" y="2420"/>
              <a:ext cx="312" cy="77"/>
            </a:xfrm>
            <a:custGeom>
              <a:avLst/>
              <a:gdLst/>
              <a:ahLst/>
              <a:cxnLst>
                <a:cxn ang="0">
                  <a:pos x="312" y="77"/>
                </a:cxn>
                <a:cxn ang="0">
                  <a:pos x="0" y="77"/>
                </a:cxn>
                <a:cxn ang="0">
                  <a:pos x="20" y="0"/>
                </a:cxn>
                <a:cxn ang="0">
                  <a:pos x="83" y="0"/>
                </a:cxn>
                <a:cxn ang="0">
                  <a:pos x="256" y="17"/>
                </a:cxn>
                <a:cxn ang="0">
                  <a:pos x="306" y="57"/>
                </a:cxn>
                <a:cxn ang="0">
                  <a:pos x="312" y="77"/>
                </a:cxn>
              </a:cxnLst>
              <a:rect l="0" t="0" r="r" b="b"/>
              <a:pathLst>
                <a:path w="312" h="77">
                  <a:moveTo>
                    <a:pt x="312" y="77"/>
                  </a:moveTo>
                  <a:lnTo>
                    <a:pt x="0" y="77"/>
                  </a:lnTo>
                  <a:lnTo>
                    <a:pt x="20" y="0"/>
                  </a:lnTo>
                  <a:lnTo>
                    <a:pt x="83" y="0"/>
                  </a:lnTo>
                  <a:lnTo>
                    <a:pt x="256" y="17"/>
                  </a:lnTo>
                  <a:lnTo>
                    <a:pt x="306" y="57"/>
                  </a:lnTo>
                  <a:lnTo>
                    <a:pt x="312" y="77"/>
                  </a:lnTo>
                  <a:close/>
                </a:path>
              </a:pathLst>
            </a:custGeom>
            <a:solidFill>
              <a:srgbClr val="8F8F8F"/>
            </a:solidFill>
            <a:ln w="9525">
              <a:noFill/>
              <a:round/>
              <a:headEnd/>
              <a:tailEnd/>
            </a:ln>
          </p:spPr>
          <p:txBody>
            <a:bodyPr/>
            <a:lstStyle/>
            <a:p>
              <a:endParaRPr lang="en-US" dirty="0"/>
            </a:p>
          </p:txBody>
        </p:sp>
        <p:sp>
          <p:nvSpPr>
            <p:cNvPr id="381142" name="Freeform 214"/>
            <p:cNvSpPr>
              <a:spLocks/>
            </p:cNvSpPr>
            <p:nvPr/>
          </p:nvSpPr>
          <p:spPr bwMode="auto">
            <a:xfrm>
              <a:off x="39" y="1902"/>
              <a:ext cx="395" cy="511"/>
            </a:xfrm>
            <a:custGeom>
              <a:avLst/>
              <a:gdLst/>
              <a:ahLst/>
              <a:cxnLst>
                <a:cxn ang="0">
                  <a:pos x="122" y="0"/>
                </a:cxn>
                <a:cxn ang="0">
                  <a:pos x="235" y="70"/>
                </a:cxn>
                <a:cxn ang="0">
                  <a:pos x="235" y="100"/>
                </a:cxn>
                <a:cxn ang="0">
                  <a:pos x="338" y="432"/>
                </a:cxn>
                <a:cxn ang="0">
                  <a:pos x="395" y="465"/>
                </a:cxn>
                <a:cxn ang="0">
                  <a:pos x="392" y="475"/>
                </a:cxn>
                <a:cxn ang="0">
                  <a:pos x="338" y="511"/>
                </a:cxn>
                <a:cxn ang="0">
                  <a:pos x="139" y="428"/>
                </a:cxn>
                <a:cxn ang="0">
                  <a:pos x="0" y="229"/>
                </a:cxn>
                <a:cxn ang="0">
                  <a:pos x="33" y="83"/>
                </a:cxn>
                <a:cxn ang="0">
                  <a:pos x="106" y="27"/>
                </a:cxn>
                <a:cxn ang="0">
                  <a:pos x="109" y="3"/>
                </a:cxn>
                <a:cxn ang="0">
                  <a:pos x="122" y="0"/>
                </a:cxn>
              </a:cxnLst>
              <a:rect l="0" t="0" r="r" b="b"/>
              <a:pathLst>
                <a:path w="395" h="511">
                  <a:moveTo>
                    <a:pt x="122" y="0"/>
                  </a:moveTo>
                  <a:lnTo>
                    <a:pt x="235" y="70"/>
                  </a:lnTo>
                  <a:lnTo>
                    <a:pt x="235" y="100"/>
                  </a:lnTo>
                  <a:lnTo>
                    <a:pt x="338" y="432"/>
                  </a:lnTo>
                  <a:lnTo>
                    <a:pt x="395" y="465"/>
                  </a:lnTo>
                  <a:lnTo>
                    <a:pt x="392" y="475"/>
                  </a:lnTo>
                  <a:lnTo>
                    <a:pt x="338" y="511"/>
                  </a:lnTo>
                  <a:lnTo>
                    <a:pt x="139" y="428"/>
                  </a:lnTo>
                  <a:lnTo>
                    <a:pt x="0" y="229"/>
                  </a:lnTo>
                  <a:lnTo>
                    <a:pt x="33" y="83"/>
                  </a:lnTo>
                  <a:lnTo>
                    <a:pt x="106" y="27"/>
                  </a:lnTo>
                  <a:lnTo>
                    <a:pt x="109" y="3"/>
                  </a:lnTo>
                  <a:lnTo>
                    <a:pt x="122" y="0"/>
                  </a:lnTo>
                  <a:close/>
                </a:path>
              </a:pathLst>
            </a:custGeom>
            <a:solidFill>
              <a:srgbClr val="F1F1B4"/>
            </a:solidFill>
            <a:ln w="9525">
              <a:noFill/>
              <a:round/>
              <a:headEnd/>
              <a:tailEnd/>
            </a:ln>
          </p:spPr>
          <p:txBody>
            <a:bodyPr/>
            <a:lstStyle/>
            <a:p>
              <a:endParaRPr lang="en-US" dirty="0"/>
            </a:p>
          </p:txBody>
        </p:sp>
        <p:sp>
          <p:nvSpPr>
            <p:cNvPr id="381143" name="Freeform 215"/>
            <p:cNvSpPr>
              <a:spLocks/>
            </p:cNvSpPr>
            <p:nvPr/>
          </p:nvSpPr>
          <p:spPr bwMode="auto">
            <a:xfrm>
              <a:off x="248" y="1982"/>
              <a:ext cx="66" cy="79"/>
            </a:xfrm>
            <a:custGeom>
              <a:avLst/>
              <a:gdLst/>
              <a:ahLst/>
              <a:cxnLst>
                <a:cxn ang="0">
                  <a:pos x="23" y="0"/>
                </a:cxn>
                <a:cxn ang="0">
                  <a:pos x="0" y="40"/>
                </a:cxn>
                <a:cxn ang="0">
                  <a:pos x="66" y="79"/>
                </a:cxn>
                <a:cxn ang="0">
                  <a:pos x="63" y="56"/>
                </a:cxn>
                <a:cxn ang="0">
                  <a:pos x="33" y="20"/>
                </a:cxn>
                <a:cxn ang="0">
                  <a:pos x="23" y="0"/>
                </a:cxn>
              </a:cxnLst>
              <a:rect l="0" t="0" r="r" b="b"/>
              <a:pathLst>
                <a:path w="66" h="79">
                  <a:moveTo>
                    <a:pt x="23" y="0"/>
                  </a:moveTo>
                  <a:lnTo>
                    <a:pt x="0" y="40"/>
                  </a:lnTo>
                  <a:lnTo>
                    <a:pt x="66" y="79"/>
                  </a:lnTo>
                  <a:lnTo>
                    <a:pt x="63" y="56"/>
                  </a:lnTo>
                  <a:lnTo>
                    <a:pt x="33" y="20"/>
                  </a:lnTo>
                  <a:lnTo>
                    <a:pt x="23" y="0"/>
                  </a:lnTo>
                  <a:close/>
                </a:path>
              </a:pathLst>
            </a:custGeom>
            <a:solidFill>
              <a:srgbClr val="E10000"/>
            </a:solidFill>
            <a:ln w="9525">
              <a:noFill/>
              <a:round/>
              <a:headEnd/>
              <a:tailEnd/>
            </a:ln>
          </p:spPr>
          <p:txBody>
            <a:bodyPr/>
            <a:lstStyle/>
            <a:p>
              <a:endParaRPr lang="en-US" dirty="0"/>
            </a:p>
          </p:txBody>
        </p:sp>
        <p:sp>
          <p:nvSpPr>
            <p:cNvPr id="381144" name="Freeform 216"/>
            <p:cNvSpPr>
              <a:spLocks/>
            </p:cNvSpPr>
            <p:nvPr/>
          </p:nvSpPr>
          <p:spPr bwMode="auto">
            <a:xfrm>
              <a:off x="55" y="2115"/>
              <a:ext cx="312" cy="342"/>
            </a:xfrm>
            <a:custGeom>
              <a:avLst/>
              <a:gdLst/>
              <a:ahLst/>
              <a:cxnLst>
                <a:cxn ang="0">
                  <a:pos x="0" y="0"/>
                </a:cxn>
                <a:cxn ang="0">
                  <a:pos x="110" y="146"/>
                </a:cxn>
                <a:cxn ang="0">
                  <a:pos x="193" y="232"/>
                </a:cxn>
                <a:cxn ang="0">
                  <a:pos x="312" y="295"/>
                </a:cxn>
                <a:cxn ang="0">
                  <a:pos x="296" y="315"/>
                </a:cxn>
                <a:cxn ang="0">
                  <a:pos x="279" y="342"/>
                </a:cxn>
                <a:cxn ang="0">
                  <a:pos x="110" y="315"/>
                </a:cxn>
                <a:cxn ang="0">
                  <a:pos x="10" y="252"/>
                </a:cxn>
                <a:cxn ang="0">
                  <a:pos x="0" y="0"/>
                </a:cxn>
              </a:cxnLst>
              <a:rect l="0" t="0" r="r" b="b"/>
              <a:pathLst>
                <a:path w="312" h="342">
                  <a:moveTo>
                    <a:pt x="0" y="0"/>
                  </a:moveTo>
                  <a:lnTo>
                    <a:pt x="110" y="146"/>
                  </a:lnTo>
                  <a:lnTo>
                    <a:pt x="193" y="232"/>
                  </a:lnTo>
                  <a:lnTo>
                    <a:pt x="312" y="295"/>
                  </a:lnTo>
                  <a:lnTo>
                    <a:pt x="296" y="315"/>
                  </a:lnTo>
                  <a:lnTo>
                    <a:pt x="279" y="342"/>
                  </a:lnTo>
                  <a:lnTo>
                    <a:pt x="110" y="315"/>
                  </a:lnTo>
                  <a:lnTo>
                    <a:pt x="10" y="252"/>
                  </a:lnTo>
                  <a:lnTo>
                    <a:pt x="0" y="0"/>
                  </a:lnTo>
                  <a:close/>
                </a:path>
              </a:pathLst>
            </a:custGeom>
            <a:solidFill>
              <a:srgbClr val="A16252"/>
            </a:solidFill>
            <a:ln w="9525">
              <a:noFill/>
              <a:round/>
              <a:headEnd/>
              <a:tailEnd/>
            </a:ln>
          </p:spPr>
          <p:txBody>
            <a:bodyPr/>
            <a:lstStyle/>
            <a:p>
              <a:endParaRPr lang="en-US" dirty="0"/>
            </a:p>
          </p:txBody>
        </p:sp>
        <p:sp>
          <p:nvSpPr>
            <p:cNvPr id="381145" name="Freeform 217"/>
            <p:cNvSpPr>
              <a:spLocks/>
            </p:cNvSpPr>
            <p:nvPr/>
          </p:nvSpPr>
          <p:spPr bwMode="auto">
            <a:xfrm>
              <a:off x="52" y="1939"/>
              <a:ext cx="319" cy="362"/>
            </a:xfrm>
            <a:custGeom>
              <a:avLst/>
              <a:gdLst/>
              <a:ahLst/>
              <a:cxnLst>
                <a:cxn ang="0">
                  <a:pos x="0" y="113"/>
                </a:cxn>
                <a:cxn ang="0">
                  <a:pos x="76" y="59"/>
                </a:cxn>
                <a:cxn ang="0">
                  <a:pos x="156" y="106"/>
                </a:cxn>
                <a:cxn ang="0">
                  <a:pos x="186" y="176"/>
                </a:cxn>
                <a:cxn ang="0">
                  <a:pos x="183" y="222"/>
                </a:cxn>
                <a:cxn ang="0">
                  <a:pos x="239" y="318"/>
                </a:cxn>
                <a:cxn ang="0">
                  <a:pos x="319" y="362"/>
                </a:cxn>
                <a:cxn ang="0">
                  <a:pos x="299" y="235"/>
                </a:cxn>
                <a:cxn ang="0">
                  <a:pos x="266" y="122"/>
                </a:cxn>
                <a:cxn ang="0">
                  <a:pos x="163" y="46"/>
                </a:cxn>
                <a:cxn ang="0">
                  <a:pos x="83" y="0"/>
                </a:cxn>
                <a:cxn ang="0">
                  <a:pos x="7" y="43"/>
                </a:cxn>
                <a:cxn ang="0">
                  <a:pos x="0" y="113"/>
                </a:cxn>
              </a:cxnLst>
              <a:rect l="0" t="0" r="r" b="b"/>
              <a:pathLst>
                <a:path w="319" h="362">
                  <a:moveTo>
                    <a:pt x="0" y="113"/>
                  </a:moveTo>
                  <a:lnTo>
                    <a:pt x="76" y="59"/>
                  </a:lnTo>
                  <a:lnTo>
                    <a:pt x="156" y="106"/>
                  </a:lnTo>
                  <a:lnTo>
                    <a:pt x="186" y="176"/>
                  </a:lnTo>
                  <a:lnTo>
                    <a:pt x="183" y="222"/>
                  </a:lnTo>
                  <a:lnTo>
                    <a:pt x="239" y="318"/>
                  </a:lnTo>
                  <a:lnTo>
                    <a:pt x="319" y="362"/>
                  </a:lnTo>
                  <a:lnTo>
                    <a:pt x="299" y="235"/>
                  </a:lnTo>
                  <a:lnTo>
                    <a:pt x="266" y="122"/>
                  </a:lnTo>
                  <a:lnTo>
                    <a:pt x="163" y="46"/>
                  </a:lnTo>
                  <a:lnTo>
                    <a:pt x="83" y="0"/>
                  </a:lnTo>
                  <a:lnTo>
                    <a:pt x="7" y="43"/>
                  </a:lnTo>
                  <a:lnTo>
                    <a:pt x="0" y="113"/>
                  </a:lnTo>
                  <a:close/>
                </a:path>
              </a:pathLst>
            </a:custGeom>
            <a:solidFill>
              <a:srgbClr val="A16252"/>
            </a:solidFill>
            <a:ln w="9525">
              <a:noFill/>
              <a:round/>
              <a:headEnd/>
              <a:tailEnd/>
            </a:ln>
          </p:spPr>
          <p:txBody>
            <a:bodyPr/>
            <a:lstStyle/>
            <a:p>
              <a:endParaRPr lang="en-US" dirty="0"/>
            </a:p>
          </p:txBody>
        </p:sp>
        <p:sp>
          <p:nvSpPr>
            <p:cNvPr id="381146" name="Freeform 218"/>
            <p:cNvSpPr>
              <a:spLocks/>
            </p:cNvSpPr>
            <p:nvPr/>
          </p:nvSpPr>
          <p:spPr bwMode="auto">
            <a:xfrm>
              <a:off x="384" y="2374"/>
              <a:ext cx="193" cy="103"/>
            </a:xfrm>
            <a:custGeom>
              <a:avLst/>
              <a:gdLst/>
              <a:ahLst/>
              <a:cxnLst>
                <a:cxn ang="0">
                  <a:pos x="193" y="23"/>
                </a:cxn>
                <a:cxn ang="0">
                  <a:pos x="189" y="39"/>
                </a:cxn>
                <a:cxn ang="0">
                  <a:pos x="140" y="49"/>
                </a:cxn>
                <a:cxn ang="0">
                  <a:pos x="120" y="103"/>
                </a:cxn>
                <a:cxn ang="0">
                  <a:pos x="57" y="56"/>
                </a:cxn>
                <a:cxn ang="0">
                  <a:pos x="0" y="36"/>
                </a:cxn>
                <a:cxn ang="0">
                  <a:pos x="40" y="0"/>
                </a:cxn>
                <a:cxn ang="0">
                  <a:pos x="93" y="20"/>
                </a:cxn>
                <a:cxn ang="0">
                  <a:pos x="146" y="16"/>
                </a:cxn>
                <a:cxn ang="0">
                  <a:pos x="193" y="23"/>
                </a:cxn>
              </a:cxnLst>
              <a:rect l="0" t="0" r="r" b="b"/>
              <a:pathLst>
                <a:path w="193" h="103">
                  <a:moveTo>
                    <a:pt x="193" y="23"/>
                  </a:moveTo>
                  <a:lnTo>
                    <a:pt x="189" y="39"/>
                  </a:lnTo>
                  <a:lnTo>
                    <a:pt x="140" y="49"/>
                  </a:lnTo>
                  <a:lnTo>
                    <a:pt x="120" y="103"/>
                  </a:lnTo>
                  <a:lnTo>
                    <a:pt x="57" y="56"/>
                  </a:lnTo>
                  <a:lnTo>
                    <a:pt x="0" y="36"/>
                  </a:lnTo>
                  <a:lnTo>
                    <a:pt x="40" y="0"/>
                  </a:lnTo>
                  <a:lnTo>
                    <a:pt x="93" y="20"/>
                  </a:lnTo>
                  <a:lnTo>
                    <a:pt x="146" y="16"/>
                  </a:lnTo>
                  <a:lnTo>
                    <a:pt x="193" y="23"/>
                  </a:lnTo>
                  <a:close/>
                </a:path>
              </a:pathLst>
            </a:custGeom>
            <a:solidFill>
              <a:srgbClr val="FFC0B6"/>
            </a:solidFill>
            <a:ln w="9525">
              <a:noFill/>
              <a:round/>
              <a:headEnd/>
              <a:tailEnd/>
            </a:ln>
          </p:spPr>
          <p:txBody>
            <a:bodyPr/>
            <a:lstStyle/>
            <a:p>
              <a:endParaRPr lang="en-US" dirty="0"/>
            </a:p>
          </p:txBody>
        </p:sp>
        <p:sp>
          <p:nvSpPr>
            <p:cNvPr id="381147" name="Freeform 219"/>
            <p:cNvSpPr>
              <a:spLocks/>
            </p:cNvSpPr>
            <p:nvPr/>
          </p:nvSpPr>
          <p:spPr bwMode="auto">
            <a:xfrm>
              <a:off x="161" y="1822"/>
              <a:ext cx="210" cy="150"/>
            </a:xfrm>
            <a:custGeom>
              <a:avLst/>
              <a:gdLst/>
              <a:ahLst/>
              <a:cxnLst>
                <a:cxn ang="0">
                  <a:pos x="210" y="14"/>
                </a:cxn>
                <a:cxn ang="0">
                  <a:pos x="210" y="37"/>
                </a:cxn>
                <a:cxn ang="0">
                  <a:pos x="200" y="47"/>
                </a:cxn>
                <a:cxn ang="0">
                  <a:pos x="193" y="57"/>
                </a:cxn>
                <a:cxn ang="0">
                  <a:pos x="193" y="60"/>
                </a:cxn>
                <a:cxn ang="0">
                  <a:pos x="206" y="93"/>
                </a:cxn>
                <a:cxn ang="0">
                  <a:pos x="203" y="100"/>
                </a:cxn>
                <a:cxn ang="0">
                  <a:pos x="187" y="100"/>
                </a:cxn>
                <a:cxn ang="0">
                  <a:pos x="180" y="107"/>
                </a:cxn>
                <a:cxn ang="0">
                  <a:pos x="173" y="113"/>
                </a:cxn>
                <a:cxn ang="0">
                  <a:pos x="173" y="123"/>
                </a:cxn>
                <a:cxn ang="0">
                  <a:pos x="167" y="127"/>
                </a:cxn>
                <a:cxn ang="0">
                  <a:pos x="163" y="143"/>
                </a:cxn>
                <a:cxn ang="0">
                  <a:pos x="150" y="150"/>
                </a:cxn>
                <a:cxn ang="0">
                  <a:pos x="123" y="146"/>
                </a:cxn>
                <a:cxn ang="0">
                  <a:pos x="110" y="150"/>
                </a:cxn>
                <a:cxn ang="0">
                  <a:pos x="84" y="146"/>
                </a:cxn>
                <a:cxn ang="0">
                  <a:pos x="70" y="137"/>
                </a:cxn>
                <a:cxn ang="0">
                  <a:pos x="17" y="93"/>
                </a:cxn>
                <a:cxn ang="0">
                  <a:pos x="0" y="73"/>
                </a:cxn>
                <a:cxn ang="0">
                  <a:pos x="27" y="60"/>
                </a:cxn>
                <a:cxn ang="0">
                  <a:pos x="37" y="50"/>
                </a:cxn>
                <a:cxn ang="0">
                  <a:pos x="37" y="44"/>
                </a:cxn>
                <a:cxn ang="0">
                  <a:pos x="50" y="30"/>
                </a:cxn>
                <a:cxn ang="0">
                  <a:pos x="77" y="37"/>
                </a:cxn>
                <a:cxn ang="0">
                  <a:pos x="84" y="53"/>
                </a:cxn>
                <a:cxn ang="0">
                  <a:pos x="130" y="30"/>
                </a:cxn>
                <a:cxn ang="0">
                  <a:pos x="137" y="14"/>
                </a:cxn>
                <a:cxn ang="0">
                  <a:pos x="157" y="0"/>
                </a:cxn>
                <a:cxn ang="0">
                  <a:pos x="150" y="27"/>
                </a:cxn>
                <a:cxn ang="0">
                  <a:pos x="170" y="20"/>
                </a:cxn>
                <a:cxn ang="0">
                  <a:pos x="190" y="10"/>
                </a:cxn>
                <a:cxn ang="0">
                  <a:pos x="193" y="20"/>
                </a:cxn>
                <a:cxn ang="0">
                  <a:pos x="210" y="14"/>
                </a:cxn>
              </a:cxnLst>
              <a:rect l="0" t="0" r="r" b="b"/>
              <a:pathLst>
                <a:path w="210" h="150">
                  <a:moveTo>
                    <a:pt x="210" y="14"/>
                  </a:moveTo>
                  <a:lnTo>
                    <a:pt x="210" y="37"/>
                  </a:lnTo>
                  <a:lnTo>
                    <a:pt x="200" y="47"/>
                  </a:lnTo>
                  <a:lnTo>
                    <a:pt x="193" y="57"/>
                  </a:lnTo>
                  <a:lnTo>
                    <a:pt x="193" y="60"/>
                  </a:lnTo>
                  <a:lnTo>
                    <a:pt x="206" y="93"/>
                  </a:lnTo>
                  <a:lnTo>
                    <a:pt x="203" y="100"/>
                  </a:lnTo>
                  <a:lnTo>
                    <a:pt x="187" y="100"/>
                  </a:lnTo>
                  <a:lnTo>
                    <a:pt x="180" y="107"/>
                  </a:lnTo>
                  <a:lnTo>
                    <a:pt x="173" y="113"/>
                  </a:lnTo>
                  <a:lnTo>
                    <a:pt x="173" y="123"/>
                  </a:lnTo>
                  <a:lnTo>
                    <a:pt x="167" y="127"/>
                  </a:lnTo>
                  <a:lnTo>
                    <a:pt x="163" y="143"/>
                  </a:lnTo>
                  <a:lnTo>
                    <a:pt x="150" y="150"/>
                  </a:lnTo>
                  <a:lnTo>
                    <a:pt x="123" y="146"/>
                  </a:lnTo>
                  <a:lnTo>
                    <a:pt x="110" y="150"/>
                  </a:lnTo>
                  <a:lnTo>
                    <a:pt x="84" y="146"/>
                  </a:lnTo>
                  <a:lnTo>
                    <a:pt x="70" y="137"/>
                  </a:lnTo>
                  <a:lnTo>
                    <a:pt x="17" y="93"/>
                  </a:lnTo>
                  <a:lnTo>
                    <a:pt x="0" y="73"/>
                  </a:lnTo>
                  <a:lnTo>
                    <a:pt x="27" y="60"/>
                  </a:lnTo>
                  <a:lnTo>
                    <a:pt x="37" y="50"/>
                  </a:lnTo>
                  <a:lnTo>
                    <a:pt x="37" y="44"/>
                  </a:lnTo>
                  <a:lnTo>
                    <a:pt x="50" y="30"/>
                  </a:lnTo>
                  <a:lnTo>
                    <a:pt x="77" y="37"/>
                  </a:lnTo>
                  <a:lnTo>
                    <a:pt x="84" y="53"/>
                  </a:lnTo>
                  <a:lnTo>
                    <a:pt x="130" y="30"/>
                  </a:lnTo>
                  <a:lnTo>
                    <a:pt x="137" y="14"/>
                  </a:lnTo>
                  <a:lnTo>
                    <a:pt x="157" y="0"/>
                  </a:lnTo>
                  <a:lnTo>
                    <a:pt x="150" y="27"/>
                  </a:lnTo>
                  <a:lnTo>
                    <a:pt x="170" y="20"/>
                  </a:lnTo>
                  <a:lnTo>
                    <a:pt x="190" y="10"/>
                  </a:lnTo>
                  <a:lnTo>
                    <a:pt x="193" y="20"/>
                  </a:lnTo>
                  <a:lnTo>
                    <a:pt x="210" y="14"/>
                  </a:lnTo>
                  <a:close/>
                </a:path>
              </a:pathLst>
            </a:custGeom>
            <a:solidFill>
              <a:srgbClr val="FFC0B6"/>
            </a:solidFill>
            <a:ln w="9525">
              <a:noFill/>
              <a:round/>
              <a:headEnd/>
              <a:tailEnd/>
            </a:ln>
          </p:spPr>
          <p:txBody>
            <a:bodyPr/>
            <a:lstStyle/>
            <a:p>
              <a:endParaRPr lang="en-US" dirty="0"/>
            </a:p>
          </p:txBody>
        </p:sp>
        <p:sp>
          <p:nvSpPr>
            <p:cNvPr id="381148" name="Freeform 220"/>
            <p:cNvSpPr>
              <a:spLocks/>
            </p:cNvSpPr>
            <p:nvPr/>
          </p:nvSpPr>
          <p:spPr bwMode="auto">
            <a:xfrm>
              <a:off x="341" y="1875"/>
              <a:ext cx="242" cy="183"/>
            </a:xfrm>
            <a:custGeom>
              <a:avLst/>
              <a:gdLst/>
              <a:ahLst/>
              <a:cxnLst>
                <a:cxn ang="0">
                  <a:pos x="216" y="37"/>
                </a:cxn>
                <a:cxn ang="0">
                  <a:pos x="226" y="50"/>
                </a:cxn>
                <a:cxn ang="0">
                  <a:pos x="242" y="87"/>
                </a:cxn>
                <a:cxn ang="0">
                  <a:pos x="236" y="123"/>
                </a:cxn>
                <a:cxn ang="0">
                  <a:pos x="70" y="183"/>
                </a:cxn>
                <a:cxn ang="0">
                  <a:pos x="13" y="180"/>
                </a:cxn>
                <a:cxn ang="0">
                  <a:pos x="0" y="163"/>
                </a:cxn>
                <a:cxn ang="0">
                  <a:pos x="0" y="147"/>
                </a:cxn>
                <a:cxn ang="0">
                  <a:pos x="20" y="120"/>
                </a:cxn>
                <a:cxn ang="0">
                  <a:pos x="60" y="37"/>
                </a:cxn>
                <a:cxn ang="0">
                  <a:pos x="76" y="20"/>
                </a:cxn>
                <a:cxn ang="0">
                  <a:pos x="133" y="0"/>
                </a:cxn>
                <a:cxn ang="0">
                  <a:pos x="186" y="7"/>
                </a:cxn>
                <a:cxn ang="0">
                  <a:pos x="216" y="37"/>
                </a:cxn>
              </a:cxnLst>
              <a:rect l="0" t="0" r="r" b="b"/>
              <a:pathLst>
                <a:path w="242" h="183">
                  <a:moveTo>
                    <a:pt x="216" y="37"/>
                  </a:moveTo>
                  <a:lnTo>
                    <a:pt x="226" y="50"/>
                  </a:lnTo>
                  <a:lnTo>
                    <a:pt x="242" y="87"/>
                  </a:lnTo>
                  <a:lnTo>
                    <a:pt x="236" y="123"/>
                  </a:lnTo>
                  <a:lnTo>
                    <a:pt x="70" y="183"/>
                  </a:lnTo>
                  <a:lnTo>
                    <a:pt x="13" y="180"/>
                  </a:lnTo>
                  <a:lnTo>
                    <a:pt x="0" y="163"/>
                  </a:lnTo>
                  <a:lnTo>
                    <a:pt x="0" y="147"/>
                  </a:lnTo>
                  <a:lnTo>
                    <a:pt x="20" y="120"/>
                  </a:lnTo>
                  <a:lnTo>
                    <a:pt x="60" y="37"/>
                  </a:lnTo>
                  <a:lnTo>
                    <a:pt x="76" y="20"/>
                  </a:lnTo>
                  <a:lnTo>
                    <a:pt x="133" y="0"/>
                  </a:lnTo>
                  <a:lnTo>
                    <a:pt x="186" y="7"/>
                  </a:lnTo>
                  <a:lnTo>
                    <a:pt x="216" y="37"/>
                  </a:lnTo>
                  <a:close/>
                </a:path>
              </a:pathLst>
            </a:custGeom>
            <a:solidFill>
              <a:srgbClr val="622100"/>
            </a:solidFill>
            <a:ln w="9525">
              <a:noFill/>
              <a:round/>
              <a:headEnd/>
              <a:tailEnd/>
            </a:ln>
          </p:spPr>
          <p:txBody>
            <a:bodyPr/>
            <a:lstStyle/>
            <a:p>
              <a:endParaRPr lang="en-US" dirty="0"/>
            </a:p>
          </p:txBody>
        </p:sp>
        <p:sp>
          <p:nvSpPr>
            <p:cNvPr id="381149" name="Freeform 221"/>
            <p:cNvSpPr>
              <a:spLocks/>
            </p:cNvSpPr>
            <p:nvPr/>
          </p:nvSpPr>
          <p:spPr bwMode="auto">
            <a:xfrm>
              <a:off x="464" y="2208"/>
              <a:ext cx="123" cy="79"/>
            </a:xfrm>
            <a:custGeom>
              <a:avLst/>
              <a:gdLst/>
              <a:ahLst/>
              <a:cxnLst>
                <a:cxn ang="0">
                  <a:pos x="123" y="6"/>
                </a:cxn>
                <a:cxn ang="0">
                  <a:pos x="109" y="20"/>
                </a:cxn>
                <a:cxn ang="0">
                  <a:pos x="123" y="33"/>
                </a:cxn>
                <a:cxn ang="0">
                  <a:pos x="109" y="39"/>
                </a:cxn>
                <a:cxn ang="0">
                  <a:pos x="109" y="53"/>
                </a:cxn>
                <a:cxn ang="0">
                  <a:pos x="63" y="66"/>
                </a:cxn>
                <a:cxn ang="0">
                  <a:pos x="13" y="79"/>
                </a:cxn>
                <a:cxn ang="0">
                  <a:pos x="0" y="63"/>
                </a:cxn>
                <a:cxn ang="0">
                  <a:pos x="0" y="49"/>
                </a:cxn>
                <a:cxn ang="0">
                  <a:pos x="50" y="3"/>
                </a:cxn>
                <a:cxn ang="0">
                  <a:pos x="86" y="0"/>
                </a:cxn>
                <a:cxn ang="0">
                  <a:pos x="96" y="10"/>
                </a:cxn>
                <a:cxn ang="0">
                  <a:pos x="123" y="3"/>
                </a:cxn>
                <a:cxn ang="0">
                  <a:pos x="123" y="6"/>
                </a:cxn>
              </a:cxnLst>
              <a:rect l="0" t="0" r="r" b="b"/>
              <a:pathLst>
                <a:path w="123" h="79">
                  <a:moveTo>
                    <a:pt x="123" y="6"/>
                  </a:moveTo>
                  <a:lnTo>
                    <a:pt x="109" y="20"/>
                  </a:lnTo>
                  <a:lnTo>
                    <a:pt x="123" y="33"/>
                  </a:lnTo>
                  <a:lnTo>
                    <a:pt x="109" y="39"/>
                  </a:lnTo>
                  <a:lnTo>
                    <a:pt x="109" y="53"/>
                  </a:lnTo>
                  <a:lnTo>
                    <a:pt x="63" y="66"/>
                  </a:lnTo>
                  <a:lnTo>
                    <a:pt x="13" y="79"/>
                  </a:lnTo>
                  <a:lnTo>
                    <a:pt x="0" y="63"/>
                  </a:lnTo>
                  <a:lnTo>
                    <a:pt x="0" y="49"/>
                  </a:lnTo>
                  <a:lnTo>
                    <a:pt x="50" y="3"/>
                  </a:lnTo>
                  <a:lnTo>
                    <a:pt x="86" y="0"/>
                  </a:lnTo>
                  <a:lnTo>
                    <a:pt x="96" y="10"/>
                  </a:lnTo>
                  <a:lnTo>
                    <a:pt x="123" y="3"/>
                  </a:lnTo>
                  <a:lnTo>
                    <a:pt x="123" y="6"/>
                  </a:lnTo>
                  <a:close/>
                </a:path>
              </a:pathLst>
            </a:custGeom>
            <a:solidFill>
              <a:srgbClr val="FFC0B6"/>
            </a:solidFill>
            <a:ln w="9525">
              <a:noFill/>
              <a:round/>
              <a:headEnd/>
              <a:tailEnd/>
            </a:ln>
          </p:spPr>
          <p:txBody>
            <a:bodyPr/>
            <a:lstStyle/>
            <a:p>
              <a:endParaRPr lang="en-US" dirty="0"/>
            </a:p>
          </p:txBody>
        </p:sp>
        <p:sp>
          <p:nvSpPr>
            <p:cNvPr id="381150" name="Freeform 222"/>
            <p:cNvSpPr>
              <a:spLocks/>
            </p:cNvSpPr>
            <p:nvPr/>
          </p:nvSpPr>
          <p:spPr bwMode="auto">
            <a:xfrm>
              <a:off x="424" y="1939"/>
              <a:ext cx="139" cy="265"/>
            </a:xfrm>
            <a:custGeom>
              <a:avLst/>
              <a:gdLst/>
              <a:ahLst/>
              <a:cxnLst>
                <a:cxn ang="0">
                  <a:pos x="100" y="0"/>
                </a:cxn>
                <a:cxn ang="0">
                  <a:pos x="116" y="16"/>
                </a:cxn>
                <a:cxn ang="0">
                  <a:pos x="139" y="43"/>
                </a:cxn>
                <a:cxn ang="0">
                  <a:pos x="136" y="93"/>
                </a:cxn>
                <a:cxn ang="0">
                  <a:pos x="113" y="122"/>
                </a:cxn>
                <a:cxn ang="0">
                  <a:pos x="103" y="139"/>
                </a:cxn>
                <a:cxn ang="0">
                  <a:pos x="86" y="146"/>
                </a:cxn>
                <a:cxn ang="0">
                  <a:pos x="73" y="186"/>
                </a:cxn>
                <a:cxn ang="0">
                  <a:pos x="50" y="265"/>
                </a:cxn>
                <a:cxn ang="0">
                  <a:pos x="40" y="239"/>
                </a:cxn>
                <a:cxn ang="0">
                  <a:pos x="17" y="166"/>
                </a:cxn>
                <a:cxn ang="0">
                  <a:pos x="0" y="122"/>
                </a:cxn>
                <a:cxn ang="0">
                  <a:pos x="40" y="39"/>
                </a:cxn>
                <a:cxn ang="0">
                  <a:pos x="86" y="10"/>
                </a:cxn>
                <a:cxn ang="0">
                  <a:pos x="93" y="0"/>
                </a:cxn>
                <a:cxn ang="0">
                  <a:pos x="100" y="0"/>
                </a:cxn>
              </a:cxnLst>
              <a:rect l="0" t="0" r="r" b="b"/>
              <a:pathLst>
                <a:path w="139" h="265">
                  <a:moveTo>
                    <a:pt x="100" y="0"/>
                  </a:moveTo>
                  <a:lnTo>
                    <a:pt x="116" y="16"/>
                  </a:lnTo>
                  <a:lnTo>
                    <a:pt x="139" y="43"/>
                  </a:lnTo>
                  <a:lnTo>
                    <a:pt x="136" y="93"/>
                  </a:lnTo>
                  <a:lnTo>
                    <a:pt x="113" y="122"/>
                  </a:lnTo>
                  <a:lnTo>
                    <a:pt x="103" y="139"/>
                  </a:lnTo>
                  <a:lnTo>
                    <a:pt x="86" y="146"/>
                  </a:lnTo>
                  <a:lnTo>
                    <a:pt x="73" y="186"/>
                  </a:lnTo>
                  <a:lnTo>
                    <a:pt x="50" y="265"/>
                  </a:lnTo>
                  <a:lnTo>
                    <a:pt x="40" y="239"/>
                  </a:lnTo>
                  <a:lnTo>
                    <a:pt x="17" y="166"/>
                  </a:lnTo>
                  <a:lnTo>
                    <a:pt x="0" y="122"/>
                  </a:lnTo>
                  <a:lnTo>
                    <a:pt x="40" y="39"/>
                  </a:lnTo>
                  <a:lnTo>
                    <a:pt x="86" y="10"/>
                  </a:lnTo>
                  <a:lnTo>
                    <a:pt x="93" y="0"/>
                  </a:lnTo>
                  <a:lnTo>
                    <a:pt x="100" y="0"/>
                  </a:lnTo>
                  <a:close/>
                </a:path>
              </a:pathLst>
            </a:custGeom>
            <a:solidFill>
              <a:srgbClr val="FFC0B6"/>
            </a:solidFill>
            <a:ln w="9525">
              <a:noFill/>
              <a:round/>
              <a:headEnd/>
              <a:tailEnd/>
            </a:ln>
          </p:spPr>
          <p:txBody>
            <a:bodyPr/>
            <a:lstStyle/>
            <a:p>
              <a:endParaRPr lang="en-US" dirty="0"/>
            </a:p>
          </p:txBody>
        </p:sp>
        <p:sp>
          <p:nvSpPr>
            <p:cNvPr id="381151" name="Freeform 223"/>
            <p:cNvSpPr>
              <a:spLocks/>
            </p:cNvSpPr>
            <p:nvPr/>
          </p:nvSpPr>
          <p:spPr bwMode="auto">
            <a:xfrm>
              <a:off x="494" y="1992"/>
              <a:ext cx="10" cy="10"/>
            </a:xfrm>
            <a:custGeom>
              <a:avLst/>
              <a:gdLst/>
              <a:ahLst/>
              <a:cxnLst>
                <a:cxn ang="0">
                  <a:pos x="10" y="10"/>
                </a:cxn>
                <a:cxn ang="0">
                  <a:pos x="3" y="10"/>
                </a:cxn>
                <a:cxn ang="0">
                  <a:pos x="0" y="3"/>
                </a:cxn>
                <a:cxn ang="0">
                  <a:pos x="3" y="0"/>
                </a:cxn>
                <a:cxn ang="0">
                  <a:pos x="10" y="0"/>
                </a:cxn>
                <a:cxn ang="0">
                  <a:pos x="10" y="10"/>
                </a:cxn>
              </a:cxnLst>
              <a:rect l="0" t="0" r="r" b="b"/>
              <a:pathLst>
                <a:path w="10" h="10">
                  <a:moveTo>
                    <a:pt x="10" y="10"/>
                  </a:moveTo>
                  <a:lnTo>
                    <a:pt x="3" y="10"/>
                  </a:lnTo>
                  <a:lnTo>
                    <a:pt x="0" y="3"/>
                  </a:lnTo>
                  <a:lnTo>
                    <a:pt x="3" y="0"/>
                  </a:lnTo>
                  <a:lnTo>
                    <a:pt x="10" y="0"/>
                  </a:lnTo>
                  <a:lnTo>
                    <a:pt x="10" y="10"/>
                  </a:lnTo>
                  <a:close/>
                </a:path>
              </a:pathLst>
            </a:custGeom>
            <a:solidFill>
              <a:srgbClr val="FFFFFF"/>
            </a:solidFill>
            <a:ln w="9525">
              <a:noFill/>
              <a:round/>
              <a:headEnd/>
              <a:tailEnd/>
            </a:ln>
          </p:spPr>
          <p:txBody>
            <a:bodyPr/>
            <a:lstStyle/>
            <a:p>
              <a:endParaRPr lang="en-US" dirty="0"/>
            </a:p>
          </p:txBody>
        </p:sp>
        <p:sp>
          <p:nvSpPr>
            <p:cNvPr id="381152" name="Freeform 224"/>
            <p:cNvSpPr>
              <a:spLocks/>
            </p:cNvSpPr>
            <p:nvPr/>
          </p:nvSpPr>
          <p:spPr bwMode="auto">
            <a:xfrm>
              <a:off x="490" y="1992"/>
              <a:ext cx="20" cy="3"/>
            </a:xfrm>
            <a:custGeom>
              <a:avLst/>
              <a:gdLst/>
              <a:ahLst/>
              <a:cxnLst>
                <a:cxn ang="0">
                  <a:pos x="20" y="0"/>
                </a:cxn>
                <a:cxn ang="0">
                  <a:pos x="7" y="0"/>
                </a:cxn>
                <a:cxn ang="0">
                  <a:pos x="0" y="0"/>
                </a:cxn>
                <a:cxn ang="0">
                  <a:pos x="4" y="3"/>
                </a:cxn>
                <a:cxn ang="0">
                  <a:pos x="20" y="3"/>
                </a:cxn>
                <a:cxn ang="0">
                  <a:pos x="20" y="0"/>
                </a:cxn>
              </a:cxnLst>
              <a:rect l="0" t="0" r="r" b="b"/>
              <a:pathLst>
                <a:path w="20" h="3">
                  <a:moveTo>
                    <a:pt x="20" y="0"/>
                  </a:moveTo>
                  <a:lnTo>
                    <a:pt x="7" y="0"/>
                  </a:lnTo>
                  <a:lnTo>
                    <a:pt x="0" y="0"/>
                  </a:lnTo>
                  <a:lnTo>
                    <a:pt x="4" y="3"/>
                  </a:lnTo>
                  <a:lnTo>
                    <a:pt x="20" y="3"/>
                  </a:lnTo>
                  <a:lnTo>
                    <a:pt x="20" y="0"/>
                  </a:lnTo>
                  <a:close/>
                </a:path>
              </a:pathLst>
            </a:custGeom>
            <a:solidFill>
              <a:srgbClr val="D2BFFF"/>
            </a:solidFill>
            <a:ln w="9525">
              <a:noFill/>
              <a:round/>
              <a:headEnd/>
              <a:tailEnd/>
            </a:ln>
          </p:spPr>
          <p:txBody>
            <a:bodyPr/>
            <a:lstStyle/>
            <a:p>
              <a:endParaRPr lang="en-US" dirty="0"/>
            </a:p>
          </p:txBody>
        </p:sp>
        <p:sp>
          <p:nvSpPr>
            <p:cNvPr id="381153" name="Freeform 225"/>
            <p:cNvSpPr>
              <a:spLocks/>
            </p:cNvSpPr>
            <p:nvPr/>
          </p:nvSpPr>
          <p:spPr bwMode="auto">
            <a:xfrm>
              <a:off x="537" y="1988"/>
              <a:ext cx="13" cy="4"/>
            </a:xfrm>
            <a:custGeom>
              <a:avLst/>
              <a:gdLst/>
              <a:ahLst/>
              <a:cxnLst>
                <a:cxn ang="0">
                  <a:pos x="10" y="0"/>
                </a:cxn>
                <a:cxn ang="0">
                  <a:pos x="3" y="0"/>
                </a:cxn>
                <a:cxn ang="0">
                  <a:pos x="0" y="4"/>
                </a:cxn>
                <a:cxn ang="0">
                  <a:pos x="6" y="4"/>
                </a:cxn>
                <a:cxn ang="0">
                  <a:pos x="13" y="4"/>
                </a:cxn>
                <a:cxn ang="0">
                  <a:pos x="10" y="0"/>
                </a:cxn>
              </a:cxnLst>
              <a:rect l="0" t="0" r="r" b="b"/>
              <a:pathLst>
                <a:path w="13" h="4">
                  <a:moveTo>
                    <a:pt x="10" y="0"/>
                  </a:moveTo>
                  <a:lnTo>
                    <a:pt x="3" y="0"/>
                  </a:lnTo>
                  <a:lnTo>
                    <a:pt x="0" y="4"/>
                  </a:lnTo>
                  <a:lnTo>
                    <a:pt x="6" y="4"/>
                  </a:lnTo>
                  <a:lnTo>
                    <a:pt x="13" y="4"/>
                  </a:lnTo>
                  <a:lnTo>
                    <a:pt x="10" y="0"/>
                  </a:lnTo>
                  <a:close/>
                </a:path>
              </a:pathLst>
            </a:custGeom>
            <a:solidFill>
              <a:srgbClr val="D2BFFF"/>
            </a:solidFill>
            <a:ln w="9525">
              <a:noFill/>
              <a:round/>
              <a:headEnd/>
              <a:tailEnd/>
            </a:ln>
          </p:spPr>
          <p:txBody>
            <a:bodyPr/>
            <a:lstStyle/>
            <a:p>
              <a:endParaRPr lang="en-US" dirty="0"/>
            </a:p>
          </p:txBody>
        </p:sp>
        <p:sp>
          <p:nvSpPr>
            <p:cNvPr id="381154" name="Freeform 226"/>
            <p:cNvSpPr>
              <a:spLocks/>
            </p:cNvSpPr>
            <p:nvPr/>
          </p:nvSpPr>
          <p:spPr bwMode="auto">
            <a:xfrm>
              <a:off x="494" y="2042"/>
              <a:ext cx="33" cy="10"/>
            </a:xfrm>
            <a:custGeom>
              <a:avLst/>
              <a:gdLst/>
              <a:ahLst/>
              <a:cxnLst>
                <a:cxn ang="0">
                  <a:pos x="33" y="0"/>
                </a:cxn>
                <a:cxn ang="0">
                  <a:pos x="33" y="10"/>
                </a:cxn>
                <a:cxn ang="0">
                  <a:pos x="20" y="10"/>
                </a:cxn>
                <a:cxn ang="0">
                  <a:pos x="0" y="0"/>
                </a:cxn>
                <a:cxn ang="0">
                  <a:pos x="3" y="0"/>
                </a:cxn>
                <a:cxn ang="0">
                  <a:pos x="33" y="0"/>
                </a:cxn>
              </a:cxnLst>
              <a:rect l="0" t="0" r="r" b="b"/>
              <a:pathLst>
                <a:path w="33" h="10">
                  <a:moveTo>
                    <a:pt x="33" y="0"/>
                  </a:moveTo>
                  <a:lnTo>
                    <a:pt x="33" y="10"/>
                  </a:lnTo>
                  <a:lnTo>
                    <a:pt x="20" y="10"/>
                  </a:lnTo>
                  <a:lnTo>
                    <a:pt x="0" y="0"/>
                  </a:lnTo>
                  <a:lnTo>
                    <a:pt x="3" y="0"/>
                  </a:lnTo>
                  <a:lnTo>
                    <a:pt x="33" y="0"/>
                  </a:lnTo>
                  <a:close/>
                </a:path>
              </a:pathLst>
            </a:custGeom>
            <a:solidFill>
              <a:srgbClr val="FFFFFF"/>
            </a:solidFill>
            <a:ln w="9525">
              <a:noFill/>
              <a:round/>
              <a:headEnd/>
              <a:tailEnd/>
            </a:ln>
          </p:spPr>
          <p:txBody>
            <a:bodyPr/>
            <a:lstStyle/>
            <a:p>
              <a:endParaRPr lang="en-US" dirty="0"/>
            </a:p>
          </p:txBody>
        </p:sp>
        <p:sp>
          <p:nvSpPr>
            <p:cNvPr id="381155" name="Freeform 227"/>
            <p:cNvSpPr>
              <a:spLocks/>
            </p:cNvSpPr>
            <p:nvPr/>
          </p:nvSpPr>
          <p:spPr bwMode="auto">
            <a:xfrm>
              <a:off x="494" y="2045"/>
              <a:ext cx="33" cy="10"/>
            </a:xfrm>
            <a:custGeom>
              <a:avLst/>
              <a:gdLst/>
              <a:ahLst/>
              <a:cxnLst>
                <a:cxn ang="0">
                  <a:pos x="33" y="7"/>
                </a:cxn>
                <a:cxn ang="0">
                  <a:pos x="23" y="7"/>
                </a:cxn>
                <a:cxn ang="0">
                  <a:pos x="0" y="0"/>
                </a:cxn>
                <a:cxn ang="0">
                  <a:pos x="16" y="10"/>
                </a:cxn>
                <a:cxn ang="0">
                  <a:pos x="20" y="10"/>
                </a:cxn>
                <a:cxn ang="0">
                  <a:pos x="23" y="10"/>
                </a:cxn>
                <a:cxn ang="0">
                  <a:pos x="33" y="7"/>
                </a:cxn>
              </a:cxnLst>
              <a:rect l="0" t="0" r="r" b="b"/>
              <a:pathLst>
                <a:path w="33" h="10">
                  <a:moveTo>
                    <a:pt x="33" y="7"/>
                  </a:moveTo>
                  <a:lnTo>
                    <a:pt x="23" y="7"/>
                  </a:lnTo>
                  <a:lnTo>
                    <a:pt x="0" y="0"/>
                  </a:lnTo>
                  <a:lnTo>
                    <a:pt x="16" y="10"/>
                  </a:lnTo>
                  <a:lnTo>
                    <a:pt x="20" y="10"/>
                  </a:lnTo>
                  <a:lnTo>
                    <a:pt x="23" y="10"/>
                  </a:lnTo>
                  <a:lnTo>
                    <a:pt x="33" y="7"/>
                  </a:lnTo>
                  <a:close/>
                </a:path>
              </a:pathLst>
            </a:custGeom>
            <a:solidFill>
              <a:srgbClr val="FF1F35"/>
            </a:solidFill>
            <a:ln w="9525">
              <a:noFill/>
              <a:round/>
              <a:headEnd/>
              <a:tailEnd/>
            </a:ln>
          </p:spPr>
          <p:txBody>
            <a:bodyPr/>
            <a:lstStyle/>
            <a:p>
              <a:endParaRPr lang="en-US" dirty="0"/>
            </a:p>
          </p:txBody>
        </p:sp>
        <p:sp>
          <p:nvSpPr>
            <p:cNvPr id="381156" name="Freeform 228"/>
            <p:cNvSpPr>
              <a:spLocks/>
            </p:cNvSpPr>
            <p:nvPr/>
          </p:nvSpPr>
          <p:spPr bwMode="auto">
            <a:xfrm>
              <a:off x="869" y="2174"/>
              <a:ext cx="143" cy="160"/>
            </a:xfrm>
            <a:custGeom>
              <a:avLst/>
              <a:gdLst/>
              <a:ahLst/>
              <a:cxnLst>
                <a:cxn ang="0">
                  <a:pos x="110" y="0"/>
                </a:cxn>
                <a:cxn ang="0">
                  <a:pos x="110" y="27"/>
                </a:cxn>
                <a:cxn ang="0">
                  <a:pos x="143" y="117"/>
                </a:cxn>
                <a:cxn ang="0">
                  <a:pos x="0" y="160"/>
                </a:cxn>
                <a:cxn ang="0">
                  <a:pos x="17" y="93"/>
                </a:cxn>
                <a:cxn ang="0">
                  <a:pos x="33" y="37"/>
                </a:cxn>
                <a:cxn ang="0">
                  <a:pos x="110" y="0"/>
                </a:cxn>
              </a:cxnLst>
              <a:rect l="0" t="0" r="r" b="b"/>
              <a:pathLst>
                <a:path w="143" h="160">
                  <a:moveTo>
                    <a:pt x="110" y="0"/>
                  </a:moveTo>
                  <a:lnTo>
                    <a:pt x="110" y="27"/>
                  </a:lnTo>
                  <a:lnTo>
                    <a:pt x="143" y="117"/>
                  </a:lnTo>
                  <a:lnTo>
                    <a:pt x="0" y="160"/>
                  </a:lnTo>
                  <a:lnTo>
                    <a:pt x="17" y="93"/>
                  </a:lnTo>
                  <a:lnTo>
                    <a:pt x="33" y="37"/>
                  </a:lnTo>
                  <a:lnTo>
                    <a:pt x="110" y="0"/>
                  </a:lnTo>
                  <a:close/>
                </a:path>
              </a:pathLst>
            </a:custGeom>
            <a:solidFill>
              <a:srgbClr val="C0C0C0"/>
            </a:solidFill>
            <a:ln w="9525">
              <a:noFill/>
              <a:round/>
              <a:headEnd/>
              <a:tailEnd/>
            </a:ln>
          </p:spPr>
          <p:txBody>
            <a:bodyPr/>
            <a:lstStyle/>
            <a:p>
              <a:endParaRPr lang="en-US" dirty="0"/>
            </a:p>
          </p:txBody>
        </p:sp>
        <p:sp>
          <p:nvSpPr>
            <p:cNvPr id="381157" name="Freeform 229"/>
            <p:cNvSpPr>
              <a:spLocks/>
            </p:cNvSpPr>
            <p:nvPr/>
          </p:nvSpPr>
          <p:spPr bwMode="auto">
            <a:xfrm>
              <a:off x="892" y="2174"/>
              <a:ext cx="113" cy="110"/>
            </a:xfrm>
            <a:custGeom>
              <a:avLst/>
              <a:gdLst/>
              <a:ahLst/>
              <a:cxnLst>
                <a:cxn ang="0">
                  <a:pos x="113" y="110"/>
                </a:cxn>
                <a:cxn ang="0">
                  <a:pos x="67" y="34"/>
                </a:cxn>
                <a:cxn ang="0">
                  <a:pos x="0" y="60"/>
                </a:cxn>
                <a:cxn ang="0">
                  <a:pos x="4" y="44"/>
                </a:cxn>
                <a:cxn ang="0">
                  <a:pos x="90" y="0"/>
                </a:cxn>
                <a:cxn ang="0">
                  <a:pos x="87" y="20"/>
                </a:cxn>
                <a:cxn ang="0">
                  <a:pos x="113" y="110"/>
                </a:cxn>
              </a:cxnLst>
              <a:rect l="0" t="0" r="r" b="b"/>
              <a:pathLst>
                <a:path w="113" h="110">
                  <a:moveTo>
                    <a:pt x="113" y="110"/>
                  </a:moveTo>
                  <a:lnTo>
                    <a:pt x="67" y="34"/>
                  </a:lnTo>
                  <a:lnTo>
                    <a:pt x="0" y="60"/>
                  </a:lnTo>
                  <a:lnTo>
                    <a:pt x="4" y="44"/>
                  </a:lnTo>
                  <a:lnTo>
                    <a:pt x="90" y="0"/>
                  </a:lnTo>
                  <a:lnTo>
                    <a:pt x="87" y="20"/>
                  </a:lnTo>
                  <a:lnTo>
                    <a:pt x="113" y="110"/>
                  </a:lnTo>
                  <a:close/>
                </a:path>
              </a:pathLst>
            </a:custGeom>
            <a:solidFill>
              <a:srgbClr val="8F8F8F"/>
            </a:solidFill>
            <a:ln w="9525">
              <a:noFill/>
              <a:round/>
              <a:headEnd/>
              <a:tailEnd/>
            </a:ln>
          </p:spPr>
          <p:txBody>
            <a:bodyPr/>
            <a:lstStyle/>
            <a:p>
              <a:endParaRPr lang="en-US" dirty="0"/>
            </a:p>
          </p:txBody>
        </p:sp>
        <p:sp>
          <p:nvSpPr>
            <p:cNvPr id="381158" name="Freeform 230"/>
            <p:cNvSpPr>
              <a:spLocks/>
            </p:cNvSpPr>
            <p:nvPr/>
          </p:nvSpPr>
          <p:spPr bwMode="auto">
            <a:xfrm>
              <a:off x="902" y="2128"/>
              <a:ext cx="90" cy="86"/>
            </a:xfrm>
            <a:custGeom>
              <a:avLst/>
              <a:gdLst/>
              <a:ahLst/>
              <a:cxnLst>
                <a:cxn ang="0">
                  <a:pos x="23" y="0"/>
                </a:cxn>
                <a:cxn ang="0">
                  <a:pos x="70" y="0"/>
                </a:cxn>
                <a:cxn ang="0">
                  <a:pos x="90" y="20"/>
                </a:cxn>
                <a:cxn ang="0">
                  <a:pos x="63" y="60"/>
                </a:cxn>
                <a:cxn ang="0">
                  <a:pos x="0" y="86"/>
                </a:cxn>
                <a:cxn ang="0">
                  <a:pos x="0" y="40"/>
                </a:cxn>
                <a:cxn ang="0">
                  <a:pos x="23" y="0"/>
                </a:cxn>
              </a:cxnLst>
              <a:rect l="0" t="0" r="r" b="b"/>
              <a:pathLst>
                <a:path w="90" h="86">
                  <a:moveTo>
                    <a:pt x="23" y="0"/>
                  </a:moveTo>
                  <a:lnTo>
                    <a:pt x="70" y="0"/>
                  </a:lnTo>
                  <a:lnTo>
                    <a:pt x="90" y="20"/>
                  </a:lnTo>
                  <a:lnTo>
                    <a:pt x="63" y="60"/>
                  </a:lnTo>
                  <a:lnTo>
                    <a:pt x="0" y="86"/>
                  </a:lnTo>
                  <a:lnTo>
                    <a:pt x="0" y="40"/>
                  </a:lnTo>
                  <a:lnTo>
                    <a:pt x="23" y="0"/>
                  </a:lnTo>
                  <a:close/>
                </a:path>
              </a:pathLst>
            </a:custGeom>
            <a:solidFill>
              <a:srgbClr val="C0C0C0"/>
            </a:solidFill>
            <a:ln w="9525">
              <a:noFill/>
              <a:round/>
              <a:headEnd/>
              <a:tailEnd/>
            </a:ln>
          </p:spPr>
          <p:txBody>
            <a:bodyPr/>
            <a:lstStyle/>
            <a:p>
              <a:endParaRPr lang="en-US" dirty="0"/>
            </a:p>
          </p:txBody>
        </p:sp>
        <p:sp>
          <p:nvSpPr>
            <p:cNvPr id="381159" name="Freeform 231"/>
            <p:cNvSpPr>
              <a:spLocks/>
            </p:cNvSpPr>
            <p:nvPr/>
          </p:nvSpPr>
          <p:spPr bwMode="auto">
            <a:xfrm>
              <a:off x="504" y="2118"/>
              <a:ext cx="435" cy="372"/>
            </a:xfrm>
            <a:custGeom>
              <a:avLst/>
              <a:gdLst/>
              <a:ahLst/>
              <a:cxnLst>
                <a:cxn ang="0">
                  <a:pos x="428" y="10"/>
                </a:cxn>
                <a:cxn ang="0">
                  <a:pos x="405" y="43"/>
                </a:cxn>
                <a:cxn ang="0">
                  <a:pos x="378" y="163"/>
                </a:cxn>
                <a:cxn ang="0">
                  <a:pos x="332" y="319"/>
                </a:cxn>
                <a:cxn ang="0">
                  <a:pos x="309" y="325"/>
                </a:cxn>
                <a:cxn ang="0">
                  <a:pos x="0" y="372"/>
                </a:cxn>
                <a:cxn ang="0">
                  <a:pos x="13" y="309"/>
                </a:cxn>
                <a:cxn ang="0">
                  <a:pos x="69" y="295"/>
                </a:cxn>
                <a:cxn ang="0">
                  <a:pos x="73" y="279"/>
                </a:cxn>
                <a:cxn ang="0">
                  <a:pos x="36" y="276"/>
                </a:cxn>
                <a:cxn ang="0">
                  <a:pos x="23" y="276"/>
                </a:cxn>
                <a:cxn ang="0">
                  <a:pos x="26" y="156"/>
                </a:cxn>
                <a:cxn ang="0">
                  <a:pos x="435" y="0"/>
                </a:cxn>
                <a:cxn ang="0">
                  <a:pos x="428" y="10"/>
                </a:cxn>
              </a:cxnLst>
              <a:rect l="0" t="0" r="r" b="b"/>
              <a:pathLst>
                <a:path w="435" h="372">
                  <a:moveTo>
                    <a:pt x="428" y="10"/>
                  </a:moveTo>
                  <a:lnTo>
                    <a:pt x="405" y="43"/>
                  </a:lnTo>
                  <a:lnTo>
                    <a:pt x="378" y="163"/>
                  </a:lnTo>
                  <a:lnTo>
                    <a:pt x="332" y="319"/>
                  </a:lnTo>
                  <a:lnTo>
                    <a:pt x="309" y="325"/>
                  </a:lnTo>
                  <a:lnTo>
                    <a:pt x="0" y="372"/>
                  </a:lnTo>
                  <a:lnTo>
                    <a:pt x="13" y="309"/>
                  </a:lnTo>
                  <a:lnTo>
                    <a:pt x="69" y="295"/>
                  </a:lnTo>
                  <a:lnTo>
                    <a:pt x="73" y="279"/>
                  </a:lnTo>
                  <a:lnTo>
                    <a:pt x="36" y="276"/>
                  </a:lnTo>
                  <a:lnTo>
                    <a:pt x="23" y="276"/>
                  </a:lnTo>
                  <a:lnTo>
                    <a:pt x="26" y="156"/>
                  </a:lnTo>
                  <a:lnTo>
                    <a:pt x="435" y="0"/>
                  </a:lnTo>
                  <a:lnTo>
                    <a:pt x="428" y="10"/>
                  </a:lnTo>
                  <a:close/>
                </a:path>
              </a:pathLst>
            </a:custGeom>
            <a:solidFill>
              <a:srgbClr val="FFE0E6"/>
            </a:solidFill>
            <a:ln w="9525">
              <a:noFill/>
              <a:round/>
              <a:headEnd/>
              <a:tailEnd/>
            </a:ln>
          </p:spPr>
          <p:txBody>
            <a:bodyPr/>
            <a:lstStyle/>
            <a:p>
              <a:endParaRPr lang="en-US" dirty="0"/>
            </a:p>
          </p:txBody>
        </p:sp>
        <p:sp>
          <p:nvSpPr>
            <p:cNvPr id="381160" name="Freeform 232"/>
            <p:cNvSpPr>
              <a:spLocks/>
            </p:cNvSpPr>
            <p:nvPr/>
          </p:nvSpPr>
          <p:spPr bwMode="auto">
            <a:xfrm>
              <a:off x="500" y="2257"/>
              <a:ext cx="313" cy="240"/>
            </a:xfrm>
            <a:custGeom>
              <a:avLst/>
              <a:gdLst/>
              <a:ahLst/>
              <a:cxnLst>
                <a:cxn ang="0">
                  <a:pos x="34" y="24"/>
                </a:cxn>
                <a:cxn ang="0">
                  <a:pos x="50" y="123"/>
                </a:cxn>
                <a:cxn ang="0">
                  <a:pos x="136" y="47"/>
                </a:cxn>
                <a:cxn ang="0">
                  <a:pos x="83" y="123"/>
                </a:cxn>
                <a:cxn ang="0">
                  <a:pos x="313" y="0"/>
                </a:cxn>
                <a:cxn ang="0">
                  <a:pos x="100" y="140"/>
                </a:cxn>
                <a:cxn ang="0">
                  <a:pos x="166" y="156"/>
                </a:cxn>
                <a:cxn ang="0">
                  <a:pos x="83" y="166"/>
                </a:cxn>
                <a:cxn ang="0">
                  <a:pos x="30" y="193"/>
                </a:cxn>
                <a:cxn ang="0">
                  <a:pos x="0" y="240"/>
                </a:cxn>
                <a:cxn ang="0">
                  <a:pos x="24" y="170"/>
                </a:cxn>
                <a:cxn ang="0">
                  <a:pos x="73" y="156"/>
                </a:cxn>
                <a:cxn ang="0">
                  <a:pos x="73" y="143"/>
                </a:cxn>
                <a:cxn ang="0">
                  <a:pos x="47" y="137"/>
                </a:cxn>
                <a:cxn ang="0">
                  <a:pos x="27" y="137"/>
                </a:cxn>
                <a:cxn ang="0">
                  <a:pos x="34" y="24"/>
                </a:cxn>
              </a:cxnLst>
              <a:rect l="0" t="0" r="r" b="b"/>
              <a:pathLst>
                <a:path w="313" h="240">
                  <a:moveTo>
                    <a:pt x="34" y="24"/>
                  </a:moveTo>
                  <a:lnTo>
                    <a:pt x="50" y="123"/>
                  </a:lnTo>
                  <a:lnTo>
                    <a:pt x="136" y="47"/>
                  </a:lnTo>
                  <a:lnTo>
                    <a:pt x="83" y="123"/>
                  </a:lnTo>
                  <a:lnTo>
                    <a:pt x="313" y="0"/>
                  </a:lnTo>
                  <a:lnTo>
                    <a:pt x="100" y="140"/>
                  </a:lnTo>
                  <a:lnTo>
                    <a:pt x="166" y="156"/>
                  </a:lnTo>
                  <a:lnTo>
                    <a:pt x="83" y="166"/>
                  </a:lnTo>
                  <a:lnTo>
                    <a:pt x="30" y="193"/>
                  </a:lnTo>
                  <a:lnTo>
                    <a:pt x="0" y="240"/>
                  </a:lnTo>
                  <a:lnTo>
                    <a:pt x="24" y="170"/>
                  </a:lnTo>
                  <a:lnTo>
                    <a:pt x="73" y="156"/>
                  </a:lnTo>
                  <a:lnTo>
                    <a:pt x="73" y="143"/>
                  </a:lnTo>
                  <a:lnTo>
                    <a:pt x="47" y="137"/>
                  </a:lnTo>
                  <a:lnTo>
                    <a:pt x="27" y="137"/>
                  </a:lnTo>
                  <a:lnTo>
                    <a:pt x="34" y="24"/>
                  </a:lnTo>
                  <a:close/>
                </a:path>
              </a:pathLst>
            </a:custGeom>
            <a:solidFill>
              <a:srgbClr val="FFE1DC"/>
            </a:solidFill>
            <a:ln w="9525">
              <a:noFill/>
              <a:round/>
              <a:headEnd/>
              <a:tailEnd/>
            </a:ln>
          </p:spPr>
          <p:txBody>
            <a:bodyPr/>
            <a:lstStyle/>
            <a:p>
              <a:endParaRPr lang="en-US" dirty="0"/>
            </a:p>
          </p:txBody>
        </p:sp>
        <p:sp>
          <p:nvSpPr>
            <p:cNvPr id="381161" name="Freeform 233"/>
            <p:cNvSpPr>
              <a:spLocks/>
            </p:cNvSpPr>
            <p:nvPr/>
          </p:nvSpPr>
          <p:spPr bwMode="auto">
            <a:xfrm>
              <a:off x="796" y="2148"/>
              <a:ext cx="93" cy="73"/>
            </a:xfrm>
            <a:custGeom>
              <a:avLst/>
              <a:gdLst/>
              <a:ahLst/>
              <a:cxnLst>
                <a:cxn ang="0">
                  <a:pos x="86" y="0"/>
                </a:cxn>
                <a:cxn ang="0">
                  <a:pos x="60" y="26"/>
                </a:cxn>
                <a:cxn ang="0">
                  <a:pos x="93" y="30"/>
                </a:cxn>
                <a:cxn ang="0">
                  <a:pos x="73" y="46"/>
                </a:cxn>
                <a:cxn ang="0">
                  <a:pos x="50" y="36"/>
                </a:cxn>
                <a:cxn ang="0">
                  <a:pos x="56" y="73"/>
                </a:cxn>
                <a:cxn ang="0">
                  <a:pos x="27" y="60"/>
                </a:cxn>
                <a:cxn ang="0">
                  <a:pos x="30" y="33"/>
                </a:cxn>
                <a:cxn ang="0">
                  <a:pos x="0" y="43"/>
                </a:cxn>
                <a:cxn ang="0">
                  <a:pos x="17" y="16"/>
                </a:cxn>
                <a:cxn ang="0">
                  <a:pos x="43" y="20"/>
                </a:cxn>
                <a:cxn ang="0">
                  <a:pos x="50" y="0"/>
                </a:cxn>
                <a:cxn ang="0">
                  <a:pos x="86" y="0"/>
                </a:cxn>
              </a:cxnLst>
              <a:rect l="0" t="0" r="r" b="b"/>
              <a:pathLst>
                <a:path w="93" h="73">
                  <a:moveTo>
                    <a:pt x="86" y="0"/>
                  </a:moveTo>
                  <a:lnTo>
                    <a:pt x="60" y="26"/>
                  </a:lnTo>
                  <a:lnTo>
                    <a:pt x="93" y="30"/>
                  </a:lnTo>
                  <a:lnTo>
                    <a:pt x="73" y="46"/>
                  </a:lnTo>
                  <a:lnTo>
                    <a:pt x="50" y="36"/>
                  </a:lnTo>
                  <a:lnTo>
                    <a:pt x="56" y="73"/>
                  </a:lnTo>
                  <a:lnTo>
                    <a:pt x="27" y="60"/>
                  </a:lnTo>
                  <a:lnTo>
                    <a:pt x="30" y="33"/>
                  </a:lnTo>
                  <a:lnTo>
                    <a:pt x="0" y="43"/>
                  </a:lnTo>
                  <a:lnTo>
                    <a:pt x="17" y="16"/>
                  </a:lnTo>
                  <a:lnTo>
                    <a:pt x="43" y="20"/>
                  </a:lnTo>
                  <a:lnTo>
                    <a:pt x="50" y="0"/>
                  </a:lnTo>
                  <a:lnTo>
                    <a:pt x="86" y="0"/>
                  </a:lnTo>
                  <a:close/>
                </a:path>
              </a:pathLst>
            </a:custGeom>
            <a:solidFill>
              <a:srgbClr val="FFFFD0"/>
            </a:solidFill>
            <a:ln w="9525">
              <a:noFill/>
              <a:round/>
              <a:headEnd/>
              <a:tailEnd/>
            </a:ln>
          </p:spPr>
          <p:txBody>
            <a:bodyPr/>
            <a:lstStyle/>
            <a:p>
              <a:endParaRPr lang="en-US" dirty="0"/>
            </a:p>
          </p:txBody>
        </p:sp>
        <p:sp>
          <p:nvSpPr>
            <p:cNvPr id="381162" name="Freeform 234"/>
            <p:cNvSpPr>
              <a:spLocks/>
            </p:cNvSpPr>
            <p:nvPr/>
          </p:nvSpPr>
          <p:spPr bwMode="auto">
            <a:xfrm>
              <a:off x="819" y="2228"/>
              <a:ext cx="67" cy="59"/>
            </a:xfrm>
            <a:custGeom>
              <a:avLst/>
              <a:gdLst/>
              <a:ahLst/>
              <a:cxnLst>
                <a:cxn ang="0">
                  <a:pos x="50" y="3"/>
                </a:cxn>
                <a:cxn ang="0">
                  <a:pos x="40" y="23"/>
                </a:cxn>
                <a:cxn ang="0">
                  <a:pos x="67" y="33"/>
                </a:cxn>
                <a:cxn ang="0">
                  <a:pos x="57" y="49"/>
                </a:cxn>
                <a:cxn ang="0">
                  <a:pos x="43" y="39"/>
                </a:cxn>
                <a:cxn ang="0">
                  <a:pos x="43" y="59"/>
                </a:cxn>
                <a:cxn ang="0">
                  <a:pos x="20" y="53"/>
                </a:cxn>
                <a:cxn ang="0">
                  <a:pos x="27" y="36"/>
                </a:cxn>
                <a:cxn ang="0">
                  <a:pos x="0" y="39"/>
                </a:cxn>
                <a:cxn ang="0">
                  <a:pos x="4" y="13"/>
                </a:cxn>
                <a:cxn ang="0">
                  <a:pos x="23" y="23"/>
                </a:cxn>
                <a:cxn ang="0">
                  <a:pos x="20" y="0"/>
                </a:cxn>
                <a:cxn ang="0">
                  <a:pos x="50" y="3"/>
                </a:cxn>
              </a:cxnLst>
              <a:rect l="0" t="0" r="r" b="b"/>
              <a:pathLst>
                <a:path w="67" h="59">
                  <a:moveTo>
                    <a:pt x="50" y="3"/>
                  </a:moveTo>
                  <a:lnTo>
                    <a:pt x="40" y="23"/>
                  </a:lnTo>
                  <a:lnTo>
                    <a:pt x="67" y="33"/>
                  </a:lnTo>
                  <a:lnTo>
                    <a:pt x="57" y="49"/>
                  </a:lnTo>
                  <a:lnTo>
                    <a:pt x="43" y="39"/>
                  </a:lnTo>
                  <a:lnTo>
                    <a:pt x="43" y="59"/>
                  </a:lnTo>
                  <a:lnTo>
                    <a:pt x="20" y="53"/>
                  </a:lnTo>
                  <a:lnTo>
                    <a:pt x="27" y="36"/>
                  </a:lnTo>
                  <a:lnTo>
                    <a:pt x="0" y="39"/>
                  </a:lnTo>
                  <a:lnTo>
                    <a:pt x="4" y="13"/>
                  </a:lnTo>
                  <a:lnTo>
                    <a:pt x="23" y="23"/>
                  </a:lnTo>
                  <a:lnTo>
                    <a:pt x="20" y="0"/>
                  </a:lnTo>
                  <a:lnTo>
                    <a:pt x="50" y="3"/>
                  </a:lnTo>
                  <a:close/>
                </a:path>
              </a:pathLst>
            </a:custGeom>
            <a:solidFill>
              <a:srgbClr val="FFFFD0"/>
            </a:solidFill>
            <a:ln w="9525">
              <a:noFill/>
              <a:round/>
              <a:headEnd/>
              <a:tailEnd/>
            </a:ln>
          </p:spPr>
          <p:txBody>
            <a:bodyPr/>
            <a:lstStyle/>
            <a:p>
              <a:endParaRPr lang="en-US" dirty="0"/>
            </a:p>
          </p:txBody>
        </p:sp>
        <p:sp>
          <p:nvSpPr>
            <p:cNvPr id="381163" name="Freeform 235"/>
            <p:cNvSpPr>
              <a:spLocks/>
            </p:cNvSpPr>
            <p:nvPr/>
          </p:nvSpPr>
          <p:spPr bwMode="auto">
            <a:xfrm>
              <a:off x="700" y="2201"/>
              <a:ext cx="89" cy="56"/>
            </a:xfrm>
            <a:custGeom>
              <a:avLst/>
              <a:gdLst/>
              <a:ahLst/>
              <a:cxnLst>
                <a:cxn ang="0">
                  <a:pos x="89" y="10"/>
                </a:cxn>
                <a:cxn ang="0">
                  <a:pos x="89" y="30"/>
                </a:cxn>
                <a:cxn ang="0">
                  <a:pos x="56" y="30"/>
                </a:cxn>
                <a:cxn ang="0">
                  <a:pos x="73" y="50"/>
                </a:cxn>
                <a:cxn ang="0">
                  <a:pos x="53" y="56"/>
                </a:cxn>
                <a:cxn ang="0">
                  <a:pos x="43" y="40"/>
                </a:cxn>
                <a:cxn ang="0">
                  <a:pos x="20" y="53"/>
                </a:cxn>
                <a:cxn ang="0">
                  <a:pos x="0" y="43"/>
                </a:cxn>
                <a:cxn ang="0">
                  <a:pos x="26" y="30"/>
                </a:cxn>
                <a:cxn ang="0">
                  <a:pos x="0" y="20"/>
                </a:cxn>
                <a:cxn ang="0">
                  <a:pos x="23" y="7"/>
                </a:cxn>
                <a:cxn ang="0">
                  <a:pos x="36" y="17"/>
                </a:cxn>
                <a:cxn ang="0">
                  <a:pos x="43" y="0"/>
                </a:cxn>
                <a:cxn ang="0">
                  <a:pos x="66" y="0"/>
                </a:cxn>
                <a:cxn ang="0">
                  <a:pos x="56" y="20"/>
                </a:cxn>
                <a:cxn ang="0">
                  <a:pos x="89" y="10"/>
                </a:cxn>
              </a:cxnLst>
              <a:rect l="0" t="0" r="r" b="b"/>
              <a:pathLst>
                <a:path w="89" h="56">
                  <a:moveTo>
                    <a:pt x="89" y="10"/>
                  </a:moveTo>
                  <a:lnTo>
                    <a:pt x="89" y="30"/>
                  </a:lnTo>
                  <a:lnTo>
                    <a:pt x="56" y="30"/>
                  </a:lnTo>
                  <a:lnTo>
                    <a:pt x="73" y="50"/>
                  </a:lnTo>
                  <a:lnTo>
                    <a:pt x="53" y="56"/>
                  </a:lnTo>
                  <a:lnTo>
                    <a:pt x="43" y="40"/>
                  </a:lnTo>
                  <a:lnTo>
                    <a:pt x="20" y="53"/>
                  </a:lnTo>
                  <a:lnTo>
                    <a:pt x="0" y="43"/>
                  </a:lnTo>
                  <a:lnTo>
                    <a:pt x="26" y="30"/>
                  </a:lnTo>
                  <a:lnTo>
                    <a:pt x="0" y="20"/>
                  </a:lnTo>
                  <a:lnTo>
                    <a:pt x="23" y="7"/>
                  </a:lnTo>
                  <a:lnTo>
                    <a:pt x="36" y="17"/>
                  </a:lnTo>
                  <a:lnTo>
                    <a:pt x="43" y="0"/>
                  </a:lnTo>
                  <a:lnTo>
                    <a:pt x="66" y="0"/>
                  </a:lnTo>
                  <a:lnTo>
                    <a:pt x="56" y="20"/>
                  </a:lnTo>
                  <a:lnTo>
                    <a:pt x="89" y="10"/>
                  </a:lnTo>
                  <a:close/>
                </a:path>
              </a:pathLst>
            </a:custGeom>
            <a:solidFill>
              <a:srgbClr val="FFFFD0"/>
            </a:solidFill>
            <a:ln w="9525">
              <a:noFill/>
              <a:round/>
              <a:headEnd/>
              <a:tailEnd/>
            </a:ln>
          </p:spPr>
          <p:txBody>
            <a:bodyPr/>
            <a:lstStyle/>
            <a:p>
              <a:endParaRPr lang="en-US" dirty="0"/>
            </a:p>
          </p:txBody>
        </p:sp>
        <p:sp>
          <p:nvSpPr>
            <p:cNvPr id="381164" name="Freeform 236"/>
            <p:cNvSpPr>
              <a:spLocks/>
            </p:cNvSpPr>
            <p:nvPr/>
          </p:nvSpPr>
          <p:spPr bwMode="auto">
            <a:xfrm>
              <a:off x="729" y="2271"/>
              <a:ext cx="77" cy="69"/>
            </a:xfrm>
            <a:custGeom>
              <a:avLst/>
              <a:gdLst/>
              <a:ahLst/>
              <a:cxnLst>
                <a:cxn ang="0">
                  <a:pos x="64" y="0"/>
                </a:cxn>
                <a:cxn ang="0">
                  <a:pos x="50" y="26"/>
                </a:cxn>
                <a:cxn ang="0">
                  <a:pos x="77" y="26"/>
                </a:cxn>
                <a:cxn ang="0">
                  <a:pos x="77" y="46"/>
                </a:cxn>
                <a:cxn ang="0">
                  <a:pos x="47" y="40"/>
                </a:cxn>
                <a:cxn ang="0">
                  <a:pos x="60" y="69"/>
                </a:cxn>
                <a:cxn ang="0">
                  <a:pos x="34" y="69"/>
                </a:cxn>
                <a:cxn ang="0">
                  <a:pos x="34" y="46"/>
                </a:cxn>
                <a:cxn ang="0">
                  <a:pos x="4" y="63"/>
                </a:cxn>
                <a:cxn ang="0">
                  <a:pos x="0" y="36"/>
                </a:cxn>
                <a:cxn ang="0">
                  <a:pos x="27" y="33"/>
                </a:cxn>
                <a:cxn ang="0">
                  <a:pos x="27" y="20"/>
                </a:cxn>
                <a:cxn ang="0">
                  <a:pos x="64" y="0"/>
                </a:cxn>
              </a:cxnLst>
              <a:rect l="0" t="0" r="r" b="b"/>
              <a:pathLst>
                <a:path w="77" h="69">
                  <a:moveTo>
                    <a:pt x="64" y="0"/>
                  </a:moveTo>
                  <a:lnTo>
                    <a:pt x="50" y="26"/>
                  </a:lnTo>
                  <a:lnTo>
                    <a:pt x="77" y="26"/>
                  </a:lnTo>
                  <a:lnTo>
                    <a:pt x="77" y="46"/>
                  </a:lnTo>
                  <a:lnTo>
                    <a:pt x="47" y="40"/>
                  </a:lnTo>
                  <a:lnTo>
                    <a:pt x="60" y="69"/>
                  </a:lnTo>
                  <a:lnTo>
                    <a:pt x="34" y="69"/>
                  </a:lnTo>
                  <a:lnTo>
                    <a:pt x="34" y="46"/>
                  </a:lnTo>
                  <a:lnTo>
                    <a:pt x="4" y="63"/>
                  </a:lnTo>
                  <a:lnTo>
                    <a:pt x="0" y="36"/>
                  </a:lnTo>
                  <a:lnTo>
                    <a:pt x="27" y="33"/>
                  </a:lnTo>
                  <a:lnTo>
                    <a:pt x="27" y="20"/>
                  </a:lnTo>
                  <a:lnTo>
                    <a:pt x="64" y="0"/>
                  </a:lnTo>
                  <a:close/>
                </a:path>
              </a:pathLst>
            </a:custGeom>
            <a:solidFill>
              <a:srgbClr val="FFFFD0"/>
            </a:solidFill>
            <a:ln w="9525">
              <a:noFill/>
              <a:round/>
              <a:headEnd/>
              <a:tailEnd/>
            </a:ln>
          </p:spPr>
          <p:txBody>
            <a:bodyPr/>
            <a:lstStyle/>
            <a:p>
              <a:endParaRPr lang="en-US" dirty="0"/>
            </a:p>
          </p:txBody>
        </p:sp>
        <p:sp>
          <p:nvSpPr>
            <p:cNvPr id="381165" name="Freeform 237"/>
            <p:cNvSpPr>
              <a:spLocks/>
            </p:cNvSpPr>
            <p:nvPr/>
          </p:nvSpPr>
          <p:spPr bwMode="auto">
            <a:xfrm>
              <a:off x="646" y="2321"/>
              <a:ext cx="60" cy="53"/>
            </a:xfrm>
            <a:custGeom>
              <a:avLst/>
              <a:gdLst/>
              <a:ahLst/>
              <a:cxnLst>
                <a:cxn ang="0">
                  <a:pos x="34" y="13"/>
                </a:cxn>
                <a:cxn ang="0">
                  <a:pos x="57" y="0"/>
                </a:cxn>
                <a:cxn ang="0">
                  <a:pos x="60" y="23"/>
                </a:cxn>
                <a:cxn ang="0">
                  <a:pos x="37" y="26"/>
                </a:cxn>
                <a:cxn ang="0">
                  <a:pos x="50" y="39"/>
                </a:cxn>
                <a:cxn ang="0">
                  <a:pos x="30" y="53"/>
                </a:cxn>
                <a:cxn ang="0">
                  <a:pos x="27" y="33"/>
                </a:cxn>
                <a:cxn ang="0">
                  <a:pos x="7" y="53"/>
                </a:cxn>
                <a:cxn ang="0">
                  <a:pos x="0" y="33"/>
                </a:cxn>
                <a:cxn ang="0">
                  <a:pos x="34" y="13"/>
                </a:cxn>
              </a:cxnLst>
              <a:rect l="0" t="0" r="r" b="b"/>
              <a:pathLst>
                <a:path w="60" h="53">
                  <a:moveTo>
                    <a:pt x="34" y="13"/>
                  </a:moveTo>
                  <a:lnTo>
                    <a:pt x="57" y="0"/>
                  </a:lnTo>
                  <a:lnTo>
                    <a:pt x="60" y="23"/>
                  </a:lnTo>
                  <a:lnTo>
                    <a:pt x="37" y="26"/>
                  </a:lnTo>
                  <a:lnTo>
                    <a:pt x="50" y="39"/>
                  </a:lnTo>
                  <a:lnTo>
                    <a:pt x="30" y="53"/>
                  </a:lnTo>
                  <a:lnTo>
                    <a:pt x="27" y="33"/>
                  </a:lnTo>
                  <a:lnTo>
                    <a:pt x="7" y="53"/>
                  </a:lnTo>
                  <a:lnTo>
                    <a:pt x="0" y="33"/>
                  </a:lnTo>
                  <a:lnTo>
                    <a:pt x="34" y="13"/>
                  </a:lnTo>
                  <a:close/>
                </a:path>
              </a:pathLst>
            </a:custGeom>
            <a:solidFill>
              <a:srgbClr val="FFFFD0"/>
            </a:solidFill>
            <a:ln w="9525">
              <a:noFill/>
              <a:round/>
              <a:headEnd/>
              <a:tailEnd/>
            </a:ln>
          </p:spPr>
          <p:txBody>
            <a:bodyPr/>
            <a:lstStyle/>
            <a:p>
              <a:endParaRPr lang="en-US" dirty="0"/>
            </a:p>
          </p:txBody>
        </p:sp>
        <p:sp>
          <p:nvSpPr>
            <p:cNvPr id="381166" name="Freeform 238"/>
            <p:cNvSpPr>
              <a:spLocks/>
            </p:cNvSpPr>
            <p:nvPr/>
          </p:nvSpPr>
          <p:spPr bwMode="auto">
            <a:xfrm>
              <a:off x="620" y="2321"/>
              <a:ext cx="46" cy="46"/>
            </a:xfrm>
            <a:custGeom>
              <a:avLst/>
              <a:gdLst/>
              <a:ahLst/>
              <a:cxnLst>
                <a:cxn ang="0">
                  <a:pos x="46" y="16"/>
                </a:cxn>
                <a:cxn ang="0">
                  <a:pos x="46" y="0"/>
                </a:cxn>
                <a:cxn ang="0">
                  <a:pos x="20" y="16"/>
                </a:cxn>
                <a:cxn ang="0">
                  <a:pos x="30" y="23"/>
                </a:cxn>
                <a:cxn ang="0">
                  <a:pos x="0" y="29"/>
                </a:cxn>
                <a:cxn ang="0">
                  <a:pos x="10" y="46"/>
                </a:cxn>
                <a:cxn ang="0">
                  <a:pos x="46" y="16"/>
                </a:cxn>
              </a:cxnLst>
              <a:rect l="0" t="0" r="r" b="b"/>
              <a:pathLst>
                <a:path w="46" h="46">
                  <a:moveTo>
                    <a:pt x="46" y="16"/>
                  </a:moveTo>
                  <a:lnTo>
                    <a:pt x="46" y="0"/>
                  </a:lnTo>
                  <a:lnTo>
                    <a:pt x="20" y="16"/>
                  </a:lnTo>
                  <a:lnTo>
                    <a:pt x="30" y="23"/>
                  </a:lnTo>
                  <a:lnTo>
                    <a:pt x="0" y="29"/>
                  </a:lnTo>
                  <a:lnTo>
                    <a:pt x="10" y="46"/>
                  </a:lnTo>
                  <a:lnTo>
                    <a:pt x="46" y="16"/>
                  </a:lnTo>
                  <a:close/>
                </a:path>
              </a:pathLst>
            </a:custGeom>
            <a:solidFill>
              <a:srgbClr val="FFFFD0"/>
            </a:solidFill>
            <a:ln w="9525">
              <a:noFill/>
              <a:round/>
              <a:headEnd/>
              <a:tailEnd/>
            </a:ln>
          </p:spPr>
          <p:txBody>
            <a:bodyPr/>
            <a:lstStyle/>
            <a:p>
              <a:endParaRPr lang="en-US" dirty="0"/>
            </a:p>
          </p:txBody>
        </p:sp>
        <p:sp>
          <p:nvSpPr>
            <p:cNvPr id="381167" name="Freeform 239"/>
            <p:cNvSpPr>
              <a:spLocks/>
            </p:cNvSpPr>
            <p:nvPr/>
          </p:nvSpPr>
          <p:spPr bwMode="auto">
            <a:xfrm>
              <a:off x="613" y="2254"/>
              <a:ext cx="87" cy="50"/>
            </a:xfrm>
            <a:custGeom>
              <a:avLst/>
              <a:gdLst/>
              <a:ahLst/>
              <a:cxnLst>
                <a:cxn ang="0">
                  <a:pos x="50" y="0"/>
                </a:cxn>
                <a:cxn ang="0">
                  <a:pos x="40" y="17"/>
                </a:cxn>
                <a:cxn ang="0">
                  <a:pos x="73" y="7"/>
                </a:cxn>
                <a:cxn ang="0">
                  <a:pos x="87" y="20"/>
                </a:cxn>
                <a:cxn ang="0">
                  <a:pos x="53" y="27"/>
                </a:cxn>
                <a:cxn ang="0">
                  <a:pos x="83" y="37"/>
                </a:cxn>
                <a:cxn ang="0">
                  <a:pos x="67" y="50"/>
                </a:cxn>
                <a:cxn ang="0">
                  <a:pos x="47" y="33"/>
                </a:cxn>
                <a:cxn ang="0">
                  <a:pos x="43" y="50"/>
                </a:cxn>
                <a:cxn ang="0">
                  <a:pos x="14" y="50"/>
                </a:cxn>
                <a:cxn ang="0">
                  <a:pos x="27" y="33"/>
                </a:cxn>
                <a:cxn ang="0">
                  <a:pos x="4" y="33"/>
                </a:cxn>
                <a:cxn ang="0">
                  <a:pos x="0" y="17"/>
                </a:cxn>
                <a:cxn ang="0">
                  <a:pos x="33" y="20"/>
                </a:cxn>
                <a:cxn ang="0">
                  <a:pos x="20" y="7"/>
                </a:cxn>
                <a:cxn ang="0">
                  <a:pos x="50" y="0"/>
                </a:cxn>
              </a:cxnLst>
              <a:rect l="0" t="0" r="r" b="b"/>
              <a:pathLst>
                <a:path w="87" h="50">
                  <a:moveTo>
                    <a:pt x="50" y="0"/>
                  </a:moveTo>
                  <a:lnTo>
                    <a:pt x="40" y="17"/>
                  </a:lnTo>
                  <a:lnTo>
                    <a:pt x="73" y="7"/>
                  </a:lnTo>
                  <a:lnTo>
                    <a:pt x="87" y="20"/>
                  </a:lnTo>
                  <a:lnTo>
                    <a:pt x="53" y="27"/>
                  </a:lnTo>
                  <a:lnTo>
                    <a:pt x="83" y="37"/>
                  </a:lnTo>
                  <a:lnTo>
                    <a:pt x="67" y="50"/>
                  </a:lnTo>
                  <a:lnTo>
                    <a:pt x="47" y="33"/>
                  </a:lnTo>
                  <a:lnTo>
                    <a:pt x="43" y="50"/>
                  </a:lnTo>
                  <a:lnTo>
                    <a:pt x="14" y="50"/>
                  </a:lnTo>
                  <a:lnTo>
                    <a:pt x="27" y="33"/>
                  </a:lnTo>
                  <a:lnTo>
                    <a:pt x="4" y="33"/>
                  </a:lnTo>
                  <a:lnTo>
                    <a:pt x="0" y="17"/>
                  </a:lnTo>
                  <a:lnTo>
                    <a:pt x="33" y="20"/>
                  </a:lnTo>
                  <a:lnTo>
                    <a:pt x="20" y="7"/>
                  </a:lnTo>
                  <a:lnTo>
                    <a:pt x="50" y="0"/>
                  </a:lnTo>
                  <a:close/>
                </a:path>
              </a:pathLst>
            </a:custGeom>
            <a:solidFill>
              <a:srgbClr val="FFFFD0"/>
            </a:solidFill>
            <a:ln w="9525">
              <a:noFill/>
              <a:round/>
              <a:headEnd/>
              <a:tailEnd/>
            </a:ln>
          </p:spPr>
          <p:txBody>
            <a:bodyPr/>
            <a:lstStyle/>
            <a:p>
              <a:endParaRPr lang="en-US" dirty="0"/>
            </a:p>
          </p:txBody>
        </p:sp>
        <p:sp>
          <p:nvSpPr>
            <p:cNvPr id="381168" name="Freeform 240"/>
            <p:cNvSpPr>
              <a:spLocks/>
            </p:cNvSpPr>
            <p:nvPr/>
          </p:nvSpPr>
          <p:spPr bwMode="auto">
            <a:xfrm>
              <a:off x="573" y="2327"/>
              <a:ext cx="27" cy="30"/>
            </a:xfrm>
            <a:custGeom>
              <a:avLst/>
              <a:gdLst/>
              <a:ahLst/>
              <a:cxnLst>
                <a:cxn ang="0">
                  <a:pos x="27" y="17"/>
                </a:cxn>
                <a:cxn ang="0">
                  <a:pos x="27" y="0"/>
                </a:cxn>
                <a:cxn ang="0">
                  <a:pos x="0" y="20"/>
                </a:cxn>
                <a:cxn ang="0">
                  <a:pos x="14" y="30"/>
                </a:cxn>
                <a:cxn ang="0">
                  <a:pos x="27" y="17"/>
                </a:cxn>
              </a:cxnLst>
              <a:rect l="0" t="0" r="r" b="b"/>
              <a:pathLst>
                <a:path w="27" h="30">
                  <a:moveTo>
                    <a:pt x="27" y="17"/>
                  </a:moveTo>
                  <a:lnTo>
                    <a:pt x="27" y="0"/>
                  </a:lnTo>
                  <a:lnTo>
                    <a:pt x="0" y="20"/>
                  </a:lnTo>
                  <a:lnTo>
                    <a:pt x="14" y="30"/>
                  </a:lnTo>
                  <a:lnTo>
                    <a:pt x="27" y="17"/>
                  </a:lnTo>
                  <a:close/>
                </a:path>
              </a:pathLst>
            </a:custGeom>
            <a:solidFill>
              <a:srgbClr val="FFFFD0"/>
            </a:solidFill>
            <a:ln w="9525">
              <a:noFill/>
              <a:round/>
              <a:headEnd/>
              <a:tailEnd/>
            </a:ln>
          </p:spPr>
          <p:txBody>
            <a:bodyPr/>
            <a:lstStyle/>
            <a:p>
              <a:endParaRPr lang="en-US" dirty="0"/>
            </a:p>
          </p:txBody>
        </p:sp>
        <p:sp>
          <p:nvSpPr>
            <p:cNvPr id="381169" name="Freeform 241"/>
            <p:cNvSpPr>
              <a:spLocks/>
            </p:cNvSpPr>
            <p:nvPr/>
          </p:nvSpPr>
          <p:spPr bwMode="auto">
            <a:xfrm>
              <a:off x="560" y="2367"/>
              <a:ext cx="20" cy="17"/>
            </a:xfrm>
            <a:custGeom>
              <a:avLst/>
              <a:gdLst/>
              <a:ahLst/>
              <a:cxnLst>
                <a:cxn ang="0">
                  <a:pos x="20" y="0"/>
                </a:cxn>
                <a:cxn ang="0">
                  <a:pos x="0" y="0"/>
                </a:cxn>
                <a:cxn ang="0">
                  <a:pos x="0" y="17"/>
                </a:cxn>
                <a:cxn ang="0">
                  <a:pos x="20" y="0"/>
                </a:cxn>
              </a:cxnLst>
              <a:rect l="0" t="0" r="r" b="b"/>
              <a:pathLst>
                <a:path w="20" h="17">
                  <a:moveTo>
                    <a:pt x="20" y="0"/>
                  </a:moveTo>
                  <a:lnTo>
                    <a:pt x="0" y="0"/>
                  </a:lnTo>
                  <a:lnTo>
                    <a:pt x="0" y="17"/>
                  </a:lnTo>
                  <a:lnTo>
                    <a:pt x="20" y="0"/>
                  </a:lnTo>
                  <a:close/>
                </a:path>
              </a:pathLst>
            </a:custGeom>
            <a:solidFill>
              <a:srgbClr val="FFFFD0"/>
            </a:solidFill>
            <a:ln w="9525">
              <a:noFill/>
              <a:round/>
              <a:headEnd/>
              <a:tailEnd/>
            </a:ln>
          </p:spPr>
          <p:txBody>
            <a:bodyPr/>
            <a:lstStyle/>
            <a:p>
              <a:endParaRPr lang="en-US" dirty="0"/>
            </a:p>
          </p:txBody>
        </p:sp>
        <p:sp>
          <p:nvSpPr>
            <p:cNvPr id="381170" name="Freeform 242"/>
            <p:cNvSpPr>
              <a:spLocks/>
            </p:cNvSpPr>
            <p:nvPr/>
          </p:nvSpPr>
          <p:spPr bwMode="auto">
            <a:xfrm>
              <a:off x="527" y="2254"/>
              <a:ext cx="70" cy="53"/>
            </a:xfrm>
            <a:custGeom>
              <a:avLst/>
              <a:gdLst/>
              <a:ahLst/>
              <a:cxnLst>
                <a:cxn ang="0">
                  <a:pos x="70" y="0"/>
                </a:cxn>
                <a:cxn ang="0">
                  <a:pos x="70" y="17"/>
                </a:cxn>
                <a:cxn ang="0">
                  <a:pos x="46" y="17"/>
                </a:cxn>
                <a:cxn ang="0">
                  <a:pos x="60" y="33"/>
                </a:cxn>
                <a:cxn ang="0">
                  <a:pos x="46" y="50"/>
                </a:cxn>
                <a:cxn ang="0">
                  <a:pos x="36" y="27"/>
                </a:cxn>
                <a:cxn ang="0">
                  <a:pos x="30" y="53"/>
                </a:cxn>
                <a:cxn ang="0">
                  <a:pos x="3" y="50"/>
                </a:cxn>
                <a:cxn ang="0">
                  <a:pos x="13" y="33"/>
                </a:cxn>
                <a:cxn ang="0">
                  <a:pos x="0" y="33"/>
                </a:cxn>
                <a:cxn ang="0">
                  <a:pos x="3" y="23"/>
                </a:cxn>
                <a:cxn ang="0">
                  <a:pos x="70" y="0"/>
                </a:cxn>
              </a:cxnLst>
              <a:rect l="0" t="0" r="r" b="b"/>
              <a:pathLst>
                <a:path w="70" h="53">
                  <a:moveTo>
                    <a:pt x="70" y="0"/>
                  </a:moveTo>
                  <a:lnTo>
                    <a:pt x="70" y="17"/>
                  </a:lnTo>
                  <a:lnTo>
                    <a:pt x="46" y="17"/>
                  </a:lnTo>
                  <a:lnTo>
                    <a:pt x="60" y="33"/>
                  </a:lnTo>
                  <a:lnTo>
                    <a:pt x="46" y="50"/>
                  </a:lnTo>
                  <a:lnTo>
                    <a:pt x="36" y="27"/>
                  </a:lnTo>
                  <a:lnTo>
                    <a:pt x="30" y="53"/>
                  </a:lnTo>
                  <a:lnTo>
                    <a:pt x="3" y="50"/>
                  </a:lnTo>
                  <a:lnTo>
                    <a:pt x="13" y="33"/>
                  </a:lnTo>
                  <a:lnTo>
                    <a:pt x="0" y="33"/>
                  </a:lnTo>
                  <a:lnTo>
                    <a:pt x="3" y="23"/>
                  </a:lnTo>
                  <a:lnTo>
                    <a:pt x="70" y="0"/>
                  </a:lnTo>
                  <a:close/>
                </a:path>
              </a:pathLst>
            </a:custGeom>
            <a:solidFill>
              <a:srgbClr val="FFFFD0"/>
            </a:solidFill>
            <a:ln w="9525">
              <a:noFill/>
              <a:round/>
              <a:headEnd/>
              <a:tailEnd/>
            </a:ln>
          </p:spPr>
          <p:txBody>
            <a:bodyPr/>
            <a:lstStyle/>
            <a:p>
              <a:endParaRPr lang="en-US" dirty="0"/>
            </a:p>
          </p:txBody>
        </p:sp>
        <p:sp>
          <p:nvSpPr>
            <p:cNvPr id="381171" name="Freeform 243"/>
            <p:cNvSpPr>
              <a:spLocks/>
            </p:cNvSpPr>
            <p:nvPr/>
          </p:nvSpPr>
          <p:spPr bwMode="auto">
            <a:xfrm>
              <a:off x="776" y="2344"/>
              <a:ext cx="73" cy="69"/>
            </a:xfrm>
            <a:custGeom>
              <a:avLst/>
              <a:gdLst/>
              <a:ahLst/>
              <a:cxnLst>
                <a:cxn ang="0">
                  <a:pos x="63" y="3"/>
                </a:cxn>
                <a:cxn ang="0">
                  <a:pos x="47" y="26"/>
                </a:cxn>
                <a:cxn ang="0">
                  <a:pos x="73" y="23"/>
                </a:cxn>
                <a:cxn ang="0">
                  <a:pos x="73" y="40"/>
                </a:cxn>
                <a:cxn ang="0">
                  <a:pos x="47" y="36"/>
                </a:cxn>
                <a:cxn ang="0">
                  <a:pos x="60" y="63"/>
                </a:cxn>
                <a:cxn ang="0">
                  <a:pos x="37" y="69"/>
                </a:cxn>
                <a:cxn ang="0">
                  <a:pos x="40" y="40"/>
                </a:cxn>
                <a:cxn ang="0">
                  <a:pos x="17" y="60"/>
                </a:cxn>
                <a:cxn ang="0">
                  <a:pos x="0" y="46"/>
                </a:cxn>
                <a:cxn ang="0">
                  <a:pos x="30" y="36"/>
                </a:cxn>
                <a:cxn ang="0">
                  <a:pos x="0" y="26"/>
                </a:cxn>
                <a:cxn ang="0">
                  <a:pos x="10" y="6"/>
                </a:cxn>
                <a:cxn ang="0">
                  <a:pos x="37" y="26"/>
                </a:cxn>
                <a:cxn ang="0">
                  <a:pos x="37" y="0"/>
                </a:cxn>
                <a:cxn ang="0">
                  <a:pos x="63" y="3"/>
                </a:cxn>
              </a:cxnLst>
              <a:rect l="0" t="0" r="r" b="b"/>
              <a:pathLst>
                <a:path w="73" h="69">
                  <a:moveTo>
                    <a:pt x="63" y="3"/>
                  </a:moveTo>
                  <a:lnTo>
                    <a:pt x="47" y="26"/>
                  </a:lnTo>
                  <a:lnTo>
                    <a:pt x="73" y="23"/>
                  </a:lnTo>
                  <a:lnTo>
                    <a:pt x="73" y="40"/>
                  </a:lnTo>
                  <a:lnTo>
                    <a:pt x="47" y="36"/>
                  </a:lnTo>
                  <a:lnTo>
                    <a:pt x="60" y="63"/>
                  </a:lnTo>
                  <a:lnTo>
                    <a:pt x="37" y="69"/>
                  </a:lnTo>
                  <a:lnTo>
                    <a:pt x="40" y="40"/>
                  </a:lnTo>
                  <a:lnTo>
                    <a:pt x="17" y="60"/>
                  </a:lnTo>
                  <a:lnTo>
                    <a:pt x="0" y="46"/>
                  </a:lnTo>
                  <a:lnTo>
                    <a:pt x="30" y="36"/>
                  </a:lnTo>
                  <a:lnTo>
                    <a:pt x="0" y="26"/>
                  </a:lnTo>
                  <a:lnTo>
                    <a:pt x="10" y="6"/>
                  </a:lnTo>
                  <a:lnTo>
                    <a:pt x="37" y="26"/>
                  </a:lnTo>
                  <a:lnTo>
                    <a:pt x="37" y="0"/>
                  </a:lnTo>
                  <a:lnTo>
                    <a:pt x="63" y="3"/>
                  </a:lnTo>
                  <a:close/>
                </a:path>
              </a:pathLst>
            </a:custGeom>
            <a:solidFill>
              <a:srgbClr val="FFFFD0"/>
            </a:solidFill>
            <a:ln w="9525">
              <a:noFill/>
              <a:round/>
              <a:headEnd/>
              <a:tailEnd/>
            </a:ln>
          </p:spPr>
          <p:txBody>
            <a:bodyPr/>
            <a:lstStyle/>
            <a:p>
              <a:endParaRPr lang="en-US" dirty="0"/>
            </a:p>
          </p:txBody>
        </p:sp>
        <p:sp>
          <p:nvSpPr>
            <p:cNvPr id="381172" name="Freeform 244"/>
            <p:cNvSpPr>
              <a:spLocks/>
            </p:cNvSpPr>
            <p:nvPr/>
          </p:nvSpPr>
          <p:spPr bwMode="auto">
            <a:xfrm>
              <a:off x="680" y="2380"/>
              <a:ext cx="89" cy="67"/>
            </a:xfrm>
            <a:custGeom>
              <a:avLst/>
              <a:gdLst/>
              <a:ahLst/>
              <a:cxnLst>
                <a:cxn ang="0">
                  <a:pos x="56" y="0"/>
                </a:cxn>
                <a:cxn ang="0">
                  <a:pos x="46" y="24"/>
                </a:cxn>
                <a:cxn ang="0">
                  <a:pos x="79" y="17"/>
                </a:cxn>
                <a:cxn ang="0">
                  <a:pos x="89" y="33"/>
                </a:cxn>
                <a:cxn ang="0">
                  <a:pos x="49" y="33"/>
                </a:cxn>
                <a:cxn ang="0">
                  <a:pos x="79" y="57"/>
                </a:cxn>
                <a:cxn ang="0">
                  <a:pos x="53" y="67"/>
                </a:cxn>
                <a:cxn ang="0">
                  <a:pos x="43" y="43"/>
                </a:cxn>
                <a:cxn ang="0">
                  <a:pos x="33" y="63"/>
                </a:cxn>
                <a:cxn ang="0">
                  <a:pos x="6" y="50"/>
                </a:cxn>
                <a:cxn ang="0">
                  <a:pos x="33" y="33"/>
                </a:cxn>
                <a:cxn ang="0">
                  <a:pos x="3" y="33"/>
                </a:cxn>
                <a:cxn ang="0">
                  <a:pos x="0" y="17"/>
                </a:cxn>
                <a:cxn ang="0">
                  <a:pos x="33" y="24"/>
                </a:cxn>
                <a:cxn ang="0">
                  <a:pos x="20" y="0"/>
                </a:cxn>
                <a:cxn ang="0">
                  <a:pos x="56" y="0"/>
                </a:cxn>
              </a:cxnLst>
              <a:rect l="0" t="0" r="r" b="b"/>
              <a:pathLst>
                <a:path w="89" h="67">
                  <a:moveTo>
                    <a:pt x="56" y="0"/>
                  </a:moveTo>
                  <a:lnTo>
                    <a:pt x="46" y="24"/>
                  </a:lnTo>
                  <a:lnTo>
                    <a:pt x="79" y="17"/>
                  </a:lnTo>
                  <a:lnTo>
                    <a:pt x="89" y="33"/>
                  </a:lnTo>
                  <a:lnTo>
                    <a:pt x="49" y="33"/>
                  </a:lnTo>
                  <a:lnTo>
                    <a:pt x="79" y="57"/>
                  </a:lnTo>
                  <a:lnTo>
                    <a:pt x="53" y="67"/>
                  </a:lnTo>
                  <a:lnTo>
                    <a:pt x="43" y="43"/>
                  </a:lnTo>
                  <a:lnTo>
                    <a:pt x="33" y="63"/>
                  </a:lnTo>
                  <a:lnTo>
                    <a:pt x="6" y="50"/>
                  </a:lnTo>
                  <a:lnTo>
                    <a:pt x="33" y="33"/>
                  </a:lnTo>
                  <a:lnTo>
                    <a:pt x="3" y="33"/>
                  </a:lnTo>
                  <a:lnTo>
                    <a:pt x="0" y="17"/>
                  </a:lnTo>
                  <a:lnTo>
                    <a:pt x="33" y="24"/>
                  </a:lnTo>
                  <a:lnTo>
                    <a:pt x="20" y="0"/>
                  </a:lnTo>
                  <a:lnTo>
                    <a:pt x="56" y="0"/>
                  </a:lnTo>
                  <a:close/>
                </a:path>
              </a:pathLst>
            </a:custGeom>
            <a:solidFill>
              <a:srgbClr val="FFFFD0"/>
            </a:solidFill>
            <a:ln w="9525">
              <a:noFill/>
              <a:round/>
              <a:headEnd/>
              <a:tailEnd/>
            </a:ln>
          </p:spPr>
          <p:txBody>
            <a:bodyPr/>
            <a:lstStyle/>
            <a:p>
              <a:endParaRPr lang="en-US" dirty="0"/>
            </a:p>
          </p:txBody>
        </p:sp>
        <p:sp>
          <p:nvSpPr>
            <p:cNvPr id="381173" name="Freeform 245"/>
            <p:cNvSpPr>
              <a:spLocks/>
            </p:cNvSpPr>
            <p:nvPr/>
          </p:nvSpPr>
          <p:spPr bwMode="auto">
            <a:xfrm>
              <a:off x="570" y="2430"/>
              <a:ext cx="73" cy="47"/>
            </a:xfrm>
            <a:custGeom>
              <a:avLst/>
              <a:gdLst/>
              <a:ahLst/>
              <a:cxnLst>
                <a:cxn ang="0">
                  <a:pos x="73" y="37"/>
                </a:cxn>
                <a:cxn ang="0">
                  <a:pos x="73" y="20"/>
                </a:cxn>
                <a:cxn ang="0">
                  <a:pos x="50" y="30"/>
                </a:cxn>
                <a:cxn ang="0">
                  <a:pos x="66" y="0"/>
                </a:cxn>
                <a:cxn ang="0">
                  <a:pos x="43" y="0"/>
                </a:cxn>
                <a:cxn ang="0">
                  <a:pos x="40" y="23"/>
                </a:cxn>
                <a:cxn ang="0">
                  <a:pos x="17" y="0"/>
                </a:cxn>
                <a:cxn ang="0">
                  <a:pos x="10" y="17"/>
                </a:cxn>
                <a:cxn ang="0">
                  <a:pos x="30" y="30"/>
                </a:cxn>
                <a:cxn ang="0">
                  <a:pos x="0" y="30"/>
                </a:cxn>
                <a:cxn ang="0">
                  <a:pos x="0" y="43"/>
                </a:cxn>
                <a:cxn ang="0">
                  <a:pos x="33" y="37"/>
                </a:cxn>
                <a:cxn ang="0">
                  <a:pos x="17" y="47"/>
                </a:cxn>
                <a:cxn ang="0">
                  <a:pos x="73" y="37"/>
                </a:cxn>
              </a:cxnLst>
              <a:rect l="0" t="0" r="r" b="b"/>
              <a:pathLst>
                <a:path w="73" h="47">
                  <a:moveTo>
                    <a:pt x="73" y="37"/>
                  </a:moveTo>
                  <a:lnTo>
                    <a:pt x="73" y="20"/>
                  </a:lnTo>
                  <a:lnTo>
                    <a:pt x="50" y="30"/>
                  </a:lnTo>
                  <a:lnTo>
                    <a:pt x="66" y="0"/>
                  </a:lnTo>
                  <a:lnTo>
                    <a:pt x="43" y="0"/>
                  </a:lnTo>
                  <a:lnTo>
                    <a:pt x="40" y="23"/>
                  </a:lnTo>
                  <a:lnTo>
                    <a:pt x="17" y="0"/>
                  </a:lnTo>
                  <a:lnTo>
                    <a:pt x="10" y="17"/>
                  </a:lnTo>
                  <a:lnTo>
                    <a:pt x="30" y="30"/>
                  </a:lnTo>
                  <a:lnTo>
                    <a:pt x="0" y="30"/>
                  </a:lnTo>
                  <a:lnTo>
                    <a:pt x="0" y="43"/>
                  </a:lnTo>
                  <a:lnTo>
                    <a:pt x="33" y="37"/>
                  </a:lnTo>
                  <a:lnTo>
                    <a:pt x="17" y="47"/>
                  </a:lnTo>
                  <a:lnTo>
                    <a:pt x="73" y="37"/>
                  </a:lnTo>
                  <a:close/>
                </a:path>
              </a:pathLst>
            </a:custGeom>
            <a:solidFill>
              <a:srgbClr val="FFFFD0"/>
            </a:solidFill>
            <a:ln w="9525">
              <a:noFill/>
              <a:round/>
              <a:headEnd/>
              <a:tailEnd/>
            </a:ln>
          </p:spPr>
          <p:txBody>
            <a:bodyPr/>
            <a:lstStyle/>
            <a:p>
              <a:endParaRPr lang="en-US" dirty="0"/>
            </a:p>
          </p:txBody>
        </p:sp>
        <p:sp>
          <p:nvSpPr>
            <p:cNvPr id="381174" name="Freeform 246"/>
            <p:cNvSpPr>
              <a:spLocks/>
            </p:cNvSpPr>
            <p:nvPr/>
          </p:nvSpPr>
          <p:spPr bwMode="auto">
            <a:xfrm>
              <a:off x="899" y="2128"/>
              <a:ext cx="80" cy="83"/>
            </a:xfrm>
            <a:custGeom>
              <a:avLst/>
              <a:gdLst/>
              <a:ahLst/>
              <a:cxnLst>
                <a:cxn ang="0">
                  <a:pos x="70" y="56"/>
                </a:cxn>
                <a:cxn ang="0">
                  <a:pos x="40" y="56"/>
                </a:cxn>
                <a:cxn ang="0">
                  <a:pos x="33" y="46"/>
                </a:cxn>
                <a:cxn ang="0">
                  <a:pos x="7" y="53"/>
                </a:cxn>
                <a:cxn ang="0">
                  <a:pos x="17" y="20"/>
                </a:cxn>
                <a:cxn ang="0">
                  <a:pos x="63" y="13"/>
                </a:cxn>
                <a:cxn ang="0">
                  <a:pos x="60" y="36"/>
                </a:cxn>
                <a:cxn ang="0">
                  <a:pos x="80" y="16"/>
                </a:cxn>
                <a:cxn ang="0">
                  <a:pos x="73" y="0"/>
                </a:cxn>
                <a:cxn ang="0">
                  <a:pos x="23" y="0"/>
                </a:cxn>
                <a:cxn ang="0">
                  <a:pos x="3" y="40"/>
                </a:cxn>
                <a:cxn ang="0">
                  <a:pos x="0" y="83"/>
                </a:cxn>
                <a:cxn ang="0">
                  <a:pos x="70" y="56"/>
                </a:cxn>
              </a:cxnLst>
              <a:rect l="0" t="0" r="r" b="b"/>
              <a:pathLst>
                <a:path w="80" h="83">
                  <a:moveTo>
                    <a:pt x="70" y="56"/>
                  </a:moveTo>
                  <a:lnTo>
                    <a:pt x="40" y="56"/>
                  </a:lnTo>
                  <a:lnTo>
                    <a:pt x="33" y="46"/>
                  </a:lnTo>
                  <a:lnTo>
                    <a:pt x="7" y="53"/>
                  </a:lnTo>
                  <a:lnTo>
                    <a:pt x="17" y="20"/>
                  </a:lnTo>
                  <a:lnTo>
                    <a:pt x="63" y="13"/>
                  </a:lnTo>
                  <a:lnTo>
                    <a:pt x="60" y="36"/>
                  </a:lnTo>
                  <a:lnTo>
                    <a:pt x="80" y="16"/>
                  </a:lnTo>
                  <a:lnTo>
                    <a:pt x="73" y="0"/>
                  </a:lnTo>
                  <a:lnTo>
                    <a:pt x="23" y="0"/>
                  </a:lnTo>
                  <a:lnTo>
                    <a:pt x="3" y="40"/>
                  </a:lnTo>
                  <a:lnTo>
                    <a:pt x="0" y="83"/>
                  </a:lnTo>
                  <a:lnTo>
                    <a:pt x="70" y="56"/>
                  </a:lnTo>
                  <a:close/>
                </a:path>
              </a:pathLst>
            </a:custGeom>
            <a:solidFill>
              <a:srgbClr val="8F8F8F"/>
            </a:solidFill>
            <a:ln w="9525">
              <a:noFill/>
              <a:round/>
              <a:headEnd/>
              <a:tailEnd/>
            </a:ln>
          </p:spPr>
          <p:txBody>
            <a:bodyPr/>
            <a:lstStyle/>
            <a:p>
              <a:endParaRPr lang="en-US" dirty="0"/>
            </a:p>
          </p:txBody>
        </p:sp>
        <p:sp>
          <p:nvSpPr>
            <p:cNvPr id="381175" name="Freeform 247"/>
            <p:cNvSpPr>
              <a:spLocks/>
            </p:cNvSpPr>
            <p:nvPr/>
          </p:nvSpPr>
          <p:spPr bwMode="auto">
            <a:xfrm>
              <a:off x="527" y="1895"/>
              <a:ext cx="40" cy="73"/>
            </a:xfrm>
            <a:custGeom>
              <a:avLst/>
              <a:gdLst/>
              <a:ahLst/>
              <a:cxnLst>
                <a:cxn ang="0">
                  <a:pos x="30" y="73"/>
                </a:cxn>
                <a:cxn ang="0">
                  <a:pos x="30" y="57"/>
                </a:cxn>
                <a:cxn ang="0">
                  <a:pos x="40" y="47"/>
                </a:cxn>
                <a:cxn ang="0">
                  <a:pos x="30" y="17"/>
                </a:cxn>
                <a:cxn ang="0">
                  <a:pos x="0" y="0"/>
                </a:cxn>
                <a:cxn ang="0">
                  <a:pos x="23" y="24"/>
                </a:cxn>
                <a:cxn ang="0">
                  <a:pos x="20" y="50"/>
                </a:cxn>
                <a:cxn ang="0">
                  <a:pos x="13" y="54"/>
                </a:cxn>
                <a:cxn ang="0">
                  <a:pos x="30" y="73"/>
                </a:cxn>
              </a:cxnLst>
              <a:rect l="0" t="0" r="r" b="b"/>
              <a:pathLst>
                <a:path w="40" h="73">
                  <a:moveTo>
                    <a:pt x="30" y="73"/>
                  </a:moveTo>
                  <a:lnTo>
                    <a:pt x="30" y="57"/>
                  </a:lnTo>
                  <a:lnTo>
                    <a:pt x="40" y="47"/>
                  </a:lnTo>
                  <a:lnTo>
                    <a:pt x="30" y="17"/>
                  </a:lnTo>
                  <a:lnTo>
                    <a:pt x="0" y="0"/>
                  </a:lnTo>
                  <a:lnTo>
                    <a:pt x="23" y="24"/>
                  </a:lnTo>
                  <a:lnTo>
                    <a:pt x="20" y="50"/>
                  </a:lnTo>
                  <a:lnTo>
                    <a:pt x="13" y="54"/>
                  </a:lnTo>
                  <a:lnTo>
                    <a:pt x="30" y="73"/>
                  </a:lnTo>
                  <a:close/>
                </a:path>
              </a:pathLst>
            </a:custGeom>
            <a:solidFill>
              <a:srgbClr val="824200"/>
            </a:solidFill>
            <a:ln w="9525">
              <a:noFill/>
              <a:round/>
              <a:headEnd/>
              <a:tailEnd/>
            </a:ln>
          </p:spPr>
          <p:txBody>
            <a:bodyPr/>
            <a:lstStyle/>
            <a:p>
              <a:endParaRPr lang="en-US" dirty="0"/>
            </a:p>
          </p:txBody>
        </p:sp>
        <p:sp>
          <p:nvSpPr>
            <p:cNvPr id="381176" name="Freeform 248"/>
            <p:cNvSpPr>
              <a:spLocks/>
            </p:cNvSpPr>
            <p:nvPr/>
          </p:nvSpPr>
          <p:spPr bwMode="auto">
            <a:xfrm>
              <a:off x="407" y="1882"/>
              <a:ext cx="93" cy="93"/>
            </a:xfrm>
            <a:custGeom>
              <a:avLst/>
              <a:gdLst/>
              <a:ahLst/>
              <a:cxnLst>
                <a:cxn ang="0">
                  <a:pos x="93" y="7"/>
                </a:cxn>
                <a:cxn ang="0">
                  <a:pos x="80" y="20"/>
                </a:cxn>
                <a:cxn ang="0">
                  <a:pos x="30" y="20"/>
                </a:cxn>
                <a:cxn ang="0">
                  <a:pos x="30" y="40"/>
                </a:cxn>
                <a:cxn ang="0">
                  <a:pos x="17" y="47"/>
                </a:cxn>
                <a:cxn ang="0">
                  <a:pos x="40" y="60"/>
                </a:cxn>
                <a:cxn ang="0">
                  <a:pos x="10" y="93"/>
                </a:cxn>
                <a:cxn ang="0">
                  <a:pos x="7" y="83"/>
                </a:cxn>
                <a:cxn ang="0">
                  <a:pos x="24" y="77"/>
                </a:cxn>
                <a:cxn ang="0">
                  <a:pos x="24" y="60"/>
                </a:cxn>
                <a:cxn ang="0">
                  <a:pos x="0" y="50"/>
                </a:cxn>
                <a:cxn ang="0">
                  <a:pos x="17" y="30"/>
                </a:cxn>
                <a:cxn ang="0">
                  <a:pos x="20" y="13"/>
                </a:cxn>
                <a:cxn ang="0">
                  <a:pos x="50" y="13"/>
                </a:cxn>
                <a:cxn ang="0">
                  <a:pos x="70" y="0"/>
                </a:cxn>
                <a:cxn ang="0">
                  <a:pos x="93" y="7"/>
                </a:cxn>
              </a:cxnLst>
              <a:rect l="0" t="0" r="r" b="b"/>
              <a:pathLst>
                <a:path w="93" h="93">
                  <a:moveTo>
                    <a:pt x="93" y="7"/>
                  </a:moveTo>
                  <a:lnTo>
                    <a:pt x="80" y="20"/>
                  </a:lnTo>
                  <a:lnTo>
                    <a:pt x="30" y="20"/>
                  </a:lnTo>
                  <a:lnTo>
                    <a:pt x="30" y="40"/>
                  </a:lnTo>
                  <a:lnTo>
                    <a:pt x="17" y="47"/>
                  </a:lnTo>
                  <a:lnTo>
                    <a:pt x="40" y="60"/>
                  </a:lnTo>
                  <a:lnTo>
                    <a:pt x="10" y="93"/>
                  </a:lnTo>
                  <a:lnTo>
                    <a:pt x="7" y="83"/>
                  </a:lnTo>
                  <a:lnTo>
                    <a:pt x="24" y="77"/>
                  </a:lnTo>
                  <a:lnTo>
                    <a:pt x="24" y="60"/>
                  </a:lnTo>
                  <a:lnTo>
                    <a:pt x="0" y="50"/>
                  </a:lnTo>
                  <a:lnTo>
                    <a:pt x="17" y="30"/>
                  </a:lnTo>
                  <a:lnTo>
                    <a:pt x="20" y="13"/>
                  </a:lnTo>
                  <a:lnTo>
                    <a:pt x="50" y="13"/>
                  </a:lnTo>
                  <a:lnTo>
                    <a:pt x="70" y="0"/>
                  </a:lnTo>
                  <a:lnTo>
                    <a:pt x="93" y="7"/>
                  </a:lnTo>
                  <a:close/>
                </a:path>
              </a:pathLst>
            </a:custGeom>
            <a:solidFill>
              <a:srgbClr val="824200"/>
            </a:solidFill>
            <a:ln w="9525">
              <a:noFill/>
              <a:round/>
              <a:headEnd/>
              <a:tailEnd/>
            </a:ln>
          </p:spPr>
          <p:txBody>
            <a:bodyPr/>
            <a:lstStyle/>
            <a:p>
              <a:endParaRPr lang="en-US" dirty="0"/>
            </a:p>
          </p:txBody>
        </p:sp>
        <p:sp>
          <p:nvSpPr>
            <p:cNvPr id="381177" name="Freeform 249"/>
            <p:cNvSpPr>
              <a:spLocks/>
            </p:cNvSpPr>
            <p:nvPr/>
          </p:nvSpPr>
          <p:spPr bwMode="auto">
            <a:xfrm>
              <a:off x="344" y="2008"/>
              <a:ext cx="77" cy="30"/>
            </a:xfrm>
            <a:custGeom>
              <a:avLst/>
              <a:gdLst/>
              <a:ahLst/>
              <a:cxnLst>
                <a:cxn ang="0">
                  <a:pos x="70" y="10"/>
                </a:cxn>
                <a:cxn ang="0">
                  <a:pos x="50" y="20"/>
                </a:cxn>
                <a:cxn ang="0">
                  <a:pos x="10" y="0"/>
                </a:cxn>
                <a:cxn ang="0">
                  <a:pos x="0" y="17"/>
                </a:cxn>
                <a:cxn ang="0">
                  <a:pos x="13" y="14"/>
                </a:cxn>
                <a:cxn ang="0">
                  <a:pos x="23" y="24"/>
                </a:cxn>
                <a:cxn ang="0">
                  <a:pos x="40" y="24"/>
                </a:cxn>
                <a:cxn ang="0">
                  <a:pos x="57" y="30"/>
                </a:cxn>
                <a:cxn ang="0">
                  <a:pos x="63" y="20"/>
                </a:cxn>
                <a:cxn ang="0">
                  <a:pos x="77" y="30"/>
                </a:cxn>
                <a:cxn ang="0">
                  <a:pos x="70" y="10"/>
                </a:cxn>
              </a:cxnLst>
              <a:rect l="0" t="0" r="r" b="b"/>
              <a:pathLst>
                <a:path w="77" h="30">
                  <a:moveTo>
                    <a:pt x="70" y="10"/>
                  </a:moveTo>
                  <a:lnTo>
                    <a:pt x="50" y="20"/>
                  </a:lnTo>
                  <a:lnTo>
                    <a:pt x="10" y="0"/>
                  </a:lnTo>
                  <a:lnTo>
                    <a:pt x="0" y="17"/>
                  </a:lnTo>
                  <a:lnTo>
                    <a:pt x="13" y="14"/>
                  </a:lnTo>
                  <a:lnTo>
                    <a:pt x="23" y="24"/>
                  </a:lnTo>
                  <a:lnTo>
                    <a:pt x="40" y="24"/>
                  </a:lnTo>
                  <a:lnTo>
                    <a:pt x="57" y="30"/>
                  </a:lnTo>
                  <a:lnTo>
                    <a:pt x="63" y="20"/>
                  </a:lnTo>
                  <a:lnTo>
                    <a:pt x="77" y="30"/>
                  </a:lnTo>
                  <a:lnTo>
                    <a:pt x="70" y="10"/>
                  </a:lnTo>
                  <a:close/>
                </a:path>
              </a:pathLst>
            </a:custGeom>
            <a:solidFill>
              <a:srgbClr val="824200"/>
            </a:solidFill>
            <a:ln w="9525">
              <a:noFill/>
              <a:round/>
              <a:headEnd/>
              <a:tailEnd/>
            </a:ln>
          </p:spPr>
          <p:txBody>
            <a:bodyPr/>
            <a:lstStyle/>
            <a:p>
              <a:endParaRPr lang="en-US" dirty="0"/>
            </a:p>
          </p:txBody>
        </p:sp>
        <p:sp>
          <p:nvSpPr>
            <p:cNvPr id="381178" name="Freeform 250"/>
            <p:cNvSpPr>
              <a:spLocks/>
            </p:cNvSpPr>
            <p:nvPr/>
          </p:nvSpPr>
          <p:spPr bwMode="auto">
            <a:xfrm>
              <a:off x="474" y="1935"/>
              <a:ext cx="36" cy="24"/>
            </a:xfrm>
            <a:custGeom>
              <a:avLst/>
              <a:gdLst/>
              <a:ahLst/>
              <a:cxnLst>
                <a:cxn ang="0">
                  <a:pos x="36" y="0"/>
                </a:cxn>
                <a:cxn ang="0">
                  <a:pos x="0" y="24"/>
                </a:cxn>
                <a:cxn ang="0">
                  <a:pos x="23" y="20"/>
                </a:cxn>
                <a:cxn ang="0">
                  <a:pos x="36" y="0"/>
                </a:cxn>
              </a:cxnLst>
              <a:rect l="0" t="0" r="r" b="b"/>
              <a:pathLst>
                <a:path w="36" h="24">
                  <a:moveTo>
                    <a:pt x="36" y="0"/>
                  </a:moveTo>
                  <a:lnTo>
                    <a:pt x="0" y="24"/>
                  </a:lnTo>
                  <a:lnTo>
                    <a:pt x="23" y="20"/>
                  </a:lnTo>
                  <a:lnTo>
                    <a:pt x="36" y="0"/>
                  </a:lnTo>
                  <a:close/>
                </a:path>
              </a:pathLst>
            </a:custGeom>
            <a:solidFill>
              <a:srgbClr val="824200"/>
            </a:solidFill>
            <a:ln w="9525">
              <a:noFill/>
              <a:round/>
              <a:headEnd/>
              <a:tailEnd/>
            </a:ln>
          </p:spPr>
          <p:txBody>
            <a:bodyPr/>
            <a:lstStyle/>
            <a:p>
              <a:endParaRPr lang="en-US" dirty="0"/>
            </a:p>
          </p:txBody>
        </p:sp>
        <p:sp>
          <p:nvSpPr>
            <p:cNvPr id="381179" name="Freeform 251"/>
            <p:cNvSpPr>
              <a:spLocks/>
            </p:cNvSpPr>
            <p:nvPr/>
          </p:nvSpPr>
          <p:spPr bwMode="auto">
            <a:xfrm>
              <a:off x="155" y="1739"/>
              <a:ext cx="236" cy="90"/>
            </a:xfrm>
            <a:custGeom>
              <a:avLst/>
              <a:gdLst/>
              <a:ahLst/>
              <a:cxnLst>
                <a:cxn ang="0">
                  <a:pos x="236" y="70"/>
                </a:cxn>
                <a:cxn ang="0">
                  <a:pos x="222" y="80"/>
                </a:cxn>
                <a:cxn ang="0">
                  <a:pos x="209" y="83"/>
                </a:cxn>
                <a:cxn ang="0">
                  <a:pos x="209" y="70"/>
                </a:cxn>
                <a:cxn ang="0">
                  <a:pos x="173" y="90"/>
                </a:cxn>
                <a:cxn ang="0">
                  <a:pos x="179" y="67"/>
                </a:cxn>
                <a:cxn ang="0">
                  <a:pos x="166" y="77"/>
                </a:cxn>
                <a:cxn ang="0">
                  <a:pos x="176" y="47"/>
                </a:cxn>
                <a:cxn ang="0">
                  <a:pos x="146" y="40"/>
                </a:cxn>
                <a:cxn ang="0">
                  <a:pos x="146" y="27"/>
                </a:cxn>
                <a:cxn ang="0">
                  <a:pos x="103" y="34"/>
                </a:cxn>
                <a:cxn ang="0">
                  <a:pos x="109" y="20"/>
                </a:cxn>
                <a:cxn ang="0">
                  <a:pos x="66" y="34"/>
                </a:cxn>
                <a:cxn ang="0">
                  <a:pos x="73" y="17"/>
                </a:cxn>
                <a:cxn ang="0">
                  <a:pos x="26" y="34"/>
                </a:cxn>
                <a:cxn ang="0">
                  <a:pos x="0" y="57"/>
                </a:cxn>
                <a:cxn ang="0">
                  <a:pos x="23" y="14"/>
                </a:cxn>
                <a:cxn ang="0">
                  <a:pos x="50" y="4"/>
                </a:cxn>
                <a:cxn ang="0">
                  <a:pos x="83" y="0"/>
                </a:cxn>
                <a:cxn ang="0">
                  <a:pos x="136" y="10"/>
                </a:cxn>
                <a:cxn ang="0">
                  <a:pos x="173" y="20"/>
                </a:cxn>
                <a:cxn ang="0">
                  <a:pos x="229" y="60"/>
                </a:cxn>
                <a:cxn ang="0">
                  <a:pos x="236" y="70"/>
                </a:cxn>
              </a:cxnLst>
              <a:rect l="0" t="0" r="r" b="b"/>
              <a:pathLst>
                <a:path w="236" h="90">
                  <a:moveTo>
                    <a:pt x="236" y="70"/>
                  </a:moveTo>
                  <a:lnTo>
                    <a:pt x="222" y="80"/>
                  </a:lnTo>
                  <a:lnTo>
                    <a:pt x="209" y="83"/>
                  </a:lnTo>
                  <a:lnTo>
                    <a:pt x="209" y="70"/>
                  </a:lnTo>
                  <a:lnTo>
                    <a:pt x="173" y="90"/>
                  </a:lnTo>
                  <a:lnTo>
                    <a:pt x="179" y="67"/>
                  </a:lnTo>
                  <a:lnTo>
                    <a:pt x="166" y="77"/>
                  </a:lnTo>
                  <a:lnTo>
                    <a:pt x="176" y="47"/>
                  </a:lnTo>
                  <a:lnTo>
                    <a:pt x="146" y="40"/>
                  </a:lnTo>
                  <a:lnTo>
                    <a:pt x="146" y="27"/>
                  </a:lnTo>
                  <a:lnTo>
                    <a:pt x="103" y="34"/>
                  </a:lnTo>
                  <a:lnTo>
                    <a:pt x="109" y="20"/>
                  </a:lnTo>
                  <a:lnTo>
                    <a:pt x="66" y="34"/>
                  </a:lnTo>
                  <a:lnTo>
                    <a:pt x="73" y="17"/>
                  </a:lnTo>
                  <a:lnTo>
                    <a:pt x="26" y="34"/>
                  </a:lnTo>
                  <a:lnTo>
                    <a:pt x="0" y="57"/>
                  </a:lnTo>
                  <a:lnTo>
                    <a:pt x="23" y="14"/>
                  </a:lnTo>
                  <a:lnTo>
                    <a:pt x="50" y="4"/>
                  </a:lnTo>
                  <a:lnTo>
                    <a:pt x="83" y="0"/>
                  </a:lnTo>
                  <a:lnTo>
                    <a:pt x="136" y="10"/>
                  </a:lnTo>
                  <a:lnTo>
                    <a:pt x="173" y="20"/>
                  </a:lnTo>
                  <a:lnTo>
                    <a:pt x="229" y="60"/>
                  </a:lnTo>
                  <a:lnTo>
                    <a:pt x="236" y="70"/>
                  </a:lnTo>
                  <a:close/>
                </a:path>
              </a:pathLst>
            </a:custGeom>
            <a:solidFill>
              <a:srgbClr val="FFFFFF"/>
            </a:solidFill>
            <a:ln w="9525">
              <a:noFill/>
              <a:round/>
              <a:headEnd/>
              <a:tailEnd/>
            </a:ln>
          </p:spPr>
          <p:txBody>
            <a:bodyPr/>
            <a:lstStyle/>
            <a:p>
              <a:endParaRPr lang="en-US" dirty="0"/>
            </a:p>
          </p:txBody>
        </p:sp>
        <p:sp>
          <p:nvSpPr>
            <p:cNvPr id="381180" name="Freeform 252"/>
            <p:cNvSpPr>
              <a:spLocks/>
            </p:cNvSpPr>
            <p:nvPr/>
          </p:nvSpPr>
          <p:spPr bwMode="auto">
            <a:xfrm>
              <a:off x="318" y="1875"/>
              <a:ext cx="33" cy="7"/>
            </a:xfrm>
            <a:custGeom>
              <a:avLst/>
              <a:gdLst/>
              <a:ahLst/>
              <a:cxnLst>
                <a:cxn ang="0">
                  <a:pos x="33" y="0"/>
                </a:cxn>
                <a:cxn ang="0">
                  <a:pos x="20" y="0"/>
                </a:cxn>
                <a:cxn ang="0">
                  <a:pos x="13" y="0"/>
                </a:cxn>
                <a:cxn ang="0">
                  <a:pos x="0" y="4"/>
                </a:cxn>
                <a:cxn ang="0">
                  <a:pos x="20" y="7"/>
                </a:cxn>
                <a:cxn ang="0">
                  <a:pos x="33" y="0"/>
                </a:cxn>
              </a:cxnLst>
              <a:rect l="0" t="0" r="r" b="b"/>
              <a:pathLst>
                <a:path w="33" h="7">
                  <a:moveTo>
                    <a:pt x="33" y="0"/>
                  </a:moveTo>
                  <a:lnTo>
                    <a:pt x="20" y="0"/>
                  </a:lnTo>
                  <a:lnTo>
                    <a:pt x="13" y="0"/>
                  </a:lnTo>
                  <a:lnTo>
                    <a:pt x="0" y="4"/>
                  </a:lnTo>
                  <a:lnTo>
                    <a:pt x="20" y="7"/>
                  </a:lnTo>
                  <a:lnTo>
                    <a:pt x="33" y="0"/>
                  </a:lnTo>
                  <a:close/>
                </a:path>
              </a:pathLst>
            </a:custGeom>
            <a:solidFill>
              <a:srgbClr val="000000"/>
            </a:solidFill>
            <a:ln w="9525">
              <a:noFill/>
              <a:round/>
              <a:headEnd/>
              <a:tailEnd/>
            </a:ln>
          </p:spPr>
          <p:txBody>
            <a:bodyPr/>
            <a:lstStyle/>
            <a:p>
              <a:endParaRPr lang="en-US" dirty="0"/>
            </a:p>
          </p:txBody>
        </p:sp>
        <p:sp>
          <p:nvSpPr>
            <p:cNvPr id="381181" name="Freeform 253"/>
            <p:cNvSpPr>
              <a:spLocks/>
            </p:cNvSpPr>
            <p:nvPr/>
          </p:nvSpPr>
          <p:spPr bwMode="auto">
            <a:xfrm>
              <a:off x="361" y="1836"/>
              <a:ext cx="10" cy="33"/>
            </a:xfrm>
            <a:custGeom>
              <a:avLst/>
              <a:gdLst/>
              <a:ahLst/>
              <a:cxnLst>
                <a:cxn ang="0">
                  <a:pos x="6" y="0"/>
                </a:cxn>
                <a:cxn ang="0">
                  <a:pos x="10" y="23"/>
                </a:cxn>
                <a:cxn ang="0">
                  <a:pos x="0" y="33"/>
                </a:cxn>
                <a:cxn ang="0">
                  <a:pos x="6" y="16"/>
                </a:cxn>
                <a:cxn ang="0">
                  <a:pos x="6" y="0"/>
                </a:cxn>
              </a:cxnLst>
              <a:rect l="0" t="0" r="r" b="b"/>
              <a:pathLst>
                <a:path w="10" h="33">
                  <a:moveTo>
                    <a:pt x="6" y="0"/>
                  </a:moveTo>
                  <a:lnTo>
                    <a:pt x="10" y="23"/>
                  </a:lnTo>
                  <a:lnTo>
                    <a:pt x="0" y="33"/>
                  </a:lnTo>
                  <a:lnTo>
                    <a:pt x="6" y="16"/>
                  </a:lnTo>
                  <a:lnTo>
                    <a:pt x="6" y="0"/>
                  </a:lnTo>
                  <a:close/>
                </a:path>
              </a:pathLst>
            </a:custGeom>
            <a:solidFill>
              <a:srgbClr val="000000"/>
            </a:solidFill>
            <a:ln w="9525">
              <a:noFill/>
              <a:round/>
              <a:headEnd/>
              <a:tailEnd/>
            </a:ln>
          </p:spPr>
          <p:txBody>
            <a:bodyPr/>
            <a:lstStyle/>
            <a:p>
              <a:endParaRPr lang="en-US" dirty="0"/>
            </a:p>
          </p:txBody>
        </p:sp>
        <p:sp>
          <p:nvSpPr>
            <p:cNvPr id="381182" name="Freeform 254"/>
            <p:cNvSpPr>
              <a:spLocks/>
            </p:cNvSpPr>
            <p:nvPr/>
          </p:nvSpPr>
          <p:spPr bwMode="auto">
            <a:xfrm>
              <a:off x="225" y="1879"/>
              <a:ext cx="142" cy="96"/>
            </a:xfrm>
            <a:custGeom>
              <a:avLst/>
              <a:gdLst/>
              <a:ahLst/>
              <a:cxnLst>
                <a:cxn ang="0">
                  <a:pos x="129" y="0"/>
                </a:cxn>
                <a:cxn ang="0">
                  <a:pos x="142" y="36"/>
                </a:cxn>
                <a:cxn ang="0">
                  <a:pos x="139" y="46"/>
                </a:cxn>
                <a:cxn ang="0">
                  <a:pos x="123" y="43"/>
                </a:cxn>
                <a:cxn ang="0">
                  <a:pos x="116" y="53"/>
                </a:cxn>
                <a:cxn ang="0">
                  <a:pos x="109" y="56"/>
                </a:cxn>
                <a:cxn ang="0">
                  <a:pos x="113" y="66"/>
                </a:cxn>
                <a:cxn ang="0">
                  <a:pos x="103" y="73"/>
                </a:cxn>
                <a:cxn ang="0">
                  <a:pos x="103" y="86"/>
                </a:cxn>
                <a:cxn ang="0">
                  <a:pos x="86" y="96"/>
                </a:cxn>
                <a:cxn ang="0">
                  <a:pos x="63" y="96"/>
                </a:cxn>
                <a:cxn ang="0">
                  <a:pos x="46" y="96"/>
                </a:cxn>
                <a:cxn ang="0">
                  <a:pos x="20" y="89"/>
                </a:cxn>
                <a:cxn ang="0">
                  <a:pos x="0" y="56"/>
                </a:cxn>
                <a:cxn ang="0">
                  <a:pos x="46" y="89"/>
                </a:cxn>
                <a:cxn ang="0">
                  <a:pos x="29" y="60"/>
                </a:cxn>
                <a:cxn ang="0">
                  <a:pos x="63" y="86"/>
                </a:cxn>
                <a:cxn ang="0">
                  <a:pos x="83" y="93"/>
                </a:cxn>
                <a:cxn ang="0">
                  <a:pos x="96" y="86"/>
                </a:cxn>
                <a:cxn ang="0">
                  <a:pos x="96" y="70"/>
                </a:cxn>
                <a:cxn ang="0">
                  <a:pos x="106" y="66"/>
                </a:cxn>
                <a:cxn ang="0">
                  <a:pos x="106" y="60"/>
                </a:cxn>
                <a:cxn ang="0">
                  <a:pos x="89" y="60"/>
                </a:cxn>
                <a:cxn ang="0">
                  <a:pos x="116" y="50"/>
                </a:cxn>
                <a:cxn ang="0">
                  <a:pos x="116" y="46"/>
                </a:cxn>
                <a:cxn ang="0">
                  <a:pos x="109" y="43"/>
                </a:cxn>
                <a:cxn ang="0">
                  <a:pos x="109" y="36"/>
                </a:cxn>
                <a:cxn ang="0">
                  <a:pos x="113" y="40"/>
                </a:cxn>
                <a:cxn ang="0">
                  <a:pos x="119" y="40"/>
                </a:cxn>
                <a:cxn ang="0">
                  <a:pos x="136" y="40"/>
                </a:cxn>
                <a:cxn ang="0">
                  <a:pos x="139" y="33"/>
                </a:cxn>
                <a:cxn ang="0">
                  <a:pos x="129" y="3"/>
                </a:cxn>
                <a:cxn ang="0">
                  <a:pos x="129" y="0"/>
                </a:cxn>
              </a:cxnLst>
              <a:rect l="0" t="0" r="r" b="b"/>
              <a:pathLst>
                <a:path w="142" h="96">
                  <a:moveTo>
                    <a:pt x="129" y="0"/>
                  </a:moveTo>
                  <a:lnTo>
                    <a:pt x="142" y="36"/>
                  </a:lnTo>
                  <a:lnTo>
                    <a:pt x="139" y="46"/>
                  </a:lnTo>
                  <a:lnTo>
                    <a:pt x="123" y="43"/>
                  </a:lnTo>
                  <a:lnTo>
                    <a:pt x="116" y="53"/>
                  </a:lnTo>
                  <a:lnTo>
                    <a:pt x="109" y="56"/>
                  </a:lnTo>
                  <a:lnTo>
                    <a:pt x="113" y="66"/>
                  </a:lnTo>
                  <a:lnTo>
                    <a:pt x="103" y="73"/>
                  </a:lnTo>
                  <a:lnTo>
                    <a:pt x="103" y="86"/>
                  </a:lnTo>
                  <a:lnTo>
                    <a:pt x="86" y="96"/>
                  </a:lnTo>
                  <a:lnTo>
                    <a:pt x="63" y="96"/>
                  </a:lnTo>
                  <a:lnTo>
                    <a:pt x="46" y="96"/>
                  </a:lnTo>
                  <a:lnTo>
                    <a:pt x="20" y="89"/>
                  </a:lnTo>
                  <a:lnTo>
                    <a:pt x="0" y="56"/>
                  </a:lnTo>
                  <a:lnTo>
                    <a:pt x="46" y="89"/>
                  </a:lnTo>
                  <a:lnTo>
                    <a:pt x="29" y="60"/>
                  </a:lnTo>
                  <a:lnTo>
                    <a:pt x="63" y="86"/>
                  </a:lnTo>
                  <a:lnTo>
                    <a:pt x="83" y="93"/>
                  </a:lnTo>
                  <a:lnTo>
                    <a:pt x="96" y="86"/>
                  </a:lnTo>
                  <a:lnTo>
                    <a:pt x="96" y="70"/>
                  </a:lnTo>
                  <a:lnTo>
                    <a:pt x="106" y="66"/>
                  </a:lnTo>
                  <a:lnTo>
                    <a:pt x="106" y="60"/>
                  </a:lnTo>
                  <a:lnTo>
                    <a:pt x="89" y="60"/>
                  </a:lnTo>
                  <a:lnTo>
                    <a:pt x="116" y="50"/>
                  </a:lnTo>
                  <a:lnTo>
                    <a:pt x="116" y="46"/>
                  </a:lnTo>
                  <a:lnTo>
                    <a:pt x="109" y="43"/>
                  </a:lnTo>
                  <a:lnTo>
                    <a:pt x="109" y="36"/>
                  </a:lnTo>
                  <a:lnTo>
                    <a:pt x="113" y="40"/>
                  </a:lnTo>
                  <a:lnTo>
                    <a:pt x="119" y="40"/>
                  </a:lnTo>
                  <a:lnTo>
                    <a:pt x="136" y="40"/>
                  </a:lnTo>
                  <a:lnTo>
                    <a:pt x="139" y="33"/>
                  </a:lnTo>
                  <a:lnTo>
                    <a:pt x="129" y="3"/>
                  </a:lnTo>
                  <a:lnTo>
                    <a:pt x="129" y="0"/>
                  </a:lnTo>
                  <a:close/>
                </a:path>
              </a:pathLst>
            </a:custGeom>
            <a:solidFill>
              <a:srgbClr val="000000"/>
            </a:solidFill>
            <a:ln w="9525">
              <a:noFill/>
              <a:round/>
              <a:headEnd/>
              <a:tailEnd/>
            </a:ln>
          </p:spPr>
          <p:txBody>
            <a:bodyPr/>
            <a:lstStyle/>
            <a:p>
              <a:endParaRPr lang="en-US" dirty="0"/>
            </a:p>
          </p:txBody>
        </p:sp>
        <p:sp>
          <p:nvSpPr>
            <p:cNvPr id="381183" name="Freeform 255"/>
            <p:cNvSpPr>
              <a:spLocks/>
            </p:cNvSpPr>
            <p:nvPr/>
          </p:nvSpPr>
          <p:spPr bwMode="auto">
            <a:xfrm>
              <a:off x="314" y="1889"/>
              <a:ext cx="24" cy="6"/>
            </a:xfrm>
            <a:custGeom>
              <a:avLst/>
              <a:gdLst/>
              <a:ahLst/>
              <a:cxnLst>
                <a:cxn ang="0">
                  <a:pos x="20" y="0"/>
                </a:cxn>
                <a:cxn ang="0">
                  <a:pos x="24" y="6"/>
                </a:cxn>
                <a:cxn ang="0">
                  <a:pos x="17" y="6"/>
                </a:cxn>
                <a:cxn ang="0">
                  <a:pos x="7" y="6"/>
                </a:cxn>
                <a:cxn ang="0">
                  <a:pos x="0" y="6"/>
                </a:cxn>
                <a:cxn ang="0">
                  <a:pos x="7" y="6"/>
                </a:cxn>
                <a:cxn ang="0">
                  <a:pos x="20" y="0"/>
                </a:cxn>
              </a:cxnLst>
              <a:rect l="0" t="0" r="r" b="b"/>
              <a:pathLst>
                <a:path w="24" h="6">
                  <a:moveTo>
                    <a:pt x="20" y="0"/>
                  </a:moveTo>
                  <a:lnTo>
                    <a:pt x="24" y="6"/>
                  </a:lnTo>
                  <a:lnTo>
                    <a:pt x="17" y="6"/>
                  </a:lnTo>
                  <a:lnTo>
                    <a:pt x="7" y="6"/>
                  </a:lnTo>
                  <a:lnTo>
                    <a:pt x="0" y="6"/>
                  </a:lnTo>
                  <a:lnTo>
                    <a:pt x="7" y="6"/>
                  </a:lnTo>
                  <a:lnTo>
                    <a:pt x="20" y="0"/>
                  </a:lnTo>
                  <a:close/>
                </a:path>
              </a:pathLst>
            </a:custGeom>
            <a:solidFill>
              <a:srgbClr val="000000"/>
            </a:solidFill>
            <a:ln w="9525">
              <a:noFill/>
              <a:round/>
              <a:headEnd/>
              <a:tailEnd/>
            </a:ln>
          </p:spPr>
          <p:txBody>
            <a:bodyPr/>
            <a:lstStyle/>
            <a:p>
              <a:endParaRPr lang="en-US" dirty="0"/>
            </a:p>
          </p:txBody>
        </p:sp>
        <p:sp>
          <p:nvSpPr>
            <p:cNvPr id="381184" name="Freeform 256"/>
            <p:cNvSpPr>
              <a:spLocks/>
            </p:cNvSpPr>
            <p:nvPr/>
          </p:nvSpPr>
          <p:spPr bwMode="auto">
            <a:xfrm>
              <a:off x="195" y="1812"/>
              <a:ext cx="192" cy="113"/>
            </a:xfrm>
            <a:custGeom>
              <a:avLst/>
              <a:gdLst/>
              <a:ahLst/>
              <a:cxnLst>
                <a:cxn ang="0">
                  <a:pos x="192" y="0"/>
                </a:cxn>
                <a:cxn ang="0">
                  <a:pos x="179" y="20"/>
                </a:cxn>
                <a:cxn ang="0">
                  <a:pos x="166" y="30"/>
                </a:cxn>
                <a:cxn ang="0">
                  <a:pos x="139" y="40"/>
                </a:cxn>
                <a:cxn ang="0">
                  <a:pos x="146" y="24"/>
                </a:cxn>
                <a:cxn ang="0">
                  <a:pos x="126" y="37"/>
                </a:cxn>
                <a:cxn ang="0">
                  <a:pos x="113" y="40"/>
                </a:cxn>
                <a:cxn ang="0">
                  <a:pos x="123" y="17"/>
                </a:cxn>
                <a:cxn ang="0">
                  <a:pos x="106" y="30"/>
                </a:cxn>
                <a:cxn ang="0">
                  <a:pos x="96" y="47"/>
                </a:cxn>
                <a:cxn ang="0">
                  <a:pos x="73" y="54"/>
                </a:cxn>
                <a:cxn ang="0">
                  <a:pos x="66" y="70"/>
                </a:cxn>
                <a:cxn ang="0">
                  <a:pos x="50" y="70"/>
                </a:cxn>
                <a:cxn ang="0">
                  <a:pos x="36" y="50"/>
                </a:cxn>
                <a:cxn ang="0">
                  <a:pos x="16" y="44"/>
                </a:cxn>
                <a:cxn ang="0">
                  <a:pos x="3" y="54"/>
                </a:cxn>
                <a:cxn ang="0">
                  <a:pos x="6" y="83"/>
                </a:cxn>
                <a:cxn ang="0">
                  <a:pos x="16" y="100"/>
                </a:cxn>
                <a:cxn ang="0">
                  <a:pos x="33" y="103"/>
                </a:cxn>
                <a:cxn ang="0">
                  <a:pos x="20" y="113"/>
                </a:cxn>
                <a:cxn ang="0">
                  <a:pos x="3" y="83"/>
                </a:cxn>
                <a:cxn ang="0">
                  <a:pos x="0" y="54"/>
                </a:cxn>
                <a:cxn ang="0">
                  <a:pos x="16" y="37"/>
                </a:cxn>
                <a:cxn ang="0">
                  <a:pos x="50" y="44"/>
                </a:cxn>
                <a:cxn ang="0">
                  <a:pos x="50" y="60"/>
                </a:cxn>
                <a:cxn ang="0">
                  <a:pos x="89" y="40"/>
                </a:cxn>
                <a:cxn ang="0">
                  <a:pos x="73" y="37"/>
                </a:cxn>
                <a:cxn ang="0">
                  <a:pos x="96" y="24"/>
                </a:cxn>
                <a:cxn ang="0">
                  <a:pos x="126" y="7"/>
                </a:cxn>
                <a:cxn ang="0">
                  <a:pos x="123" y="30"/>
                </a:cxn>
                <a:cxn ang="0">
                  <a:pos x="133" y="20"/>
                </a:cxn>
                <a:cxn ang="0">
                  <a:pos x="133" y="30"/>
                </a:cxn>
                <a:cxn ang="0">
                  <a:pos x="159" y="14"/>
                </a:cxn>
                <a:cxn ang="0">
                  <a:pos x="159" y="24"/>
                </a:cxn>
                <a:cxn ang="0">
                  <a:pos x="179" y="14"/>
                </a:cxn>
                <a:cxn ang="0">
                  <a:pos x="192" y="0"/>
                </a:cxn>
              </a:cxnLst>
              <a:rect l="0" t="0" r="r" b="b"/>
              <a:pathLst>
                <a:path w="192" h="113">
                  <a:moveTo>
                    <a:pt x="192" y="0"/>
                  </a:moveTo>
                  <a:lnTo>
                    <a:pt x="179" y="20"/>
                  </a:lnTo>
                  <a:lnTo>
                    <a:pt x="166" y="30"/>
                  </a:lnTo>
                  <a:lnTo>
                    <a:pt x="139" y="40"/>
                  </a:lnTo>
                  <a:lnTo>
                    <a:pt x="146" y="24"/>
                  </a:lnTo>
                  <a:lnTo>
                    <a:pt x="126" y="37"/>
                  </a:lnTo>
                  <a:lnTo>
                    <a:pt x="113" y="40"/>
                  </a:lnTo>
                  <a:lnTo>
                    <a:pt x="123" y="17"/>
                  </a:lnTo>
                  <a:lnTo>
                    <a:pt x="106" y="30"/>
                  </a:lnTo>
                  <a:lnTo>
                    <a:pt x="96" y="47"/>
                  </a:lnTo>
                  <a:lnTo>
                    <a:pt x="73" y="54"/>
                  </a:lnTo>
                  <a:lnTo>
                    <a:pt x="66" y="70"/>
                  </a:lnTo>
                  <a:lnTo>
                    <a:pt x="50" y="70"/>
                  </a:lnTo>
                  <a:lnTo>
                    <a:pt x="36" y="50"/>
                  </a:lnTo>
                  <a:lnTo>
                    <a:pt x="16" y="44"/>
                  </a:lnTo>
                  <a:lnTo>
                    <a:pt x="3" y="54"/>
                  </a:lnTo>
                  <a:lnTo>
                    <a:pt x="6" y="83"/>
                  </a:lnTo>
                  <a:lnTo>
                    <a:pt x="16" y="100"/>
                  </a:lnTo>
                  <a:lnTo>
                    <a:pt x="33" y="103"/>
                  </a:lnTo>
                  <a:lnTo>
                    <a:pt x="20" y="113"/>
                  </a:lnTo>
                  <a:lnTo>
                    <a:pt x="3" y="83"/>
                  </a:lnTo>
                  <a:lnTo>
                    <a:pt x="0" y="54"/>
                  </a:lnTo>
                  <a:lnTo>
                    <a:pt x="16" y="37"/>
                  </a:lnTo>
                  <a:lnTo>
                    <a:pt x="50" y="44"/>
                  </a:lnTo>
                  <a:lnTo>
                    <a:pt x="50" y="60"/>
                  </a:lnTo>
                  <a:lnTo>
                    <a:pt x="89" y="40"/>
                  </a:lnTo>
                  <a:lnTo>
                    <a:pt x="73" y="37"/>
                  </a:lnTo>
                  <a:lnTo>
                    <a:pt x="96" y="24"/>
                  </a:lnTo>
                  <a:lnTo>
                    <a:pt x="126" y="7"/>
                  </a:lnTo>
                  <a:lnTo>
                    <a:pt x="123" y="30"/>
                  </a:lnTo>
                  <a:lnTo>
                    <a:pt x="133" y="20"/>
                  </a:lnTo>
                  <a:lnTo>
                    <a:pt x="133" y="30"/>
                  </a:lnTo>
                  <a:lnTo>
                    <a:pt x="159" y="14"/>
                  </a:lnTo>
                  <a:lnTo>
                    <a:pt x="159" y="24"/>
                  </a:lnTo>
                  <a:lnTo>
                    <a:pt x="179" y="14"/>
                  </a:lnTo>
                  <a:lnTo>
                    <a:pt x="192" y="0"/>
                  </a:lnTo>
                  <a:close/>
                </a:path>
              </a:pathLst>
            </a:custGeom>
            <a:solidFill>
              <a:srgbClr val="000000"/>
            </a:solidFill>
            <a:ln w="9525">
              <a:noFill/>
              <a:round/>
              <a:headEnd/>
              <a:tailEnd/>
            </a:ln>
          </p:spPr>
          <p:txBody>
            <a:bodyPr/>
            <a:lstStyle/>
            <a:p>
              <a:endParaRPr lang="en-US" dirty="0"/>
            </a:p>
          </p:txBody>
        </p:sp>
        <p:sp>
          <p:nvSpPr>
            <p:cNvPr id="381185" name="Freeform 257"/>
            <p:cNvSpPr>
              <a:spLocks/>
            </p:cNvSpPr>
            <p:nvPr/>
          </p:nvSpPr>
          <p:spPr bwMode="auto">
            <a:xfrm>
              <a:off x="145" y="1739"/>
              <a:ext cx="239" cy="160"/>
            </a:xfrm>
            <a:custGeom>
              <a:avLst/>
              <a:gdLst/>
              <a:ahLst/>
              <a:cxnLst>
                <a:cxn ang="0">
                  <a:pos x="232" y="53"/>
                </a:cxn>
                <a:cxn ang="0">
                  <a:pos x="86" y="0"/>
                </a:cxn>
                <a:cxn ang="0">
                  <a:pos x="30" y="10"/>
                </a:cxn>
                <a:cxn ang="0">
                  <a:pos x="3" y="107"/>
                </a:cxn>
                <a:cxn ang="0">
                  <a:pos x="10" y="160"/>
                </a:cxn>
                <a:cxn ang="0">
                  <a:pos x="16" y="160"/>
                </a:cxn>
                <a:cxn ang="0">
                  <a:pos x="20" y="156"/>
                </a:cxn>
                <a:cxn ang="0">
                  <a:pos x="23" y="156"/>
                </a:cxn>
                <a:cxn ang="0">
                  <a:pos x="30" y="156"/>
                </a:cxn>
                <a:cxn ang="0">
                  <a:pos x="33" y="156"/>
                </a:cxn>
                <a:cxn ang="0">
                  <a:pos x="36" y="153"/>
                </a:cxn>
                <a:cxn ang="0">
                  <a:pos x="36" y="150"/>
                </a:cxn>
                <a:cxn ang="0">
                  <a:pos x="53" y="140"/>
                </a:cxn>
                <a:cxn ang="0">
                  <a:pos x="40" y="143"/>
                </a:cxn>
                <a:cxn ang="0">
                  <a:pos x="30" y="150"/>
                </a:cxn>
                <a:cxn ang="0">
                  <a:pos x="30" y="143"/>
                </a:cxn>
                <a:cxn ang="0">
                  <a:pos x="26" y="143"/>
                </a:cxn>
                <a:cxn ang="0">
                  <a:pos x="23" y="140"/>
                </a:cxn>
                <a:cxn ang="0">
                  <a:pos x="20" y="136"/>
                </a:cxn>
                <a:cxn ang="0">
                  <a:pos x="20" y="133"/>
                </a:cxn>
                <a:cxn ang="0">
                  <a:pos x="3" y="70"/>
                </a:cxn>
                <a:cxn ang="0">
                  <a:pos x="46" y="14"/>
                </a:cxn>
                <a:cxn ang="0">
                  <a:pos x="86" y="7"/>
                </a:cxn>
                <a:cxn ang="0">
                  <a:pos x="93" y="7"/>
                </a:cxn>
                <a:cxn ang="0">
                  <a:pos x="100" y="7"/>
                </a:cxn>
                <a:cxn ang="0">
                  <a:pos x="103" y="10"/>
                </a:cxn>
                <a:cxn ang="0">
                  <a:pos x="109" y="10"/>
                </a:cxn>
                <a:cxn ang="0">
                  <a:pos x="113" y="10"/>
                </a:cxn>
                <a:cxn ang="0">
                  <a:pos x="119" y="10"/>
                </a:cxn>
                <a:cxn ang="0">
                  <a:pos x="126" y="10"/>
                </a:cxn>
                <a:cxn ang="0">
                  <a:pos x="129" y="10"/>
                </a:cxn>
                <a:cxn ang="0">
                  <a:pos x="239" y="67"/>
                </a:cxn>
              </a:cxnLst>
              <a:rect l="0" t="0" r="r" b="b"/>
              <a:pathLst>
                <a:path w="239" h="160">
                  <a:moveTo>
                    <a:pt x="239" y="67"/>
                  </a:moveTo>
                  <a:lnTo>
                    <a:pt x="232" y="53"/>
                  </a:lnTo>
                  <a:lnTo>
                    <a:pt x="173" y="14"/>
                  </a:lnTo>
                  <a:lnTo>
                    <a:pt x="86" y="0"/>
                  </a:lnTo>
                  <a:lnTo>
                    <a:pt x="50" y="0"/>
                  </a:lnTo>
                  <a:lnTo>
                    <a:pt x="30" y="10"/>
                  </a:lnTo>
                  <a:lnTo>
                    <a:pt x="0" y="63"/>
                  </a:lnTo>
                  <a:lnTo>
                    <a:pt x="3" y="107"/>
                  </a:lnTo>
                  <a:lnTo>
                    <a:pt x="10" y="136"/>
                  </a:lnTo>
                  <a:lnTo>
                    <a:pt x="10" y="160"/>
                  </a:lnTo>
                  <a:lnTo>
                    <a:pt x="13" y="160"/>
                  </a:lnTo>
                  <a:lnTo>
                    <a:pt x="16" y="160"/>
                  </a:lnTo>
                  <a:lnTo>
                    <a:pt x="20" y="160"/>
                  </a:lnTo>
                  <a:lnTo>
                    <a:pt x="20" y="156"/>
                  </a:lnTo>
                  <a:lnTo>
                    <a:pt x="20" y="156"/>
                  </a:lnTo>
                  <a:lnTo>
                    <a:pt x="23" y="156"/>
                  </a:lnTo>
                  <a:lnTo>
                    <a:pt x="26" y="156"/>
                  </a:lnTo>
                  <a:lnTo>
                    <a:pt x="30" y="156"/>
                  </a:lnTo>
                  <a:lnTo>
                    <a:pt x="30" y="156"/>
                  </a:lnTo>
                  <a:lnTo>
                    <a:pt x="33" y="156"/>
                  </a:lnTo>
                  <a:lnTo>
                    <a:pt x="36" y="156"/>
                  </a:lnTo>
                  <a:lnTo>
                    <a:pt x="36" y="153"/>
                  </a:lnTo>
                  <a:lnTo>
                    <a:pt x="36" y="150"/>
                  </a:lnTo>
                  <a:lnTo>
                    <a:pt x="36" y="150"/>
                  </a:lnTo>
                  <a:lnTo>
                    <a:pt x="46" y="156"/>
                  </a:lnTo>
                  <a:lnTo>
                    <a:pt x="53" y="140"/>
                  </a:lnTo>
                  <a:lnTo>
                    <a:pt x="53" y="127"/>
                  </a:lnTo>
                  <a:lnTo>
                    <a:pt x="40" y="143"/>
                  </a:lnTo>
                  <a:lnTo>
                    <a:pt x="36" y="133"/>
                  </a:lnTo>
                  <a:lnTo>
                    <a:pt x="30" y="150"/>
                  </a:lnTo>
                  <a:lnTo>
                    <a:pt x="30" y="146"/>
                  </a:lnTo>
                  <a:lnTo>
                    <a:pt x="30" y="143"/>
                  </a:lnTo>
                  <a:lnTo>
                    <a:pt x="26" y="143"/>
                  </a:lnTo>
                  <a:lnTo>
                    <a:pt x="26" y="143"/>
                  </a:lnTo>
                  <a:lnTo>
                    <a:pt x="23" y="143"/>
                  </a:lnTo>
                  <a:lnTo>
                    <a:pt x="23" y="140"/>
                  </a:lnTo>
                  <a:lnTo>
                    <a:pt x="20" y="140"/>
                  </a:lnTo>
                  <a:lnTo>
                    <a:pt x="20" y="136"/>
                  </a:lnTo>
                  <a:lnTo>
                    <a:pt x="20" y="136"/>
                  </a:lnTo>
                  <a:lnTo>
                    <a:pt x="20" y="133"/>
                  </a:lnTo>
                  <a:lnTo>
                    <a:pt x="10" y="103"/>
                  </a:lnTo>
                  <a:lnTo>
                    <a:pt x="3" y="70"/>
                  </a:lnTo>
                  <a:lnTo>
                    <a:pt x="33" y="20"/>
                  </a:lnTo>
                  <a:lnTo>
                    <a:pt x="46" y="14"/>
                  </a:lnTo>
                  <a:lnTo>
                    <a:pt x="83" y="7"/>
                  </a:lnTo>
                  <a:lnTo>
                    <a:pt x="86" y="7"/>
                  </a:lnTo>
                  <a:lnTo>
                    <a:pt x="90" y="7"/>
                  </a:lnTo>
                  <a:lnTo>
                    <a:pt x="93" y="7"/>
                  </a:lnTo>
                  <a:lnTo>
                    <a:pt x="96" y="7"/>
                  </a:lnTo>
                  <a:lnTo>
                    <a:pt x="100" y="7"/>
                  </a:lnTo>
                  <a:lnTo>
                    <a:pt x="100" y="7"/>
                  </a:lnTo>
                  <a:lnTo>
                    <a:pt x="103" y="10"/>
                  </a:lnTo>
                  <a:lnTo>
                    <a:pt x="106" y="10"/>
                  </a:lnTo>
                  <a:lnTo>
                    <a:pt x="109" y="10"/>
                  </a:lnTo>
                  <a:lnTo>
                    <a:pt x="113" y="10"/>
                  </a:lnTo>
                  <a:lnTo>
                    <a:pt x="113" y="10"/>
                  </a:lnTo>
                  <a:lnTo>
                    <a:pt x="116" y="10"/>
                  </a:lnTo>
                  <a:lnTo>
                    <a:pt x="119" y="10"/>
                  </a:lnTo>
                  <a:lnTo>
                    <a:pt x="123" y="10"/>
                  </a:lnTo>
                  <a:lnTo>
                    <a:pt x="126" y="10"/>
                  </a:lnTo>
                  <a:lnTo>
                    <a:pt x="129" y="10"/>
                  </a:lnTo>
                  <a:lnTo>
                    <a:pt x="129" y="10"/>
                  </a:lnTo>
                  <a:lnTo>
                    <a:pt x="179" y="24"/>
                  </a:lnTo>
                  <a:lnTo>
                    <a:pt x="239" y="67"/>
                  </a:lnTo>
                  <a:close/>
                </a:path>
              </a:pathLst>
            </a:custGeom>
            <a:solidFill>
              <a:srgbClr val="000000"/>
            </a:solidFill>
            <a:ln w="9525">
              <a:noFill/>
              <a:round/>
              <a:headEnd/>
              <a:tailEnd/>
            </a:ln>
          </p:spPr>
          <p:txBody>
            <a:bodyPr/>
            <a:lstStyle/>
            <a:p>
              <a:endParaRPr lang="en-US" dirty="0"/>
            </a:p>
          </p:txBody>
        </p:sp>
        <p:sp>
          <p:nvSpPr>
            <p:cNvPr id="381186" name="Freeform 258"/>
            <p:cNvSpPr>
              <a:spLocks/>
            </p:cNvSpPr>
            <p:nvPr/>
          </p:nvSpPr>
          <p:spPr bwMode="auto">
            <a:xfrm>
              <a:off x="198" y="1862"/>
              <a:ext cx="37" cy="40"/>
            </a:xfrm>
            <a:custGeom>
              <a:avLst/>
              <a:gdLst/>
              <a:ahLst/>
              <a:cxnLst>
                <a:cxn ang="0">
                  <a:pos x="37" y="10"/>
                </a:cxn>
                <a:cxn ang="0">
                  <a:pos x="30" y="10"/>
                </a:cxn>
                <a:cxn ang="0">
                  <a:pos x="13" y="0"/>
                </a:cxn>
                <a:cxn ang="0">
                  <a:pos x="0" y="7"/>
                </a:cxn>
                <a:cxn ang="0">
                  <a:pos x="10" y="10"/>
                </a:cxn>
                <a:cxn ang="0">
                  <a:pos x="7" y="27"/>
                </a:cxn>
                <a:cxn ang="0">
                  <a:pos x="17" y="40"/>
                </a:cxn>
                <a:cxn ang="0">
                  <a:pos x="13" y="20"/>
                </a:cxn>
                <a:cxn ang="0">
                  <a:pos x="13" y="10"/>
                </a:cxn>
                <a:cxn ang="0">
                  <a:pos x="27" y="13"/>
                </a:cxn>
                <a:cxn ang="0">
                  <a:pos x="17" y="23"/>
                </a:cxn>
                <a:cxn ang="0">
                  <a:pos x="30" y="37"/>
                </a:cxn>
                <a:cxn ang="0">
                  <a:pos x="30" y="27"/>
                </a:cxn>
                <a:cxn ang="0">
                  <a:pos x="30" y="20"/>
                </a:cxn>
                <a:cxn ang="0">
                  <a:pos x="37" y="17"/>
                </a:cxn>
                <a:cxn ang="0">
                  <a:pos x="37" y="10"/>
                </a:cxn>
              </a:cxnLst>
              <a:rect l="0" t="0" r="r" b="b"/>
              <a:pathLst>
                <a:path w="37" h="40">
                  <a:moveTo>
                    <a:pt x="37" y="10"/>
                  </a:moveTo>
                  <a:lnTo>
                    <a:pt x="30" y="10"/>
                  </a:lnTo>
                  <a:lnTo>
                    <a:pt x="13" y="0"/>
                  </a:lnTo>
                  <a:lnTo>
                    <a:pt x="0" y="7"/>
                  </a:lnTo>
                  <a:lnTo>
                    <a:pt x="10" y="10"/>
                  </a:lnTo>
                  <a:lnTo>
                    <a:pt x="7" y="27"/>
                  </a:lnTo>
                  <a:lnTo>
                    <a:pt x="17" y="40"/>
                  </a:lnTo>
                  <a:lnTo>
                    <a:pt x="13" y="20"/>
                  </a:lnTo>
                  <a:lnTo>
                    <a:pt x="13" y="10"/>
                  </a:lnTo>
                  <a:lnTo>
                    <a:pt x="27" y="13"/>
                  </a:lnTo>
                  <a:lnTo>
                    <a:pt x="17" y="23"/>
                  </a:lnTo>
                  <a:lnTo>
                    <a:pt x="30" y="37"/>
                  </a:lnTo>
                  <a:lnTo>
                    <a:pt x="30" y="27"/>
                  </a:lnTo>
                  <a:lnTo>
                    <a:pt x="30" y="20"/>
                  </a:lnTo>
                  <a:lnTo>
                    <a:pt x="37" y="17"/>
                  </a:lnTo>
                  <a:lnTo>
                    <a:pt x="37" y="10"/>
                  </a:lnTo>
                  <a:close/>
                </a:path>
              </a:pathLst>
            </a:custGeom>
            <a:solidFill>
              <a:srgbClr val="000000"/>
            </a:solidFill>
            <a:ln w="9525">
              <a:noFill/>
              <a:round/>
              <a:headEnd/>
              <a:tailEnd/>
            </a:ln>
          </p:spPr>
          <p:txBody>
            <a:bodyPr/>
            <a:lstStyle/>
            <a:p>
              <a:endParaRPr lang="en-US" dirty="0"/>
            </a:p>
          </p:txBody>
        </p:sp>
        <p:sp>
          <p:nvSpPr>
            <p:cNvPr id="381187" name="Freeform 259"/>
            <p:cNvSpPr>
              <a:spLocks/>
            </p:cNvSpPr>
            <p:nvPr/>
          </p:nvSpPr>
          <p:spPr bwMode="auto">
            <a:xfrm>
              <a:off x="19" y="1905"/>
              <a:ext cx="398" cy="528"/>
            </a:xfrm>
            <a:custGeom>
              <a:avLst/>
              <a:gdLst/>
              <a:ahLst/>
              <a:cxnLst>
                <a:cxn ang="0">
                  <a:pos x="129" y="0"/>
                </a:cxn>
                <a:cxn ang="0">
                  <a:pos x="109" y="24"/>
                </a:cxn>
                <a:cxn ang="0">
                  <a:pos x="43" y="77"/>
                </a:cxn>
                <a:cxn ang="0">
                  <a:pos x="0" y="213"/>
                </a:cxn>
                <a:cxn ang="0">
                  <a:pos x="16" y="399"/>
                </a:cxn>
                <a:cxn ang="0">
                  <a:pos x="13" y="489"/>
                </a:cxn>
                <a:cxn ang="0">
                  <a:pos x="46" y="522"/>
                </a:cxn>
                <a:cxn ang="0">
                  <a:pos x="156" y="528"/>
                </a:cxn>
                <a:cxn ang="0">
                  <a:pos x="113" y="489"/>
                </a:cxn>
                <a:cxn ang="0">
                  <a:pos x="212" y="475"/>
                </a:cxn>
                <a:cxn ang="0">
                  <a:pos x="113" y="462"/>
                </a:cxn>
                <a:cxn ang="0">
                  <a:pos x="169" y="445"/>
                </a:cxn>
                <a:cxn ang="0">
                  <a:pos x="119" y="412"/>
                </a:cxn>
                <a:cxn ang="0">
                  <a:pos x="159" y="399"/>
                </a:cxn>
                <a:cxn ang="0">
                  <a:pos x="99" y="336"/>
                </a:cxn>
                <a:cxn ang="0">
                  <a:pos x="40" y="223"/>
                </a:cxn>
                <a:cxn ang="0">
                  <a:pos x="126" y="339"/>
                </a:cxn>
                <a:cxn ang="0">
                  <a:pos x="222" y="445"/>
                </a:cxn>
                <a:cxn ang="0">
                  <a:pos x="358" y="518"/>
                </a:cxn>
                <a:cxn ang="0">
                  <a:pos x="398" y="475"/>
                </a:cxn>
                <a:cxn ang="0">
                  <a:pos x="365" y="502"/>
                </a:cxn>
                <a:cxn ang="0">
                  <a:pos x="319" y="479"/>
                </a:cxn>
                <a:cxn ang="0">
                  <a:pos x="329" y="452"/>
                </a:cxn>
                <a:cxn ang="0">
                  <a:pos x="302" y="455"/>
                </a:cxn>
                <a:cxn ang="0">
                  <a:pos x="226" y="429"/>
                </a:cxn>
                <a:cxn ang="0">
                  <a:pos x="179" y="382"/>
                </a:cxn>
                <a:cxn ang="0">
                  <a:pos x="129" y="276"/>
                </a:cxn>
                <a:cxn ang="0">
                  <a:pos x="126" y="319"/>
                </a:cxn>
                <a:cxn ang="0">
                  <a:pos x="59" y="233"/>
                </a:cxn>
                <a:cxn ang="0">
                  <a:pos x="53" y="97"/>
                </a:cxn>
                <a:cxn ang="0">
                  <a:pos x="113" y="107"/>
                </a:cxn>
                <a:cxn ang="0">
                  <a:pos x="182" y="147"/>
                </a:cxn>
                <a:cxn ang="0">
                  <a:pos x="212" y="210"/>
                </a:cxn>
                <a:cxn ang="0">
                  <a:pos x="209" y="243"/>
                </a:cxn>
                <a:cxn ang="0">
                  <a:pos x="162" y="193"/>
                </a:cxn>
                <a:cxn ang="0">
                  <a:pos x="212" y="273"/>
                </a:cxn>
                <a:cxn ang="0">
                  <a:pos x="265" y="346"/>
                </a:cxn>
                <a:cxn ang="0">
                  <a:pos x="219" y="249"/>
                </a:cxn>
                <a:cxn ang="0">
                  <a:pos x="226" y="210"/>
                </a:cxn>
                <a:cxn ang="0">
                  <a:pos x="186" y="137"/>
                </a:cxn>
                <a:cxn ang="0">
                  <a:pos x="106" y="90"/>
                </a:cxn>
                <a:cxn ang="0">
                  <a:pos x="59" y="87"/>
                </a:cxn>
                <a:cxn ang="0">
                  <a:pos x="113" y="40"/>
                </a:cxn>
                <a:cxn ang="0">
                  <a:pos x="186" y="80"/>
                </a:cxn>
                <a:cxn ang="0">
                  <a:pos x="255" y="127"/>
                </a:cxn>
                <a:cxn ang="0">
                  <a:pos x="186" y="70"/>
                </a:cxn>
                <a:cxn ang="0">
                  <a:pos x="129" y="37"/>
                </a:cxn>
                <a:cxn ang="0">
                  <a:pos x="129" y="0"/>
                </a:cxn>
              </a:cxnLst>
              <a:rect l="0" t="0" r="r" b="b"/>
              <a:pathLst>
                <a:path w="398" h="528">
                  <a:moveTo>
                    <a:pt x="129" y="0"/>
                  </a:moveTo>
                  <a:lnTo>
                    <a:pt x="109" y="24"/>
                  </a:lnTo>
                  <a:lnTo>
                    <a:pt x="43" y="77"/>
                  </a:lnTo>
                  <a:lnTo>
                    <a:pt x="0" y="213"/>
                  </a:lnTo>
                  <a:lnTo>
                    <a:pt x="16" y="399"/>
                  </a:lnTo>
                  <a:lnTo>
                    <a:pt x="13" y="489"/>
                  </a:lnTo>
                  <a:lnTo>
                    <a:pt x="46" y="522"/>
                  </a:lnTo>
                  <a:lnTo>
                    <a:pt x="156" y="528"/>
                  </a:lnTo>
                  <a:lnTo>
                    <a:pt x="113" y="489"/>
                  </a:lnTo>
                  <a:lnTo>
                    <a:pt x="212" y="475"/>
                  </a:lnTo>
                  <a:lnTo>
                    <a:pt x="113" y="462"/>
                  </a:lnTo>
                  <a:lnTo>
                    <a:pt x="169" y="445"/>
                  </a:lnTo>
                  <a:lnTo>
                    <a:pt x="119" y="412"/>
                  </a:lnTo>
                  <a:lnTo>
                    <a:pt x="159" y="399"/>
                  </a:lnTo>
                  <a:lnTo>
                    <a:pt x="99" y="336"/>
                  </a:lnTo>
                  <a:lnTo>
                    <a:pt x="40" y="223"/>
                  </a:lnTo>
                  <a:lnTo>
                    <a:pt x="126" y="339"/>
                  </a:lnTo>
                  <a:lnTo>
                    <a:pt x="222" y="445"/>
                  </a:lnTo>
                  <a:lnTo>
                    <a:pt x="358" y="518"/>
                  </a:lnTo>
                  <a:lnTo>
                    <a:pt x="398" y="475"/>
                  </a:lnTo>
                  <a:lnTo>
                    <a:pt x="365" y="502"/>
                  </a:lnTo>
                  <a:lnTo>
                    <a:pt x="319" y="479"/>
                  </a:lnTo>
                  <a:lnTo>
                    <a:pt x="329" y="452"/>
                  </a:lnTo>
                  <a:lnTo>
                    <a:pt x="302" y="455"/>
                  </a:lnTo>
                  <a:lnTo>
                    <a:pt x="226" y="429"/>
                  </a:lnTo>
                  <a:lnTo>
                    <a:pt x="179" y="382"/>
                  </a:lnTo>
                  <a:lnTo>
                    <a:pt x="129" y="276"/>
                  </a:lnTo>
                  <a:lnTo>
                    <a:pt x="126" y="319"/>
                  </a:lnTo>
                  <a:lnTo>
                    <a:pt x="59" y="233"/>
                  </a:lnTo>
                  <a:lnTo>
                    <a:pt x="53" y="97"/>
                  </a:lnTo>
                  <a:lnTo>
                    <a:pt x="113" y="107"/>
                  </a:lnTo>
                  <a:lnTo>
                    <a:pt x="182" y="147"/>
                  </a:lnTo>
                  <a:lnTo>
                    <a:pt x="212" y="210"/>
                  </a:lnTo>
                  <a:lnTo>
                    <a:pt x="209" y="243"/>
                  </a:lnTo>
                  <a:lnTo>
                    <a:pt x="162" y="193"/>
                  </a:lnTo>
                  <a:lnTo>
                    <a:pt x="212" y="273"/>
                  </a:lnTo>
                  <a:lnTo>
                    <a:pt x="265" y="346"/>
                  </a:lnTo>
                  <a:lnTo>
                    <a:pt x="219" y="249"/>
                  </a:lnTo>
                  <a:lnTo>
                    <a:pt x="226" y="210"/>
                  </a:lnTo>
                  <a:lnTo>
                    <a:pt x="186" y="137"/>
                  </a:lnTo>
                  <a:lnTo>
                    <a:pt x="106" y="90"/>
                  </a:lnTo>
                  <a:lnTo>
                    <a:pt x="59" y="87"/>
                  </a:lnTo>
                  <a:lnTo>
                    <a:pt x="113" y="40"/>
                  </a:lnTo>
                  <a:lnTo>
                    <a:pt x="186" y="80"/>
                  </a:lnTo>
                  <a:lnTo>
                    <a:pt x="255" y="127"/>
                  </a:lnTo>
                  <a:lnTo>
                    <a:pt x="186" y="70"/>
                  </a:lnTo>
                  <a:lnTo>
                    <a:pt x="129" y="37"/>
                  </a:lnTo>
                  <a:lnTo>
                    <a:pt x="129" y="0"/>
                  </a:lnTo>
                  <a:close/>
                </a:path>
              </a:pathLst>
            </a:custGeom>
            <a:solidFill>
              <a:srgbClr val="000000"/>
            </a:solidFill>
            <a:ln w="9525">
              <a:noFill/>
              <a:round/>
              <a:headEnd/>
              <a:tailEnd/>
            </a:ln>
          </p:spPr>
          <p:txBody>
            <a:bodyPr/>
            <a:lstStyle/>
            <a:p>
              <a:endParaRPr lang="en-US" dirty="0"/>
            </a:p>
          </p:txBody>
        </p:sp>
        <p:sp>
          <p:nvSpPr>
            <p:cNvPr id="381188" name="Freeform 260"/>
            <p:cNvSpPr>
              <a:spLocks/>
            </p:cNvSpPr>
            <p:nvPr/>
          </p:nvSpPr>
          <p:spPr bwMode="auto">
            <a:xfrm>
              <a:off x="271" y="1978"/>
              <a:ext cx="110" cy="356"/>
            </a:xfrm>
            <a:custGeom>
              <a:avLst/>
              <a:gdLst/>
              <a:ahLst/>
              <a:cxnLst>
                <a:cxn ang="0">
                  <a:pos x="3" y="0"/>
                </a:cxn>
                <a:cxn ang="0">
                  <a:pos x="13" y="24"/>
                </a:cxn>
                <a:cxn ang="0">
                  <a:pos x="40" y="60"/>
                </a:cxn>
                <a:cxn ang="0">
                  <a:pos x="53" y="100"/>
                </a:cxn>
                <a:cxn ang="0">
                  <a:pos x="93" y="216"/>
                </a:cxn>
                <a:cxn ang="0">
                  <a:pos x="110" y="356"/>
                </a:cxn>
                <a:cxn ang="0">
                  <a:pos x="67" y="309"/>
                </a:cxn>
                <a:cxn ang="0">
                  <a:pos x="37" y="303"/>
                </a:cxn>
                <a:cxn ang="0">
                  <a:pos x="20" y="279"/>
                </a:cxn>
                <a:cxn ang="0">
                  <a:pos x="93" y="313"/>
                </a:cxn>
                <a:cxn ang="0">
                  <a:pos x="70" y="186"/>
                </a:cxn>
                <a:cxn ang="0">
                  <a:pos x="50" y="117"/>
                </a:cxn>
                <a:cxn ang="0">
                  <a:pos x="13" y="57"/>
                </a:cxn>
                <a:cxn ang="0">
                  <a:pos x="37" y="70"/>
                </a:cxn>
                <a:cxn ang="0">
                  <a:pos x="17" y="40"/>
                </a:cxn>
                <a:cxn ang="0">
                  <a:pos x="0" y="24"/>
                </a:cxn>
                <a:cxn ang="0">
                  <a:pos x="3" y="0"/>
                </a:cxn>
              </a:cxnLst>
              <a:rect l="0" t="0" r="r" b="b"/>
              <a:pathLst>
                <a:path w="110" h="356">
                  <a:moveTo>
                    <a:pt x="3" y="0"/>
                  </a:moveTo>
                  <a:lnTo>
                    <a:pt x="13" y="24"/>
                  </a:lnTo>
                  <a:lnTo>
                    <a:pt x="40" y="60"/>
                  </a:lnTo>
                  <a:lnTo>
                    <a:pt x="53" y="100"/>
                  </a:lnTo>
                  <a:lnTo>
                    <a:pt x="93" y="216"/>
                  </a:lnTo>
                  <a:lnTo>
                    <a:pt x="110" y="356"/>
                  </a:lnTo>
                  <a:lnTo>
                    <a:pt x="67" y="309"/>
                  </a:lnTo>
                  <a:lnTo>
                    <a:pt x="37" y="303"/>
                  </a:lnTo>
                  <a:lnTo>
                    <a:pt x="20" y="279"/>
                  </a:lnTo>
                  <a:lnTo>
                    <a:pt x="93" y="313"/>
                  </a:lnTo>
                  <a:lnTo>
                    <a:pt x="70" y="186"/>
                  </a:lnTo>
                  <a:lnTo>
                    <a:pt x="50" y="117"/>
                  </a:lnTo>
                  <a:lnTo>
                    <a:pt x="13" y="57"/>
                  </a:lnTo>
                  <a:lnTo>
                    <a:pt x="37" y="70"/>
                  </a:lnTo>
                  <a:lnTo>
                    <a:pt x="17" y="40"/>
                  </a:lnTo>
                  <a:lnTo>
                    <a:pt x="0" y="24"/>
                  </a:lnTo>
                  <a:lnTo>
                    <a:pt x="3" y="0"/>
                  </a:lnTo>
                  <a:close/>
                </a:path>
              </a:pathLst>
            </a:custGeom>
            <a:solidFill>
              <a:srgbClr val="000000"/>
            </a:solidFill>
            <a:ln w="9525">
              <a:noFill/>
              <a:round/>
              <a:headEnd/>
              <a:tailEnd/>
            </a:ln>
          </p:spPr>
          <p:txBody>
            <a:bodyPr/>
            <a:lstStyle/>
            <a:p>
              <a:endParaRPr lang="en-US" dirty="0"/>
            </a:p>
          </p:txBody>
        </p:sp>
        <p:sp>
          <p:nvSpPr>
            <p:cNvPr id="381189" name="Freeform 261"/>
            <p:cNvSpPr>
              <a:spLocks/>
            </p:cNvSpPr>
            <p:nvPr/>
          </p:nvSpPr>
          <p:spPr bwMode="auto">
            <a:xfrm>
              <a:off x="245" y="1978"/>
              <a:ext cx="26" cy="44"/>
            </a:xfrm>
            <a:custGeom>
              <a:avLst/>
              <a:gdLst/>
              <a:ahLst/>
              <a:cxnLst>
                <a:cxn ang="0">
                  <a:pos x="26" y="0"/>
                </a:cxn>
                <a:cxn ang="0">
                  <a:pos x="13" y="44"/>
                </a:cxn>
                <a:cxn ang="0">
                  <a:pos x="0" y="27"/>
                </a:cxn>
                <a:cxn ang="0">
                  <a:pos x="26" y="0"/>
                </a:cxn>
              </a:cxnLst>
              <a:rect l="0" t="0" r="r" b="b"/>
              <a:pathLst>
                <a:path w="26" h="44">
                  <a:moveTo>
                    <a:pt x="26" y="0"/>
                  </a:moveTo>
                  <a:lnTo>
                    <a:pt x="13" y="44"/>
                  </a:lnTo>
                  <a:lnTo>
                    <a:pt x="0" y="27"/>
                  </a:lnTo>
                  <a:lnTo>
                    <a:pt x="26" y="0"/>
                  </a:lnTo>
                  <a:close/>
                </a:path>
              </a:pathLst>
            </a:custGeom>
            <a:solidFill>
              <a:srgbClr val="000000"/>
            </a:solidFill>
            <a:ln w="9525">
              <a:noFill/>
              <a:round/>
              <a:headEnd/>
              <a:tailEnd/>
            </a:ln>
          </p:spPr>
          <p:txBody>
            <a:bodyPr/>
            <a:lstStyle/>
            <a:p>
              <a:endParaRPr lang="en-US" dirty="0"/>
            </a:p>
          </p:txBody>
        </p:sp>
        <p:sp>
          <p:nvSpPr>
            <p:cNvPr id="381190" name="Freeform 262"/>
            <p:cNvSpPr>
              <a:spLocks/>
            </p:cNvSpPr>
            <p:nvPr/>
          </p:nvSpPr>
          <p:spPr bwMode="auto">
            <a:xfrm>
              <a:off x="152" y="1889"/>
              <a:ext cx="86" cy="73"/>
            </a:xfrm>
            <a:custGeom>
              <a:avLst/>
              <a:gdLst/>
              <a:ahLst/>
              <a:cxnLst>
                <a:cxn ang="0">
                  <a:pos x="86" y="73"/>
                </a:cxn>
                <a:cxn ang="0">
                  <a:pos x="0" y="13"/>
                </a:cxn>
                <a:cxn ang="0">
                  <a:pos x="6" y="0"/>
                </a:cxn>
                <a:cxn ang="0">
                  <a:pos x="29" y="30"/>
                </a:cxn>
                <a:cxn ang="0">
                  <a:pos x="86" y="73"/>
                </a:cxn>
              </a:cxnLst>
              <a:rect l="0" t="0" r="r" b="b"/>
              <a:pathLst>
                <a:path w="86" h="73">
                  <a:moveTo>
                    <a:pt x="86" y="73"/>
                  </a:moveTo>
                  <a:lnTo>
                    <a:pt x="0" y="13"/>
                  </a:lnTo>
                  <a:lnTo>
                    <a:pt x="6" y="0"/>
                  </a:lnTo>
                  <a:lnTo>
                    <a:pt x="29" y="30"/>
                  </a:lnTo>
                  <a:lnTo>
                    <a:pt x="86" y="73"/>
                  </a:lnTo>
                  <a:close/>
                </a:path>
              </a:pathLst>
            </a:custGeom>
            <a:solidFill>
              <a:srgbClr val="000000"/>
            </a:solidFill>
            <a:ln w="9525">
              <a:noFill/>
              <a:round/>
              <a:headEnd/>
              <a:tailEnd/>
            </a:ln>
          </p:spPr>
          <p:txBody>
            <a:bodyPr/>
            <a:lstStyle/>
            <a:p>
              <a:endParaRPr lang="en-US" dirty="0"/>
            </a:p>
          </p:txBody>
        </p:sp>
        <p:sp>
          <p:nvSpPr>
            <p:cNvPr id="381191" name="Freeform 263"/>
            <p:cNvSpPr>
              <a:spLocks/>
            </p:cNvSpPr>
            <p:nvPr/>
          </p:nvSpPr>
          <p:spPr bwMode="auto">
            <a:xfrm>
              <a:off x="211" y="2287"/>
              <a:ext cx="110" cy="17"/>
            </a:xfrm>
            <a:custGeom>
              <a:avLst/>
              <a:gdLst/>
              <a:ahLst/>
              <a:cxnLst>
                <a:cxn ang="0">
                  <a:pos x="110" y="10"/>
                </a:cxn>
                <a:cxn ang="0">
                  <a:pos x="63" y="17"/>
                </a:cxn>
                <a:cxn ang="0">
                  <a:pos x="0" y="0"/>
                </a:cxn>
                <a:cxn ang="0">
                  <a:pos x="110" y="10"/>
                </a:cxn>
              </a:cxnLst>
              <a:rect l="0" t="0" r="r" b="b"/>
              <a:pathLst>
                <a:path w="110" h="17">
                  <a:moveTo>
                    <a:pt x="110" y="10"/>
                  </a:moveTo>
                  <a:lnTo>
                    <a:pt x="63" y="17"/>
                  </a:lnTo>
                  <a:lnTo>
                    <a:pt x="0" y="0"/>
                  </a:lnTo>
                  <a:lnTo>
                    <a:pt x="110" y="10"/>
                  </a:lnTo>
                  <a:close/>
                </a:path>
              </a:pathLst>
            </a:custGeom>
            <a:solidFill>
              <a:srgbClr val="000000"/>
            </a:solidFill>
            <a:ln w="9525">
              <a:noFill/>
              <a:round/>
              <a:headEnd/>
              <a:tailEnd/>
            </a:ln>
          </p:spPr>
          <p:txBody>
            <a:bodyPr/>
            <a:lstStyle/>
            <a:p>
              <a:endParaRPr lang="en-US" dirty="0"/>
            </a:p>
          </p:txBody>
        </p:sp>
        <p:sp>
          <p:nvSpPr>
            <p:cNvPr id="381192" name="Freeform 264"/>
            <p:cNvSpPr>
              <a:spLocks/>
            </p:cNvSpPr>
            <p:nvPr/>
          </p:nvSpPr>
          <p:spPr bwMode="auto">
            <a:xfrm>
              <a:off x="431" y="2115"/>
              <a:ext cx="564" cy="382"/>
            </a:xfrm>
            <a:custGeom>
              <a:avLst/>
              <a:gdLst/>
              <a:ahLst/>
              <a:cxnLst>
                <a:cxn ang="0">
                  <a:pos x="0" y="259"/>
                </a:cxn>
                <a:cxn ang="0">
                  <a:pos x="33" y="282"/>
                </a:cxn>
                <a:cxn ang="0">
                  <a:pos x="99" y="279"/>
                </a:cxn>
                <a:cxn ang="0">
                  <a:pos x="142" y="285"/>
                </a:cxn>
                <a:cxn ang="0">
                  <a:pos x="142" y="295"/>
                </a:cxn>
                <a:cxn ang="0">
                  <a:pos x="103" y="298"/>
                </a:cxn>
                <a:cxn ang="0">
                  <a:pos x="79" y="312"/>
                </a:cxn>
                <a:cxn ang="0">
                  <a:pos x="63" y="382"/>
                </a:cxn>
                <a:cxn ang="0">
                  <a:pos x="96" y="315"/>
                </a:cxn>
                <a:cxn ang="0">
                  <a:pos x="146" y="302"/>
                </a:cxn>
                <a:cxn ang="0">
                  <a:pos x="149" y="279"/>
                </a:cxn>
                <a:cxn ang="0">
                  <a:pos x="99" y="275"/>
                </a:cxn>
                <a:cxn ang="0">
                  <a:pos x="103" y="166"/>
                </a:cxn>
                <a:cxn ang="0">
                  <a:pos x="488" y="16"/>
                </a:cxn>
                <a:cxn ang="0">
                  <a:pos x="471" y="53"/>
                </a:cxn>
                <a:cxn ang="0">
                  <a:pos x="448" y="166"/>
                </a:cxn>
                <a:cxn ang="0">
                  <a:pos x="405" y="328"/>
                </a:cxn>
                <a:cxn ang="0">
                  <a:pos x="461" y="156"/>
                </a:cxn>
                <a:cxn ang="0">
                  <a:pos x="478" y="59"/>
                </a:cxn>
                <a:cxn ang="0">
                  <a:pos x="501" y="20"/>
                </a:cxn>
                <a:cxn ang="0">
                  <a:pos x="534" y="16"/>
                </a:cxn>
                <a:cxn ang="0">
                  <a:pos x="551" y="33"/>
                </a:cxn>
                <a:cxn ang="0">
                  <a:pos x="538" y="59"/>
                </a:cxn>
                <a:cxn ang="0">
                  <a:pos x="508" y="63"/>
                </a:cxn>
                <a:cxn ang="0">
                  <a:pos x="508" y="39"/>
                </a:cxn>
                <a:cxn ang="0">
                  <a:pos x="534" y="33"/>
                </a:cxn>
                <a:cxn ang="0">
                  <a:pos x="511" y="26"/>
                </a:cxn>
                <a:cxn ang="0">
                  <a:pos x="494" y="46"/>
                </a:cxn>
                <a:cxn ang="0">
                  <a:pos x="501" y="73"/>
                </a:cxn>
                <a:cxn ang="0">
                  <a:pos x="538" y="73"/>
                </a:cxn>
                <a:cxn ang="0">
                  <a:pos x="564" y="49"/>
                </a:cxn>
                <a:cxn ang="0">
                  <a:pos x="554" y="16"/>
                </a:cxn>
                <a:cxn ang="0">
                  <a:pos x="511" y="0"/>
                </a:cxn>
                <a:cxn ang="0">
                  <a:pos x="93" y="156"/>
                </a:cxn>
                <a:cxn ang="0">
                  <a:pos x="89" y="275"/>
                </a:cxn>
                <a:cxn ang="0">
                  <a:pos x="43" y="275"/>
                </a:cxn>
                <a:cxn ang="0">
                  <a:pos x="0" y="259"/>
                </a:cxn>
              </a:cxnLst>
              <a:rect l="0" t="0" r="r" b="b"/>
              <a:pathLst>
                <a:path w="564" h="382">
                  <a:moveTo>
                    <a:pt x="0" y="259"/>
                  </a:moveTo>
                  <a:lnTo>
                    <a:pt x="33" y="282"/>
                  </a:lnTo>
                  <a:lnTo>
                    <a:pt x="99" y="279"/>
                  </a:lnTo>
                  <a:lnTo>
                    <a:pt x="142" y="285"/>
                  </a:lnTo>
                  <a:lnTo>
                    <a:pt x="142" y="295"/>
                  </a:lnTo>
                  <a:lnTo>
                    <a:pt x="103" y="298"/>
                  </a:lnTo>
                  <a:lnTo>
                    <a:pt x="79" y="312"/>
                  </a:lnTo>
                  <a:lnTo>
                    <a:pt x="63" y="382"/>
                  </a:lnTo>
                  <a:lnTo>
                    <a:pt x="96" y="315"/>
                  </a:lnTo>
                  <a:lnTo>
                    <a:pt x="146" y="302"/>
                  </a:lnTo>
                  <a:lnTo>
                    <a:pt x="149" y="279"/>
                  </a:lnTo>
                  <a:lnTo>
                    <a:pt x="99" y="275"/>
                  </a:lnTo>
                  <a:lnTo>
                    <a:pt x="103" y="166"/>
                  </a:lnTo>
                  <a:lnTo>
                    <a:pt x="488" y="16"/>
                  </a:lnTo>
                  <a:lnTo>
                    <a:pt x="471" y="53"/>
                  </a:lnTo>
                  <a:lnTo>
                    <a:pt x="448" y="166"/>
                  </a:lnTo>
                  <a:lnTo>
                    <a:pt x="405" y="328"/>
                  </a:lnTo>
                  <a:lnTo>
                    <a:pt x="461" y="156"/>
                  </a:lnTo>
                  <a:lnTo>
                    <a:pt x="478" y="59"/>
                  </a:lnTo>
                  <a:lnTo>
                    <a:pt x="501" y="20"/>
                  </a:lnTo>
                  <a:lnTo>
                    <a:pt x="534" y="16"/>
                  </a:lnTo>
                  <a:lnTo>
                    <a:pt x="551" y="33"/>
                  </a:lnTo>
                  <a:lnTo>
                    <a:pt x="538" y="59"/>
                  </a:lnTo>
                  <a:lnTo>
                    <a:pt x="508" y="63"/>
                  </a:lnTo>
                  <a:lnTo>
                    <a:pt x="508" y="39"/>
                  </a:lnTo>
                  <a:lnTo>
                    <a:pt x="534" y="33"/>
                  </a:lnTo>
                  <a:lnTo>
                    <a:pt x="511" y="26"/>
                  </a:lnTo>
                  <a:lnTo>
                    <a:pt x="494" y="46"/>
                  </a:lnTo>
                  <a:lnTo>
                    <a:pt x="501" y="73"/>
                  </a:lnTo>
                  <a:lnTo>
                    <a:pt x="538" y="73"/>
                  </a:lnTo>
                  <a:lnTo>
                    <a:pt x="564" y="49"/>
                  </a:lnTo>
                  <a:lnTo>
                    <a:pt x="554" y="16"/>
                  </a:lnTo>
                  <a:lnTo>
                    <a:pt x="511" y="0"/>
                  </a:lnTo>
                  <a:lnTo>
                    <a:pt x="93" y="156"/>
                  </a:lnTo>
                  <a:lnTo>
                    <a:pt x="89" y="275"/>
                  </a:lnTo>
                  <a:lnTo>
                    <a:pt x="43" y="275"/>
                  </a:lnTo>
                  <a:lnTo>
                    <a:pt x="0" y="259"/>
                  </a:lnTo>
                  <a:close/>
                </a:path>
              </a:pathLst>
            </a:custGeom>
            <a:solidFill>
              <a:srgbClr val="000000"/>
            </a:solidFill>
            <a:ln w="9525">
              <a:noFill/>
              <a:round/>
              <a:headEnd/>
              <a:tailEnd/>
            </a:ln>
          </p:spPr>
          <p:txBody>
            <a:bodyPr/>
            <a:lstStyle/>
            <a:p>
              <a:endParaRPr lang="en-US" dirty="0"/>
            </a:p>
          </p:txBody>
        </p:sp>
        <p:sp>
          <p:nvSpPr>
            <p:cNvPr id="381193" name="Freeform 265"/>
            <p:cNvSpPr>
              <a:spLocks/>
            </p:cNvSpPr>
            <p:nvPr/>
          </p:nvSpPr>
          <p:spPr bwMode="auto">
            <a:xfrm>
              <a:off x="384" y="2407"/>
              <a:ext cx="123" cy="76"/>
            </a:xfrm>
            <a:custGeom>
              <a:avLst/>
              <a:gdLst/>
              <a:ahLst/>
              <a:cxnLst>
                <a:cxn ang="0">
                  <a:pos x="3" y="0"/>
                </a:cxn>
                <a:cxn ang="0">
                  <a:pos x="57" y="23"/>
                </a:cxn>
                <a:cxn ang="0">
                  <a:pos x="123" y="66"/>
                </a:cxn>
                <a:cxn ang="0">
                  <a:pos x="116" y="76"/>
                </a:cxn>
                <a:cxn ang="0">
                  <a:pos x="57" y="30"/>
                </a:cxn>
                <a:cxn ang="0">
                  <a:pos x="0" y="6"/>
                </a:cxn>
                <a:cxn ang="0">
                  <a:pos x="3" y="0"/>
                </a:cxn>
              </a:cxnLst>
              <a:rect l="0" t="0" r="r" b="b"/>
              <a:pathLst>
                <a:path w="123" h="76">
                  <a:moveTo>
                    <a:pt x="3" y="0"/>
                  </a:moveTo>
                  <a:lnTo>
                    <a:pt x="57" y="23"/>
                  </a:lnTo>
                  <a:lnTo>
                    <a:pt x="123" y="66"/>
                  </a:lnTo>
                  <a:lnTo>
                    <a:pt x="116" y="76"/>
                  </a:lnTo>
                  <a:lnTo>
                    <a:pt x="57" y="30"/>
                  </a:lnTo>
                  <a:lnTo>
                    <a:pt x="0" y="6"/>
                  </a:lnTo>
                  <a:lnTo>
                    <a:pt x="3" y="0"/>
                  </a:lnTo>
                  <a:close/>
                </a:path>
              </a:pathLst>
            </a:custGeom>
            <a:solidFill>
              <a:srgbClr val="000000"/>
            </a:solidFill>
            <a:ln w="9525">
              <a:noFill/>
              <a:round/>
              <a:headEnd/>
              <a:tailEnd/>
            </a:ln>
          </p:spPr>
          <p:txBody>
            <a:bodyPr/>
            <a:lstStyle/>
            <a:p>
              <a:endParaRPr lang="en-US" dirty="0"/>
            </a:p>
          </p:txBody>
        </p:sp>
        <p:sp>
          <p:nvSpPr>
            <p:cNvPr id="381194" name="Freeform 266"/>
            <p:cNvSpPr>
              <a:spLocks/>
            </p:cNvSpPr>
            <p:nvPr/>
          </p:nvSpPr>
          <p:spPr bwMode="auto">
            <a:xfrm>
              <a:off x="892" y="2191"/>
              <a:ext cx="70" cy="30"/>
            </a:xfrm>
            <a:custGeom>
              <a:avLst/>
              <a:gdLst/>
              <a:ahLst/>
              <a:cxnLst>
                <a:cxn ang="0">
                  <a:pos x="70" y="0"/>
                </a:cxn>
                <a:cxn ang="0">
                  <a:pos x="0" y="30"/>
                </a:cxn>
                <a:cxn ang="0">
                  <a:pos x="7" y="10"/>
                </a:cxn>
                <a:cxn ang="0">
                  <a:pos x="70" y="0"/>
                </a:cxn>
              </a:cxnLst>
              <a:rect l="0" t="0" r="r" b="b"/>
              <a:pathLst>
                <a:path w="70" h="30">
                  <a:moveTo>
                    <a:pt x="70" y="0"/>
                  </a:moveTo>
                  <a:lnTo>
                    <a:pt x="0" y="30"/>
                  </a:lnTo>
                  <a:lnTo>
                    <a:pt x="7" y="10"/>
                  </a:lnTo>
                  <a:lnTo>
                    <a:pt x="70" y="0"/>
                  </a:lnTo>
                  <a:close/>
                </a:path>
              </a:pathLst>
            </a:custGeom>
            <a:solidFill>
              <a:srgbClr val="000000"/>
            </a:solidFill>
            <a:ln w="9525">
              <a:noFill/>
              <a:round/>
              <a:headEnd/>
              <a:tailEnd/>
            </a:ln>
          </p:spPr>
          <p:txBody>
            <a:bodyPr/>
            <a:lstStyle/>
            <a:p>
              <a:endParaRPr lang="en-US" dirty="0"/>
            </a:p>
          </p:txBody>
        </p:sp>
        <p:sp>
          <p:nvSpPr>
            <p:cNvPr id="381195" name="Freeform 267"/>
            <p:cNvSpPr>
              <a:spLocks/>
            </p:cNvSpPr>
            <p:nvPr/>
          </p:nvSpPr>
          <p:spPr bwMode="auto">
            <a:xfrm>
              <a:off x="876" y="2178"/>
              <a:ext cx="146" cy="152"/>
            </a:xfrm>
            <a:custGeom>
              <a:avLst/>
              <a:gdLst/>
              <a:ahLst/>
              <a:cxnLst>
                <a:cxn ang="0">
                  <a:pos x="103" y="0"/>
                </a:cxn>
                <a:cxn ang="0">
                  <a:pos x="109" y="20"/>
                </a:cxn>
                <a:cxn ang="0">
                  <a:pos x="146" y="116"/>
                </a:cxn>
                <a:cxn ang="0">
                  <a:pos x="0" y="152"/>
                </a:cxn>
                <a:cxn ang="0">
                  <a:pos x="119" y="109"/>
                </a:cxn>
                <a:cxn ang="0">
                  <a:pos x="99" y="16"/>
                </a:cxn>
                <a:cxn ang="0">
                  <a:pos x="103" y="0"/>
                </a:cxn>
              </a:cxnLst>
              <a:rect l="0" t="0" r="r" b="b"/>
              <a:pathLst>
                <a:path w="146" h="152">
                  <a:moveTo>
                    <a:pt x="103" y="0"/>
                  </a:moveTo>
                  <a:lnTo>
                    <a:pt x="109" y="20"/>
                  </a:lnTo>
                  <a:lnTo>
                    <a:pt x="146" y="116"/>
                  </a:lnTo>
                  <a:lnTo>
                    <a:pt x="0" y="152"/>
                  </a:lnTo>
                  <a:lnTo>
                    <a:pt x="119" y="109"/>
                  </a:lnTo>
                  <a:lnTo>
                    <a:pt x="99" y="16"/>
                  </a:lnTo>
                  <a:lnTo>
                    <a:pt x="103" y="0"/>
                  </a:lnTo>
                  <a:close/>
                </a:path>
              </a:pathLst>
            </a:custGeom>
            <a:solidFill>
              <a:srgbClr val="000000"/>
            </a:solidFill>
            <a:ln w="9525">
              <a:noFill/>
              <a:round/>
              <a:headEnd/>
              <a:tailEnd/>
            </a:ln>
          </p:spPr>
          <p:txBody>
            <a:bodyPr/>
            <a:lstStyle/>
            <a:p>
              <a:endParaRPr lang="en-US" dirty="0"/>
            </a:p>
          </p:txBody>
        </p:sp>
        <p:sp>
          <p:nvSpPr>
            <p:cNvPr id="381196" name="Freeform 268"/>
            <p:cNvSpPr>
              <a:spLocks/>
            </p:cNvSpPr>
            <p:nvPr/>
          </p:nvSpPr>
          <p:spPr bwMode="auto">
            <a:xfrm>
              <a:off x="510" y="2437"/>
              <a:ext cx="319" cy="53"/>
            </a:xfrm>
            <a:custGeom>
              <a:avLst/>
              <a:gdLst/>
              <a:ahLst/>
              <a:cxnLst>
                <a:cxn ang="0">
                  <a:pos x="309" y="16"/>
                </a:cxn>
                <a:cxn ang="0">
                  <a:pos x="0" y="53"/>
                </a:cxn>
                <a:cxn ang="0">
                  <a:pos x="319" y="0"/>
                </a:cxn>
                <a:cxn ang="0">
                  <a:pos x="309" y="16"/>
                </a:cxn>
              </a:cxnLst>
              <a:rect l="0" t="0" r="r" b="b"/>
              <a:pathLst>
                <a:path w="319" h="53">
                  <a:moveTo>
                    <a:pt x="309" y="16"/>
                  </a:moveTo>
                  <a:lnTo>
                    <a:pt x="0" y="53"/>
                  </a:lnTo>
                  <a:lnTo>
                    <a:pt x="319" y="0"/>
                  </a:lnTo>
                  <a:lnTo>
                    <a:pt x="309" y="16"/>
                  </a:lnTo>
                  <a:close/>
                </a:path>
              </a:pathLst>
            </a:custGeom>
            <a:solidFill>
              <a:srgbClr val="000000"/>
            </a:solidFill>
            <a:ln w="9525">
              <a:noFill/>
              <a:round/>
              <a:headEnd/>
              <a:tailEnd/>
            </a:ln>
          </p:spPr>
          <p:txBody>
            <a:bodyPr/>
            <a:lstStyle/>
            <a:p>
              <a:endParaRPr lang="en-US" dirty="0"/>
            </a:p>
          </p:txBody>
        </p:sp>
        <p:sp>
          <p:nvSpPr>
            <p:cNvPr id="381197" name="Freeform 269"/>
            <p:cNvSpPr>
              <a:spLocks/>
            </p:cNvSpPr>
            <p:nvPr/>
          </p:nvSpPr>
          <p:spPr bwMode="auto">
            <a:xfrm>
              <a:off x="543" y="1978"/>
              <a:ext cx="14" cy="7"/>
            </a:xfrm>
            <a:custGeom>
              <a:avLst/>
              <a:gdLst/>
              <a:ahLst/>
              <a:cxnLst>
                <a:cxn ang="0">
                  <a:pos x="14" y="4"/>
                </a:cxn>
                <a:cxn ang="0">
                  <a:pos x="0" y="7"/>
                </a:cxn>
                <a:cxn ang="0">
                  <a:pos x="7" y="0"/>
                </a:cxn>
                <a:cxn ang="0">
                  <a:pos x="14" y="0"/>
                </a:cxn>
                <a:cxn ang="0">
                  <a:pos x="14" y="4"/>
                </a:cxn>
              </a:cxnLst>
              <a:rect l="0" t="0" r="r" b="b"/>
              <a:pathLst>
                <a:path w="14" h="7">
                  <a:moveTo>
                    <a:pt x="14" y="4"/>
                  </a:moveTo>
                  <a:lnTo>
                    <a:pt x="0" y="7"/>
                  </a:lnTo>
                  <a:lnTo>
                    <a:pt x="7" y="0"/>
                  </a:lnTo>
                  <a:lnTo>
                    <a:pt x="14" y="0"/>
                  </a:lnTo>
                  <a:lnTo>
                    <a:pt x="14" y="4"/>
                  </a:lnTo>
                  <a:close/>
                </a:path>
              </a:pathLst>
            </a:custGeom>
            <a:solidFill>
              <a:srgbClr val="000000"/>
            </a:solidFill>
            <a:ln w="9525">
              <a:noFill/>
              <a:round/>
              <a:headEnd/>
              <a:tailEnd/>
            </a:ln>
          </p:spPr>
          <p:txBody>
            <a:bodyPr/>
            <a:lstStyle/>
            <a:p>
              <a:endParaRPr lang="en-US" dirty="0"/>
            </a:p>
          </p:txBody>
        </p:sp>
        <p:sp>
          <p:nvSpPr>
            <p:cNvPr id="381198" name="Freeform 270"/>
            <p:cNvSpPr>
              <a:spLocks/>
            </p:cNvSpPr>
            <p:nvPr/>
          </p:nvSpPr>
          <p:spPr bwMode="auto">
            <a:xfrm>
              <a:off x="494" y="1982"/>
              <a:ext cx="20" cy="6"/>
            </a:xfrm>
            <a:custGeom>
              <a:avLst/>
              <a:gdLst/>
              <a:ahLst/>
              <a:cxnLst>
                <a:cxn ang="0">
                  <a:pos x="20" y="6"/>
                </a:cxn>
                <a:cxn ang="0">
                  <a:pos x="0" y="3"/>
                </a:cxn>
                <a:cxn ang="0">
                  <a:pos x="13" y="0"/>
                </a:cxn>
                <a:cxn ang="0">
                  <a:pos x="20" y="3"/>
                </a:cxn>
                <a:cxn ang="0">
                  <a:pos x="20" y="6"/>
                </a:cxn>
              </a:cxnLst>
              <a:rect l="0" t="0" r="r" b="b"/>
              <a:pathLst>
                <a:path w="20" h="6">
                  <a:moveTo>
                    <a:pt x="20" y="6"/>
                  </a:moveTo>
                  <a:lnTo>
                    <a:pt x="0" y="3"/>
                  </a:lnTo>
                  <a:lnTo>
                    <a:pt x="13" y="0"/>
                  </a:lnTo>
                  <a:lnTo>
                    <a:pt x="20" y="3"/>
                  </a:lnTo>
                  <a:lnTo>
                    <a:pt x="20" y="6"/>
                  </a:lnTo>
                  <a:close/>
                </a:path>
              </a:pathLst>
            </a:custGeom>
            <a:solidFill>
              <a:srgbClr val="000000"/>
            </a:solidFill>
            <a:ln w="9525">
              <a:noFill/>
              <a:round/>
              <a:headEnd/>
              <a:tailEnd/>
            </a:ln>
          </p:spPr>
          <p:txBody>
            <a:bodyPr/>
            <a:lstStyle/>
            <a:p>
              <a:endParaRPr lang="en-US" dirty="0"/>
            </a:p>
          </p:txBody>
        </p:sp>
        <p:sp>
          <p:nvSpPr>
            <p:cNvPr id="381199" name="Freeform 271"/>
            <p:cNvSpPr>
              <a:spLocks/>
            </p:cNvSpPr>
            <p:nvPr/>
          </p:nvSpPr>
          <p:spPr bwMode="auto">
            <a:xfrm>
              <a:off x="504" y="1988"/>
              <a:ext cx="13" cy="10"/>
            </a:xfrm>
            <a:custGeom>
              <a:avLst/>
              <a:gdLst/>
              <a:ahLst/>
              <a:cxnLst>
                <a:cxn ang="0">
                  <a:pos x="6" y="0"/>
                </a:cxn>
                <a:cxn ang="0">
                  <a:pos x="13" y="4"/>
                </a:cxn>
                <a:cxn ang="0">
                  <a:pos x="6" y="10"/>
                </a:cxn>
                <a:cxn ang="0">
                  <a:pos x="0" y="4"/>
                </a:cxn>
                <a:cxn ang="0">
                  <a:pos x="6" y="0"/>
                </a:cxn>
              </a:cxnLst>
              <a:rect l="0" t="0" r="r" b="b"/>
              <a:pathLst>
                <a:path w="13" h="10">
                  <a:moveTo>
                    <a:pt x="6" y="0"/>
                  </a:moveTo>
                  <a:lnTo>
                    <a:pt x="13" y="4"/>
                  </a:lnTo>
                  <a:lnTo>
                    <a:pt x="6" y="10"/>
                  </a:lnTo>
                  <a:lnTo>
                    <a:pt x="0" y="4"/>
                  </a:lnTo>
                  <a:lnTo>
                    <a:pt x="6" y="0"/>
                  </a:lnTo>
                  <a:close/>
                </a:path>
              </a:pathLst>
            </a:custGeom>
            <a:solidFill>
              <a:srgbClr val="000000"/>
            </a:solidFill>
            <a:ln w="9525">
              <a:noFill/>
              <a:round/>
              <a:headEnd/>
              <a:tailEnd/>
            </a:ln>
          </p:spPr>
          <p:txBody>
            <a:bodyPr/>
            <a:lstStyle/>
            <a:p>
              <a:endParaRPr lang="en-US" dirty="0"/>
            </a:p>
          </p:txBody>
        </p:sp>
        <p:sp>
          <p:nvSpPr>
            <p:cNvPr id="381200" name="Freeform 272"/>
            <p:cNvSpPr>
              <a:spLocks/>
            </p:cNvSpPr>
            <p:nvPr/>
          </p:nvSpPr>
          <p:spPr bwMode="auto">
            <a:xfrm>
              <a:off x="484" y="1992"/>
              <a:ext cx="26" cy="6"/>
            </a:xfrm>
            <a:custGeom>
              <a:avLst/>
              <a:gdLst/>
              <a:ahLst/>
              <a:cxnLst>
                <a:cxn ang="0">
                  <a:pos x="26" y="0"/>
                </a:cxn>
                <a:cxn ang="0">
                  <a:pos x="10" y="0"/>
                </a:cxn>
                <a:cxn ang="0">
                  <a:pos x="10" y="0"/>
                </a:cxn>
                <a:cxn ang="0">
                  <a:pos x="0" y="0"/>
                </a:cxn>
                <a:cxn ang="0">
                  <a:pos x="6" y="6"/>
                </a:cxn>
                <a:cxn ang="0">
                  <a:pos x="10" y="3"/>
                </a:cxn>
                <a:cxn ang="0">
                  <a:pos x="13" y="3"/>
                </a:cxn>
                <a:cxn ang="0">
                  <a:pos x="16" y="6"/>
                </a:cxn>
                <a:cxn ang="0">
                  <a:pos x="23" y="6"/>
                </a:cxn>
                <a:cxn ang="0">
                  <a:pos x="26" y="3"/>
                </a:cxn>
                <a:cxn ang="0">
                  <a:pos x="26" y="0"/>
                </a:cxn>
              </a:cxnLst>
              <a:rect l="0" t="0" r="r" b="b"/>
              <a:pathLst>
                <a:path w="26" h="6">
                  <a:moveTo>
                    <a:pt x="26" y="0"/>
                  </a:moveTo>
                  <a:lnTo>
                    <a:pt x="10" y="0"/>
                  </a:lnTo>
                  <a:lnTo>
                    <a:pt x="10" y="0"/>
                  </a:lnTo>
                  <a:lnTo>
                    <a:pt x="0" y="0"/>
                  </a:lnTo>
                  <a:lnTo>
                    <a:pt x="6" y="6"/>
                  </a:lnTo>
                  <a:lnTo>
                    <a:pt x="10" y="3"/>
                  </a:lnTo>
                  <a:lnTo>
                    <a:pt x="13" y="3"/>
                  </a:lnTo>
                  <a:lnTo>
                    <a:pt x="16" y="6"/>
                  </a:lnTo>
                  <a:lnTo>
                    <a:pt x="23" y="6"/>
                  </a:lnTo>
                  <a:lnTo>
                    <a:pt x="26" y="3"/>
                  </a:lnTo>
                  <a:lnTo>
                    <a:pt x="26" y="0"/>
                  </a:lnTo>
                  <a:close/>
                </a:path>
              </a:pathLst>
            </a:custGeom>
            <a:solidFill>
              <a:srgbClr val="000000"/>
            </a:solidFill>
            <a:ln w="9525">
              <a:noFill/>
              <a:round/>
              <a:headEnd/>
              <a:tailEnd/>
            </a:ln>
          </p:spPr>
          <p:txBody>
            <a:bodyPr/>
            <a:lstStyle/>
            <a:p>
              <a:endParaRPr lang="en-US" dirty="0"/>
            </a:p>
          </p:txBody>
        </p:sp>
        <p:sp>
          <p:nvSpPr>
            <p:cNvPr id="381201" name="Freeform 273"/>
            <p:cNvSpPr>
              <a:spLocks/>
            </p:cNvSpPr>
            <p:nvPr/>
          </p:nvSpPr>
          <p:spPr bwMode="auto">
            <a:xfrm>
              <a:off x="537" y="1985"/>
              <a:ext cx="13" cy="10"/>
            </a:xfrm>
            <a:custGeom>
              <a:avLst/>
              <a:gdLst/>
              <a:ahLst/>
              <a:cxnLst>
                <a:cxn ang="0">
                  <a:pos x="13" y="7"/>
                </a:cxn>
                <a:cxn ang="0">
                  <a:pos x="6" y="10"/>
                </a:cxn>
                <a:cxn ang="0">
                  <a:pos x="3" y="10"/>
                </a:cxn>
                <a:cxn ang="0">
                  <a:pos x="0" y="7"/>
                </a:cxn>
                <a:cxn ang="0">
                  <a:pos x="10" y="7"/>
                </a:cxn>
                <a:cxn ang="0">
                  <a:pos x="10" y="0"/>
                </a:cxn>
                <a:cxn ang="0">
                  <a:pos x="13" y="7"/>
                </a:cxn>
              </a:cxnLst>
              <a:rect l="0" t="0" r="r" b="b"/>
              <a:pathLst>
                <a:path w="13" h="10">
                  <a:moveTo>
                    <a:pt x="13" y="7"/>
                  </a:moveTo>
                  <a:lnTo>
                    <a:pt x="6" y="10"/>
                  </a:lnTo>
                  <a:lnTo>
                    <a:pt x="3" y="10"/>
                  </a:lnTo>
                  <a:lnTo>
                    <a:pt x="0" y="7"/>
                  </a:lnTo>
                  <a:lnTo>
                    <a:pt x="10" y="7"/>
                  </a:lnTo>
                  <a:lnTo>
                    <a:pt x="10" y="0"/>
                  </a:lnTo>
                  <a:lnTo>
                    <a:pt x="13" y="7"/>
                  </a:lnTo>
                  <a:close/>
                </a:path>
              </a:pathLst>
            </a:custGeom>
            <a:solidFill>
              <a:srgbClr val="000000"/>
            </a:solidFill>
            <a:ln w="9525">
              <a:noFill/>
              <a:round/>
              <a:headEnd/>
              <a:tailEnd/>
            </a:ln>
          </p:spPr>
          <p:txBody>
            <a:bodyPr/>
            <a:lstStyle/>
            <a:p>
              <a:endParaRPr lang="en-US" dirty="0"/>
            </a:p>
          </p:txBody>
        </p:sp>
        <p:sp>
          <p:nvSpPr>
            <p:cNvPr id="381202" name="Freeform 274"/>
            <p:cNvSpPr>
              <a:spLocks/>
            </p:cNvSpPr>
            <p:nvPr/>
          </p:nvSpPr>
          <p:spPr bwMode="auto">
            <a:xfrm>
              <a:off x="527" y="1922"/>
              <a:ext cx="60" cy="149"/>
            </a:xfrm>
            <a:custGeom>
              <a:avLst/>
              <a:gdLst/>
              <a:ahLst/>
              <a:cxnLst>
                <a:cxn ang="0">
                  <a:pos x="13" y="33"/>
                </a:cxn>
                <a:cxn ang="0">
                  <a:pos x="30" y="46"/>
                </a:cxn>
                <a:cxn ang="0">
                  <a:pos x="50" y="53"/>
                </a:cxn>
                <a:cxn ang="0">
                  <a:pos x="30" y="33"/>
                </a:cxn>
                <a:cxn ang="0">
                  <a:pos x="50" y="37"/>
                </a:cxn>
                <a:cxn ang="0">
                  <a:pos x="36" y="0"/>
                </a:cxn>
                <a:cxn ang="0">
                  <a:pos x="60" y="37"/>
                </a:cxn>
                <a:cxn ang="0">
                  <a:pos x="56" y="70"/>
                </a:cxn>
                <a:cxn ang="0">
                  <a:pos x="60" y="96"/>
                </a:cxn>
                <a:cxn ang="0">
                  <a:pos x="33" y="126"/>
                </a:cxn>
                <a:cxn ang="0">
                  <a:pos x="10" y="139"/>
                </a:cxn>
                <a:cxn ang="0">
                  <a:pos x="0" y="149"/>
                </a:cxn>
                <a:cxn ang="0">
                  <a:pos x="16" y="120"/>
                </a:cxn>
                <a:cxn ang="0">
                  <a:pos x="30" y="100"/>
                </a:cxn>
                <a:cxn ang="0">
                  <a:pos x="30" y="83"/>
                </a:cxn>
                <a:cxn ang="0">
                  <a:pos x="26" y="73"/>
                </a:cxn>
                <a:cxn ang="0">
                  <a:pos x="30" y="56"/>
                </a:cxn>
                <a:cxn ang="0">
                  <a:pos x="16" y="43"/>
                </a:cxn>
                <a:cxn ang="0">
                  <a:pos x="13" y="33"/>
                </a:cxn>
              </a:cxnLst>
              <a:rect l="0" t="0" r="r" b="b"/>
              <a:pathLst>
                <a:path w="60" h="149">
                  <a:moveTo>
                    <a:pt x="13" y="33"/>
                  </a:moveTo>
                  <a:lnTo>
                    <a:pt x="30" y="46"/>
                  </a:lnTo>
                  <a:lnTo>
                    <a:pt x="50" y="53"/>
                  </a:lnTo>
                  <a:lnTo>
                    <a:pt x="30" y="33"/>
                  </a:lnTo>
                  <a:lnTo>
                    <a:pt x="50" y="37"/>
                  </a:lnTo>
                  <a:lnTo>
                    <a:pt x="36" y="0"/>
                  </a:lnTo>
                  <a:lnTo>
                    <a:pt x="60" y="37"/>
                  </a:lnTo>
                  <a:lnTo>
                    <a:pt x="56" y="70"/>
                  </a:lnTo>
                  <a:lnTo>
                    <a:pt x="60" y="96"/>
                  </a:lnTo>
                  <a:lnTo>
                    <a:pt x="33" y="126"/>
                  </a:lnTo>
                  <a:lnTo>
                    <a:pt x="10" y="139"/>
                  </a:lnTo>
                  <a:lnTo>
                    <a:pt x="0" y="149"/>
                  </a:lnTo>
                  <a:lnTo>
                    <a:pt x="16" y="120"/>
                  </a:lnTo>
                  <a:lnTo>
                    <a:pt x="30" y="100"/>
                  </a:lnTo>
                  <a:lnTo>
                    <a:pt x="30" y="83"/>
                  </a:lnTo>
                  <a:lnTo>
                    <a:pt x="26" y="73"/>
                  </a:lnTo>
                  <a:lnTo>
                    <a:pt x="30" y="56"/>
                  </a:lnTo>
                  <a:lnTo>
                    <a:pt x="16" y="43"/>
                  </a:lnTo>
                  <a:lnTo>
                    <a:pt x="13" y="33"/>
                  </a:lnTo>
                  <a:close/>
                </a:path>
              </a:pathLst>
            </a:custGeom>
            <a:solidFill>
              <a:srgbClr val="000000"/>
            </a:solidFill>
            <a:ln w="9525">
              <a:noFill/>
              <a:round/>
              <a:headEnd/>
              <a:tailEnd/>
            </a:ln>
          </p:spPr>
          <p:txBody>
            <a:bodyPr/>
            <a:lstStyle/>
            <a:p>
              <a:endParaRPr lang="en-US" dirty="0"/>
            </a:p>
          </p:txBody>
        </p:sp>
        <p:sp>
          <p:nvSpPr>
            <p:cNvPr id="381203" name="Freeform 275"/>
            <p:cNvSpPr>
              <a:spLocks/>
            </p:cNvSpPr>
            <p:nvPr/>
          </p:nvSpPr>
          <p:spPr bwMode="auto">
            <a:xfrm>
              <a:off x="514" y="2022"/>
              <a:ext cx="26" cy="16"/>
            </a:xfrm>
            <a:custGeom>
              <a:avLst/>
              <a:gdLst/>
              <a:ahLst/>
              <a:cxnLst>
                <a:cxn ang="0">
                  <a:pos x="26" y="0"/>
                </a:cxn>
                <a:cxn ang="0">
                  <a:pos x="23" y="10"/>
                </a:cxn>
                <a:cxn ang="0">
                  <a:pos x="13" y="10"/>
                </a:cxn>
                <a:cxn ang="0">
                  <a:pos x="10" y="6"/>
                </a:cxn>
                <a:cxn ang="0">
                  <a:pos x="0" y="6"/>
                </a:cxn>
                <a:cxn ang="0">
                  <a:pos x="3" y="10"/>
                </a:cxn>
                <a:cxn ang="0">
                  <a:pos x="10" y="10"/>
                </a:cxn>
                <a:cxn ang="0">
                  <a:pos x="16" y="16"/>
                </a:cxn>
                <a:cxn ang="0">
                  <a:pos x="26" y="10"/>
                </a:cxn>
                <a:cxn ang="0">
                  <a:pos x="26" y="0"/>
                </a:cxn>
              </a:cxnLst>
              <a:rect l="0" t="0" r="r" b="b"/>
              <a:pathLst>
                <a:path w="26" h="16">
                  <a:moveTo>
                    <a:pt x="26" y="0"/>
                  </a:moveTo>
                  <a:lnTo>
                    <a:pt x="23" y="10"/>
                  </a:lnTo>
                  <a:lnTo>
                    <a:pt x="13" y="10"/>
                  </a:lnTo>
                  <a:lnTo>
                    <a:pt x="10" y="6"/>
                  </a:lnTo>
                  <a:lnTo>
                    <a:pt x="0" y="6"/>
                  </a:lnTo>
                  <a:lnTo>
                    <a:pt x="3" y="10"/>
                  </a:lnTo>
                  <a:lnTo>
                    <a:pt x="10" y="10"/>
                  </a:lnTo>
                  <a:lnTo>
                    <a:pt x="16" y="16"/>
                  </a:lnTo>
                  <a:lnTo>
                    <a:pt x="26" y="10"/>
                  </a:lnTo>
                  <a:lnTo>
                    <a:pt x="26" y="0"/>
                  </a:lnTo>
                  <a:close/>
                </a:path>
              </a:pathLst>
            </a:custGeom>
            <a:solidFill>
              <a:srgbClr val="000000"/>
            </a:solidFill>
            <a:ln w="9525">
              <a:noFill/>
              <a:round/>
              <a:headEnd/>
              <a:tailEnd/>
            </a:ln>
          </p:spPr>
          <p:txBody>
            <a:bodyPr/>
            <a:lstStyle/>
            <a:p>
              <a:endParaRPr lang="en-US" dirty="0"/>
            </a:p>
          </p:txBody>
        </p:sp>
        <p:sp>
          <p:nvSpPr>
            <p:cNvPr id="381204" name="Freeform 276"/>
            <p:cNvSpPr>
              <a:spLocks/>
            </p:cNvSpPr>
            <p:nvPr/>
          </p:nvSpPr>
          <p:spPr bwMode="auto">
            <a:xfrm>
              <a:off x="421" y="1885"/>
              <a:ext cx="142" cy="107"/>
            </a:xfrm>
            <a:custGeom>
              <a:avLst/>
              <a:gdLst/>
              <a:ahLst/>
              <a:cxnLst>
                <a:cxn ang="0">
                  <a:pos x="106" y="57"/>
                </a:cxn>
                <a:cxn ang="0">
                  <a:pos x="106" y="74"/>
                </a:cxn>
                <a:cxn ang="0">
                  <a:pos x="93" y="60"/>
                </a:cxn>
                <a:cxn ang="0">
                  <a:pos x="99" y="44"/>
                </a:cxn>
                <a:cxn ang="0">
                  <a:pos x="73" y="67"/>
                </a:cxn>
                <a:cxn ang="0">
                  <a:pos x="49" y="77"/>
                </a:cxn>
                <a:cxn ang="0">
                  <a:pos x="73" y="74"/>
                </a:cxn>
                <a:cxn ang="0">
                  <a:pos x="89" y="60"/>
                </a:cxn>
                <a:cxn ang="0">
                  <a:pos x="83" y="80"/>
                </a:cxn>
                <a:cxn ang="0">
                  <a:pos x="59" y="97"/>
                </a:cxn>
                <a:cxn ang="0">
                  <a:pos x="43" y="103"/>
                </a:cxn>
                <a:cxn ang="0">
                  <a:pos x="10" y="107"/>
                </a:cxn>
                <a:cxn ang="0">
                  <a:pos x="26" y="90"/>
                </a:cxn>
                <a:cxn ang="0">
                  <a:pos x="0" y="90"/>
                </a:cxn>
                <a:cxn ang="0">
                  <a:pos x="10" y="74"/>
                </a:cxn>
                <a:cxn ang="0">
                  <a:pos x="36" y="57"/>
                </a:cxn>
                <a:cxn ang="0">
                  <a:pos x="20" y="54"/>
                </a:cxn>
                <a:cxn ang="0">
                  <a:pos x="13" y="37"/>
                </a:cxn>
                <a:cxn ang="0">
                  <a:pos x="33" y="27"/>
                </a:cxn>
                <a:cxn ang="0">
                  <a:pos x="10" y="17"/>
                </a:cxn>
                <a:cxn ang="0">
                  <a:pos x="56" y="24"/>
                </a:cxn>
                <a:cxn ang="0">
                  <a:pos x="46" y="4"/>
                </a:cxn>
                <a:cxn ang="0">
                  <a:pos x="73" y="10"/>
                </a:cxn>
                <a:cxn ang="0">
                  <a:pos x="99" y="0"/>
                </a:cxn>
                <a:cxn ang="0">
                  <a:pos x="103" y="24"/>
                </a:cxn>
                <a:cxn ang="0">
                  <a:pos x="113" y="27"/>
                </a:cxn>
                <a:cxn ang="0">
                  <a:pos x="106" y="37"/>
                </a:cxn>
                <a:cxn ang="0">
                  <a:pos x="126" y="30"/>
                </a:cxn>
                <a:cxn ang="0">
                  <a:pos x="129" y="40"/>
                </a:cxn>
                <a:cxn ang="0">
                  <a:pos x="142" y="50"/>
                </a:cxn>
                <a:cxn ang="0">
                  <a:pos x="113" y="44"/>
                </a:cxn>
                <a:cxn ang="0">
                  <a:pos x="129" y="60"/>
                </a:cxn>
                <a:cxn ang="0">
                  <a:pos x="106" y="57"/>
                </a:cxn>
              </a:cxnLst>
              <a:rect l="0" t="0" r="r" b="b"/>
              <a:pathLst>
                <a:path w="142" h="107">
                  <a:moveTo>
                    <a:pt x="106" y="57"/>
                  </a:moveTo>
                  <a:lnTo>
                    <a:pt x="106" y="74"/>
                  </a:lnTo>
                  <a:lnTo>
                    <a:pt x="93" y="60"/>
                  </a:lnTo>
                  <a:lnTo>
                    <a:pt x="99" y="44"/>
                  </a:lnTo>
                  <a:lnTo>
                    <a:pt x="73" y="67"/>
                  </a:lnTo>
                  <a:lnTo>
                    <a:pt x="49" y="77"/>
                  </a:lnTo>
                  <a:lnTo>
                    <a:pt x="73" y="74"/>
                  </a:lnTo>
                  <a:lnTo>
                    <a:pt x="89" y="60"/>
                  </a:lnTo>
                  <a:lnTo>
                    <a:pt x="83" y="80"/>
                  </a:lnTo>
                  <a:lnTo>
                    <a:pt x="59" y="97"/>
                  </a:lnTo>
                  <a:lnTo>
                    <a:pt x="43" y="103"/>
                  </a:lnTo>
                  <a:lnTo>
                    <a:pt x="10" y="107"/>
                  </a:lnTo>
                  <a:lnTo>
                    <a:pt x="26" y="90"/>
                  </a:lnTo>
                  <a:lnTo>
                    <a:pt x="0" y="90"/>
                  </a:lnTo>
                  <a:lnTo>
                    <a:pt x="10" y="74"/>
                  </a:lnTo>
                  <a:lnTo>
                    <a:pt x="36" y="57"/>
                  </a:lnTo>
                  <a:lnTo>
                    <a:pt x="20" y="54"/>
                  </a:lnTo>
                  <a:lnTo>
                    <a:pt x="13" y="37"/>
                  </a:lnTo>
                  <a:lnTo>
                    <a:pt x="33" y="27"/>
                  </a:lnTo>
                  <a:lnTo>
                    <a:pt x="10" y="17"/>
                  </a:lnTo>
                  <a:lnTo>
                    <a:pt x="56" y="24"/>
                  </a:lnTo>
                  <a:lnTo>
                    <a:pt x="46" y="4"/>
                  </a:lnTo>
                  <a:lnTo>
                    <a:pt x="73" y="10"/>
                  </a:lnTo>
                  <a:lnTo>
                    <a:pt x="99" y="0"/>
                  </a:lnTo>
                  <a:lnTo>
                    <a:pt x="103" y="24"/>
                  </a:lnTo>
                  <a:lnTo>
                    <a:pt x="113" y="27"/>
                  </a:lnTo>
                  <a:lnTo>
                    <a:pt x="106" y="37"/>
                  </a:lnTo>
                  <a:lnTo>
                    <a:pt x="126" y="30"/>
                  </a:lnTo>
                  <a:lnTo>
                    <a:pt x="129" y="40"/>
                  </a:lnTo>
                  <a:lnTo>
                    <a:pt x="142" y="50"/>
                  </a:lnTo>
                  <a:lnTo>
                    <a:pt x="113" y="44"/>
                  </a:lnTo>
                  <a:lnTo>
                    <a:pt x="129" y="60"/>
                  </a:lnTo>
                  <a:lnTo>
                    <a:pt x="106" y="57"/>
                  </a:lnTo>
                  <a:close/>
                </a:path>
              </a:pathLst>
            </a:custGeom>
            <a:solidFill>
              <a:srgbClr val="000000"/>
            </a:solidFill>
            <a:ln w="9525">
              <a:noFill/>
              <a:round/>
              <a:headEnd/>
              <a:tailEnd/>
            </a:ln>
          </p:spPr>
          <p:txBody>
            <a:bodyPr/>
            <a:lstStyle/>
            <a:p>
              <a:endParaRPr lang="en-US" dirty="0"/>
            </a:p>
          </p:txBody>
        </p:sp>
        <p:sp>
          <p:nvSpPr>
            <p:cNvPr id="381205" name="Freeform 277"/>
            <p:cNvSpPr>
              <a:spLocks/>
            </p:cNvSpPr>
            <p:nvPr/>
          </p:nvSpPr>
          <p:spPr bwMode="auto">
            <a:xfrm>
              <a:off x="341" y="1875"/>
              <a:ext cx="216" cy="183"/>
            </a:xfrm>
            <a:custGeom>
              <a:avLst/>
              <a:gdLst/>
              <a:ahLst/>
              <a:cxnLst>
                <a:cxn ang="0">
                  <a:pos x="216" y="37"/>
                </a:cxn>
                <a:cxn ang="0">
                  <a:pos x="189" y="7"/>
                </a:cxn>
                <a:cxn ang="0">
                  <a:pos x="136" y="0"/>
                </a:cxn>
                <a:cxn ang="0">
                  <a:pos x="73" y="20"/>
                </a:cxn>
                <a:cxn ang="0">
                  <a:pos x="43" y="57"/>
                </a:cxn>
                <a:cxn ang="0">
                  <a:pos x="20" y="117"/>
                </a:cxn>
                <a:cxn ang="0">
                  <a:pos x="0" y="147"/>
                </a:cxn>
                <a:cxn ang="0">
                  <a:pos x="20" y="127"/>
                </a:cxn>
                <a:cxn ang="0">
                  <a:pos x="26" y="140"/>
                </a:cxn>
                <a:cxn ang="0">
                  <a:pos x="40" y="97"/>
                </a:cxn>
                <a:cxn ang="0">
                  <a:pos x="30" y="150"/>
                </a:cxn>
                <a:cxn ang="0">
                  <a:pos x="46" y="143"/>
                </a:cxn>
                <a:cxn ang="0">
                  <a:pos x="60" y="157"/>
                </a:cxn>
                <a:cxn ang="0">
                  <a:pos x="63" y="130"/>
                </a:cxn>
                <a:cxn ang="0">
                  <a:pos x="76" y="117"/>
                </a:cxn>
                <a:cxn ang="0">
                  <a:pos x="73" y="140"/>
                </a:cxn>
                <a:cxn ang="0">
                  <a:pos x="86" y="170"/>
                </a:cxn>
                <a:cxn ang="0">
                  <a:pos x="113" y="183"/>
                </a:cxn>
                <a:cxn ang="0">
                  <a:pos x="106" y="143"/>
                </a:cxn>
                <a:cxn ang="0">
                  <a:pos x="119" y="150"/>
                </a:cxn>
                <a:cxn ang="0">
                  <a:pos x="113" y="130"/>
                </a:cxn>
                <a:cxn ang="0">
                  <a:pos x="116" y="113"/>
                </a:cxn>
                <a:cxn ang="0">
                  <a:pos x="90" y="137"/>
                </a:cxn>
                <a:cxn ang="0">
                  <a:pos x="106" y="100"/>
                </a:cxn>
                <a:cxn ang="0">
                  <a:pos x="63" y="120"/>
                </a:cxn>
                <a:cxn ang="0">
                  <a:pos x="76" y="103"/>
                </a:cxn>
                <a:cxn ang="0">
                  <a:pos x="56" y="107"/>
                </a:cxn>
                <a:cxn ang="0">
                  <a:pos x="70" y="97"/>
                </a:cxn>
                <a:cxn ang="0">
                  <a:pos x="60" y="90"/>
                </a:cxn>
                <a:cxn ang="0">
                  <a:pos x="83" y="84"/>
                </a:cxn>
                <a:cxn ang="0">
                  <a:pos x="83" y="67"/>
                </a:cxn>
                <a:cxn ang="0">
                  <a:pos x="60" y="67"/>
                </a:cxn>
                <a:cxn ang="0">
                  <a:pos x="76" y="54"/>
                </a:cxn>
                <a:cxn ang="0">
                  <a:pos x="63" y="37"/>
                </a:cxn>
                <a:cxn ang="0">
                  <a:pos x="76" y="34"/>
                </a:cxn>
                <a:cxn ang="0">
                  <a:pos x="76" y="20"/>
                </a:cxn>
                <a:cxn ang="0">
                  <a:pos x="113" y="20"/>
                </a:cxn>
                <a:cxn ang="0">
                  <a:pos x="133" y="4"/>
                </a:cxn>
                <a:cxn ang="0">
                  <a:pos x="186" y="10"/>
                </a:cxn>
                <a:cxn ang="0">
                  <a:pos x="193" y="24"/>
                </a:cxn>
                <a:cxn ang="0">
                  <a:pos x="216" y="37"/>
                </a:cxn>
              </a:cxnLst>
              <a:rect l="0" t="0" r="r" b="b"/>
              <a:pathLst>
                <a:path w="216" h="183">
                  <a:moveTo>
                    <a:pt x="216" y="37"/>
                  </a:moveTo>
                  <a:lnTo>
                    <a:pt x="189" y="7"/>
                  </a:lnTo>
                  <a:lnTo>
                    <a:pt x="136" y="0"/>
                  </a:lnTo>
                  <a:lnTo>
                    <a:pt x="73" y="20"/>
                  </a:lnTo>
                  <a:lnTo>
                    <a:pt x="43" y="57"/>
                  </a:lnTo>
                  <a:lnTo>
                    <a:pt x="20" y="117"/>
                  </a:lnTo>
                  <a:lnTo>
                    <a:pt x="0" y="147"/>
                  </a:lnTo>
                  <a:lnTo>
                    <a:pt x="20" y="127"/>
                  </a:lnTo>
                  <a:lnTo>
                    <a:pt x="26" y="140"/>
                  </a:lnTo>
                  <a:lnTo>
                    <a:pt x="40" y="97"/>
                  </a:lnTo>
                  <a:lnTo>
                    <a:pt x="30" y="150"/>
                  </a:lnTo>
                  <a:lnTo>
                    <a:pt x="46" y="143"/>
                  </a:lnTo>
                  <a:lnTo>
                    <a:pt x="60" y="157"/>
                  </a:lnTo>
                  <a:lnTo>
                    <a:pt x="63" y="130"/>
                  </a:lnTo>
                  <a:lnTo>
                    <a:pt x="76" y="117"/>
                  </a:lnTo>
                  <a:lnTo>
                    <a:pt x="73" y="140"/>
                  </a:lnTo>
                  <a:lnTo>
                    <a:pt x="86" y="170"/>
                  </a:lnTo>
                  <a:lnTo>
                    <a:pt x="113" y="183"/>
                  </a:lnTo>
                  <a:lnTo>
                    <a:pt x="106" y="143"/>
                  </a:lnTo>
                  <a:lnTo>
                    <a:pt x="119" y="150"/>
                  </a:lnTo>
                  <a:lnTo>
                    <a:pt x="113" y="130"/>
                  </a:lnTo>
                  <a:lnTo>
                    <a:pt x="116" y="113"/>
                  </a:lnTo>
                  <a:lnTo>
                    <a:pt x="90" y="137"/>
                  </a:lnTo>
                  <a:lnTo>
                    <a:pt x="106" y="100"/>
                  </a:lnTo>
                  <a:lnTo>
                    <a:pt x="63" y="120"/>
                  </a:lnTo>
                  <a:lnTo>
                    <a:pt x="76" y="103"/>
                  </a:lnTo>
                  <a:lnTo>
                    <a:pt x="56" y="107"/>
                  </a:lnTo>
                  <a:lnTo>
                    <a:pt x="70" y="97"/>
                  </a:lnTo>
                  <a:lnTo>
                    <a:pt x="60" y="90"/>
                  </a:lnTo>
                  <a:lnTo>
                    <a:pt x="83" y="84"/>
                  </a:lnTo>
                  <a:lnTo>
                    <a:pt x="83" y="67"/>
                  </a:lnTo>
                  <a:lnTo>
                    <a:pt x="60" y="67"/>
                  </a:lnTo>
                  <a:lnTo>
                    <a:pt x="76" y="54"/>
                  </a:lnTo>
                  <a:lnTo>
                    <a:pt x="63" y="37"/>
                  </a:lnTo>
                  <a:lnTo>
                    <a:pt x="76" y="34"/>
                  </a:lnTo>
                  <a:lnTo>
                    <a:pt x="76" y="20"/>
                  </a:lnTo>
                  <a:lnTo>
                    <a:pt x="113" y="20"/>
                  </a:lnTo>
                  <a:lnTo>
                    <a:pt x="133" y="4"/>
                  </a:lnTo>
                  <a:lnTo>
                    <a:pt x="186" y="10"/>
                  </a:lnTo>
                  <a:lnTo>
                    <a:pt x="193" y="24"/>
                  </a:lnTo>
                  <a:lnTo>
                    <a:pt x="216" y="37"/>
                  </a:lnTo>
                  <a:close/>
                </a:path>
              </a:pathLst>
            </a:custGeom>
            <a:solidFill>
              <a:srgbClr val="000000"/>
            </a:solidFill>
            <a:ln w="9525">
              <a:noFill/>
              <a:round/>
              <a:headEnd/>
              <a:tailEnd/>
            </a:ln>
          </p:spPr>
          <p:txBody>
            <a:bodyPr/>
            <a:lstStyle/>
            <a:p>
              <a:endParaRPr lang="en-US" dirty="0"/>
            </a:p>
          </p:txBody>
        </p:sp>
        <p:sp>
          <p:nvSpPr>
            <p:cNvPr id="381206" name="Freeform 278"/>
            <p:cNvSpPr>
              <a:spLocks/>
            </p:cNvSpPr>
            <p:nvPr/>
          </p:nvSpPr>
          <p:spPr bwMode="auto">
            <a:xfrm>
              <a:off x="494" y="2038"/>
              <a:ext cx="43" cy="7"/>
            </a:xfrm>
            <a:custGeom>
              <a:avLst/>
              <a:gdLst/>
              <a:ahLst/>
              <a:cxnLst>
                <a:cxn ang="0">
                  <a:pos x="43" y="0"/>
                </a:cxn>
                <a:cxn ang="0">
                  <a:pos x="36" y="4"/>
                </a:cxn>
                <a:cxn ang="0">
                  <a:pos x="26" y="0"/>
                </a:cxn>
                <a:cxn ang="0">
                  <a:pos x="0" y="4"/>
                </a:cxn>
                <a:cxn ang="0">
                  <a:pos x="33" y="7"/>
                </a:cxn>
                <a:cxn ang="0">
                  <a:pos x="40" y="4"/>
                </a:cxn>
                <a:cxn ang="0">
                  <a:pos x="43" y="0"/>
                </a:cxn>
              </a:cxnLst>
              <a:rect l="0" t="0" r="r" b="b"/>
              <a:pathLst>
                <a:path w="43" h="7">
                  <a:moveTo>
                    <a:pt x="43" y="0"/>
                  </a:moveTo>
                  <a:lnTo>
                    <a:pt x="36" y="4"/>
                  </a:lnTo>
                  <a:lnTo>
                    <a:pt x="26" y="0"/>
                  </a:lnTo>
                  <a:lnTo>
                    <a:pt x="0" y="4"/>
                  </a:lnTo>
                  <a:lnTo>
                    <a:pt x="33" y="7"/>
                  </a:lnTo>
                  <a:lnTo>
                    <a:pt x="40" y="4"/>
                  </a:lnTo>
                  <a:lnTo>
                    <a:pt x="43" y="0"/>
                  </a:lnTo>
                  <a:close/>
                </a:path>
              </a:pathLst>
            </a:custGeom>
            <a:solidFill>
              <a:srgbClr val="000000"/>
            </a:solidFill>
            <a:ln w="9525">
              <a:noFill/>
              <a:round/>
              <a:headEnd/>
              <a:tailEnd/>
            </a:ln>
          </p:spPr>
          <p:txBody>
            <a:bodyPr/>
            <a:lstStyle/>
            <a:p>
              <a:endParaRPr lang="en-US" dirty="0"/>
            </a:p>
          </p:txBody>
        </p:sp>
        <p:sp>
          <p:nvSpPr>
            <p:cNvPr id="381207" name="Freeform 279"/>
            <p:cNvSpPr>
              <a:spLocks/>
            </p:cNvSpPr>
            <p:nvPr/>
          </p:nvSpPr>
          <p:spPr bwMode="auto">
            <a:xfrm>
              <a:off x="494" y="2042"/>
              <a:ext cx="36" cy="16"/>
            </a:xfrm>
            <a:custGeom>
              <a:avLst/>
              <a:gdLst/>
              <a:ahLst/>
              <a:cxnLst>
                <a:cxn ang="0">
                  <a:pos x="36" y="0"/>
                </a:cxn>
                <a:cxn ang="0">
                  <a:pos x="33" y="6"/>
                </a:cxn>
                <a:cxn ang="0">
                  <a:pos x="36" y="13"/>
                </a:cxn>
                <a:cxn ang="0">
                  <a:pos x="30" y="16"/>
                </a:cxn>
                <a:cxn ang="0">
                  <a:pos x="20" y="16"/>
                </a:cxn>
                <a:cxn ang="0">
                  <a:pos x="26" y="13"/>
                </a:cxn>
                <a:cxn ang="0">
                  <a:pos x="20" y="13"/>
                </a:cxn>
                <a:cxn ang="0">
                  <a:pos x="3" y="6"/>
                </a:cxn>
                <a:cxn ang="0">
                  <a:pos x="16" y="13"/>
                </a:cxn>
                <a:cxn ang="0">
                  <a:pos x="0" y="0"/>
                </a:cxn>
                <a:cxn ang="0">
                  <a:pos x="20" y="10"/>
                </a:cxn>
                <a:cxn ang="0">
                  <a:pos x="33" y="10"/>
                </a:cxn>
                <a:cxn ang="0">
                  <a:pos x="33" y="0"/>
                </a:cxn>
                <a:cxn ang="0">
                  <a:pos x="36" y="0"/>
                </a:cxn>
              </a:cxnLst>
              <a:rect l="0" t="0" r="r" b="b"/>
              <a:pathLst>
                <a:path w="36" h="16">
                  <a:moveTo>
                    <a:pt x="36" y="0"/>
                  </a:moveTo>
                  <a:lnTo>
                    <a:pt x="33" y="6"/>
                  </a:lnTo>
                  <a:lnTo>
                    <a:pt x="36" y="13"/>
                  </a:lnTo>
                  <a:lnTo>
                    <a:pt x="30" y="16"/>
                  </a:lnTo>
                  <a:lnTo>
                    <a:pt x="20" y="16"/>
                  </a:lnTo>
                  <a:lnTo>
                    <a:pt x="26" y="13"/>
                  </a:lnTo>
                  <a:lnTo>
                    <a:pt x="20" y="13"/>
                  </a:lnTo>
                  <a:lnTo>
                    <a:pt x="3" y="6"/>
                  </a:lnTo>
                  <a:lnTo>
                    <a:pt x="16" y="13"/>
                  </a:lnTo>
                  <a:lnTo>
                    <a:pt x="0" y="0"/>
                  </a:lnTo>
                  <a:lnTo>
                    <a:pt x="20" y="10"/>
                  </a:lnTo>
                  <a:lnTo>
                    <a:pt x="33" y="10"/>
                  </a:lnTo>
                  <a:lnTo>
                    <a:pt x="33" y="0"/>
                  </a:lnTo>
                  <a:lnTo>
                    <a:pt x="36" y="0"/>
                  </a:lnTo>
                  <a:close/>
                </a:path>
              </a:pathLst>
            </a:custGeom>
            <a:solidFill>
              <a:srgbClr val="000000"/>
            </a:solidFill>
            <a:ln w="9525">
              <a:noFill/>
              <a:round/>
              <a:headEnd/>
              <a:tailEnd/>
            </a:ln>
          </p:spPr>
          <p:txBody>
            <a:bodyPr/>
            <a:lstStyle/>
            <a:p>
              <a:endParaRPr lang="en-US" dirty="0"/>
            </a:p>
          </p:txBody>
        </p:sp>
        <p:sp>
          <p:nvSpPr>
            <p:cNvPr id="381208" name="Freeform 280"/>
            <p:cNvSpPr>
              <a:spLocks/>
            </p:cNvSpPr>
            <p:nvPr/>
          </p:nvSpPr>
          <p:spPr bwMode="auto">
            <a:xfrm>
              <a:off x="341" y="2025"/>
              <a:ext cx="106" cy="46"/>
            </a:xfrm>
            <a:custGeom>
              <a:avLst/>
              <a:gdLst/>
              <a:ahLst/>
              <a:cxnLst>
                <a:cxn ang="0">
                  <a:pos x="100" y="23"/>
                </a:cxn>
                <a:cxn ang="0">
                  <a:pos x="66" y="13"/>
                </a:cxn>
                <a:cxn ang="0">
                  <a:pos x="66" y="23"/>
                </a:cxn>
                <a:cxn ang="0">
                  <a:pos x="30" y="13"/>
                </a:cxn>
                <a:cxn ang="0">
                  <a:pos x="30" y="27"/>
                </a:cxn>
                <a:cxn ang="0">
                  <a:pos x="16" y="3"/>
                </a:cxn>
                <a:cxn ang="0">
                  <a:pos x="7" y="13"/>
                </a:cxn>
                <a:cxn ang="0">
                  <a:pos x="0" y="0"/>
                </a:cxn>
                <a:cxn ang="0">
                  <a:pos x="0" y="17"/>
                </a:cxn>
                <a:cxn ang="0">
                  <a:pos x="20" y="40"/>
                </a:cxn>
                <a:cxn ang="0">
                  <a:pos x="43" y="46"/>
                </a:cxn>
                <a:cxn ang="0">
                  <a:pos x="106" y="40"/>
                </a:cxn>
                <a:cxn ang="0">
                  <a:pos x="100" y="23"/>
                </a:cxn>
              </a:cxnLst>
              <a:rect l="0" t="0" r="r" b="b"/>
              <a:pathLst>
                <a:path w="106" h="46">
                  <a:moveTo>
                    <a:pt x="100" y="23"/>
                  </a:moveTo>
                  <a:lnTo>
                    <a:pt x="66" y="13"/>
                  </a:lnTo>
                  <a:lnTo>
                    <a:pt x="66" y="23"/>
                  </a:lnTo>
                  <a:lnTo>
                    <a:pt x="30" y="13"/>
                  </a:lnTo>
                  <a:lnTo>
                    <a:pt x="30" y="27"/>
                  </a:lnTo>
                  <a:lnTo>
                    <a:pt x="16" y="3"/>
                  </a:lnTo>
                  <a:lnTo>
                    <a:pt x="7" y="13"/>
                  </a:lnTo>
                  <a:lnTo>
                    <a:pt x="0" y="0"/>
                  </a:lnTo>
                  <a:lnTo>
                    <a:pt x="0" y="17"/>
                  </a:lnTo>
                  <a:lnTo>
                    <a:pt x="20" y="40"/>
                  </a:lnTo>
                  <a:lnTo>
                    <a:pt x="43" y="46"/>
                  </a:lnTo>
                  <a:lnTo>
                    <a:pt x="106" y="40"/>
                  </a:lnTo>
                  <a:lnTo>
                    <a:pt x="100" y="23"/>
                  </a:lnTo>
                  <a:close/>
                </a:path>
              </a:pathLst>
            </a:custGeom>
            <a:solidFill>
              <a:srgbClr val="000000"/>
            </a:solidFill>
            <a:ln w="9525">
              <a:noFill/>
              <a:round/>
              <a:headEnd/>
              <a:tailEnd/>
            </a:ln>
          </p:spPr>
          <p:txBody>
            <a:bodyPr/>
            <a:lstStyle/>
            <a:p>
              <a:endParaRPr lang="en-US" dirty="0"/>
            </a:p>
          </p:txBody>
        </p:sp>
        <p:sp>
          <p:nvSpPr>
            <p:cNvPr id="381209" name="Freeform 281"/>
            <p:cNvSpPr>
              <a:spLocks/>
            </p:cNvSpPr>
            <p:nvPr/>
          </p:nvSpPr>
          <p:spPr bwMode="auto">
            <a:xfrm>
              <a:off x="198" y="2404"/>
              <a:ext cx="169" cy="86"/>
            </a:xfrm>
            <a:custGeom>
              <a:avLst/>
              <a:gdLst/>
              <a:ahLst/>
              <a:cxnLst>
                <a:cxn ang="0">
                  <a:pos x="0" y="33"/>
                </a:cxn>
                <a:cxn ang="0">
                  <a:pos x="126" y="46"/>
                </a:cxn>
                <a:cxn ang="0">
                  <a:pos x="133" y="29"/>
                </a:cxn>
                <a:cxn ang="0">
                  <a:pos x="53" y="26"/>
                </a:cxn>
                <a:cxn ang="0">
                  <a:pos x="153" y="23"/>
                </a:cxn>
                <a:cxn ang="0">
                  <a:pos x="169" y="0"/>
                </a:cxn>
                <a:cxn ang="0">
                  <a:pos x="166" y="26"/>
                </a:cxn>
                <a:cxn ang="0">
                  <a:pos x="169" y="86"/>
                </a:cxn>
                <a:cxn ang="0">
                  <a:pos x="133" y="59"/>
                </a:cxn>
                <a:cxn ang="0">
                  <a:pos x="0" y="33"/>
                </a:cxn>
              </a:cxnLst>
              <a:rect l="0" t="0" r="r" b="b"/>
              <a:pathLst>
                <a:path w="169" h="86">
                  <a:moveTo>
                    <a:pt x="0" y="33"/>
                  </a:moveTo>
                  <a:lnTo>
                    <a:pt x="126" y="46"/>
                  </a:lnTo>
                  <a:lnTo>
                    <a:pt x="133" y="29"/>
                  </a:lnTo>
                  <a:lnTo>
                    <a:pt x="53" y="26"/>
                  </a:lnTo>
                  <a:lnTo>
                    <a:pt x="153" y="23"/>
                  </a:lnTo>
                  <a:lnTo>
                    <a:pt x="169" y="0"/>
                  </a:lnTo>
                  <a:lnTo>
                    <a:pt x="166" y="26"/>
                  </a:lnTo>
                  <a:lnTo>
                    <a:pt x="169" y="86"/>
                  </a:lnTo>
                  <a:lnTo>
                    <a:pt x="133" y="59"/>
                  </a:lnTo>
                  <a:lnTo>
                    <a:pt x="0" y="33"/>
                  </a:lnTo>
                  <a:close/>
                </a:path>
              </a:pathLst>
            </a:custGeom>
            <a:solidFill>
              <a:srgbClr val="000000"/>
            </a:solidFill>
            <a:ln w="9525">
              <a:noFill/>
              <a:round/>
              <a:headEnd/>
              <a:tailEnd/>
            </a:ln>
          </p:spPr>
          <p:txBody>
            <a:bodyPr/>
            <a:lstStyle/>
            <a:p>
              <a:endParaRPr lang="en-US" dirty="0"/>
            </a:p>
          </p:txBody>
        </p:sp>
        <p:sp>
          <p:nvSpPr>
            <p:cNvPr id="381210" name="Freeform 282"/>
            <p:cNvSpPr>
              <a:spLocks/>
            </p:cNvSpPr>
            <p:nvPr/>
          </p:nvSpPr>
          <p:spPr bwMode="auto">
            <a:xfrm>
              <a:off x="52" y="2420"/>
              <a:ext cx="36" cy="73"/>
            </a:xfrm>
            <a:custGeom>
              <a:avLst/>
              <a:gdLst/>
              <a:ahLst/>
              <a:cxnLst>
                <a:cxn ang="0">
                  <a:pos x="36" y="0"/>
                </a:cxn>
                <a:cxn ang="0">
                  <a:pos x="23" y="73"/>
                </a:cxn>
                <a:cxn ang="0">
                  <a:pos x="0" y="73"/>
                </a:cxn>
                <a:cxn ang="0">
                  <a:pos x="20" y="0"/>
                </a:cxn>
                <a:cxn ang="0">
                  <a:pos x="36" y="0"/>
                </a:cxn>
              </a:cxnLst>
              <a:rect l="0" t="0" r="r" b="b"/>
              <a:pathLst>
                <a:path w="36" h="73">
                  <a:moveTo>
                    <a:pt x="36" y="0"/>
                  </a:moveTo>
                  <a:lnTo>
                    <a:pt x="23" y="73"/>
                  </a:lnTo>
                  <a:lnTo>
                    <a:pt x="0" y="73"/>
                  </a:lnTo>
                  <a:lnTo>
                    <a:pt x="20" y="0"/>
                  </a:lnTo>
                  <a:lnTo>
                    <a:pt x="36" y="0"/>
                  </a:lnTo>
                  <a:close/>
                </a:path>
              </a:pathLst>
            </a:custGeom>
            <a:solidFill>
              <a:srgbClr val="000000"/>
            </a:solidFill>
            <a:ln w="9525">
              <a:noFill/>
              <a:round/>
              <a:headEnd/>
              <a:tailEnd/>
            </a:ln>
          </p:spPr>
          <p:txBody>
            <a:bodyPr/>
            <a:lstStyle/>
            <a:p>
              <a:endParaRPr lang="en-US" dirty="0"/>
            </a:p>
          </p:txBody>
        </p:sp>
        <p:sp>
          <p:nvSpPr>
            <p:cNvPr id="381211" name="Freeform 283"/>
            <p:cNvSpPr>
              <a:spLocks/>
            </p:cNvSpPr>
            <p:nvPr/>
          </p:nvSpPr>
          <p:spPr bwMode="auto">
            <a:xfrm>
              <a:off x="540" y="2058"/>
              <a:ext cx="170" cy="183"/>
            </a:xfrm>
            <a:custGeom>
              <a:avLst/>
              <a:gdLst/>
              <a:ahLst/>
              <a:cxnLst>
                <a:cxn ang="0">
                  <a:pos x="0" y="0"/>
                </a:cxn>
                <a:cxn ang="0">
                  <a:pos x="37" y="10"/>
                </a:cxn>
                <a:cxn ang="0">
                  <a:pos x="103" y="20"/>
                </a:cxn>
                <a:cxn ang="0">
                  <a:pos x="143" y="103"/>
                </a:cxn>
                <a:cxn ang="0">
                  <a:pos x="170" y="143"/>
                </a:cxn>
                <a:cxn ang="0">
                  <a:pos x="140" y="160"/>
                </a:cxn>
                <a:cxn ang="0">
                  <a:pos x="113" y="73"/>
                </a:cxn>
                <a:cxn ang="0">
                  <a:pos x="106" y="43"/>
                </a:cxn>
                <a:cxn ang="0">
                  <a:pos x="96" y="123"/>
                </a:cxn>
                <a:cxn ang="0">
                  <a:pos x="96" y="176"/>
                </a:cxn>
                <a:cxn ang="0">
                  <a:pos x="77" y="183"/>
                </a:cxn>
                <a:cxn ang="0">
                  <a:pos x="83" y="103"/>
                </a:cxn>
                <a:cxn ang="0">
                  <a:pos x="90" y="47"/>
                </a:cxn>
                <a:cxn ang="0">
                  <a:pos x="37" y="30"/>
                </a:cxn>
                <a:cxn ang="0">
                  <a:pos x="0" y="0"/>
                </a:cxn>
              </a:cxnLst>
              <a:rect l="0" t="0" r="r" b="b"/>
              <a:pathLst>
                <a:path w="170" h="183">
                  <a:moveTo>
                    <a:pt x="0" y="0"/>
                  </a:moveTo>
                  <a:lnTo>
                    <a:pt x="37" y="10"/>
                  </a:lnTo>
                  <a:lnTo>
                    <a:pt x="103" y="20"/>
                  </a:lnTo>
                  <a:lnTo>
                    <a:pt x="143" y="103"/>
                  </a:lnTo>
                  <a:lnTo>
                    <a:pt x="170" y="143"/>
                  </a:lnTo>
                  <a:lnTo>
                    <a:pt x="140" y="160"/>
                  </a:lnTo>
                  <a:lnTo>
                    <a:pt x="113" y="73"/>
                  </a:lnTo>
                  <a:lnTo>
                    <a:pt x="106" y="43"/>
                  </a:lnTo>
                  <a:lnTo>
                    <a:pt x="96" y="123"/>
                  </a:lnTo>
                  <a:lnTo>
                    <a:pt x="96" y="176"/>
                  </a:lnTo>
                  <a:lnTo>
                    <a:pt x="77" y="183"/>
                  </a:lnTo>
                  <a:lnTo>
                    <a:pt x="83" y="103"/>
                  </a:lnTo>
                  <a:lnTo>
                    <a:pt x="90" y="47"/>
                  </a:lnTo>
                  <a:lnTo>
                    <a:pt x="37" y="30"/>
                  </a:lnTo>
                  <a:lnTo>
                    <a:pt x="0" y="0"/>
                  </a:lnTo>
                  <a:close/>
                </a:path>
              </a:pathLst>
            </a:custGeom>
            <a:solidFill>
              <a:srgbClr val="000000"/>
            </a:solidFill>
            <a:ln w="9525">
              <a:noFill/>
              <a:round/>
              <a:headEnd/>
              <a:tailEnd/>
            </a:ln>
          </p:spPr>
          <p:txBody>
            <a:bodyPr/>
            <a:lstStyle/>
            <a:p>
              <a:endParaRPr lang="en-US" dirty="0"/>
            </a:p>
          </p:txBody>
        </p:sp>
        <p:sp>
          <p:nvSpPr>
            <p:cNvPr id="381212" name="Freeform 284"/>
            <p:cNvSpPr>
              <a:spLocks/>
            </p:cNvSpPr>
            <p:nvPr/>
          </p:nvSpPr>
          <p:spPr bwMode="auto">
            <a:xfrm>
              <a:off x="500" y="2154"/>
              <a:ext cx="43" cy="20"/>
            </a:xfrm>
            <a:custGeom>
              <a:avLst/>
              <a:gdLst/>
              <a:ahLst/>
              <a:cxnLst>
                <a:cxn ang="0">
                  <a:pos x="43" y="0"/>
                </a:cxn>
                <a:cxn ang="0">
                  <a:pos x="0" y="0"/>
                </a:cxn>
                <a:cxn ang="0">
                  <a:pos x="10" y="20"/>
                </a:cxn>
                <a:cxn ang="0">
                  <a:pos x="10" y="7"/>
                </a:cxn>
                <a:cxn ang="0">
                  <a:pos x="43" y="0"/>
                </a:cxn>
              </a:cxnLst>
              <a:rect l="0" t="0" r="r" b="b"/>
              <a:pathLst>
                <a:path w="43" h="20">
                  <a:moveTo>
                    <a:pt x="43" y="0"/>
                  </a:moveTo>
                  <a:lnTo>
                    <a:pt x="0" y="0"/>
                  </a:lnTo>
                  <a:lnTo>
                    <a:pt x="10" y="20"/>
                  </a:lnTo>
                  <a:lnTo>
                    <a:pt x="10" y="7"/>
                  </a:lnTo>
                  <a:lnTo>
                    <a:pt x="43" y="0"/>
                  </a:lnTo>
                  <a:close/>
                </a:path>
              </a:pathLst>
            </a:custGeom>
            <a:solidFill>
              <a:srgbClr val="000000"/>
            </a:solidFill>
            <a:ln w="9525">
              <a:noFill/>
              <a:round/>
              <a:headEnd/>
              <a:tailEnd/>
            </a:ln>
          </p:spPr>
          <p:txBody>
            <a:bodyPr/>
            <a:lstStyle/>
            <a:p>
              <a:endParaRPr lang="en-US" dirty="0"/>
            </a:p>
          </p:txBody>
        </p:sp>
        <p:sp>
          <p:nvSpPr>
            <p:cNvPr id="381213" name="Freeform 285"/>
            <p:cNvSpPr>
              <a:spLocks/>
            </p:cNvSpPr>
            <p:nvPr/>
          </p:nvSpPr>
          <p:spPr bwMode="auto">
            <a:xfrm>
              <a:off x="417" y="2061"/>
              <a:ext cx="47" cy="120"/>
            </a:xfrm>
            <a:custGeom>
              <a:avLst/>
              <a:gdLst/>
              <a:ahLst/>
              <a:cxnLst>
                <a:cxn ang="0">
                  <a:pos x="47" y="120"/>
                </a:cxn>
                <a:cxn ang="0">
                  <a:pos x="14" y="24"/>
                </a:cxn>
                <a:cxn ang="0">
                  <a:pos x="0" y="0"/>
                </a:cxn>
                <a:cxn ang="0">
                  <a:pos x="14" y="0"/>
                </a:cxn>
                <a:cxn ang="0">
                  <a:pos x="47" y="120"/>
                </a:cxn>
              </a:cxnLst>
              <a:rect l="0" t="0" r="r" b="b"/>
              <a:pathLst>
                <a:path w="47" h="120">
                  <a:moveTo>
                    <a:pt x="47" y="120"/>
                  </a:moveTo>
                  <a:lnTo>
                    <a:pt x="14" y="24"/>
                  </a:lnTo>
                  <a:lnTo>
                    <a:pt x="0" y="0"/>
                  </a:lnTo>
                  <a:lnTo>
                    <a:pt x="14" y="0"/>
                  </a:lnTo>
                  <a:lnTo>
                    <a:pt x="47" y="120"/>
                  </a:lnTo>
                  <a:close/>
                </a:path>
              </a:pathLst>
            </a:custGeom>
            <a:solidFill>
              <a:srgbClr val="000000"/>
            </a:solidFill>
            <a:ln w="9525">
              <a:noFill/>
              <a:round/>
              <a:headEnd/>
              <a:tailEnd/>
            </a:ln>
          </p:spPr>
          <p:txBody>
            <a:bodyPr/>
            <a:lstStyle/>
            <a:p>
              <a:endParaRPr lang="en-US" dirty="0"/>
            </a:p>
          </p:txBody>
        </p:sp>
        <p:sp>
          <p:nvSpPr>
            <p:cNvPr id="381214" name="Freeform 286"/>
            <p:cNvSpPr>
              <a:spLocks/>
            </p:cNvSpPr>
            <p:nvPr/>
          </p:nvSpPr>
          <p:spPr bwMode="auto">
            <a:xfrm>
              <a:off x="397" y="2168"/>
              <a:ext cx="73" cy="60"/>
            </a:xfrm>
            <a:custGeom>
              <a:avLst/>
              <a:gdLst/>
              <a:ahLst/>
              <a:cxnLst>
                <a:cxn ang="0">
                  <a:pos x="73" y="60"/>
                </a:cxn>
                <a:cxn ang="0">
                  <a:pos x="34" y="26"/>
                </a:cxn>
                <a:cxn ang="0">
                  <a:pos x="44" y="0"/>
                </a:cxn>
                <a:cxn ang="0">
                  <a:pos x="0" y="20"/>
                </a:cxn>
                <a:cxn ang="0">
                  <a:pos x="27" y="16"/>
                </a:cxn>
                <a:cxn ang="0">
                  <a:pos x="27" y="33"/>
                </a:cxn>
                <a:cxn ang="0">
                  <a:pos x="73" y="60"/>
                </a:cxn>
              </a:cxnLst>
              <a:rect l="0" t="0" r="r" b="b"/>
              <a:pathLst>
                <a:path w="73" h="60">
                  <a:moveTo>
                    <a:pt x="73" y="60"/>
                  </a:moveTo>
                  <a:lnTo>
                    <a:pt x="34" y="26"/>
                  </a:lnTo>
                  <a:lnTo>
                    <a:pt x="44" y="0"/>
                  </a:lnTo>
                  <a:lnTo>
                    <a:pt x="0" y="20"/>
                  </a:lnTo>
                  <a:lnTo>
                    <a:pt x="27" y="16"/>
                  </a:lnTo>
                  <a:lnTo>
                    <a:pt x="27" y="33"/>
                  </a:lnTo>
                  <a:lnTo>
                    <a:pt x="73" y="60"/>
                  </a:lnTo>
                  <a:close/>
                </a:path>
              </a:pathLst>
            </a:custGeom>
            <a:solidFill>
              <a:srgbClr val="000000"/>
            </a:solidFill>
            <a:ln w="9525">
              <a:noFill/>
              <a:round/>
              <a:headEnd/>
              <a:tailEnd/>
            </a:ln>
          </p:spPr>
          <p:txBody>
            <a:bodyPr/>
            <a:lstStyle/>
            <a:p>
              <a:endParaRPr lang="en-US" dirty="0"/>
            </a:p>
          </p:txBody>
        </p:sp>
        <p:sp>
          <p:nvSpPr>
            <p:cNvPr id="381215" name="Freeform 287"/>
            <p:cNvSpPr>
              <a:spLocks/>
            </p:cNvSpPr>
            <p:nvPr/>
          </p:nvSpPr>
          <p:spPr bwMode="auto">
            <a:xfrm>
              <a:off x="331" y="2068"/>
              <a:ext cx="73" cy="103"/>
            </a:xfrm>
            <a:custGeom>
              <a:avLst/>
              <a:gdLst/>
              <a:ahLst/>
              <a:cxnLst>
                <a:cxn ang="0">
                  <a:pos x="73" y="0"/>
                </a:cxn>
                <a:cxn ang="0">
                  <a:pos x="63" y="67"/>
                </a:cxn>
                <a:cxn ang="0">
                  <a:pos x="63" y="103"/>
                </a:cxn>
                <a:cxn ang="0">
                  <a:pos x="60" y="17"/>
                </a:cxn>
                <a:cxn ang="0">
                  <a:pos x="0" y="47"/>
                </a:cxn>
                <a:cxn ang="0">
                  <a:pos x="0" y="33"/>
                </a:cxn>
                <a:cxn ang="0">
                  <a:pos x="40" y="13"/>
                </a:cxn>
                <a:cxn ang="0">
                  <a:pos x="63" y="0"/>
                </a:cxn>
                <a:cxn ang="0">
                  <a:pos x="73" y="0"/>
                </a:cxn>
              </a:cxnLst>
              <a:rect l="0" t="0" r="r" b="b"/>
              <a:pathLst>
                <a:path w="73" h="103">
                  <a:moveTo>
                    <a:pt x="73" y="0"/>
                  </a:moveTo>
                  <a:lnTo>
                    <a:pt x="63" y="67"/>
                  </a:lnTo>
                  <a:lnTo>
                    <a:pt x="63" y="103"/>
                  </a:lnTo>
                  <a:lnTo>
                    <a:pt x="60" y="17"/>
                  </a:lnTo>
                  <a:lnTo>
                    <a:pt x="0" y="47"/>
                  </a:lnTo>
                  <a:lnTo>
                    <a:pt x="0" y="33"/>
                  </a:lnTo>
                  <a:lnTo>
                    <a:pt x="40" y="13"/>
                  </a:lnTo>
                  <a:lnTo>
                    <a:pt x="63" y="0"/>
                  </a:lnTo>
                  <a:lnTo>
                    <a:pt x="73" y="0"/>
                  </a:lnTo>
                  <a:close/>
                </a:path>
              </a:pathLst>
            </a:custGeom>
            <a:solidFill>
              <a:srgbClr val="000000"/>
            </a:solidFill>
            <a:ln w="9525">
              <a:noFill/>
              <a:round/>
              <a:headEnd/>
              <a:tailEnd/>
            </a:ln>
          </p:spPr>
          <p:txBody>
            <a:bodyPr/>
            <a:lstStyle/>
            <a:p>
              <a:endParaRPr lang="en-US" dirty="0"/>
            </a:p>
          </p:txBody>
        </p:sp>
        <p:sp>
          <p:nvSpPr>
            <p:cNvPr id="381216" name="Freeform 288"/>
            <p:cNvSpPr>
              <a:spLocks/>
            </p:cNvSpPr>
            <p:nvPr/>
          </p:nvSpPr>
          <p:spPr bwMode="auto">
            <a:xfrm>
              <a:off x="367" y="2251"/>
              <a:ext cx="127" cy="96"/>
            </a:xfrm>
            <a:custGeom>
              <a:avLst/>
              <a:gdLst/>
              <a:ahLst/>
              <a:cxnLst>
                <a:cxn ang="0">
                  <a:pos x="0" y="13"/>
                </a:cxn>
                <a:cxn ang="0">
                  <a:pos x="57" y="0"/>
                </a:cxn>
                <a:cxn ang="0">
                  <a:pos x="74" y="6"/>
                </a:cxn>
                <a:cxn ang="0">
                  <a:pos x="97" y="0"/>
                </a:cxn>
                <a:cxn ang="0">
                  <a:pos x="103" y="20"/>
                </a:cxn>
                <a:cxn ang="0">
                  <a:pos x="127" y="56"/>
                </a:cxn>
                <a:cxn ang="0">
                  <a:pos x="110" y="56"/>
                </a:cxn>
                <a:cxn ang="0">
                  <a:pos x="93" y="36"/>
                </a:cxn>
                <a:cxn ang="0">
                  <a:pos x="90" y="10"/>
                </a:cxn>
                <a:cxn ang="0">
                  <a:pos x="74" y="16"/>
                </a:cxn>
                <a:cxn ang="0">
                  <a:pos x="70" y="43"/>
                </a:cxn>
                <a:cxn ang="0">
                  <a:pos x="74" y="56"/>
                </a:cxn>
                <a:cxn ang="0">
                  <a:pos x="93" y="60"/>
                </a:cxn>
                <a:cxn ang="0">
                  <a:pos x="70" y="83"/>
                </a:cxn>
                <a:cxn ang="0">
                  <a:pos x="34" y="96"/>
                </a:cxn>
                <a:cxn ang="0">
                  <a:pos x="20" y="86"/>
                </a:cxn>
                <a:cxn ang="0">
                  <a:pos x="54" y="83"/>
                </a:cxn>
                <a:cxn ang="0">
                  <a:pos x="0" y="66"/>
                </a:cxn>
                <a:cxn ang="0">
                  <a:pos x="50" y="56"/>
                </a:cxn>
                <a:cxn ang="0">
                  <a:pos x="64" y="40"/>
                </a:cxn>
                <a:cxn ang="0">
                  <a:pos x="44" y="36"/>
                </a:cxn>
                <a:cxn ang="0">
                  <a:pos x="64" y="20"/>
                </a:cxn>
                <a:cxn ang="0">
                  <a:pos x="0" y="13"/>
                </a:cxn>
              </a:cxnLst>
              <a:rect l="0" t="0" r="r" b="b"/>
              <a:pathLst>
                <a:path w="127" h="96">
                  <a:moveTo>
                    <a:pt x="0" y="13"/>
                  </a:moveTo>
                  <a:lnTo>
                    <a:pt x="57" y="0"/>
                  </a:lnTo>
                  <a:lnTo>
                    <a:pt x="74" y="6"/>
                  </a:lnTo>
                  <a:lnTo>
                    <a:pt x="97" y="0"/>
                  </a:lnTo>
                  <a:lnTo>
                    <a:pt x="103" y="20"/>
                  </a:lnTo>
                  <a:lnTo>
                    <a:pt x="127" y="56"/>
                  </a:lnTo>
                  <a:lnTo>
                    <a:pt x="110" y="56"/>
                  </a:lnTo>
                  <a:lnTo>
                    <a:pt x="93" y="36"/>
                  </a:lnTo>
                  <a:lnTo>
                    <a:pt x="90" y="10"/>
                  </a:lnTo>
                  <a:lnTo>
                    <a:pt x="74" y="16"/>
                  </a:lnTo>
                  <a:lnTo>
                    <a:pt x="70" y="43"/>
                  </a:lnTo>
                  <a:lnTo>
                    <a:pt x="74" y="56"/>
                  </a:lnTo>
                  <a:lnTo>
                    <a:pt x="93" y="60"/>
                  </a:lnTo>
                  <a:lnTo>
                    <a:pt x="70" y="83"/>
                  </a:lnTo>
                  <a:lnTo>
                    <a:pt x="34" y="96"/>
                  </a:lnTo>
                  <a:lnTo>
                    <a:pt x="20" y="86"/>
                  </a:lnTo>
                  <a:lnTo>
                    <a:pt x="54" y="83"/>
                  </a:lnTo>
                  <a:lnTo>
                    <a:pt x="0" y="66"/>
                  </a:lnTo>
                  <a:lnTo>
                    <a:pt x="50" y="56"/>
                  </a:lnTo>
                  <a:lnTo>
                    <a:pt x="64" y="40"/>
                  </a:lnTo>
                  <a:lnTo>
                    <a:pt x="44" y="36"/>
                  </a:lnTo>
                  <a:lnTo>
                    <a:pt x="64" y="20"/>
                  </a:lnTo>
                  <a:lnTo>
                    <a:pt x="0" y="13"/>
                  </a:lnTo>
                  <a:close/>
                </a:path>
              </a:pathLst>
            </a:custGeom>
            <a:solidFill>
              <a:srgbClr val="000000"/>
            </a:solidFill>
            <a:ln w="9525">
              <a:noFill/>
              <a:round/>
              <a:headEnd/>
              <a:tailEnd/>
            </a:ln>
          </p:spPr>
          <p:txBody>
            <a:bodyPr/>
            <a:lstStyle/>
            <a:p>
              <a:endParaRPr lang="en-US" dirty="0"/>
            </a:p>
          </p:txBody>
        </p:sp>
        <p:sp>
          <p:nvSpPr>
            <p:cNvPr id="381217" name="Freeform 289"/>
            <p:cNvSpPr>
              <a:spLocks/>
            </p:cNvSpPr>
            <p:nvPr/>
          </p:nvSpPr>
          <p:spPr bwMode="auto">
            <a:xfrm>
              <a:off x="464" y="2204"/>
              <a:ext cx="126" cy="87"/>
            </a:xfrm>
            <a:custGeom>
              <a:avLst/>
              <a:gdLst/>
              <a:ahLst/>
              <a:cxnLst>
                <a:cxn ang="0">
                  <a:pos x="0" y="50"/>
                </a:cxn>
                <a:cxn ang="0">
                  <a:pos x="46" y="4"/>
                </a:cxn>
                <a:cxn ang="0">
                  <a:pos x="93" y="0"/>
                </a:cxn>
                <a:cxn ang="0">
                  <a:pos x="106" y="17"/>
                </a:cxn>
                <a:cxn ang="0">
                  <a:pos x="123" y="33"/>
                </a:cxn>
                <a:cxn ang="0">
                  <a:pos x="126" y="37"/>
                </a:cxn>
                <a:cxn ang="0">
                  <a:pos x="116" y="40"/>
                </a:cxn>
                <a:cxn ang="0">
                  <a:pos x="119" y="53"/>
                </a:cxn>
                <a:cxn ang="0">
                  <a:pos x="93" y="63"/>
                </a:cxn>
                <a:cxn ang="0">
                  <a:pos x="70" y="67"/>
                </a:cxn>
                <a:cxn ang="0">
                  <a:pos x="40" y="83"/>
                </a:cxn>
                <a:cxn ang="0">
                  <a:pos x="13" y="87"/>
                </a:cxn>
                <a:cxn ang="0">
                  <a:pos x="10" y="83"/>
                </a:cxn>
                <a:cxn ang="0">
                  <a:pos x="40" y="73"/>
                </a:cxn>
                <a:cxn ang="0">
                  <a:pos x="76" y="57"/>
                </a:cxn>
                <a:cxn ang="0">
                  <a:pos x="93" y="57"/>
                </a:cxn>
                <a:cxn ang="0">
                  <a:pos x="109" y="53"/>
                </a:cxn>
                <a:cxn ang="0">
                  <a:pos x="93" y="30"/>
                </a:cxn>
                <a:cxn ang="0">
                  <a:pos x="53" y="17"/>
                </a:cxn>
                <a:cxn ang="0">
                  <a:pos x="83" y="20"/>
                </a:cxn>
                <a:cxn ang="0">
                  <a:pos x="109" y="37"/>
                </a:cxn>
                <a:cxn ang="0">
                  <a:pos x="113" y="37"/>
                </a:cxn>
                <a:cxn ang="0">
                  <a:pos x="83" y="10"/>
                </a:cxn>
                <a:cxn ang="0">
                  <a:pos x="53" y="10"/>
                </a:cxn>
                <a:cxn ang="0">
                  <a:pos x="0" y="60"/>
                </a:cxn>
                <a:cxn ang="0">
                  <a:pos x="0" y="50"/>
                </a:cxn>
              </a:cxnLst>
              <a:rect l="0" t="0" r="r" b="b"/>
              <a:pathLst>
                <a:path w="126" h="87">
                  <a:moveTo>
                    <a:pt x="0" y="50"/>
                  </a:moveTo>
                  <a:lnTo>
                    <a:pt x="46" y="4"/>
                  </a:lnTo>
                  <a:lnTo>
                    <a:pt x="93" y="0"/>
                  </a:lnTo>
                  <a:lnTo>
                    <a:pt x="106" y="17"/>
                  </a:lnTo>
                  <a:lnTo>
                    <a:pt x="123" y="33"/>
                  </a:lnTo>
                  <a:lnTo>
                    <a:pt x="126" y="37"/>
                  </a:lnTo>
                  <a:lnTo>
                    <a:pt x="116" y="40"/>
                  </a:lnTo>
                  <a:lnTo>
                    <a:pt x="119" y="53"/>
                  </a:lnTo>
                  <a:lnTo>
                    <a:pt x="93" y="63"/>
                  </a:lnTo>
                  <a:lnTo>
                    <a:pt x="70" y="67"/>
                  </a:lnTo>
                  <a:lnTo>
                    <a:pt x="40" y="83"/>
                  </a:lnTo>
                  <a:lnTo>
                    <a:pt x="13" y="87"/>
                  </a:lnTo>
                  <a:lnTo>
                    <a:pt x="10" y="83"/>
                  </a:lnTo>
                  <a:lnTo>
                    <a:pt x="40" y="73"/>
                  </a:lnTo>
                  <a:lnTo>
                    <a:pt x="76" y="57"/>
                  </a:lnTo>
                  <a:lnTo>
                    <a:pt x="93" y="57"/>
                  </a:lnTo>
                  <a:lnTo>
                    <a:pt x="109" y="53"/>
                  </a:lnTo>
                  <a:lnTo>
                    <a:pt x="93" y="30"/>
                  </a:lnTo>
                  <a:lnTo>
                    <a:pt x="53" y="17"/>
                  </a:lnTo>
                  <a:lnTo>
                    <a:pt x="83" y="20"/>
                  </a:lnTo>
                  <a:lnTo>
                    <a:pt x="109" y="37"/>
                  </a:lnTo>
                  <a:lnTo>
                    <a:pt x="113" y="37"/>
                  </a:lnTo>
                  <a:lnTo>
                    <a:pt x="83" y="10"/>
                  </a:lnTo>
                  <a:lnTo>
                    <a:pt x="53" y="10"/>
                  </a:lnTo>
                  <a:lnTo>
                    <a:pt x="0" y="60"/>
                  </a:lnTo>
                  <a:lnTo>
                    <a:pt x="0" y="50"/>
                  </a:lnTo>
                  <a:close/>
                </a:path>
              </a:pathLst>
            </a:custGeom>
            <a:solidFill>
              <a:srgbClr val="000000"/>
            </a:solidFill>
            <a:ln w="9525">
              <a:noFill/>
              <a:round/>
              <a:headEnd/>
              <a:tailEnd/>
            </a:ln>
          </p:spPr>
          <p:txBody>
            <a:bodyPr/>
            <a:lstStyle/>
            <a:p>
              <a:endParaRPr lang="en-US" dirty="0"/>
            </a:p>
          </p:txBody>
        </p:sp>
        <p:sp>
          <p:nvSpPr>
            <p:cNvPr id="381218" name="Freeform 290"/>
            <p:cNvSpPr>
              <a:spLocks/>
            </p:cNvSpPr>
            <p:nvPr/>
          </p:nvSpPr>
          <p:spPr bwMode="auto">
            <a:xfrm>
              <a:off x="520" y="2231"/>
              <a:ext cx="50" cy="30"/>
            </a:xfrm>
            <a:custGeom>
              <a:avLst/>
              <a:gdLst/>
              <a:ahLst/>
              <a:cxnLst>
                <a:cxn ang="0">
                  <a:pos x="0" y="0"/>
                </a:cxn>
                <a:cxn ang="0">
                  <a:pos x="30" y="10"/>
                </a:cxn>
                <a:cxn ang="0">
                  <a:pos x="50" y="30"/>
                </a:cxn>
                <a:cxn ang="0">
                  <a:pos x="37" y="30"/>
                </a:cxn>
                <a:cxn ang="0">
                  <a:pos x="23" y="13"/>
                </a:cxn>
                <a:cxn ang="0">
                  <a:pos x="0" y="0"/>
                </a:cxn>
              </a:cxnLst>
              <a:rect l="0" t="0" r="r" b="b"/>
              <a:pathLst>
                <a:path w="50" h="30">
                  <a:moveTo>
                    <a:pt x="0" y="0"/>
                  </a:moveTo>
                  <a:lnTo>
                    <a:pt x="30" y="10"/>
                  </a:lnTo>
                  <a:lnTo>
                    <a:pt x="50" y="30"/>
                  </a:lnTo>
                  <a:lnTo>
                    <a:pt x="37" y="30"/>
                  </a:lnTo>
                  <a:lnTo>
                    <a:pt x="23" y="13"/>
                  </a:lnTo>
                  <a:lnTo>
                    <a:pt x="0" y="0"/>
                  </a:lnTo>
                  <a:close/>
                </a:path>
              </a:pathLst>
            </a:custGeom>
            <a:solidFill>
              <a:srgbClr val="000000"/>
            </a:solidFill>
            <a:ln w="9525">
              <a:noFill/>
              <a:round/>
              <a:headEnd/>
              <a:tailEnd/>
            </a:ln>
          </p:spPr>
          <p:txBody>
            <a:bodyPr/>
            <a:lstStyle/>
            <a:p>
              <a:endParaRPr lang="en-US" dirty="0"/>
            </a:p>
          </p:txBody>
        </p:sp>
        <p:sp>
          <p:nvSpPr>
            <p:cNvPr id="381219" name="Freeform 291"/>
            <p:cNvSpPr>
              <a:spLocks/>
            </p:cNvSpPr>
            <p:nvPr/>
          </p:nvSpPr>
          <p:spPr bwMode="auto">
            <a:xfrm>
              <a:off x="530" y="2247"/>
              <a:ext cx="30" cy="24"/>
            </a:xfrm>
            <a:custGeom>
              <a:avLst/>
              <a:gdLst/>
              <a:ahLst/>
              <a:cxnLst>
                <a:cxn ang="0">
                  <a:pos x="0" y="0"/>
                </a:cxn>
                <a:cxn ang="0">
                  <a:pos x="30" y="14"/>
                </a:cxn>
                <a:cxn ang="0">
                  <a:pos x="13" y="24"/>
                </a:cxn>
                <a:cxn ang="0">
                  <a:pos x="0" y="0"/>
                </a:cxn>
              </a:cxnLst>
              <a:rect l="0" t="0" r="r" b="b"/>
              <a:pathLst>
                <a:path w="30" h="24">
                  <a:moveTo>
                    <a:pt x="0" y="0"/>
                  </a:moveTo>
                  <a:lnTo>
                    <a:pt x="30" y="14"/>
                  </a:lnTo>
                  <a:lnTo>
                    <a:pt x="13" y="24"/>
                  </a:lnTo>
                  <a:lnTo>
                    <a:pt x="0" y="0"/>
                  </a:lnTo>
                  <a:close/>
                </a:path>
              </a:pathLst>
            </a:custGeom>
            <a:solidFill>
              <a:srgbClr val="000000"/>
            </a:solidFill>
            <a:ln w="9525">
              <a:noFill/>
              <a:round/>
              <a:headEnd/>
              <a:tailEnd/>
            </a:ln>
          </p:spPr>
          <p:txBody>
            <a:bodyPr/>
            <a:lstStyle/>
            <a:p>
              <a:endParaRPr lang="en-US" dirty="0"/>
            </a:p>
          </p:txBody>
        </p:sp>
        <p:sp>
          <p:nvSpPr>
            <p:cNvPr id="381220" name="Freeform 292"/>
            <p:cNvSpPr>
              <a:spLocks/>
            </p:cNvSpPr>
            <p:nvPr/>
          </p:nvSpPr>
          <p:spPr bwMode="auto">
            <a:xfrm>
              <a:off x="487" y="2287"/>
              <a:ext cx="7" cy="20"/>
            </a:xfrm>
            <a:custGeom>
              <a:avLst/>
              <a:gdLst/>
              <a:ahLst/>
              <a:cxnLst>
                <a:cxn ang="0">
                  <a:pos x="7" y="0"/>
                </a:cxn>
                <a:cxn ang="0">
                  <a:pos x="7" y="20"/>
                </a:cxn>
                <a:cxn ang="0">
                  <a:pos x="0" y="0"/>
                </a:cxn>
                <a:cxn ang="0">
                  <a:pos x="7" y="0"/>
                </a:cxn>
              </a:cxnLst>
              <a:rect l="0" t="0" r="r" b="b"/>
              <a:pathLst>
                <a:path w="7" h="20">
                  <a:moveTo>
                    <a:pt x="7" y="0"/>
                  </a:moveTo>
                  <a:lnTo>
                    <a:pt x="7" y="20"/>
                  </a:lnTo>
                  <a:lnTo>
                    <a:pt x="0" y="0"/>
                  </a:lnTo>
                  <a:lnTo>
                    <a:pt x="7" y="0"/>
                  </a:lnTo>
                  <a:close/>
                </a:path>
              </a:pathLst>
            </a:custGeom>
            <a:solidFill>
              <a:srgbClr val="000000"/>
            </a:solidFill>
            <a:ln w="9525">
              <a:noFill/>
              <a:round/>
              <a:headEnd/>
              <a:tailEnd/>
            </a:ln>
          </p:spPr>
          <p:txBody>
            <a:bodyPr/>
            <a:lstStyle/>
            <a:p>
              <a:endParaRPr lang="en-US" dirty="0"/>
            </a:p>
          </p:txBody>
        </p:sp>
        <p:sp>
          <p:nvSpPr>
            <p:cNvPr id="381221" name="Freeform 293"/>
            <p:cNvSpPr>
              <a:spLocks/>
            </p:cNvSpPr>
            <p:nvPr/>
          </p:nvSpPr>
          <p:spPr bwMode="auto">
            <a:xfrm>
              <a:off x="447" y="2307"/>
              <a:ext cx="80" cy="73"/>
            </a:xfrm>
            <a:custGeom>
              <a:avLst/>
              <a:gdLst/>
              <a:ahLst/>
              <a:cxnLst>
                <a:cxn ang="0">
                  <a:pos x="43" y="0"/>
                </a:cxn>
                <a:cxn ang="0">
                  <a:pos x="0" y="17"/>
                </a:cxn>
                <a:cxn ang="0">
                  <a:pos x="23" y="23"/>
                </a:cxn>
                <a:cxn ang="0">
                  <a:pos x="0" y="73"/>
                </a:cxn>
                <a:cxn ang="0">
                  <a:pos x="80" y="0"/>
                </a:cxn>
                <a:cxn ang="0">
                  <a:pos x="43" y="0"/>
                </a:cxn>
              </a:cxnLst>
              <a:rect l="0" t="0" r="r" b="b"/>
              <a:pathLst>
                <a:path w="80" h="73">
                  <a:moveTo>
                    <a:pt x="43" y="0"/>
                  </a:moveTo>
                  <a:lnTo>
                    <a:pt x="0" y="17"/>
                  </a:lnTo>
                  <a:lnTo>
                    <a:pt x="23" y="23"/>
                  </a:lnTo>
                  <a:lnTo>
                    <a:pt x="0" y="73"/>
                  </a:lnTo>
                  <a:lnTo>
                    <a:pt x="80" y="0"/>
                  </a:lnTo>
                  <a:lnTo>
                    <a:pt x="43" y="0"/>
                  </a:lnTo>
                  <a:close/>
                </a:path>
              </a:pathLst>
            </a:custGeom>
            <a:solidFill>
              <a:srgbClr val="000000"/>
            </a:solidFill>
            <a:ln w="9525">
              <a:noFill/>
              <a:round/>
              <a:headEnd/>
              <a:tailEnd/>
            </a:ln>
          </p:spPr>
          <p:txBody>
            <a:bodyPr/>
            <a:lstStyle/>
            <a:p>
              <a:endParaRPr lang="en-US" dirty="0"/>
            </a:p>
          </p:txBody>
        </p:sp>
        <p:sp>
          <p:nvSpPr>
            <p:cNvPr id="381222" name="Freeform 294"/>
            <p:cNvSpPr>
              <a:spLocks/>
            </p:cNvSpPr>
            <p:nvPr/>
          </p:nvSpPr>
          <p:spPr bwMode="auto">
            <a:xfrm>
              <a:off x="470" y="2135"/>
              <a:ext cx="44" cy="112"/>
            </a:xfrm>
            <a:custGeom>
              <a:avLst/>
              <a:gdLst/>
              <a:ahLst/>
              <a:cxnLst>
                <a:cxn ang="0">
                  <a:pos x="44" y="39"/>
                </a:cxn>
                <a:cxn ang="0">
                  <a:pos x="7" y="86"/>
                </a:cxn>
                <a:cxn ang="0">
                  <a:pos x="24" y="0"/>
                </a:cxn>
                <a:cxn ang="0">
                  <a:pos x="0" y="56"/>
                </a:cxn>
                <a:cxn ang="0">
                  <a:pos x="7" y="112"/>
                </a:cxn>
                <a:cxn ang="0">
                  <a:pos x="44" y="39"/>
                </a:cxn>
              </a:cxnLst>
              <a:rect l="0" t="0" r="r" b="b"/>
              <a:pathLst>
                <a:path w="44" h="112">
                  <a:moveTo>
                    <a:pt x="44" y="39"/>
                  </a:moveTo>
                  <a:lnTo>
                    <a:pt x="7" y="86"/>
                  </a:lnTo>
                  <a:lnTo>
                    <a:pt x="24" y="0"/>
                  </a:lnTo>
                  <a:lnTo>
                    <a:pt x="0" y="56"/>
                  </a:lnTo>
                  <a:lnTo>
                    <a:pt x="7" y="112"/>
                  </a:lnTo>
                  <a:lnTo>
                    <a:pt x="44" y="39"/>
                  </a:lnTo>
                  <a:close/>
                </a:path>
              </a:pathLst>
            </a:custGeom>
            <a:solidFill>
              <a:srgbClr val="000000"/>
            </a:solidFill>
            <a:ln w="9525">
              <a:noFill/>
              <a:round/>
              <a:headEnd/>
              <a:tailEnd/>
            </a:ln>
          </p:spPr>
          <p:txBody>
            <a:bodyPr/>
            <a:lstStyle/>
            <a:p>
              <a:endParaRPr lang="en-US" dirty="0"/>
            </a:p>
          </p:txBody>
        </p:sp>
        <p:sp>
          <p:nvSpPr>
            <p:cNvPr id="381223" name="Freeform 295"/>
            <p:cNvSpPr>
              <a:spLocks/>
            </p:cNvSpPr>
            <p:nvPr/>
          </p:nvSpPr>
          <p:spPr bwMode="auto">
            <a:xfrm>
              <a:off x="454" y="2061"/>
              <a:ext cx="86" cy="64"/>
            </a:xfrm>
            <a:custGeom>
              <a:avLst/>
              <a:gdLst/>
              <a:ahLst/>
              <a:cxnLst>
                <a:cxn ang="0">
                  <a:pos x="73" y="17"/>
                </a:cxn>
                <a:cxn ang="0">
                  <a:pos x="53" y="17"/>
                </a:cxn>
                <a:cxn ang="0">
                  <a:pos x="0" y="0"/>
                </a:cxn>
                <a:cxn ang="0">
                  <a:pos x="20" y="10"/>
                </a:cxn>
                <a:cxn ang="0">
                  <a:pos x="53" y="24"/>
                </a:cxn>
                <a:cxn ang="0">
                  <a:pos x="40" y="64"/>
                </a:cxn>
                <a:cxn ang="0">
                  <a:pos x="60" y="24"/>
                </a:cxn>
                <a:cxn ang="0">
                  <a:pos x="73" y="24"/>
                </a:cxn>
                <a:cxn ang="0">
                  <a:pos x="86" y="57"/>
                </a:cxn>
                <a:cxn ang="0">
                  <a:pos x="73" y="17"/>
                </a:cxn>
              </a:cxnLst>
              <a:rect l="0" t="0" r="r" b="b"/>
              <a:pathLst>
                <a:path w="86" h="64">
                  <a:moveTo>
                    <a:pt x="73" y="17"/>
                  </a:moveTo>
                  <a:lnTo>
                    <a:pt x="53" y="17"/>
                  </a:lnTo>
                  <a:lnTo>
                    <a:pt x="0" y="0"/>
                  </a:lnTo>
                  <a:lnTo>
                    <a:pt x="20" y="10"/>
                  </a:lnTo>
                  <a:lnTo>
                    <a:pt x="53" y="24"/>
                  </a:lnTo>
                  <a:lnTo>
                    <a:pt x="40" y="64"/>
                  </a:lnTo>
                  <a:lnTo>
                    <a:pt x="60" y="24"/>
                  </a:lnTo>
                  <a:lnTo>
                    <a:pt x="73" y="24"/>
                  </a:lnTo>
                  <a:lnTo>
                    <a:pt x="86" y="57"/>
                  </a:lnTo>
                  <a:lnTo>
                    <a:pt x="73" y="17"/>
                  </a:lnTo>
                  <a:close/>
                </a:path>
              </a:pathLst>
            </a:custGeom>
            <a:solidFill>
              <a:srgbClr val="000000"/>
            </a:solidFill>
            <a:ln w="9525">
              <a:noFill/>
              <a:round/>
              <a:headEnd/>
              <a:tailEnd/>
            </a:ln>
          </p:spPr>
          <p:txBody>
            <a:bodyPr/>
            <a:lstStyle/>
            <a:p>
              <a:endParaRPr lang="en-US" dirty="0"/>
            </a:p>
          </p:txBody>
        </p:sp>
        <p:sp>
          <p:nvSpPr>
            <p:cNvPr id="381224" name="Freeform 296"/>
            <p:cNvSpPr>
              <a:spLocks/>
            </p:cNvSpPr>
            <p:nvPr/>
          </p:nvSpPr>
          <p:spPr bwMode="auto">
            <a:xfrm>
              <a:off x="567" y="2281"/>
              <a:ext cx="209" cy="116"/>
            </a:xfrm>
            <a:custGeom>
              <a:avLst/>
              <a:gdLst/>
              <a:ahLst/>
              <a:cxnLst>
                <a:cxn ang="0">
                  <a:pos x="10" y="116"/>
                </a:cxn>
                <a:cxn ang="0">
                  <a:pos x="209" y="0"/>
                </a:cxn>
                <a:cxn ang="0">
                  <a:pos x="0" y="116"/>
                </a:cxn>
                <a:cxn ang="0">
                  <a:pos x="10" y="116"/>
                </a:cxn>
              </a:cxnLst>
              <a:rect l="0" t="0" r="r" b="b"/>
              <a:pathLst>
                <a:path w="209" h="116">
                  <a:moveTo>
                    <a:pt x="10" y="116"/>
                  </a:moveTo>
                  <a:lnTo>
                    <a:pt x="209" y="0"/>
                  </a:lnTo>
                  <a:lnTo>
                    <a:pt x="0" y="116"/>
                  </a:lnTo>
                  <a:lnTo>
                    <a:pt x="10" y="116"/>
                  </a:lnTo>
                  <a:close/>
                </a:path>
              </a:pathLst>
            </a:custGeom>
            <a:solidFill>
              <a:srgbClr val="000000"/>
            </a:solidFill>
            <a:ln w="9525">
              <a:noFill/>
              <a:round/>
              <a:headEnd/>
              <a:tailEnd/>
            </a:ln>
          </p:spPr>
          <p:txBody>
            <a:bodyPr/>
            <a:lstStyle/>
            <a:p>
              <a:endParaRPr lang="en-US" dirty="0"/>
            </a:p>
          </p:txBody>
        </p:sp>
        <p:sp>
          <p:nvSpPr>
            <p:cNvPr id="381225" name="Freeform 297"/>
            <p:cNvSpPr>
              <a:spLocks/>
            </p:cNvSpPr>
            <p:nvPr/>
          </p:nvSpPr>
          <p:spPr bwMode="auto">
            <a:xfrm>
              <a:off x="577" y="2400"/>
              <a:ext cx="73" cy="13"/>
            </a:xfrm>
            <a:custGeom>
              <a:avLst/>
              <a:gdLst/>
              <a:ahLst/>
              <a:cxnLst>
                <a:cxn ang="0">
                  <a:pos x="3" y="0"/>
                </a:cxn>
                <a:cxn ang="0">
                  <a:pos x="73" y="13"/>
                </a:cxn>
                <a:cxn ang="0">
                  <a:pos x="0" y="13"/>
                </a:cxn>
                <a:cxn ang="0">
                  <a:pos x="3" y="0"/>
                </a:cxn>
              </a:cxnLst>
              <a:rect l="0" t="0" r="r" b="b"/>
              <a:pathLst>
                <a:path w="73" h="13">
                  <a:moveTo>
                    <a:pt x="3" y="0"/>
                  </a:moveTo>
                  <a:lnTo>
                    <a:pt x="73" y="13"/>
                  </a:lnTo>
                  <a:lnTo>
                    <a:pt x="0" y="13"/>
                  </a:lnTo>
                  <a:lnTo>
                    <a:pt x="3" y="0"/>
                  </a:lnTo>
                  <a:close/>
                </a:path>
              </a:pathLst>
            </a:custGeom>
            <a:solidFill>
              <a:srgbClr val="000000"/>
            </a:solidFill>
            <a:ln w="9525">
              <a:noFill/>
              <a:round/>
              <a:headEnd/>
              <a:tailEnd/>
            </a:ln>
          </p:spPr>
          <p:txBody>
            <a:bodyPr/>
            <a:lstStyle/>
            <a:p>
              <a:endParaRPr lang="en-US" dirty="0"/>
            </a:p>
          </p:txBody>
        </p:sp>
        <p:sp>
          <p:nvSpPr>
            <p:cNvPr id="381226" name="Freeform 298"/>
            <p:cNvSpPr>
              <a:spLocks/>
            </p:cNvSpPr>
            <p:nvPr/>
          </p:nvSpPr>
          <p:spPr bwMode="auto">
            <a:xfrm>
              <a:off x="547" y="2314"/>
              <a:ext cx="86" cy="83"/>
            </a:xfrm>
            <a:custGeom>
              <a:avLst/>
              <a:gdLst/>
              <a:ahLst/>
              <a:cxnLst>
                <a:cxn ang="0">
                  <a:pos x="16" y="83"/>
                </a:cxn>
                <a:cxn ang="0">
                  <a:pos x="86" y="0"/>
                </a:cxn>
                <a:cxn ang="0">
                  <a:pos x="0" y="80"/>
                </a:cxn>
                <a:cxn ang="0">
                  <a:pos x="16" y="83"/>
                </a:cxn>
              </a:cxnLst>
              <a:rect l="0" t="0" r="r" b="b"/>
              <a:pathLst>
                <a:path w="86" h="83">
                  <a:moveTo>
                    <a:pt x="16" y="83"/>
                  </a:moveTo>
                  <a:lnTo>
                    <a:pt x="86" y="0"/>
                  </a:lnTo>
                  <a:lnTo>
                    <a:pt x="0" y="80"/>
                  </a:lnTo>
                  <a:lnTo>
                    <a:pt x="16" y="83"/>
                  </a:lnTo>
                  <a:close/>
                </a:path>
              </a:pathLst>
            </a:custGeom>
            <a:solidFill>
              <a:srgbClr val="000000"/>
            </a:solidFill>
            <a:ln w="9525">
              <a:noFill/>
              <a:round/>
              <a:headEnd/>
              <a:tailEnd/>
            </a:ln>
          </p:spPr>
          <p:txBody>
            <a:bodyPr/>
            <a:lstStyle/>
            <a:p>
              <a:endParaRPr lang="en-US" dirty="0"/>
            </a:p>
          </p:txBody>
        </p:sp>
        <p:sp>
          <p:nvSpPr>
            <p:cNvPr id="381227" name="Freeform 299"/>
            <p:cNvSpPr>
              <a:spLocks/>
            </p:cNvSpPr>
            <p:nvPr/>
          </p:nvSpPr>
          <p:spPr bwMode="auto">
            <a:xfrm>
              <a:off x="308" y="1905"/>
              <a:ext cx="26" cy="44"/>
            </a:xfrm>
            <a:custGeom>
              <a:avLst/>
              <a:gdLst/>
              <a:ahLst/>
              <a:cxnLst>
                <a:cxn ang="0">
                  <a:pos x="26" y="0"/>
                </a:cxn>
                <a:cxn ang="0">
                  <a:pos x="26" y="17"/>
                </a:cxn>
                <a:cxn ang="0">
                  <a:pos x="13" y="27"/>
                </a:cxn>
                <a:cxn ang="0">
                  <a:pos x="0" y="44"/>
                </a:cxn>
                <a:cxn ang="0">
                  <a:pos x="10" y="24"/>
                </a:cxn>
                <a:cxn ang="0">
                  <a:pos x="23" y="10"/>
                </a:cxn>
                <a:cxn ang="0">
                  <a:pos x="26" y="0"/>
                </a:cxn>
              </a:cxnLst>
              <a:rect l="0" t="0" r="r" b="b"/>
              <a:pathLst>
                <a:path w="26" h="44">
                  <a:moveTo>
                    <a:pt x="26" y="0"/>
                  </a:moveTo>
                  <a:lnTo>
                    <a:pt x="26" y="17"/>
                  </a:lnTo>
                  <a:lnTo>
                    <a:pt x="13" y="27"/>
                  </a:lnTo>
                  <a:lnTo>
                    <a:pt x="0" y="44"/>
                  </a:lnTo>
                  <a:lnTo>
                    <a:pt x="10" y="24"/>
                  </a:lnTo>
                  <a:lnTo>
                    <a:pt x="23" y="10"/>
                  </a:lnTo>
                  <a:lnTo>
                    <a:pt x="26" y="0"/>
                  </a:lnTo>
                  <a:close/>
                </a:path>
              </a:pathLst>
            </a:custGeom>
            <a:solidFill>
              <a:srgbClr val="000000"/>
            </a:solidFill>
            <a:ln w="9525">
              <a:noFill/>
              <a:round/>
              <a:headEnd/>
              <a:tailEnd/>
            </a:ln>
          </p:spPr>
          <p:txBody>
            <a:bodyPr/>
            <a:lstStyle/>
            <a:p>
              <a:endParaRPr lang="en-US" dirty="0"/>
            </a:p>
          </p:txBody>
        </p:sp>
        <p:sp>
          <p:nvSpPr>
            <p:cNvPr id="381228" name="Freeform 300"/>
            <p:cNvSpPr>
              <a:spLocks/>
            </p:cNvSpPr>
            <p:nvPr/>
          </p:nvSpPr>
          <p:spPr bwMode="auto">
            <a:xfrm>
              <a:off x="258" y="1889"/>
              <a:ext cx="16" cy="30"/>
            </a:xfrm>
            <a:custGeom>
              <a:avLst/>
              <a:gdLst/>
              <a:ahLst/>
              <a:cxnLst>
                <a:cxn ang="0">
                  <a:pos x="6" y="6"/>
                </a:cxn>
                <a:cxn ang="0">
                  <a:pos x="13" y="16"/>
                </a:cxn>
                <a:cxn ang="0">
                  <a:pos x="16" y="30"/>
                </a:cxn>
                <a:cxn ang="0">
                  <a:pos x="3" y="23"/>
                </a:cxn>
                <a:cxn ang="0">
                  <a:pos x="0" y="6"/>
                </a:cxn>
                <a:cxn ang="0">
                  <a:pos x="0" y="0"/>
                </a:cxn>
                <a:cxn ang="0">
                  <a:pos x="6" y="6"/>
                </a:cxn>
              </a:cxnLst>
              <a:rect l="0" t="0" r="r" b="b"/>
              <a:pathLst>
                <a:path w="16" h="30">
                  <a:moveTo>
                    <a:pt x="6" y="6"/>
                  </a:moveTo>
                  <a:lnTo>
                    <a:pt x="13" y="16"/>
                  </a:lnTo>
                  <a:lnTo>
                    <a:pt x="16" y="30"/>
                  </a:lnTo>
                  <a:lnTo>
                    <a:pt x="3" y="23"/>
                  </a:lnTo>
                  <a:lnTo>
                    <a:pt x="0" y="6"/>
                  </a:lnTo>
                  <a:lnTo>
                    <a:pt x="0" y="0"/>
                  </a:lnTo>
                  <a:lnTo>
                    <a:pt x="6" y="6"/>
                  </a:lnTo>
                  <a:close/>
                </a:path>
              </a:pathLst>
            </a:custGeom>
            <a:solidFill>
              <a:srgbClr val="000000"/>
            </a:solidFill>
            <a:ln w="9525">
              <a:noFill/>
              <a:round/>
              <a:headEnd/>
              <a:tailEnd/>
            </a:ln>
          </p:spPr>
          <p:txBody>
            <a:bodyPr/>
            <a:lstStyle/>
            <a:p>
              <a:endParaRPr lang="en-US" dirty="0"/>
            </a:p>
          </p:txBody>
        </p:sp>
        <p:sp>
          <p:nvSpPr>
            <p:cNvPr id="381229" name="Freeform 301"/>
            <p:cNvSpPr>
              <a:spLocks/>
            </p:cNvSpPr>
            <p:nvPr/>
          </p:nvSpPr>
          <p:spPr bwMode="auto">
            <a:xfrm>
              <a:off x="304" y="1882"/>
              <a:ext cx="17" cy="7"/>
            </a:xfrm>
            <a:custGeom>
              <a:avLst/>
              <a:gdLst/>
              <a:ahLst/>
              <a:cxnLst>
                <a:cxn ang="0">
                  <a:pos x="17" y="0"/>
                </a:cxn>
                <a:cxn ang="0">
                  <a:pos x="10" y="0"/>
                </a:cxn>
                <a:cxn ang="0">
                  <a:pos x="0" y="7"/>
                </a:cxn>
                <a:cxn ang="0">
                  <a:pos x="10" y="7"/>
                </a:cxn>
                <a:cxn ang="0">
                  <a:pos x="17" y="0"/>
                </a:cxn>
              </a:cxnLst>
              <a:rect l="0" t="0" r="r" b="b"/>
              <a:pathLst>
                <a:path w="17" h="7">
                  <a:moveTo>
                    <a:pt x="17" y="0"/>
                  </a:moveTo>
                  <a:lnTo>
                    <a:pt x="10" y="0"/>
                  </a:lnTo>
                  <a:lnTo>
                    <a:pt x="0" y="7"/>
                  </a:lnTo>
                  <a:lnTo>
                    <a:pt x="10" y="7"/>
                  </a:lnTo>
                  <a:lnTo>
                    <a:pt x="17" y="0"/>
                  </a:lnTo>
                  <a:close/>
                </a:path>
              </a:pathLst>
            </a:custGeom>
            <a:solidFill>
              <a:srgbClr val="000000"/>
            </a:solidFill>
            <a:ln w="9525">
              <a:noFill/>
              <a:round/>
              <a:headEnd/>
              <a:tailEnd/>
            </a:ln>
          </p:spPr>
          <p:txBody>
            <a:bodyPr/>
            <a:lstStyle/>
            <a:p>
              <a:endParaRPr lang="en-US" dirty="0"/>
            </a:p>
          </p:txBody>
        </p:sp>
        <p:sp>
          <p:nvSpPr>
            <p:cNvPr id="381230" name="Freeform 302"/>
            <p:cNvSpPr>
              <a:spLocks/>
            </p:cNvSpPr>
            <p:nvPr/>
          </p:nvSpPr>
          <p:spPr bwMode="auto">
            <a:xfrm>
              <a:off x="527" y="2261"/>
              <a:ext cx="7" cy="10"/>
            </a:xfrm>
            <a:custGeom>
              <a:avLst/>
              <a:gdLst/>
              <a:ahLst/>
              <a:cxnLst>
                <a:cxn ang="0">
                  <a:pos x="7" y="6"/>
                </a:cxn>
                <a:cxn ang="0">
                  <a:pos x="0" y="0"/>
                </a:cxn>
                <a:cxn ang="0">
                  <a:pos x="0" y="10"/>
                </a:cxn>
                <a:cxn ang="0">
                  <a:pos x="7" y="6"/>
                </a:cxn>
              </a:cxnLst>
              <a:rect l="0" t="0" r="r" b="b"/>
              <a:pathLst>
                <a:path w="7" h="10">
                  <a:moveTo>
                    <a:pt x="7" y="6"/>
                  </a:moveTo>
                  <a:lnTo>
                    <a:pt x="0" y="0"/>
                  </a:lnTo>
                  <a:lnTo>
                    <a:pt x="0" y="10"/>
                  </a:lnTo>
                  <a:lnTo>
                    <a:pt x="7" y="6"/>
                  </a:lnTo>
                  <a:close/>
                </a:path>
              </a:pathLst>
            </a:custGeom>
            <a:solidFill>
              <a:srgbClr val="000000"/>
            </a:solidFill>
            <a:ln w="9525">
              <a:noFill/>
              <a:round/>
              <a:headEnd/>
              <a:tailEnd/>
            </a:ln>
          </p:spPr>
          <p:txBody>
            <a:bodyPr/>
            <a:lstStyle/>
            <a:p>
              <a:endParaRPr lang="en-US" dirty="0"/>
            </a:p>
          </p:txBody>
        </p:sp>
        <p:sp>
          <p:nvSpPr>
            <p:cNvPr id="381231" name="Freeform 303"/>
            <p:cNvSpPr>
              <a:spLocks/>
            </p:cNvSpPr>
            <p:nvPr/>
          </p:nvSpPr>
          <p:spPr bwMode="auto">
            <a:xfrm>
              <a:off x="560" y="2211"/>
              <a:ext cx="30" cy="20"/>
            </a:xfrm>
            <a:custGeom>
              <a:avLst/>
              <a:gdLst/>
              <a:ahLst/>
              <a:cxnLst>
                <a:cxn ang="0">
                  <a:pos x="0" y="3"/>
                </a:cxn>
                <a:cxn ang="0">
                  <a:pos x="27" y="0"/>
                </a:cxn>
                <a:cxn ang="0">
                  <a:pos x="30" y="7"/>
                </a:cxn>
                <a:cxn ang="0">
                  <a:pos x="13" y="20"/>
                </a:cxn>
                <a:cxn ang="0">
                  <a:pos x="13" y="17"/>
                </a:cxn>
                <a:cxn ang="0">
                  <a:pos x="27" y="3"/>
                </a:cxn>
                <a:cxn ang="0">
                  <a:pos x="7" y="10"/>
                </a:cxn>
                <a:cxn ang="0">
                  <a:pos x="0" y="3"/>
                </a:cxn>
              </a:cxnLst>
              <a:rect l="0" t="0" r="r" b="b"/>
              <a:pathLst>
                <a:path w="30" h="20">
                  <a:moveTo>
                    <a:pt x="0" y="3"/>
                  </a:moveTo>
                  <a:lnTo>
                    <a:pt x="27" y="0"/>
                  </a:lnTo>
                  <a:lnTo>
                    <a:pt x="30" y="7"/>
                  </a:lnTo>
                  <a:lnTo>
                    <a:pt x="13" y="20"/>
                  </a:lnTo>
                  <a:lnTo>
                    <a:pt x="13" y="17"/>
                  </a:lnTo>
                  <a:lnTo>
                    <a:pt x="27" y="3"/>
                  </a:lnTo>
                  <a:lnTo>
                    <a:pt x="7" y="10"/>
                  </a:lnTo>
                  <a:lnTo>
                    <a:pt x="0" y="3"/>
                  </a:lnTo>
                  <a:close/>
                </a:path>
              </a:pathLst>
            </a:custGeom>
            <a:solidFill>
              <a:srgbClr val="000000"/>
            </a:solidFill>
            <a:ln w="9525">
              <a:noFill/>
              <a:round/>
              <a:headEnd/>
              <a:tailEnd/>
            </a:ln>
          </p:spPr>
          <p:txBody>
            <a:bodyPr/>
            <a:lstStyle/>
            <a:p>
              <a:endParaRPr lang="en-US" dirty="0"/>
            </a:p>
          </p:txBody>
        </p:sp>
        <p:sp>
          <p:nvSpPr>
            <p:cNvPr id="381232" name="Freeform 304"/>
            <p:cNvSpPr>
              <a:spLocks/>
            </p:cNvSpPr>
            <p:nvPr/>
          </p:nvSpPr>
          <p:spPr bwMode="auto">
            <a:xfrm>
              <a:off x="59" y="2002"/>
              <a:ext cx="73" cy="46"/>
            </a:xfrm>
            <a:custGeom>
              <a:avLst/>
              <a:gdLst/>
              <a:ahLst/>
              <a:cxnLst>
                <a:cxn ang="0">
                  <a:pos x="73" y="3"/>
                </a:cxn>
                <a:cxn ang="0">
                  <a:pos x="0" y="46"/>
                </a:cxn>
                <a:cxn ang="0">
                  <a:pos x="33" y="0"/>
                </a:cxn>
                <a:cxn ang="0">
                  <a:pos x="73" y="3"/>
                </a:cxn>
              </a:cxnLst>
              <a:rect l="0" t="0" r="r" b="b"/>
              <a:pathLst>
                <a:path w="73" h="46">
                  <a:moveTo>
                    <a:pt x="73" y="3"/>
                  </a:moveTo>
                  <a:lnTo>
                    <a:pt x="0" y="46"/>
                  </a:lnTo>
                  <a:lnTo>
                    <a:pt x="33" y="0"/>
                  </a:lnTo>
                  <a:lnTo>
                    <a:pt x="73" y="3"/>
                  </a:lnTo>
                  <a:close/>
                </a:path>
              </a:pathLst>
            </a:custGeom>
            <a:solidFill>
              <a:srgbClr val="000000"/>
            </a:solidFill>
            <a:ln w="9525">
              <a:noFill/>
              <a:round/>
              <a:headEnd/>
              <a:tailEnd/>
            </a:ln>
          </p:spPr>
          <p:txBody>
            <a:bodyPr/>
            <a:lstStyle/>
            <a:p>
              <a:endParaRPr lang="en-US" dirty="0"/>
            </a:p>
          </p:txBody>
        </p:sp>
        <p:sp>
          <p:nvSpPr>
            <p:cNvPr id="381233" name="Freeform 305"/>
            <p:cNvSpPr>
              <a:spLocks/>
            </p:cNvSpPr>
            <p:nvPr/>
          </p:nvSpPr>
          <p:spPr bwMode="auto">
            <a:xfrm>
              <a:off x="590" y="2477"/>
              <a:ext cx="27" cy="16"/>
            </a:xfrm>
            <a:custGeom>
              <a:avLst/>
              <a:gdLst/>
              <a:ahLst/>
              <a:cxnLst>
                <a:cxn ang="0">
                  <a:pos x="27" y="0"/>
                </a:cxn>
                <a:cxn ang="0">
                  <a:pos x="27" y="16"/>
                </a:cxn>
                <a:cxn ang="0">
                  <a:pos x="13" y="16"/>
                </a:cxn>
                <a:cxn ang="0">
                  <a:pos x="0" y="0"/>
                </a:cxn>
                <a:cxn ang="0">
                  <a:pos x="27" y="0"/>
                </a:cxn>
              </a:cxnLst>
              <a:rect l="0" t="0" r="r" b="b"/>
              <a:pathLst>
                <a:path w="27" h="16">
                  <a:moveTo>
                    <a:pt x="27" y="0"/>
                  </a:moveTo>
                  <a:lnTo>
                    <a:pt x="27" y="16"/>
                  </a:lnTo>
                  <a:lnTo>
                    <a:pt x="13" y="16"/>
                  </a:lnTo>
                  <a:lnTo>
                    <a:pt x="0" y="0"/>
                  </a:lnTo>
                  <a:lnTo>
                    <a:pt x="27" y="0"/>
                  </a:lnTo>
                  <a:close/>
                </a:path>
              </a:pathLst>
            </a:custGeom>
            <a:solidFill>
              <a:srgbClr val="000000"/>
            </a:solidFill>
            <a:ln w="9525">
              <a:noFill/>
              <a:round/>
              <a:headEnd/>
              <a:tailEnd/>
            </a:ln>
          </p:spPr>
          <p:txBody>
            <a:bodyPr/>
            <a:lstStyle/>
            <a:p>
              <a:endParaRPr lang="en-US" dirty="0"/>
            </a:p>
          </p:txBody>
        </p:sp>
      </p:grpSp>
      <p:sp>
        <p:nvSpPr>
          <p:cNvPr id="381234" name="Text Box 306"/>
          <p:cNvSpPr txBox="1">
            <a:spLocks noChangeArrowheads="1"/>
          </p:cNvSpPr>
          <p:nvPr/>
        </p:nvSpPr>
        <p:spPr bwMode="auto">
          <a:xfrm>
            <a:off x="6139923" y="1497980"/>
            <a:ext cx="2518831" cy="1200329"/>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r>
              <a:rPr lang="en-US" sz="3600" b="1" dirty="0">
                <a:solidFill>
                  <a:srgbClr val="FFA54B"/>
                </a:solidFill>
                <a:latin typeface="Arial" pitchFamily="34" charset="0"/>
                <a:cs typeface="Arial" pitchFamily="34" charset="0"/>
              </a:rPr>
              <a:t>Traditional</a:t>
            </a:r>
          </a:p>
          <a:p>
            <a:pPr algn="ctr"/>
            <a:r>
              <a:rPr lang="en-US" sz="3600" b="1" dirty="0">
                <a:solidFill>
                  <a:srgbClr val="FFA54B"/>
                </a:solidFill>
                <a:latin typeface="Arial" pitchFamily="34" charset="0"/>
                <a:cs typeface="Arial" pitchFamily="34" charset="0"/>
              </a:rPr>
              <a:t>DBB</a:t>
            </a:r>
          </a:p>
        </p:txBody>
      </p:sp>
      <p:grpSp>
        <p:nvGrpSpPr>
          <p:cNvPr id="6" name="Group 318"/>
          <p:cNvGrpSpPr/>
          <p:nvPr/>
        </p:nvGrpSpPr>
        <p:grpSpPr>
          <a:xfrm>
            <a:off x="635000" y="1207468"/>
            <a:ext cx="4672013" cy="2093912"/>
            <a:chOff x="635000" y="1627188"/>
            <a:chExt cx="4672013" cy="2093912"/>
          </a:xfrm>
        </p:grpSpPr>
        <p:pic>
          <p:nvPicPr>
            <p:cNvPr id="381236" name="Picture 308" descr="dv1961019"/>
            <p:cNvPicPr>
              <a:picLocks noChangeAspect="1" noChangeArrowheads="1"/>
            </p:cNvPicPr>
            <p:nvPr/>
          </p:nvPicPr>
          <p:blipFill>
            <a:blip r:embed="rId3" cstate="print"/>
            <a:srcRect t="17566"/>
            <a:stretch>
              <a:fillRect/>
            </a:stretch>
          </p:blipFill>
          <p:spPr bwMode="auto">
            <a:xfrm>
              <a:off x="2128838" y="1627188"/>
              <a:ext cx="1690687" cy="2093912"/>
            </a:xfrm>
            <a:prstGeom prst="rect">
              <a:avLst/>
            </a:prstGeom>
            <a:ln>
              <a:noFill/>
            </a:ln>
            <a:effectLst>
              <a:outerShdw blurRad="292100" dist="139700" dir="2700000" algn="tl" rotWithShape="0">
                <a:srgbClr val="333333">
                  <a:alpha val="65000"/>
                </a:srgbClr>
              </a:outerShdw>
            </a:effectLst>
          </p:spPr>
        </p:pic>
        <p:pic>
          <p:nvPicPr>
            <p:cNvPr id="381237" name="Picture 309" descr="dv738036"/>
            <p:cNvPicPr>
              <a:picLocks noChangeAspect="1" noChangeArrowheads="1"/>
            </p:cNvPicPr>
            <p:nvPr/>
          </p:nvPicPr>
          <p:blipFill>
            <a:blip r:embed="rId4" cstate="print"/>
            <a:srcRect r="48080"/>
            <a:stretch>
              <a:fillRect/>
            </a:stretch>
          </p:blipFill>
          <p:spPr bwMode="auto">
            <a:xfrm>
              <a:off x="3825875" y="1627188"/>
              <a:ext cx="1481138" cy="2092325"/>
            </a:xfrm>
            <a:prstGeom prst="rect">
              <a:avLst/>
            </a:prstGeom>
            <a:ln>
              <a:noFill/>
            </a:ln>
            <a:effectLst>
              <a:outerShdw blurRad="292100" dist="139700" dir="2700000" algn="tl" rotWithShape="0">
                <a:srgbClr val="333333">
                  <a:alpha val="65000"/>
                </a:srgbClr>
              </a:outerShdw>
            </a:effectLst>
          </p:spPr>
        </p:pic>
        <p:pic>
          <p:nvPicPr>
            <p:cNvPr id="381238" name="Picture 310" descr="200333657-001"/>
            <p:cNvPicPr>
              <a:picLocks noChangeAspect="1" noChangeArrowheads="1"/>
            </p:cNvPicPr>
            <p:nvPr/>
          </p:nvPicPr>
          <p:blipFill>
            <a:blip r:embed="rId5" cstate="print"/>
            <a:srcRect l="29442" r="14261"/>
            <a:stretch>
              <a:fillRect/>
            </a:stretch>
          </p:blipFill>
          <p:spPr bwMode="auto">
            <a:xfrm>
              <a:off x="635000" y="1627188"/>
              <a:ext cx="1573213" cy="2092325"/>
            </a:xfrm>
            <a:prstGeom prst="rect">
              <a:avLst/>
            </a:prstGeom>
            <a:ln>
              <a:noFill/>
            </a:ln>
            <a:effectLst>
              <a:outerShdw blurRad="292100" dist="139700" dir="2700000" algn="tl" rotWithShape="0">
                <a:srgbClr val="333333">
                  <a:alpha val="65000"/>
                </a:srgbClr>
              </a:outerShdw>
            </a:effectLst>
          </p:spPr>
        </p:pic>
      </p:grpSp>
      <p:sp>
        <p:nvSpPr>
          <p:cNvPr id="381239" name="Rectangle 311"/>
          <p:cNvSpPr>
            <a:spLocks noChangeArrowheads="1"/>
          </p:cNvSpPr>
          <p:nvPr/>
        </p:nvSpPr>
        <p:spPr bwMode="auto">
          <a:xfrm>
            <a:off x="1038225" y="2960881"/>
            <a:ext cx="769441" cy="276999"/>
          </a:xfrm>
          <a:prstGeom prst="rect">
            <a:avLst/>
          </a:prstGeom>
          <a:noFill/>
          <a:ln w="9525">
            <a:noFill/>
            <a:miter lim="800000"/>
            <a:headEnd/>
            <a:tailEnd/>
          </a:ln>
          <a:effectLst/>
        </p:spPr>
        <p:txBody>
          <a:bodyPr wrap="none" lIns="0" tIns="0" rIns="0" bIns="0">
            <a:spAutoFit/>
          </a:bodyPr>
          <a:lstStyle/>
          <a:p>
            <a:pPr eaLnBrk="1" hangingPunct="1"/>
            <a:r>
              <a:rPr lang="en-US" sz="1800" b="1" i="0" dirty="0">
                <a:solidFill>
                  <a:schemeClr val="bg1"/>
                </a:solidFill>
                <a:latin typeface="Arial" charset="0"/>
              </a:rPr>
              <a:t>Design</a:t>
            </a:r>
          </a:p>
        </p:txBody>
      </p:sp>
      <p:sp>
        <p:nvSpPr>
          <p:cNvPr id="381240" name="Rectangle 312"/>
          <p:cNvSpPr>
            <a:spLocks noChangeArrowheads="1"/>
          </p:cNvSpPr>
          <p:nvPr/>
        </p:nvSpPr>
        <p:spPr bwMode="auto">
          <a:xfrm>
            <a:off x="2271713" y="2960881"/>
            <a:ext cx="1436291" cy="276999"/>
          </a:xfrm>
          <a:prstGeom prst="rect">
            <a:avLst/>
          </a:prstGeom>
          <a:noFill/>
          <a:ln w="9525">
            <a:noFill/>
            <a:miter lim="800000"/>
            <a:headEnd/>
            <a:tailEnd/>
          </a:ln>
          <a:effectLst/>
        </p:spPr>
        <p:txBody>
          <a:bodyPr wrap="none" lIns="0" tIns="0" rIns="0" bIns="0">
            <a:spAutoFit/>
          </a:bodyPr>
          <a:lstStyle/>
          <a:p>
            <a:pPr eaLnBrk="1" hangingPunct="1"/>
            <a:r>
              <a:rPr lang="en-US" sz="1800" b="1" i="0" dirty="0">
                <a:solidFill>
                  <a:schemeClr val="bg1"/>
                </a:solidFill>
                <a:latin typeface="Arial" charset="0"/>
              </a:rPr>
              <a:t>Construction</a:t>
            </a:r>
          </a:p>
        </p:txBody>
      </p:sp>
      <p:sp>
        <p:nvSpPr>
          <p:cNvPr id="381241" name="Rectangle 313"/>
          <p:cNvSpPr>
            <a:spLocks noChangeArrowheads="1"/>
          </p:cNvSpPr>
          <p:nvPr/>
        </p:nvSpPr>
        <p:spPr bwMode="auto">
          <a:xfrm>
            <a:off x="3957638" y="2960881"/>
            <a:ext cx="1218282" cy="276999"/>
          </a:xfrm>
          <a:prstGeom prst="rect">
            <a:avLst/>
          </a:prstGeom>
          <a:noFill/>
          <a:ln w="9525">
            <a:noFill/>
            <a:miter lim="800000"/>
            <a:headEnd/>
            <a:tailEnd/>
          </a:ln>
          <a:effectLst/>
        </p:spPr>
        <p:txBody>
          <a:bodyPr wrap="none" lIns="0" tIns="0" rIns="0" bIns="0">
            <a:spAutoFit/>
          </a:bodyPr>
          <a:lstStyle/>
          <a:p>
            <a:pPr eaLnBrk="1" hangingPunct="1"/>
            <a:r>
              <a:rPr lang="en-US" sz="1800" b="1" i="0" dirty="0">
                <a:solidFill>
                  <a:schemeClr val="bg1"/>
                </a:solidFill>
                <a:latin typeface="Arial" charset="0"/>
              </a:rPr>
              <a:t>Operations</a:t>
            </a:r>
          </a:p>
        </p:txBody>
      </p:sp>
      <p:pic>
        <p:nvPicPr>
          <p:cNvPr id="381242" name="Picture 314" descr="56529399"/>
          <p:cNvPicPr>
            <a:picLocks noChangeAspect="1" noChangeArrowheads="1"/>
          </p:cNvPicPr>
          <p:nvPr/>
        </p:nvPicPr>
        <p:blipFill>
          <a:blip r:embed="rId6" cstate="print"/>
          <a:srcRect t="10280" r="1949" b="14685"/>
          <a:stretch>
            <a:fillRect/>
          </a:stretch>
        </p:blipFill>
        <p:spPr bwMode="auto">
          <a:xfrm>
            <a:off x="3644901" y="3301380"/>
            <a:ext cx="4672140" cy="2595562"/>
          </a:xfrm>
          <a:prstGeom prst="rect">
            <a:avLst/>
          </a:prstGeom>
          <a:ln>
            <a:noFill/>
          </a:ln>
          <a:effectLst>
            <a:outerShdw blurRad="292100" dist="139700" dir="2700000" algn="tl" rotWithShape="0">
              <a:srgbClr val="333333">
                <a:alpha val="65000"/>
              </a:srgbClr>
            </a:outerShdw>
          </a:effectLst>
        </p:spPr>
      </p:pic>
      <p:sp>
        <p:nvSpPr>
          <p:cNvPr id="381243" name="Line 315"/>
          <p:cNvSpPr>
            <a:spLocks noChangeShapeType="1"/>
          </p:cNvSpPr>
          <p:nvPr/>
        </p:nvSpPr>
        <p:spPr bwMode="auto">
          <a:xfrm>
            <a:off x="3251200" y="3936380"/>
            <a:ext cx="1889125" cy="2144713"/>
          </a:xfrm>
          <a:prstGeom prst="line">
            <a:avLst/>
          </a:prstGeom>
          <a:noFill/>
          <a:ln w="28575">
            <a:solidFill>
              <a:schemeClr val="tx1"/>
            </a:solidFill>
            <a:prstDash val="dash"/>
            <a:round/>
            <a:headEnd/>
            <a:tailEnd/>
          </a:ln>
          <a:effectLst/>
        </p:spPr>
        <p:txBody>
          <a:bodyPr/>
          <a:lstStyle/>
          <a:p>
            <a:endParaRPr lang="en-US" dirty="0"/>
          </a:p>
        </p:txBody>
      </p:sp>
      <p:sp>
        <p:nvSpPr>
          <p:cNvPr id="381244" name="Line 316"/>
          <p:cNvSpPr>
            <a:spLocks noChangeShapeType="1"/>
          </p:cNvSpPr>
          <p:nvPr/>
        </p:nvSpPr>
        <p:spPr bwMode="auto">
          <a:xfrm>
            <a:off x="5080000" y="3479180"/>
            <a:ext cx="2044700" cy="2590800"/>
          </a:xfrm>
          <a:prstGeom prst="line">
            <a:avLst/>
          </a:prstGeom>
          <a:noFill/>
          <a:ln w="38100">
            <a:solidFill>
              <a:schemeClr val="tx1"/>
            </a:solidFill>
            <a:prstDash val="dash"/>
            <a:round/>
            <a:headEnd/>
            <a:tailEnd/>
          </a:ln>
          <a:effectLst/>
        </p:spPr>
        <p:txBody>
          <a:bodyPr/>
          <a:lstStyle/>
          <a:p>
            <a:endParaRPr lang="en-US" dirty="0"/>
          </a:p>
        </p:txBody>
      </p:sp>
      <p:sp>
        <p:nvSpPr>
          <p:cNvPr id="381245" name="Rectangle 317"/>
          <p:cNvSpPr>
            <a:spLocks noChangeArrowheads="1"/>
          </p:cNvSpPr>
          <p:nvPr/>
        </p:nvSpPr>
        <p:spPr bwMode="auto">
          <a:xfrm>
            <a:off x="4338638" y="4456311"/>
            <a:ext cx="762000" cy="274637"/>
          </a:xfrm>
          <a:prstGeom prst="rect">
            <a:avLst/>
          </a:prstGeom>
          <a:noFill/>
          <a:ln w="9525">
            <a:noFill/>
            <a:miter lim="800000"/>
            <a:headEnd/>
            <a:tailEnd/>
          </a:ln>
          <a:effectLst/>
        </p:spPr>
        <p:txBody>
          <a:bodyPr wrap="none" lIns="0" tIns="0" rIns="0" bIns="0">
            <a:spAutoFit/>
          </a:bodyPr>
          <a:lstStyle/>
          <a:p>
            <a:pPr eaLnBrk="1" hangingPunct="1"/>
            <a:r>
              <a:rPr lang="en-US" sz="1800" b="1" i="0" dirty="0">
                <a:latin typeface="Arial" charset="0"/>
              </a:rPr>
              <a:t>Design</a:t>
            </a:r>
          </a:p>
        </p:txBody>
      </p:sp>
      <p:sp>
        <p:nvSpPr>
          <p:cNvPr id="381246" name="Rectangle 318"/>
          <p:cNvSpPr>
            <a:spLocks noChangeArrowheads="1"/>
          </p:cNvSpPr>
          <p:nvPr/>
        </p:nvSpPr>
        <p:spPr bwMode="auto">
          <a:xfrm>
            <a:off x="5073651" y="5163692"/>
            <a:ext cx="1422400" cy="274638"/>
          </a:xfrm>
          <a:prstGeom prst="rect">
            <a:avLst/>
          </a:prstGeom>
          <a:noFill/>
          <a:ln w="9525">
            <a:noFill/>
            <a:miter lim="800000"/>
            <a:headEnd/>
            <a:tailEnd/>
          </a:ln>
          <a:effectLst/>
        </p:spPr>
        <p:txBody>
          <a:bodyPr wrap="none" lIns="0" tIns="0" rIns="0" bIns="0">
            <a:spAutoFit/>
          </a:bodyPr>
          <a:lstStyle/>
          <a:p>
            <a:pPr eaLnBrk="1" hangingPunct="1"/>
            <a:r>
              <a:rPr lang="en-US" sz="1800" b="1" i="0" dirty="0">
                <a:latin typeface="Arial" charset="0"/>
              </a:rPr>
              <a:t>Construction</a:t>
            </a:r>
          </a:p>
        </p:txBody>
      </p:sp>
      <p:sp>
        <p:nvSpPr>
          <p:cNvPr id="381247" name="Rectangle 319"/>
          <p:cNvSpPr>
            <a:spLocks noChangeArrowheads="1"/>
          </p:cNvSpPr>
          <p:nvPr/>
        </p:nvSpPr>
        <p:spPr bwMode="auto">
          <a:xfrm>
            <a:off x="6667500" y="4730948"/>
            <a:ext cx="1206500" cy="274638"/>
          </a:xfrm>
          <a:prstGeom prst="rect">
            <a:avLst/>
          </a:prstGeom>
          <a:noFill/>
          <a:ln w="9525">
            <a:noFill/>
            <a:miter lim="800000"/>
            <a:headEnd/>
            <a:tailEnd/>
          </a:ln>
          <a:effectLst/>
        </p:spPr>
        <p:txBody>
          <a:bodyPr wrap="none" lIns="0" tIns="0" rIns="0" bIns="0">
            <a:spAutoFit/>
          </a:bodyPr>
          <a:lstStyle/>
          <a:p>
            <a:pPr eaLnBrk="1" hangingPunct="1"/>
            <a:r>
              <a:rPr lang="en-US" sz="1800" b="1" i="0" dirty="0">
                <a:latin typeface="Arial" charset="0"/>
              </a:rPr>
              <a:t>Operations</a:t>
            </a:r>
          </a:p>
        </p:txBody>
      </p:sp>
      <p:sp>
        <p:nvSpPr>
          <p:cNvPr id="381250" name="Text Box 322"/>
          <p:cNvSpPr txBox="1">
            <a:spLocks noChangeArrowheads="1"/>
          </p:cNvSpPr>
          <p:nvPr/>
        </p:nvSpPr>
        <p:spPr bwMode="auto">
          <a:xfrm>
            <a:off x="344206" y="3873455"/>
            <a:ext cx="1851790" cy="1754326"/>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r>
              <a:rPr lang="en-US" sz="3600" b="1" dirty="0">
                <a:solidFill>
                  <a:srgbClr val="FFA54B"/>
                </a:solidFill>
                <a:latin typeface="Arial" pitchFamily="34" charset="0"/>
                <a:cs typeface="Arial" pitchFamily="34" charset="0"/>
              </a:rPr>
              <a:t>DBO</a:t>
            </a:r>
          </a:p>
          <a:p>
            <a:pPr algn="ctr"/>
            <a:r>
              <a:rPr lang="en-US" sz="3600" b="1" dirty="0" smtClean="0">
                <a:solidFill>
                  <a:srgbClr val="FFA54B"/>
                </a:solidFill>
                <a:latin typeface="Arial" pitchFamily="34" charset="0"/>
                <a:cs typeface="Arial" pitchFamily="34" charset="0"/>
              </a:rPr>
              <a:t>DBOF</a:t>
            </a:r>
          </a:p>
          <a:p>
            <a:pPr algn="ctr"/>
            <a:r>
              <a:rPr lang="en-US" sz="3600" b="1" dirty="0" smtClean="0">
                <a:solidFill>
                  <a:srgbClr val="FFA54B"/>
                </a:solidFill>
                <a:latin typeface="Arial" pitchFamily="34" charset="0"/>
                <a:cs typeface="Arial" pitchFamily="34" charset="0"/>
              </a:rPr>
              <a:t>DBOOF</a:t>
            </a:r>
            <a:endParaRPr lang="en-US" sz="3600" b="1" dirty="0">
              <a:solidFill>
                <a:srgbClr val="FFA54B"/>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WASD Initiatives</a:t>
            </a:r>
            <a:endParaRPr lang="en-US" dirty="0">
              <a:solidFill>
                <a:srgbClr val="FF0000"/>
              </a:solidFill>
            </a:endParaRPr>
          </a:p>
        </p:txBody>
      </p:sp>
      <p:sp>
        <p:nvSpPr>
          <p:cNvPr id="6" name="Text Placeholder 5"/>
          <p:cNvSpPr>
            <a:spLocks noGrp="1"/>
          </p:cNvSpPr>
          <p:nvPr>
            <p:ph type="body" idx="1"/>
          </p:nvPr>
        </p:nvSpPr>
        <p:spPr>
          <a:xfrm>
            <a:off x="457200" y="1371600"/>
            <a:ext cx="4040188" cy="803275"/>
          </a:xfrm>
        </p:spPr>
        <p:txBody>
          <a:bodyPr/>
          <a:lstStyle/>
          <a:p>
            <a:r>
              <a:rPr lang="en-US" dirty="0" smtClean="0">
                <a:solidFill>
                  <a:schemeClr val="accent2"/>
                </a:solidFill>
              </a:rPr>
              <a:t>Alternative Project Delivery (APD) Methods</a:t>
            </a:r>
            <a:endParaRPr lang="en-US" dirty="0">
              <a:solidFill>
                <a:schemeClr val="accent2"/>
              </a:solidFill>
            </a:endParaRPr>
          </a:p>
        </p:txBody>
      </p:sp>
      <p:sp>
        <p:nvSpPr>
          <p:cNvPr id="7" name="Content Placeholder 6"/>
          <p:cNvSpPr>
            <a:spLocks noGrp="1"/>
          </p:cNvSpPr>
          <p:nvPr>
            <p:ph sz="half" idx="2"/>
          </p:nvPr>
        </p:nvSpPr>
        <p:spPr/>
        <p:txBody>
          <a:bodyPr/>
          <a:lstStyle/>
          <a:p>
            <a:r>
              <a:rPr lang="en-US" dirty="0" smtClean="0"/>
              <a:t>Design Build</a:t>
            </a:r>
          </a:p>
          <a:p>
            <a:r>
              <a:rPr lang="en-US" dirty="0" smtClean="0"/>
              <a:t>Progressive Design Build</a:t>
            </a:r>
          </a:p>
          <a:p>
            <a:r>
              <a:rPr lang="en-US" dirty="0" smtClean="0"/>
              <a:t>IPD method</a:t>
            </a:r>
          </a:p>
          <a:p>
            <a:r>
              <a:rPr lang="en-US" dirty="0" smtClean="0"/>
              <a:t>MGC</a:t>
            </a:r>
          </a:p>
          <a:p>
            <a:r>
              <a:rPr lang="en-US" dirty="0" smtClean="0"/>
              <a:t>CMNAR</a:t>
            </a:r>
          </a:p>
          <a:p>
            <a:r>
              <a:rPr lang="en-US" dirty="0" smtClean="0"/>
              <a:t>CMAR</a:t>
            </a:r>
          </a:p>
          <a:p>
            <a:r>
              <a:rPr lang="en-US" dirty="0" smtClean="0"/>
              <a:t>Owner’s Representative</a:t>
            </a:r>
            <a:endParaRPr lang="en-US" dirty="0"/>
          </a:p>
        </p:txBody>
      </p:sp>
      <p:sp>
        <p:nvSpPr>
          <p:cNvPr id="8" name="Text Placeholder 7"/>
          <p:cNvSpPr>
            <a:spLocks noGrp="1"/>
          </p:cNvSpPr>
          <p:nvPr>
            <p:ph type="body" sz="quarter" idx="3"/>
          </p:nvPr>
        </p:nvSpPr>
        <p:spPr>
          <a:xfrm>
            <a:off x="4645025" y="1371600"/>
            <a:ext cx="4041775" cy="803275"/>
          </a:xfrm>
        </p:spPr>
        <p:txBody>
          <a:bodyPr/>
          <a:lstStyle/>
          <a:p>
            <a:r>
              <a:rPr lang="en-US" dirty="0" smtClean="0">
                <a:solidFill>
                  <a:schemeClr val="accent2"/>
                </a:solidFill>
              </a:rPr>
              <a:t>P3 Alternative Project Delivery (APD) Methods</a:t>
            </a:r>
            <a:endParaRPr lang="en-US" dirty="0">
              <a:solidFill>
                <a:schemeClr val="accent2"/>
              </a:solidFill>
            </a:endParaRPr>
          </a:p>
        </p:txBody>
      </p:sp>
      <p:sp>
        <p:nvSpPr>
          <p:cNvPr id="9" name="Content Placeholder 8"/>
          <p:cNvSpPr>
            <a:spLocks noGrp="1"/>
          </p:cNvSpPr>
          <p:nvPr>
            <p:ph sz="quarter" idx="4"/>
          </p:nvPr>
        </p:nvSpPr>
        <p:spPr/>
        <p:txBody>
          <a:bodyPr/>
          <a:lstStyle/>
          <a:p>
            <a:r>
              <a:rPr lang="en-US" dirty="0" smtClean="0"/>
              <a:t>Design Build Operate (DBO)</a:t>
            </a:r>
          </a:p>
          <a:p>
            <a:r>
              <a:rPr lang="en-US" dirty="0" smtClean="0"/>
              <a:t>Design Build Operate &amp; Maintain (DBOM)</a:t>
            </a:r>
          </a:p>
          <a:p>
            <a:r>
              <a:rPr lang="en-US" dirty="0" smtClean="0"/>
              <a:t>Design Build Finance Operate &amp; Maintain (DBFOM)</a:t>
            </a:r>
          </a:p>
          <a:p>
            <a:r>
              <a:rPr lang="en-US" dirty="0" smtClean="0"/>
              <a:t>We are NOT contemplating any form of ownership transfers.</a:t>
            </a:r>
          </a:p>
          <a:p>
            <a:endParaRPr lang="en-US" dirty="0"/>
          </a:p>
        </p:txBody>
      </p:sp>
    </p:spTree>
    <p:extLst>
      <p:ext uri="{BB962C8B-B14F-4D97-AF65-F5344CB8AC3E}">
        <p14:creationId xmlns:p14="http://schemas.microsoft.com/office/powerpoint/2010/main" val="42597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 calcmode="lin" valueType="num">
                                      <p:cBhvr additive="base">
                                        <p:cTn id="5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 calcmode="lin" valueType="num">
                                      <p:cBhvr additive="base">
                                        <p:cTn id="6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 calcmode="lin" valueType="num">
                                      <p:cBhvr additive="base">
                                        <p:cTn id="6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Of Interest</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1676400"/>
            <a:ext cx="3657600" cy="4820875"/>
          </a:xfrm>
        </p:spPr>
      </p:pic>
      <p:sp>
        <p:nvSpPr>
          <p:cNvPr id="6" name="Content Placeholder 5"/>
          <p:cNvSpPr>
            <a:spLocks noGrp="1"/>
          </p:cNvSpPr>
          <p:nvPr>
            <p:ph sz="quarter" idx="4"/>
          </p:nvPr>
        </p:nvSpPr>
        <p:spPr>
          <a:xfrm>
            <a:off x="4572000" y="1676400"/>
            <a:ext cx="4041775" cy="3951288"/>
          </a:xfrm>
        </p:spPr>
        <p:txBody>
          <a:bodyPr/>
          <a:lstStyle/>
          <a:p>
            <a:r>
              <a:rPr lang="en-US" dirty="0" smtClean="0"/>
              <a:t>32 Respondents</a:t>
            </a:r>
          </a:p>
          <a:p>
            <a:r>
              <a:rPr lang="en-US" dirty="0" smtClean="0"/>
              <a:t>Areas of Interest:</a:t>
            </a:r>
          </a:p>
          <a:p>
            <a:pPr lvl="1"/>
            <a:r>
              <a:rPr lang="en-US" dirty="0" smtClean="0"/>
              <a:t>WWTP</a:t>
            </a:r>
          </a:p>
          <a:p>
            <a:pPr lvl="1"/>
            <a:r>
              <a:rPr lang="en-US" dirty="0" smtClean="0"/>
              <a:t>WTP</a:t>
            </a:r>
          </a:p>
          <a:p>
            <a:pPr lvl="1"/>
            <a:r>
              <a:rPr lang="en-US" dirty="0" smtClean="0"/>
              <a:t>PS</a:t>
            </a:r>
          </a:p>
          <a:p>
            <a:pPr lvl="1"/>
            <a:r>
              <a:rPr lang="en-US" dirty="0" smtClean="0"/>
              <a:t>Bio-solids</a:t>
            </a:r>
          </a:p>
          <a:p>
            <a:pPr lvl="1"/>
            <a:r>
              <a:rPr lang="en-US" dirty="0" smtClean="0"/>
              <a:t>AMR</a:t>
            </a:r>
          </a:p>
          <a:p>
            <a:pPr lvl="1"/>
            <a:r>
              <a:rPr lang="en-US" dirty="0" smtClean="0"/>
              <a:t>Energy Optimization</a:t>
            </a:r>
          </a:p>
          <a:p>
            <a:r>
              <a:rPr lang="en-US" dirty="0" smtClean="0"/>
              <a:t>Type of delivery proposed: DBFOM, DBOM, DBO, PDBO, etc.</a:t>
            </a:r>
          </a:p>
          <a:p>
            <a:pPr marL="0" indent="0">
              <a:buNone/>
            </a:pPr>
            <a:r>
              <a:rPr lang="en-US" dirty="0" smtClean="0"/>
              <a:t> </a:t>
            </a:r>
            <a:endParaRPr lang="en-US" dirty="0"/>
          </a:p>
        </p:txBody>
      </p:sp>
    </p:spTree>
    <p:extLst>
      <p:ext uri="{BB962C8B-B14F-4D97-AF65-F5344CB8AC3E}">
        <p14:creationId xmlns:p14="http://schemas.microsoft.com/office/powerpoint/2010/main" val="3986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fade">
                                      <p:cBhvr>
                                        <p:cTn id="58" dur="1000"/>
                                        <p:tgtEl>
                                          <p:spTgt spid="6">
                                            <p:txEl>
                                              <p:pRg st="9" end="9"/>
                                            </p:txEl>
                                          </p:spTgt>
                                        </p:tgtEl>
                                      </p:cBhvr>
                                    </p:animEffect>
                                    <p:anim calcmode="lin" valueType="num">
                                      <p:cBhvr>
                                        <p:cTn id="5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APD by States (W/WW)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33" y="1259945"/>
            <a:ext cx="6670146" cy="444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796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AutoShape 2"/>
          <p:cNvSpPr>
            <a:spLocks noChangeArrowheads="1"/>
          </p:cNvSpPr>
          <p:nvPr/>
        </p:nvSpPr>
        <p:spPr bwMode="auto">
          <a:xfrm>
            <a:off x="627063" y="1109663"/>
            <a:ext cx="7761287" cy="4906962"/>
          </a:xfrm>
          <a:prstGeom prst="roundRect">
            <a:avLst>
              <a:gd name="adj" fmla="val 9157"/>
            </a:avLst>
          </a:prstGeom>
          <a:solidFill>
            <a:schemeClr val="accent1"/>
          </a:solidFill>
          <a:ln w="9525">
            <a:solidFill>
              <a:schemeClr val="tx1"/>
            </a:solidFill>
            <a:round/>
            <a:headEnd/>
            <a:tailEnd/>
          </a:ln>
          <a:effectLst/>
        </p:spPr>
        <p:txBody>
          <a:bodyPr wrap="none" anchor="ctr"/>
          <a:lstStyle/>
          <a:p>
            <a:pPr algn="ctr" eaLnBrk="1" hangingPunct="1"/>
            <a:endParaRPr lang="en-US" sz="1800" b="0" i="0">
              <a:latin typeface="Arial" pitchFamily="34" charset="0"/>
              <a:cs typeface="Arial" pitchFamily="34" charset="0"/>
            </a:endParaRPr>
          </a:p>
        </p:txBody>
      </p:sp>
      <p:grpSp>
        <p:nvGrpSpPr>
          <p:cNvPr id="2" name="Group 38"/>
          <p:cNvGrpSpPr>
            <a:grpSpLocks/>
          </p:cNvGrpSpPr>
          <p:nvPr/>
        </p:nvGrpSpPr>
        <p:grpSpPr bwMode="auto">
          <a:xfrm>
            <a:off x="871538" y="2693988"/>
            <a:ext cx="2506662" cy="1316037"/>
            <a:chOff x="549" y="1697"/>
            <a:chExt cx="1579" cy="829"/>
          </a:xfrm>
        </p:grpSpPr>
        <p:sp>
          <p:nvSpPr>
            <p:cNvPr id="361477" name="AutoShape 5"/>
            <p:cNvSpPr>
              <a:spLocks noChangeArrowheads="1"/>
            </p:cNvSpPr>
            <p:nvPr/>
          </p:nvSpPr>
          <p:spPr bwMode="auto">
            <a:xfrm>
              <a:off x="624" y="1697"/>
              <a:ext cx="954" cy="829"/>
            </a:xfrm>
            <a:prstGeom prst="triangle">
              <a:avLst>
                <a:gd name="adj" fmla="val 50000"/>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478" name="Text Box 6"/>
            <p:cNvSpPr txBox="1">
              <a:spLocks noChangeArrowheads="1"/>
            </p:cNvSpPr>
            <p:nvPr/>
          </p:nvSpPr>
          <p:spPr bwMode="auto">
            <a:xfrm>
              <a:off x="549" y="2042"/>
              <a:ext cx="1123" cy="404"/>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Utility</a:t>
              </a:r>
            </a:p>
            <a:p>
              <a:pPr algn="ctr" eaLnBrk="1" hangingPunct="1"/>
              <a:r>
                <a:rPr lang="en-US" sz="1800" b="0" i="0" dirty="0">
                  <a:latin typeface="Arial" pitchFamily="34" charset="0"/>
                  <a:cs typeface="Arial" pitchFamily="34" charset="0"/>
                </a:rPr>
                <a:t>Operator</a:t>
              </a:r>
            </a:p>
          </p:txBody>
        </p:sp>
        <p:sp>
          <p:nvSpPr>
            <p:cNvPr id="361487" name="Line 15"/>
            <p:cNvSpPr>
              <a:spLocks noChangeShapeType="1"/>
            </p:cNvSpPr>
            <p:nvPr/>
          </p:nvSpPr>
          <p:spPr bwMode="auto">
            <a:xfrm>
              <a:off x="1520" y="2173"/>
              <a:ext cx="608" cy="0"/>
            </a:xfrm>
            <a:prstGeom prst="line">
              <a:avLst/>
            </a:prstGeom>
            <a:noFill/>
            <a:ln w="57150">
              <a:solidFill>
                <a:schemeClr val="tx1"/>
              </a:solidFill>
              <a:round/>
              <a:headEnd type="triangle" w="med" len="med"/>
              <a:tailEnd type="triangle" w="med" len="med"/>
            </a:ln>
            <a:effectLst/>
          </p:spPr>
          <p:txBody>
            <a:bodyPr/>
            <a:lstStyle/>
            <a:p>
              <a:endParaRPr lang="en-US">
                <a:latin typeface="Arial" pitchFamily="34" charset="0"/>
                <a:cs typeface="Arial" pitchFamily="34" charset="0"/>
              </a:endParaRPr>
            </a:p>
          </p:txBody>
        </p:sp>
      </p:grpSp>
      <p:sp>
        <p:nvSpPr>
          <p:cNvPr id="361479" name="Rectangle 7"/>
          <p:cNvSpPr>
            <a:spLocks noChangeArrowheads="1"/>
          </p:cNvSpPr>
          <p:nvPr/>
        </p:nvSpPr>
        <p:spPr bwMode="auto">
          <a:xfrm>
            <a:off x="3516313" y="2962275"/>
            <a:ext cx="1238250" cy="1077913"/>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480" name="Text Box 8"/>
          <p:cNvSpPr txBox="1">
            <a:spLocks noChangeArrowheads="1"/>
          </p:cNvSpPr>
          <p:nvPr/>
        </p:nvSpPr>
        <p:spPr bwMode="auto">
          <a:xfrm>
            <a:off x="3259138" y="3295650"/>
            <a:ext cx="1782762" cy="366713"/>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Utility</a:t>
            </a:r>
          </a:p>
        </p:txBody>
      </p:sp>
      <p:grpSp>
        <p:nvGrpSpPr>
          <p:cNvPr id="3" name="Group 42"/>
          <p:cNvGrpSpPr>
            <a:grpSpLocks/>
          </p:cNvGrpSpPr>
          <p:nvPr/>
        </p:nvGrpSpPr>
        <p:grpSpPr bwMode="auto">
          <a:xfrm>
            <a:off x="3244850" y="3914779"/>
            <a:ext cx="1847850" cy="1958977"/>
            <a:chOff x="2044" y="2466"/>
            <a:chExt cx="1164" cy="1234"/>
          </a:xfrm>
        </p:grpSpPr>
        <p:sp>
          <p:nvSpPr>
            <p:cNvPr id="361485" name="Rectangle 13"/>
            <p:cNvSpPr>
              <a:spLocks noChangeArrowheads="1"/>
            </p:cNvSpPr>
            <p:nvPr/>
          </p:nvSpPr>
          <p:spPr bwMode="auto">
            <a:xfrm>
              <a:off x="2044" y="3155"/>
              <a:ext cx="1146" cy="545"/>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486" name="Text Box 14"/>
            <p:cNvSpPr txBox="1">
              <a:spLocks noChangeArrowheads="1"/>
            </p:cNvSpPr>
            <p:nvPr/>
          </p:nvSpPr>
          <p:spPr bwMode="auto">
            <a:xfrm>
              <a:off x="2085" y="3301"/>
              <a:ext cx="1123" cy="232"/>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Customers</a:t>
              </a:r>
            </a:p>
          </p:txBody>
        </p:sp>
        <p:grpSp>
          <p:nvGrpSpPr>
            <p:cNvPr id="4" name="Group 19"/>
            <p:cNvGrpSpPr>
              <a:grpSpLocks/>
            </p:cNvGrpSpPr>
            <p:nvPr/>
          </p:nvGrpSpPr>
          <p:grpSpPr bwMode="auto">
            <a:xfrm>
              <a:off x="2313" y="2634"/>
              <a:ext cx="626" cy="499"/>
              <a:chOff x="2313" y="2634"/>
              <a:chExt cx="626" cy="349"/>
            </a:xfrm>
          </p:grpSpPr>
          <p:sp>
            <p:nvSpPr>
              <p:cNvPr id="361492" name="Line 20"/>
              <p:cNvSpPr>
                <a:spLocks noChangeShapeType="1"/>
              </p:cNvSpPr>
              <p:nvPr/>
            </p:nvSpPr>
            <p:spPr bwMode="auto">
              <a:xfrm>
                <a:off x="2313" y="2640"/>
                <a:ext cx="0" cy="343"/>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1493" name="Line 21"/>
              <p:cNvSpPr>
                <a:spLocks noChangeShapeType="1"/>
              </p:cNvSpPr>
              <p:nvPr/>
            </p:nvSpPr>
            <p:spPr bwMode="auto">
              <a:xfrm flipV="1">
                <a:off x="2939" y="2634"/>
                <a:ext cx="0" cy="334"/>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5" name="Group 22"/>
            <p:cNvGrpSpPr>
              <a:grpSpLocks/>
            </p:cNvGrpSpPr>
            <p:nvPr/>
          </p:nvGrpSpPr>
          <p:grpSpPr bwMode="auto">
            <a:xfrm>
              <a:off x="2160" y="2466"/>
              <a:ext cx="908" cy="663"/>
              <a:chOff x="2166" y="2394"/>
              <a:chExt cx="908" cy="663"/>
            </a:xfrm>
          </p:grpSpPr>
          <p:sp>
            <p:nvSpPr>
              <p:cNvPr id="361495" name="Text Box 23"/>
              <p:cNvSpPr txBox="1">
                <a:spLocks noChangeArrowheads="1"/>
              </p:cNvSpPr>
              <p:nvPr/>
            </p:nvSpPr>
            <p:spPr bwMode="auto">
              <a:xfrm rot="16200000">
                <a:off x="2182" y="2523"/>
                <a:ext cx="603" cy="346"/>
              </a:xfrm>
              <a:prstGeom prst="rect">
                <a:avLst/>
              </a:prstGeom>
              <a:noFill/>
              <a:ln w="57150">
                <a:noFill/>
                <a:miter lim="800000"/>
                <a:headEnd/>
                <a:tailEnd/>
              </a:ln>
              <a:effectLst/>
            </p:spPr>
            <p:txBody>
              <a:bodyPr>
                <a:spAutoFit/>
              </a:bodyPr>
              <a:lstStyle/>
              <a:p>
                <a:pPr eaLnBrk="1" hangingPunct="1"/>
                <a:r>
                  <a:rPr lang="en-US" sz="1000" b="0" i="0" dirty="0">
                    <a:latin typeface="Arial" pitchFamily="34" charset="0"/>
                    <a:cs typeface="Arial" pitchFamily="34" charset="0"/>
                  </a:rPr>
                  <a:t>Service</a:t>
                </a:r>
              </a:p>
              <a:p>
                <a:pPr eaLnBrk="1" hangingPunct="1"/>
                <a:r>
                  <a:rPr lang="en-US" sz="1000" b="0" i="0" dirty="0">
                    <a:latin typeface="Arial" pitchFamily="34" charset="0"/>
                    <a:cs typeface="Arial" pitchFamily="34" charset="0"/>
                  </a:rPr>
                  <a:t>Responsive to Policies</a:t>
                </a:r>
              </a:p>
            </p:txBody>
          </p:sp>
          <p:sp>
            <p:nvSpPr>
              <p:cNvPr id="361496" name="Text Box 24"/>
              <p:cNvSpPr txBox="1">
                <a:spLocks noChangeArrowheads="1"/>
              </p:cNvSpPr>
              <p:nvPr/>
            </p:nvSpPr>
            <p:spPr bwMode="auto">
              <a:xfrm rot="16200000">
                <a:off x="2786" y="2770"/>
                <a:ext cx="421" cy="154"/>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Charges</a:t>
                </a:r>
              </a:p>
            </p:txBody>
          </p:sp>
          <p:sp>
            <p:nvSpPr>
              <p:cNvPr id="361497" name="Text Box 25"/>
              <p:cNvSpPr txBox="1">
                <a:spLocks noChangeArrowheads="1"/>
              </p:cNvSpPr>
              <p:nvPr/>
            </p:nvSpPr>
            <p:spPr bwMode="auto">
              <a:xfrm rot="16200000">
                <a:off x="2649" y="2740"/>
                <a:ext cx="478" cy="154"/>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Customer</a:t>
                </a:r>
              </a:p>
            </p:txBody>
          </p:sp>
          <p:sp>
            <p:nvSpPr>
              <p:cNvPr id="361498" name="Text Box 26"/>
              <p:cNvSpPr txBox="1">
                <a:spLocks noChangeArrowheads="1"/>
              </p:cNvSpPr>
              <p:nvPr/>
            </p:nvSpPr>
            <p:spPr bwMode="auto">
              <a:xfrm rot="16200000">
                <a:off x="2087" y="2761"/>
                <a:ext cx="314" cy="155"/>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Utility</a:t>
                </a:r>
              </a:p>
            </p:txBody>
          </p:sp>
        </p:grpSp>
      </p:grpSp>
      <p:sp>
        <p:nvSpPr>
          <p:cNvPr id="361506" name="Line 34"/>
          <p:cNvSpPr>
            <a:spLocks noChangeShapeType="1"/>
          </p:cNvSpPr>
          <p:nvPr/>
        </p:nvSpPr>
        <p:spPr bwMode="auto">
          <a:xfrm>
            <a:off x="4114800" y="2147888"/>
            <a:ext cx="0" cy="760412"/>
          </a:xfrm>
          <a:prstGeom prst="line">
            <a:avLst/>
          </a:prstGeom>
          <a:noFill/>
          <a:ln w="57150">
            <a:solidFill>
              <a:schemeClr val="tx1"/>
            </a:solidFill>
            <a:round/>
            <a:headEnd/>
            <a:tailEnd type="triangle" w="med" len="med"/>
          </a:ln>
          <a:effectLst/>
        </p:spPr>
        <p:txBody>
          <a:bodyPr wrap="none" anchor="ctr"/>
          <a:lstStyle/>
          <a:p>
            <a:endParaRPr lang="en-US">
              <a:latin typeface="Arial" pitchFamily="34" charset="0"/>
              <a:cs typeface="Arial" pitchFamily="34" charset="0"/>
            </a:endParaRPr>
          </a:p>
        </p:txBody>
      </p:sp>
      <p:sp>
        <p:nvSpPr>
          <p:cNvPr id="361507" name="Text Box 35"/>
          <p:cNvSpPr txBox="1">
            <a:spLocks noChangeArrowheads="1"/>
          </p:cNvSpPr>
          <p:nvPr/>
        </p:nvSpPr>
        <p:spPr bwMode="auto">
          <a:xfrm>
            <a:off x="3265488" y="2284413"/>
            <a:ext cx="1274762" cy="366712"/>
          </a:xfrm>
          <a:prstGeom prst="rect">
            <a:avLst/>
          </a:prstGeom>
          <a:noFill/>
          <a:ln w="9525">
            <a:noFill/>
            <a:miter lim="800000"/>
            <a:headEnd/>
            <a:tailEnd/>
          </a:ln>
          <a:effectLst/>
        </p:spPr>
        <p:txBody>
          <a:bodyPr>
            <a:spAutoFit/>
          </a:bodyPr>
          <a:lstStyle/>
          <a:p>
            <a:pPr>
              <a:spcBef>
                <a:spcPct val="50000"/>
              </a:spcBef>
            </a:pPr>
            <a:r>
              <a:rPr lang="en-US" sz="1800" b="0" i="0">
                <a:latin typeface="Arial" pitchFamily="34" charset="0"/>
                <a:cs typeface="Arial" pitchFamily="34" charset="0"/>
              </a:rPr>
              <a:t>Policy</a:t>
            </a:r>
          </a:p>
        </p:txBody>
      </p:sp>
      <p:sp>
        <p:nvSpPr>
          <p:cNvPr id="361508" name="Rectangle 36"/>
          <p:cNvSpPr>
            <a:spLocks noGrp="1" noChangeArrowheads="1"/>
          </p:cNvSpPr>
          <p:nvPr>
            <p:ph type="title"/>
          </p:nvPr>
        </p:nvSpPr>
        <p:spPr/>
        <p:txBody>
          <a:bodyPr>
            <a:normAutofit/>
          </a:bodyPr>
          <a:lstStyle/>
          <a:p>
            <a:r>
              <a:rPr lang="en-US" sz="3600" dirty="0"/>
              <a:t>Participants Under Design-Bid-Build</a:t>
            </a:r>
          </a:p>
        </p:txBody>
      </p:sp>
      <p:sp>
        <p:nvSpPr>
          <p:cNvPr id="361522" name="Rectangle 50"/>
          <p:cNvSpPr>
            <a:spLocks noChangeArrowheads="1"/>
          </p:cNvSpPr>
          <p:nvPr/>
        </p:nvSpPr>
        <p:spPr bwMode="auto">
          <a:xfrm>
            <a:off x="3216275" y="1198563"/>
            <a:ext cx="1905000" cy="898525"/>
          </a:xfrm>
          <a:prstGeom prst="rect">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523" name="Text Box 51"/>
          <p:cNvSpPr txBox="1">
            <a:spLocks noChangeArrowheads="1"/>
          </p:cNvSpPr>
          <p:nvPr/>
        </p:nvSpPr>
        <p:spPr bwMode="auto">
          <a:xfrm>
            <a:off x="3243263" y="1335088"/>
            <a:ext cx="1784350"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Policy Makers/ Stakeholders</a:t>
            </a:r>
          </a:p>
        </p:txBody>
      </p:sp>
      <p:grpSp>
        <p:nvGrpSpPr>
          <p:cNvPr id="6" name="Group 55"/>
          <p:cNvGrpSpPr>
            <a:grpSpLocks/>
          </p:cNvGrpSpPr>
          <p:nvPr/>
        </p:nvGrpSpPr>
        <p:grpSpPr bwMode="auto">
          <a:xfrm>
            <a:off x="4946652" y="1941513"/>
            <a:ext cx="3511551" cy="2935287"/>
            <a:chOff x="3116" y="1223"/>
            <a:chExt cx="2212" cy="1849"/>
          </a:xfrm>
        </p:grpSpPr>
        <p:grpSp>
          <p:nvGrpSpPr>
            <p:cNvPr id="7" name="Group 49"/>
            <p:cNvGrpSpPr>
              <a:grpSpLocks/>
            </p:cNvGrpSpPr>
            <p:nvPr/>
          </p:nvGrpSpPr>
          <p:grpSpPr bwMode="auto">
            <a:xfrm>
              <a:off x="3116" y="1223"/>
              <a:ext cx="2017" cy="1849"/>
              <a:chOff x="3116" y="1223"/>
              <a:chExt cx="2017" cy="1849"/>
            </a:xfrm>
          </p:grpSpPr>
          <p:grpSp>
            <p:nvGrpSpPr>
              <p:cNvPr id="8" name="Group 41"/>
              <p:cNvGrpSpPr>
                <a:grpSpLocks/>
              </p:cNvGrpSpPr>
              <p:nvPr/>
            </p:nvGrpSpPr>
            <p:grpSpPr bwMode="auto">
              <a:xfrm>
                <a:off x="3139" y="1223"/>
                <a:ext cx="1803" cy="933"/>
                <a:chOff x="3139" y="1223"/>
                <a:chExt cx="1803" cy="933"/>
              </a:xfrm>
            </p:grpSpPr>
            <p:sp>
              <p:nvSpPr>
                <p:cNvPr id="361488" name="Line 16"/>
                <p:cNvSpPr>
                  <a:spLocks noChangeShapeType="1"/>
                </p:cNvSpPr>
                <p:nvPr/>
              </p:nvSpPr>
              <p:spPr bwMode="auto">
                <a:xfrm flipV="1">
                  <a:off x="3139" y="1611"/>
                  <a:ext cx="635" cy="333"/>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1489" name="Line 17"/>
                <p:cNvSpPr>
                  <a:spLocks noChangeShapeType="1"/>
                </p:cNvSpPr>
                <p:nvPr/>
              </p:nvSpPr>
              <p:spPr bwMode="auto">
                <a:xfrm flipH="1">
                  <a:off x="3253" y="1839"/>
                  <a:ext cx="600" cy="317"/>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1481" name="Rectangle 9"/>
                <p:cNvSpPr>
                  <a:spLocks noChangeArrowheads="1"/>
                </p:cNvSpPr>
                <p:nvPr/>
              </p:nvSpPr>
              <p:spPr bwMode="auto">
                <a:xfrm>
                  <a:off x="4006" y="1223"/>
                  <a:ext cx="751" cy="677"/>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482" name="Text Box 10"/>
                <p:cNvSpPr txBox="1">
                  <a:spLocks noChangeArrowheads="1"/>
                </p:cNvSpPr>
                <p:nvPr/>
              </p:nvSpPr>
              <p:spPr bwMode="auto">
                <a:xfrm>
                  <a:off x="3819" y="1348"/>
                  <a:ext cx="1123" cy="404"/>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Design</a:t>
                  </a:r>
                </a:p>
                <a:p>
                  <a:pPr algn="ctr" eaLnBrk="1" hangingPunct="1"/>
                  <a:r>
                    <a:rPr lang="en-US" sz="1800" b="0" i="0" dirty="0">
                      <a:latin typeface="Arial" pitchFamily="34" charset="0"/>
                      <a:cs typeface="Arial" pitchFamily="34" charset="0"/>
                    </a:rPr>
                    <a:t>Engineer</a:t>
                  </a:r>
                </a:p>
              </p:txBody>
            </p:sp>
            <p:sp>
              <p:nvSpPr>
                <p:cNvPr id="361490" name="Text Box 18"/>
                <p:cNvSpPr txBox="1">
                  <a:spLocks noChangeArrowheads="1"/>
                </p:cNvSpPr>
                <p:nvPr/>
              </p:nvSpPr>
              <p:spPr bwMode="auto">
                <a:xfrm rot="19882764">
                  <a:off x="3260" y="1838"/>
                  <a:ext cx="604" cy="289"/>
                </a:xfrm>
                <a:prstGeom prst="rect">
                  <a:avLst/>
                </a:prstGeom>
                <a:noFill/>
                <a:ln w="9525">
                  <a:noFill/>
                  <a:miter lim="800000"/>
                  <a:headEnd/>
                  <a:tailEnd/>
                </a:ln>
                <a:effectLst/>
              </p:spPr>
              <p:txBody>
                <a:bodyPr wrap="none">
                  <a:spAutoFit/>
                </a:bodyPr>
                <a:lstStyle/>
                <a:p>
                  <a:pPr eaLnBrk="1" hangingPunct="1">
                    <a:lnSpc>
                      <a:spcPts val="1500"/>
                    </a:lnSpc>
                  </a:pPr>
                  <a:r>
                    <a:rPr lang="en-US" sz="1000" b="0" i="0" dirty="0">
                      <a:latin typeface="Arial" pitchFamily="34" charset="0"/>
                      <a:cs typeface="Arial" pitchFamily="34" charset="0"/>
                    </a:rPr>
                    <a:t>Fully Detailed</a:t>
                  </a:r>
                </a:p>
                <a:p>
                  <a:pPr eaLnBrk="1" hangingPunct="1">
                    <a:lnSpc>
                      <a:spcPts val="1500"/>
                    </a:lnSpc>
                  </a:pPr>
                  <a:r>
                    <a:rPr lang="en-US" sz="1000" b="0" i="0" dirty="0">
                      <a:latin typeface="Arial" pitchFamily="34" charset="0"/>
                      <a:cs typeface="Arial" pitchFamily="34" charset="0"/>
                    </a:rPr>
                    <a:t>Design</a:t>
                  </a:r>
                </a:p>
              </p:txBody>
            </p:sp>
            <p:sp>
              <p:nvSpPr>
                <p:cNvPr id="361499" name="Text Box 27"/>
                <p:cNvSpPr txBox="1">
                  <a:spLocks noChangeArrowheads="1"/>
                </p:cNvSpPr>
                <p:nvPr/>
              </p:nvSpPr>
              <p:spPr bwMode="auto">
                <a:xfrm rot="19888585">
                  <a:off x="3139" y="1653"/>
                  <a:ext cx="523" cy="154"/>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Design Fee</a:t>
                  </a:r>
                </a:p>
              </p:txBody>
            </p:sp>
          </p:grpSp>
          <p:grpSp>
            <p:nvGrpSpPr>
              <p:cNvPr id="9" name="Group 40"/>
              <p:cNvGrpSpPr>
                <a:grpSpLocks/>
              </p:cNvGrpSpPr>
              <p:nvPr/>
            </p:nvGrpSpPr>
            <p:grpSpPr bwMode="auto">
              <a:xfrm>
                <a:off x="3116" y="2349"/>
                <a:ext cx="2017" cy="723"/>
                <a:chOff x="3116" y="2349"/>
                <a:chExt cx="2017" cy="723"/>
              </a:xfrm>
            </p:grpSpPr>
            <p:sp>
              <p:nvSpPr>
                <p:cNvPr id="361483" name="Rectangle 11"/>
                <p:cNvSpPr>
                  <a:spLocks noChangeArrowheads="1"/>
                </p:cNvSpPr>
                <p:nvPr/>
              </p:nvSpPr>
              <p:spPr bwMode="auto">
                <a:xfrm>
                  <a:off x="3986" y="2525"/>
                  <a:ext cx="1147" cy="547"/>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1484" name="Text Box 12"/>
                <p:cNvSpPr txBox="1">
                  <a:spLocks noChangeArrowheads="1"/>
                </p:cNvSpPr>
                <p:nvPr/>
              </p:nvSpPr>
              <p:spPr bwMode="auto">
                <a:xfrm>
                  <a:off x="3996" y="2678"/>
                  <a:ext cx="1122" cy="231"/>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Constructor</a:t>
                  </a:r>
                </a:p>
              </p:txBody>
            </p:sp>
            <p:sp>
              <p:nvSpPr>
                <p:cNvPr id="361501" name="Line 29"/>
                <p:cNvSpPr>
                  <a:spLocks noChangeShapeType="1"/>
                </p:cNvSpPr>
                <p:nvPr/>
              </p:nvSpPr>
              <p:spPr bwMode="auto">
                <a:xfrm flipH="1" flipV="1">
                  <a:off x="3293" y="2349"/>
                  <a:ext cx="578" cy="387"/>
                </a:xfrm>
                <a:prstGeom prst="line">
                  <a:avLst/>
                </a:prstGeom>
                <a:noFill/>
                <a:ln w="57150">
                  <a:solidFill>
                    <a:schemeClr val="tx1"/>
                  </a:solidFill>
                  <a:round/>
                  <a:headEnd type="triangle" w="med" len="med"/>
                  <a:tailEnd/>
                </a:ln>
                <a:effectLst/>
              </p:spPr>
              <p:txBody>
                <a:bodyPr/>
                <a:lstStyle/>
                <a:p>
                  <a:endParaRPr lang="en-US">
                    <a:latin typeface="Arial" pitchFamily="34" charset="0"/>
                    <a:cs typeface="Arial" pitchFamily="34" charset="0"/>
                  </a:endParaRPr>
                </a:p>
              </p:txBody>
            </p:sp>
            <p:sp>
              <p:nvSpPr>
                <p:cNvPr id="361502" name="Line 30"/>
                <p:cNvSpPr>
                  <a:spLocks noChangeShapeType="1"/>
                </p:cNvSpPr>
                <p:nvPr/>
              </p:nvSpPr>
              <p:spPr bwMode="auto">
                <a:xfrm>
                  <a:off x="3149" y="2542"/>
                  <a:ext cx="587" cy="388"/>
                </a:xfrm>
                <a:prstGeom prst="line">
                  <a:avLst/>
                </a:prstGeom>
                <a:noFill/>
                <a:ln w="57150">
                  <a:solidFill>
                    <a:schemeClr val="tx1"/>
                  </a:solidFill>
                  <a:round/>
                  <a:headEnd type="triangle" w="med" len="med"/>
                  <a:tailEnd/>
                </a:ln>
                <a:effectLst/>
              </p:spPr>
              <p:txBody>
                <a:bodyPr/>
                <a:lstStyle/>
                <a:p>
                  <a:endParaRPr lang="en-US">
                    <a:latin typeface="Arial" pitchFamily="34" charset="0"/>
                    <a:cs typeface="Arial" pitchFamily="34" charset="0"/>
                  </a:endParaRPr>
                </a:p>
              </p:txBody>
            </p:sp>
            <p:sp>
              <p:nvSpPr>
                <p:cNvPr id="361503" name="Text Box 31"/>
                <p:cNvSpPr txBox="1">
                  <a:spLocks noChangeArrowheads="1"/>
                </p:cNvSpPr>
                <p:nvPr/>
              </p:nvSpPr>
              <p:spPr bwMode="auto">
                <a:xfrm rot="2099703">
                  <a:off x="3234" y="2582"/>
                  <a:ext cx="367" cy="155"/>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Project</a:t>
                  </a:r>
                </a:p>
              </p:txBody>
            </p:sp>
            <p:sp>
              <p:nvSpPr>
                <p:cNvPr id="361504" name="Text Box 32"/>
                <p:cNvSpPr txBox="1">
                  <a:spLocks noChangeArrowheads="1"/>
                </p:cNvSpPr>
                <p:nvPr/>
              </p:nvSpPr>
              <p:spPr bwMode="auto">
                <a:xfrm rot="2099703">
                  <a:off x="3116" y="2710"/>
                  <a:ext cx="568" cy="155"/>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Construction</a:t>
                  </a:r>
                </a:p>
              </p:txBody>
            </p:sp>
            <p:sp>
              <p:nvSpPr>
                <p:cNvPr id="361505" name="Text Box 33"/>
                <p:cNvSpPr txBox="1">
                  <a:spLocks noChangeArrowheads="1"/>
                </p:cNvSpPr>
                <p:nvPr/>
              </p:nvSpPr>
              <p:spPr bwMode="auto">
                <a:xfrm rot="2099703">
                  <a:off x="3202" y="2385"/>
                  <a:ext cx="728" cy="284"/>
                </a:xfrm>
                <a:prstGeom prst="rect">
                  <a:avLst/>
                </a:prstGeom>
                <a:noFill/>
                <a:ln w="9525">
                  <a:noFill/>
                  <a:miter lim="800000"/>
                  <a:headEnd/>
                  <a:tailEnd/>
                </a:ln>
                <a:effectLst/>
              </p:spPr>
              <p:txBody>
                <a:bodyPr wrap="none">
                  <a:spAutoFit/>
                </a:bodyPr>
                <a:lstStyle/>
                <a:p>
                  <a:pPr algn="ctr" eaLnBrk="1" hangingPunct="1">
                    <a:lnSpc>
                      <a:spcPts val="1400"/>
                    </a:lnSpc>
                  </a:pPr>
                  <a:r>
                    <a:rPr lang="en-US" sz="1000" b="0" i="0" dirty="0">
                      <a:latin typeface="Arial" pitchFamily="34" charset="0"/>
                      <a:cs typeface="Arial" pitchFamily="34" charset="0"/>
                    </a:rPr>
                    <a:t>Low Bid </a:t>
                  </a:r>
                  <a:br>
                    <a:rPr lang="en-US" sz="1000" b="0" i="0" dirty="0">
                      <a:latin typeface="Arial" pitchFamily="34" charset="0"/>
                      <a:cs typeface="Arial" pitchFamily="34" charset="0"/>
                    </a:rPr>
                  </a:br>
                  <a:r>
                    <a:rPr lang="en-US" sz="1000" b="0" i="0" dirty="0">
                      <a:latin typeface="Arial" pitchFamily="34" charset="0"/>
                      <a:cs typeface="Arial" pitchFamily="34" charset="0"/>
                    </a:rPr>
                    <a:t>Construction Fee</a:t>
                  </a:r>
                </a:p>
              </p:txBody>
            </p:sp>
          </p:grpSp>
        </p:grpSp>
        <p:sp>
          <p:nvSpPr>
            <p:cNvPr id="361525" name="Text Box 53"/>
            <p:cNvSpPr txBox="1">
              <a:spLocks noChangeArrowheads="1"/>
            </p:cNvSpPr>
            <p:nvPr/>
          </p:nvSpPr>
          <p:spPr bwMode="auto">
            <a:xfrm>
              <a:off x="3913" y="1912"/>
              <a:ext cx="1415" cy="523"/>
            </a:xfrm>
            <a:prstGeom prst="rect">
              <a:avLst/>
            </a:prstGeom>
            <a:noFill/>
            <a:ln w="9525">
              <a:noFill/>
              <a:miter lim="800000"/>
              <a:headEnd/>
              <a:tailEnd/>
            </a:ln>
            <a:effectLst/>
          </p:spPr>
          <p:txBody>
            <a:bodyPr wrap="square">
              <a:spAutoFit/>
            </a:bodyPr>
            <a:lstStyle/>
            <a:p>
              <a:pPr marL="177800" indent="-177800">
                <a:buSzPct val="120000"/>
                <a:buFontTx/>
                <a:buChar char="•"/>
              </a:pPr>
              <a:r>
                <a:rPr lang="en-US" sz="1600" b="0" i="0" dirty="0">
                  <a:latin typeface="Arial" pitchFamily="34" charset="0"/>
                  <a:cs typeface="Arial" pitchFamily="34" charset="0"/>
                </a:rPr>
                <a:t>DSDC</a:t>
              </a:r>
            </a:p>
            <a:p>
              <a:pPr marL="177800" indent="-177800">
                <a:buSzPct val="120000"/>
                <a:buFontTx/>
                <a:buChar char="•"/>
              </a:pPr>
              <a:r>
                <a:rPr lang="en-US" sz="1600" b="0" i="0" dirty="0">
                  <a:latin typeface="Arial" pitchFamily="34" charset="0"/>
                  <a:cs typeface="Arial" pitchFamily="34" charset="0"/>
                </a:rPr>
                <a:t>Construction Inspection</a:t>
              </a:r>
            </a:p>
          </p:txBody>
        </p:sp>
      </p:grpSp>
      <p:sp>
        <p:nvSpPr>
          <p:cNvPr id="361526" name="Text Box 54"/>
          <p:cNvSpPr txBox="1">
            <a:spLocks noChangeArrowheads="1"/>
          </p:cNvSpPr>
          <p:nvPr/>
        </p:nvSpPr>
        <p:spPr bwMode="auto">
          <a:xfrm>
            <a:off x="2590800" y="6100763"/>
            <a:ext cx="4324350" cy="336550"/>
          </a:xfrm>
          <a:prstGeom prst="rect">
            <a:avLst/>
          </a:prstGeom>
          <a:noFill/>
          <a:ln w="9525">
            <a:noFill/>
            <a:miter lim="800000"/>
            <a:headEnd/>
            <a:tailEnd/>
          </a:ln>
          <a:effectLst/>
        </p:spPr>
        <p:txBody>
          <a:bodyPr wrap="none">
            <a:spAutoFit/>
          </a:bodyPr>
          <a:lstStyle/>
          <a:p>
            <a:r>
              <a:rPr lang="en-US" sz="1600" b="0" dirty="0">
                <a:solidFill>
                  <a:schemeClr val="bg1"/>
                </a:solidFill>
                <a:latin typeface="Arial" pitchFamily="34" charset="0"/>
                <a:cs typeface="Arial" pitchFamily="34" charset="0"/>
              </a:rPr>
              <a:t>*DSDC:  Design Services During Construction</a:t>
            </a:r>
          </a:p>
        </p:txBody>
      </p:sp>
    </p:spTree>
    <p:extLst>
      <p:ext uri="{BB962C8B-B14F-4D97-AF65-F5344CB8AC3E}">
        <p14:creationId xmlns:p14="http://schemas.microsoft.com/office/powerpoint/2010/main" val="387111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2"/>
          <p:cNvSpPr>
            <a:spLocks noChangeArrowheads="1"/>
          </p:cNvSpPr>
          <p:nvPr/>
        </p:nvSpPr>
        <p:spPr bwMode="auto">
          <a:xfrm>
            <a:off x="627063" y="1109663"/>
            <a:ext cx="7761287" cy="4906962"/>
          </a:xfrm>
          <a:prstGeom prst="roundRect">
            <a:avLst>
              <a:gd name="adj" fmla="val 9157"/>
            </a:avLst>
          </a:prstGeom>
          <a:solidFill>
            <a:schemeClr val="accent1"/>
          </a:solidFill>
          <a:ln w="9525">
            <a:solidFill>
              <a:schemeClr val="tx1"/>
            </a:solidFill>
            <a:round/>
            <a:headEnd/>
            <a:tailEnd/>
          </a:ln>
          <a:effectLst/>
        </p:spPr>
        <p:txBody>
          <a:bodyPr wrap="none" anchor="ctr"/>
          <a:lstStyle/>
          <a:p>
            <a:pPr algn="ctr" eaLnBrk="1" hangingPunct="1"/>
            <a:endParaRPr lang="en-US" sz="1800" b="0" i="0">
              <a:latin typeface="Arial" pitchFamily="34" charset="0"/>
              <a:cs typeface="Arial" pitchFamily="34" charset="0"/>
            </a:endParaRPr>
          </a:p>
        </p:txBody>
      </p:sp>
      <p:sp>
        <p:nvSpPr>
          <p:cNvPr id="365573" name="Rectangle 5"/>
          <p:cNvSpPr>
            <a:spLocks noChangeArrowheads="1"/>
          </p:cNvSpPr>
          <p:nvPr/>
        </p:nvSpPr>
        <p:spPr bwMode="auto">
          <a:xfrm>
            <a:off x="3509963" y="2736850"/>
            <a:ext cx="1063625" cy="1109662"/>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574" name="Text Box 6"/>
          <p:cNvSpPr txBox="1">
            <a:spLocks noChangeArrowheads="1"/>
          </p:cNvSpPr>
          <p:nvPr/>
        </p:nvSpPr>
        <p:spPr bwMode="auto">
          <a:xfrm>
            <a:off x="3270250" y="3021012"/>
            <a:ext cx="1530350" cy="366713"/>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Utility</a:t>
            </a:r>
          </a:p>
        </p:txBody>
      </p:sp>
      <p:sp>
        <p:nvSpPr>
          <p:cNvPr id="365579" name="Line 11"/>
          <p:cNvSpPr>
            <a:spLocks noChangeShapeType="1"/>
          </p:cNvSpPr>
          <p:nvPr/>
        </p:nvSpPr>
        <p:spPr bwMode="auto">
          <a:xfrm>
            <a:off x="4029075" y="2208212"/>
            <a:ext cx="0" cy="49530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586" name="Rectangle 18"/>
          <p:cNvSpPr>
            <a:spLocks noGrp="1" noChangeArrowheads="1"/>
          </p:cNvSpPr>
          <p:nvPr>
            <p:ph type="title"/>
          </p:nvPr>
        </p:nvSpPr>
        <p:spPr/>
        <p:txBody>
          <a:bodyPr>
            <a:normAutofit/>
          </a:bodyPr>
          <a:lstStyle/>
          <a:p>
            <a:r>
              <a:rPr lang="en-US" sz="3600"/>
              <a:t>Participants Under CM-at-Risk</a:t>
            </a:r>
          </a:p>
        </p:txBody>
      </p:sp>
      <p:sp>
        <p:nvSpPr>
          <p:cNvPr id="365590" name="Rectangle 22"/>
          <p:cNvSpPr>
            <a:spLocks noChangeArrowheads="1"/>
          </p:cNvSpPr>
          <p:nvPr/>
        </p:nvSpPr>
        <p:spPr bwMode="auto">
          <a:xfrm>
            <a:off x="3201988" y="4957762"/>
            <a:ext cx="1819275" cy="865188"/>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591" name="Text Box 23"/>
          <p:cNvSpPr txBox="1">
            <a:spLocks noChangeArrowheads="1"/>
          </p:cNvSpPr>
          <p:nvPr/>
        </p:nvSpPr>
        <p:spPr bwMode="auto">
          <a:xfrm>
            <a:off x="3267075" y="5189537"/>
            <a:ext cx="1782763" cy="36830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Customers</a:t>
            </a:r>
          </a:p>
        </p:txBody>
      </p:sp>
      <p:sp>
        <p:nvSpPr>
          <p:cNvPr id="365596" name="Text Box 28"/>
          <p:cNvSpPr txBox="1">
            <a:spLocks noChangeArrowheads="1"/>
          </p:cNvSpPr>
          <p:nvPr/>
        </p:nvSpPr>
        <p:spPr bwMode="auto">
          <a:xfrm rot="16200000">
            <a:off x="4188619" y="4461668"/>
            <a:ext cx="668338" cy="24447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Charges</a:t>
            </a:r>
          </a:p>
        </p:txBody>
      </p:sp>
      <p:sp>
        <p:nvSpPr>
          <p:cNvPr id="365602" name="Line 34"/>
          <p:cNvSpPr>
            <a:spLocks noChangeShapeType="1"/>
          </p:cNvSpPr>
          <p:nvPr/>
        </p:nvSpPr>
        <p:spPr bwMode="auto">
          <a:xfrm flipV="1">
            <a:off x="2468563" y="4097337"/>
            <a:ext cx="827087" cy="646113"/>
          </a:xfrm>
          <a:prstGeom prst="line">
            <a:avLst/>
          </a:prstGeom>
          <a:noFill/>
          <a:ln w="57150">
            <a:solidFill>
              <a:schemeClr val="tx1"/>
            </a:solidFill>
            <a:round/>
            <a:headEnd type="triangle" w="med" len="med"/>
            <a:tailEnd type="triangle" w="med" len="med"/>
          </a:ln>
          <a:effectLst/>
        </p:spPr>
        <p:txBody>
          <a:bodyPr/>
          <a:lstStyle/>
          <a:p>
            <a:endParaRPr lang="en-US">
              <a:latin typeface="Arial" pitchFamily="34" charset="0"/>
              <a:cs typeface="Arial" pitchFamily="34" charset="0"/>
            </a:endParaRPr>
          </a:p>
        </p:txBody>
      </p:sp>
      <p:sp>
        <p:nvSpPr>
          <p:cNvPr id="365603" name="AutoShape 35"/>
          <p:cNvSpPr>
            <a:spLocks noChangeArrowheads="1"/>
          </p:cNvSpPr>
          <p:nvPr/>
        </p:nvSpPr>
        <p:spPr bwMode="auto">
          <a:xfrm>
            <a:off x="1362075" y="4113212"/>
            <a:ext cx="1385888" cy="1422400"/>
          </a:xfrm>
          <a:prstGeom prst="triangle">
            <a:avLst>
              <a:gd name="adj" fmla="val 50000"/>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604" name="Text Box 36"/>
          <p:cNvSpPr txBox="1">
            <a:spLocks noChangeArrowheads="1"/>
          </p:cNvSpPr>
          <p:nvPr/>
        </p:nvSpPr>
        <p:spPr bwMode="auto">
          <a:xfrm>
            <a:off x="1289050" y="4775200"/>
            <a:ext cx="1530350"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Utility</a:t>
            </a:r>
          </a:p>
          <a:p>
            <a:pPr algn="ctr" eaLnBrk="1" hangingPunct="1"/>
            <a:r>
              <a:rPr lang="en-US" sz="1800" b="0" i="0" dirty="0">
                <a:latin typeface="Arial" pitchFamily="34" charset="0"/>
                <a:cs typeface="Arial" pitchFamily="34" charset="0"/>
              </a:rPr>
              <a:t>Operator</a:t>
            </a:r>
          </a:p>
        </p:txBody>
      </p:sp>
      <p:grpSp>
        <p:nvGrpSpPr>
          <p:cNvPr id="2" name="Group 71"/>
          <p:cNvGrpSpPr>
            <a:grpSpLocks/>
          </p:cNvGrpSpPr>
          <p:nvPr/>
        </p:nvGrpSpPr>
        <p:grpSpPr bwMode="auto">
          <a:xfrm>
            <a:off x="3624263" y="3911600"/>
            <a:ext cx="793750" cy="992187"/>
            <a:chOff x="2211" y="2634"/>
            <a:chExt cx="500" cy="499"/>
          </a:xfrm>
        </p:grpSpPr>
        <p:sp>
          <p:nvSpPr>
            <p:cNvPr id="365640" name="Line 72"/>
            <p:cNvSpPr>
              <a:spLocks noChangeShapeType="1"/>
            </p:cNvSpPr>
            <p:nvPr/>
          </p:nvSpPr>
          <p:spPr bwMode="auto">
            <a:xfrm>
              <a:off x="2211" y="2643"/>
              <a:ext cx="0" cy="49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41" name="Line 73"/>
            <p:cNvSpPr>
              <a:spLocks noChangeShapeType="1"/>
            </p:cNvSpPr>
            <p:nvPr/>
          </p:nvSpPr>
          <p:spPr bwMode="auto">
            <a:xfrm flipV="1">
              <a:off x="2711" y="2634"/>
              <a:ext cx="0" cy="478"/>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sp>
        <p:nvSpPr>
          <p:cNvPr id="365642" name="Text Box 74"/>
          <p:cNvSpPr txBox="1">
            <a:spLocks noChangeArrowheads="1"/>
          </p:cNvSpPr>
          <p:nvPr/>
        </p:nvSpPr>
        <p:spPr bwMode="auto">
          <a:xfrm rot="16200000">
            <a:off x="3361531" y="4214018"/>
            <a:ext cx="957262" cy="396875"/>
          </a:xfrm>
          <a:prstGeom prst="rect">
            <a:avLst/>
          </a:prstGeom>
          <a:noFill/>
          <a:ln w="9525">
            <a:noFill/>
            <a:miter lim="800000"/>
            <a:headEnd/>
            <a:tailEnd/>
          </a:ln>
          <a:effectLst/>
        </p:spPr>
        <p:txBody>
          <a:bodyPr>
            <a:spAutoFit/>
          </a:bodyPr>
          <a:lstStyle/>
          <a:p>
            <a:pPr eaLnBrk="1" hangingPunct="1"/>
            <a:r>
              <a:rPr lang="en-US" sz="1000" b="0" i="0" dirty="0">
                <a:latin typeface="Arial" pitchFamily="34" charset="0"/>
                <a:cs typeface="Arial" pitchFamily="34" charset="0"/>
              </a:rPr>
              <a:t>Responsive to Policies</a:t>
            </a:r>
          </a:p>
        </p:txBody>
      </p:sp>
      <p:sp>
        <p:nvSpPr>
          <p:cNvPr id="365643" name="Text Box 75"/>
          <p:cNvSpPr txBox="1">
            <a:spLocks noChangeArrowheads="1"/>
          </p:cNvSpPr>
          <p:nvPr/>
        </p:nvSpPr>
        <p:spPr bwMode="auto">
          <a:xfrm rot="16200000">
            <a:off x="3948113" y="4394200"/>
            <a:ext cx="758825" cy="24447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Customer</a:t>
            </a:r>
          </a:p>
        </p:txBody>
      </p:sp>
      <p:sp>
        <p:nvSpPr>
          <p:cNvPr id="365644" name="Text Box 76"/>
          <p:cNvSpPr txBox="1">
            <a:spLocks noChangeArrowheads="1"/>
          </p:cNvSpPr>
          <p:nvPr/>
        </p:nvSpPr>
        <p:spPr bwMode="auto">
          <a:xfrm rot="16200000">
            <a:off x="2995651" y="4263152"/>
            <a:ext cx="960519" cy="246221"/>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Utility Service</a:t>
            </a:r>
          </a:p>
        </p:txBody>
      </p:sp>
      <p:sp>
        <p:nvSpPr>
          <p:cNvPr id="365651" name="Rectangle 83"/>
          <p:cNvSpPr>
            <a:spLocks noChangeArrowheads="1"/>
          </p:cNvSpPr>
          <p:nvPr/>
        </p:nvSpPr>
        <p:spPr bwMode="auto">
          <a:xfrm>
            <a:off x="3086100" y="1219200"/>
            <a:ext cx="1905000" cy="898525"/>
          </a:xfrm>
          <a:prstGeom prst="rect">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652" name="Text Box 84"/>
          <p:cNvSpPr txBox="1">
            <a:spLocks noChangeArrowheads="1"/>
          </p:cNvSpPr>
          <p:nvPr/>
        </p:nvSpPr>
        <p:spPr bwMode="auto">
          <a:xfrm>
            <a:off x="3163888" y="1330325"/>
            <a:ext cx="1784350"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Policy Makers/ Stakeholders</a:t>
            </a:r>
          </a:p>
        </p:txBody>
      </p:sp>
      <p:sp>
        <p:nvSpPr>
          <p:cNvPr id="365657" name="Text Box 89"/>
          <p:cNvSpPr txBox="1">
            <a:spLocks noChangeArrowheads="1"/>
          </p:cNvSpPr>
          <p:nvPr/>
        </p:nvSpPr>
        <p:spPr bwMode="auto">
          <a:xfrm>
            <a:off x="3249613" y="2190750"/>
            <a:ext cx="1274762" cy="366712"/>
          </a:xfrm>
          <a:prstGeom prst="rect">
            <a:avLst/>
          </a:prstGeom>
          <a:noFill/>
          <a:ln w="9525">
            <a:noFill/>
            <a:miter lim="800000"/>
            <a:headEnd/>
            <a:tailEnd/>
          </a:ln>
          <a:effectLst/>
        </p:spPr>
        <p:txBody>
          <a:bodyPr>
            <a:spAutoFit/>
          </a:bodyPr>
          <a:lstStyle/>
          <a:p>
            <a:pPr>
              <a:spcBef>
                <a:spcPct val="50000"/>
              </a:spcBef>
            </a:pPr>
            <a:r>
              <a:rPr lang="en-US" sz="1800" b="0" i="0">
                <a:latin typeface="Arial" pitchFamily="34" charset="0"/>
                <a:cs typeface="Arial" pitchFamily="34" charset="0"/>
              </a:rPr>
              <a:t>Policy</a:t>
            </a:r>
          </a:p>
        </p:txBody>
      </p:sp>
      <p:grpSp>
        <p:nvGrpSpPr>
          <p:cNvPr id="4" name="Group 93"/>
          <p:cNvGrpSpPr>
            <a:grpSpLocks/>
          </p:cNvGrpSpPr>
          <p:nvPr/>
        </p:nvGrpSpPr>
        <p:grpSpPr bwMode="auto">
          <a:xfrm>
            <a:off x="1066800" y="2736850"/>
            <a:ext cx="2346325" cy="1109663"/>
            <a:chOff x="442" y="1831"/>
            <a:chExt cx="1478" cy="699"/>
          </a:xfrm>
        </p:grpSpPr>
        <p:sp>
          <p:nvSpPr>
            <p:cNvPr id="365649" name="Line 81"/>
            <p:cNvSpPr>
              <a:spLocks noChangeShapeType="1"/>
            </p:cNvSpPr>
            <p:nvPr/>
          </p:nvSpPr>
          <p:spPr bwMode="auto">
            <a:xfrm flipV="1">
              <a:off x="1319" y="2187"/>
              <a:ext cx="601"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nvGrpSpPr>
            <p:cNvPr id="5" name="Group 92"/>
            <p:cNvGrpSpPr>
              <a:grpSpLocks/>
            </p:cNvGrpSpPr>
            <p:nvPr/>
          </p:nvGrpSpPr>
          <p:grpSpPr bwMode="auto">
            <a:xfrm>
              <a:off x="442" y="1831"/>
              <a:ext cx="1478" cy="699"/>
              <a:chOff x="442" y="1831"/>
              <a:chExt cx="1478" cy="699"/>
            </a:xfrm>
          </p:grpSpPr>
          <p:grpSp>
            <p:nvGrpSpPr>
              <p:cNvPr id="6" name="Group 91"/>
              <p:cNvGrpSpPr>
                <a:grpSpLocks/>
              </p:cNvGrpSpPr>
              <p:nvPr/>
            </p:nvGrpSpPr>
            <p:grpSpPr bwMode="auto">
              <a:xfrm>
                <a:off x="442" y="1831"/>
                <a:ext cx="1469" cy="699"/>
                <a:chOff x="442" y="1831"/>
                <a:chExt cx="1469" cy="699"/>
              </a:xfrm>
            </p:grpSpPr>
            <p:sp>
              <p:nvSpPr>
                <p:cNvPr id="365584" name="Rectangle 16"/>
                <p:cNvSpPr>
                  <a:spLocks noChangeArrowheads="1"/>
                </p:cNvSpPr>
                <p:nvPr/>
              </p:nvSpPr>
              <p:spPr bwMode="auto">
                <a:xfrm>
                  <a:off x="577" y="1831"/>
                  <a:ext cx="670" cy="699"/>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585" name="Text Box 17"/>
                <p:cNvSpPr txBox="1">
                  <a:spLocks noChangeArrowheads="1"/>
                </p:cNvSpPr>
                <p:nvPr/>
              </p:nvSpPr>
              <p:spPr bwMode="auto">
                <a:xfrm>
                  <a:off x="442" y="1933"/>
                  <a:ext cx="964" cy="404"/>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Owner’s</a:t>
                  </a:r>
                </a:p>
                <a:p>
                  <a:pPr algn="ctr" eaLnBrk="1" hangingPunct="1"/>
                  <a:r>
                    <a:rPr lang="en-US" sz="1800" b="0" i="0" dirty="0">
                      <a:solidFill>
                        <a:srgbClr val="FF0000"/>
                      </a:solidFill>
                      <a:latin typeface="Arial" pitchFamily="34" charset="0"/>
                      <a:cs typeface="Arial" pitchFamily="34" charset="0"/>
                    </a:rPr>
                    <a:t>Agent</a:t>
                  </a:r>
                </a:p>
              </p:txBody>
            </p:sp>
            <p:sp>
              <p:nvSpPr>
                <p:cNvPr id="365647" name="Text Box 79"/>
                <p:cNvSpPr txBox="1">
                  <a:spLocks noChangeArrowheads="1"/>
                </p:cNvSpPr>
                <p:nvPr/>
              </p:nvSpPr>
              <p:spPr bwMode="auto">
                <a:xfrm>
                  <a:off x="1485" y="1883"/>
                  <a:ext cx="255" cy="15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Fee</a:t>
                  </a:r>
                </a:p>
              </p:txBody>
            </p:sp>
            <p:sp>
              <p:nvSpPr>
                <p:cNvPr id="365648" name="Text Box 80"/>
                <p:cNvSpPr txBox="1">
                  <a:spLocks noChangeArrowheads="1"/>
                </p:cNvSpPr>
                <p:nvPr/>
              </p:nvSpPr>
              <p:spPr bwMode="auto">
                <a:xfrm flipH="1">
                  <a:off x="1334" y="2219"/>
                  <a:ext cx="577" cy="252"/>
                </a:xfrm>
                <a:prstGeom prst="rect">
                  <a:avLst/>
                </a:prstGeom>
                <a:noFill/>
                <a:ln w="9525">
                  <a:noFill/>
                  <a:miter lim="800000"/>
                  <a:headEnd/>
                  <a:tailEnd/>
                </a:ln>
                <a:effectLst/>
              </p:spPr>
              <p:txBody>
                <a:bodyPr wrap="none">
                  <a:spAutoFit/>
                </a:bodyPr>
                <a:lstStyle/>
                <a:p>
                  <a:pPr algn="ctr" eaLnBrk="1" hangingPunct="1"/>
                  <a:r>
                    <a:rPr lang="en-US" sz="1000" b="0" i="0" dirty="0">
                      <a:latin typeface="Arial" pitchFamily="34" charset="0"/>
                      <a:cs typeface="Arial" pitchFamily="34" charset="0"/>
                    </a:rPr>
                    <a:t>Procurement</a:t>
                  </a:r>
                </a:p>
                <a:p>
                  <a:pPr algn="ctr" eaLnBrk="1" hangingPunct="1"/>
                  <a:r>
                    <a:rPr lang="en-US" sz="1000" b="0" i="0" dirty="0">
                      <a:latin typeface="Arial" pitchFamily="34" charset="0"/>
                      <a:cs typeface="Arial" pitchFamily="34" charset="0"/>
                    </a:rPr>
                    <a:t>Services</a:t>
                  </a:r>
                </a:p>
              </p:txBody>
            </p:sp>
          </p:grpSp>
          <p:sp>
            <p:nvSpPr>
              <p:cNvPr id="365650" name="Line 82"/>
              <p:cNvSpPr>
                <a:spLocks noChangeShapeType="1"/>
              </p:cNvSpPr>
              <p:nvPr/>
            </p:nvSpPr>
            <p:spPr bwMode="auto">
              <a:xfrm flipH="1">
                <a:off x="1319" y="2028"/>
                <a:ext cx="601"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sp>
        <p:nvSpPr>
          <p:cNvPr id="365605" name="Rectangle 37"/>
          <p:cNvSpPr>
            <a:spLocks noChangeArrowheads="1"/>
          </p:cNvSpPr>
          <p:nvPr/>
        </p:nvSpPr>
        <p:spPr bwMode="auto">
          <a:xfrm>
            <a:off x="6207126" y="3494088"/>
            <a:ext cx="1192213" cy="1074738"/>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606" name="Text Box 38"/>
          <p:cNvSpPr txBox="1">
            <a:spLocks noChangeArrowheads="1"/>
          </p:cNvSpPr>
          <p:nvPr/>
        </p:nvSpPr>
        <p:spPr bwMode="auto">
          <a:xfrm>
            <a:off x="5907728" y="3671887"/>
            <a:ext cx="1782763" cy="366713"/>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CM-at-Risk</a:t>
            </a:r>
          </a:p>
        </p:txBody>
      </p:sp>
      <p:sp>
        <p:nvSpPr>
          <p:cNvPr id="365607" name="Rectangle 39"/>
          <p:cNvSpPr>
            <a:spLocks noChangeArrowheads="1"/>
          </p:cNvSpPr>
          <p:nvPr/>
        </p:nvSpPr>
        <p:spPr bwMode="auto">
          <a:xfrm>
            <a:off x="5605463" y="5083175"/>
            <a:ext cx="2392363" cy="839788"/>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608" name="Text Box 40"/>
          <p:cNvSpPr txBox="1">
            <a:spLocks noChangeArrowheads="1"/>
          </p:cNvSpPr>
          <p:nvPr/>
        </p:nvSpPr>
        <p:spPr bwMode="auto">
          <a:xfrm>
            <a:off x="5546726" y="5091113"/>
            <a:ext cx="2565400" cy="800219"/>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Subcontractors</a:t>
            </a:r>
          </a:p>
          <a:p>
            <a:pPr algn="ctr" eaLnBrk="1" hangingPunct="1"/>
            <a:r>
              <a:rPr lang="en-US" sz="1400" b="0" i="0" dirty="0">
                <a:solidFill>
                  <a:srgbClr val="FF0000"/>
                </a:solidFill>
                <a:latin typeface="Arial" pitchFamily="34" charset="0"/>
                <a:cs typeface="Arial" pitchFamily="34" charset="0"/>
              </a:rPr>
              <a:t>(CM subs most or all construction)</a:t>
            </a:r>
          </a:p>
        </p:txBody>
      </p:sp>
      <p:sp>
        <p:nvSpPr>
          <p:cNvPr id="365611" name="Text Box 43"/>
          <p:cNvSpPr txBox="1">
            <a:spLocks noChangeArrowheads="1"/>
          </p:cNvSpPr>
          <p:nvPr/>
        </p:nvSpPr>
        <p:spPr bwMode="auto">
          <a:xfrm rot="899149">
            <a:off x="4721226" y="4102100"/>
            <a:ext cx="1400175" cy="244475"/>
          </a:xfrm>
          <a:prstGeom prst="rect">
            <a:avLst/>
          </a:prstGeom>
          <a:noFill/>
          <a:ln w="9525">
            <a:noFill/>
            <a:miter lim="800000"/>
            <a:headEnd/>
            <a:tailEnd/>
          </a:ln>
          <a:effectLst/>
        </p:spPr>
        <p:txBody>
          <a:bodyPr>
            <a:spAutoFit/>
          </a:bodyPr>
          <a:lstStyle/>
          <a:p>
            <a:pPr algn="ctr" eaLnBrk="1" hangingPunct="1"/>
            <a:r>
              <a:rPr lang="en-US" sz="1000" b="0" i="0">
                <a:latin typeface="Arial" pitchFamily="34" charset="0"/>
                <a:cs typeface="Arial" pitchFamily="34" charset="0"/>
              </a:rPr>
              <a:t>Fee up to GMP*</a:t>
            </a:r>
          </a:p>
        </p:txBody>
      </p:sp>
      <p:sp>
        <p:nvSpPr>
          <p:cNvPr id="365613" name="Line 45"/>
          <p:cNvSpPr>
            <a:spLocks noChangeShapeType="1"/>
          </p:cNvSpPr>
          <p:nvPr/>
        </p:nvSpPr>
        <p:spPr bwMode="auto">
          <a:xfrm rot="20410569" flipH="1" flipV="1">
            <a:off x="5114926" y="3654425"/>
            <a:ext cx="917575" cy="614363"/>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14" name="Line 46"/>
          <p:cNvSpPr>
            <a:spLocks noChangeShapeType="1"/>
          </p:cNvSpPr>
          <p:nvPr/>
        </p:nvSpPr>
        <p:spPr bwMode="auto">
          <a:xfrm rot="20413453">
            <a:off x="4956176" y="4030663"/>
            <a:ext cx="892175" cy="62865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17" name="Text Box 49"/>
          <p:cNvSpPr txBox="1">
            <a:spLocks noChangeArrowheads="1"/>
          </p:cNvSpPr>
          <p:nvPr/>
        </p:nvSpPr>
        <p:spPr bwMode="auto">
          <a:xfrm rot="829548">
            <a:off x="5167559" y="3754408"/>
            <a:ext cx="901208" cy="400110"/>
          </a:xfrm>
          <a:prstGeom prst="rect">
            <a:avLst/>
          </a:prstGeom>
          <a:noFill/>
          <a:ln w="9525">
            <a:noFill/>
            <a:miter lim="800000"/>
            <a:headEnd/>
            <a:tailEnd/>
          </a:ln>
          <a:effectLst/>
        </p:spPr>
        <p:txBody>
          <a:bodyPr wrap="none">
            <a:spAutoFit/>
          </a:bodyPr>
          <a:lstStyle/>
          <a:p>
            <a:pPr algn="ctr" eaLnBrk="1" hangingPunct="1"/>
            <a:r>
              <a:rPr lang="en-US" sz="1000" b="0" i="0">
                <a:latin typeface="Arial" pitchFamily="34" charset="0"/>
                <a:cs typeface="Arial" pitchFamily="34" charset="0"/>
              </a:rPr>
              <a:t>Project</a:t>
            </a:r>
          </a:p>
          <a:p>
            <a:pPr algn="ctr" eaLnBrk="1" hangingPunct="1"/>
            <a:r>
              <a:rPr lang="en-US" sz="1000" b="0" i="0">
                <a:latin typeface="Arial" pitchFamily="34" charset="0"/>
                <a:cs typeface="Arial" pitchFamily="34" charset="0"/>
              </a:rPr>
              <a:t>Construction</a:t>
            </a:r>
          </a:p>
        </p:txBody>
      </p:sp>
      <p:sp>
        <p:nvSpPr>
          <p:cNvPr id="365618" name="Rectangle 50"/>
          <p:cNvSpPr>
            <a:spLocks noChangeArrowheads="1"/>
          </p:cNvSpPr>
          <p:nvPr/>
        </p:nvSpPr>
        <p:spPr bwMode="auto">
          <a:xfrm>
            <a:off x="5935663" y="1774825"/>
            <a:ext cx="1192213" cy="1074738"/>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65619" name="Text Box 51"/>
          <p:cNvSpPr txBox="1">
            <a:spLocks noChangeArrowheads="1"/>
          </p:cNvSpPr>
          <p:nvPr/>
        </p:nvSpPr>
        <p:spPr bwMode="auto">
          <a:xfrm>
            <a:off x="5651501" y="1973263"/>
            <a:ext cx="1782763"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Design</a:t>
            </a:r>
          </a:p>
          <a:p>
            <a:pPr algn="ctr" eaLnBrk="1" hangingPunct="1"/>
            <a:r>
              <a:rPr lang="en-US" sz="1800" b="0" i="0" dirty="0">
                <a:latin typeface="Arial" pitchFamily="34" charset="0"/>
                <a:cs typeface="Arial" pitchFamily="34" charset="0"/>
              </a:rPr>
              <a:t>Engineer</a:t>
            </a:r>
          </a:p>
        </p:txBody>
      </p:sp>
      <p:sp>
        <p:nvSpPr>
          <p:cNvPr id="365621" name="Line 53"/>
          <p:cNvSpPr>
            <a:spLocks noChangeShapeType="1"/>
          </p:cNvSpPr>
          <p:nvPr/>
        </p:nvSpPr>
        <p:spPr bwMode="auto">
          <a:xfrm flipV="1">
            <a:off x="4765676" y="2362200"/>
            <a:ext cx="1008063" cy="528638"/>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22" name="Line 54"/>
          <p:cNvSpPr>
            <a:spLocks noChangeShapeType="1"/>
          </p:cNvSpPr>
          <p:nvPr/>
        </p:nvSpPr>
        <p:spPr bwMode="auto">
          <a:xfrm flipH="1">
            <a:off x="4826001" y="2709863"/>
            <a:ext cx="952500" cy="503238"/>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23" name="Text Box 55"/>
          <p:cNvSpPr txBox="1">
            <a:spLocks noChangeArrowheads="1"/>
          </p:cNvSpPr>
          <p:nvPr/>
        </p:nvSpPr>
        <p:spPr bwMode="auto">
          <a:xfrm rot="19882764">
            <a:off x="4583113" y="2435225"/>
            <a:ext cx="966788" cy="244475"/>
          </a:xfrm>
          <a:prstGeom prst="rect">
            <a:avLst/>
          </a:prstGeom>
          <a:noFill/>
          <a:ln w="9525">
            <a:noFill/>
            <a:miter lim="800000"/>
            <a:headEnd/>
            <a:tailEnd/>
          </a:ln>
          <a:effectLst/>
        </p:spPr>
        <p:txBody>
          <a:bodyPr>
            <a:spAutoFit/>
          </a:bodyPr>
          <a:lstStyle/>
          <a:p>
            <a:pPr algn="ctr" eaLnBrk="1" hangingPunct="1"/>
            <a:r>
              <a:rPr lang="en-US" sz="1000" b="0" i="0">
                <a:latin typeface="Arial" pitchFamily="34" charset="0"/>
                <a:cs typeface="Arial" pitchFamily="34" charset="0"/>
              </a:rPr>
              <a:t>Fee</a:t>
            </a:r>
          </a:p>
        </p:txBody>
      </p:sp>
      <p:sp>
        <p:nvSpPr>
          <p:cNvPr id="365624" name="Text Box 56"/>
          <p:cNvSpPr txBox="1">
            <a:spLocks noChangeArrowheads="1"/>
          </p:cNvSpPr>
          <p:nvPr/>
        </p:nvSpPr>
        <p:spPr bwMode="auto">
          <a:xfrm rot="19888585">
            <a:off x="4874386" y="2681010"/>
            <a:ext cx="958917" cy="451406"/>
          </a:xfrm>
          <a:prstGeom prst="rect">
            <a:avLst/>
          </a:prstGeom>
          <a:noFill/>
          <a:ln w="9525">
            <a:noFill/>
            <a:miter lim="800000"/>
            <a:headEnd/>
            <a:tailEnd/>
          </a:ln>
          <a:effectLst/>
        </p:spPr>
        <p:txBody>
          <a:bodyPr wrap="none">
            <a:spAutoFit/>
          </a:bodyPr>
          <a:lstStyle/>
          <a:p>
            <a:pPr eaLnBrk="1" hangingPunct="1">
              <a:lnSpc>
                <a:spcPts val="1400"/>
              </a:lnSpc>
            </a:pPr>
            <a:r>
              <a:rPr lang="en-US" sz="1000" b="0" i="0">
                <a:latin typeface="Arial" pitchFamily="34" charset="0"/>
                <a:cs typeface="Arial" pitchFamily="34" charset="0"/>
              </a:rPr>
              <a:t>Fully Detailed</a:t>
            </a:r>
          </a:p>
          <a:p>
            <a:pPr eaLnBrk="1" hangingPunct="1">
              <a:lnSpc>
                <a:spcPts val="1400"/>
              </a:lnSpc>
            </a:pPr>
            <a:r>
              <a:rPr lang="en-US" sz="1000" b="0" i="0">
                <a:latin typeface="Arial" pitchFamily="34" charset="0"/>
                <a:cs typeface="Arial" pitchFamily="34" charset="0"/>
              </a:rPr>
              <a:t>Design</a:t>
            </a:r>
          </a:p>
        </p:txBody>
      </p:sp>
      <p:sp>
        <p:nvSpPr>
          <p:cNvPr id="365629" name="Text Box 61"/>
          <p:cNvSpPr txBox="1">
            <a:spLocks noChangeArrowheads="1"/>
          </p:cNvSpPr>
          <p:nvPr/>
        </p:nvSpPr>
        <p:spPr bwMode="auto">
          <a:xfrm>
            <a:off x="6196013" y="4025900"/>
            <a:ext cx="1266825" cy="304800"/>
          </a:xfrm>
          <a:prstGeom prst="rect">
            <a:avLst/>
          </a:prstGeom>
          <a:noFill/>
          <a:ln w="9525">
            <a:noFill/>
            <a:miter lim="800000"/>
            <a:headEnd/>
            <a:tailEnd/>
          </a:ln>
          <a:effectLst/>
        </p:spPr>
        <p:txBody>
          <a:bodyPr>
            <a:spAutoFit/>
          </a:bodyPr>
          <a:lstStyle/>
          <a:p>
            <a:r>
              <a:rPr lang="en-US" sz="1400" dirty="0">
                <a:latin typeface="Arial" pitchFamily="34" charset="0"/>
                <a:cs typeface="Arial" pitchFamily="34" charset="0"/>
              </a:rPr>
              <a:t>$ Guarantee</a:t>
            </a:r>
          </a:p>
        </p:txBody>
      </p:sp>
      <p:sp>
        <p:nvSpPr>
          <p:cNvPr id="365635" name="Text Box 67"/>
          <p:cNvSpPr txBox="1">
            <a:spLocks noChangeArrowheads="1"/>
          </p:cNvSpPr>
          <p:nvPr/>
        </p:nvSpPr>
        <p:spPr bwMode="auto">
          <a:xfrm>
            <a:off x="2819400" y="6096000"/>
            <a:ext cx="3429000" cy="336550"/>
          </a:xfrm>
          <a:prstGeom prst="rect">
            <a:avLst/>
          </a:prstGeom>
          <a:noFill/>
          <a:ln w="9525">
            <a:noFill/>
            <a:miter lim="800000"/>
            <a:headEnd/>
            <a:tailEnd/>
          </a:ln>
          <a:effectLst/>
        </p:spPr>
        <p:txBody>
          <a:bodyPr wrap="none">
            <a:spAutoFit/>
          </a:bodyPr>
          <a:lstStyle/>
          <a:p>
            <a:r>
              <a:rPr lang="en-US" sz="1600" b="0" dirty="0">
                <a:solidFill>
                  <a:schemeClr val="bg1"/>
                </a:solidFill>
                <a:latin typeface="Arial" charset="0"/>
              </a:rPr>
              <a:t>*GMP:  Guaranteed Maximum Price</a:t>
            </a:r>
          </a:p>
        </p:txBody>
      </p:sp>
      <p:sp>
        <p:nvSpPr>
          <p:cNvPr id="365637" name="Line 69"/>
          <p:cNvSpPr>
            <a:spLocks noChangeShapeType="1"/>
          </p:cNvSpPr>
          <p:nvPr/>
        </p:nvSpPr>
        <p:spPr bwMode="auto">
          <a:xfrm flipH="1" flipV="1">
            <a:off x="5145088" y="3497263"/>
            <a:ext cx="882650" cy="220663"/>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65638" name="Text Box 70"/>
          <p:cNvSpPr txBox="1">
            <a:spLocks noChangeArrowheads="1"/>
          </p:cNvSpPr>
          <p:nvPr/>
        </p:nvSpPr>
        <p:spPr bwMode="auto">
          <a:xfrm rot="794623">
            <a:off x="4926013" y="3355975"/>
            <a:ext cx="1373188" cy="457200"/>
          </a:xfrm>
          <a:prstGeom prst="rect">
            <a:avLst/>
          </a:prstGeom>
          <a:noFill/>
          <a:ln w="9525">
            <a:noFill/>
            <a:miter lim="800000"/>
            <a:headEnd/>
            <a:tailEnd/>
          </a:ln>
          <a:effectLst/>
        </p:spPr>
        <p:txBody>
          <a:bodyPr>
            <a:spAutoFit/>
          </a:bodyPr>
          <a:lstStyle/>
          <a:p>
            <a:pPr algn="ctr" eaLnBrk="1" hangingPunct="1">
              <a:lnSpc>
                <a:spcPct val="120000"/>
              </a:lnSpc>
            </a:pPr>
            <a:r>
              <a:rPr lang="en-US" sz="1000" b="0" i="0">
                <a:latin typeface="Arial" pitchFamily="34" charset="0"/>
                <a:cs typeface="Arial" pitchFamily="34" charset="0"/>
              </a:rPr>
              <a:t>Input During</a:t>
            </a:r>
          </a:p>
          <a:p>
            <a:pPr algn="ctr" eaLnBrk="1" hangingPunct="1">
              <a:lnSpc>
                <a:spcPct val="120000"/>
              </a:lnSpc>
            </a:pPr>
            <a:r>
              <a:rPr lang="en-US" sz="1000" b="0" i="0">
                <a:latin typeface="Arial" pitchFamily="34" charset="0"/>
                <a:cs typeface="Arial" pitchFamily="34" charset="0"/>
              </a:rPr>
              <a:t>Design</a:t>
            </a:r>
          </a:p>
        </p:txBody>
      </p:sp>
      <p:sp>
        <p:nvSpPr>
          <p:cNvPr id="365656" name="Line 88"/>
          <p:cNvSpPr>
            <a:spLocks noChangeShapeType="1"/>
          </p:cNvSpPr>
          <p:nvPr/>
        </p:nvSpPr>
        <p:spPr bwMode="auto">
          <a:xfrm flipH="1" flipV="1">
            <a:off x="6794501" y="4544704"/>
            <a:ext cx="4763" cy="548640"/>
          </a:xfrm>
          <a:prstGeom prst="line">
            <a:avLst/>
          </a:prstGeom>
          <a:noFill/>
          <a:ln w="57150">
            <a:solidFill>
              <a:schemeClr val="tx1"/>
            </a:solidFill>
            <a:round/>
            <a:headEnd type="triangle" w="med" len="med"/>
            <a:tailEnd type="triangle" w="med" len="med"/>
          </a:ln>
          <a:effectLst/>
        </p:spPr>
        <p:txBody>
          <a:bodyPr/>
          <a:lstStyle/>
          <a:p>
            <a:endParaRPr lang="en-US">
              <a:latin typeface="Arial" pitchFamily="34" charset="0"/>
              <a:cs typeface="Arial" pitchFamily="34" charset="0"/>
            </a:endParaRPr>
          </a:p>
        </p:txBody>
      </p:sp>
      <p:sp>
        <p:nvSpPr>
          <p:cNvPr id="365658" name="Text Box 90"/>
          <p:cNvSpPr txBox="1">
            <a:spLocks noChangeArrowheads="1"/>
          </p:cNvSpPr>
          <p:nvPr/>
        </p:nvSpPr>
        <p:spPr bwMode="auto">
          <a:xfrm>
            <a:off x="5911851" y="2865438"/>
            <a:ext cx="2622549" cy="584775"/>
          </a:xfrm>
          <a:prstGeom prst="rect">
            <a:avLst/>
          </a:prstGeom>
          <a:noFill/>
          <a:ln w="9525">
            <a:noFill/>
            <a:miter lim="800000"/>
            <a:headEnd/>
            <a:tailEnd/>
          </a:ln>
          <a:effectLst/>
        </p:spPr>
        <p:txBody>
          <a:bodyPr wrap="square">
            <a:spAutoFit/>
          </a:bodyPr>
          <a:lstStyle/>
          <a:p>
            <a:pPr marL="177800" indent="-177800">
              <a:buSzPct val="120000"/>
              <a:buFontTx/>
              <a:buChar char="•"/>
            </a:pPr>
            <a:r>
              <a:rPr lang="en-US" sz="1600" dirty="0" smtClean="0">
                <a:latin typeface="Arial" pitchFamily="34" charset="0"/>
                <a:cs typeface="Arial" pitchFamily="34" charset="0"/>
              </a:rPr>
              <a:t>DSDC</a:t>
            </a:r>
          </a:p>
          <a:p>
            <a:pPr marL="177800" indent="-177800">
              <a:buSzPct val="120000"/>
              <a:buFontTx/>
              <a:buChar char="•"/>
            </a:pPr>
            <a:r>
              <a:rPr lang="en-US" sz="1600" dirty="0" smtClean="0">
                <a:latin typeface="Arial" pitchFamily="34" charset="0"/>
                <a:cs typeface="Arial" pitchFamily="34" charset="0"/>
              </a:rPr>
              <a:t>Construction Inspection</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70338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2"/>
          <p:cNvSpPr>
            <a:spLocks noChangeArrowheads="1"/>
          </p:cNvSpPr>
          <p:nvPr/>
        </p:nvSpPr>
        <p:spPr bwMode="auto">
          <a:xfrm>
            <a:off x="627063" y="1109663"/>
            <a:ext cx="7761287" cy="4906962"/>
          </a:xfrm>
          <a:prstGeom prst="roundRect">
            <a:avLst>
              <a:gd name="adj" fmla="val 9157"/>
            </a:avLst>
          </a:prstGeom>
          <a:solidFill>
            <a:schemeClr val="accent1"/>
          </a:solidFill>
          <a:ln w="9525">
            <a:solidFill>
              <a:schemeClr val="tx1"/>
            </a:solidFill>
            <a:round/>
            <a:headEnd/>
            <a:tailEnd/>
          </a:ln>
          <a:effectLst/>
        </p:spPr>
        <p:txBody>
          <a:bodyPr wrap="none" anchor="ctr"/>
          <a:lstStyle/>
          <a:p>
            <a:pPr algn="ctr" eaLnBrk="1" hangingPunct="1"/>
            <a:endParaRPr lang="en-US" sz="1800" b="0" i="0">
              <a:latin typeface="Arial" pitchFamily="34" charset="0"/>
              <a:cs typeface="Arial" pitchFamily="34" charset="0"/>
            </a:endParaRPr>
          </a:p>
        </p:txBody>
      </p:sp>
      <p:sp>
        <p:nvSpPr>
          <p:cNvPr id="398339" name="Rectangle 3"/>
          <p:cNvSpPr>
            <a:spLocks noChangeArrowheads="1"/>
          </p:cNvSpPr>
          <p:nvPr/>
        </p:nvSpPr>
        <p:spPr bwMode="auto">
          <a:xfrm>
            <a:off x="2974975" y="1223963"/>
            <a:ext cx="1905000" cy="898525"/>
          </a:xfrm>
          <a:prstGeom prst="rect">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40" name="Text Box 4"/>
          <p:cNvSpPr txBox="1">
            <a:spLocks noChangeArrowheads="1"/>
          </p:cNvSpPr>
          <p:nvPr/>
        </p:nvSpPr>
        <p:spPr bwMode="auto">
          <a:xfrm>
            <a:off x="3052763" y="1335088"/>
            <a:ext cx="1784350"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Policy Makers/ Stakeholders</a:t>
            </a:r>
          </a:p>
        </p:txBody>
      </p:sp>
      <p:sp>
        <p:nvSpPr>
          <p:cNvPr id="398341" name="Rectangle 5"/>
          <p:cNvSpPr>
            <a:spLocks noChangeArrowheads="1"/>
          </p:cNvSpPr>
          <p:nvPr/>
        </p:nvSpPr>
        <p:spPr bwMode="auto">
          <a:xfrm>
            <a:off x="3390900" y="2716213"/>
            <a:ext cx="1063625" cy="1109662"/>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42" name="Text Box 6"/>
          <p:cNvSpPr txBox="1">
            <a:spLocks noChangeArrowheads="1"/>
          </p:cNvSpPr>
          <p:nvPr/>
        </p:nvSpPr>
        <p:spPr bwMode="auto">
          <a:xfrm>
            <a:off x="3151188" y="3124200"/>
            <a:ext cx="1530350" cy="366713"/>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Utility</a:t>
            </a:r>
          </a:p>
        </p:txBody>
      </p:sp>
      <p:sp>
        <p:nvSpPr>
          <p:cNvPr id="398348" name="Line 12"/>
          <p:cNvSpPr>
            <a:spLocks noChangeShapeType="1"/>
          </p:cNvSpPr>
          <p:nvPr/>
        </p:nvSpPr>
        <p:spPr bwMode="auto">
          <a:xfrm>
            <a:off x="3919538" y="2200275"/>
            <a:ext cx="0" cy="447675"/>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98349" name="Line 13"/>
          <p:cNvSpPr>
            <a:spLocks noChangeShapeType="1"/>
          </p:cNvSpPr>
          <p:nvPr/>
        </p:nvSpPr>
        <p:spPr bwMode="auto">
          <a:xfrm flipV="1">
            <a:off x="2292350" y="4057650"/>
            <a:ext cx="865188" cy="531813"/>
          </a:xfrm>
          <a:prstGeom prst="line">
            <a:avLst/>
          </a:prstGeom>
          <a:noFill/>
          <a:ln w="57150">
            <a:solidFill>
              <a:schemeClr val="tx1"/>
            </a:solidFill>
            <a:round/>
            <a:headEnd type="triangle" w="med" len="med"/>
            <a:tailEnd type="triangle" w="med" len="med"/>
          </a:ln>
          <a:effectLst/>
        </p:spPr>
        <p:txBody>
          <a:bodyPr/>
          <a:lstStyle/>
          <a:p>
            <a:endParaRPr lang="en-US">
              <a:latin typeface="Arial" pitchFamily="34" charset="0"/>
              <a:cs typeface="Arial" pitchFamily="34" charset="0"/>
            </a:endParaRPr>
          </a:p>
        </p:txBody>
      </p:sp>
      <p:sp>
        <p:nvSpPr>
          <p:cNvPr id="398354" name="AutoShape 18"/>
          <p:cNvSpPr>
            <a:spLocks noChangeArrowheads="1"/>
          </p:cNvSpPr>
          <p:nvPr/>
        </p:nvSpPr>
        <p:spPr bwMode="auto">
          <a:xfrm>
            <a:off x="1185863" y="3959225"/>
            <a:ext cx="1385887" cy="1422400"/>
          </a:xfrm>
          <a:prstGeom prst="triangle">
            <a:avLst>
              <a:gd name="adj" fmla="val 50000"/>
            </a:avLst>
          </a:prstGeom>
          <a:solidFill>
            <a:srgbClr val="B2B2B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55" name="Text Box 19"/>
          <p:cNvSpPr txBox="1">
            <a:spLocks noChangeArrowheads="1"/>
          </p:cNvSpPr>
          <p:nvPr/>
        </p:nvSpPr>
        <p:spPr bwMode="auto">
          <a:xfrm>
            <a:off x="1112838" y="4621213"/>
            <a:ext cx="1530350" cy="64135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Utility</a:t>
            </a:r>
          </a:p>
          <a:p>
            <a:pPr algn="ctr" eaLnBrk="1" hangingPunct="1"/>
            <a:r>
              <a:rPr lang="en-US" sz="1800" b="0" i="0" dirty="0">
                <a:latin typeface="Arial" pitchFamily="34" charset="0"/>
                <a:cs typeface="Arial" pitchFamily="34" charset="0"/>
              </a:rPr>
              <a:t>Operator</a:t>
            </a:r>
          </a:p>
        </p:txBody>
      </p:sp>
      <p:sp>
        <p:nvSpPr>
          <p:cNvPr id="398358" name="Rectangle 22"/>
          <p:cNvSpPr>
            <a:spLocks noGrp="1" noChangeArrowheads="1"/>
          </p:cNvSpPr>
          <p:nvPr>
            <p:ph type="title"/>
          </p:nvPr>
        </p:nvSpPr>
        <p:spPr/>
        <p:txBody>
          <a:bodyPr>
            <a:normAutofit/>
          </a:bodyPr>
          <a:lstStyle/>
          <a:p>
            <a:r>
              <a:rPr lang="en-US"/>
              <a:t>Participants Under Design-Build</a:t>
            </a:r>
          </a:p>
        </p:txBody>
      </p:sp>
      <p:grpSp>
        <p:nvGrpSpPr>
          <p:cNvPr id="2" name="Group 28"/>
          <p:cNvGrpSpPr>
            <a:grpSpLocks/>
          </p:cNvGrpSpPr>
          <p:nvPr/>
        </p:nvGrpSpPr>
        <p:grpSpPr bwMode="auto">
          <a:xfrm>
            <a:off x="3509967" y="3981450"/>
            <a:ext cx="793751" cy="992188"/>
            <a:chOff x="2211" y="2634"/>
            <a:chExt cx="500" cy="499"/>
          </a:xfrm>
        </p:grpSpPr>
        <p:sp>
          <p:nvSpPr>
            <p:cNvPr id="398365" name="Line 29"/>
            <p:cNvSpPr>
              <a:spLocks noChangeShapeType="1"/>
            </p:cNvSpPr>
            <p:nvPr/>
          </p:nvSpPr>
          <p:spPr bwMode="auto">
            <a:xfrm>
              <a:off x="2211" y="2643"/>
              <a:ext cx="0" cy="49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98366" name="Line 30"/>
            <p:cNvSpPr>
              <a:spLocks noChangeShapeType="1"/>
            </p:cNvSpPr>
            <p:nvPr/>
          </p:nvSpPr>
          <p:spPr bwMode="auto">
            <a:xfrm flipV="1">
              <a:off x="2711" y="2634"/>
              <a:ext cx="0" cy="478"/>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sp>
        <p:nvSpPr>
          <p:cNvPr id="398367" name="Text Box 31"/>
          <p:cNvSpPr txBox="1">
            <a:spLocks noChangeArrowheads="1"/>
          </p:cNvSpPr>
          <p:nvPr/>
        </p:nvSpPr>
        <p:spPr bwMode="auto">
          <a:xfrm rot="16200000">
            <a:off x="3225007" y="4193690"/>
            <a:ext cx="957262" cy="396875"/>
          </a:xfrm>
          <a:prstGeom prst="rect">
            <a:avLst/>
          </a:prstGeom>
          <a:noFill/>
          <a:ln w="9525">
            <a:noFill/>
            <a:miter lim="800000"/>
            <a:headEnd/>
            <a:tailEnd/>
          </a:ln>
          <a:effectLst/>
        </p:spPr>
        <p:txBody>
          <a:bodyPr>
            <a:spAutoFit/>
          </a:bodyPr>
          <a:lstStyle/>
          <a:p>
            <a:pPr eaLnBrk="1" hangingPunct="1"/>
            <a:r>
              <a:rPr lang="en-US" sz="1000" b="0" i="0" dirty="0">
                <a:latin typeface="Arial" pitchFamily="34" charset="0"/>
                <a:cs typeface="Arial" pitchFamily="34" charset="0"/>
              </a:rPr>
              <a:t>Responsive to Policies</a:t>
            </a:r>
          </a:p>
        </p:txBody>
      </p:sp>
      <p:sp>
        <p:nvSpPr>
          <p:cNvPr id="398368" name="Text Box 32"/>
          <p:cNvSpPr txBox="1">
            <a:spLocks noChangeArrowheads="1"/>
          </p:cNvSpPr>
          <p:nvPr/>
        </p:nvSpPr>
        <p:spPr bwMode="auto">
          <a:xfrm rot="16200000">
            <a:off x="4052094" y="4510881"/>
            <a:ext cx="668338" cy="24447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Charges</a:t>
            </a:r>
          </a:p>
        </p:txBody>
      </p:sp>
      <p:sp>
        <p:nvSpPr>
          <p:cNvPr id="398369" name="Text Box 33"/>
          <p:cNvSpPr txBox="1">
            <a:spLocks noChangeArrowheads="1"/>
          </p:cNvSpPr>
          <p:nvPr/>
        </p:nvSpPr>
        <p:spPr bwMode="auto">
          <a:xfrm rot="16200000">
            <a:off x="3833813" y="4464050"/>
            <a:ext cx="758825" cy="24447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Customer</a:t>
            </a:r>
          </a:p>
        </p:txBody>
      </p:sp>
      <p:sp>
        <p:nvSpPr>
          <p:cNvPr id="398370" name="Text Box 34"/>
          <p:cNvSpPr txBox="1">
            <a:spLocks noChangeArrowheads="1"/>
          </p:cNvSpPr>
          <p:nvPr/>
        </p:nvSpPr>
        <p:spPr bwMode="auto">
          <a:xfrm rot="16200000">
            <a:off x="2880222" y="4256997"/>
            <a:ext cx="960519" cy="246221"/>
          </a:xfrm>
          <a:prstGeom prst="rect">
            <a:avLst/>
          </a:prstGeom>
          <a:noFill/>
          <a:ln w="9525">
            <a:noFill/>
            <a:miter lim="800000"/>
            <a:headEnd/>
            <a:tailEnd/>
          </a:ln>
          <a:effectLst/>
        </p:spPr>
        <p:txBody>
          <a:bodyPr wrap="none">
            <a:spAutoFit/>
          </a:bodyPr>
          <a:lstStyle/>
          <a:p>
            <a:pPr eaLnBrk="1" hangingPunct="1"/>
            <a:r>
              <a:rPr lang="en-US" sz="1000" b="0" i="0" dirty="0">
                <a:latin typeface="Arial" pitchFamily="34" charset="0"/>
                <a:cs typeface="Arial" pitchFamily="34" charset="0"/>
              </a:rPr>
              <a:t>Utility Service</a:t>
            </a:r>
          </a:p>
        </p:txBody>
      </p:sp>
      <p:sp>
        <p:nvSpPr>
          <p:cNvPr id="398375" name="Rectangle 39"/>
          <p:cNvSpPr>
            <a:spLocks noChangeArrowheads="1"/>
          </p:cNvSpPr>
          <p:nvPr/>
        </p:nvSpPr>
        <p:spPr bwMode="auto">
          <a:xfrm>
            <a:off x="3082925" y="5008563"/>
            <a:ext cx="1819275" cy="865187"/>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76" name="Text Box 40"/>
          <p:cNvSpPr txBox="1">
            <a:spLocks noChangeArrowheads="1"/>
          </p:cNvSpPr>
          <p:nvPr/>
        </p:nvSpPr>
        <p:spPr bwMode="auto">
          <a:xfrm>
            <a:off x="3148013" y="5240338"/>
            <a:ext cx="1782762" cy="368300"/>
          </a:xfrm>
          <a:prstGeom prst="rect">
            <a:avLst/>
          </a:prstGeom>
          <a:noFill/>
          <a:ln w="9525">
            <a:noFill/>
            <a:miter lim="800000"/>
            <a:headEnd/>
            <a:tailEnd/>
          </a:ln>
          <a:effectLst/>
        </p:spPr>
        <p:txBody>
          <a:bodyPr>
            <a:spAutoFit/>
          </a:bodyPr>
          <a:lstStyle/>
          <a:p>
            <a:pPr algn="ctr" eaLnBrk="1" hangingPunct="1"/>
            <a:r>
              <a:rPr lang="en-US" sz="1800" b="0" i="0" dirty="0">
                <a:latin typeface="Arial" pitchFamily="34" charset="0"/>
                <a:cs typeface="Arial" pitchFamily="34" charset="0"/>
              </a:rPr>
              <a:t>Customers</a:t>
            </a:r>
          </a:p>
        </p:txBody>
      </p:sp>
      <p:grpSp>
        <p:nvGrpSpPr>
          <p:cNvPr id="3" name="Group 50"/>
          <p:cNvGrpSpPr>
            <a:grpSpLocks/>
          </p:cNvGrpSpPr>
          <p:nvPr/>
        </p:nvGrpSpPr>
        <p:grpSpPr bwMode="auto">
          <a:xfrm>
            <a:off x="771525" y="1258888"/>
            <a:ext cx="7699375" cy="4738690"/>
            <a:chOff x="486" y="793"/>
            <a:chExt cx="4850" cy="2985"/>
          </a:xfrm>
        </p:grpSpPr>
        <p:sp>
          <p:nvSpPr>
            <p:cNvPr id="398381" name="Line 45"/>
            <p:cNvSpPr>
              <a:spLocks noChangeShapeType="1"/>
            </p:cNvSpPr>
            <p:nvPr/>
          </p:nvSpPr>
          <p:spPr bwMode="auto">
            <a:xfrm flipV="1">
              <a:off x="1407" y="2067"/>
              <a:ext cx="601"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nvGrpSpPr>
            <p:cNvPr id="4" name="Group 49"/>
            <p:cNvGrpSpPr>
              <a:grpSpLocks/>
            </p:cNvGrpSpPr>
            <p:nvPr/>
          </p:nvGrpSpPr>
          <p:grpSpPr bwMode="auto">
            <a:xfrm>
              <a:off x="486" y="793"/>
              <a:ext cx="4850" cy="2985"/>
              <a:chOff x="495" y="793"/>
              <a:chExt cx="4850" cy="2985"/>
            </a:xfrm>
          </p:grpSpPr>
          <p:sp>
            <p:nvSpPr>
              <p:cNvPr id="398343" name="Rectangle 7"/>
              <p:cNvSpPr>
                <a:spLocks noChangeArrowheads="1"/>
              </p:cNvSpPr>
              <p:nvPr/>
            </p:nvSpPr>
            <p:spPr bwMode="auto">
              <a:xfrm>
                <a:off x="3577" y="1701"/>
                <a:ext cx="1492" cy="707"/>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44" name="Text Box 8"/>
              <p:cNvSpPr txBox="1">
                <a:spLocks noChangeArrowheads="1"/>
              </p:cNvSpPr>
              <p:nvPr/>
            </p:nvSpPr>
            <p:spPr bwMode="auto">
              <a:xfrm>
                <a:off x="3552" y="1916"/>
                <a:ext cx="1603" cy="231"/>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DB Contractor</a:t>
                </a:r>
              </a:p>
            </p:txBody>
          </p:sp>
          <p:sp>
            <p:nvSpPr>
              <p:cNvPr id="398347" name="Text Box 11"/>
              <p:cNvSpPr txBox="1">
                <a:spLocks noChangeArrowheads="1"/>
              </p:cNvSpPr>
              <p:nvPr/>
            </p:nvSpPr>
            <p:spPr bwMode="auto">
              <a:xfrm>
                <a:off x="2940" y="2148"/>
                <a:ext cx="568" cy="252"/>
              </a:xfrm>
              <a:prstGeom prst="rect">
                <a:avLst/>
              </a:prstGeom>
              <a:noFill/>
              <a:ln w="9525">
                <a:noFill/>
                <a:miter lim="800000"/>
                <a:headEnd/>
                <a:tailEnd/>
              </a:ln>
              <a:effectLst/>
            </p:spPr>
            <p:txBody>
              <a:bodyPr wrap="none">
                <a:spAutoFit/>
              </a:bodyPr>
              <a:lstStyle/>
              <a:p>
                <a:pPr algn="ctr" eaLnBrk="1" hangingPunct="1"/>
                <a:r>
                  <a:rPr lang="en-US" sz="1000" b="0" i="0" dirty="0">
                    <a:latin typeface="Arial" pitchFamily="34" charset="0"/>
                    <a:cs typeface="Arial" pitchFamily="34" charset="0"/>
                  </a:rPr>
                  <a:t>Design &amp;</a:t>
                </a:r>
              </a:p>
              <a:p>
                <a:pPr algn="ctr" eaLnBrk="1" hangingPunct="1"/>
                <a:r>
                  <a:rPr lang="en-US" sz="1000" b="0" i="0" dirty="0">
                    <a:latin typeface="Arial" pitchFamily="34" charset="0"/>
                    <a:cs typeface="Arial" pitchFamily="34" charset="0"/>
                  </a:rPr>
                  <a:t>Construction</a:t>
                </a:r>
              </a:p>
            </p:txBody>
          </p:sp>
          <p:sp>
            <p:nvSpPr>
              <p:cNvPr id="398353" name="Text Box 17"/>
              <p:cNvSpPr txBox="1">
                <a:spLocks noChangeArrowheads="1"/>
              </p:cNvSpPr>
              <p:nvPr/>
            </p:nvSpPr>
            <p:spPr bwMode="auto">
              <a:xfrm>
                <a:off x="2880" y="1713"/>
                <a:ext cx="568" cy="274"/>
              </a:xfrm>
              <a:prstGeom prst="rect">
                <a:avLst/>
              </a:prstGeom>
              <a:noFill/>
              <a:ln w="9525">
                <a:noFill/>
                <a:miter lim="800000"/>
                <a:headEnd/>
                <a:tailEnd/>
              </a:ln>
              <a:effectLst/>
            </p:spPr>
            <p:txBody>
              <a:bodyPr wrap="none">
                <a:spAutoFit/>
              </a:bodyPr>
              <a:lstStyle/>
              <a:p>
                <a:pPr algn="ctr" eaLnBrk="1" hangingPunct="1">
                  <a:lnSpc>
                    <a:spcPts val="1400"/>
                  </a:lnSpc>
                </a:pPr>
                <a:r>
                  <a:rPr lang="en-US" sz="1000" b="0" i="0" dirty="0">
                    <a:latin typeface="Arial" pitchFamily="34" charset="0"/>
                    <a:cs typeface="Arial" pitchFamily="34" charset="0"/>
                  </a:rPr>
                  <a:t>Design/Build</a:t>
                </a:r>
              </a:p>
              <a:p>
                <a:pPr algn="ctr" eaLnBrk="1" hangingPunct="1">
                  <a:lnSpc>
                    <a:spcPts val="1400"/>
                  </a:lnSpc>
                </a:pPr>
                <a:r>
                  <a:rPr lang="en-US" sz="1000" b="0" i="0" dirty="0">
                    <a:latin typeface="Arial" pitchFamily="34" charset="0"/>
                    <a:cs typeface="Arial" pitchFamily="34" charset="0"/>
                  </a:rPr>
                  <a:t>Fee</a:t>
                </a:r>
              </a:p>
            </p:txBody>
          </p:sp>
          <p:sp>
            <p:nvSpPr>
              <p:cNvPr id="398356" name="Rectangle 20"/>
              <p:cNvSpPr>
                <a:spLocks noChangeArrowheads="1"/>
              </p:cNvSpPr>
              <p:nvPr/>
            </p:nvSpPr>
            <p:spPr bwMode="auto">
              <a:xfrm>
                <a:off x="630" y="1711"/>
                <a:ext cx="670" cy="699"/>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latin typeface="Arial" pitchFamily="34" charset="0"/>
                  <a:cs typeface="Arial" pitchFamily="34" charset="0"/>
                </a:endParaRPr>
              </a:p>
            </p:txBody>
          </p:sp>
          <p:sp>
            <p:nvSpPr>
              <p:cNvPr id="398357" name="Text Box 21"/>
              <p:cNvSpPr txBox="1">
                <a:spLocks noChangeArrowheads="1"/>
              </p:cNvSpPr>
              <p:nvPr/>
            </p:nvSpPr>
            <p:spPr bwMode="auto">
              <a:xfrm>
                <a:off x="495" y="1813"/>
                <a:ext cx="964" cy="404"/>
              </a:xfrm>
              <a:prstGeom prst="rect">
                <a:avLst/>
              </a:prstGeom>
              <a:noFill/>
              <a:ln w="9525">
                <a:noFill/>
                <a:miter lim="800000"/>
                <a:headEnd/>
                <a:tailEnd/>
              </a:ln>
              <a:effectLst/>
            </p:spPr>
            <p:txBody>
              <a:bodyPr>
                <a:spAutoFit/>
              </a:bodyPr>
              <a:lstStyle/>
              <a:p>
                <a:pPr algn="ctr" eaLnBrk="1" hangingPunct="1"/>
                <a:r>
                  <a:rPr lang="en-US" sz="1800" b="0" i="0" dirty="0">
                    <a:solidFill>
                      <a:srgbClr val="FF0000"/>
                    </a:solidFill>
                    <a:latin typeface="Arial" pitchFamily="34" charset="0"/>
                    <a:cs typeface="Arial" pitchFamily="34" charset="0"/>
                  </a:rPr>
                  <a:t>Owner’s</a:t>
                </a:r>
              </a:p>
              <a:p>
                <a:pPr algn="ctr" eaLnBrk="1" hangingPunct="1"/>
                <a:r>
                  <a:rPr lang="en-US" sz="1800" b="0" i="0" dirty="0">
                    <a:solidFill>
                      <a:srgbClr val="FF0000"/>
                    </a:solidFill>
                    <a:latin typeface="Arial" pitchFamily="34" charset="0"/>
                    <a:cs typeface="Arial" pitchFamily="34" charset="0"/>
                  </a:rPr>
                  <a:t>Agent</a:t>
                </a:r>
              </a:p>
            </p:txBody>
          </p:sp>
          <p:sp>
            <p:nvSpPr>
              <p:cNvPr id="398359" name="Text Box 23"/>
              <p:cNvSpPr txBox="1">
                <a:spLocks noChangeArrowheads="1"/>
              </p:cNvSpPr>
              <p:nvPr/>
            </p:nvSpPr>
            <p:spPr bwMode="auto">
              <a:xfrm>
                <a:off x="1573" y="1755"/>
                <a:ext cx="255" cy="155"/>
              </a:xfrm>
              <a:prstGeom prst="rect">
                <a:avLst/>
              </a:prstGeom>
              <a:noFill/>
              <a:ln w="9525">
                <a:noFill/>
                <a:miter lim="800000"/>
                <a:headEnd/>
                <a:tailEnd/>
              </a:ln>
              <a:effectLst/>
            </p:spPr>
            <p:txBody>
              <a:bodyPr wrap="none">
                <a:spAutoFit/>
              </a:bodyPr>
              <a:lstStyle/>
              <a:p>
                <a:pPr eaLnBrk="1" hangingPunct="1"/>
                <a:r>
                  <a:rPr lang="en-US" sz="1000" b="0" i="0">
                    <a:latin typeface="Arial" pitchFamily="34" charset="0"/>
                    <a:cs typeface="Arial" pitchFamily="34" charset="0"/>
                  </a:rPr>
                  <a:t>Fee</a:t>
                </a:r>
              </a:p>
            </p:txBody>
          </p:sp>
          <p:sp>
            <p:nvSpPr>
              <p:cNvPr id="398360" name="Text Box 24"/>
              <p:cNvSpPr txBox="1">
                <a:spLocks noChangeArrowheads="1"/>
              </p:cNvSpPr>
              <p:nvPr/>
            </p:nvSpPr>
            <p:spPr bwMode="auto">
              <a:xfrm flipH="1">
                <a:off x="1406" y="2064"/>
                <a:ext cx="577" cy="446"/>
              </a:xfrm>
              <a:prstGeom prst="rect">
                <a:avLst/>
              </a:prstGeom>
              <a:noFill/>
              <a:ln w="9525">
                <a:noFill/>
                <a:miter lim="800000"/>
                <a:headEnd/>
                <a:tailEnd/>
              </a:ln>
              <a:effectLst/>
            </p:spPr>
            <p:txBody>
              <a:bodyPr wrap="none">
                <a:spAutoFit/>
              </a:bodyPr>
              <a:lstStyle/>
              <a:p>
                <a:pPr algn="ctr" eaLnBrk="1" hangingPunct="1"/>
                <a:r>
                  <a:rPr lang="en-US" sz="1000" b="0" i="0" dirty="0">
                    <a:latin typeface="Arial" pitchFamily="34" charset="0"/>
                    <a:cs typeface="Arial" pitchFamily="34" charset="0"/>
                  </a:rPr>
                  <a:t>Procurement</a:t>
                </a:r>
              </a:p>
              <a:p>
                <a:pPr algn="ctr" eaLnBrk="1" hangingPunct="1"/>
                <a:r>
                  <a:rPr lang="en-US" sz="1000" b="0" i="0" dirty="0">
                    <a:latin typeface="Arial" pitchFamily="34" charset="0"/>
                    <a:cs typeface="Arial" pitchFamily="34" charset="0"/>
                  </a:rPr>
                  <a:t>Services/</a:t>
                </a:r>
              </a:p>
              <a:p>
                <a:pPr algn="ctr" eaLnBrk="1" hangingPunct="1"/>
                <a:r>
                  <a:rPr lang="en-US" sz="1000" b="0" i="0" dirty="0">
                    <a:latin typeface="Arial" pitchFamily="34" charset="0"/>
                    <a:cs typeface="Arial" pitchFamily="34" charset="0"/>
                  </a:rPr>
                  <a:t>Contract</a:t>
                </a:r>
              </a:p>
              <a:p>
                <a:pPr algn="ctr" eaLnBrk="1" hangingPunct="1"/>
                <a:r>
                  <a:rPr lang="en-US" sz="1000" b="0" i="0" dirty="0">
                    <a:latin typeface="Arial" pitchFamily="34" charset="0"/>
                    <a:cs typeface="Arial" pitchFamily="34" charset="0"/>
                  </a:rPr>
                  <a:t>Oversight</a:t>
                </a:r>
              </a:p>
            </p:txBody>
          </p:sp>
          <p:sp>
            <p:nvSpPr>
              <p:cNvPr id="398362" name="Rectangle 26"/>
              <p:cNvSpPr>
                <a:spLocks noChangeArrowheads="1"/>
              </p:cNvSpPr>
              <p:nvPr/>
            </p:nvSpPr>
            <p:spPr bwMode="auto">
              <a:xfrm>
                <a:off x="3883" y="793"/>
                <a:ext cx="810" cy="337"/>
              </a:xfrm>
              <a:prstGeom prst="rect">
                <a:avLst/>
              </a:prstGeom>
              <a:solidFill>
                <a:srgbClr val="DDDDDD"/>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sz="1000" b="0">
                  <a:latin typeface="Arial" pitchFamily="34" charset="0"/>
                  <a:cs typeface="Arial" pitchFamily="34" charset="0"/>
                </a:endParaRPr>
              </a:p>
            </p:txBody>
          </p:sp>
          <p:sp>
            <p:nvSpPr>
              <p:cNvPr id="398363" name="Text Box 27"/>
              <p:cNvSpPr txBox="1">
                <a:spLocks noChangeArrowheads="1"/>
              </p:cNvSpPr>
              <p:nvPr/>
            </p:nvSpPr>
            <p:spPr bwMode="auto">
              <a:xfrm>
                <a:off x="3726" y="859"/>
                <a:ext cx="1123" cy="212"/>
              </a:xfrm>
              <a:prstGeom prst="rect">
                <a:avLst/>
              </a:prstGeom>
              <a:noFill/>
              <a:ln w="9525">
                <a:noFill/>
                <a:miter lim="800000"/>
                <a:headEnd/>
                <a:tailEnd/>
              </a:ln>
              <a:effectLst/>
            </p:spPr>
            <p:txBody>
              <a:bodyPr>
                <a:spAutoFit/>
              </a:bodyPr>
              <a:lstStyle/>
              <a:p>
                <a:pPr algn="ctr" eaLnBrk="1" hangingPunct="1"/>
                <a:r>
                  <a:rPr lang="en-US" sz="1600" b="0" i="0" dirty="0">
                    <a:latin typeface="Arial" pitchFamily="34" charset="0"/>
                    <a:cs typeface="Arial" pitchFamily="34" charset="0"/>
                  </a:rPr>
                  <a:t>Guarantor*</a:t>
                </a:r>
              </a:p>
            </p:txBody>
          </p:sp>
          <p:grpSp>
            <p:nvGrpSpPr>
              <p:cNvPr id="5" name="Group 35"/>
              <p:cNvGrpSpPr>
                <a:grpSpLocks/>
              </p:cNvGrpSpPr>
              <p:nvPr/>
            </p:nvGrpSpPr>
            <p:grpSpPr bwMode="auto">
              <a:xfrm>
                <a:off x="2887" y="1860"/>
                <a:ext cx="601" cy="279"/>
                <a:chOff x="2918" y="2068"/>
                <a:chExt cx="326" cy="221"/>
              </a:xfrm>
            </p:grpSpPr>
            <p:sp>
              <p:nvSpPr>
                <p:cNvPr id="398372" name="Line 36"/>
                <p:cNvSpPr>
                  <a:spLocks noChangeShapeType="1"/>
                </p:cNvSpPr>
                <p:nvPr/>
              </p:nvSpPr>
              <p:spPr bwMode="auto">
                <a:xfrm flipH="1" flipV="1">
                  <a:off x="2918" y="2289"/>
                  <a:ext cx="326"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98373" name="Line 37"/>
                <p:cNvSpPr>
                  <a:spLocks noChangeShapeType="1"/>
                </p:cNvSpPr>
                <p:nvPr/>
              </p:nvSpPr>
              <p:spPr bwMode="auto">
                <a:xfrm>
                  <a:off x="2918" y="2068"/>
                  <a:ext cx="326"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sp>
            <p:nvSpPr>
              <p:cNvPr id="398377" name="Line 41"/>
              <p:cNvSpPr>
                <a:spLocks noChangeShapeType="1"/>
              </p:cNvSpPr>
              <p:nvPr/>
            </p:nvSpPr>
            <p:spPr bwMode="auto">
              <a:xfrm flipV="1">
                <a:off x="2898" y="1198"/>
                <a:ext cx="905" cy="448"/>
              </a:xfrm>
              <a:prstGeom prst="line">
                <a:avLst/>
              </a:prstGeom>
              <a:noFill/>
              <a:ln w="57150">
                <a:solidFill>
                  <a:schemeClr val="tx1"/>
                </a:solidFill>
                <a:round/>
                <a:headEnd type="triangle" w="med" len="med"/>
                <a:tailEnd type="triangle" w="med" len="med"/>
              </a:ln>
              <a:effectLst/>
            </p:spPr>
            <p:txBody>
              <a:bodyPr/>
              <a:lstStyle/>
              <a:p>
                <a:endParaRPr lang="en-US">
                  <a:latin typeface="Arial" pitchFamily="34" charset="0"/>
                  <a:cs typeface="Arial" pitchFamily="34" charset="0"/>
                </a:endParaRPr>
              </a:p>
            </p:txBody>
          </p:sp>
          <p:sp>
            <p:nvSpPr>
              <p:cNvPr id="398378" name="Text Box 42"/>
              <p:cNvSpPr txBox="1">
                <a:spLocks noChangeArrowheads="1"/>
              </p:cNvSpPr>
              <p:nvPr/>
            </p:nvSpPr>
            <p:spPr bwMode="auto">
              <a:xfrm rot="19976932">
                <a:off x="2901" y="1266"/>
                <a:ext cx="862" cy="155"/>
              </a:xfrm>
              <a:prstGeom prst="rect">
                <a:avLst/>
              </a:prstGeom>
              <a:noFill/>
              <a:ln w="9525">
                <a:noFill/>
                <a:miter lim="800000"/>
                <a:headEnd/>
                <a:tailEnd/>
              </a:ln>
              <a:effectLst/>
            </p:spPr>
            <p:txBody>
              <a:bodyPr wrap="none">
                <a:spAutoFit/>
              </a:bodyPr>
              <a:lstStyle/>
              <a:p>
                <a:pPr algn="ctr" eaLnBrk="1" hangingPunct="1"/>
                <a:r>
                  <a:rPr lang="en-US" sz="1000" b="0" i="0">
                    <a:latin typeface="Arial" pitchFamily="34" charset="0"/>
                    <a:cs typeface="Arial" pitchFamily="34" charset="0"/>
                  </a:rPr>
                  <a:t>Guaranty Agreement</a:t>
                </a:r>
              </a:p>
            </p:txBody>
          </p:sp>
          <p:sp>
            <p:nvSpPr>
              <p:cNvPr id="398379" name="Text Box 43"/>
              <p:cNvSpPr txBox="1">
                <a:spLocks noChangeArrowheads="1"/>
              </p:cNvSpPr>
              <p:nvPr/>
            </p:nvSpPr>
            <p:spPr bwMode="auto">
              <a:xfrm>
                <a:off x="3188" y="3255"/>
                <a:ext cx="2125" cy="523"/>
              </a:xfrm>
              <a:prstGeom prst="rect">
                <a:avLst/>
              </a:prstGeom>
              <a:noFill/>
              <a:ln w="9525">
                <a:noFill/>
                <a:miter lim="800000"/>
                <a:headEnd/>
                <a:tailEnd/>
              </a:ln>
              <a:effectLst/>
            </p:spPr>
            <p:txBody>
              <a:bodyPr wrap="square">
                <a:spAutoFit/>
              </a:bodyPr>
              <a:lstStyle/>
              <a:p>
                <a:pPr algn="ctr"/>
                <a:r>
                  <a:rPr lang="en-US" sz="1600" b="0" dirty="0">
                    <a:solidFill>
                      <a:schemeClr val="bg1"/>
                    </a:solidFill>
                    <a:latin typeface="Arial" pitchFamily="34" charset="0"/>
                    <a:cs typeface="Arial" pitchFamily="34" charset="0"/>
                  </a:rPr>
                  <a:t>* Guarantor may not be required if DB Contractor has adequate financial strength.</a:t>
                </a:r>
              </a:p>
            </p:txBody>
          </p:sp>
          <p:sp>
            <p:nvSpPr>
              <p:cNvPr id="398382" name="Line 46"/>
              <p:cNvSpPr>
                <a:spLocks noChangeShapeType="1"/>
              </p:cNvSpPr>
              <p:nvPr/>
            </p:nvSpPr>
            <p:spPr bwMode="auto">
              <a:xfrm flipH="1">
                <a:off x="1407" y="1900"/>
                <a:ext cx="601" cy="0"/>
              </a:xfrm>
              <a:prstGeom prst="line">
                <a:avLst/>
              </a:prstGeom>
              <a:noFill/>
              <a:ln w="57150">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398383" name="Text Box 47"/>
              <p:cNvSpPr txBox="1">
                <a:spLocks noChangeArrowheads="1"/>
              </p:cNvSpPr>
              <p:nvPr/>
            </p:nvSpPr>
            <p:spPr bwMode="auto">
              <a:xfrm>
                <a:off x="3657" y="2449"/>
                <a:ext cx="1688" cy="388"/>
              </a:xfrm>
              <a:prstGeom prst="rect">
                <a:avLst/>
              </a:prstGeom>
              <a:noFill/>
              <a:ln w="9525">
                <a:noFill/>
                <a:miter lim="800000"/>
                <a:headEnd/>
                <a:tailEnd/>
              </a:ln>
              <a:effectLst/>
            </p:spPr>
            <p:txBody>
              <a:bodyPr wrap="none">
                <a:spAutoFit/>
              </a:bodyPr>
              <a:lstStyle/>
              <a:p>
                <a:pPr marL="231775" indent="-231775">
                  <a:buSzPct val="120000"/>
                  <a:buFontTx/>
                  <a:buChar char="•"/>
                </a:pPr>
                <a:r>
                  <a:rPr lang="en-US" sz="1600" b="0" i="0" dirty="0">
                    <a:latin typeface="Arial" pitchFamily="34" charset="0"/>
                    <a:cs typeface="Arial" pitchFamily="34" charset="0"/>
                  </a:rPr>
                  <a:t>DSDC</a:t>
                </a:r>
              </a:p>
              <a:p>
                <a:pPr marL="231775" indent="-231775">
                  <a:buSzPct val="120000"/>
                  <a:buFontTx/>
                  <a:buChar char="•"/>
                </a:pPr>
                <a:r>
                  <a:rPr lang="en-US" sz="1600" b="0" i="0" dirty="0">
                    <a:latin typeface="Arial" pitchFamily="34" charset="0"/>
                    <a:cs typeface="Arial" pitchFamily="34" charset="0"/>
                  </a:rPr>
                  <a:t>Construction </a:t>
                </a:r>
                <a:r>
                  <a:rPr lang="en-US" b="0" i="0" dirty="0">
                    <a:latin typeface="Arial" pitchFamily="34" charset="0"/>
                    <a:cs typeface="Arial" pitchFamily="34" charset="0"/>
                  </a:rPr>
                  <a:t>Inspection</a:t>
                </a:r>
              </a:p>
            </p:txBody>
          </p:sp>
        </p:grpSp>
      </p:grpSp>
      <p:sp>
        <p:nvSpPr>
          <p:cNvPr id="398384" name="Text Box 48"/>
          <p:cNvSpPr txBox="1">
            <a:spLocks noChangeArrowheads="1"/>
          </p:cNvSpPr>
          <p:nvPr/>
        </p:nvSpPr>
        <p:spPr bwMode="auto">
          <a:xfrm>
            <a:off x="3074988" y="2182813"/>
            <a:ext cx="1274762" cy="366712"/>
          </a:xfrm>
          <a:prstGeom prst="rect">
            <a:avLst/>
          </a:prstGeom>
          <a:noFill/>
          <a:ln w="9525">
            <a:noFill/>
            <a:miter lim="800000"/>
            <a:headEnd/>
            <a:tailEnd/>
          </a:ln>
          <a:effectLst/>
        </p:spPr>
        <p:txBody>
          <a:bodyPr>
            <a:spAutoFit/>
          </a:bodyPr>
          <a:lstStyle/>
          <a:p>
            <a:pPr>
              <a:spcBef>
                <a:spcPct val="50000"/>
              </a:spcBef>
            </a:pPr>
            <a:r>
              <a:rPr lang="en-US" sz="1800" b="0" i="0">
                <a:latin typeface="Arial" pitchFamily="34" charset="0"/>
                <a:cs typeface="Arial" pitchFamily="34" charset="0"/>
              </a:rPr>
              <a:t>Policy</a:t>
            </a:r>
          </a:p>
        </p:txBody>
      </p:sp>
    </p:spTree>
    <p:extLst>
      <p:ext uri="{BB962C8B-B14F-4D97-AF65-F5344CB8AC3E}">
        <p14:creationId xmlns:p14="http://schemas.microsoft.com/office/powerpoint/2010/main" val="289313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533400"/>
            <a:ext cx="8229600" cy="1143000"/>
          </a:xfrm>
        </p:spPr>
        <p:txBody>
          <a:bodyPr/>
          <a:lstStyle/>
          <a:p>
            <a:pPr eaLnBrk="1" hangingPunct="1"/>
            <a:r>
              <a:rPr lang="en-US" dirty="0" smtClean="0"/>
              <a:t>Existing Water Infrastructure</a:t>
            </a:r>
          </a:p>
        </p:txBody>
      </p:sp>
      <p:sp>
        <p:nvSpPr>
          <p:cNvPr id="4099" name="Rectangle 3"/>
          <p:cNvSpPr>
            <a:spLocks noGrp="1" noChangeArrowheads="1"/>
          </p:cNvSpPr>
          <p:nvPr>
            <p:ph type="body" idx="1"/>
          </p:nvPr>
        </p:nvSpPr>
        <p:spPr>
          <a:xfrm>
            <a:off x="228600" y="1676400"/>
            <a:ext cx="8915400" cy="4724400"/>
          </a:xfrm>
        </p:spPr>
        <p:txBody>
          <a:bodyPr/>
          <a:lstStyle/>
          <a:p>
            <a:pPr eaLnBrk="1" hangingPunct="1">
              <a:lnSpc>
                <a:spcPct val="105000"/>
              </a:lnSpc>
            </a:pPr>
            <a:r>
              <a:rPr lang="en-US" sz="2400" dirty="0" smtClean="0"/>
              <a:t>3 large regional and 5 small water treatment plants</a:t>
            </a:r>
          </a:p>
          <a:p>
            <a:pPr eaLnBrk="1" hangingPunct="1">
              <a:lnSpc>
                <a:spcPct val="105000"/>
              </a:lnSpc>
            </a:pPr>
            <a:r>
              <a:rPr lang="en-US" sz="2400" dirty="0" smtClean="0"/>
              <a:t>100 water supply wells</a:t>
            </a:r>
          </a:p>
          <a:p>
            <a:pPr eaLnBrk="1" hangingPunct="1">
              <a:lnSpc>
                <a:spcPct val="105000"/>
              </a:lnSpc>
            </a:pPr>
            <a:r>
              <a:rPr lang="en-US" sz="2400" dirty="0" smtClean="0"/>
              <a:t>7,918 miles of pipes</a:t>
            </a:r>
          </a:p>
          <a:p>
            <a:pPr eaLnBrk="1" hangingPunct="1">
              <a:lnSpc>
                <a:spcPct val="105000"/>
              </a:lnSpc>
            </a:pPr>
            <a:r>
              <a:rPr lang="en-US" sz="2400" dirty="0" smtClean="0"/>
              <a:t>38,000 fire hydrants</a:t>
            </a:r>
          </a:p>
          <a:p>
            <a:pPr eaLnBrk="1" hangingPunct="1">
              <a:lnSpc>
                <a:spcPct val="105000"/>
              </a:lnSpc>
            </a:pPr>
            <a:r>
              <a:rPr lang="en-US" sz="2400" dirty="0" smtClean="0"/>
              <a:t>126,000 valves</a:t>
            </a:r>
          </a:p>
          <a:p>
            <a:pPr eaLnBrk="1" hangingPunct="1">
              <a:lnSpc>
                <a:spcPct val="105000"/>
              </a:lnSpc>
            </a:pPr>
            <a:r>
              <a:rPr lang="en-US" sz="2400" dirty="0" smtClean="0"/>
              <a:t>11 treated water storage tanks </a:t>
            </a:r>
          </a:p>
          <a:p>
            <a:pPr eaLnBrk="1" hangingPunct="1">
              <a:lnSpc>
                <a:spcPct val="105000"/>
              </a:lnSpc>
            </a:pPr>
            <a:r>
              <a:rPr lang="en-US" sz="2400" dirty="0" smtClean="0"/>
              <a:t>455,000 water meters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14600"/>
            <a:ext cx="28829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rr Pond at Night.jpg"/>
          <p:cNvPicPr>
            <a:picLocks noChangeAspect="1"/>
          </p:cNvPicPr>
          <p:nvPr/>
        </p:nvPicPr>
        <p:blipFill>
          <a:blip r:embed="rId4" cstate="print"/>
          <a:stretch>
            <a:fillRect/>
          </a:stretch>
        </p:blipFill>
        <p:spPr>
          <a:xfrm>
            <a:off x="3962400" y="4800600"/>
            <a:ext cx="2940755" cy="1985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Picture1.png"/>
          <p:cNvPicPr>
            <a:picLocks noChangeAspect="1"/>
          </p:cNvPicPr>
          <p:nvPr/>
        </p:nvPicPr>
        <p:blipFill>
          <a:blip r:embed="rId2" cstate="print"/>
          <a:stretch>
            <a:fillRect/>
          </a:stretch>
        </p:blipFill>
        <p:spPr>
          <a:xfrm>
            <a:off x="751294" y="1284065"/>
            <a:ext cx="7476067" cy="4876799"/>
          </a:xfrm>
          <a:prstGeom prst="rect">
            <a:avLst/>
          </a:prstGeom>
        </p:spPr>
      </p:pic>
      <p:sp>
        <p:nvSpPr>
          <p:cNvPr id="399378" name="Rectangle 18"/>
          <p:cNvSpPr>
            <a:spLocks noGrp="1" noChangeArrowheads="1"/>
          </p:cNvSpPr>
          <p:nvPr>
            <p:ph type="title"/>
          </p:nvPr>
        </p:nvSpPr>
        <p:spPr/>
        <p:txBody>
          <a:bodyPr>
            <a:normAutofit fontScale="90000"/>
          </a:bodyPr>
          <a:lstStyle/>
          <a:p>
            <a:r>
              <a:rPr lang="en-US" sz="3600"/>
              <a:t>Participants Under Design-Build-Operate</a:t>
            </a:r>
          </a:p>
        </p:txBody>
      </p:sp>
    </p:spTree>
    <p:extLst>
      <p:ext uri="{BB962C8B-B14F-4D97-AF65-F5344CB8AC3E}">
        <p14:creationId xmlns:p14="http://schemas.microsoft.com/office/powerpoint/2010/main" val="331953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Classic International P3 Arrangement</a:t>
            </a:r>
            <a:endParaRPr lang="en-US" dirty="0"/>
          </a:p>
        </p:txBody>
      </p:sp>
      <p:sp>
        <p:nvSpPr>
          <p:cNvPr id="4" name="Oval 4"/>
          <p:cNvSpPr>
            <a:spLocks noChangeArrowheads="1"/>
          </p:cNvSpPr>
          <p:nvPr/>
        </p:nvSpPr>
        <p:spPr bwMode="auto">
          <a:xfrm>
            <a:off x="2516066" y="3032125"/>
            <a:ext cx="2193680" cy="1371600"/>
          </a:xfrm>
          <a:prstGeom prst="ellipse">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spcAft>
                <a:spcPts val="400"/>
              </a:spcAft>
              <a:defRPr/>
            </a:pPr>
            <a:r>
              <a:rPr lang="en-US" sz="1400" b="1" dirty="0" smtClean="0"/>
              <a:t>Project Developer</a:t>
            </a:r>
            <a:endParaRPr lang="en-US" sz="1400" b="1" dirty="0"/>
          </a:p>
        </p:txBody>
      </p:sp>
      <p:sp>
        <p:nvSpPr>
          <p:cNvPr id="5" name="Rectangle 6"/>
          <p:cNvSpPr>
            <a:spLocks noChangeArrowheads="1"/>
          </p:cNvSpPr>
          <p:nvPr/>
        </p:nvSpPr>
        <p:spPr bwMode="auto">
          <a:xfrm>
            <a:off x="265235" y="3443289"/>
            <a:ext cx="1266092" cy="549275"/>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Financier(s)</a:t>
            </a:r>
          </a:p>
        </p:txBody>
      </p:sp>
      <p:sp>
        <p:nvSpPr>
          <p:cNvPr id="6" name="Rectangle 12"/>
          <p:cNvSpPr>
            <a:spLocks noChangeArrowheads="1"/>
          </p:cNvSpPr>
          <p:nvPr/>
        </p:nvSpPr>
        <p:spPr bwMode="auto">
          <a:xfrm>
            <a:off x="2980592" y="1447801"/>
            <a:ext cx="1266092" cy="549275"/>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Public Sector Sponsor</a:t>
            </a:r>
          </a:p>
        </p:txBody>
      </p:sp>
      <p:sp>
        <p:nvSpPr>
          <p:cNvPr id="7" name="Rectangle 14"/>
          <p:cNvSpPr>
            <a:spLocks noChangeArrowheads="1"/>
          </p:cNvSpPr>
          <p:nvPr/>
        </p:nvSpPr>
        <p:spPr bwMode="auto">
          <a:xfrm>
            <a:off x="2980592" y="5410201"/>
            <a:ext cx="1439008" cy="549275"/>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Contractor(s)</a:t>
            </a:r>
          </a:p>
        </p:txBody>
      </p:sp>
      <p:sp>
        <p:nvSpPr>
          <p:cNvPr id="8" name="Text Box 16"/>
          <p:cNvSpPr txBox="1">
            <a:spLocks noChangeArrowheads="1"/>
          </p:cNvSpPr>
          <p:nvPr/>
        </p:nvSpPr>
        <p:spPr bwMode="auto">
          <a:xfrm>
            <a:off x="2693378" y="4648200"/>
            <a:ext cx="835269" cy="381000"/>
          </a:xfrm>
          <a:prstGeom prst="rect">
            <a:avLst/>
          </a:prstGeom>
          <a:noFill/>
          <a:ln w="9525" algn="ctr">
            <a:noFill/>
            <a:miter lim="800000"/>
            <a:headEnd/>
            <a:tailEnd/>
          </a:ln>
        </p:spPr>
        <p:txBody>
          <a:bodyPr lIns="45720" rIns="45720">
            <a:spAutoFit/>
          </a:bodyPr>
          <a:lstStyle/>
          <a:p>
            <a:pPr marL="457200" indent="-457200">
              <a:lnSpc>
                <a:spcPct val="50000"/>
              </a:lnSpc>
              <a:spcBef>
                <a:spcPct val="50000"/>
              </a:spcBef>
              <a:defRPr/>
            </a:pPr>
            <a:r>
              <a:rPr lang="en-US" sz="1200" dirty="0">
                <a:solidFill>
                  <a:schemeClr val="bg1"/>
                </a:solidFill>
                <a:latin typeface="+mn-lt"/>
              </a:rPr>
              <a:t>Milestone </a:t>
            </a:r>
          </a:p>
          <a:p>
            <a:pPr marL="457200" indent="-457200">
              <a:lnSpc>
                <a:spcPct val="50000"/>
              </a:lnSpc>
              <a:spcBef>
                <a:spcPct val="50000"/>
              </a:spcBef>
              <a:defRPr/>
            </a:pPr>
            <a:r>
              <a:rPr lang="en-US" sz="1200" dirty="0">
                <a:solidFill>
                  <a:schemeClr val="bg1"/>
                </a:solidFill>
                <a:latin typeface="+mn-lt"/>
              </a:rPr>
              <a:t>Payments</a:t>
            </a:r>
          </a:p>
        </p:txBody>
      </p:sp>
      <p:sp>
        <p:nvSpPr>
          <p:cNvPr id="9" name="Text Box 17"/>
          <p:cNvSpPr txBox="1">
            <a:spLocks noChangeArrowheads="1"/>
          </p:cNvSpPr>
          <p:nvPr/>
        </p:nvSpPr>
        <p:spPr bwMode="auto">
          <a:xfrm>
            <a:off x="3798277" y="2281535"/>
            <a:ext cx="1034562" cy="461665"/>
          </a:xfrm>
          <a:prstGeom prst="rect">
            <a:avLst/>
          </a:prstGeom>
          <a:noFill/>
          <a:ln w="9525" algn="ctr">
            <a:noFill/>
            <a:miter lim="800000"/>
            <a:headEnd/>
            <a:tailEnd/>
          </a:ln>
        </p:spPr>
        <p:txBody>
          <a:bodyPr lIns="45720" rIns="45720">
            <a:spAutoFit/>
          </a:bodyPr>
          <a:lstStyle/>
          <a:p>
            <a:pPr>
              <a:defRPr/>
            </a:pPr>
            <a:r>
              <a:rPr lang="en-US" sz="1200" dirty="0" smtClean="0">
                <a:solidFill>
                  <a:schemeClr val="bg1"/>
                </a:solidFill>
                <a:latin typeface="+mn-lt"/>
              </a:rPr>
              <a:t>User Fee Payments</a:t>
            </a:r>
            <a:endParaRPr lang="en-US" sz="1200" dirty="0">
              <a:solidFill>
                <a:schemeClr val="bg1"/>
              </a:solidFill>
              <a:latin typeface="+mn-lt"/>
            </a:endParaRPr>
          </a:p>
        </p:txBody>
      </p:sp>
      <p:sp>
        <p:nvSpPr>
          <p:cNvPr id="10" name="Text Box 20"/>
          <p:cNvSpPr txBox="1">
            <a:spLocks noChangeArrowheads="1"/>
          </p:cNvSpPr>
          <p:nvPr/>
        </p:nvSpPr>
        <p:spPr bwMode="auto">
          <a:xfrm>
            <a:off x="1676400" y="3962400"/>
            <a:ext cx="914400" cy="381000"/>
          </a:xfrm>
          <a:prstGeom prst="rect">
            <a:avLst/>
          </a:prstGeom>
          <a:noFill/>
          <a:ln w="9525" algn="ctr">
            <a:noFill/>
            <a:miter lim="800000"/>
            <a:headEnd/>
            <a:tailEnd/>
          </a:ln>
        </p:spPr>
        <p:txBody>
          <a:bodyPr lIns="45720" rIns="45720">
            <a:spAutoFit/>
          </a:bodyPr>
          <a:lstStyle/>
          <a:p>
            <a:pPr marL="457200" indent="-457200">
              <a:lnSpc>
                <a:spcPct val="50000"/>
              </a:lnSpc>
              <a:spcBef>
                <a:spcPct val="50000"/>
              </a:spcBef>
              <a:defRPr/>
            </a:pPr>
            <a:r>
              <a:rPr lang="en-US" sz="1200" dirty="0">
                <a:solidFill>
                  <a:schemeClr val="bg1"/>
                </a:solidFill>
                <a:latin typeface="+mn-lt"/>
              </a:rPr>
              <a:t>Financial</a:t>
            </a:r>
          </a:p>
          <a:p>
            <a:pPr marL="457200" indent="-457200">
              <a:lnSpc>
                <a:spcPct val="50000"/>
              </a:lnSpc>
              <a:spcBef>
                <a:spcPct val="50000"/>
              </a:spcBef>
              <a:defRPr/>
            </a:pPr>
            <a:r>
              <a:rPr lang="en-US" sz="1200" dirty="0">
                <a:solidFill>
                  <a:schemeClr val="bg1"/>
                </a:solidFill>
                <a:latin typeface="+mn-lt"/>
              </a:rPr>
              <a:t>Investment</a:t>
            </a:r>
          </a:p>
        </p:txBody>
      </p:sp>
      <p:sp>
        <p:nvSpPr>
          <p:cNvPr id="11" name="Text Box 21"/>
          <p:cNvSpPr txBox="1">
            <a:spLocks noChangeArrowheads="1"/>
          </p:cNvSpPr>
          <p:nvPr/>
        </p:nvSpPr>
        <p:spPr bwMode="auto">
          <a:xfrm>
            <a:off x="1670538" y="3135313"/>
            <a:ext cx="844062" cy="381000"/>
          </a:xfrm>
          <a:prstGeom prst="rect">
            <a:avLst/>
          </a:prstGeom>
          <a:noFill/>
          <a:ln w="9525" algn="ctr">
            <a:noFill/>
            <a:miter lim="800000"/>
            <a:headEnd/>
            <a:tailEnd/>
          </a:ln>
        </p:spPr>
        <p:txBody>
          <a:bodyPr lIns="45720" rIns="45720">
            <a:spAutoFit/>
          </a:bodyPr>
          <a:lstStyle/>
          <a:p>
            <a:pPr marL="457200" indent="-457200">
              <a:lnSpc>
                <a:spcPct val="50000"/>
              </a:lnSpc>
              <a:spcBef>
                <a:spcPct val="50000"/>
              </a:spcBef>
              <a:defRPr/>
            </a:pPr>
            <a:r>
              <a:rPr lang="en-US" sz="1200" dirty="0">
                <a:solidFill>
                  <a:schemeClr val="bg1"/>
                </a:solidFill>
                <a:latin typeface="+mn-lt"/>
              </a:rPr>
              <a:t>Interest or</a:t>
            </a:r>
          </a:p>
          <a:p>
            <a:pPr marL="457200" indent="-457200">
              <a:lnSpc>
                <a:spcPct val="50000"/>
              </a:lnSpc>
              <a:spcBef>
                <a:spcPct val="50000"/>
              </a:spcBef>
              <a:defRPr/>
            </a:pPr>
            <a:r>
              <a:rPr lang="en-US" sz="1200" dirty="0">
                <a:solidFill>
                  <a:schemeClr val="bg1"/>
                </a:solidFill>
                <a:latin typeface="+mn-lt"/>
              </a:rPr>
              <a:t>Returns</a:t>
            </a:r>
          </a:p>
        </p:txBody>
      </p:sp>
      <p:sp>
        <p:nvSpPr>
          <p:cNvPr id="12" name="Text Box 22"/>
          <p:cNvSpPr txBox="1">
            <a:spLocks noChangeArrowheads="1"/>
          </p:cNvSpPr>
          <p:nvPr/>
        </p:nvSpPr>
        <p:spPr bwMode="auto">
          <a:xfrm>
            <a:off x="2577612" y="2286000"/>
            <a:ext cx="973015" cy="369332"/>
          </a:xfrm>
          <a:prstGeom prst="rect">
            <a:avLst/>
          </a:prstGeom>
          <a:noFill/>
          <a:ln w="9525" algn="ctr">
            <a:noFill/>
            <a:miter lim="800000"/>
            <a:headEnd/>
            <a:tailEnd/>
          </a:ln>
        </p:spPr>
        <p:txBody>
          <a:bodyPr lIns="45720" rIns="45720">
            <a:spAutoFit/>
          </a:bodyPr>
          <a:lstStyle/>
          <a:p>
            <a:pPr marL="457200" indent="-457200">
              <a:lnSpc>
                <a:spcPct val="50000"/>
              </a:lnSpc>
              <a:spcBef>
                <a:spcPct val="50000"/>
              </a:spcBef>
              <a:defRPr/>
            </a:pPr>
            <a:r>
              <a:rPr lang="en-US" sz="1200" dirty="0" smtClean="0">
                <a:solidFill>
                  <a:schemeClr val="bg1"/>
                </a:solidFill>
                <a:latin typeface="+mn-lt"/>
              </a:rPr>
              <a:t>P3</a:t>
            </a:r>
          </a:p>
          <a:p>
            <a:pPr marL="457200" indent="-457200">
              <a:lnSpc>
                <a:spcPct val="50000"/>
              </a:lnSpc>
              <a:spcBef>
                <a:spcPct val="50000"/>
              </a:spcBef>
              <a:defRPr/>
            </a:pPr>
            <a:r>
              <a:rPr lang="en-US" sz="1200" dirty="0" smtClean="0">
                <a:solidFill>
                  <a:schemeClr val="bg1"/>
                </a:solidFill>
                <a:latin typeface="+mn-lt"/>
              </a:rPr>
              <a:t>Agreement</a:t>
            </a:r>
            <a:endParaRPr lang="en-US" sz="1200" dirty="0">
              <a:solidFill>
                <a:schemeClr val="bg1"/>
              </a:solidFill>
              <a:latin typeface="+mn-lt"/>
            </a:endParaRPr>
          </a:p>
        </p:txBody>
      </p:sp>
      <p:sp>
        <p:nvSpPr>
          <p:cNvPr id="13" name="Text Box 25"/>
          <p:cNvSpPr txBox="1">
            <a:spLocks noChangeArrowheads="1"/>
          </p:cNvSpPr>
          <p:nvPr/>
        </p:nvSpPr>
        <p:spPr bwMode="auto">
          <a:xfrm>
            <a:off x="3798277" y="4648200"/>
            <a:ext cx="1302727" cy="381000"/>
          </a:xfrm>
          <a:prstGeom prst="rect">
            <a:avLst/>
          </a:prstGeom>
          <a:noFill/>
          <a:ln w="9525" algn="ctr">
            <a:noFill/>
            <a:miter lim="800000"/>
            <a:headEnd/>
            <a:tailEnd/>
          </a:ln>
        </p:spPr>
        <p:txBody>
          <a:bodyPr lIns="45720" rIns="45720">
            <a:spAutoFit/>
          </a:bodyPr>
          <a:lstStyle/>
          <a:p>
            <a:pPr marL="457200" indent="-457200">
              <a:lnSpc>
                <a:spcPct val="50000"/>
              </a:lnSpc>
              <a:spcBef>
                <a:spcPct val="50000"/>
              </a:spcBef>
              <a:defRPr/>
            </a:pPr>
            <a:r>
              <a:rPr lang="en-US" sz="1200" dirty="0">
                <a:solidFill>
                  <a:schemeClr val="bg1"/>
                </a:solidFill>
                <a:latin typeface="+mn-lt"/>
              </a:rPr>
              <a:t>Construction </a:t>
            </a:r>
          </a:p>
          <a:p>
            <a:pPr marL="457200" indent="-457200">
              <a:lnSpc>
                <a:spcPct val="50000"/>
              </a:lnSpc>
              <a:spcBef>
                <a:spcPct val="50000"/>
              </a:spcBef>
              <a:defRPr/>
            </a:pPr>
            <a:r>
              <a:rPr lang="en-US" sz="1200" dirty="0">
                <a:solidFill>
                  <a:schemeClr val="bg1"/>
                </a:solidFill>
                <a:latin typeface="+mn-lt"/>
              </a:rPr>
              <a:t>Contracts</a:t>
            </a:r>
          </a:p>
        </p:txBody>
      </p:sp>
      <p:sp>
        <p:nvSpPr>
          <p:cNvPr id="14" name="Up-Down Arrow 13"/>
          <p:cNvSpPr/>
          <p:nvPr/>
        </p:nvSpPr>
        <p:spPr bwMode="auto">
          <a:xfrm>
            <a:off x="3487615" y="2095501"/>
            <a:ext cx="252046" cy="822325"/>
          </a:xfrm>
          <a:prstGeom prst="up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latin typeface="+mn-lt"/>
            </a:endParaRPr>
          </a:p>
        </p:txBody>
      </p:sp>
      <p:sp>
        <p:nvSpPr>
          <p:cNvPr id="15" name="Up-Down Arrow 14"/>
          <p:cNvSpPr/>
          <p:nvPr/>
        </p:nvSpPr>
        <p:spPr bwMode="auto">
          <a:xfrm>
            <a:off x="3487615" y="4487864"/>
            <a:ext cx="252046" cy="822325"/>
          </a:xfrm>
          <a:prstGeom prst="up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solidFill>
                <a:schemeClr val="bg1"/>
              </a:solidFill>
              <a:latin typeface="+mn-lt"/>
            </a:endParaRPr>
          </a:p>
        </p:txBody>
      </p:sp>
      <p:sp>
        <p:nvSpPr>
          <p:cNvPr id="16" name="Pentagon 15"/>
          <p:cNvSpPr/>
          <p:nvPr/>
        </p:nvSpPr>
        <p:spPr bwMode="auto">
          <a:xfrm>
            <a:off x="4848958" y="3032125"/>
            <a:ext cx="169985" cy="1371600"/>
          </a:xfrm>
          <a:prstGeom prst="homePlate">
            <a:avLst>
              <a:gd name="adj" fmla="val 10000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latin typeface="+mn-lt"/>
            </a:endParaRPr>
          </a:p>
        </p:txBody>
      </p:sp>
      <p:sp>
        <p:nvSpPr>
          <p:cNvPr id="17" name="Rectangle 32"/>
          <p:cNvSpPr>
            <a:spLocks noChangeArrowheads="1"/>
          </p:cNvSpPr>
          <p:nvPr/>
        </p:nvSpPr>
        <p:spPr bwMode="auto">
          <a:xfrm>
            <a:off x="5109797" y="3352800"/>
            <a:ext cx="929054" cy="730250"/>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The Public</a:t>
            </a:r>
          </a:p>
        </p:txBody>
      </p:sp>
      <p:sp>
        <p:nvSpPr>
          <p:cNvPr id="18" name="Up-Down Arrow 17"/>
          <p:cNvSpPr/>
          <p:nvPr/>
        </p:nvSpPr>
        <p:spPr bwMode="auto">
          <a:xfrm rot="5400000">
            <a:off x="1862261" y="3338391"/>
            <a:ext cx="273050" cy="759069"/>
          </a:xfrm>
          <a:prstGeom prst="up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solidFill>
                <a:schemeClr val="bg1"/>
              </a:solidFill>
              <a:latin typeface="+mn-lt"/>
            </a:endParaRPr>
          </a:p>
        </p:txBody>
      </p:sp>
      <p:sp>
        <p:nvSpPr>
          <p:cNvPr id="19" name="Rectangle 18"/>
          <p:cNvSpPr/>
          <p:nvPr/>
        </p:nvSpPr>
        <p:spPr bwMode="auto">
          <a:xfrm>
            <a:off x="6226420" y="1446213"/>
            <a:ext cx="2448657" cy="1371600"/>
          </a:xfrm>
          <a:prstGeom prst="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Maintain Public Control</a:t>
            </a:r>
          </a:p>
          <a:p>
            <a:pPr>
              <a:spcAft>
                <a:spcPts val="400"/>
              </a:spcAft>
              <a:defRPr/>
            </a:pPr>
            <a:r>
              <a:rPr lang="en-US" sz="1400" dirty="0"/>
              <a:t>Public sector holds ultimate ownership of asset, regardless if it is newly constructed or existing prior to lease</a:t>
            </a:r>
          </a:p>
        </p:txBody>
      </p:sp>
      <p:sp>
        <p:nvSpPr>
          <p:cNvPr id="20" name="Rectangle 19"/>
          <p:cNvSpPr/>
          <p:nvPr/>
        </p:nvSpPr>
        <p:spPr bwMode="auto">
          <a:xfrm>
            <a:off x="6226420" y="3038475"/>
            <a:ext cx="2448657" cy="1096963"/>
          </a:xfrm>
          <a:prstGeom prst="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Deliver Much-Needed Assets</a:t>
            </a:r>
          </a:p>
          <a:p>
            <a:pPr>
              <a:spcAft>
                <a:spcPts val="400"/>
              </a:spcAft>
              <a:defRPr/>
            </a:pPr>
            <a:r>
              <a:rPr lang="en-US" sz="1400" dirty="0"/>
              <a:t>Public sponsors can leverage APD to deliver assets in a tight budget environment</a:t>
            </a:r>
          </a:p>
        </p:txBody>
      </p:sp>
      <p:sp>
        <p:nvSpPr>
          <p:cNvPr id="21" name="Rectangle 20"/>
          <p:cNvSpPr/>
          <p:nvPr/>
        </p:nvSpPr>
        <p:spPr bwMode="auto">
          <a:xfrm>
            <a:off x="6226420" y="4356100"/>
            <a:ext cx="2448657" cy="1555750"/>
          </a:xfrm>
          <a:prstGeom prst="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Aft>
                <a:spcPts val="400"/>
              </a:spcAft>
              <a:defRPr/>
            </a:pPr>
            <a:r>
              <a:rPr lang="en-US" sz="1400" b="1" dirty="0"/>
              <a:t>Drive Value Creation</a:t>
            </a:r>
          </a:p>
          <a:p>
            <a:pPr>
              <a:spcAft>
                <a:spcPts val="400"/>
              </a:spcAft>
              <a:defRPr/>
            </a:pPr>
            <a:r>
              <a:rPr lang="en-US" sz="1400" dirty="0"/>
              <a:t>APD projects must provide public value creation and satisfy numerous project, government, and general public requirements</a:t>
            </a:r>
          </a:p>
        </p:txBody>
      </p:sp>
      <p:sp>
        <p:nvSpPr>
          <p:cNvPr id="23" name="TextBox 21"/>
          <p:cNvSpPr txBox="1">
            <a:spLocks noChangeArrowheads="1"/>
          </p:cNvSpPr>
          <p:nvPr/>
        </p:nvSpPr>
        <p:spPr bwMode="auto">
          <a:xfrm>
            <a:off x="6038851" y="1105902"/>
            <a:ext cx="2859396" cy="338554"/>
          </a:xfrm>
          <a:prstGeom prst="rect">
            <a:avLst/>
          </a:prstGeom>
          <a:noFill/>
          <a:ln w="9525">
            <a:noFill/>
            <a:miter lim="800000"/>
            <a:headEnd/>
            <a:tailEnd/>
          </a:ln>
        </p:spPr>
        <p:txBody>
          <a:bodyPr wrap="square">
            <a:spAutoFit/>
          </a:bodyPr>
          <a:lstStyle/>
          <a:p>
            <a:pPr algn="ctr">
              <a:defRPr/>
            </a:pPr>
            <a:r>
              <a:rPr lang="en-US" sz="1600" b="1" dirty="0">
                <a:solidFill>
                  <a:schemeClr val="bg1"/>
                </a:solidFill>
                <a:latin typeface="+mn-lt"/>
              </a:rPr>
              <a:t>Key </a:t>
            </a:r>
            <a:r>
              <a:rPr lang="en-US" sz="1600" b="1" dirty="0" smtClean="0">
                <a:solidFill>
                  <a:schemeClr val="bg1"/>
                </a:solidFill>
                <a:latin typeface="+mn-lt"/>
              </a:rPr>
              <a:t>Considerations</a:t>
            </a:r>
            <a:endParaRPr lang="en-US" sz="1600" b="1" dirty="0">
              <a:solidFill>
                <a:schemeClr val="bg1"/>
              </a:solidFill>
              <a:latin typeface="+mn-lt"/>
            </a:endParaRPr>
          </a:p>
        </p:txBody>
      </p:sp>
    </p:spTree>
    <p:extLst>
      <p:ext uri="{BB962C8B-B14F-4D97-AF65-F5344CB8AC3E}">
        <p14:creationId xmlns:p14="http://schemas.microsoft.com/office/powerpoint/2010/main" val="195016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Advantages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4802502"/>
              </p:ext>
            </p:extLst>
          </p:nvPr>
        </p:nvGraphicFramePr>
        <p:xfrm>
          <a:off x="266700" y="1282700"/>
          <a:ext cx="8661400" cy="5483860"/>
        </p:xfrm>
        <a:graphic>
          <a:graphicData uri="http://schemas.openxmlformats.org/drawingml/2006/table">
            <a:tbl>
              <a:tblPr firstRow="1" bandRow="1">
                <a:tableStyleId>{5C22544A-7EE6-4342-B048-85BDC9FD1C3A}</a:tableStyleId>
              </a:tblPr>
              <a:tblGrid>
                <a:gridCol w="2819400"/>
                <a:gridCol w="2844800"/>
                <a:gridCol w="2997200"/>
              </a:tblGrid>
              <a:tr h="469900">
                <a:tc>
                  <a:txBody>
                    <a:bodyPr/>
                    <a:lstStyle/>
                    <a:p>
                      <a:r>
                        <a:rPr lang="en-US" sz="2400" dirty="0" smtClean="0"/>
                        <a:t>DBO</a:t>
                      </a:r>
                      <a:endParaRPr lang="en-US" sz="2400" dirty="0"/>
                    </a:p>
                  </a:txBody>
                  <a:tcPr/>
                </a:tc>
                <a:tc>
                  <a:txBody>
                    <a:bodyPr/>
                    <a:lstStyle/>
                    <a:p>
                      <a:r>
                        <a:rPr lang="en-US" sz="2400" dirty="0" smtClean="0"/>
                        <a:t>DBOF</a:t>
                      </a:r>
                      <a:endParaRPr lang="en-US" sz="2400" dirty="0"/>
                    </a:p>
                  </a:txBody>
                  <a:tcPr/>
                </a:tc>
                <a:tc>
                  <a:txBody>
                    <a:bodyPr/>
                    <a:lstStyle/>
                    <a:p>
                      <a:r>
                        <a:rPr lang="en-US" sz="2400" dirty="0" smtClean="0"/>
                        <a:t> DBOOF</a:t>
                      </a:r>
                      <a:endParaRPr lang="en-US" sz="2400" dirty="0"/>
                    </a:p>
                  </a:txBody>
                  <a:tcPr/>
                </a:tc>
              </a:tr>
              <a:tr h="370840">
                <a:tc>
                  <a:txBody>
                    <a:bodyPr/>
                    <a:lstStyle/>
                    <a:p>
                      <a:pPr marL="119063" indent="-119063">
                        <a:buFont typeface="Arial" pitchFamily="34" charset="0"/>
                        <a:buChar char="•"/>
                      </a:pPr>
                      <a:r>
                        <a:rPr lang="en-US" sz="1700" dirty="0" smtClean="0">
                          <a:solidFill>
                            <a:schemeClr val="tx1"/>
                          </a:solidFill>
                        </a:rPr>
                        <a:t>Public (tax-exempt) financing is lowest cost of borrowing</a:t>
                      </a:r>
                    </a:p>
                    <a:p>
                      <a:pPr marL="119063" indent="-119063">
                        <a:buFont typeface="Arial" pitchFamily="34" charset="0"/>
                        <a:buChar char="•"/>
                      </a:pPr>
                      <a:r>
                        <a:rPr lang="en-US" sz="1700" dirty="0" smtClean="0">
                          <a:solidFill>
                            <a:schemeClr val="tx1"/>
                          </a:solidFill>
                        </a:rPr>
                        <a:t>County has substantial control of the entire process, which</a:t>
                      </a:r>
                      <a:r>
                        <a:rPr lang="en-US" sz="1700" baseline="0" dirty="0" smtClean="0">
                          <a:solidFill>
                            <a:schemeClr val="tx1"/>
                          </a:solidFill>
                        </a:rPr>
                        <a:t> includes site </a:t>
                      </a:r>
                      <a:r>
                        <a:rPr lang="en-US" sz="1700" dirty="0" smtClean="0">
                          <a:solidFill>
                            <a:schemeClr val="tx1"/>
                          </a:solidFill>
                        </a:rPr>
                        <a:t>selection, permitting, technology selection, and related issues</a:t>
                      </a:r>
                    </a:p>
                    <a:p>
                      <a:pPr marL="119063" indent="-119063">
                        <a:buFont typeface="Arial" pitchFamily="34" charset="0"/>
                        <a:buChar char="•"/>
                      </a:pPr>
                      <a:r>
                        <a:rPr lang="en-US" sz="1700" dirty="0" smtClean="0">
                          <a:solidFill>
                            <a:schemeClr val="tx1"/>
                          </a:solidFill>
                        </a:rPr>
                        <a:t>County owns facility and</a:t>
                      </a:r>
                      <a:r>
                        <a:rPr lang="en-US" sz="1700" baseline="0" dirty="0" smtClean="0">
                          <a:solidFill>
                            <a:schemeClr val="tx1"/>
                          </a:solidFill>
                        </a:rPr>
                        <a:t> pays construction costs via milestone payments, thus termination is easier</a:t>
                      </a:r>
                    </a:p>
                    <a:p>
                      <a:pPr marL="119063" indent="-119063">
                        <a:buFont typeface="Arial" pitchFamily="34" charset="0"/>
                        <a:buChar char="•"/>
                      </a:pPr>
                      <a:r>
                        <a:rPr lang="en-US" sz="1700" baseline="0" dirty="0" smtClean="0">
                          <a:solidFill>
                            <a:schemeClr val="tx1"/>
                          </a:solidFill>
                        </a:rPr>
                        <a:t>No take or pay commitment required</a:t>
                      </a:r>
                      <a:endParaRPr lang="en-US" sz="1700" dirty="0">
                        <a:solidFill>
                          <a:schemeClr val="tx1"/>
                        </a:solidFill>
                      </a:endParaRPr>
                    </a:p>
                  </a:txBody>
                  <a:tcPr/>
                </a:tc>
                <a:tc>
                  <a:txBody>
                    <a:bodyPr/>
                    <a:lstStyle/>
                    <a:p>
                      <a:pPr marL="119063" indent="-119063">
                        <a:buFont typeface="Arial" pitchFamily="34" charset="0"/>
                        <a:buChar char="•"/>
                      </a:pPr>
                      <a:r>
                        <a:rPr lang="en-US" sz="1700" dirty="0" smtClean="0">
                          <a:solidFill>
                            <a:schemeClr val="tx1"/>
                          </a:solidFill>
                        </a:rPr>
                        <a:t>County has some involvement in development if ownership is retained</a:t>
                      </a:r>
                    </a:p>
                    <a:p>
                      <a:pPr marL="119063" indent="-119063">
                        <a:buFont typeface="Arial" pitchFamily="34" charset="0"/>
                        <a:buChar char="•"/>
                      </a:pPr>
                      <a:r>
                        <a:rPr lang="en-US" sz="1700" dirty="0" smtClean="0">
                          <a:solidFill>
                            <a:schemeClr val="tx1"/>
                          </a:solidFill>
                        </a:rPr>
                        <a:t>County</a:t>
                      </a:r>
                      <a:r>
                        <a:rPr lang="en-US" sz="1700" baseline="0" dirty="0" smtClean="0">
                          <a:solidFill>
                            <a:schemeClr val="tx1"/>
                          </a:solidFill>
                        </a:rPr>
                        <a:t> does not make payments until facility is constructed and operational</a:t>
                      </a:r>
                    </a:p>
                    <a:p>
                      <a:pPr marL="119063" indent="-119063">
                        <a:buFont typeface="Arial" pitchFamily="34" charset="0"/>
                        <a:buChar char="•"/>
                      </a:pPr>
                      <a:r>
                        <a:rPr lang="en-US" sz="1700" baseline="0" dirty="0" smtClean="0">
                          <a:solidFill>
                            <a:schemeClr val="tx1"/>
                          </a:solidFill>
                        </a:rPr>
                        <a:t>Development, design, construction, and operation risks generally transferred to Contractor</a:t>
                      </a:r>
                    </a:p>
                    <a:p>
                      <a:pPr marL="119063" indent="-119063">
                        <a:buFont typeface="Arial" pitchFamily="34" charset="0"/>
                        <a:buChar char="•"/>
                      </a:pPr>
                      <a:r>
                        <a:rPr lang="en-US" sz="1700" baseline="0" dirty="0" smtClean="0">
                          <a:solidFill>
                            <a:schemeClr val="tx1"/>
                          </a:solidFill>
                        </a:rPr>
                        <a:t>Debt service payments are Contractor’s responsibility</a:t>
                      </a:r>
                    </a:p>
                    <a:p>
                      <a:pPr marL="119063" indent="-119063">
                        <a:buFont typeface="Arial" pitchFamily="34" charset="0"/>
                        <a:buChar char="•"/>
                      </a:pPr>
                      <a:r>
                        <a:rPr lang="en-US" sz="1700" baseline="0" dirty="0" smtClean="0">
                          <a:solidFill>
                            <a:schemeClr val="tx1"/>
                          </a:solidFill>
                        </a:rPr>
                        <a:t>Off balance sheet financing approach</a:t>
                      </a:r>
                    </a:p>
                    <a:p>
                      <a:pPr>
                        <a:buFont typeface="Arial" pitchFamily="34" charset="0"/>
                        <a:buChar char="•"/>
                      </a:pPr>
                      <a:endParaRPr lang="en-US" sz="1700" dirty="0" smtClean="0">
                        <a:solidFill>
                          <a:schemeClr val="tx1"/>
                        </a:solidFill>
                      </a:endParaRPr>
                    </a:p>
                    <a:p>
                      <a:pPr>
                        <a:buFont typeface="Arial" pitchFamily="34" charset="0"/>
                        <a:buChar char="•"/>
                      </a:pPr>
                      <a:endParaRPr lang="en-US" sz="1700" dirty="0">
                        <a:solidFill>
                          <a:schemeClr val="tx1"/>
                        </a:solidFill>
                      </a:endParaRPr>
                    </a:p>
                  </a:txBody>
                  <a:tcPr/>
                </a:tc>
                <a:tc>
                  <a:txBody>
                    <a:bodyPr/>
                    <a:lstStyle/>
                    <a:p>
                      <a:pPr marL="119063" indent="-119063">
                        <a:buFont typeface="Arial" pitchFamily="34" charset="0"/>
                        <a:buChar char="•"/>
                      </a:pPr>
                      <a:r>
                        <a:rPr lang="en-US" sz="1700" dirty="0" smtClean="0">
                          <a:solidFill>
                            <a:schemeClr val="tx1"/>
                          </a:solidFill>
                        </a:rPr>
                        <a:t>County</a:t>
                      </a:r>
                      <a:r>
                        <a:rPr lang="en-US" sz="1700" baseline="0" dirty="0" smtClean="0">
                          <a:solidFill>
                            <a:schemeClr val="tx1"/>
                          </a:solidFill>
                        </a:rPr>
                        <a:t> does not make payments until facility is constructed and operational</a:t>
                      </a:r>
                    </a:p>
                    <a:p>
                      <a:pPr marL="119063" indent="-119063">
                        <a:buFont typeface="Arial" pitchFamily="34" charset="0"/>
                        <a:buChar char="•"/>
                      </a:pPr>
                      <a:r>
                        <a:rPr lang="en-US" sz="1700" baseline="0" dirty="0" smtClean="0">
                          <a:solidFill>
                            <a:schemeClr val="tx1"/>
                          </a:solidFill>
                        </a:rPr>
                        <a:t>Full development, design, construction, and operations risk transferred to Developer</a:t>
                      </a:r>
                    </a:p>
                    <a:p>
                      <a:pPr marL="119063" indent="-119063">
                        <a:buFont typeface="Arial" pitchFamily="34" charset="0"/>
                        <a:buChar char="•"/>
                      </a:pPr>
                      <a:r>
                        <a:rPr lang="en-US" sz="1700" baseline="0" dirty="0" smtClean="0">
                          <a:solidFill>
                            <a:schemeClr val="tx1"/>
                          </a:solidFill>
                        </a:rPr>
                        <a:t>Debt service payments are Developer’s responsibility</a:t>
                      </a:r>
                    </a:p>
                    <a:p>
                      <a:pPr marL="119063" indent="-119063">
                        <a:buFont typeface="Arial" pitchFamily="34" charset="0"/>
                        <a:buChar char="•"/>
                      </a:pPr>
                      <a:r>
                        <a:rPr lang="en-US" sz="1700" baseline="0" dirty="0" smtClean="0">
                          <a:solidFill>
                            <a:schemeClr val="tx1"/>
                          </a:solidFill>
                        </a:rPr>
                        <a:t>Off balance sheet financing approach</a:t>
                      </a:r>
                      <a:endParaRPr lang="en-US" sz="1700"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Disadvantages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58303294"/>
              </p:ext>
            </p:extLst>
          </p:nvPr>
        </p:nvGraphicFramePr>
        <p:xfrm>
          <a:off x="228600" y="1371600"/>
          <a:ext cx="8661400" cy="4188460"/>
        </p:xfrm>
        <a:graphic>
          <a:graphicData uri="http://schemas.openxmlformats.org/drawingml/2006/table">
            <a:tbl>
              <a:tblPr firstRow="1" bandRow="1">
                <a:tableStyleId>{5C22544A-7EE6-4342-B048-85BDC9FD1C3A}</a:tableStyleId>
              </a:tblPr>
              <a:tblGrid>
                <a:gridCol w="2870200"/>
                <a:gridCol w="2895600"/>
                <a:gridCol w="2895600"/>
              </a:tblGrid>
              <a:tr h="469900">
                <a:tc>
                  <a:txBody>
                    <a:bodyPr/>
                    <a:lstStyle/>
                    <a:p>
                      <a:r>
                        <a:rPr lang="en-US" sz="2400" dirty="0" smtClean="0"/>
                        <a:t>DBO</a:t>
                      </a:r>
                      <a:endParaRPr lang="en-US" sz="2400" dirty="0"/>
                    </a:p>
                  </a:txBody>
                  <a:tcPr/>
                </a:tc>
                <a:tc>
                  <a:txBody>
                    <a:bodyPr/>
                    <a:lstStyle/>
                    <a:p>
                      <a:r>
                        <a:rPr lang="en-US" sz="2400" dirty="0" smtClean="0"/>
                        <a:t>DBOF</a:t>
                      </a:r>
                      <a:endParaRPr lang="en-US" sz="2400" dirty="0"/>
                    </a:p>
                  </a:txBody>
                  <a:tcPr/>
                </a:tc>
                <a:tc>
                  <a:txBody>
                    <a:bodyPr/>
                    <a:lstStyle/>
                    <a:p>
                      <a:r>
                        <a:rPr lang="en-US" sz="2400" dirty="0" smtClean="0"/>
                        <a:t> DBOOF</a:t>
                      </a:r>
                      <a:endParaRPr lang="en-US" sz="2400" dirty="0"/>
                    </a:p>
                  </a:txBody>
                  <a:tcPr/>
                </a:tc>
              </a:tr>
              <a:tr h="370840">
                <a:tc>
                  <a:txBody>
                    <a:bodyPr/>
                    <a:lstStyle/>
                    <a:p>
                      <a:pPr marL="119063" indent="-119063">
                        <a:buFont typeface="Arial" pitchFamily="34" charset="0"/>
                        <a:buChar char="•"/>
                      </a:pPr>
                      <a:r>
                        <a:rPr lang="en-US" sz="1700" dirty="0" smtClean="0">
                          <a:solidFill>
                            <a:schemeClr val="tx1"/>
                          </a:solidFill>
                        </a:rPr>
                        <a:t>County required to issue bonds and pay for development at project outset</a:t>
                      </a:r>
                    </a:p>
                    <a:p>
                      <a:pPr marL="119063" indent="-119063">
                        <a:buFont typeface="Arial" pitchFamily="34" charset="0"/>
                        <a:buChar char="•"/>
                      </a:pPr>
                      <a:r>
                        <a:rPr lang="en-US" sz="1700" dirty="0" smtClean="0">
                          <a:solidFill>
                            <a:schemeClr val="tx1"/>
                          </a:solidFill>
                        </a:rPr>
                        <a:t>Debt service remains on County’s books</a:t>
                      </a:r>
                    </a:p>
                    <a:p>
                      <a:pPr marL="119063" indent="-119063">
                        <a:buFont typeface="Arial" pitchFamily="34" charset="0"/>
                        <a:buChar char="•"/>
                      </a:pPr>
                      <a:r>
                        <a:rPr lang="en-US" sz="1700" dirty="0" smtClean="0">
                          <a:solidFill>
                            <a:schemeClr val="tx1"/>
                          </a:solidFill>
                        </a:rPr>
                        <a:t>Payment to Contractor must generally</a:t>
                      </a:r>
                      <a:r>
                        <a:rPr lang="en-US" sz="1700" baseline="0" dirty="0" smtClean="0">
                          <a:solidFill>
                            <a:schemeClr val="tx1"/>
                          </a:solidFill>
                        </a:rPr>
                        <a:t> be a fixed fee for O&amp;M services (i.e., usage fee for majority of O&amp;M services not allowed under IRS regulations)</a:t>
                      </a:r>
                      <a:endParaRPr lang="en-US" sz="1700" dirty="0">
                        <a:solidFill>
                          <a:schemeClr val="tx1"/>
                        </a:solidFill>
                      </a:endParaRPr>
                    </a:p>
                  </a:txBody>
                  <a:tcPr/>
                </a:tc>
                <a:tc>
                  <a:txBody>
                    <a:bodyPr/>
                    <a:lstStyle/>
                    <a:p>
                      <a:pPr marL="119063" indent="-119063">
                        <a:buFont typeface="Arial" pitchFamily="34" charset="0"/>
                        <a:buChar char="•"/>
                      </a:pPr>
                      <a:r>
                        <a:rPr lang="en-US" sz="1700" dirty="0" smtClean="0">
                          <a:solidFill>
                            <a:schemeClr val="tx1"/>
                          </a:solidFill>
                        </a:rPr>
                        <a:t>Private financing is much more expensive than public</a:t>
                      </a:r>
                      <a:r>
                        <a:rPr lang="en-US" sz="1700" baseline="0" dirty="0" smtClean="0">
                          <a:solidFill>
                            <a:schemeClr val="tx1"/>
                          </a:solidFill>
                        </a:rPr>
                        <a:t> financing</a:t>
                      </a:r>
                    </a:p>
                    <a:p>
                      <a:pPr marL="119063" indent="-119063">
                        <a:buFont typeface="Arial" pitchFamily="34" charset="0"/>
                        <a:buChar char="•"/>
                      </a:pPr>
                      <a:r>
                        <a:rPr lang="en-US" sz="1700" baseline="0" dirty="0" smtClean="0">
                          <a:solidFill>
                            <a:schemeClr val="tx1"/>
                          </a:solidFill>
                        </a:rPr>
                        <a:t>Take or pay commitment required by the County for water purchase</a:t>
                      </a:r>
                      <a:endParaRPr lang="en-US" sz="1700" dirty="0" smtClean="0">
                        <a:solidFill>
                          <a:schemeClr val="tx1"/>
                        </a:solidFill>
                      </a:endParaRPr>
                    </a:p>
                    <a:p>
                      <a:pPr marL="119063" indent="-119063">
                        <a:buFont typeface="Arial" pitchFamily="34" charset="0"/>
                        <a:buChar char="•"/>
                      </a:pPr>
                      <a:r>
                        <a:rPr lang="en-US" sz="1700" dirty="0" smtClean="0">
                          <a:solidFill>
                            <a:schemeClr val="tx1"/>
                          </a:solidFill>
                        </a:rPr>
                        <a:t>County has little involvement in development especially if ownership is private</a:t>
                      </a:r>
                      <a:endParaRPr lang="en-US" sz="1700" baseline="0" dirty="0" smtClean="0">
                        <a:solidFill>
                          <a:schemeClr val="tx1"/>
                        </a:solidFill>
                      </a:endParaRPr>
                    </a:p>
                    <a:p>
                      <a:pPr>
                        <a:buFont typeface="Arial" pitchFamily="34" charset="0"/>
                        <a:buChar char="•"/>
                      </a:pPr>
                      <a:endParaRPr lang="en-US" sz="1700" dirty="0" smtClean="0">
                        <a:solidFill>
                          <a:schemeClr val="tx1"/>
                        </a:solidFill>
                      </a:endParaRPr>
                    </a:p>
                    <a:p>
                      <a:pPr>
                        <a:buFont typeface="Arial" pitchFamily="34" charset="0"/>
                        <a:buChar char="•"/>
                      </a:pPr>
                      <a:endParaRPr lang="en-US" sz="1700" dirty="0">
                        <a:solidFill>
                          <a:schemeClr val="tx1"/>
                        </a:solidFill>
                      </a:endParaRPr>
                    </a:p>
                  </a:txBody>
                  <a:tcPr/>
                </a:tc>
                <a:tc>
                  <a:txBody>
                    <a:bodyPr/>
                    <a:lstStyle/>
                    <a:p>
                      <a:pPr marL="119063" indent="-119063">
                        <a:buFont typeface="Arial" pitchFamily="34" charset="0"/>
                        <a:buChar char="•"/>
                      </a:pPr>
                      <a:r>
                        <a:rPr lang="en-US" sz="1700" dirty="0" smtClean="0">
                          <a:solidFill>
                            <a:schemeClr val="tx1"/>
                          </a:solidFill>
                        </a:rPr>
                        <a:t>Private financing is much more expensive than public</a:t>
                      </a:r>
                      <a:r>
                        <a:rPr lang="en-US" sz="1700" baseline="0" dirty="0" smtClean="0">
                          <a:solidFill>
                            <a:schemeClr val="tx1"/>
                          </a:solidFill>
                        </a:rPr>
                        <a:t> financing</a:t>
                      </a:r>
                    </a:p>
                    <a:p>
                      <a:pPr marL="119063" indent="-119063">
                        <a:buFont typeface="Arial" pitchFamily="34" charset="0"/>
                        <a:buChar char="•"/>
                      </a:pPr>
                      <a:r>
                        <a:rPr lang="en-US" sz="1700" baseline="0" dirty="0" smtClean="0">
                          <a:solidFill>
                            <a:schemeClr val="tx1"/>
                          </a:solidFill>
                        </a:rPr>
                        <a:t>Take or pay commitment required by the County for water purchase</a:t>
                      </a:r>
                      <a:endParaRPr lang="en-US" sz="1700" dirty="0" smtClean="0">
                        <a:solidFill>
                          <a:schemeClr val="tx1"/>
                        </a:solidFill>
                      </a:endParaRPr>
                    </a:p>
                    <a:p>
                      <a:pPr marL="119063" indent="-119063">
                        <a:buFont typeface="Arial" pitchFamily="34" charset="0"/>
                        <a:buChar char="•"/>
                      </a:pPr>
                      <a:r>
                        <a:rPr lang="en-US" sz="1700" dirty="0" smtClean="0">
                          <a:solidFill>
                            <a:schemeClr val="tx1"/>
                          </a:solidFill>
                        </a:rPr>
                        <a:t>County has no involvement in development since it is a completely private facility</a:t>
                      </a:r>
                    </a:p>
                    <a:p>
                      <a:pPr marL="119063" indent="-119063">
                        <a:buFont typeface="Arial" pitchFamily="34" charset="0"/>
                        <a:buChar char="•"/>
                      </a:pPr>
                      <a:r>
                        <a:rPr lang="en-US" sz="1700" baseline="0" dirty="0" smtClean="0">
                          <a:solidFill>
                            <a:schemeClr val="tx1"/>
                          </a:solidFill>
                        </a:rPr>
                        <a:t>Limited County options at the end of the contract term</a:t>
                      </a:r>
                    </a:p>
                    <a:p>
                      <a:pPr>
                        <a:buFont typeface="Arial" pitchFamily="34" charset="0"/>
                        <a:buNone/>
                      </a:pPr>
                      <a:endParaRPr lang="en-US" sz="1700"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2289"/>
            <a:ext cx="3620568" cy="50419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6" descr="assembling puzzle"/>
          <p:cNvPicPr>
            <a:picLocks noChangeAspect="1" noChangeArrowheads="1"/>
          </p:cNvPicPr>
          <p:nvPr/>
        </p:nvPicPr>
        <p:blipFill>
          <a:blip r:embed="rId3" cstate="print"/>
          <a:srcRect/>
          <a:stretch>
            <a:fillRect/>
          </a:stretch>
        </p:blipFill>
        <p:spPr bwMode="auto">
          <a:xfrm>
            <a:off x="244480" y="2126454"/>
            <a:ext cx="3131608" cy="3073615"/>
          </a:xfrm>
          <a:prstGeom prst="rect">
            <a:avLst/>
          </a:prstGeom>
          <a:noFill/>
          <a:ln w="19050">
            <a:noFill/>
            <a:miter lim="800000"/>
            <a:headEnd/>
            <a:tailEnd/>
          </a:ln>
        </p:spPr>
      </p:pic>
      <p:sp>
        <p:nvSpPr>
          <p:cNvPr id="15363" name="Rectangle 2"/>
          <p:cNvSpPr>
            <a:spLocks noGrp="1" noChangeArrowheads="1"/>
          </p:cNvSpPr>
          <p:nvPr>
            <p:ph type="title"/>
          </p:nvPr>
        </p:nvSpPr>
        <p:spPr/>
        <p:txBody>
          <a:bodyPr>
            <a:normAutofit fontScale="90000"/>
          </a:bodyPr>
          <a:lstStyle/>
          <a:p>
            <a:r>
              <a:rPr lang="en-US" dirty="0" smtClean="0"/>
              <a:t>Issues before Proceeding with Private Sector Development</a:t>
            </a:r>
          </a:p>
        </p:txBody>
      </p:sp>
      <p:sp>
        <p:nvSpPr>
          <p:cNvPr id="7" name="Content Placeholder 6"/>
          <p:cNvSpPr>
            <a:spLocks noGrp="1"/>
          </p:cNvSpPr>
          <p:nvPr>
            <p:ph idx="1"/>
          </p:nvPr>
        </p:nvSpPr>
        <p:spPr>
          <a:xfrm>
            <a:off x="3710743" y="1297614"/>
            <a:ext cx="5847927" cy="4511311"/>
          </a:xfrm>
        </p:spPr>
        <p:txBody>
          <a:bodyPr>
            <a:noAutofit/>
          </a:bodyPr>
          <a:lstStyle/>
          <a:p>
            <a:pPr>
              <a:buNone/>
            </a:pPr>
            <a:r>
              <a:rPr lang="en-US" b="1" dirty="0" smtClean="0">
                <a:solidFill>
                  <a:srgbClr val="FFC000"/>
                </a:solidFill>
                <a:effectLst>
                  <a:outerShdw blurRad="38100" dist="38100" dir="2700000" algn="tl">
                    <a:srgbClr val="000000">
                      <a:alpha val="43137"/>
                    </a:srgbClr>
                  </a:outerShdw>
                </a:effectLst>
              </a:rPr>
              <a:t>Policy Issues</a:t>
            </a:r>
          </a:p>
          <a:p>
            <a:pPr>
              <a:lnSpc>
                <a:spcPts val="2400"/>
              </a:lnSpc>
            </a:pPr>
            <a:r>
              <a:rPr lang="en-US" sz="2000" dirty="0" smtClean="0"/>
              <a:t>Need for the project and financial viability</a:t>
            </a:r>
          </a:p>
          <a:p>
            <a:pPr>
              <a:lnSpc>
                <a:spcPts val="2400"/>
              </a:lnSpc>
            </a:pPr>
            <a:r>
              <a:rPr lang="en-US" sz="2000" dirty="0" smtClean="0"/>
              <a:t>Selection of delivery method</a:t>
            </a:r>
          </a:p>
          <a:p>
            <a:pPr>
              <a:lnSpc>
                <a:spcPts val="2400"/>
              </a:lnSpc>
            </a:pPr>
            <a:r>
              <a:rPr lang="en-US" sz="2000" dirty="0" smtClean="0"/>
              <a:t>Overall goals of Owner</a:t>
            </a:r>
          </a:p>
          <a:p>
            <a:pPr>
              <a:lnSpc>
                <a:spcPts val="2400"/>
              </a:lnSpc>
            </a:pPr>
            <a:r>
              <a:rPr lang="en-US" sz="2000" dirty="0" smtClean="0"/>
              <a:t>Implementation strategy</a:t>
            </a:r>
          </a:p>
          <a:p>
            <a:pPr>
              <a:lnSpc>
                <a:spcPts val="2400"/>
              </a:lnSpc>
            </a:pPr>
            <a:r>
              <a:rPr lang="en-US" sz="2000" dirty="0" smtClean="0"/>
              <a:t>Commitment required before proceeding</a:t>
            </a:r>
          </a:p>
          <a:p>
            <a:pPr>
              <a:buNone/>
            </a:pPr>
            <a:r>
              <a:rPr lang="en-US" b="1" dirty="0" smtClean="0">
                <a:solidFill>
                  <a:srgbClr val="FFC000"/>
                </a:solidFill>
                <a:effectLst>
                  <a:outerShdw blurRad="38100" dist="38100" dir="2700000" algn="tl">
                    <a:srgbClr val="000000">
                      <a:alpha val="43137"/>
                    </a:srgbClr>
                  </a:outerShdw>
                </a:effectLst>
              </a:rPr>
              <a:t>Process Issues</a:t>
            </a:r>
          </a:p>
          <a:p>
            <a:pPr>
              <a:lnSpc>
                <a:spcPts val="2400"/>
              </a:lnSpc>
            </a:pPr>
            <a:r>
              <a:rPr lang="en-US" sz="2000" dirty="0" smtClean="0"/>
              <a:t>Owner procurement process</a:t>
            </a:r>
          </a:p>
          <a:p>
            <a:pPr>
              <a:lnSpc>
                <a:spcPts val="2400"/>
              </a:lnSpc>
            </a:pPr>
            <a:r>
              <a:rPr lang="en-US" sz="2000" dirty="0" smtClean="0"/>
              <a:t>Water quantity and quality requirements</a:t>
            </a:r>
          </a:p>
          <a:p>
            <a:pPr>
              <a:lnSpc>
                <a:spcPts val="2400"/>
              </a:lnSpc>
            </a:pPr>
            <a:r>
              <a:rPr lang="en-US" sz="2000" dirty="0" smtClean="0"/>
              <a:t>Interrelationship with rate structure</a:t>
            </a:r>
          </a:p>
          <a:p>
            <a:pPr>
              <a:lnSpc>
                <a:spcPts val="2400"/>
              </a:lnSpc>
            </a:pPr>
            <a:r>
              <a:rPr lang="en-US" sz="2000" dirty="0" smtClean="0"/>
              <a:t>Development schedule</a:t>
            </a:r>
          </a:p>
          <a:p>
            <a:pPr>
              <a:lnSpc>
                <a:spcPts val="2400"/>
              </a:lnSpc>
            </a:pPr>
            <a:r>
              <a:rPr lang="en-US" sz="2000" dirty="0" smtClean="0"/>
              <a:t>Market outreach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Arrow 43"/>
          <p:cNvSpPr/>
          <p:nvPr/>
        </p:nvSpPr>
        <p:spPr bwMode="auto">
          <a:xfrm>
            <a:off x="6245157" y="4117091"/>
            <a:ext cx="486384" cy="260356"/>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45" name="Right Arrow 44"/>
          <p:cNvSpPr/>
          <p:nvPr/>
        </p:nvSpPr>
        <p:spPr bwMode="auto">
          <a:xfrm>
            <a:off x="3715967" y="4117091"/>
            <a:ext cx="427792" cy="260356"/>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46" name="Right Arrow 45"/>
          <p:cNvSpPr/>
          <p:nvPr/>
        </p:nvSpPr>
        <p:spPr bwMode="auto">
          <a:xfrm>
            <a:off x="4494179" y="5505854"/>
            <a:ext cx="1189897" cy="272375"/>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49" name="Right Arrow 48"/>
          <p:cNvSpPr/>
          <p:nvPr/>
        </p:nvSpPr>
        <p:spPr bwMode="auto">
          <a:xfrm>
            <a:off x="5897973" y="2250880"/>
            <a:ext cx="1073150" cy="247650"/>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50" name="Right Arrow 49"/>
          <p:cNvSpPr/>
          <p:nvPr/>
        </p:nvSpPr>
        <p:spPr bwMode="auto">
          <a:xfrm>
            <a:off x="4002498" y="2250880"/>
            <a:ext cx="1074737" cy="247650"/>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51" name="Right Arrow 50"/>
          <p:cNvSpPr/>
          <p:nvPr/>
        </p:nvSpPr>
        <p:spPr bwMode="auto">
          <a:xfrm>
            <a:off x="7952198" y="2250880"/>
            <a:ext cx="1073150" cy="247650"/>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30" name="Rectangle 29"/>
          <p:cNvSpPr/>
          <p:nvPr/>
        </p:nvSpPr>
        <p:spPr bwMode="auto">
          <a:xfrm>
            <a:off x="5771491" y="5238562"/>
            <a:ext cx="1592830" cy="79928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31767" name="Rectangle 11"/>
          <p:cNvSpPr>
            <a:spLocks noGrp="1" noChangeArrowheads="1"/>
          </p:cNvSpPr>
          <p:nvPr>
            <p:ph type="title"/>
          </p:nvPr>
        </p:nvSpPr>
        <p:spPr/>
        <p:txBody>
          <a:bodyPr>
            <a:normAutofit fontScale="90000"/>
          </a:bodyPr>
          <a:lstStyle/>
          <a:p>
            <a:r>
              <a:rPr lang="en-US" dirty="0" smtClean="0"/>
              <a:t>Thoughtful Procurement Process Critical for Project Success</a:t>
            </a:r>
          </a:p>
        </p:txBody>
      </p:sp>
      <p:sp>
        <p:nvSpPr>
          <p:cNvPr id="35" name="Rectangle 34"/>
          <p:cNvSpPr/>
          <p:nvPr/>
        </p:nvSpPr>
        <p:spPr bwMode="auto">
          <a:xfrm>
            <a:off x="5148673" y="1965130"/>
            <a:ext cx="1362075" cy="830262"/>
          </a:xfrm>
          <a:prstGeom prst="rect">
            <a:avLst/>
          </a:prstGeom>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Rectangle 35"/>
          <p:cNvSpPr/>
          <p:nvPr/>
        </p:nvSpPr>
        <p:spPr bwMode="auto">
          <a:xfrm>
            <a:off x="7028273" y="1966717"/>
            <a:ext cx="1362075" cy="830263"/>
          </a:xfrm>
          <a:prstGeom prst="rect">
            <a:avLst/>
          </a:prstGeom>
          <a:ln w="0">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Rectangle 32"/>
          <p:cNvSpPr/>
          <p:nvPr/>
        </p:nvSpPr>
        <p:spPr bwMode="auto">
          <a:xfrm>
            <a:off x="2174271" y="5099557"/>
            <a:ext cx="2196301" cy="10285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37" name="Rectangle 36"/>
          <p:cNvSpPr/>
          <p:nvPr/>
        </p:nvSpPr>
        <p:spPr bwMode="auto">
          <a:xfrm>
            <a:off x="4150109" y="3726898"/>
            <a:ext cx="2196301" cy="10285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38" name="Rectangle 37"/>
          <p:cNvSpPr/>
          <p:nvPr/>
        </p:nvSpPr>
        <p:spPr bwMode="auto">
          <a:xfrm>
            <a:off x="1571161" y="3726898"/>
            <a:ext cx="2196301" cy="10285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41" name="Rectangle 40"/>
          <p:cNvSpPr/>
          <p:nvPr/>
        </p:nvSpPr>
        <p:spPr bwMode="auto">
          <a:xfrm>
            <a:off x="2667000" y="1965130"/>
            <a:ext cx="1362075" cy="830262"/>
          </a:xfrm>
          <a:prstGeom prst="rect">
            <a:avLst/>
          </a:prstGeom>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786" name="Text Box 17"/>
          <p:cNvSpPr txBox="1">
            <a:spLocks noChangeArrowheads="1"/>
          </p:cNvSpPr>
          <p:nvPr/>
        </p:nvSpPr>
        <p:spPr bwMode="auto">
          <a:xfrm>
            <a:off x="276225" y="3009900"/>
            <a:ext cx="1085850" cy="1200150"/>
          </a:xfrm>
          <a:prstGeom prst="rect">
            <a:avLst/>
          </a:prstGeom>
          <a:noFill/>
          <a:ln w="12700" cap="sq">
            <a:noFill/>
            <a:miter lim="800000"/>
            <a:headEnd type="none" w="sm" len="sm"/>
            <a:tailEnd type="none" w="sm" len="sm"/>
          </a:ln>
        </p:spPr>
        <p:txBody>
          <a:bodyPr>
            <a:spAutoFit/>
          </a:bodyPr>
          <a:lstStyle/>
          <a:p>
            <a:r>
              <a:rPr lang="en-US" dirty="0">
                <a:solidFill>
                  <a:schemeClr val="bg1"/>
                </a:solidFill>
                <a:latin typeface="Arial Narrow" pitchFamily="34" charset="0"/>
              </a:rPr>
              <a:t>Receive Technical &amp; Price Proposals</a:t>
            </a:r>
          </a:p>
        </p:txBody>
      </p:sp>
      <p:sp>
        <p:nvSpPr>
          <p:cNvPr id="54" name="Right Arrow 53"/>
          <p:cNvSpPr/>
          <p:nvPr/>
        </p:nvSpPr>
        <p:spPr bwMode="auto">
          <a:xfrm>
            <a:off x="449209" y="4117091"/>
            <a:ext cx="1073150" cy="247650"/>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31790" name="Text Box 13"/>
          <p:cNvSpPr txBox="1">
            <a:spLocks noChangeArrowheads="1"/>
          </p:cNvSpPr>
          <p:nvPr/>
        </p:nvSpPr>
        <p:spPr bwMode="auto">
          <a:xfrm>
            <a:off x="3884613" y="1665288"/>
            <a:ext cx="1371600" cy="646331"/>
          </a:xfrm>
          <a:prstGeom prst="rect">
            <a:avLst/>
          </a:prstGeom>
          <a:noFill/>
          <a:ln w="12700" cap="sq">
            <a:noFill/>
            <a:miter lim="800000"/>
            <a:headEnd type="none" w="sm" len="sm"/>
            <a:tailEnd type="none" w="sm" len="sm"/>
          </a:ln>
        </p:spPr>
        <p:txBody>
          <a:bodyPr>
            <a:spAutoFit/>
          </a:bodyPr>
          <a:lstStyle/>
          <a:p>
            <a:pPr algn="ctr"/>
            <a:r>
              <a:rPr lang="en-US" dirty="0">
                <a:solidFill>
                  <a:schemeClr val="bg1"/>
                </a:solidFill>
                <a:latin typeface="Arial Narrow" pitchFamily="34" charset="0"/>
              </a:rPr>
              <a:t>Receive</a:t>
            </a:r>
          </a:p>
          <a:p>
            <a:pPr algn="ctr"/>
            <a:r>
              <a:rPr lang="en-US" dirty="0">
                <a:solidFill>
                  <a:schemeClr val="bg1"/>
                </a:solidFill>
                <a:latin typeface="Arial Narrow" pitchFamily="34" charset="0"/>
              </a:rPr>
              <a:t>SOQs</a:t>
            </a:r>
          </a:p>
        </p:txBody>
      </p:sp>
      <p:sp>
        <p:nvSpPr>
          <p:cNvPr id="31791" name="Text Box 22"/>
          <p:cNvSpPr txBox="1">
            <a:spLocks noChangeArrowheads="1"/>
          </p:cNvSpPr>
          <p:nvPr/>
        </p:nvSpPr>
        <p:spPr bwMode="auto">
          <a:xfrm>
            <a:off x="4402138" y="4901784"/>
            <a:ext cx="1308100" cy="646331"/>
          </a:xfrm>
          <a:prstGeom prst="rect">
            <a:avLst/>
          </a:prstGeom>
          <a:noFill/>
          <a:ln w="12700" cap="sq">
            <a:noFill/>
            <a:miter lim="800000"/>
            <a:headEnd type="none" w="sm" len="sm"/>
            <a:tailEnd type="none" w="sm" len="sm"/>
          </a:ln>
        </p:spPr>
        <p:txBody>
          <a:bodyPr wrap="square">
            <a:spAutoFit/>
          </a:bodyPr>
          <a:lstStyle/>
          <a:p>
            <a:pPr algn="ctr"/>
            <a:r>
              <a:rPr lang="en-US" dirty="0" smtClean="0">
                <a:solidFill>
                  <a:schemeClr val="bg1"/>
                </a:solidFill>
                <a:latin typeface="Arial Narrow" pitchFamily="34" charset="0"/>
              </a:rPr>
              <a:t>Owner </a:t>
            </a:r>
            <a:r>
              <a:rPr lang="en-US" dirty="0">
                <a:solidFill>
                  <a:schemeClr val="bg1"/>
                </a:solidFill>
                <a:latin typeface="Arial Narrow" pitchFamily="34" charset="0"/>
              </a:rPr>
              <a:t>Approval</a:t>
            </a:r>
          </a:p>
        </p:txBody>
      </p:sp>
      <p:sp>
        <p:nvSpPr>
          <p:cNvPr id="58" name="Rectangle 57"/>
          <p:cNvSpPr/>
          <p:nvPr/>
        </p:nvSpPr>
        <p:spPr>
          <a:xfrm>
            <a:off x="2667000" y="2060575"/>
            <a:ext cx="1284288" cy="585788"/>
          </a:xfrm>
          <a:prstGeom prst="rect">
            <a:avLst/>
          </a:prstGeom>
        </p:spPr>
        <p:txBody>
          <a:bodyPr>
            <a:spAutoFit/>
          </a:bodyPr>
          <a:lstStyle/>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Issue</a:t>
            </a:r>
          </a:p>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RFQ</a:t>
            </a:r>
          </a:p>
        </p:txBody>
      </p:sp>
      <p:sp>
        <p:nvSpPr>
          <p:cNvPr id="59" name="Rectangle 58"/>
          <p:cNvSpPr/>
          <p:nvPr/>
        </p:nvSpPr>
        <p:spPr>
          <a:xfrm>
            <a:off x="5148263" y="2047875"/>
            <a:ext cx="1304925" cy="584200"/>
          </a:xfrm>
          <a:prstGeom prst="rect">
            <a:avLst/>
          </a:prstGeom>
        </p:spPr>
        <p:txBody>
          <a:bodyPr>
            <a:spAutoFit/>
          </a:bodyPr>
          <a:lstStyle/>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Short-list</a:t>
            </a:r>
          </a:p>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Respondents</a:t>
            </a:r>
          </a:p>
        </p:txBody>
      </p:sp>
      <p:sp>
        <p:nvSpPr>
          <p:cNvPr id="60" name="Rectangle 59"/>
          <p:cNvSpPr/>
          <p:nvPr/>
        </p:nvSpPr>
        <p:spPr>
          <a:xfrm>
            <a:off x="6991350" y="1965325"/>
            <a:ext cx="1398588" cy="823913"/>
          </a:xfrm>
          <a:prstGeom prst="rect">
            <a:avLst/>
          </a:prstGeom>
        </p:spPr>
        <p:txBody>
          <a:bodyPr>
            <a:spAutoFit/>
          </a:bodyPr>
          <a:lstStyle/>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Issue </a:t>
            </a:r>
            <a:r>
              <a:rPr lang="en-US" dirty="0" smtClean="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RFP</a:t>
            </a:r>
            <a:endPar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endParaRPr>
          </a:p>
          <a:p>
            <a:pPr algn="ctr">
              <a:lnSpc>
                <a:spcPts val="1900"/>
              </a:lnSpc>
              <a:defRPr/>
            </a:pPr>
            <a:r>
              <a:rPr lang="en-US" dirty="0" smtClean="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w</a:t>
            </a: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a:t>
            </a:r>
          </a:p>
          <a:p>
            <a:pPr algn="ctr">
              <a:lnSpc>
                <a:spcPts val="1900"/>
              </a:lnSpc>
              <a:defRPr/>
            </a:pP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Contract</a:t>
            </a:r>
          </a:p>
        </p:txBody>
      </p:sp>
      <p:sp>
        <p:nvSpPr>
          <p:cNvPr id="61" name="Rectangle 60"/>
          <p:cNvSpPr/>
          <p:nvPr/>
        </p:nvSpPr>
        <p:spPr>
          <a:xfrm>
            <a:off x="1571625" y="3825875"/>
            <a:ext cx="2232025" cy="830263"/>
          </a:xfrm>
          <a:prstGeom prst="rect">
            <a:avLst/>
          </a:prstGeom>
        </p:spPr>
        <p:txBody>
          <a:bodyPr>
            <a:spAutoFit/>
          </a:bodyPr>
          <a:lstStyle/>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Clarification Requests and Meetings w/</a:t>
            </a:r>
          </a:p>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Proposers (Optional)</a:t>
            </a:r>
          </a:p>
        </p:txBody>
      </p:sp>
      <p:sp>
        <p:nvSpPr>
          <p:cNvPr id="62" name="Rectangle 61"/>
          <p:cNvSpPr/>
          <p:nvPr/>
        </p:nvSpPr>
        <p:spPr>
          <a:xfrm>
            <a:off x="4149725" y="3840163"/>
            <a:ext cx="2239963" cy="830262"/>
          </a:xfrm>
          <a:prstGeom prst="rect">
            <a:avLst/>
          </a:prstGeom>
        </p:spPr>
        <p:txBody>
          <a:bodyPr>
            <a:spAutoFit/>
          </a:bodyPr>
          <a:lstStyle/>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Evaluate Proposals</a:t>
            </a:r>
          </a:p>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and Select Successful Proposer</a:t>
            </a:r>
          </a:p>
        </p:txBody>
      </p:sp>
      <p:sp>
        <p:nvSpPr>
          <p:cNvPr id="64" name="Rectangle 63"/>
          <p:cNvSpPr/>
          <p:nvPr/>
        </p:nvSpPr>
        <p:spPr>
          <a:xfrm>
            <a:off x="2173288" y="5199063"/>
            <a:ext cx="2179637" cy="579437"/>
          </a:xfrm>
          <a:prstGeom prst="rect">
            <a:avLst/>
          </a:prstGeom>
        </p:spPr>
        <p:txBody>
          <a:bodyPr>
            <a:spAutoFit/>
          </a:bodyPr>
          <a:lstStyle/>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Finalize Contract w/Successful Proposer</a:t>
            </a:r>
          </a:p>
        </p:txBody>
      </p:sp>
      <p:sp>
        <p:nvSpPr>
          <p:cNvPr id="66" name="Rectangle 65"/>
          <p:cNvSpPr/>
          <p:nvPr/>
        </p:nvSpPr>
        <p:spPr>
          <a:xfrm>
            <a:off x="5868988" y="5334000"/>
            <a:ext cx="1397000" cy="585788"/>
          </a:xfrm>
          <a:prstGeom prst="rect">
            <a:avLst/>
          </a:prstGeom>
        </p:spPr>
        <p:txBody>
          <a:bodyPr>
            <a:spAutoFit/>
          </a:bodyPr>
          <a:lstStyle/>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Execute </a:t>
            </a:r>
          </a:p>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Contract</a:t>
            </a:r>
          </a:p>
        </p:txBody>
      </p:sp>
      <p:sp>
        <p:nvSpPr>
          <p:cNvPr id="65" name="Right Arrow 64"/>
          <p:cNvSpPr/>
          <p:nvPr/>
        </p:nvSpPr>
        <p:spPr bwMode="auto">
          <a:xfrm>
            <a:off x="2011680" y="2270760"/>
            <a:ext cx="657635" cy="227770"/>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68" name="Rectangle 67"/>
          <p:cNvSpPr/>
          <p:nvPr/>
        </p:nvSpPr>
        <p:spPr bwMode="auto">
          <a:xfrm>
            <a:off x="259080" y="1965130"/>
            <a:ext cx="1722120" cy="830262"/>
          </a:xfrm>
          <a:prstGeom prst="rect">
            <a:avLst/>
          </a:prstGeom>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9" name="Rectangle 68"/>
          <p:cNvSpPr/>
          <p:nvPr/>
        </p:nvSpPr>
        <p:spPr>
          <a:xfrm>
            <a:off x="350838" y="1968500"/>
            <a:ext cx="1538287" cy="823913"/>
          </a:xfrm>
          <a:prstGeom prst="rect">
            <a:avLst/>
          </a:prstGeom>
        </p:spPr>
        <p:txBody>
          <a:bodyPr>
            <a:spAutoFit/>
          </a:bodyPr>
          <a:lstStyle/>
          <a:p>
            <a:pPr algn="ctr">
              <a:lnSpc>
                <a:spcPts val="1900"/>
              </a:lnSpc>
              <a:defRPr/>
            </a:pPr>
            <a:r>
              <a:rPr lang="en-US" dirty="0" smtClean="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Owner </a:t>
            </a:r>
            <a:r>
              <a:rPr lang="en-US" dirty="0">
                <a:solidFill>
                  <a:schemeClr val="accent2"/>
                </a:solidFill>
                <a:effectLst>
                  <a:outerShdw blurRad="38100" dist="38100" dir="2700000" algn="tl">
                    <a:srgbClr val="000000">
                      <a:alpha val="43137"/>
                    </a:srgbClr>
                  </a:outerShdw>
                </a:effectLst>
                <a:latin typeface="Arial Narrow" pitchFamily="34" charset="0"/>
                <a:ea typeface="MS PGothic" pitchFamily="34" charset="-128"/>
              </a:rPr>
              <a:t>Specific Policies and Procedures</a:t>
            </a:r>
          </a:p>
        </p:txBody>
      </p:sp>
      <p:sp>
        <p:nvSpPr>
          <p:cNvPr id="39" name="Right Arrow 38"/>
          <p:cNvSpPr/>
          <p:nvPr/>
        </p:nvSpPr>
        <p:spPr bwMode="auto">
          <a:xfrm>
            <a:off x="525294" y="5517849"/>
            <a:ext cx="1445302" cy="260381"/>
          </a:xfrm>
          <a:prstGeom prst="rightArrow">
            <a:avLst>
              <a:gd name="adj1" fmla="val 50000"/>
              <a:gd name="adj2" fmla="val 3944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atin typeface="Arial" charset="0"/>
              <a:ea typeface="MS PGothic" pitchFamily="34" charset="-128"/>
            </a:endParaRPr>
          </a:p>
        </p:txBody>
      </p:sp>
      <p:sp>
        <p:nvSpPr>
          <p:cNvPr id="40" name="Rectangle 39"/>
          <p:cNvSpPr/>
          <p:nvPr/>
        </p:nvSpPr>
        <p:spPr bwMode="auto">
          <a:xfrm>
            <a:off x="6823155" y="3629598"/>
            <a:ext cx="2196301" cy="10285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42" name="Rectangle 41"/>
          <p:cNvSpPr/>
          <p:nvPr/>
        </p:nvSpPr>
        <p:spPr>
          <a:xfrm>
            <a:off x="6950075" y="3727450"/>
            <a:ext cx="2193925" cy="823913"/>
          </a:xfrm>
          <a:prstGeom prst="rect">
            <a:avLst/>
          </a:prstGeom>
        </p:spPr>
        <p:txBody>
          <a:bodyPr>
            <a:spAutoFit/>
          </a:bodyPr>
          <a:lstStyle/>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Incorporate Selected</a:t>
            </a:r>
          </a:p>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Proposal Information</a:t>
            </a:r>
          </a:p>
          <a:p>
            <a:pPr algn="ctr">
              <a:lnSpc>
                <a:spcPts val="1900"/>
              </a:lnSpc>
              <a:defRPr/>
            </a:pPr>
            <a:r>
              <a:rPr lang="en-US" dirty="0">
                <a:solidFill>
                  <a:schemeClr val="bg1">
                    <a:lumMod val="95000"/>
                  </a:schemeClr>
                </a:solidFill>
                <a:effectLst>
                  <a:outerShdw blurRad="38100" dist="38100" dir="2700000" algn="tl">
                    <a:srgbClr val="000000">
                      <a:alpha val="43137"/>
                    </a:srgbClr>
                  </a:outerShdw>
                </a:effectLst>
                <a:latin typeface="Arial Narrow" pitchFamily="34" charset="0"/>
                <a:ea typeface="MS PGothic" pitchFamily="34" charset="-128"/>
              </a:rPr>
              <a:t>into Contract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191801215"/>
              </p:ext>
            </p:extLst>
          </p:nvPr>
        </p:nvGraphicFramePr>
        <p:xfrm>
          <a:off x="849968" y="838200"/>
          <a:ext cx="7608232" cy="5297002"/>
        </p:xfrm>
        <a:graphic>
          <a:graphicData uri="http://schemas.openxmlformats.org/presentationml/2006/ole">
            <mc:AlternateContent xmlns:mc="http://schemas.openxmlformats.org/markup-compatibility/2006">
              <mc:Choice xmlns:v="urn:schemas-microsoft-com:vml" Requires="v">
                <p:oleObj spid="_x0000_s1043" name="Worksheet" r:id="rId3" imgW="9534612" imgH="6638857" progId="Excel.Sheet.12">
                  <p:embed/>
                </p:oleObj>
              </mc:Choice>
              <mc:Fallback>
                <p:oleObj name="Worksheet" r:id="rId3" imgW="9534612" imgH="6638857" progId="Excel.Sheet.12">
                  <p:embed/>
                  <p:pic>
                    <p:nvPicPr>
                      <p:cNvPr id="0" name=""/>
                      <p:cNvPicPr/>
                      <p:nvPr/>
                    </p:nvPicPr>
                    <p:blipFill>
                      <a:blip r:embed="rId4"/>
                      <a:stretch>
                        <a:fillRect/>
                      </a:stretch>
                    </p:blipFill>
                    <p:spPr>
                      <a:xfrm>
                        <a:off x="849968" y="838200"/>
                        <a:ext cx="7608232" cy="5297002"/>
                      </a:xfrm>
                      <a:prstGeom prst="rect">
                        <a:avLst/>
                      </a:prstGeom>
                    </p:spPr>
                  </p:pic>
                </p:oleObj>
              </mc:Fallback>
            </mc:AlternateContent>
          </a:graphicData>
        </a:graphic>
      </p:graphicFrame>
    </p:spTree>
    <p:extLst>
      <p:ext uri="{BB962C8B-B14F-4D97-AF65-F5344CB8AC3E}">
        <p14:creationId xmlns:p14="http://schemas.microsoft.com/office/powerpoint/2010/main" val="3685753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Conclusions</a:t>
            </a:r>
          </a:p>
        </p:txBody>
      </p:sp>
      <p:sp>
        <p:nvSpPr>
          <p:cNvPr id="14339" name="Content Placeholder 2"/>
          <p:cNvSpPr>
            <a:spLocks noGrp="1"/>
          </p:cNvSpPr>
          <p:nvPr>
            <p:ph idx="1"/>
          </p:nvPr>
        </p:nvSpPr>
        <p:spPr>
          <a:xfrm>
            <a:off x="457200" y="1219200"/>
            <a:ext cx="8229600" cy="4525963"/>
          </a:xfrm>
        </p:spPr>
        <p:txBody>
          <a:bodyPr/>
          <a:lstStyle/>
          <a:p>
            <a:r>
              <a:rPr lang="en-US" sz="2800" dirty="0" smtClean="0"/>
              <a:t>To renew the system, fulfill regulatory obligations, and support economic development, significant investment is required in the coming years ($12.6 billion)</a:t>
            </a:r>
          </a:p>
          <a:p>
            <a:r>
              <a:rPr lang="en-US" sz="2800" dirty="0" smtClean="0"/>
              <a:t>Investment is necessary in both, facilities and operations.</a:t>
            </a:r>
          </a:p>
          <a:p>
            <a:r>
              <a:rPr lang="en-US" sz="2800" dirty="0" smtClean="0"/>
              <a:t>All Project deliveries alternatives are being fully  explored and evaluated.</a:t>
            </a:r>
          </a:p>
          <a:p>
            <a:r>
              <a:rPr lang="en-US" sz="2800" dirty="0" smtClean="0"/>
              <a:t>Good news is that even with the needed investment, rates will remain very competitive when compared with other utilities.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F25E6-3B0E-485F-A11E-D251A7AAF1F4}" type="slidenum">
              <a:rPr lang="en-US" smtClean="0"/>
              <a:pPr/>
              <a:t>28</a:t>
            </a:fld>
            <a:endParaRPr lang="en-US"/>
          </a:p>
        </p:txBody>
      </p:sp>
      <p:sp>
        <p:nvSpPr>
          <p:cNvPr id="5" name="Rectangle 4"/>
          <p:cNvSpPr/>
          <p:nvPr/>
        </p:nvSpPr>
        <p:spPr>
          <a:xfrm>
            <a:off x="2514600" y="1219200"/>
            <a:ext cx="399340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TextBox 1"/>
          <p:cNvSpPr txBox="1"/>
          <p:nvPr/>
        </p:nvSpPr>
        <p:spPr>
          <a:xfrm>
            <a:off x="1904370" y="2819400"/>
            <a:ext cx="5867400" cy="2308324"/>
          </a:xfrm>
          <a:prstGeom prst="rect">
            <a:avLst/>
          </a:prstGeom>
          <a:noFill/>
        </p:spPr>
        <p:txBody>
          <a:bodyPr wrap="square" rtlCol="0">
            <a:spAutoFit/>
          </a:bodyPr>
          <a:lstStyle/>
          <a:p>
            <a:r>
              <a:rPr lang="en-US" dirty="0" smtClean="0"/>
              <a:t>JC Arteaga, AIA, NCARB, APA, CGC, CBO, LEED®AP </a:t>
            </a:r>
          </a:p>
          <a:p>
            <a:r>
              <a:rPr lang="en-US" b="1" dirty="0" smtClean="0"/>
              <a:t>Deputy Director</a:t>
            </a:r>
          </a:p>
          <a:p>
            <a:r>
              <a:rPr lang="en-US" dirty="0" smtClean="0"/>
              <a:t>Water &amp; Sewer Department</a:t>
            </a:r>
          </a:p>
          <a:p>
            <a:r>
              <a:rPr lang="en-US" dirty="0" smtClean="0"/>
              <a:t>3071 SW 38 Avenue, Miami, FL 33146</a:t>
            </a:r>
          </a:p>
          <a:p>
            <a:r>
              <a:rPr lang="en-US" dirty="0" smtClean="0"/>
              <a:t>Off 786-552-8571</a:t>
            </a:r>
          </a:p>
          <a:p>
            <a:r>
              <a:rPr lang="en-US" dirty="0" smtClean="0"/>
              <a:t>Cell 305-218-8976</a:t>
            </a:r>
          </a:p>
          <a:p>
            <a:r>
              <a:rPr lang="en-US" dirty="0" smtClean="0"/>
              <a:t>Email: </a:t>
            </a:r>
            <a:r>
              <a:rPr lang="en-US" dirty="0" smtClean="0">
                <a:hlinkClick r:id="rId2"/>
              </a:rPr>
              <a:t>jcarteaga@miamidade.gov</a:t>
            </a:r>
            <a:endParaRPr lang="en-US" dirty="0" smtClean="0"/>
          </a:p>
          <a:p>
            <a:r>
              <a:rPr lang="en-US" dirty="0" smtClean="0"/>
              <a:t>Website: </a:t>
            </a:r>
            <a:r>
              <a:rPr lang="en-US" dirty="0" smtClean="0">
                <a:hlinkClick r:id="rId3"/>
              </a:rPr>
              <a:t>www.miamidade.gov/water</a:t>
            </a:r>
            <a:r>
              <a:rPr lang="en-US" dirty="0" smtClean="0"/>
              <a:t> </a:t>
            </a:r>
            <a:endParaRPr lang="en-US" dirty="0"/>
          </a:p>
        </p:txBody>
      </p:sp>
    </p:spTree>
    <p:extLst>
      <p:ext uri="{BB962C8B-B14F-4D97-AF65-F5344CB8AC3E}">
        <p14:creationId xmlns:p14="http://schemas.microsoft.com/office/powerpoint/2010/main" val="3269051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001000" cy="1143000"/>
          </a:xfrm>
        </p:spPr>
        <p:txBody>
          <a:bodyPr/>
          <a:lstStyle/>
          <a:p>
            <a:r>
              <a:rPr lang="en-US" dirty="0" smtClean="0"/>
              <a:t>Existing Wastewater Infrastructure</a:t>
            </a:r>
          </a:p>
        </p:txBody>
      </p:sp>
      <p:sp>
        <p:nvSpPr>
          <p:cNvPr id="5123" name="Content Placeholder 2"/>
          <p:cNvSpPr>
            <a:spLocks noGrp="1"/>
          </p:cNvSpPr>
          <p:nvPr>
            <p:ph idx="1"/>
          </p:nvPr>
        </p:nvSpPr>
        <p:spPr>
          <a:xfrm>
            <a:off x="381000" y="1524000"/>
            <a:ext cx="4038600" cy="4114800"/>
          </a:xfrm>
        </p:spPr>
        <p:txBody>
          <a:bodyPr/>
          <a:lstStyle/>
          <a:p>
            <a:pPr eaLnBrk="1" hangingPunct="1">
              <a:lnSpc>
                <a:spcPct val="105000"/>
              </a:lnSpc>
            </a:pPr>
            <a:r>
              <a:rPr lang="en-US" sz="2400" dirty="0" smtClean="0"/>
              <a:t>3 wastewater treatment plants</a:t>
            </a:r>
          </a:p>
          <a:p>
            <a:pPr eaLnBrk="1" hangingPunct="1">
              <a:lnSpc>
                <a:spcPct val="105000"/>
              </a:lnSpc>
            </a:pPr>
            <a:r>
              <a:rPr lang="en-US" sz="2400" dirty="0" smtClean="0"/>
              <a:t>2 ocean outfalls</a:t>
            </a:r>
          </a:p>
          <a:p>
            <a:pPr eaLnBrk="1" hangingPunct="1">
              <a:lnSpc>
                <a:spcPct val="105000"/>
              </a:lnSpc>
            </a:pPr>
            <a:r>
              <a:rPr lang="en-US" sz="2400" dirty="0" smtClean="0"/>
              <a:t>21 deep injection wells</a:t>
            </a:r>
          </a:p>
          <a:p>
            <a:pPr eaLnBrk="1" hangingPunct="1">
              <a:lnSpc>
                <a:spcPct val="105000"/>
              </a:lnSpc>
            </a:pPr>
            <a:r>
              <a:rPr lang="en-US" sz="2400" dirty="0" smtClean="0"/>
              <a:t>6,277 miles of pipes</a:t>
            </a:r>
          </a:p>
          <a:p>
            <a:pPr eaLnBrk="1" hangingPunct="1">
              <a:lnSpc>
                <a:spcPct val="105000"/>
              </a:lnSpc>
            </a:pPr>
            <a:r>
              <a:rPr lang="en-US" sz="2400" dirty="0" smtClean="0"/>
              <a:t>1,042 sewer pumps stations</a:t>
            </a:r>
          </a:p>
          <a:p>
            <a:pPr eaLnBrk="1" hangingPunct="1">
              <a:lnSpc>
                <a:spcPct val="105000"/>
              </a:lnSpc>
              <a:buFontTx/>
              <a:buNone/>
            </a:pPr>
            <a:r>
              <a:rPr lang="en-US" sz="2200" dirty="0" smtClean="0"/>
              <a:t>	</a:t>
            </a:r>
            <a:endParaRPr lang="en-US" sz="1600" dirty="0" smtClean="0"/>
          </a:p>
          <a:p>
            <a:pPr>
              <a:buFontTx/>
              <a:buNone/>
            </a:pPr>
            <a:endParaRPr lang="en-US" sz="2000" dirty="0" smtClean="0"/>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46868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246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76800"/>
            <a:ext cx="2906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105400"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6172200" y="2438400"/>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800" dirty="0">
                <a:solidFill>
                  <a:srgbClr val="003399"/>
                </a:solidFill>
              </a:rPr>
              <a:t>WASD’s Water &amp; Wastewater</a:t>
            </a:r>
          </a:p>
          <a:p>
            <a:pPr eaLnBrk="1" hangingPunct="1"/>
            <a:r>
              <a:rPr lang="en-US" sz="2800" dirty="0">
                <a:solidFill>
                  <a:srgbClr val="003399"/>
                </a:solidFill>
              </a:rPr>
              <a:t>Major</a:t>
            </a:r>
          </a:p>
          <a:p>
            <a:pPr eaLnBrk="1" hangingPunct="1"/>
            <a:r>
              <a:rPr lang="en-US" sz="2800" dirty="0">
                <a:solidFill>
                  <a:srgbClr val="003399"/>
                </a:solidFill>
              </a:rPr>
              <a:t>Facilities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Infrastructure Deficiencies</a:t>
            </a:r>
          </a:p>
        </p:txBody>
      </p:sp>
      <p:sp>
        <p:nvSpPr>
          <p:cNvPr id="7171" name="Content Placeholder 2"/>
          <p:cNvSpPr>
            <a:spLocks noGrp="1"/>
          </p:cNvSpPr>
          <p:nvPr>
            <p:ph idx="1"/>
          </p:nvPr>
        </p:nvSpPr>
        <p:spPr>
          <a:xfrm>
            <a:off x="381000" y="1524000"/>
            <a:ext cx="7696200" cy="4495800"/>
          </a:xfrm>
        </p:spPr>
        <p:txBody>
          <a:bodyPr/>
          <a:lstStyle/>
          <a:p>
            <a:pPr>
              <a:defRPr/>
            </a:pPr>
            <a:r>
              <a:rPr lang="en-US" sz="2400" dirty="0" smtClean="0"/>
              <a:t>February 2012, R-170-12, directed Mayor to provide report addressing WASD’s most critical infrastructure renewal needs</a:t>
            </a:r>
          </a:p>
          <a:p>
            <a:pPr>
              <a:defRPr/>
            </a:pPr>
            <a:r>
              <a:rPr lang="en-US" sz="2400" dirty="0" smtClean="0"/>
              <a:t>July 2012, report transmitted to the Board </a:t>
            </a:r>
          </a:p>
          <a:p>
            <a:pPr>
              <a:defRPr/>
            </a:pPr>
            <a:r>
              <a:rPr lang="en-US" sz="2400" dirty="0" smtClean="0"/>
              <a:t>Report identified:</a:t>
            </a:r>
          </a:p>
          <a:p>
            <a:pPr lvl="1">
              <a:buFont typeface="Wingdings" panose="05000000000000000000" pitchFamily="2" charset="2"/>
              <a:buChar char="v"/>
              <a:defRPr/>
            </a:pPr>
            <a:r>
              <a:rPr lang="en-US" sz="2000" dirty="0" smtClean="0"/>
              <a:t>Critical water and sewer projects</a:t>
            </a:r>
          </a:p>
          <a:p>
            <a:pPr lvl="1">
              <a:buFont typeface="Wingdings" panose="05000000000000000000" pitchFamily="2" charset="2"/>
              <a:buChar char="v"/>
              <a:defRPr/>
            </a:pPr>
            <a:r>
              <a:rPr lang="en-US" sz="2000" dirty="0" smtClean="0"/>
              <a:t>$1.1 billion estimated cost to implement</a:t>
            </a:r>
          </a:p>
          <a:p>
            <a:pPr lvl="2">
              <a:buFont typeface="Wingdings" pitchFamily="2" charset="2"/>
              <a:buChar char="§"/>
              <a:defRPr/>
            </a:pPr>
            <a:r>
              <a:rPr lang="en-US" sz="1800" dirty="0" smtClean="0">
                <a:latin typeface="+mn-lt"/>
              </a:rPr>
              <a:t>$364.2 million Water</a:t>
            </a:r>
          </a:p>
          <a:p>
            <a:pPr lvl="2">
              <a:buFont typeface="Wingdings" pitchFamily="2" charset="2"/>
              <a:buChar char="§"/>
              <a:defRPr/>
            </a:pPr>
            <a:r>
              <a:rPr lang="en-US" sz="1800" dirty="0" smtClean="0">
                <a:latin typeface="+mn-lt"/>
              </a:rPr>
              <a:t>$736.1 million Wastewater</a:t>
            </a:r>
          </a:p>
          <a:p>
            <a:pPr lvl="1">
              <a:buFont typeface="Wingdings" panose="05000000000000000000" pitchFamily="2" charset="2"/>
              <a:buChar char="v"/>
              <a:defRPr/>
            </a:pPr>
            <a:r>
              <a:rPr lang="en-US" sz="2000" dirty="0" smtClean="0"/>
              <a:t>Total funding needs ($12.6B)</a:t>
            </a:r>
          </a:p>
        </p:txBody>
      </p:sp>
      <p:pic>
        <p:nvPicPr>
          <p:cNvPr id="7172" name="Picture 3" descr="IMG_0317.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705600" y="3200400"/>
            <a:ext cx="2286000" cy="1744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4"/>
          <p:cNvPicPr>
            <a:picLocks noChangeAspect="1" noChangeArrowheads="1"/>
          </p:cNvPicPr>
          <p:nvPr/>
        </p:nvPicPr>
        <p:blipFill>
          <a:blip r:embed="rId3">
            <a:lum bright="20000"/>
            <a:extLst>
              <a:ext uri="{28A0092B-C50C-407E-A947-70E740481C1C}">
                <a14:useLocalDpi xmlns:a14="http://schemas.microsoft.com/office/drawing/2010/main" val="0"/>
              </a:ext>
            </a:extLst>
          </a:blip>
          <a:srcRect r="22423" b="10175"/>
          <a:stretch>
            <a:fillRect/>
          </a:stretch>
        </p:blipFill>
        <p:spPr bwMode="auto">
          <a:xfrm>
            <a:off x="4800600" y="5029200"/>
            <a:ext cx="2514600" cy="163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1000"/>
                                        <p:tgtEl>
                                          <p:spTgt spid="7171">
                                            <p:txEl>
                                              <p:pRg st="3" end="3"/>
                                            </p:txEl>
                                          </p:spTgt>
                                        </p:tgtEl>
                                      </p:cBhvr>
                                    </p:animEffect>
                                    <p:anim calcmode="lin" valueType="num">
                                      <p:cBhvr>
                                        <p:cTn id="27"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wheel(1)">
                                      <p:cBhvr>
                                        <p:cTn id="33" dur="2000"/>
                                        <p:tgtEl>
                                          <p:spTgt spid="717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171">
                                            <p:txEl>
                                              <p:pRg st="4" end="4"/>
                                            </p:txEl>
                                          </p:spTgt>
                                        </p:tgtEl>
                                        <p:attrNameLst>
                                          <p:attrName>style.visibility</p:attrName>
                                        </p:attrNameLst>
                                      </p:cBhvr>
                                      <p:to>
                                        <p:strVal val="visible"/>
                                      </p:to>
                                    </p:set>
                                    <p:animEffect transition="in" filter="fade">
                                      <p:cBhvr>
                                        <p:cTn id="38" dur="1000"/>
                                        <p:tgtEl>
                                          <p:spTgt spid="7171">
                                            <p:txEl>
                                              <p:pRg st="4" end="4"/>
                                            </p:txEl>
                                          </p:spTgt>
                                        </p:tgtEl>
                                      </p:cBhvr>
                                    </p:animEffect>
                                    <p:anim calcmode="lin" valueType="num">
                                      <p:cBhvr>
                                        <p:cTn id="3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Effect transition="in" filter="fade">
                                      <p:cBhvr>
                                        <p:cTn id="43" dur="1000"/>
                                        <p:tgtEl>
                                          <p:spTgt spid="7171">
                                            <p:txEl>
                                              <p:pRg st="5" end="5"/>
                                            </p:txEl>
                                          </p:spTgt>
                                        </p:tgtEl>
                                      </p:cBhvr>
                                    </p:animEffect>
                                    <p:anim calcmode="lin" valueType="num">
                                      <p:cBhvr>
                                        <p:cTn id="44"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171">
                                            <p:txEl>
                                              <p:pRg st="6" end="6"/>
                                            </p:txEl>
                                          </p:spTgt>
                                        </p:tgtEl>
                                        <p:attrNameLst>
                                          <p:attrName>style.visibility</p:attrName>
                                        </p:attrNameLst>
                                      </p:cBhvr>
                                      <p:to>
                                        <p:strVal val="visible"/>
                                      </p:to>
                                    </p:set>
                                    <p:animEffect transition="in" filter="fade">
                                      <p:cBhvr>
                                        <p:cTn id="50" dur="1000"/>
                                        <p:tgtEl>
                                          <p:spTgt spid="7171">
                                            <p:txEl>
                                              <p:pRg st="6" end="6"/>
                                            </p:txEl>
                                          </p:spTgt>
                                        </p:tgtEl>
                                      </p:cBhvr>
                                    </p:animEffect>
                                    <p:anim calcmode="lin" valueType="num">
                                      <p:cBhvr>
                                        <p:cTn id="51"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3"/>
                                        </p:tgtEl>
                                        <p:attrNameLst>
                                          <p:attrName>style.visibility</p:attrName>
                                        </p:attrNameLst>
                                      </p:cBhvr>
                                      <p:to>
                                        <p:strVal val="visible"/>
                                      </p:to>
                                    </p:set>
                                    <p:animEffect transition="in" filter="fade">
                                      <p:cBhvr>
                                        <p:cTn id="57" dur="500"/>
                                        <p:tgtEl>
                                          <p:spTgt spid="717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171">
                                            <p:txEl>
                                              <p:pRg st="7" end="7"/>
                                            </p:txEl>
                                          </p:spTgt>
                                        </p:tgtEl>
                                        <p:attrNameLst>
                                          <p:attrName>style.visibility</p:attrName>
                                        </p:attrNameLst>
                                      </p:cBhvr>
                                      <p:to>
                                        <p:strVal val="visible"/>
                                      </p:to>
                                    </p:set>
                                    <p:animEffect transition="in" filter="fade">
                                      <p:cBhvr>
                                        <p:cTn id="62" dur="1000"/>
                                        <p:tgtEl>
                                          <p:spTgt spid="7171">
                                            <p:txEl>
                                              <p:pRg st="7" end="7"/>
                                            </p:txEl>
                                          </p:spTgt>
                                        </p:tgtEl>
                                      </p:cBhvr>
                                    </p:animEffect>
                                    <p:anim calcmode="lin" valueType="num">
                                      <p:cBhvr>
                                        <p:cTn id="63"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Current Regulatory Challenges</a:t>
            </a:r>
          </a:p>
        </p:txBody>
      </p:sp>
      <p:sp>
        <p:nvSpPr>
          <p:cNvPr id="8195" name="Content Placeholder 2"/>
          <p:cNvSpPr>
            <a:spLocks noGrp="1"/>
          </p:cNvSpPr>
          <p:nvPr>
            <p:ph idx="1"/>
          </p:nvPr>
        </p:nvSpPr>
        <p:spPr>
          <a:xfrm>
            <a:off x="381000" y="1905000"/>
            <a:ext cx="4343400" cy="3962400"/>
          </a:xfrm>
        </p:spPr>
        <p:txBody>
          <a:bodyPr/>
          <a:lstStyle/>
          <a:p>
            <a:r>
              <a:rPr lang="en-US" sz="2000" dirty="0" smtClean="0"/>
              <a:t>Compliance with the Federal Clean Water Act (EPA Consent Decree)</a:t>
            </a:r>
            <a:endParaRPr lang="en-US" dirty="0" smtClean="0"/>
          </a:p>
          <a:p>
            <a:r>
              <a:rPr lang="en-US" sz="2000" dirty="0" smtClean="0"/>
              <a:t>Compliance with the State 2008 Ocean Outfall Legislation</a:t>
            </a:r>
          </a:p>
          <a:p>
            <a:r>
              <a:rPr lang="en-US" sz="2000" dirty="0" smtClean="0"/>
              <a:t>Continued compliance with Safe Drinking Water Act Requirements</a:t>
            </a:r>
          </a:p>
          <a:p>
            <a:r>
              <a:rPr lang="en-US" sz="2000" dirty="0" smtClean="0"/>
              <a:t>Renewing undersized water mains for fire flow and water quality requirements</a:t>
            </a:r>
          </a:p>
          <a:p>
            <a:r>
              <a:rPr lang="en-US" sz="2000" dirty="0" smtClean="0"/>
              <a:t>Consent Decree approved by the Federal Court on April 11,2014.</a:t>
            </a:r>
          </a:p>
          <a:p>
            <a:pPr>
              <a:buFontTx/>
              <a:buNone/>
            </a:pPr>
            <a:endParaRPr lang="en-US" dirty="0" smtClean="0"/>
          </a:p>
          <a:p>
            <a:endParaRPr lang="en-US" dirty="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438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200400"/>
            <a:ext cx="2520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State Ocean Outfall Legislation</a:t>
            </a:r>
          </a:p>
        </p:txBody>
      </p:sp>
      <p:sp>
        <p:nvSpPr>
          <p:cNvPr id="13315" name="Content Placeholder 2"/>
          <p:cNvSpPr>
            <a:spLocks noGrp="1"/>
          </p:cNvSpPr>
          <p:nvPr>
            <p:ph idx="1"/>
          </p:nvPr>
        </p:nvSpPr>
        <p:spPr>
          <a:xfrm>
            <a:off x="152400" y="1676400"/>
            <a:ext cx="7924800" cy="4114800"/>
          </a:xfrm>
        </p:spPr>
        <p:txBody>
          <a:bodyPr/>
          <a:lstStyle/>
          <a:p>
            <a:pPr>
              <a:defRPr/>
            </a:pPr>
            <a:r>
              <a:rPr lang="en-US" sz="2400" dirty="0" smtClean="0">
                <a:cs typeface="Arial" charset="0"/>
              </a:rPr>
              <a:t>Bill passed in the 2008 Session</a:t>
            </a:r>
          </a:p>
          <a:p>
            <a:pPr>
              <a:defRPr/>
            </a:pPr>
            <a:r>
              <a:rPr lang="en-US" sz="2400" dirty="0" smtClean="0">
                <a:cs typeface="Arial" charset="0"/>
              </a:rPr>
              <a:t>Requires:</a:t>
            </a:r>
          </a:p>
          <a:p>
            <a:pPr lvl="1">
              <a:buFont typeface="Wingdings" pitchFamily="2" charset="2"/>
              <a:buChar char="Ø"/>
              <a:defRPr/>
            </a:pPr>
            <a:r>
              <a:rPr lang="en-US" dirty="0" smtClean="0">
                <a:latin typeface="+mn-lt"/>
                <a:cs typeface="Arial" charset="0"/>
              </a:rPr>
              <a:t>July 1, 2013, submit implementation plan to FDEP</a:t>
            </a:r>
          </a:p>
          <a:p>
            <a:pPr lvl="1">
              <a:buFont typeface="Wingdings" pitchFamily="2" charset="2"/>
              <a:buChar char="Ø"/>
              <a:defRPr/>
            </a:pPr>
            <a:r>
              <a:rPr lang="en-US" dirty="0" smtClean="0">
                <a:latin typeface="+mn-lt"/>
                <a:cs typeface="Arial" charset="0"/>
              </a:rPr>
              <a:t>Reduce nutrients out to the ocean</a:t>
            </a:r>
          </a:p>
          <a:p>
            <a:pPr lvl="1">
              <a:buFont typeface="Wingdings" pitchFamily="2" charset="2"/>
              <a:buChar char="Ø"/>
              <a:defRPr/>
            </a:pPr>
            <a:r>
              <a:rPr lang="en-US" dirty="0" smtClean="0">
                <a:latin typeface="+mn-lt"/>
                <a:cs typeface="Arial" charset="0"/>
              </a:rPr>
              <a:t>December 31, 2025, stop using outfall and implement 60% reuse</a:t>
            </a:r>
          </a:p>
          <a:p>
            <a:pPr>
              <a:defRPr/>
            </a:pPr>
            <a:r>
              <a:rPr lang="en-US" sz="2400" dirty="0" smtClean="0"/>
              <a:t>Currently supporting a bill that will amend these requirements to reduce implementation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685800"/>
          </a:xfrm>
        </p:spPr>
        <p:txBody>
          <a:bodyPr/>
          <a:lstStyle/>
          <a:p>
            <a:r>
              <a:rPr lang="en-US" dirty="0" smtClean="0"/>
              <a:t>Other Needs </a:t>
            </a:r>
            <a:endParaRPr lang="en-US" dirty="0"/>
          </a:p>
        </p:txBody>
      </p:sp>
      <p:sp>
        <p:nvSpPr>
          <p:cNvPr id="3" name="Content Placeholder 2"/>
          <p:cNvSpPr>
            <a:spLocks noGrp="1"/>
          </p:cNvSpPr>
          <p:nvPr>
            <p:ph idx="1"/>
          </p:nvPr>
        </p:nvSpPr>
        <p:spPr>
          <a:xfrm>
            <a:off x="685800" y="1524000"/>
            <a:ext cx="8229600" cy="5334000"/>
          </a:xfrm>
        </p:spPr>
        <p:txBody>
          <a:bodyPr/>
          <a:lstStyle/>
          <a:p>
            <a:pPr lvl="0"/>
            <a:endParaRPr lang="en-US" sz="1800" b="1" dirty="0" smtClean="0"/>
          </a:p>
          <a:p>
            <a:pPr lvl="0"/>
            <a:r>
              <a:rPr lang="en-US" sz="1800" b="1" dirty="0" smtClean="0"/>
              <a:t>Other Regulatory Related:  </a:t>
            </a:r>
            <a:r>
              <a:rPr lang="en-US" sz="1800" i="1" dirty="0" smtClean="0"/>
              <a:t>These are capital projects that are required by various regulatory requirements such as Outfall Legislation, Safe Drinking Water  Act, Health and Safety Regulations, etc. Failure to do these projects will result in violations of law subject to fines and other enforcement actions.</a:t>
            </a:r>
          </a:p>
          <a:p>
            <a:pPr lvl="0"/>
            <a:endParaRPr lang="en-US" sz="1800" b="1" dirty="0" smtClean="0"/>
          </a:p>
          <a:p>
            <a:pPr lvl="0"/>
            <a:r>
              <a:rPr lang="en-US" sz="1800" b="1" dirty="0" smtClean="0"/>
              <a:t>Growth </a:t>
            </a:r>
            <a:r>
              <a:rPr lang="en-US" sz="1800" b="1" dirty="0"/>
              <a:t>&amp; Development Related:  </a:t>
            </a:r>
            <a:r>
              <a:rPr lang="en-US" sz="1800" i="1" dirty="0"/>
              <a:t>These are capital projects that address capacity limitations and other deficiencies in the system which restrict and/or limit construction projects and other developments</a:t>
            </a:r>
            <a:r>
              <a:rPr lang="en-US" sz="1800" i="1" dirty="0" smtClean="0"/>
              <a:t>.</a:t>
            </a:r>
          </a:p>
          <a:p>
            <a:endParaRPr lang="en-US" sz="1800" b="1" dirty="0" smtClean="0"/>
          </a:p>
          <a:p>
            <a:r>
              <a:rPr lang="en-US" sz="1800" b="1" dirty="0" smtClean="0"/>
              <a:t>Rehabilitation </a:t>
            </a:r>
            <a:r>
              <a:rPr lang="en-US" sz="1800" b="1" dirty="0"/>
              <a:t>and Replacement Related:  </a:t>
            </a:r>
            <a:r>
              <a:rPr lang="en-US" sz="1800" i="1" dirty="0"/>
              <a:t>These are capital projects that address identified  rehabilitation and  replacement infrastructure needs</a:t>
            </a:r>
            <a:r>
              <a:rPr lang="en-US" sz="1800" b="1" dirty="0"/>
              <a:t>.  </a:t>
            </a:r>
            <a:r>
              <a:rPr lang="en-US" sz="1800" i="1" dirty="0"/>
              <a:t>Failure to perform these projects could result in pipe failures and equipment breakdowns with attendant service interruptions, sewage spills and other permit violations subject to regulatory enforcement actions and fines.</a:t>
            </a:r>
          </a:p>
          <a:p>
            <a:pPr lvl="0"/>
            <a:endParaRPr lang="en-US" sz="1800" i="1" dirty="0" smtClean="0"/>
          </a:p>
          <a:p>
            <a:pPr lvl="0"/>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3400" cy="1143000"/>
          </a:xfrm>
        </p:spPr>
        <p:txBody>
          <a:bodyPr/>
          <a:lstStyle/>
          <a:p>
            <a:r>
              <a:rPr lang="en-US" sz="2800" b="1" dirty="0" smtClean="0"/>
              <a:t>Miami-Dade County Water &amp; Sewer Department</a:t>
            </a:r>
            <a:endParaRPr lang="en-US" sz="2800" b="1" dirty="0"/>
          </a:p>
        </p:txBody>
      </p:sp>
      <p:sp>
        <p:nvSpPr>
          <p:cNvPr id="3" name="Content Placeholder 2"/>
          <p:cNvSpPr>
            <a:spLocks noGrp="1"/>
          </p:cNvSpPr>
          <p:nvPr>
            <p:ph idx="1"/>
          </p:nvPr>
        </p:nvSpPr>
        <p:spPr>
          <a:xfrm>
            <a:off x="457200" y="5638800"/>
            <a:ext cx="8229600" cy="838200"/>
          </a:xfrm>
        </p:spPr>
        <p:txBody>
          <a:bodyPr/>
          <a:lstStyle/>
          <a:p>
            <a:r>
              <a:rPr lang="en-US" sz="1400" dirty="0" smtClean="0"/>
              <a:t>Proposed Multi-Year Capital Improvement Plan is $12.6Billion</a:t>
            </a:r>
          </a:p>
          <a:p>
            <a:pPr lvl="1"/>
            <a:r>
              <a:rPr lang="en-US" sz="1400" dirty="0" smtClean="0"/>
              <a:t>Water is $4.08Billion</a:t>
            </a:r>
          </a:p>
          <a:p>
            <a:pPr lvl="1"/>
            <a:r>
              <a:rPr lang="en-US" sz="1400" dirty="0" smtClean="0"/>
              <a:t>Wastewater is 8.56Billion</a:t>
            </a:r>
          </a:p>
          <a:p>
            <a:endParaRPr lang="en-US" dirty="0"/>
          </a:p>
        </p:txBody>
      </p:sp>
      <p:graphicFrame>
        <p:nvGraphicFramePr>
          <p:cNvPr id="4" name="Chart 3"/>
          <p:cNvGraphicFramePr/>
          <p:nvPr>
            <p:extLst>
              <p:ext uri="{D42A27DB-BD31-4B8C-83A1-F6EECF244321}">
                <p14:modId xmlns:p14="http://schemas.microsoft.com/office/powerpoint/2010/main" val="3174956706"/>
              </p:ext>
            </p:extLst>
          </p:nvPr>
        </p:nvGraphicFramePr>
        <p:xfrm>
          <a:off x="762000" y="1295400"/>
          <a:ext cx="8153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5181600"/>
            <a:ext cx="7467600" cy="261610"/>
          </a:xfrm>
          <a:prstGeom prst="rect">
            <a:avLst/>
          </a:prstGeom>
          <a:noFill/>
        </p:spPr>
        <p:txBody>
          <a:bodyPr wrap="square" rtlCol="0">
            <a:spAutoFit/>
          </a:bodyPr>
          <a:lstStyle/>
          <a:p>
            <a:r>
              <a:rPr lang="en-US" sz="1100" b="1" dirty="0" smtClean="0"/>
              <a:t>          Prior              FY12-13          FY13-14      FY14-15      FY16-17       FY17-18      FY18-19       FY20-27 </a:t>
            </a:r>
            <a:endParaRPr lang="en-US" sz="1100" b="1" dirty="0"/>
          </a:p>
        </p:txBody>
      </p:sp>
      <p:sp>
        <p:nvSpPr>
          <p:cNvPr id="6" name="Slide Number Placeholder 5"/>
          <p:cNvSpPr>
            <a:spLocks noGrp="1"/>
          </p:cNvSpPr>
          <p:nvPr>
            <p:ph type="sldNum" sz="quarter" idx="12"/>
          </p:nvPr>
        </p:nvSpPr>
        <p:spPr/>
        <p:txBody>
          <a:bodyPr/>
          <a:lstStyle/>
          <a:p>
            <a:fld id="{AECD242D-8357-4887-94D6-79B0A87DD79F}"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1536</Words>
  <Application>Microsoft Office PowerPoint</Application>
  <PresentationFormat>On-screen Show (4:3)</PresentationFormat>
  <Paragraphs>383</Paragraphs>
  <Slides>28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MS PGothic</vt:lpstr>
      <vt:lpstr>Arial</vt:lpstr>
      <vt:lpstr>Arial Narrow</vt:lpstr>
      <vt:lpstr>Calibri</vt:lpstr>
      <vt:lpstr>Wingdings</vt:lpstr>
      <vt:lpstr>Default Design</vt:lpstr>
      <vt:lpstr>Worksheet</vt:lpstr>
      <vt:lpstr>PowerPoint Presentation</vt:lpstr>
      <vt:lpstr>Existing Water Infrastructure</vt:lpstr>
      <vt:lpstr>Existing Wastewater Infrastructure</vt:lpstr>
      <vt:lpstr>PowerPoint Presentation</vt:lpstr>
      <vt:lpstr>Infrastructure Deficiencies</vt:lpstr>
      <vt:lpstr>Current Regulatory Challenges</vt:lpstr>
      <vt:lpstr>State Ocean Outfall Legislation</vt:lpstr>
      <vt:lpstr>Other Needs </vt:lpstr>
      <vt:lpstr>Miami-Dade County Water &amp; Sewer Department</vt:lpstr>
      <vt:lpstr>Consent Decree Projected Expenditures timeline</vt:lpstr>
      <vt:lpstr>Total Multi-Year Capital Improvement Plan</vt:lpstr>
      <vt:lpstr>PowerPoint Presentation</vt:lpstr>
      <vt:lpstr>Differentiating Delivery Methods</vt:lpstr>
      <vt:lpstr>WASD Initiatives</vt:lpstr>
      <vt:lpstr>Expression Of Interest</vt:lpstr>
      <vt:lpstr>APD by States (W/WW)</vt:lpstr>
      <vt:lpstr>Participants Under Design-Bid-Build</vt:lpstr>
      <vt:lpstr>Participants Under CM-at-Risk</vt:lpstr>
      <vt:lpstr>Participants Under Design-Build</vt:lpstr>
      <vt:lpstr>Participants Under Design-Build-Operate</vt:lpstr>
      <vt:lpstr>Classic International P3 Arrangement</vt:lpstr>
      <vt:lpstr>Major Advantages</vt:lpstr>
      <vt:lpstr>Major Disadvantages</vt:lpstr>
      <vt:lpstr>Issues before Proceeding with Private Sector Development</vt:lpstr>
      <vt:lpstr>Thoughtful Procurement Process Critical for Project Success</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Guemes</dc:creator>
  <cp:lastModifiedBy>Media Services</cp:lastModifiedBy>
  <cp:revision>157</cp:revision>
  <cp:lastPrinted>2014-05-14T19:34:47Z</cp:lastPrinted>
  <dcterms:created xsi:type="dcterms:W3CDTF">2009-03-23T22:57:50Z</dcterms:created>
  <dcterms:modified xsi:type="dcterms:W3CDTF">2014-05-15T13:50:22Z</dcterms:modified>
</cp:coreProperties>
</file>