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84" r:id="rId1"/>
  </p:sldMasterIdLst>
  <p:notesMasterIdLst>
    <p:notesMasterId r:id="rId15"/>
  </p:notesMasterIdLst>
  <p:sldIdLst>
    <p:sldId id="267" r:id="rId2"/>
    <p:sldId id="532" r:id="rId3"/>
    <p:sldId id="533" r:id="rId4"/>
    <p:sldId id="534" r:id="rId5"/>
    <p:sldId id="586" r:id="rId6"/>
    <p:sldId id="587" r:id="rId7"/>
    <p:sldId id="588" r:id="rId8"/>
    <p:sldId id="589" r:id="rId9"/>
    <p:sldId id="499" r:id="rId10"/>
    <p:sldId id="590" r:id="rId11"/>
    <p:sldId id="530" r:id="rId12"/>
    <p:sldId id="585" r:id="rId13"/>
    <p:sldId id="386" r:id="rId14"/>
  </p:sldIdLst>
  <p:sldSz cx="9144000" cy="6858000" type="screen4x3"/>
  <p:notesSz cx="6858000" cy="9144000"/>
  <p:embeddedFontLst>
    <p:embeddedFont>
      <p:font typeface="Avenir LT 65 Medium" panose="02000603020000020003" pitchFamily="2" charset="0"/>
      <p:regular r:id="rId16"/>
      <p:bold r:id="rId17"/>
      <p:italic r:id="rId18"/>
      <p:boldItalic r:id="rId19"/>
    </p:embeddedFont>
    <p:embeddedFont>
      <p:font typeface="Avenir LT 55 Roman" panose="02000503040000020003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S PGothic" panose="020B0600070205080204" pitchFamily="34" charset="-128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ás Porcar Ferrer" initials="JPF" lastIdx="3" clrIdx="0"/>
  <p:cmAuthor id="1" name="Gmv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F0024"/>
    <a:srgbClr val="FFFFFF"/>
    <a:srgbClr val="F2F2F2"/>
    <a:srgbClr val="8B8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7" autoAdjust="0"/>
    <p:restoredTop sz="97851" autoAdjust="0"/>
  </p:normalViewPr>
  <p:slideViewPr>
    <p:cSldViewPr snapToGrid="0" snapToObjects="1">
      <p:cViewPr varScale="1">
        <p:scale>
          <a:sx n="65" d="100"/>
          <a:sy n="65" d="100"/>
        </p:scale>
        <p:origin x="-691" y="-72"/>
      </p:cViewPr>
      <p:guideLst>
        <p:guide orient="horz" pos="3755"/>
        <p:guide orient="horz" pos="473"/>
        <p:guide orient="horz" pos="1822"/>
        <p:guide orient="horz" pos="1486"/>
        <p:guide pos="489"/>
        <p:guide pos="4921"/>
        <p:guide pos="10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35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35 Light"/>
              </a:defRPr>
            </a:lvl1pPr>
          </a:lstStyle>
          <a:p>
            <a:fld id="{D24E8BE2-1250-014F-97B3-5346CBF59FC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35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35 Light"/>
              </a:defRPr>
            </a:lvl1pPr>
          </a:lstStyle>
          <a:p>
            <a:fld id="{2DA4F8D9-2410-404E-814F-851184C95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venir 35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venir 35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venir 35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venir 35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venir 35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8688" eaLnBrk="0" hangingPunct="0"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8688" eaLnBrk="0" hangingPunct="0"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8688" eaLnBrk="0" hangingPunct="0"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8688" eaLnBrk="0" hangingPunct="0"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D3AD7EC-D9EF-4242-ACC1-AFCE720D664B}" type="slidenum">
              <a:rPr lang="en-US" sz="1200">
                <a:solidFill>
                  <a:schemeClr val="tx1"/>
                </a:solidFill>
                <a:latin typeface="Myriad Landor" charset="0"/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  <a:latin typeface="Myriad Landor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62000"/>
            <a:ext cx="4576762" cy="3432175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719" y="4342730"/>
            <a:ext cx="5946563" cy="4114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269" tIns="45134" rIns="90269" bIns="45134"/>
          <a:lstStyle/>
          <a:p>
            <a:pPr marL="571500" indent="-571500" eaLnBrk="1" hangingPunct="1"/>
            <a:endParaRPr lang="es-ES">
              <a:latin typeface="Myriad Landor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4F8D9-2410-404E-814F-851184C951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MV_RGBrojo&amp;neg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14" y="0"/>
            <a:ext cx="1132986" cy="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9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99113"/>
            <a:ext cx="20431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95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265113" y="657225"/>
            <a:ext cx="8561387" cy="2549525"/>
          </a:xfrm>
        </p:spPr>
        <p:txBody>
          <a:bodyPr/>
          <a:lstStyle>
            <a:lvl1pPr>
              <a:lnSpc>
                <a:spcPct val="85000"/>
              </a:lnSpc>
              <a:tabLst/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96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285750" y="155575"/>
            <a:ext cx="8540750" cy="641350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3200">
                <a:solidFill>
                  <a:srgbClr val="8B8D8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1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76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3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8B8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A1A1A5"/>
              </a:clrFrom>
              <a:clrTo>
                <a:srgbClr val="A1A1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71" y="149528"/>
            <a:ext cx="727392" cy="3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6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F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A1A1A5"/>
              </a:clrFrom>
              <a:clrTo>
                <a:srgbClr val="A1A1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71" y="149528"/>
            <a:ext cx="727392" cy="3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07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35 Light"/>
              </a:defRPr>
            </a:lvl1pPr>
          </a:lstStyle>
          <a:p>
            <a:fld id="{6ED64BFF-4DE5-0846-878D-31E104A602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35 Ligh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35 Light"/>
              </a:defRPr>
            </a:lvl1pPr>
          </a:lstStyle>
          <a:p>
            <a:fld id="{7A1F933D-93C6-9145-9B5D-1FEB5B2C1C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9" r:id="rId2"/>
    <p:sldLayoutId id="2147483790" r:id="rId3"/>
    <p:sldLayoutId id="2147483791" r:id="rId4"/>
    <p:sldLayoutId id="214748379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55 Roman"/>
          <a:ea typeface="+mj-ea"/>
          <a:cs typeface="Avenir 55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55 Roman"/>
          <a:ea typeface="+mn-ea"/>
          <a:cs typeface="Avenir 55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55 Roman"/>
          <a:ea typeface="+mn-ea"/>
          <a:cs typeface="Avenir 55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55 Roman"/>
          <a:ea typeface="+mn-ea"/>
          <a:cs typeface="Avenir 55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55 Roman"/>
          <a:ea typeface="+mn-ea"/>
          <a:cs typeface="Avenir 55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55 Roman"/>
          <a:ea typeface="+mn-ea"/>
          <a:cs typeface="Avenir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288" y="3422281"/>
            <a:ext cx="5177379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7338" lvl="0" indent="-287338">
              <a:defRPr sz="4800" kern="0" spc="-140">
                <a:solidFill>
                  <a:prstClr val="black">
                    <a:lumMod val="65000"/>
                    <a:lumOff val="35000"/>
                  </a:prstClr>
                </a:solidFill>
                <a:latin typeface="Avenir LT 65 Medium"/>
                <a:cs typeface="Avenir LT 65 Medium"/>
              </a:defRPr>
            </a:lvl1pPr>
          </a:lstStyle>
          <a:p>
            <a:pPr marL="0" indent="1588">
              <a:lnSpc>
                <a:spcPts val="4700"/>
              </a:lnSpc>
            </a:pPr>
            <a:r>
              <a:rPr lang="en-US" sz="11500" dirty="0" err="1" smtClean="0">
                <a:solidFill>
                  <a:schemeClr val="tx1"/>
                </a:solidFill>
                <a:cs typeface="Avenir 55 Roman"/>
              </a:rPr>
              <a:t>ICT</a:t>
            </a:r>
            <a:r>
              <a:rPr lang="en-US" sz="11500" dirty="0" err="1" smtClean="0">
                <a:solidFill>
                  <a:schemeClr val="bg1">
                    <a:lumMod val="50000"/>
                  </a:schemeClr>
                </a:solidFill>
                <a:cs typeface="Avenir 55 Roman"/>
              </a:rPr>
              <a:t>4</a:t>
            </a:r>
            <a:r>
              <a:rPr lang="en-US" sz="11500" dirty="0" err="1" smtClean="0">
                <a:solidFill>
                  <a:srgbClr val="DF0024"/>
                </a:solidFill>
                <a:cs typeface="Avenir 55 Roman"/>
              </a:rPr>
              <a:t>D</a:t>
            </a:r>
            <a:r>
              <a:rPr lang="en-US" sz="13800" dirty="0" smtClean="0">
                <a:solidFill>
                  <a:srgbClr val="DF0024"/>
                </a:solidFill>
                <a:cs typeface="Avenir 55 Roman"/>
              </a:rPr>
              <a:t/>
            </a:r>
            <a:br>
              <a:rPr lang="en-US" sz="13800" dirty="0" smtClean="0">
                <a:solidFill>
                  <a:srgbClr val="DF0024"/>
                </a:solidFill>
                <a:cs typeface="Avenir 55 Roman"/>
              </a:rPr>
            </a:br>
            <a:endParaRPr lang="en-US" sz="13800" kern="1200" spc="-100" dirty="0">
              <a:solidFill>
                <a:schemeClr val="tx1"/>
              </a:solidFill>
              <a:latin typeface="Avenir LT 55 Roman" pitchFamily="2" charset="0"/>
              <a:cs typeface="Aveni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52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3723" y="190778"/>
            <a:ext cx="7713785" cy="637097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Avenir LT 65 Medium" panose="02000603020000020003" pitchFamily="2" charset="0"/>
              </a:rPr>
              <a:t>Dong Nguyen grew up in Van </a:t>
            </a:r>
            <a:r>
              <a:rPr lang="en-US" sz="2400" dirty="0" err="1">
                <a:latin typeface="Avenir LT 65 Medium" panose="02000603020000020003" pitchFamily="2" charset="0"/>
              </a:rPr>
              <a:t>Phuc</a:t>
            </a:r>
            <a:r>
              <a:rPr lang="en-US" sz="2400" dirty="0">
                <a:latin typeface="Avenir LT 65 Medium" panose="02000603020000020003" pitchFamily="2" charset="0"/>
              </a:rPr>
              <a:t>, a village outside Hanoi. </a:t>
            </a:r>
            <a:endParaRPr lang="en-US" sz="2400" dirty="0" smtClean="0">
              <a:latin typeface="Avenir LT 65 Medium" panose="02000603020000020003" pitchFamily="2" charset="0"/>
            </a:endParaRPr>
          </a:p>
          <a:p>
            <a:endParaRPr lang="en-US" sz="2400" dirty="0">
              <a:latin typeface="Avenir LT 65 Medium" panose="02000603020000020003" pitchFamily="2" charset="0"/>
            </a:endParaRPr>
          </a:p>
          <a:p>
            <a:r>
              <a:rPr lang="en-US" sz="2400" dirty="0" smtClean="0">
                <a:latin typeface="Avenir LT 65 Medium" panose="02000603020000020003" pitchFamily="2" charset="0"/>
              </a:rPr>
              <a:t>He </a:t>
            </a:r>
            <a:r>
              <a:rPr lang="en-US" sz="2400" dirty="0">
                <a:latin typeface="Avenir LT 65 Medium" panose="02000603020000020003" pitchFamily="2" charset="0"/>
              </a:rPr>
              <a:t>discovered video </a:t>
            </a:r>
            <a:r>
              <a:rPr lang="en-US" sz="2400" dirty="0" smtClean="0">
                <a:latin typeface="Avenir LT 65 Medium" panose="02000603020000020003" pitchFamily="2" charset="0"/>
              </a:rPr>
              <a:t>as </a:t>
            </a:r>
            <a:r>
              <a:rPr lang="en-US" sz="2400" dirty="0">
                <a:latin typeface="Avenir LT 65 Medium" panose="02000603020000020003" pitchFamily="2" charset="0"/>
              </a:rPr>
              <a:t>a child, and began coding his own at age 16. At 19, while studying programming at a local university, he won an internship at Punch Entertainment, one of very few video game companies in Vietnam. </a:t>
            </a:r>
            <a:endParaRPr lang="en-US" sz="2400" dirty="0" smtClean="0">
              <a:latin typeface="Avenir LT 65 Medium" panose="02000603020000020003" pitchFamily="2" charset="0"/>
            </a:endParaRPr>
          </a:p>
          <a:p>
            <a:endParaRPr lang="en-US" sz="2400" dirty="0">
              <a:latin typeface="Avenir LT 65 Medium" panose="02000603020000020003" pitchFamily="2" charset="0"/>
            </a:endParaRPr>
          </a:p>
          <a:p>
            <a:r>
              <a:rPr lang="en-US" sz="2400" dirty="0" smtClean="0">
                <a:latin typeface="Avenir LT 65 Medium" panose="02000603020000020003" pitchFamily="2" charset="0"/>
              </a:rPr>
              <a:t>On </a:t>
            </a:r>
            <a:r>
              <a:rPr lang="en-US" sz="2400" dirty="0">
                <a:latin typeface="Avenir LT 65 Medium" panose="02000603020000020003" pitchFamily="2" charset="0"/>
              </a:rPr>
              <a:t>discovering the iPhone, he found that its most popular games such as Angry Birds were too complicated, and desired making a simpler game for people who are "always on the move</a:t>
            </a:r>
            <a:r>
              <a:rPr lang="en-US" sz="2400" dirty="0" smtClean="0">
                <a:latin typeface="Avenir LT 65 Medium" panose="02000603020000020003" pitchFamily="2" charset="0"/>
              </a:rPr>
              <a:t>". </a:t>
            </a:r>
          </a:p>
          <a:p>
            <a:endParaRPr lang="en-US" sz="2400" dirty="0">
              <a:latin typeface="Avenir LT 65 Medium" panose="02000603020000020003" pitchFamily="2" charset="0"/>
            </a:endParaRPr>
          </a:p>
          <a:p>
            <a:r>
              <a:rPr lang="en-US" sz="2400" dirty="0" smtClean="0">
                <a:latin typeface="Avenir LT 65 Medium" panose="02000603020000020003" pitchFamily="2" charset="0"/>
              </a:rPr>
              <a:t>Flappy </a:t>
            </a:r>
            <a:r>
              <a:rPr lang="en-US" sz="2400" dirty="0">
                <a:latin typeface="Avenir LT 65 Medium" panose="02000603020000020003" pitchFamily="2" charset="0"/>
              </a:rPr>
              <a:t>Bird </a:t>
            </a:r>
            <a:r>
              <a:rPr lang="en-US" sz="2400" b="1" dirty="0">
                <a:latin typeface="Avenir LT 65 Medium" panose="02000603020000020003" pitchFamily="2" charset="0"/>
              </a:rPr>
              <a:t>was created and developed </a:t>
            </a:r>
            <a:r>
              <a:rPr lang="en-US" sz="2400" b="1" dirty="0" smtClean="0">
                <a:latin typeface="Avenir LT 65 Medium" panose="02000603020000020003" pitchFamily="2" charset="0"/>
              </a:rPr>
              <a:t>in </a:t>
            </a:r>
            <a:r>
              <a:rPr lang="en-US" sz="2400" b="1" dirty="0">
                <a:latin typeface="Avenir LT 65 Medium" panose="02000603020000020003" pitchFamily="2" charset="0"/>
              </a:rPr>
              <a:t>the span of 2</a:t>
            </a:r>
            <a:r>
              <a:rPr lang="en-US" sz="2400" b="1" dirty="0" smtClean="0">
                <a:latin typeface="Avenir LT 65 Medium" panose="02000603020000020003" pitchFamily="2" charset="0"/>
              </a:rPr>
              <a:t> </a:t>
            </a:r>
            <a:r>
              <a:rPr lang="en-US" sz="2400" b="1" dirty="0">
                <a:latin typeface="Avenir LT 65 Medium" panose="02000603020000020003" pitchFamily="2" charset="0"/>
              </a:rPr>
              <a:t>to </a:t>
            </a:r>
            <a:r>
              <a:rPr lang="en-US" sz="2400" b="1" dirty="0" smtClean="0">
                <a:latin typeface="Avenir LT 65 Medium" panose="02000603020000020003" pitchFamily="2" charset="0"/>
              </a:rPr>
              <a:t>3 </a:t>
            </a:r>
            <a:r>
              <a:rPr lang="en-US" sz="2400" b="1" dirty="0">
                <a:latin typeface="Avenir LT 65 Medium" panose="02000603020000020003" pitchFamily="2" charset="0"/>
              </a:rPr>
              <a:t>days</a:t>
            </a:r>
            <a:r>
              <a:rPr lang="en-US" sz="2400" dirty="0" smtClean="0">
                <a:latin typeface="Avenir LT 65 Medium" panose="02000603020000020003" pitchFamily="2" charset="0"/>
              </a:rPr>
              <a:t>.</a:t>
            </a:r>
            <a:r>
              <a:rPr lang="en-US" sz="2400" i="1" dirty="0">
                <a:latin typeface="Avenir LT 65 Medium" panose="02000603020000020003" pitchFamily="2" charset="0"/>
              </a:rPr>
              <a:t> Flappy Bird</a:t>
            </a:r>
            <a:r>
              <a:rPr lang="en-US" sz="2400" dirty="0">
                <a:latin typeface="Avenir LT 65 Medium" panose="02000603020000020003" pitchFamily="2" charset="0"/>
              </a:rPr>
              <a:t> was earning </a:t>
            </a:r>
            <a:r>
              <a:rPr lang="en-US" sz="2400" b="1" dirty="0">
                <a:latin typeface="Avenir LT 65 Medium" panose="02000603020000020003" pitchFamily="2" charset="0"/>
              </a:rPr>
              <a:t>$50,000 a day </a:t>
            </a:r>
            <a:r>
              <a:rPr lang="en-US" sz="2400" dirty="0">
                <a:latin typeface="Avenir LT 65 Medium" panose="02000603020000020003" pitchFamily="2" charset="0"/>
              </a:rPr>
              <a:t>from in-app advertisements.</a:t>
            </a:r>
            <a:endParaRPr lang="en-US" sz="24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6288" y="4013199"/>
            <a:ext cx="8186511" cy="16169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55 Roman"/>
                <a:ea typeface="+mj-ea"/>
                <a:cs typeface="Avenir 55 Roman"/>
              </a:defRPr>
            </a:lvl1pPr>
          </a:lstStyle>
          <a:p>
            <a:pPr algn="l">
              <a:lnSpc>
                <a:spcPts val="6500"/>
              </a:lnSpc>
            </a:pPr>
            <a:r>
              <a:rPr lang="en-US" sz="7200" dirty="0" smtClean="0">
                <a:solidFill>
                  <a:schemeClr val="bg1"/>
                </a:solidFill>
                <a:latin typeface="Avenir LT 65 Medium" pitchFamily="2" charset="0"/>
              </a:rPr>
              <a:t>technology overtook policy</a:t>
            </a:r>
            <a:endParaRPr lang="en-US" sz="7200" dirty="0">
              <a:solidFill>
                <a:schemeClr val="bg1"/>
              </a:solidFill>
              <a:latin typeface="Avenir LT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1" y="308677"/>
            <a:ext cx="6877050" cy="5857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t3.gstatic.com/images?q=tbn:ANd9GcSNLf_B86QrpbHSFFbFS_J4S0P8eUrLE0UDHdZ3wV-DogJp1_uu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7" y="4887777"/>
            <a:ext cx="1781803" cy="15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GMV_RGBrojo&amp;neg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9" y="3930088"/>
            <a:ext cx="4087936" cy="23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111375" y="2359025"/>
            <a:ext cx="5680264" cy="9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  <a:defRPr/>
            </a:pPr>
            <a:r>
              <a:rPr lang="es-ES" sz="8800" b="1" err="1">
                <a:solidFill>
                  <a:schemeClr val="bg1">
                    <a:lumMod val="65000"/>
                  </a:schemeClr>
                </a:solidFill>
                <a:latin typeface="Avenir LT 65 Medium"/>
                <a:ea typeface="ＭＳ Ｐゴシック" charset="0"/>
                <a:cs typeface="Avenir LT 65 Medium"/>
              </a:rPr>
              <a:t>Thank</a:t>
            </a:r>
            <a:r>
              <a:rPr lang="es-ES" sz="8800" b="1">
                <a:solidFill>
                  <a:schemeClr val="bg1">
                    <a:lumMod val="65000"/>
                  </a:schemeClr>
                </a:solidFill>
                <a:latin typeface="Avenir LT 65 Medium"/>
                <a:ea typeface="ＭＳ Ｐゴシック" charset="0"/>
                <a:cs typeface="Avenir LT 65 Medium"/>
              </a:rPr>
              <a:t> </a:t>
            </a:r>
            <a:r>
              <a:rPr lang="es-ES" sz="8800" b="1" err="1">
                <a:solidFill>
                  <a:schemeClr val="bg1">
                    <a:lumMod val="65000"/>
                  </a:schemeClr>
                </a:solidFill>
                <a:latin typeface="Avenir LT 65 Medium"/>
                <a:ea typeface="ＭＳ Ｐゴシック" charset="0"/>
                <a:cs typeface="Avenir LT 65 Medium"/>
              </a:rPr>
              <a:t>You</a:t>
            </a:r>
            <a:endParaRPr lang="es-ES" sz="8800" b="1">
              <a:solidFill>
                <a:schemeClr val="bg1">
                  <a:lumMod val="65000"/>
                </a:schemeClr>
              </a:solidFill>
              <a:latin typeface="Avenir LT 65 Medium"/>
              <a:ea typeface="ＭＳ Ｐゴシック" charset="0"/>
              <a:cs typeface="Avenir LT 65 Medium"/>
            </a:endParaRPr>
          </a:p>
        </p:txBody>
      </p:sp>
      <p:pic>
        <p:nvPicPr>
          <p:cNvPr id="34819" name="Picture 4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76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7740650" y="0"/>
            <a:ext cx="140335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pPr>
              <a:tabLst>
                <a:tab pos="2517775" algn="r"/>
              </a:tabLs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6288" y="4013199"/>
            <a:ext cx="8186511" cy="16169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55 Roman"/>
                <a:ea typeface="+mj-ea"/>
                <a:cs typeface="Avenir 55 Roman"/>
              </a:defRPr>
            </a:lvl1pPr>
          </a:lstStyle>
          <a:p>
            <a:pPr algn="l">
              <a:lnSpc>
                <a:spcPts val="6500"/>
              </a:lnSpc>
            </a:pPr>
            <a:r>
              <a:rPr lang="es-ES" sz="7200" dirty="0" err="1">
                <a:solidFill>
                  <a:schemeClr val="bg1"/>
                </a:solidFill>
                <a:latin typeface="Avenir LT 65 Medium" pitchFamily="2" charset="0"/>
              </a:rPr>
              <a:t>l</a:t>
            </a:r>
            <a:r>
              <a:rPr lang="es-ES" sz="7200" dirty="0" err="1" smtClean="0">
                <a:solidFill>
                  <a:schemeClr val="bg1"/>
                </a:solidFill>
                <a:latin typeface="Avenir LT 65 Medium" pitchFamily="2" charset="0"/>
              </a:rPr>
              <a:t>et</a:t>
            </a:r>
            <a:r>
              <a:rPr lang="es-ES" sz="7200" dirty="0" smtClean="0">
                <a:solidFill>
                  <a:schemeClr val="bg1"/>
                </a:solidFill>
                <a:latin typeface="Avenir LT 65 Medium" pitchFamily="2" charset="0"/>
              </a:rPr>
              <a:t> me </a:t>
            </a:r>
            <a:r>
              <a:rPr lang="es-ES" sz="7200" dirty="0" err="1" smtClean="0">
                <a:solidFill>
                  <a:schemeClr val="bg1"/>
                </a:solidFill>
                <a:latin typeface="Avenir LT 65 Medium" pitchFamily="2" charset="0"/>
              </a:rPr>
              <a:t>tell</a:t>
            </a:r>
            <a:r>
              <a:rPr lang="es-ES" sz="7200" dirty="0" smtClean="0">
                <a:solidFill>
                  <a:schemeClr val="bg1"/>
                </a:solidFill>
                <a:latin typeface="Avenir LT 65 Medium" pitchFamily="2" charset="0"/>
              </a:rPr>
              <a:t> </a:t>
            </a:r>
            <a:r>
              <a:rPr lang="es-ES" sz="7200" dirty="0" err="1" smtClean="0">
                <a:solidFill>
                  <a:schemeClr val="bg1"/>
                </a:solidFill>
                <a:latin typeface="Avenir LT 65 Medium" pitchFamily="2" charset="0"/>
              </a:rPr>
              <a:t>you</a:t>
            </a:r>
            <a:r>
              <a:rPr lang="es-ES" sz="7200" dirty="0">
                <a:solidFill>
                  <a:schemeClr val="bg1"/>
                </a:solidFill>
                <a:latin typeface="Avenir LT 65 Medium" pitchFamily="2" charset="0"/>
              </a:rPr>
              <a:t/>
            </a:r>
            <a:br>
              <a:rPr lang="es-ES" sz="7200" dirty="0">
                <a:solidFill>
                  <a:schemeClr val="bg1"/>
                </a:solidFill>
                <a:latin typeface="Avenir LT 65 Medium" pitchFamily="2" charset="0"/>
              </a:rPr>
            </a:br>
            <a:r>
              <a:rPr lang="es-ES" sz="7200" dirty="0" smtClean="0">
                <a:solidFill>
                  <a:schemeClr val="bg1"/>
                </a:solidFill>
                <a:latin typeface="Avenir LT 65 Medium" pitchFamily="2" charset="0"/>
              </a:rPr>
              <a:t>a </a:t>
            </a:r>
            <a:r>
              <a:rPr lang="es-ES" sz="7200" dirty="0" err="1" smtClean="0">
                <a:solidFill>
                  <a:schemeClr val="bg1"/>
                </a:solidFill>
                <a:latin typeface="Avenir LT 65 Medium" pitchFamily="2" charset="0"/>
              </a:rPr>
              <a:t>story</a:t>
            </a:r>
            <a:endParaRPr lang="en-US" sz="7200" dirty="0">
              <a:solidFill>
                <a:schemeClr val="bg1"/>
              </a:solidFill>
              <a:latin typeface="Avenir LT 65 Medium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812087" y="3157854"/>
            <a:ext cx="3168625" cy="1351266"/>
          </a:xfrm>
          <a:prstGeom prst="rightArrow">
            <a:avLst>
              <a:gd name="adj1" fmla="val 75930"/>
              <a:gd name="adj2" fmla="val 43157"/>
            </a:avLst>
          </a:prstGeom>
          <a:solidFill>
            <a:schemeClr val="accent2">
              <a:alpha val="91000"/>
            </a:schemeClr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s-ES" sz="1200">
              <a:solidFill>
                <a:schemeClr val="bg1"/>
              </a:solidFill>
              <a:latin typeface="Avenir LT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ight Arrow 45"/>
          <p:cNvSpPr/>
          <p:nvPr/>
        </p:nvSpPr>
        <p:spPr>
          <a:xfrm>
            <a:off x="-500332" y="3157854"/>
            <a:ext cx="11481045" cy="1351266"/>
          </a:xfrm>
          <a:prstGeom prst="rightArrow">
            <a:avLst>
              <a:gd name="adj1" fmla="val 75930"/>
              <a:gd name="adj2" fmla="val 43157"/>
            </a:avLst>
          </a:prstGeom>
          <a:solidFill>
            <a:schemeClr val="accent2">
              <a:alpha val="91000"/>
            </a:schemeClr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s-ES" sz="1200">
              <a:solidFill>
                <a:schemeClr val="bg1"/>
              </a:solidFill>
              <a:latin typeface="Avenir LT 55 Rom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2768" y="1589296"/>
            <a:ext cx="4680228" cy="1938992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6000" spc="-150" dirty="0" err="1" smtClean="0">
                <a:latin typeface="Avenir LT 65 Medium" panose="02000603020000020003" pitchFamily="2" charset="0"/>
                <a:ea typeface="MS PGothic" charset="0"/>
                <a:cs typeface="Avenir 35 Light"/>
              </a:rPr>
              <a:t>WSIS</a:t>
            </a:r>
            <a:r>
              <a:rPr lang="en-US" sz="6000" spc="-150" dirty="0" smtClean="0">
                <a:latin typeface="Avenir LT 65 Medium" panose="02000603020000020003" pitchFamily="2" charset="0"/>
                <a:ea typeface="MS PGothic" charset="0"/>
                <a:cs typeface="Avenir 35 Light"/>
              </a:rPr>
              <a:t> 2005, Tunis</a:t>
            </a:r>
            <a:endParaRPr lang="es-ES" sz="6000" spc="-150" dirty="0">
              <a:latin typeface="Avenir LT 65 Medium" panose="02000603020000020003" pitchFamily="2" charset="0"/>
              <a:ea typeface="MS PGothic" charset="0"/>
              <a:cs typeface="Avenir 35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30280" y="4402794"/>
            <a:ext cx="5617536" cy="1200329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7200" spc="-150" dirty="0" smtClean="0">
                <a:latin typeface="Avenir LT 65 Medium" panose="02000603020000020003" pitchFamily="2" charset="0"/>
                <a:ea typeface="MS PGothic" charset="0"/>
                <a:cs typeface="Avenir 35 Light"/>
              </a:rPr>
              <a:t>Digital </a:t>
            </a:r>
            <a:r>
              <a:rPr lang="en-US" sz="7200" spc="-150" dirty="0" smtClean="0">
                <a:solidFill>
                  <a:srgbClr val="FF0000"/>
                </a:solidFill>
                <a:latin typeface="Avenir LT 65 Medium" panose="02000603020000020003" pitchFamily="2" charset="0"/>
                <a:ea typeface="MS PGothic" charset="0"/>
                <a:cs typeface="Avenir 35 Light"/>
              </a:rPr>
              <a:t>Divide</a:t>
            </a:r>
            <a:endParaRPr lang="es-ES" sz="7200" spc="-150" dirty="0">
              <a:solidFill>
                <a:srgbClr val="FF0000"/>
              </a:solidFill>
              <a:latin typeface="Avenir LT 65 Medium" panose="02000603020000020003" pitchFamily="2" charset="0"/>
              <a:ea typeface="MS PGothic" charset="0"/>
              <a:cs typeface="Avenir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235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>
            <a:off x="-540568" y="3157854"/>
            <a:ext cx="10450112" cy="1351266"/>
          </a:xfrm>
          <a:prstGeom prst="rightArrow">
            <a:avLst>
              <a:gd name="adj1" fmla="val 75930"/>
              <a:gd name="adj2" fmla="val 43157"/>
            </a:avLst>
          </a:prstGeom>
          <a:solidFill>
            <a:schemeClr val="accent2">
              <a:alpha val="91000"/>
            </a:schemeClr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s-ES" sz="1200">
              <a:solidFill>
                <a:schemeClr val="bg1"/>
              </a:solidFill>
              <a:latin typeface="Avenir LT 55 Roman" pitchFamily="2" charset="0"/>
            </a:endParaRPr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gAeAMBEQACEQEDEQH/xAAbAAACAwEBAQAAAAAAAAAAAAAABgEEBQcCA//EAEYQAAEDAQMEDgYJAgcBAAAAAAEAAgMEBQYRITFR0RIVFjVBVGFzdIGRobLBEyIyNlJyFDNCcZKTscLhI6ImRFNiY4LwB//EABsBAAMAAwEBAAAAAAAAAAAAAAAEBQEDBgIH/8QAMhEAAQMBAwkIAwEBAQAAAAAAAAECAwQFEVISFBUhMTNBUXETMjSBkaGxwSJh8NFi4f/aAAwDAQACEQMRAD8A7LaVfDZ1OZpzyNaM7joC2RROldktNM87IGZbhTqrxV87j6J4gbwBgBPaVUZRRIn5ayBLac7l/HUhX24tLjsvdqXvNYcJq0hU4/ZA25tLjsvdqRmsOEM/qcfwG3Npcdl7tSM1hwhn9Tj+A25tLjsvdqRmsOEM/qcfwG3Npcdl7tSM0hwhn9Tj+A25tLjsvdqRmsOEM/qcfwG3Npcdl7tSM1hwhn9Tj+A25tLjsvdqRmkOEM/qcfwG3Npcdl7tSM1hwhn9Tj+A25tLjsvdqRmsOEM/qcfsgC2bSH+ck68NSM1hwhpCpx+yGjQXmnjcG1rRIzhe0YOCVmokuvj9B+mtVb8mb1GqnnjqImywuD2OGII4VOLYmXnqXT2o+PH1YQGgcucqxRMRseVzOatOVXz5PBDITZOJQBoWXZFTaJ2TMGQg4GR2bq0peaoZFqXaOU1FJUa01JzGKnuxQxgelMkp0l2A7kg6tlXZqLDLKgan5Xr/AH6Pct2rOeMGMfGdLXnzXlK2VNpl1l06pqS7zMO1LvVFE0ywu9PCMpwHrN6k7DWNetztSkyps2SFMputPcxc6cJpKABAAgAQAIAEAbtza5zK6ez3OxaWCVg0Y5D3hR6xiNkvTidNZkqvguXhqKFub8VfOeQVCl3LSLX+Jf5fBRTAmXrGoDaNa2E4iMes8jQtNRN2TL+I1R0+cSo1dnEfYo2RRtZG0Na0YAAZlDVVVb1Ora1GpcmwJZY4W7KV7WNHC44BDWq5bkQw57WJe5bkPMFTBUAmCaOQDPsHArLmOb3kuPLJWSdxUU+q8mwTLzWY2jnbUQt2MMpwIGZrv5Vajny25K7UOctKlSJ2W3YvyYidJgIAEACABAAgC7db3qHRf3FSq/vp0OgsjdO6/RNu78VfOeQTtLuWkuv8S/y+CimBMa7mRD6NUy4ZTIG9gx81Lr3fkjS9ZDfwc793DFwJAsHOrUtCS0ap0z3Esx/pt4GhdHBCkLMlNvE4erqnVMivVdXA+FPNJTTNmgeWSNzOC9vY17cl2w0xvdE9HsW5UOiWdU/TKKGow2JkaCRoPCudlZ2b1byO4ppe2hbJzQ8WpQttCjdTudscSCHYY4EFZhlWJ+UYqYEnjVircYm5IccP5f8AKc0h/wAkzQ6Y/Yg3SyZKzLyx/wAo0h/yYWx+T/YoVt3K6maXxhs7B8GfsW+Otjety6hWazJo0vTWn6MhNk8EGAQBdut71Doo8RUqv3idDoLI3Tuv0Tbu/FXznkE7S7lpLr/Ev/uBRTAmN9zt7puePhClV+8TodDZG5d1+kN45kiVTlsX1bPlC6pdp88Z3UPSweh/u9vNS/L5lc9V75x2lneFZ0NLFLjpGKADFABkKAMC8ljtnifV0zMJmZXgfbGtPUlRkLkO2Em0aJHtWVia09//AEUVVOfBAF263vUOijxFSq/eJ0OgsjdO6/RNu78VfOeQTtLuWkuv8S/+4FFMCY33O3um54+EKVX7xOh0Nkbl3X6Q3jmSJVOWxfVs+ULql2nzxndQ9LB6PsyqqY2hkdTM1ozNbIQAtaxMVb1RPQ2tnlalzXKidVJ+m1nG6j812tHYx4U9EPWcz419VD6bWcbqPzXa0djHhT0QM5nxr6qS2vrWuDm1lRiP+UrCwxrqVqehlKqdFvR6+qjbdu132gx8NRh6eMY4j7TdKkVlMkK3t2KdJZlctS1Wv7ye5tnMkiqc7tOAUtoVELRg1rzsRoGcK9A/LjRynIVMaRzOYmxFKy2mgu3W96h0UeIqVX7xOh0Fkbp3X6Jt3fir5zyCdpdy0l1/iX+XwUUwJjfc7e6bnj+gUqv3idDobI3Luv0hvHMkSqcti+rZ8oXVLtPnjO6h6WD0CABYAEACyAx3Lp3mpmqcP6YZsAdJxB8lMtF6ZKM4l2w4nK90vC64bTmUk6QQbfeH2zVEcDg3sACt0qXQtOVr1Ral9xQTAmXbre9Q6KPEVKr94nQ6CyN07r9E27vxV855BO0u5aS6/wAS/wDuBRTAmN9zt7puePhClV+8TodDZG5d1+kN45kiVTlsX1bPlC6pdp88Z3UPS8noa7Ju/QVdnQTzNkMj24nB5HCpM9ZKyRWpsQ6Ojsunmga9196/subl7M+GX8wrVn8wzoal/fqobl7M+GX8woz+YNDUv79VJbdizAQTHIeQyFYWvnXiZSx6VFvuX1U1YYY4I2xwsaxjRgGtGACUc5XLeu0pMY1jUa1LkQ+Fp1sdBSPnkwyZGt+I8AXuKNZXo1DVUTtgjV7jnr3uke57zi5xxcdJV5EREuQ5FVVy3rtIWQLt1veodF/cVKr94nQv2Rundfom3d+KvnPIJ2l3LSXX+Jf/AHAopgTG+5pxs+YaJj4QpVfvE6HQ2RuXdfpDeOZIlU5cwFrGtOcDArqVW/WfPWpciIpKwZH27UjZLFp9ifZBafvxKgViKk7jsrMejqVt3A1EsPggAQAFACdeqCsbVCWZ2zpzkj2IwDeQ8vKqtE6PJyU2nPWoyZH5TlvbwMJPEoEGS7db3qHRf3FSq/eJ0L9kbp3X6Jt3fir5zyCdpdy0l1/iX+XwUUwJjNcuYY1MBznB4HcfJTq9vdcW7If3meYznMppbOeW1SmktOePDBpcXs+45f46l0NNJ2kSKcVXQLDUOb5p5lJMCZfsq1qizHn0WD43e1G7MeXkKWqKZkya9o7R10lKv460XgbYvbHhlo34/OElo1cRW063AvqG62Lib/xhGjXYg06zAvqS29sOyGypJQOHBwJWFs13BxlLcj4sU3qGsgrYGzU79kw9oOgpCSN0bslxXgnjnZlxreh6rKaOrppIJRi14wPJyrDHqxyOQ9SxtlYrHbFOdTROgmkif7THFp6l0DXI5EVDkHsVjlau1Dwsngu3W96h0UeIqVX7xOh0Fkbp3X6Jt3fir5zyCdpdy0l1/iX+XwUUwJlyyKz6BXxzk+p7L/lP/sepaZ4+0jVqDNJP2MyP4ceh0FpBaCDiDwqEdai36zIvDZO2NOHxACoi9g/ENCbpKjsXXLsUm2lQ5yy9veT+uEd7XMcWPaWuacC05wVdRUVL0ORVFRVRU1oQsmAQAIAEAMNy5HiunjBOwdHsiOUEYfqptotTIReN5bsNzkmc3hcN5zKQdMIV4QG2zU4cJB7grdLuWnK16IlS67+1GemBMu3W96h0UeIqVX7xOh0Fkbp3X6Jt3fir5zyCdpdy0l1/iX+XwUUwJggBouxa4LW0NS7AjJE48P8At1KZWU9y9o3zLlm1l6di/wAv8GXOp5aM21bGpbR9Z4LJcMkjM/XpTEFU+HUmwRq7PhqdbtS80F2outXxk+hdFM3gy7E96pMtCJe9qIcljVDV/C5fYrG79qcV/vbrWzPYMRo0XV4PdA3P2rxX+9utGewYg0XV4PdCWXetRzsDThvKXtw/VC10CcTKWVVqt2Td5oNNhWSLMhdsnB80ntuGb7gpVTULM79IdDQUKUrNety7TSeQ1pc44AZSUttHlVES9TnVfUfSq2aoGaR5I+7g7l0ETMhiN5HITydrK5/NT4L2aS7db3qHRR4ipVfvE6HQWRundfom3RhbFX8/kE7S7lpLtDxL/L4KKYEwQAIAY7IvIYw2G0CXDMJQMT161Pnor/yj9CzSWnk/jN6/6M8M0U8Ykika9hzOacQpqtVq3KhbY9r0ymreh9Fg9EYIAMAgAyIAMQOHMgBWvFbbZWOo6N+yYckkgzHkCpUlKqLlv8iHaFcjk7KNeq/QtqiRQQBcusf8Vjoo8RUqv3idDoLI3Tuv0ad7aJ0dS2saPUeA150FbKGZLuzU1WpTLf2zfMwFRIgIAEACAPpBPLTv2cEr43cJa7DFeXMa9LnJee45HxrexbjRhvFaUYAMjJPnYPLBLrRQrwHWWnUN43n33U1/+nB+E614zGPmps0tPyT+8w3U1/wU/wCE60ZjHzUNLT8k/vMg3pryMjIB/wBTrRmMX7DS0/JP7zKFZatbWAtnnOwP2G5At8dPHHragpNVzTJc92oprcLAgDxLIyKN0krwxjRi5xOQBYVUal6nprVcqNbtU1v/AJ7SS1NTU2xMxzGS+pC1wyhgza1Dnl7V6uOrpIOwiRnHiO1RBHUROjlaHMcMCDwrSMinaN1Kpjy6zZ2FpzRzDHDrCbZWStS5dZPksyB63pq6GfucvBooux2te8/fyQ06IixL7f4RucvBooux2tGfv5IGiIsS+wbnLwaKLsdrRn7+SBoiLEvsG5y8Gii7Ha0Z+/kgaIixL7BucvBooux2tGfv5IGh4sS+3+BucvBooux2tGfv5IGh4sS+3+BucvBooux2tGfv5IGiIsS+wbnLwaKLsdrRn7+SBoiLEvsG5y8Gii7Ha0Z+/kgaIixL7BucvBooux2tGfv5IGiIsS+wG7l4MMgoh1O1oz9/JA0RFiX2PvRXGnqZ2S25VelYw4thYMGA/dw9aXlnfL3lHYKSKDuJr5jtBDHTxNihaGsaMAAtI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HgAeAMBEQACEQEDEQH/xAAbAAACAwEBAQAAAAAAAAAAAAAABgEEBQcCA//EAEYQAAEDAQMEDgYJAgcBAAAAAAEAAgMEBQYRITFR0RIVFjVBVGFzdIGRobLBEyIyNlJyFDNCcZKTscLhI6ImRFNiY4LwB//EABsBAAMAAwEBAAAAAAAAAAAAAAAEBQEDBgIH/8QAMhEAAQMBAwkIAwEBAQAAAAAAAAECAwQFEVISFBUhMTNBUXETMjSBkaGxwSJh8NFi4f/aAAwDAQACEQMRAD8A7LaVfDZ1OZpzyNaM7joC2RROldktNM87IGZbhTqrxV87j6J4gbwBgBPaVUZRRIn5ayBLac7l/HUhX24tLjsvdqXvNYcJq0hU4/ZA25tLjsvdqRmsOEM/qcfwG3Npcdl7tSM1hwhn9Tj+A25tLjsvdqRmsOEM/qcfwG3Npcdl7tSM0hwhn9Tj+A25tLjsvdqRmsOEM/qcfwG3Npcdl7tSM1hwhn9Tj+A25tLjsvdqRmkOEM/qcfwG3Npcdl7tSM1hwhn9Tj+A25tLjsvdqRmsOEM/qcfsgC2bSH+ck68NSM1hwhpCpx+yGjQXmnjcG1rRIzhe0YOCVmokuvj9B+mtVb8mb1GqnnjqImywuD2OGII4VOLYmXnqXT2o+PH1YQGgcucqxRMRseVzOatOVXz5PBDITZOJQBoWXZFTaJ2TMGQg4GR2bq0peaoZFqXaOU1FJUa01JzGKnuxQxgelMkp0l2A7kg6tlXZqLDLKgan5Xr/AH6Pct2rOeMGMfGdLXnzXlK2VNpl1l06pqS7zMO1LvVFE0ywu9PCMpwHrN6k7DWNetztSkyps2SFMputPcxc6cJpKABAAgAQAIAEAbtza5zK6ez3OxaWCVg0Y5D3hR6xiNkvTidNZkqvguXhqKFub8VfOeQVCl3LSLX+Jf5fBRTAmXrGoDaNa2E4iMes8jQtNRN2TL+I1R0+cSo1dnEfYo2RRtZG0Na0YAAZlDVVVb1Ora1GpcmwJZY4W7KV7WNHC44BDWq5bkQw57WJe5bkPMFTBUAmCaOQDPsHArLmOb3kuPLJWSdxUU+q8mwTLzWY2jnbUQt2MMpwIGZrv5Vajny25K7UOctKlSJ2W3YvyYidJgIAEACABAAgC7db3qHRf3FSq/vp0OgsjdO6/RNu78VfOeQTtLuWkuv8S/y+CimBMa7mRD6NUy4ZTIG9gx81Lr3fkjS9ZDfwc793DFwJAsHOrUtCS0ap0z3Esx/pt4GhdHBCkLMlNvE4erqnVMivVdXA+FPNJTTNmgeWSNzOC9vY17cl2w0xvdE9HsW5UOiWdU/TKKGow2JkaCRoPCudlZ2b1byO4ppe2hbJzQ8WpQttCjdTudscSCHYY4EFZhlWJ+UYqYEnjVircYm5IccP5f8AKc0h/wAkzQ6Y/Yg3SyZKzLyx/wAo0h/yYWx+T/YoVt3K6maXxhs7B8GfsW+Otjety6hWazJo0vTWn6MhNk8EGAQBdut71Doo8RUqv3idDoLI3Tuv0Tbu/FXznkE7S7lpLr/Ev/uBRTAmN9zt7puePhClV+8TodDZG5d1+kN45kiVTlsX1bPlC6pdp88Z3UPSweh/u9vNS/L5lc9V75x2lneFZ0NLFLjpGKADFABkKAMC8ljtnifV0zMJmZXgfbGtPUlRkLkO2Em0aJHtWVia09//AEUVVOfBAF263vUOijxFSq/eJ0OgsjdO6/RNu78VfOeQTtLuWkuv8S/+4FFMCY33O3um54+EKVX7xOh0Nkbl3X6Q3jmSJVOWxfVs+ULql2nzxndQ9LB6PsyqqY2hkdTM1ozNbIQAtaxMVb1RPQ2tnlalzXKidVJ+m1nG6j812tHYx4U9EPWcz419VD6bWcbqPzXa0djHhT0QM5nxr6qS2vrWuDm1lRiP+UrCwxrqVqehlKqdFvR6+qjbdu132gx8NRh6eMY4j7TdKkVlMkK3t2KdJZlctS1Wv7ye5tnMkiqc7tOAUtoVELRg1rzsRoGcK9A/LjRynIVMaRzOYmxFKy2mgu3W96h0UeIqVX7xOh0Fkbp3X6Jt3fir5zyCdpdy0l1/iX+XwUUwJjfc7e6bnj+gUqv3idDobI3Luv0hvHMkSqcti+rZ8oXVLtPnjO6h6WD0CABYAEACyAx3Lp3mpmqcP6YZsAdJxB8lMtF6ZKM4l2w4nK90vC64bTmUk6QQbfeH2zVEcDg3sACt0qXQtOVr1Ral9xQTAmXbre9Q6KPEVKr94nQ6CyN07r9E27vxV855BO0u5aS6/wAS/wDuBRTAmN9zt7puePhClV+8TodDZG5d1+kN45kiVTlsX1bPlC6pdp88Z3UPS8noa7Ju/QVdnQTzNkMj24nB5HCpM9ZKyRWpsQ6Ojsunmga9196/subl7M+GX8wrVn8wzoal/fqobl7M+GX8woz+YNDUv79VJbdizAQTHIeQyFYWvnXiZSx6VFvuX1U1YYY4I2xwsaxjRgGtGACUc5XLeu0pMY1jUa1LkQ+Fp1sdBSPnkwyZGt+I8AXuKNZXo1DVUTtgjV7jnr3uke57zi5xxcdJV5EREuQ5FVVy3rtIWQLt1veodF/cVKr94nQv2Rundfom3d+KvnPIJ2l3LSXX+Jf/AHAopgTG+5pxs+YaJj4QpVfvE6HQ2RuXdfpDeOZIlU5cwFrGtOcDArqVW/WfPWpciIpKwZH27UjZLFp9ifZBafvxKgViKk7jsrMejqVt3A1EsPggAQAFACdeqCsbVCWZ2zpzkj2IwDeQ8vKqtE6PJyU2nPWoyZH5TlvbwMJPEoEGS7db3qHRf3FSq/eJ0L9kbp3X6Jt3fir5zyCdpdy0l1/iX+XwUUwJjNcuYY1MBznB4HcfJTq9vdcW7If3meYznMppbOeW1SmktOePDBpcXs+45f46l0NNJ2kSKcVXQLDUOb5p5lJMCZfsq1qizHn0WD43e1G7MeXkKWqKZkya9o7R10lKv460XgbYvbHhlo34/OElo1cRW063AvqG62Lib/xhGjXYg06zAvqS29sOyGypJQOHBwJWFs13BxlLcj4sU3qGsgrYGzU79kw9oOgpCSN0bslxXgnjnZlxreh6rKaOrppIJRi14wPJyrDHqxyOQ9SxtlYrHbFOdTROgmkif7THFp6l0DXI5EVDkHsVjlau1Dwsngu3W96h0UeIqVX7xOh0Fkbp3X6Jt3fir5zyCdpdy0l1/iX+XwUUwJlyyKz6BXxzk+p7L/lP/sepaZ4+0jVqDNJP2MyP4ceh0FpBaCDiDwqEdai36zIvDZO2NOHxACoi9g/ENCbpKjsXXLsUm2lQ5yy9veT+uEd7XMcWPaWuacC05wVdRUVL0ORVFRVRU1oQsmAQAIAEAMNy5HiunjBOwdHsiOUEYfqptotTIReN5bsNzkmc3hcN5zKQdMIV4QG2zU4cJB7grdLuWnK16IlS67+1GemBMu3W96h0UeIqVX7xOh0Fkbp3X6Jt3fir5zyCdpdy0l1/iX+XwUUwJggBouxa4LW0NS7AjJE48P8At1KZWU9y9o3zLlm1l6di/wAv8GXOp5aM21bGpbR9Z4LJcMkjM/XpTEFU+HUmwRq7PhqdbtS80F2outXxk+hdFM3gy7E96pMtCJe9qIcljVDV/C5fYrG79qcV/vbrWzPYMRo0XV4PdA3P2rxX+9utGewYg0XV4PdCWXetRzsDThvKXtw/VC10CcTKWVVqt2Td5oNNhWSLMhdsnB80ntuGb7gpVTULM79IdDQUKUrNety7TSeQ1pc44AZSUttHlVES9TnVfUfSq2aoGaR5I+7g7l0ETMhiN5HITydrK5/NT4L2aS7db3qHRR4ipVfvE6HQWRundfom3RhbFX8/kE7S7lpLtDxL/L4KKYEwQAIAY7IvIYw2G0CXDMJQMT161Pnor/yj9CzSWnk/jN6/6M8M0U8Ykika9hzOacQpqtVq3KhbY9r0ymreh9Fg9EYIAMAgAyIAMQOHMgBWvFbbZWOo6N+yYckkgzHkCpUlKqLlv8iHaFcjk7KNeq/QtqiRQQBcusf8Vjoo8RUqv3idDoLI3Tuv0ad7aJ0dS2saPUeA150FbKGZLuzU1WpTLf2zfMwFRIgIAEACAPpBPLTv2cEr43cJa7DFeXMa9LnJee45HxrexbjRhvFaUYAMjJPnYPLBLrRQrwHWWnUN43n33U1/+nB+E614zGPmps0tPyT+8w3U1/wU/wCE60ZjHzUNLT8k/vMg3pryMjIB/wBTrRmMX7DS0/JP7zKFZatbWAtnnOwP2G5At8dPHHragpNVzTJc92oprcLAgDxLIyKN0krwxjRi5xOQBYVUal6nprVcqNbtU1v/AJ7SS1NTU2xMxzGS+pC1wyhgza1Dnl7V6uOrpIOwiRnHiO1RBHUROjlaHMcMCDwrSMinaN1Kpjy6zZ2FpzRzDHDrCbZWStS5dZPksyB63pq6GfucvBooux2te8/fyQ06IixL7f4RucvBooux2tGfv5IGiIsS+wbnLwaKLsdrRn7+SBoiLEvsG5y8Gii7Ha0Z+/kgaIixL7BucvBooux2tGfv5IGh4sS+3+BucvBooux2tGfv5IGh4sS+3+BucvBooux2tGfv5IGiIsS+wbnLwaKLsdrRn7+SBoiLEvsG5y8Gii7Ha0Z+/kgaIixL7BucvBooux2tGfv5IGiIsS+wG7l4MMgoh1O1oz9/JA0RFiX2PvRXGnqZ2S25VelYw4thYMGA/dw9aXlnfL3lHYKSKDuJr5jtBDHTxNihaGsaMAAtIy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ncrypted-tbn0.gstatic.com/images?q=tbn:ANd9GcS-1vFJ54Sw1jjIekKzfbhJY0oy64zsm_zN6RcIN3qWMLn2OBK9my3JS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8" y="1419335"/>
            <a:ext cx="1377027" cy="13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56" y="3890852"/>
            <a:ext cx="3065556" cy="2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02" y="41160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https://www.facebook.com/images/fb_icon_325x3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26" y="2058166"/>
            <a:ext cx="1563853" cy="156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2" y="646112"/>
            <a:ext cx="415766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95499" y="557125"/>
            <a:ext cx="2254880" cy="1356508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2191" tIns="61096" rIns="122191" bIns="61096" anchor="ctr"/>
          <a:lstStyle/>
          <a:p>
            <a:pPr algn="ctr" defTabSz="1222375"/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available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computing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power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:</a:t>
            </a:r>
            <a:r>
              <a:rPr lang="es-ES_tradnl" sz="2400" b="1" dirty="0" smtClean="0">
                <a:latin typeface="Avenir LT 55 Roman" pitchFamily="2" charset="0"/>
              </a:rPr>
              <a:t> </a:t>
            </a:r>
          </a:p>
          <a:p>
            <a:pPr algn="ctr" defTabSz="1222375"/>
            <a:r>
              <a:rPr lang="es-ES_tradnl" sz="2400" b="1" dirty="0" smtClean="0">
                <a:latin typeface="Avenir LT 55 Roman" pitchFamily="2" charset="0"/>
              </a:rPr>
              <a:t>CLOUD</a:t>
            </a:r>
            <a:endParaRPr lang="en-US" sz="2400" b="1" dirty="0">
              <a:latin typeface="Avenir LT 55 Rom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5094" y="2204362"/>
            <a:ext cx="201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lvl="1" algn="ctr">
              <a:buClr>
                <a:schemeClr val="bg2"/>
              </a:buClr>
              <a:defRPr/>
            </a:pPr>
            <a:endParaRPr lang="es-ES" sz="2800" b="1" spc="-100" dirty="0" smtClean="0">
              <a:latin typeface="Avenir LT 55 Roman" pitchFamily="2" charset="0"/>
              <a:ea typeface="MS PGothic" charset="0"/>
              <a:cs typeface="Avenir 55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4161" y="4881819"/>
            <a:ext cx="178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lvl="1">
              <a:buClr>
                <a:schemeClr val="bg2"/>
              </a:buClr>
              <a:defRPr/>
            </a:pPr>
            <a:endParaRPr lang="es-ES" sz="2800" b="1" spc="-100" dirty="0" smtClean="0">
              <a:latin typeface="Avenir LT 55 Roman" pitchFamily="2" charset="0"/>
              <a:ea typeface="MS PGothic" charset="0"/>
              <a:cs typeface="Avenir 55 Roman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8" b="776"/>
          <a:stretch/>
        </p:blipFill>
        <p:spPr bwMode="auto">
          <a:xfrm>
            <a:off x="707911" y="2727582"/>
            <a:ext cx="8893392" cy="21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ight Arrow 48"/>
          <p:cNvSpPr/>
          <p:nvPr/>
        </p:nvSpPr>
        <p:spPr>
          <a:xfrm>
            <a:off x="-540568" y="3157854"/>
            <a:ext cx="1582559" cy="1351266"/>
          </a:xfrm>
          <a:prstGeom prst="rightArrow">
            <a:avLst>
              <a:gd name="adj1" fmla="val 75930"/>
              <a:gd name="adj2" fmla="val 43157"/>
            </a:avLst>
          </a:prstGeom>
          <a:solidFill>
            <a:schemeClr val="accent2">
              <a:alpha val="91000"/>
            </a:schemeClr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s-ES" sz="1200">
              <a:solidFill>
                <a:schemeClr val="bg1"/>
              </a:solidFill>
              <a:latin typeface="Avenir LT 55 Roman" pitchFamily="2" charset="0"/>
            </a:endParaRPr>
          </a:p>
        </p:txBody>
      </p:sp>
      <p:sp>
        <p:nvSpPr>
          <p:cNvPr id="29" name="AutoShape 2"/>
          <p:cNvSpPr>
            <a:spLocks noChangeAspect="1" noChangeArrowheads="1"/>
          </p:cNvSpPr>
          <p:nvPr/>
        </p:nvSpPr>
        <p:spPr bwMode="auto">
          <a:xfrm>
            <a:off x="5659195" y="4905288"/>
            <a:ext cx="2152893" cy="1362082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2191" tIns="61096" rIns="122191" bIns="61096" anchor="ctr"/>
          <a:lstStyle/>
          <a:p>
            <a:pPr marL="0" lvl="1" algn="ctr" defTabSz="1222375"/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/>
            </a:r>
            <a:b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</a:b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d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emocratization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of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the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access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device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venir LT 55 Roman" pitchFamily="2" charset="0"/>
            </a:endParaRPr>
          </a:p>
        </p:txBody>
      </p: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4837958" y="1235379"/>
            <a:ext cx="2378659" cy="1359293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2191" tIns="61096" rIns="122191" bIns="61096" anchor="ctr"/>
          <a:lstStyle/>
          <a:p>
            <a:pPr marL="0" lvl="1" algn="ctr" defTabSz="1222375"/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Very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Fast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N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etworks: </a:t>
            </a:r>
            <a:r>
              <a:rPr lang="es-ES" sz="2800" b="1" spc="-100" dirty="0" err="1" smtClean="0">
                <a:latin typeface="Avenir LT 55 Roman" pitchFamily="2" charset="0"/>
                <a:ea typeface="MS PGothic" charset="0"/>
                <a:cs typeface="Avenir 55 Roman"/>
              </a:rPr>
              <a:t>4G</a:t>
            </a:r>
            <a:r>
              <a:rPr lang="es-ES" sz="2800" b="1" spc="-100" dirty="0" smtClean="0">
                <a:latin typeface="Avenir LT 55 Roman" pitchFamily="2" charset="0"/>
                <a:ea typeface="MS PGothic" charset="0"/>
                <a:cs typeface="Avenir 55 Roman"/>
              </a:rPr>
              <a:t>/</a:t>
            </a:r>
            <a:r>
              <a:rPr lang="es-ES" sz="2800" b="1" spc="-100" dirty="0" err="1" smtClean="0">
                <a:latin typeface="Avenir LT 55 Roman" pitchFamily="2" charset="0"/>
                <a:ea typeface="MS PGothic" charset="0"/>
                <a:cs typeface="Avenir 55 Roman"/>
              </a:rPr>
              <a:t>LTE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venir LT 55 Roman" pitchFamily="2" charset="0"/>
            </a:endParaRPr>
          </a:p>
        </p:txBody>
      </p:sp>
      <p:sp>
        <p:nvSpPr>
          <p:cNvPr id="33" name="AutoShape 2"/>
          <p:cNvSpPr>
            <a:spLocks noChangeAspect="1" noChangeArrowheads="1"/>
          </p:cNvSpPr>
          <p:nvPr/>
        </p:nvSpPr>
        <p:spPr bwMode="auto">
          <a:xfrm>
            <a:off x="3247924" y="5143429"/>
            <a:ext cx="2491777" cy="1492202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2191" tIns="61096" rIns="122191" bIns="61096" anchor="ctr"/>
          <a:lstStyle/>
          <a:p>
            <a:pPr marL="0" lvl="1" algn="ctr" defTabSz="1222375"/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Easy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to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access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marketplaces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: </a:t>
            </a:r>
            <a:r>
              <a:rPr lang="es-ES" sz="2800" b="1" spc="-100" dirty="0">
                <a:latin typeface="Avenir LT 55 Roman" pitchFamily="2" charset="0"/>
                <a:ea typeface="MS PGothic" charset="0"/>
                <a:cs typeface="Avenir 55 Roman"/>
              </a:rPr>
              <a:t>Apps</a:t>
            </a:r>
          </a:p>
          <a:p>
            <a:pPr algn="ctr" defTabSz="1222375"/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	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venir LT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9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133"/>
            <a:ext cx="9156384" cy="686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6336" y="5033432"/>
            <a:ext cx="8145404" cy="1473694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2191" tIns="61096" rIns="122191" bIns="61096" anchor="ctr"/>
          <a:lstStyle/>
          <a:p>
            <a:pPr defTabSz="1222375"/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And </a:t>
            </a:r>
            <a:r>
              <a:rPr lang="es-ES_tradn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how</a:t>
            </a:r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that</a:t>
            </a:r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affects</a:t>
            </a:r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new </a:t>
            </a:r>
            <a:r>
              <a:rPr lang="es-ES_tradn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markets</a:t>
            </a:r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in </a:t>
            </a:r>
            <a:r>
              <a:rPr lang="es-ES_tradn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emerging</a:t>
            </a:r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 </a:t>
            </a:r>
            <a:r>
              <a:rPr lang="es-ES_tradn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economies</a:t>
            </a:r>
            <a:r>
              <a:rPr lang="es-ES_tradn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itchFamily="2" charset="0"/>
              </a:rPr>
              <a:t>?</a:t>
            </a:r>
            <a:endParaRPr lang="es-ES_tradnl" sz="4400" dirty="0" smtClean="0">
              <a:latin typeface="Avenir LT 55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875" y="3296094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#&gt; </a:t>
            </a:r>
            <a:r>
              <a:rPr lang="es-ES" sz="28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build_my_app</a:t>
            </a:r>
            <a:r>
              <a:rPr lang="es-ES" sz="2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s-ES" sz="28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s-E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...]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774249"/>
            <a:ext cx="8016875" cy="59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2340" y="571196"/>
            <a:ext cx="4196862" cy="3416320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venir LT 65 Medium" panose="02000603020000020003" pitchFamily="2" charset="0"/>
              </a:rPr>
              <a:t>Brazilian </a:t>
            </a:r>
            <a:r>
              <a:rPr lang="en-US" sz="2400" dirty="0" err="1">
                <a:latin typeface="Avenir LT 65 Medium" panose="02000603020000020003" pitchFamily="2" charset="0"/>
              </a:rPr>
              <a:t>indian</a:t>
            </a:r>
            <a:r>
              <a:rPr lang="en-US" sz="2400" dirty="0">
                <a:latin typeface="Avenir LT 65 Medium" panose="02000603020000020003" pitchFamily="2" charset="0"/>
              </a:rPr>
              <a:t> of the </a:t>
            </a:r>
            <a:r>
              <a:rPr lang="en-US" sz="2400" dirty="0" err="1">
                <a:latin typeface="Avenir LT 65 Medium" panose="02000603020000020003" pitchFamily="2" charset="0"/>
              </a:rPr>
              <a:t>Potyguara</a:t>
            </a:r>
            <a:r>
              <a:rPr lang="en-US" sz="2400" dirty="0">
                <a:latin typeface="Avenir LT 65 Medium" panose="02000603020000020003" pitchFamily="2" charset="0"/>
              </a:rPr>
              <a:t> nation using a mobile </a:t>
            </a:r>
            <a:r>
              <a:rPr lang="en-US" sz="2400" dirty="0" err="1">
                <a:latin typeface="Avenir LT 65 Medium" panose="02000603020000020003" pitchFamily="2" charset="0"/>
              </a:rPr>
              <a:t>telecentre</a:t>
            </a:r>
            <a:endParaRPr lang="en-US" sz="2400" dirty="0">
              <a:latin typeface="Avenir LT 65 Medium" panose="02000603020000020003" pitchFamily="2" charset="0"/>
            </a:endParaRPr>
          </a:p>
          <a:p>
            <a:r>
              <a:rPr lang="en-US" sz="2400" dirty="0">
                <a:latin typeface="Avenir LT 65 Medium" panose="02000603020000020003" pitchFamily="2" charset="0"/>
              </a:rPr>
              <a:t>infrastructure in São Paulo, Brazil. </a:t>
            </a:r>
            <a:r>
              <a:rPr lang="en-US" sz="2400" dirty="0">
                <a:latin typeface="Avenir LT 65 Medium" panose="02000603020000020003" pitchFamily="2" charset="0"/>
              </a:rPr>
              <a:t>They are available at different cities in the Amazon </a:t>
            </a:r>
            <a:r>
              <a:rPr lang="en-US" sz="2400" dirty="0" smtClean="0">
                <a:latin typeface="Avenir LT 65 Medium" panose="02000603020000020003" pitchFamily="2" charset="0"/>
              </a:rPr>
              <a:t>rain forest</a:t>
            </a:r>
            <a:r>
              <a:rPr lang="en-US" sz="2400" dirty="0">
                <a:latin typeface="Avenir LT 65 Medium" panose="02000603020000020003" pitchFamily="2" charset="0"/>
              </a:rPr>
              <a:t>, but there is the need to at least double their number.</a:t>
            </a:r>
            <a:endParaRPr lang="en-US" sz="2400" dirty="0">
              <a:latin typeface="Avenir LT 65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Custom Design">
  <a:themeElements>
    <a:clrScheme name="GM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002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11551</TotalTime>
  <Words>201</Words>
  <Application>Microsoft Office PowerPoint</Application>
  <PresentationFormat>On-screen Show (4:3)</PresentationFormat>
  <Paragraphs>25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Myriad Landor</vt:lpstr>
      <vt:lpstr>Avenir LT 65 Medium</vt:lpstr>
      <vt:lpstr>Avenir LT 55 Roman</vt:lpstr>
      <vt:lpstr>Calibri</vt:lpstr>
      <vt:lpstr>Courier New</vt:lpstr>
      <vt:lpstr>Avenir 55 Roman</vt:lpstr>
      <vt:lpstr>Avenir 35 Light</vt:lpstr>
      <vt:lpstr>MS PGothic</vt:lpstr>
      <vt:lpstr>11_Custom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</dc:creator>
  <cp:lastModifiedBy>Andres</cp:lastModifiedBy>
  <cp:revision>382</cp:revision>
  <dcterms:created xsi:type="dcterms:W3CDTF">2012-11-18T19:57:40Z</dcterms:created>
  <dcterms:modified xsi:type="dcterms:W3CDTF">2014-05-15T21:30:19Z</dcterms:modified>
</cp:coreProperties>
</file>