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Default Extension="xlsx" ContentType="application/vnd.openxmlformats-officedocument.spreadsheetml.sheet"/>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Default Extension="emf" ContentType="image/x-emf"/>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tags/tag282.xml" ContentType="application/vnd.openxmlformats-officedocument.presentationml.tags+xml"/>
  <Override PartName="/ppt/presentation.xml" ContentType="application/vnd.openxmlformats-officedocument.presentationml.presentation.main+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47.xml" ContentType="application/vnd.openxmlformats-officedocument.presentationml.tags+xml"/>
  <Override PartName="/ppt/tags/tag35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tags/tag336.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32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19.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44.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333.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notesSlides/notesSlide15.xml" ContentType="application/vnd.openxmlformats-officedocument.presentationml.notesSlide+xml"/>
  <Override PartName="/ppt/tags/tag349.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charts/chart2.xml" ContentType="application/vnd.openxmlformats-officedocument.drawingml.chart+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notesSlides/notesSlide17.xml" ContentType="application/vnd.openxmlformats-officedocument.presentationml.notes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Default Extension="gif" ContentType="image/gif"/>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notesSlides/notesSlide8.xml" ContentType="application/vnd.openxmlformats-officedocument.presentationml.notesSlide+xml"/>
  <Default Extension="vml" ContentType="application/vnd.openxmlformats-officedocument.vmlDrawing"/>
  <Override PartName="/ppt/tags/tag354.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charts/chart4.xml" ContentType="application/vnd.openxmlformats-officedocument.drawingml.chart+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xls" ContentType="application/vnd.ms-excel"/>
  <Default Extension="rels" ContentType="application/vnd.openxmlformats-package.relationships+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notesSlides/notesSlide19.xml" ContentType="application/vnd.openxmlformats-officedocument.presentationml.notesSlide+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notesSlides/notesSlide11.xml" ContentType="application/vnd.openxmlformats-officedocument.presentationml.notesSlide+xml"/>
  <Override PartName="/ppt/charts/chart6.xml" ContentType="application/vnd.openxmlformats-officedocument.drawingml.chart+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426" r:id="rId2"/>
    <p:sldId id="382" r:id="rId3"/>
    <p:sldId id="367" r:id="rId4"/>
    <p:sldId id="421" r:id="rId5"/>
    <p:sldId id="422" r:id="rId6"/>
    <p:sldId id="423" r:id="rId7"/>
    <p:sldId id="442" r:id="rId8"/>
    <p:sldId id="428" r:id="rId9"/>
    <p:sldId id="368" r:id="rId10"/>
    <p:sldId id="430" r:id="rId11"/>
    <p:sldId id="437" r:id="rId12"/>
    <p:sldId id="439" r:id="rId13"/>
    <p:sldId id="438" r:id="rId14"/>
    <p:sldId id="440" r:id="rId15"/>
    <p:sldId id="436" r:id="rId16"/>
    <p:sldId id="441" r:id="rId17"/>
    <p:sldId id="435" r:id="rId18"/>
    <p:sldId id="443" r:id="rId19"/>
    <p:sldId id="444" r:id="rId20"/>
    <p:sldId id="445" r:id="rId21"/>
    <p:sldId id="360" r:id="rId22"/>
  </p:sldIdLst>
  <p:sldSz cx="9144000" cy="6858000" type="screen4x3"/>
  <p:notesSz cx="7010400" cy="9296400"/>
  <p:custDataLst>
    <p:tags r:id="rId25"/>
  </p:custDataLst>
  <p:defaultTextStyle>
    <a:defPPr>
      <a:defRPr lang="es-ES_tradnl"/>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9900"/>
    <a:srgbClr val="003F87"/>
    <a:srgbClr val="006600"/>
    <a:srgbClr val="004187"/>
    <a:srgbClr val="007A3D"/>
    <a:srgbClr val="FF3300"/>
    <a:srgbClr val="009999"/>
    <a:srgbClr val="33CCCC"/>
    <a:srgbClr val="CCFF66"/>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2" autoAdjust="0"/>
    <p:restoredTop sz="94716" autoAdjust="0"/>
  </p:normalViewPr>
  <p:slideViewPr>
    <p:cSldViewPr snapToGrid="0">
      <p:cViewPr varScale="1">
        <p:scale>
          <a:sx n="107" d="100"/>
          <a:sy n="107" d="100"/>
        </p:scale>
        <p:origin x="-2040" y="-90"/>
      </p:cViewPr>
      <p:guideLst>
        <p:guide orient="horz"/>
        <p:guide orient="horz" pos="3060"/>
        <p:guide pos="337"/>
        <p:guide pos="5415"/>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6"/>
    </p:cViewPr>
  </p:sorterViewPr>
  <p:notesViewPr>
    <p:cSldViewPr snapToGrid="0">
      <p:cViewPr>
        <p:scale>
          <a:sx n="100" d="100"/>
          <a:sy n="100" d="100"/>
        </p:scale>
        <p:origin x="-1478" y="662"/>
      </p:cViewPr>
      <p:guideLst>
        <p:guide orient="horz" pos="2790"/>
        <p:guide pos="2872"/>
        <p:guide pos="4047"/>
        <p:guide pos="365"/>
        <p:guide pos="2124"/>
        <p:guide pos="233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5188916876574879E-3"/>
          <c:y val="7.5566750629724073E-3"/>
          <c:w val="0.98740554156171256"/>
          <c:h val="0.98740554156171256"/>
        </c:manualLayout>
      </c:layout>
      <c:doughnutChart>
        <c:varyColors val="1"/>
        <c:ser>
          <c:idx val="0"/>
          <c:order val="0"/>
          <c:tx>
            <c:strRef>
              <c:f>Sheet1!$A$2</c:f>
              <c:strCache>
                <c:ptCount val="1"/>
                <c:pt idx="0">
                  <c:v>Ventas</c:v>
                </c:pt>
              </c:strCache>
            </c:strRef>
          </c:tx>
          <c:spPr>
            <a:ln w="12700">
              <a:solidFill>
                <a:srgbClr val="004187"/>
              </a:solidFill>
            </a:ln>
          </c:spPr>
          <c:dPt>
            <c:idx val="0"/>
            <c:spPr>
              <a:solidFill>
                <a:srgbClr val="FFCC00"/>
              </a:solidFill>
              <a:ln w="12700">
                <a:noFill/>
                <a:prstDash val="solid"/>
              </a:ln>
            </c:spPr>
          </c:dPt>
          <c:dPt>
            <c:idx val="1"/>
            <c:spPr>
              <a:noFill/>
              <a:ln w="9525">
                <a:solidFill>
                  <a:srgbClr val="004187"/>
                </a:solidFill>
                <a:prstDash val="solid"/>
              </a:ln>
            </c:spPr>
          </c:dPt>
          <c:dPt>
            <c:idx val="2"/>
            <c:spPr>
              <a:solidFill>
                <a:srgbClr val="008080"/>
              </a:solidFill>
              <a:ln w="12700">
                <a:solidFill>
                  <a:srgbClr val="004187"/>
                </a:solidFill>
              </a:ln>
            </c:spPr>
          </c:dPt>
          <c:dPt>
            <c:idx val="3"/>
            <c:spPr>
              <a:solidFill>
                <a:srgbClr val="99CC00"/>
              </a:solidFill>
              <a:ln w="12700">
                <a:solidFill>
                  <a:srgbClr val="004187"/>
                </a:solidFill>
              </a:ln>
            </c:spPr>
          </c:dPt>
          <c:dPt>
            <c:idx val="4"/>
            <c:spPr>
              <a:solidFill>
                <a:srgbClr val="008000"/>
              </a:solidFill>
              <a:ln w="12700">
                <a:solidFill>
                  <a:srgbClr val="004187"/>
                </a:solidFill>
              </a:ln>
            </c:spPr>
          </c:dPt>
          <c:dPt>
            <c:idx val="5"/>
            <c:spPr>
              <a:solidFill>
                <a:srgbClr val="C0C0C0"/>
              </a:solidFill>
              <a:ln w="12700">
                <a:solidFill>
                  <a:srgbClr val="004187"/>
                </a:solidFill>
              </a:ln>
            </c:spPr>
          </c:dPt>
          <c:dPt>
            <c:idx val="6"/>
            <c:spPr>
              <a:solidFill>
                <a:srgbClr val="99CCFF"/>
              </a:solidFill>
              <a:ln w="12700">
                <a:solidFill>
                  <a:srgbClr val="004187"/>
                </a:solidFill>
              </a:ln>
            </c:spPr>
          </c:dPt>
          <c:dLbls>
            <c:delete val="1"/>
          </c:dLbls>
          <c:cat>
            <c:numRef>
              <c:f>Sheet1!$B$1:$C$1</c:f>
              <c:numCache>
                <c:formatCode>General</c:formatCode>
                <c:ptCount val="2"/>
              </c:numCache>
            </c:numRef>
          </c:cat>
          <c:val>
            <c:numRef>
              <c:f>Sheet1!$B$2:$C$2</c:f>
              <c:numCache>
                <c:formatCode>0%</c:formatCode>
                <c:ptCount val="2"/>
                <c:pt idx="0">
                  <c:v>0.42000000000000032</c:v>
                </c:pt>
                <c:pt idx="1">
                  <c:v>0.58000000000000018</c:v>
                </c:pt>
              </c:numCache>
            </c:numRef>
          </c:val>
        </c:ser>
        <c:dLbls>
          <c:showCatName val="1"/>
          <c:showPercent val="1"/>
        </c:dLbls>
        <c:firstSliceAng val="210"/>
        <c:holeSize val="65"/>
      </c:doughnutChart>
      <c:spPr>
        <a:noFill/>
        <a:ln w="13553">
          <a:noFill/>
        </a:ln>
      </c:spPr>
    </c:plotArea>
    <c:plotVisOnly val="1"/>
    <c:dispBlanksAs val="zero"/>
  </c:chart>
  <c:spPr>
    <a:noFill/>
    <a:ln>
      <a:noFill/>
    </a:ln>
  </c:spPr>
  <c:txPr>
    <a:bodyPr/>
    <a:lstStyle/>
    <a:p>
      <a:pPr>
        <a:defRPr sz="600" b="1" i="0" u="none" strike="noStrike" baseline="0">
          <a:solidFill>
            <a:schemeClr val="tx1"/>
          </a:solidFill>
          <a:latin typeface="Verdana"/>
          <a:ea typeface="Verdana"/>
          <a:cs typeface="Verdana"/>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5188916876574879E-3"/>
          <c:y val="7.5566750629724047E-3"/>
          <c:w val="0.98740554156171256"/>
          <c:h val="0.98740554156171256"/>
        </c:manualLayout>
      </c:layout>
      <c:doughnutChart>
        <c:varyColors val="1"/>
        <c:ser>
          <c:idx val="0"/>
          <c:order val="0"/>
          <c:tx>
            <c:strRef>
              <c:f>Sheet1!$A$2</c:f>
              <c:strCache>
                <c:ptCount val="1"/>
                <c:pt idx="0">
                  <c:v>Ventas</c:v>
                </c:pt>
              </c:strCache>
            </c:strRef>
          </c:tx>
          <c:dPt>
            <c:idx val="0"/>
            <c:spPr>
              <a:solidFill>
                <a:srgbClr val="17732F"/>
              </a:solidFill>
            </c:spPr>
          </c:dPt>
          <c:dPt>
            <c:idx val="1"/>
            <c:spPr>
              <a:noFill/>
              <a:ln>
                <a:solidFill>
                  <a:srgbClr val="003F87"/>
                </a:solidFill>
              </a:ln>
            </c:spPr>
          </c:dPt>
          <c:dPt>
            <c:idx val="2"/>
            <c:spPr>
              <a:solidFill>
                <a:srgbClr val="00B0F0"/>
              </a:solidFill>
              <a:ln>
                <a:solidFill>
                  <a:srgbClr val="00B0F0"/>
                </a:solidFill>
              </a:ln>
            </c:spPr>
          </c:dPt>
          <c:dLbls>
            <c:delete val="1"/>
          </c:dLbls>
          <c:cat>
            <c:strRef>
              <c:f>Sheet1!$B$1:$D$1</c:f>
              <c:strCache>
                <c:ptCount val="3"/>
                <c:pt idx="0">
                  <c:v>Medio Ambiente</c:v>
                </c:pt>
                <c:pt idx="1">
                  <c:v>Co + Ce</c:v>
                </c:pt>
                <c:pt idx="2">
                  <c:v>Agua</c:v>
                </c:pt>
              </c:strCache>
            </c:strRef>
          </c:cat>
          <c:val>
            <c:numRef>
              <c:f>Sheet1!$B$2:$D$2</c:f>
              <c:numCache>
                <c:formatCode>0%</c:formatCode>
                <c:ptCount val="3"/>
                <c:pt idx="0">
                  <c:v>0.55000000000000004</c:v>
                </c:pt>
                <c:pt idx="1">
                  <c:v>0.25</c:v>
                </c:pt>
                <c:pt idx="2">
                  <c:v>0.2</c:v>
                </c:pt>
              </c:numCache>
            </c:numRef>
          </c:val>
        </c:ser>
        <c:dLbls>
          <c:showCatName val="1"/>
          <c:showPercent val="1"/>
        </c:dLbls>
        <c:firstSliceAng val="262"/>
        <c:holeSize val="65"/>
      </c:doughnut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5316455696202528E-3"/>
          <c:y val="7.5949367088607575E-3"/>
          <c:w val="0.9873417721519"/>
          <c:h val="0.9873417721519"/>
        </c:manualLayout>
      </c:layout>
      <c:doughnutChart>
        <c:varyColors val="1"/>
        <c:ser>
          <c:idx val="0"/>
          <c:order val="0"/>
          <c:tx>
            <c:strRef>
              <c:f>Sheet1!$A$2</c:f>
              <c:strCache>
                <c:ptCount val="1"/>
                <c:pt idx="0">
                  <c:v>Ventas</c:v>
                </c:pt>
              </c:strCache>
            </c:strRef>
          </c:tx>
          <c:spPr>
            <a:ln w="12460">
              <a:solidFill>
                <a:srgbClr val="006600"/>
              </a:solidFill>
            </a:ln>
          </c:spPr>
          <c:dPt>
            <c:idx val="0"/>
            <c:spPr>
              <a:noFill/>
              <a:ln w="18689">
                <a:solidFill>
                  <a:srgbClr val="006600"/>
                </a:solidFill>
                <a:prstDash val="solid"/>
              </a:ln>
            </c:spPr>
          </c:dPt>
          <c:dPt>
            <c:idx val="1"/>
            <c:spPr>
              <a:solidFill>
                <a:srgbClr val="008000"/>
              </a:solidFill>
              <a:ln w="18689">
                <a:solidFill>
                  <a:srgbClr val="006600"/>
                </a:solidFill>
                <a:prstDash val="solid"/>
              </a:ln>
            </c:spPr>
          </c:dPt>
          <c:dPt>
            <c:idx val="2"/>
            <c:spPr>
              <a:solidFill>
                <a:srgbClr val="99CC00"/>
              </a:solidFill>
              <a:ln w="12460">
                <a:solidFill>
                  <a:srgbClr val="006600"/>
                </a:solidFill>
              </a:ln>
            </c:spPr>
          </c:dPt>
          <c:dPt>
            <c:idx val="3"/>
            <c:spPr>
              <a:solidFill>
                <a:srgbClr val="008080"/>
              </a:solidFill>
              <a:ln w="12460">
                <a:solidFill>
                  <a:srgbClr val="006600"/>
                </a:solidFill>
              </a:ln>
            </c:spPr>
          </c:dPt>
          <c:dPt>
            <c:idx val="4"/>
            <c:spPr>
              <a:solidFill>
                <a:srgbClr val="CCFFCC"/>
              </a:solidFill>
              <a:ln w="12460">
                <a:solidFill>
                  <a:srgbClr val="006600"/>
                </a:solidFill>
              </a:ln>
            </c:spPr>
          </c:dPt>
          <c:dPt>
            <c:idx val="5"/>
            <c:spPr>
              <a:solidFill>
                <a:srgbClr val="99CCFF"/>
              </a:solidFill>
              <a:ln w="12460">
                <a:solidFill>
                  <a:srgbClr val="006600"/>
                </a:solidFill>
              </a:ln>
            </c:spPr>
          </c:dPt>
          <c:dPt>
            <c:idx val="6"/>
            <c:spPr>
              <a:solidFill>
                <a:srgbClr val="99CCFF"/>
              </a:solidFill>
              <a:ln w="12460">
                <a:solidFill>
                  <a:srgbClr val="006600"/>
                </a:solidFill>
              </a:ln>
            </c:spPr>
          </c:dPt>
          <c:dLbls>
            <c:delete val="1"/>
          </c:dLbls>
          <c:cat>
            <c:numRef>
              <c:f>Sheet1!$B$1:$E$1</c:f>
              <c:numCache>
                <c:formatCode>General</c:formatCode>
                <c:ptCount val="4"/>
              </c:numCache>
            </c:numRef>
          </c:cat>
          <c:val>
            <c:numRef>
              <c:f>Sheet1!$B$2:$E$2</c:f>
              <c:numCache>
                <c:formatCode>0%</c:formatCode>
                <c:ptCount val="4"/>
                <c:pt idx="0">
                  <c:v>0.56699999999999995</c:v>
                </c:pt>
                <c:pt idx="1">
                  <c:v>0.29200000000000031</c:v>
                </c:pt>
                <c:pt idx="2">
                  <c:v>0.126</c:v>
                </c:pt>
                <c:pt idx="3">
                  <c:v>1.4999999999999998E-2</c:v>
                </c:pt>
              </c:numCache>
            </c:numRef>
          </c:val>
        </c:ser>
        <c:dLbls>
          <c:showCatName val="1"/>
          <c:showPercent val="1"/>
        </c:dLbls>
        <c:firstSliceAng val="160"/>
        <c:holeSize val="65"/>
      </c:doughnutChart>
      <c:spPr>
        <a:noFill/>
        <a:ln w="12460">
          <a:noFill/>
        </a:ln>
      </c:spPr>
    </c:plotArea>
    <c:plotVisOnly val="1"/>
    <c:dispBlanksAs val="zero"/>
  </c:chart>
  <c:spPr>
    <a:noFill/>
    <a:ln>
      <a:noFill/>
    </a:ln>
  </c:spPr>
  <c:txPr>
    <a:bodyPr/>
    <a:lstStyle/>
    <a:p>
      <a:pPr>
        <a:defRPr sz="552" b="1" i="0" u="none" strike="noStrike" baseline="0">
          <a:solidFill>
            <a:schemeClr val="tx1"/>
          </a:solidFill>
          <a:latin typeface="Verdana"/>
          <a:ea typeface="Verdana"/>
          <a:cs typeface="Verdana"/>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5316455696202528E-3"/>
          <c:y val="7.5949367088607575E-3"/>
          <c:w val="0.9873417721519"/>
          <c:h val="0.9873417721519"/>
        </c:manualLayout>
      </c:layout>
      <c:doughnutChart>
        <c:varyColors val="1"/>
        <c:ser>
          <c:idx val="0"/>
          <c:order val="0"/>
          <c:tx>
            <c:strRef>
              <c:f>Sheet1!$A$2</c:f>
              <c:strCache>
                <c:ptCount val="1"/>
                <c:pt idx="0">
                  <c:v>Ventas</c:v>
                </c:pt>
              </c:strCache>
            </c:strRef>
          </c:tx>
          <c:spPr>
            <a:ln w="12460">
              <a:solidFill>
                <a:srgbClr val="0070C0"/>
              </a:solidFill>
            </a:ln>
          </c:spPr>
          <c:dPt>
            <c:idx val="0"/>
            <c:spPr>
              <a:noFill/>
              <a:ln w="18689">
                <a:solidFill>
                  <a:srgbClr val="0070C0"/>
                </a:solidFill>
                <a:prstDash val="solid"/>
              </a:ln>
            </c:spPr>
          </c:dPt>
          <c:dPt>
            <c:idx val="1"/>
            <c:spPr>
              <a:solidFill>
                <a:srgbClr val="00B0F0"/>
              </a:solidFill>
              <a:ln w="18689">
                <a:solidFill>
                  <a:srgbClr val="0070C0"/>
                </a:solidFill>
                <a:prstDash val="solid"/>
              </a:ln>
            </c:spPr>
          </c:dPt>
          <c:dPt>
            <c:idx val="2"/>
            <c:spPr>
              <a:solidFill>
                <a:schemeClr val="accent1"/>
              </a:solidFill>
              <a:ln w="12460">
                <a:solidFill>
                  <a:srgbClr val="0070C0"/>
                </a:solidFill>
              </a:ln>
            </c:spPr>
          </c:dPt>
          <c:dPt>
            <c:idx val="3"/>
            <c:spPr>
              <a:solidFill>
                <a:srgbClr val="0070C0"/>
              </a:solidFill>
              <a:ln w="12460">
                <a:solidFill>
                  <a:srgbClr val="0070C0"/>
                </a:solidFill>
              </a:ln>
            </c:spPr>
          </c:dPt>
          <c:dPt>
            <c:idx val="4"/>
            <c:spPr>
              <a:solidFill>
                <a:srgbClr val="CCFFCC"/>
              </a:solidFill>
              <a:ln w="12460">
                <a:solidFill>
                  <a:srgbClr val="0070C0"/>
                </a:solidFill>
              </a:ln>
            </c:spPr>
          </c:dPt>
          <c:dPt>
            <c:idx val="5"/>
            <c:spPr>
              <a:solidFill>
                <a:srgbClr val="99CCFF"/>
              </a:solidFill>
              <a:ln w="12460">
                <a:solidFill>
                  <a:srgbClr val="0070C0"/>
                </a:solidFill>
              </a:ln>
            </c:spPr>
          </c:dPt>
          <c:dPt>
            <c:idx val="6"/>
            <c:spPr>
              <a:solidFill>
                <a:srgbClr val="99CCFF"/>
              </a:solidFill>
              <a:ln w="12460">
                <a:solidFill>
                  <a:srgbClr val="0070C0"/>
                </a:solidFill>
              </a:ln>
            </c:spPr>
          </c:dPt>
          <c:dLbls>
            <c:delete val="1"/>
          </c:dLbls>
          <c:cat>
            <c:numRef>
              <c:f>Sheet1!$B$1:$E$1</c:f>
              <c:numCache>
                <c:formatCode>General</c:formatCode>
                <c:ptCount val="4"/>
              </c:numCache>
            </c:numRef>
          </c:cat>
          <c:val>
            <c:numRef>
              <c:f>Sheet1!$B$2:$E$2</c:f>
              <c:numCache>
                <c:formatCode>0%</c:formatCode>
                <c:ptCount val="4"/>
                <c:pt idx="0">
                  <c:v>0.80400000000000005</c:v>
                </c:pt>
                <c:pt idx="1">
                  <c:v>0.1</c:v>
                </c:pt>
                <c:pt idx="2">
                  <c:v>0.05</c:v>
                </c:pt>
                <c:pt idx="3">
                  <c:v>7.0000000000000021E-2</c:v>
                </c:pt>
              </c:numCache>
            </c:numRef>
          </c:val>
        </c:ser>
        <c:dLbls>
          <c:showCatName val="1"/>
          <c:showPercent val="1"/>
        </c:dLbls>
        <c:firstSliceAng val="120"/>
        <c:holeSize val="65"/>
      </c:doughnutChart>
      <c:spPr>
        <a:noFill/>
        <a:ln w="12460">
          <a:noFill/>
        </a:ln>
      </c:spPr>
    </c:plotArea>
    <c:plotVisOnly val="1"/>
    <c:dispBlanksAs val="zero"/>
  </c:chart>
  <c:spPr>
    <a:noFill/>
    <a:ln>
      <a:noFill/>
    </a:ln>
  </c:spPr>
  <c:txPr>
    <a:bodyPr/>
    <a:lstStyle/>
    <a:p>
      <a:pPr>
        <a:defRPr sz="552" b="1" i="0" u="none" strike="noStrike" baseline="0">
          <a:solidFill>
            <a:schemeClr val="tx1"/>
          </a:solidFill>
          <a:latin typeface="Verdana"/>
          <a:ea typeface="Verdana"/>
          <a:cs typeface="Verdana"/>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5316455696202528E-3"/>
          <c:y val="7.5949367088607575E-3"/>
          <c:w val="0.9873417721519"/>
          <c:h val="0.9873417721519"/>
        </c:manualLayout>
      </c:layout>
      <c:doughnutChart>
        <c:varyColors val="1"/>
        <c:ser>
          <c:idx val="0"/>
          <c:order val="0"/>
          <c:tx>
            <c:strRef>
              <c:f>Sheet1!$A$2</c:f>
              <c:strCache>
                <c:ptCount val="1"/>
                <c:pt idx="0">
                  <c:v>Ventas</c:v>
                </c:pt>
              </c:strCache>
            </c:strRef>
          </c:tx>
          <c:spPr>
            <a:ln w="12460">
              <a:solidFill>
                <a:srgbClr val="003F87"/>
              </a:solidFill>
            </a:ln>
          </c:spPr>
          <c:dPt>
            <c:idx val="0"/>
            <c:spPr>
              <a:noFill/>
              <a:ln w="18689">
                <a:solidFill>
                  <a:srgbClr val="003F87"/>
                </a:solidFill>
                <a:prstDash val="solid"/>
              </a:ln>
            </c:spPr>
          </c:dPt>
          <c:dPt>
            <c:idx val="1"/>
            <c:spPr>
              <a:solidFill>
                <a:srgbClr val="004187"/>
              </a:solidFill>
              <a:ln w="18689">
                <a:solidFill>
                  <a:srgbClr val="003F87"/>
                </a:solidFill>
                <a:prstDash val="solid"/>
              </a:ln>
            </c:spPr>
          </c:dPt>
          <c:dPt>
            <c:idx val="2"/>
            <c:spPr>
              <a:solidFill>
                <a:schemeClr val="accent2">
                  <a:lumMod val="20000"/>
                  <a:lumOff val="80000"/>
                </a:schemeClr>
              </a:solidFill>
              <a:ln w="12460">
                <a:solidFill>
                  <a:srgbClr val="003F87"/>
                </a:solidFill>
              </a:ln>
            </c:spPr>
          </c:dPt>
          <c:dPt>
            <c:idx val="3"/>
            <c:spPr>
              <a:solidFill>
                <a:schemeClr val="accent2">
                  <a:lumMod val="60000"/>
                  <a:lumOff val="40000"/>
                </a:schemeClr>
              </a:solidFill>
              <a:ln w="12460">
                <a:solidFill>
                  <a:srgbClr val="003F87"/>
                </a:solidFill>
              </a:ln>
            </c:spPr>
          </c:dPt>
          <c:dPt>
            <c:idx val="4"/>
            <c:spPr>
              <a:solidFill>
                <a:srgbClr val="CCFFCC"/>
              </a:solidFill>
              <a:ln w="12460">
                <a:solidFill>
                  <a:srgbClr val="003F87"/>
                </a:solidFill>
              </a:ln>
            </c:spPr>
          </c:dPt>
          <c:dPt>
            <c:idx val="5"/>
            <c:spPr>
              <a:solidFill>
                <a:srgbClr val="99CCFF"/>
              </a:solidFill>
              <a:ln w="12460">
                <a:solidFill>
                  <a:srgbClr val="003F87"/>
                </a:solidFill>
              </a:ln>
            </c:spPr>
          </c:dPt>
          <c:dPt>
            <c:idx val="6"/>
            <c:spPr>
              <a:solidFill>
                <a:srgbClr val="99CCFF"/>
              </a:solidFill>
              <a:ln w="12460">
                <a:solidFill>
                  <a:srgbClr val="003F87"/>
                </a:solidFill>
              </a:ln>
            </c:spPr>
          </c:dPt>
          <c:dLbls>
            <c:delete val="1"/>
          </c:dLbls>
          <c:cat>
            <c:numRef>
              <c:f>Sheet1!$B$1:$E$1</c:f>
              <c:numCache>
                <c:formatCode>General</c:formatCode>
                <c:ptCount val="4"/>
              </c:numCache>
            </c:numRef>
          </c:cat>
          <c:val>
            <c:numRef>
              <c:f>Sheet1!$B$2:$E$2</c:f>
              <c:numCache>
                <c:formatCode>0%</c:formatCode>
                <c:ptCount val="4"/>
                <c:pt idx="0">
                  <c:v>0.55900000000000005</c:v>
                </c:pt>
                <c:pt idx="1">
                  <c:v>0.34</c:v>
                </c:pt>
                <c:pt idx="2">
                  <c:v>6.0000000000000032E-2</c:v>
                </c:pt>
                <c:pt idx="3">
                  <c:v>4.1000000000000002E-2</c:v>
                </c:pt>
              </c:numCache>
            </c:numRef>
          </c:val>
        </c:ser>
        <c:dLbls>
          <c:showCatName val="1"/>
          <c:showPercent val="1"/>
        </c:dLbls>
        <c:firstSliceAng val="160"/>
        <c:holeSize val="65"/>
      </c:doughnutChart>
      <c:spPr>
        <a:noFill/>
        <a:ln w="12460">
          <a:noFill/>
        </a:ln>
      </c:spPr>
    </c:plotArea>
    <c:plotVisOnly val="1"/>
    <c:dispBlanksAs val="zero"/>
  </c:chart>
  <c:spPr>
    <a:noFill/>
    <a:ln>
      <a:noFill/>
    </a:ln>
  </c:spPr>
  <c:txPr>
    <a:bodyPr/>
    <a:lstStyle/>
    <a:p>
      <a:pPr>
        <a:defRPr sz="552" b="1" i="0" u="none" strike="noStrike" baseline="0">
          <a:solidFill>
            <a:schemeClr val="tx1"/>
          </a:solidFill>
          <a:latin typeface="Verdana"/>
          <a:ea typeface="Verdana"/>
          <a:cs typeface="Verdana"/>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5316455696202528E-3"/>
          <c:y val="7.5949367088607575E-3"/>
          <c:w val="0.9873417721519"/>
          <c:h val="0.9873417721519"/>
        </c:manualLayout>
      </c:layout>
      <c:doughnutChart>
        <c:varyColors val="1"/>
        <c:ser>
          <c:idx val="0"/>
          <c:order val="0"/>
          <c:tx>
            <c:strRef>
              <c:f>Sheet1!$A$2</c:f>
              <c:strCache>
                <c:ptCount val="1"/>
                <c:pt idx="0">
                  <c:v>Ventas</c:v>
                </c:pt>
              </c:strCache>
            </c:strRef>
          </c:tx>
          <c:spPr>
            <a:ln w="12460">
              <a:solidFill>
                <a:srgbClr val="0070C0"/>
              </a:solidFill>
            </a:ln>
          </c:spPr>
          <c:dPt>
            <c:idx val="0"/>
            <c:spPr>
              <a:noFill/>
              <a:ln w="18689">
                <a:solidFill>
                  <a:schemeClr val="bg1">
                    <a:lumMod val="65000"/>
                  </a:schemeClr>
                </a:solidFill>
                <a:prstDash val="solid"/>
              </a:ln>
            </c:spPr>
          </c:dPt>
          <c:dPt>
            <c:idx val="1"/>
            <c:spPr>
              <a:solidFill>
                <a:schemeClr val="bg1">
                  <a:lumMod val="65000"/>
                </a:schemeClr>
              </a:solidFill>
              <a:ln w="18689">
                <a:solidFill>
                  <a:schemeClr val="bg1">
                    <a:lumMod val="65000"/>
                  </a:schemeClr>
                </a:solidFill>
                <a:prstDash val="solid"/>
              </a:ln>
            </c:spPr>
          </c:dPt>
          <c:dPt>
            <c:idx val="2"/>
            <c:spPr>
              <a:solidFill>
                <a:schemeClr val="accent6">
                  <a:lumMod val="20000"/>
                  <a:lumOff val="80000"/>
                </a:schemeClr>
              </a:solidFill>
              <a:ln w="12460">
                <a:solidFill>
                  <a:schemeClr val="bg1">
                    <a:lumMod val="65000"/>
                  </a:schemeClr>
                </a:solidFill>
              </a:ln>
            </c:spPr>
          </c:dPt>
          <c:dPt>
            <c:idx val="3"/>
            <c:spPr>
              <a:solidFill>
                <a:schemeClr val="accent6">
                  <a:lumMod val="40000"/>
                  <a:lumOff val="60000"/>
                </a:schemeClr>
              </a:solidFill>
              <a:ln w="12460">
                <a:solidFill>
                  <a:schemeClr val="bg1">
                    <a:lumMod val="65000"/>
                  </a:schemeClr>
                </a:solidFill>
              </a:ln>
            </c:spPr>
          </c:dPt>
          <c:dPt>
            <c:idx val="4"/>
            <c:spPr>
              <a:solidFill>
                <a:srgbClr val="CCFFCC"/>
              </a:solidFill>
              <a:ln w="12460">
                <a:solidFill>
                  <a:srgbClr val="0070C0"/>
                </a:solidFill>
              </a:ln>
            </c:spPr>
          </c:dPt>
          <c:dPt>
            <c:idx val="5"/>
            <c:spPr>
              <a:solidFill>
                <a:srgbClr val="99CCFF"/>
              </a:solidFill>
              <a:ln w="12460">
                <a:solidFill>
                  <a:srgbClr val="0070C0"/>
                </a:solidFill>
              </a:ln>
            </c:spPr>
          </c:dPt>
          <c:dPt>
            <c:idx val="6"/>
            <c:spPr>
              <a:solidFill>
                <a:srgbClr val="99CCFF"/>
              </a:solidFill>
              <a:ln w="12460">
                <a:solidFill>
                  <a:srgbClr val="0070C0"/>
                </a:solidFill>
              </a:ln>
            </c:spPr>
          </c:dPt>
          <c:dLbls>
            <c:delete val="1"/>
          </c:dLbls>
          <c:cat>
            <c:numRef>
              <c:f>Sheet1!$B$1:$E$1</c:f>
              <c:numCache>
                <c:formatCode>General</c:formatCode>
                <c:ptCount val="4"/>
              </c:numCache>
            </c:numRef>
          </c:cat>
          <c:val>
            <c:numRef>
              <c:f>Sheet1!$B$2:$E$2</c:f>
              <c:numCache>
                <c:formatCode>0%</c:formatCode>
                <c:ptCount val="4"/>
                <c:pt idx="0">
                  <c:v>0.39700000000000063</c:v>
                </c:pt>
                <c:pt idx="1">
                  <c:v>0.33300000000000063</c:v>
                </c:pt>
                <c:pt idx="2">
                  <c:v>0.16</c:v>
                </c:pt>
                <c:pt idx="3">
                  <c:v>0.11</c:v>
                </c:pt>
              </c:numCache>
            </c:numRef>
          </c:val>
        </c:ser>
        <c:dLbls>
          <c:showCatName val="1"/>
          <c:showPercent val="1"/>
        </c:dLbls>
        <c:firstSliceAng val="220"/>
        <c:holeSize val="65"/>
      </c:doughnutChart>
      <c:spPr>
        <a:noFill/>
        <a:ln w="12460">
          <a:noFill/>
        </a:ln>
      </c:spPr>
    </c:plotArea>
    <c:plotVisOnly val="1"/>
    <c:dispBlanksAs val="zero"/>
  </c:chart>
  <c:spPr>
    <a:noFill/>
    <a:ln>
      <a:noFill/>
    </a:ln>
  </c:spPr>
  <c:txPr>
    <a:bodyPr/>
    <a:lstStyle/>
    <a:p>
      <a:pPr>
        <a:defRPr sz="552" b="1" i="0" u="none" strike="noStrike" baseline="0">
          <a:solidFill>
            <a:schemeClr val="tx1"/>
          </a:solidFill>
          <a:latin typeface="Verdana"/>
          <a:ea typeface="Verdana"/>
          <a:cs typeface="Verdana"/>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1026"/>
          <p:cNvSpPr>
            <a:spLocks noGrp="1" noChangeArrowheads="1"/>
          </p:cNvSpPr>
          <p:nvPr>
            <p:ph type="hdr" sz="quarter"/>
          </p:nvPr>
        </p:nvSpPr>
        <p:spPr bwMode="auto">
          <a:xfrm>
            <a:off x="3" y="3"/>
            <a:ext cx="3038049" cy="465758"/>
          </a:xfrm>
          <a:prstGeom prst="rect">
            <a:avLst/>
          </a:prstGeom>
          <a:noFill/>
          <a:ln w="9525">
            <a:noFill/>
            <a:miter lim="800000"/>
            <a:headEnd/>
            <a:tailEnd/>
          </a:ln>
        </p:spPr>
        <p:txBody>
          <a:bodyPr vert="horz" wrap="square" lIns="89035" tIns="44519" rIns="89035" bIns="44519" numCol="1" anchor="t" anchorCtr="0" compatLnSpc="1">
            <a:prstTxWarp prst="textNoShape">
              <a:avLst/>
            </a:prstTxWarp>
          </a:bodyPr>
          <a:lstStyle>
            <a:lvl1pPr defTabSz="891356" eaLnBrk="0" hangingPunct="0">
              <a:defRPr sz="1000">
                <a:latin typeface="Arial" pitchFamily="34" charset="0"/>
                <a:ea typeface="ＭＳ Ｐゴシック"/>
                <a:cs typeface="ＭＳ Ｐゴシック"/>
              </a:defRPr>
            </a:lvl1pPr>
          </a:lstStyle>
          <a:p>
            <a:pPr>
              <a:defRPr/>
            </a:pPr>
            <a:endParaRPr lang="es-ES"/>
          </a:p>
        </p:txBody>
      </p:sp>
      <p:sp>
        <p:nvSpPr>
          <p:cNvPr id="64515" name="Rectangle 1027"/>
          <p:cNvSpPr>
            <a:spLocks noGrp="1" noChangeArrowheads="1"/>
          </p:cNvSpPr>
          <p:nvPr>
            <p:ph type="dt" sz="quarter" idx="1"/>
          </p:nvPr>
        </p:nvSpPr>
        <p:spPr bwMode="auto">
          <a:xfrm>
            <a:off x="3972354" y="3"/>
            <a:ext cx="3038049" cy="465758"/>
          </a:xfrm>
          <a:prstGeom prst="rect">
            <a:avLst/>
          </a:prstGeom>
          <a:noFill/>
          <a:ln w="9525">
            <a:noFill/>
            <a:miter lim="800000"/>
            <a:headEnd/>
            <a:tailEnd/>
          </a:ln>
        </p:spPr>
        <p:txBody>
          <a:bodyPr vert="horz" wrap="square" lIns="89035" tIns="44519" rIns="89035" bIns="44519" numCol="1" anchor="t" anchorCtr="0" compatLnSpc="1">
            <a:prstTxWarp prst="textNoShape">
              <a:avLst/>
            </a:prstTxWarp>
          </a:bodyPr>
          <a:lstStyle>
            <a:lvl1pPr algn="r" defTabSz="891356" eaLnBrk="0" hangingPunct="0">
              <a:defRPr sz="1000">
                <a:latin typeface="Arial" pitchFamily="34" charset="0"/>
                <a:ea typeface="ＭＳ Ｐゴシック"/>
                <a:cs typeface="ＭＳ Ｐゴシック"/>
              </a:defRPr>
            </a:lvl1pPr>
          </a:lstStyle>
          <a:p>
            <a:pPr>
              <a:defRPr/>
            </a:pPr>
            <a:endParaRPr lang="es-ES"/>
          </a:p>
        </p:txBody>
      </p:sp>
      <p:sp>
        <p:nvSpPr>
          <p:cNvPr id="64516" name="Rectangle 1028"/>
          <p:cNvSpPr>
            <a:spLocks noGrp="1" noChangeArrowheads="1"/>
          </p:cNvSpPr>
          <p:nvPr>
            <p:ph type="ftr" sz="quarter" idx="2"/>
          </p:nvPr>
        </p:nvSpPr>
        <p:spPr bwMode="auto">
          <a:xfrm>
            <a:off x="3" y="8830646"/>
            <a:ext cx="3038049" cy="465758"/>
          </a:xfrm>
          <a:prstGeom prst="rect">
            <a:avLst/>
          </a:prstGeom>
          <a:noFill/>
          <a:ln w="9525">
            <a:noFill/>
            <a:miter lim="800000"/>
            <a:headEnd/>
            <a:tailEnd/>
          </a:ln>
        </p:spPr>
        <p:txBody>
          <a:bodyPr vert="horz" wrap="square" lIns="89035" tIns="44519" rIns="89035" bIns="44519" numCol="1" anchor="b" anchorCtr="0" compatLnSpc="1">
            <a:prstTxWarp prst="textNoShape">
              <a:avLst/>
            </a:prstTxWarp>
          </a:bodyPr>
          <a:lstStyle>
            <a:lvl1pPr defTabSz="891356" eaLnBrk="0" hangingPunct="0">
              <a:defRPr sz="1000">
                <a:latin typeface="Arial" pitchFamily="34" charset="0"/>
                <a:ea typeface="ＭＳ Ｐゴシック"/>
                <a:cs typeface="ＭＳ Ｐゴシック"/>
              </a:defRPr>
            </a:lvl1pPr>
          </a:lstStyle>
          <a:p>
            <a:pPr>
              <a:defRPr/>
            </a:pPr>
            <a:endParaRPr lang="es-ES"/>
          </a:p>
        </p:txBody>
      </p:sp>
      <p:sp>
        <p:nvSpPr>
          <p:cNvPr id="64517" name="Rectangle 1029"/>
          <p:cNvSpPr>
            <a:spLocks noGrp="1" noChangeArrowheads="1"/>
          </p:cNvSpPr>
          <p:nvPr>
            <p:ph type="sldNum" sz="quarter" idx="3"/>
          </p:nvPr>
        </p:nvSpPr>
        <p:spPr bwMode="auto">
          <a:xfrm>
            <a:off x="3972354" y="8830646"/>
            <a:ext cx="3038049" cy="465758"/>
          </a:xfrm>
          <a:prstGeom prst="rect">
            <a:avLst/>
          </a:prstGeom>
          <a:noFill/>
          <a:ln w="9525">
            <a:noFill/>
            <a:miter lim="800000"/>
            <a:headEnd/>
            <a:tailEnd/>
          </a:ln>
        </p:spPr>
        <p:txBody>
          <a:bodyPr vert="horz" wrap="square" lIns="89035" tIns="44519" rIns="89035" bIns="44519" numCol="1" anchor="b" anchorCtr="0" compatLnSpc="1">
            <a:prstTxWarp prst="textNoShape">
              <a:avLst/>
            </a:prstTxWarp>
          </a:bodyPr>
          <a:lstStyle>
            <a:lvl1pPr algn="r" defTabSz="891356" eaLnBrk="0" hangingPunct="0">
              <a:defRPr sz="1000">
                <a:latin typeface="Arial" pitchFamily="34" charset="0"/>
                <a:ea typeface="ＭＳ Ｐゴシック"/>
                <a:cs typeface="ＭＳ Ｐゴシック"/>
              </a:defRPr>
            </a:lvl1pPr>
          </a:lstStyle>
          <a:p>
            <a:pPr>
              <a:defRPr/>
            </a:pPr>
            <a:fld id="{7FA30513-ADE1-48E7-97D3-BCBCD953BAEA}"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3038049" cy="465758"/>
          </a:xfrm>
          <a:prstGeom prst="rect">
            <a:avLst/>
          </a:prstGeom>
          <a:noFill/>
          <a:ln w="9525">
            <a:noFill/>
            <a:miter lim="800000"/>
            <a:headEnd/>
            <a:tailEnd/>
          </a:ln>
        </p:spPr>
        <p:txBody>
          <a:bodyPr vert="horz" wrap="square" lIns="89035" tIns="44519" rIns="89035" bIns="44519" numCol="1" anchor="t" anchorCtr="0" compatLnSpc="1">
            <a:prstTxWarp prst="textNoShape">
              <a:avLst/>
            </a:prstTxWarp>
          </a:bodyPr>
          <a:lstStyle>
            <a:lvl1pPr defTabSz="891356" eaLnBrk="0" hangingPunct="0">
              <a:defRPr sz="1000">
                <a:latin typeface="Arial" pitchFamily="34" charset="0"/>
                <a:ea typeface="ＭＳ Ｐゴシック"/>
                <a:cs typeface="ＭＳ Ｐゴシック"/>
              </a:defRPr>
            </a:lvl1pPr>
          </a:lstStyle>
          <a:p>
            <a:pPr>
              <a:defRPr/>
            </a:pPr>
            <a:endParaRPr lang="es-ES"/>
          </a:p>
        </p:txBody>
      </p:sp>
      <p:sp>
        <p:nvSpPr>
          <p:cNvPr id="4099" name="Rectangle 3"/>
          <p:cNvSpPr>
            <a:spLocks noGrp="1" noChangeArrowheads="1"/>
          </p:cNvSpPr>
          <p:nvPr>
            <p:ph type="dt" idx="1"/>
          </p:nvPr>
        </p:nvSpPr>
        <p:spPr bwMode="auto">
          <a:xfrm>
            <a:off x="3972354" y="3"/>
            <a:ext cx="3038049" cy="465758"/>
          </a:xfrm>
          <a:prstGeom prst="rect">
            <a:avLst/>
          </a:prstGeom>
          <a:noFill/>
          <a:ln w="9525">
            <a:noFill/>
            <a:miter lim="800000"/>
            <a:headEnd/>
            <a:tailEnd/>
          </a:ln>
        </p:spPr>
        <p:txBody>
          <a:bodyPr vert="horz" wrap="square" lIns="89035" tIns="44519" rIns="89035" bIns="44519" numCol="1" anchor="t" anchorCtr="0" compatLnSpc="1">
            <a:prstTxWarp prst="textNoShape">
              <a:avLst/>
            </a:prstTxWarp>
          </a:bodyPr>
          <a:lstStyle>
            <a:lvl1pPr algn="r" defTabSz="891356" eaLnBrk="0" hangingPunct="0">
              <a:defRPr sz="1000">
                <a:latin typeface="Arial" pitchFamily="34" charset="0"/>
                <a:ea typeface="ＭＳ Ｐゴシック"/>
                <a:cs typeface="ＭＳ Ｐゴシック"/>
              </a:defRPr>
            </a:lvl1pPr>
          </a:lstStyle>
          <a:p>
            <a:pPr>
              <a:defRPr/>
            </a:pPr>
            <a:endParaRPr lang="es-ES"/>
          </a:p>
        </p:txBody>
      </p:sp>
      <p:sp>
        <p:nvSpPr>
          <p:cNvPr id="28676" name="Rectangle 4"/>
          <p:cNvSpPr>
            <a:spLocks noGrp="1" noRot="1" noChangeAspect="1" noChangeArrowheads="1" noTextEdit="1"/>
          </p:cNvSpPr>
          <p:nvPr>
            <p:ph type="sldImg" idx="2"/>
          </p:nvPr>
        </p:nvSpPr>
        <p:spPr bwMode="auto">
          <a:xfrm>
            <a:off x="962025" y="447675"/>
            <a:ext cx="5089525" cy="38163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465584" y="4483094"/>
            <a:ext cx="6076098" cy="4579706"/>
          </a:xfrm>
          <a:prstGeom prst="rect">
            <a:avLst/>
          </a:prstGeom>
          <a:noFill/>
          <a:ln w="9525">
            <a:noFill/>
            <a:miter lim="800000"/>
            <a:headEnd/>
            <a:tailEnd/>
          </a:ln>
        </p:spPr>
        <p:txBody>
          <a:bodyPr vert="horz" wrap="square" lIns="89035" tIns="44519" rIns="89035" bIns="44519"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4102" name="Rectangle 6"/>
          <p:cNvSpPr>
            <a:spLocks noGrp="1" noChangeArrowheads="1"/>
          </p:cNvSpPr>
          <p:nvPr>
            <p:ph type="ftr" sz="quarter" idx="4"/>
          </p:nvPr>
        </p:nvSpPr>
        <p:spPr bwMode="auto">
          <a:xfrm>
            <a:off x="3" y="8830646"/>
            <a:ext cx="3038049" cy="465758"/>
          </a:xfrm>
          <a:prstGeom prst="rect">
            <a:avLst/>
          </a:prstGeom>
          <a:noFill/>
          <a:ln w="9525">
            <a:noFill/>
            <a:miter lim="800000"/>
            <a:headEnd/>
            <a:tailEnd/>
          </a:ln>
        </p:spPr>
        <p:txBody>
          <a:bodyPr vert="horz" wrap="square" lIns="89035" tIns="44519" rIns="89035" bIns="44519" numCol="1" anchor="b" anchorCtr="0" compatLnSpc="1">
            <a:prstTxWarp prst="textNoShape">
              <a:avLst/>
            </a:prstTxWarp>
          </a:bodyPr>
          <a:lstStyle>
            <a:lvl1pPr defTabSz="891356" eaLnBrk="0" hangingPunct="0">
              <a:defRPr sz="1000">
                <a:latin typeface="Arial" pitchFamily="34" charset="0"/>
                <a:ea typeface="ＭＳ Ｐゴシック"/>
                <a:cs typeface="ＭＳ Ｐゴシック"/>
              </a:defRPr>
            </a:lvl1pPr>
          </a:lstStyle>
          <a:p>
            <a:pPr>
              <a:defRPr/>
            </a:pPr>
            <a:endParaRPr lang="es-ES"/>
          </a:p>
        </p:txBody>
      </p:sp>
      <p:sp>
        <p:nvSpPr>
          <p:cNvPr id="4103" name="Rectangle 7"/>
          <p:cNvSpPr>
            <a:spLocks noGrp="1" noChangeArrowheads="1"/>
          </p:cNvSpPr>
          <p:nvPr>
            <p:ph type="sldNum" sz="quarter" idx="5"/>
          </p:nvPr>
        </p:nvSpPr>
        <p:spPr bwMode="auto">
          <a:xfrm>
            <a:off x="3972354" y="8830646"/>
            <a:ext cx="3038049" cy="465758"/>
          </a:xfrm>
          <a:prstGeom prst="rect">
            <a:avLst/>
          </a:prstGeom>
          <a:noFill/>
          <a:ln w="9525">
            <a:noFill/>
            <a:miter lim="800000"/>
            <a:headEnd/>
            <a:tailEnd/>
          </a:ln>
        </p:spPr>
        <p:txBody>
          <a:bodyPr vert="horz" wrap="square" lIns="89035" tIns="44519" rIns="89035" bIns="44519" numCol="1" anchor="b" anchorCtr="0" compatLnSpc="1">
            <a:prstTxWarp prst="textNoShape">
              <a:avLst/>
            </a:prstTxWarp>
          </a:bodyPr>
          <a:lstStyle>
            <a:lvl1pPr algn="r" defTabSz="891356" eaLnBrk="0" hangingPunct="0">
              <a:defRPr sz="1000">
                <a:latin typeface="Arial" pitchFamily="34" charset="0"/>
                <a:ea typeface="ＭＳ Ｐゴシック"/>
                <a:cs typeface="ＭＳ Ｐゴシック"/>
              </a:defRPr>
            </a:lvl1pPr>
          </a:lstStyle>
          <a:p>
            <a:pPr>
              <a:defRPr/>
            </a:pPr>
            <a:fld id="{9940D389-60A7-4FFC-8097-08084DE3A38E}"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1000" kern="1200">
        <a:solidFill>
          <a:schemeClr val="tx1"/>
        </a:solidFill>
        <a:latin typeface="Arial" charset="0"/>
        <a:ea typeface="ＭＳ Ｐゴシック" charset="-128"/>
        <a:cs typeface="ＭＳ Ｐゴシック" charset="-128"/>
      </a:defRPr>
    </a:lvl1pPr>
    <a:lvl2pPr marL="457200" algn="just" rtl="0" eaLnBrk="0" fontAlgn="base" hangingPunct="0">
      <a:spcBef>
        <a:spcPct val="30000"/>
      </a:spcBef>
      <a:spcAft>
        <a:spcPct val="0"/>
      </a:spcAft>
      <a:defRPr sz="1000" kern="1200">
        <a:solidFill>
          <a:schemeClr val="tx1"/>
        </a:solidFill>
        <a:latin typeface="Arial" charset="0"/>
        <a:ea typeface="ＭＳ Ｐゴシック" charset="-128"/>
        <a:cs typeface="ＭＳ Ｐゴシック"/>
      </a:defRPr>
    </a:lvl2pPr>
    <a:lvl3pPr marL="914400" algn="just" rtl="0" eaLnBrk="0" fontAlgn="base" hangingPunct="0">
      <a:spcBef>
        <a:spcPct val="30000"/>
      </a:spcBef>
      <a:spcAft>
        <a:spcPct val="0"/>
      </a:spcAft>
      <a:defRPr sz="1000" kern="1200">
        <a:solidFill>
          <a:schemeClr val="tx1"/>
        </a:solidFill>
        <a:latin typeface="Arial" charset="0"/>
        <a:ea typeface="ＭＳ Ｐゴシック" charset="-128"/>
        <a:cs typeface="ＭＳ Ｐゴシック"/>
      </a:defRPr>
    </a:lvl3pPr>
    <a:lvl4pPr marL="1371600" algn="just" rtl="0" eaLnBrk="0" fontAlgn="base" hangingPunct="0">
      <a:spcBef>
        <a:spcPct val="30000"/>
      </a:spcBef>
      <a:spcAft>
        <a:spcPct val="0"/>
      </a:spcAft>
      <a:defRPr sz="1000" kern="1200">
        <a:solidFill>
          <a:schemeClr val="tx1"/>
        </a:solidFill>
        <a:latin typeface="Arial" charset="0"/>
        <a:ea typeface="ＭＳ Ｐゴシック" charset="-128"/>
        <a:cs typeface="ＭＳ Ｐゴシック"/>
      </a:defRPr>
    </a:lvl4pPr>
    <a:lvl5pPr marL="1828800" algn="just" rtl="0" eaLnBrk="0" fontAlgn="base" hangingPunct="0">
      <a:spcBef>
        <a:spcPct val="30000"/>
      </a:spcBef>
      <a:spcAft>
        <a:spcPct val="0"/>
      </a:spcAft>
      <a:defRPr sz="10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972356" y="8830648"/>
            <a:ext cx="3038049" cy="465758"/>
          </a:xfrm>
          <a:prstGeom prst="rect">
            <a:avLst/>
          </a:prstGeom>
          <a:noFill/>
          <a:ln w="9525">
            <a:noFill/>
            <a:miter lim="800000"/>
            <a:headEnd/>
            <a:tailEnd/>
          </a:ln>
        </p:spPr>
        <p:txBody>
          <a:bodyPr lIns="89686" tIns="44846" rIns="89686" bIns="44846" anchor="b"/>
          <a:lstStyle/>
          <a:p>
            <a:pPr algn="r" defTabSz="895294" eaLnBrk="0" hangingPunct="0"/>
            <a:fld id="{07C97DFB-DCE2-41FC-ADD0-80439DD91AC1}" type="slidenum">
              <a:rPr lang="es-ES_tradnl" sz="1300">
                <a:solidFill>
                  <a:prstClr val="black"/>
                </a:solidFill>
              </a:rPr>
              <a:pPr algn="r" defTabSz="895294" eaLnBrk="0" hangingPunct="0"/>
              <a:t>1</a:t>
            </a:fld>
            <a:endParaRPr lang="es-ES_tradnl" sz="1300" dirty="0">
              <a:solidFill>
                <a:prstClr val="black"/>
              </a:solidFill>
            </a:endParaRPr>
          </a:p>
        </p:txBody>
      </p:sp>
      <p:sp>
        <p:nvSpPr>
          <p:cNvPr id="204803" name="Rectangle 2"/>
          <p:cNvSpPr>
            <a:spLocks noGrp="1" noRot="1" noChangeAspect="1" noChangeArrowheads="1" noTextEdit="1"/>
          </p:cNvSpPr>
          <p:nvPr>
            <p:ph type="sldImg"/>
          </p:nvPr>
        </p:nvSpPr>
        <p:spPr>
          <a:xfrm>
            <a:off x="1181100" y="696913"/>
            <a:ext cx="4648200" cy="3486150"/>
          </a:xfrm>
          <a:ln/>
        </p:spPr>
      </p:sp>
      <p:sp>
        <p:nvSpPr>
          <p:cNvPr id="204804" name="Rectangle 3"/>
          <p:cNvSpPr>
            <a:spLocks noGrp="1" noChangeArrowheads="1"/>
          </p:cNvSpPr>
          <p:nvPr>
            <p:ph type="body" idx="1"/>
          </p:nvPr>
        </p:nvSpPr>
        <p:spPr>
          <a:xfrm>
            <a:off x="935870" y="4415326"/>
            <a:ext cx="5138661" cy="4184605"/>
          </a:xfrm>
        </p:spPr>
        <p:txBody>
          <a:bodyPr lIns="89686" tIns="44846" rIns="89686" bIns="44846"/>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Rot="1" noChangeAspect="1" noChangeArrowheads="1" noTextEdit="1"/>
          </p:cNvSpPr>
          <p:nvPr>
            <p:ph type="sldImg"/>
          </p:nvPr>
        </p:nvSpPr>
        <p:spPr>
          <a:ln/>
        </p:spPr>
      </p:sp>
      <p:sp>
        <p:nvSpPr>
          <p:cNvPr id="163840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0302" y="8831211"/>
            <a:ext cx="3040098" cy="465195"/>
          </a:xfrm>
          <a:prstGeom prst="rect">
            <a:avLst/>
          </a:prstGeom>
          <a:noFill/>
          <a:ln w="9525">
            <a:noFill/>
            <a:miter lim="800000"/>
            <a:headEnd/>
            <a:tailEnd/>
          </a:ln>
        </p:spPr>
        <p:txBody>
          <a:bodyPr lIns="88362" tIns="44182" rIns="88362" bIns="44182" anchor="b"/>
          <a:lstStyle/>
          <a:p>
            <a:pPr algn="r" defTabSz="881864" eaLnBrk="0" hangingPunct="0"/>
            <a:fld id="{208934B2-07A9-44B5-8318-6D2CFAAB51AD}" type="slidenum">
              <a:rPr lang="es-ES_tradnl" sz="1000"/>
              <a:pPr algn="r" defTabSz="881864" eaLnBrk="0" hangingPunct="0"/>
              <a:t>11</a:t>
            </a:fld>
            <a:endParaRPr lang="es-ES_tradnl" sz="1000" dirty="0"/>
          </a:p>
        </p:txBody>
      </p:sp>
      <p:sp>
        <p:nvSpPr>
          <p:cNvPr id="39939" name="Rectangle 2"/>
          <p:cNvSpPr>
            <a:spLocks noGrp="1" noRot="1" noChangeAspect="1" noChangeArrowheads="1" noTextEdit="1"/>
          </p:cNvSpPr>
          <p:nvPr>
            <p:ph type="sldImg"/>
          </p:nvPr>
        </p:nvSpPr>
        <p:spPr>
          <a:xfrm>
            <a:off x="839788" y="373063"/>
            <a:ext cx="5308600" cy="3981450"/>
          </a:xfrm>
          <a:ln/>
        </p:spPr>
      </p:sp>
      <p:sp>
        <p:nvSpPr>
          <p:cNvPr id="39940" name="Rectangle 6"/>
          <p:cNvSpPr>
            <a:spLocks noGrp="1" noChangeArrowheads="1"/>
          </p:cNvSpPr>
          <p:nvPr>
            <p:ph type="body" idx="1"/>
          </p:nvPr>
        </p:nvSpPr>
        <p:spPr>
          <a:noFill/>
          <a:ln/>
        </p:spPr>
        <p:txBody>
          <a:bodyPr/>
          <a:lstStyle/>
          <a:p>
            <a:r>
              <a:rPr lang="es-ES" dirty="0" smtClean="0">
                <a:latin typeface="Arial" pitchFamily="34" charset="0"/>
                <a:ea typeface="ＭＳ Ｐゴシック"/>
                <a:cs typeface="ＭＳ Ｐゴシック"/>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Rot="1" noChangeAspect="1" noChangeArrowheads="1" noTextEdit="1"/>
          </p:cNvSpPr>
          <p:nvPr>
            <p:ph type="sldImg"/>
          </p:nvPr>
        </p:nvSpPr>
        <p:spPr>
          <a:ln/>
        </p:spPr>
      </p:sp>
      <p:sp>
        <p:nvSpPr>
          <p:cNvPr id="163840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0302" y="8831211"/>
            <a:ext cx="3040098" cy="465195"/>
          </a:xfrm>
          <a:prstGeom prst="rect">
            <a:avLst/>
          </a:prstGeom>
          <a:noFill/>
          <a:ln w="9525">
            <a:noFill/>
            <a:miter lim="800000"/>
            <a:headEnd/>
            <a:tailEnd/>
          </a:ln>
        </p:spPr>
        <p:txBody>
          <a:bodyPr lIns="88362" tIns="44182" rIns="88362" bIns="44182" anchor="b"/>
          <a:lstStyle/>
          <a:p>
            <a:pPr algn="r" defTabSz="881864" eaLnBrk="0" hangingPunct="0"/>
            <a:fld id="{208934B2-07A9-44B5-8318-6D2CFAAB51AD}" type="slidenum">
              <a:rPr lang="es-ES_tradnl" sz="1000"/>
              <a:pPr algn="r" defTabSz="881864" eaLnBrk="0" hangingPunct="0"/>
              <a:t>13</a:t>
            </a:fld>
            <a:endParaRPr lang="es-ES_tradnl" sz="1000" dirty="0"/>
          </a:p>
        </p:txBody>
      </p:sp>
      <p:sp>
        <p:nvSpPr>
          <p:cNvPr id="39939" name="Rectangle 2"/>
          <p:cNvSpPr>
            <a:spLocks noGrp="1" noRot="1" noChangeAspect="1" noChangeArrowheads="1" noTextEdit="1"/>
          </p:cNvSpPr>
          <p:nvPr>
            <p:ph type="sldImg"/>
          </p:nvPr>
        </p:nvSpPr>
        <p:spPr>
          <a:xfrm>
            <a:off x="839788" y="373063"/>
            <a:ext cx="5308600" cy="3981450"/>
          </a:xfrm>
          <a:ln/>
        </p:spPr>
      </p:sp>
      <p:sp>
        <p:nvSpPr>
          <p:cNvPr id="39940" name="Rectangle 6"/>
          <p:cNvSpPr>
            <a:spLocks noGrp="1" noChangeArrowheads="1"/>
          </p:cNvSpPr>
          <p:nvPr>
            <p:ph type="body" idx="1"/>
          </p:nvPr>
        </p:nvSpPr>
        <p:spPr>
          <a:noFill/>
          <a:ln/>
        </p:spPr>
        <p:txBody>
          <a:bodyPr/>
          <a:lstStyle/>
          <a:p>
            <a:r>
              <a:rPr lang="es-ES" dirty="0" smtClean="0">
                <a:latin typeface="Arial" pitchFamily="34" charset="0"/>
                <a:ea typeface="ＭＳ Ｐゴシック"/>
                <a:cs typeface="ＭＳ Ｐゴシック"/>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Rot="1" noChangeAspect="1" noChangeArrowheads="1" noTextEdit="1"/>
          </p:cNvSpPr>
          <p:nvPr>
            <p:ph type="sldImg"/>
          </p:nvPr>
        </p:nvSpPr>
        <p:spPr>
          <a:ln/>
        </p:spPr>
      </p:sp>
      <p:sp>
        <p:nvSpPr>
          <p:cNvPr id="163840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1960" y="8831211"/>
            <a:ext cx="3038446" cy="465195"/>
          </a:xfrm>
          <a:prstGeom prst="rect">
            <a:avLst/>
          </a:prstGeom>
          <a:noFill/>
          <a:ln w="9525">
            <a:noFill/>
            <a:miter lim="800000"/>
            <a:headEnd/>
            <a:tailEnd/>
          </a:ln>
        </p:spPr>
        <p:txBody>
          <a:bodyPr lIns="89597" tIns="44799" rIns="89597" bIns="44799" anchor="b"/>
          <a:lstStyle/>
          <a:p>
            <a:pPr algn="r" defTabSz="891212" eaLnBrk="0" hangingPunct="0"/>
            <a:fld id="{5B5D8F63-EF76-47EA-BBC6-7FE91B7F672D}" type="slidenum">
              <a:rPr lang="es-ES_tradnl" sz="1200"/>
              <a:pPr algn="r" defTabSz="891212" eaLnBrk="0" hangingPunct="0"/>
              <a:t>15</a:t>
            </a:fld>
            <a:endParaRPr lang="es-ES_tradnl" sz="1200" dirty="0"/>
          </a:p>
        </p:txBody>
      </p:sp>
      <p:sp>
        <p:nvSpPr>
          <p:cNvPr id="36867" name="Rectangle 2"/>
          <p:cNvSpPr>
            <a:spLocks noGrp="1" noRot="1" noChangeAspect="1" noChangeArrowheads="1" noTextEdit="1"/>
          </p:cNvSpPr>
          <p:nvPr>
            <p:ph type="sldImg"/>
          </p:nvPr>
        </p:nvSpPr>
        <p:spPr>
          <a:xfrm>
            <a:off x="858838" y="373063"/>
            <a:ext cx="5291137" cy="3968750"/>
          </a:xfrm>
          <a:ln/>
        </p:spPr>
      </p:sp>
      <p:sp>
        <p:nvSpPr>
          <p:cNvPr id="5" name="Rectangle 6"/>
          <p:cNvSpPr>
            <a:spLocks noGrp="1" noChangeArrowheads="1"/>
          </p:cNvSpPr>
          <p:nvPr>
            <p:ph type="body" idx="3"/>
          </p:nvPr>
        </p:nvSpPr>
        <p:spPr>
          <a:xfrm>
            <a:off x="465929" y="4482920"/>
            <a:ext cx="6075240" cy="4580141"/>
          </a:xfrm>
          <a:noFill/>
          <a:ln/>
        </p:spPr>
        <p:txBody>
          <a:bodyPr/>
          <a:lstStyle/>
          <a:p>
            <a:r>
              <a:rPr lang="es-ES" dirty="0" smtClean="0">
                <a:latin typeface="Arial" pitchFamily="34" charset="0"/>
                <a:ea typeface="ＭＳ Ｐゴシック"/>
                <a:cs typeface="ＭＳ Ｐゴシック"/>
              </a:rPr>
              <a:t>…</a:t>
            </a:r>
            <a:endParaRPr lang="es-ES" dirty="0" smtClean="0">
              <a:latin typeface="Arial" pitchFamily="34" charset="0"/>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Rot="1" noChangeAspect="1" noChangeArrowheads="1" noTextEdit="1"/>
          </p:cNvSpPr>
          <p:nvPr>
            <p:ph type="sldImg"/>
          </p:nvPr>
        </p:nvSpPr>
        <p:spPr>
          <a:ln/>
        </p:spPr>
      </p:sp>
      <p:sp>
        <p:nvSpPr>
          <p:cNvPr id="163840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2354" y="8830646"/>
            <a:ext cx="3038049" cy="465758"/>
          </a:xfrm>
          <a:prstGeom prst="rect">
            <a:avLst/>
          </a:prstGeom>
          <a:noFill/>
          <a:ln w="9525">
            <a:noFill/>
            <a:miter lim="800000"/>
            <a:headEnd/>
            <a:tailEnd/>
          </a:ln>
        </p:spPr>
        <p:txBody>
          <a:bodyPr lIns="89065" tIns="44535" rIns="89065" bIns="44535" anchor="b"/>
          <a:lstStyle/>
          <a:p>
            <a:pPr algn="r" defTabSz="891107" eaLnBrk="0" hangingPunct="0"/>
            <a:fld id="{574833A4-165C-43BC-A20E-6D14EA502981}" type="slidenum">
              <a:rPr lang="es-ES_tradnl" sz="1000"/>
              <a:pPr algn="r" defTabSz="891107" eaLnBrk="0" hangingPunct="0"/>
              <a:t>17</a:t>
            </a:fld>
            <a:endParaRPr lang="es-ES_tradnl" sz="1000" dirty="0"/>
          </a:p>
        </p:txBody>
      </p:sp>
      <p:sp>
        <p:nvSpPr>
          <p:cNvPr id="35843" name="Rectangle 1026"/>
          <p:cNvSpPr>
            <a:spLocks noGrp="1" noRot="1" noChangeAspect="1" noChangeArrowheads="1" noTextEdit="1"/>
          </p:cNvSpPr>
          <p:nvPr>
            <p:ph type="sldImg"/>
          </p:nvPr>
        </p:nvSpPr>
        <p:spPr>
          <a:xfrm>
            <a:off x="960438" y="447675"/>
            <a:ext cx="5089525" cy="3816350"/>
          </a:xfrm>
          <a:ln/>
        </p:spPr>
      </p:sp>
      <p:sp>
        <p:nvSpPr>
          <p:cNvPr id="35844" name="Rectangle 1027"/>
          <p:cNvSpPr>
            <a:spLocks noGrp="1" noChangeArrowheads="1"/>
          </p:cNvSpPr>
          <p:nvPr>
            <p:ph type="body" idx="1"/>
          </p:nvPr>
        </p:nvSpPr>
        <p:spPr>
          <a:xfrm>
            <a:off x="465584" y="4481652"/>
            <a:ext cx="6076098" cy="4581148"/>
          </a:xfrm>
          <a:noFill/>
          <a:ln/>
        </p:spPr>
        <p:txBody>
          <a:bodyPr lIns="89065" tIns="44535" rIns="89065" bIns="44535"/>
          <a:lstStyle/>
          <a:p>
            <a:pPr eaLnBrk="1" hangingPunct="1"/>
            <a:endParaRPr lang="es-ES" smtClean="0">
              <a:latin typeface="Arial" pitchFamily="34" charset="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971955" y="8829710"/>
            <a:ext cx="3036793" cy="465194"/>
          </a:xfrm>
          <a:prstGeom prst="rect">
            <a:avLst/>
          </a:prstGeom>
          <a:noFill/>
          <a:ln w="9525">
            <a:noFill/>
            <a:miter lim="800000"/>
            <a:headEnd/>
            <a:tailEnd/>
          </a:ln>
        </p:spPr>
        <p:txBody>
          <a:bodyPr lIns="89814" tIns="44906" rIns="89814" bIns="44906" anchor="b"/>
          <a:lstStyle/>
          <a:p>
            <a:pPr algn="r" defTabSz="899583"/>
            <a:fld id="{92203EF7-5346-4061-9F3E-AB9E07BEDE96}" type="slidenum">
              <a:rPr lang="en-US" sz="1200"/>
              <a:pPr algn="r" defTabSz="899583"/>
              <a:t>18</a:t>
            </a:fld>
            <a:endParaRPr lang="en-US" sz="1200" dirty="0"/>
          </a:p>
        </p:txBody>
      </p:sp>
      <p:sp>
        <p:nvSpPr>
          <p:cNvPr id="14339" name="Rectangle 7"/>
          <p:cNvSpPr txBox="1">
            <a:spLocks noGrp="1" noChangeArrowheads="1"/>
          </p:cNvSpPr>
          <p:nvPr/>
        </p:nvSpPr>
        <p:spPr bwMode="auto">
          <a:xfrm>
            <a:off x="3973608" y="8829711"/>
            <a:ext cx="3036793" cy="466690"/>
          </a:xfrm>
          <a:prstGeom prst="rect">
            <a:avLst/>
          </a:prstGeom>
          <a:noFill/>
          <a:ln w="9525">
            <a:noFill/>
            <a:miter lim="800000"/>
            <a:headEnd/>
            <a:tailEnd/>
          </a:ln>
        </p:spPr>
        <p:txBody>
          <a:bodyPr lIns="86561" tIns="43281" rIns="86561" bIns="43281" anchor="b"/>
          <a:lstStyle/>
          <a:p>
            <a:pPr algn="r" defTabSz="866843" eaLnBrk="0" hangingPunct="0"/>
            <a:fld id="{139ED5F8-8820-4FC3-9AB6-D8F85AA8A543}" type="slidenum">
              <a:rPr lang="es-ES_tradnl" sz="1300"/>
              <a:pPr algn="r" defTabSz="866843" eaLnBrk="0" hangingPunct="0"/>
              <a:t>18</a:t>
            </a:fld>
            <a:endParaRPr lang="es-ES_tradnl" sz="1300" dirty="0"/>
          </a:p>
        </p:txBody>
      </p:sp>
      <p:sp>
        <p:nvSpPr>
          <p:cNvPr id="14340" name="Rectangle 2"/>
          <p:cNvSpPr>
            <a:spLocks noGrp="1" noRot="1" noChangeAspect="1" noChangeArrowheads="1" noTextEdit="1"/>
          </p:cNvSpPr>
          <p:nvPr>
            <p:ph type="sldImg"/>
          </p:nvPr>
        </p:nvSpPr>
        <p:spPr>
          <a:ln/>
        </p:spPr>
      </p:sp>
      <p:sp>
        <p:nvSpPr>
          <p:cNvPr id="14341" name="Rectangle 3"/>
          <p:cNvSpPr>
            <a:spLocks noGrp="1" noChangeArrowheads="1"/>
          </p:cNvSpPr>
          <p:nvPr>
            <p:ph type="body" idx="1"/>
          </p:nvPr>
        </p:nvSpPr>
        <p:spPr>
          <a:xfrm>
            <a:off x="933510" y="4417099"/>
            <a:ext cx="5143382" cy="4182258"/>
          </a:xfrm>
        </p:spPr>
        <p:txBody>
          <a:bodyPr lIns="86561" tIns="43281" rIns="86561" bIns="43281"/>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txBox="1">
            <a:spLocks noGrp="1" noChangeArrowheads="1"/>
          </p:cNvSpPr>
          <p:nvPr/>
        </p:nvSpPr>
        <p:spPr bwMode="auto">
          <a:xfrm>
            <a:off x="3973284" y="8829649"/>
            <a:ext cx="3037117" cy="466753"/>
          </a:xfrm>
          <a:prstGeom prst="rect">
            <a:avLst/>
          </a:prstGeom>
          <a:noFill/>
          <a:ln w="9525">
            <a:noFill/>
            <a:miter lim="800000"/>
            <a:headEnd/>
            <a:tailEnd/>
          </a:ln>
        </p:spPr>
        <p:txBody>
          <a:bodyPr lIns="86577" tIns="43288" rIns="86577" bIns="43288" anchor="b"/>
          <a:lstStyle/>
          <a:p>
            <a:pPr algn="r" defTabSz="866843" eaLnBrk="0" hangingPunct="0"/>
            <a:fld id="{3E3810F7-B54D-47D4-9041-0E4B1943E65B}" type="slidenum">
              <a:rPr lang="es-ES_tradnl" sz="1200"/>
              <a:pPr algn="r" defTabSz="866843" eaLnBrk="0" hangingPunct="0"/>
              <a:t>20</a:t>
            </a:fld>
            <a:endParaRPr lang="es-ES_tradnl" sz="1200" dirty="0"/>
          </a:p>
        </p:txBody>
      </p:sp>
      <p:sp>
        <p:nvSpPr>
          <p:cNvPr id="409603" name="Rectangle 2"/>
          <p:cNvSpPr>
            <a:spLocks noGrp="1" noRot="1" noChangeAspect="1" noChangeArrowheads="1" noTextEdit="1"/>
          </p:cNvSpPr>
          <p:nvPr>
            <p:ph type="sldImg"/>
          </p:nvPr>
        </p:nvSpPr>
        <p:spPr>
          <a:xfrm>
            <a:off x="1182688" y="696913"/>
            <a:ext cx="4645025" cy="3484562"/>
          </a:xfrm>
          <a:ln/>
        </p:spPr>
      </p:sp>
      <p:sp>
        <p:nvSpPr>
          <p:cNvPr id="409604" name="Rectangle 3"/>
          <p:cNvSpPr>
            <a:spLocks noGrp="1" noChangeArrowheads="1"/>
          </p:cNvSpPr>
          <p:nvPr>
            <p:ph type="body" idx="1"/>
          </p:nvPr>
        </p:nvSpPr>
        <p:spPr>
          <a:xfrm>
            <a:off x="934498" y="4416312"/>
            <a:ext cx="5141405" cy="4182934"/>
          </a:xfrm>
        </p:spPr>
        <p:txBody>
          <a:bodyPr lIns="86577" tIns="43288" rIns="86577" bIns="43288"/>
          <a:lstStyle/>
          <a:p>
            <a:endParaRPr lang="es-E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2354" y="8830646"/>
            <a:ext cx="3038049" cy="465758"/>
          </a:xfrm>
          <a:prstGeom prst="rect">
            <a:avLst/>
          </a:prstGeom>
          <a:noFill/>
          <a:ln w="9525">
            <a:noFill/>
            <a:miter lim="800000"/>
            <a:headEnd/>
            <a:tailEnd/>
          </a:ln>
        </p:spPr>
        <p:txBody>
          <a:bodyPr lIns="89065" tIns="44535" rIns="89065" bIns="44535" anchor="b"/>
          <a:lstStyle/>
          <a:p>
            <a:pPr algn="r" defTabSz="891107" eaLnBrk="0" hangingPunct="0"/>
            <a:fld id="{E2C22A59-6434-4E6D-9A0E-EE53409FB6B6}" type="slidenum">
              <a:rPr lang="es-ES_tradnl" sz="1000"/>
              <a:pPr algn="r" defTabSz="891107" eaLnBrk="0" hangingPunct="0"/>
              <a:t>2</a:t>
            </a:fld>
            <a:endParaRPr lang="es-ES_tradnl" sz="1000" dirty="0"/>
          </a:p>
        </p:txBody>
      </p:sp>
      <p:sp>
        <p:nvSpPr>
          <p:cNvPr id="30723" name="Rectangle 2"/>
          <p:cNvSpPr>
            <a:spLocks noGrp="1" noRot="1" noChangeAspect="1" noChangeArrowheads="1" noTextEdit="1"/>
          </p:cNvSpPr>
          <p:nvPr>
            <p:ph type="sldImg"/>
          </p:nvPr>
        </p:nvSpPr>
        <p:spPr>
          <a:xfrm>
            <a:off x="960438" y="447675"/>
            <a:ext cx="5089525" cy="3816350"/>
          </a:xfrm>
          <a:ln/>
        </p:spPr>
      </p:sp>
      <p:sp>
        <p:nvSpPr>
          <p:cNvPr id="30724" name="Rectangle 3"/>
          <p:cNvSpPr>
            <a:spLocks noGrp="1" noChangeArrowheads="1"/>
          </p:cNvSpPr>
          <p:nvPr>
            <p:ph type="body" idx="1"/>
          </p:nvPr>
        </p:nvSpPr>
        <p:spPr>
          <a:xfrm>
            <a:off x="465584" y="4481652"/>
            <a:ext cx="6076098" cy="4581148"/>
          </a:xfrm>
          <a:noFill/>
          <a:ln/>
        </p:spPr>
        <p:txBody>
          <a:bodyPr lIns="89065" tIns="44535" rIns="89065" bIns="44535"/>
          <a:lstStyle/>
          <a:p>
            <a:pPr eaLnBrk="1" hangingPunct="1"/>
            <a:endParaRPr lang="es-ES" smtClean="0">
              <a:latin typeface="Arial" pitchFamily="34" charset="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2354" y="8830646"/>
            <a:ext cx="3038049" cy="465758"/>
          </a:xfrm>
          <a:prstGeom prst="rect">
            <a:avLst/>
          </a:prstGeom>
          <a:noFill/>
          <a:ln w="9525">
            <a:noFill/>
            <a:miter lim="800000"/>
            <a:headEnd/>
            <a:tailEnd/>
          </a:ln>
        </p:spPr>
        <p:txBody>
          <a:bodyPr lIns="89616" tIns="44808" rIns="89616" bIns="44808" anchor="b"/>
          <a:lstStyle/>
          <a:p>
            <a:pPr algn="r" defTabSz="892598" eaLnBrk="0" hangingPunct="0"/>
            <a:fld id="{11B57DBA-DD13-456C-B774-C5069C861656}" type="slidenum">
              <a:rPr lang="es-ES_tradnl" sz="1000"/>
              <a:pPr algn="r" defTabSz="892598" eaLnBrk="0" hangingPunct="0"/>
              <a:t>21</a:t>
            </a:fld>
            <a:endParaRPr lang="es-ES_tradnl" sz="1000" dirty="0"/>
          </a:p>
        </p:txBody>
      </p:sp>
      <p:sp>
        <p:nvSpPr>
          <p:cNvPr id="55299" name="Rectangle 2"/>
          <p:cNvSpPr>
            <a:spLocks noGrp="1" noRot="1" noChangeAspect="1" noChangeArrowheads="1" noTextEdit="1"/>
          </p:cNvSpPr>
          <p:nvPr>
            <p:ph type="sldImg"/>
          </p:nvPr>
        </p:nvSpPr>
        <p:spPr>
          <a:xfrm>
            <a:off x="1187450" y="695325"/>
            <a:ext cx="4651375" cy="3487738"/>
          </a:xfrm>
          <a:ln/>
        </p:spPr>
      </p:sp>
      <p:sp>
        <p:nvSpPr>
          <p:cNvPr id="55300" name="Rectangle 3"/>
          <p:cNvSpPr>
            <a:spLocks noGrp="1" noChangeArrowheads="1"/>
          </p:cNvSpPr>
          <p:nvPr>
            <p:ph type="body" idx="1"/>
          </p:nvPr>
        </p:nvSpPr>
        <p:spPr>
          <a:xfrm>
            <a:off x="937438" y="4415324"/>
            <a:ext cx="5135526" cy="4186048"/>
          </a:xfrm>
          <a:noFill/>
          <a:ln/>
        </p:spPr>
        <p:txBody>
          <a:bodyPr lIns="89616" tIns="44808" rIns="89616" bIns="44808"/>
          <a:lstStyle/>
          <a:p>
            <a:pPr eaLnBrk="1" hangingPunct="1"/>
            <a:endParaRPr lang="es-ES" smtClean="0">
              <a:latin typeface="Arial"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2354" y="8830646"/>
            <a:ext cx="3038049" cy="465758"/>
          </a:xfrm>
          <a:prstGeom prst="rect">
            <a:avLst/>
          </a:prstGeom>
          <a:noFill/>
          <a:ln w="9525">
            <a:noFill/>
            <a:miter lim="800000"/>
            <a:headEnd/>
            <a:tailEnd/>
          </a:ln>
        </p:spPr>
        <p:txBody>
          <a:bodyPr lIns="89065" tIns="44535" rIns="89065" bIns="44535" anchor="b"/>
          <a:lstStyle/>
          <a:p>
            <a:pPr algn="r" defTabSz="891107" eaLnBrk="0" hangingPunct="0"/>
            <a:fld id="{8AA8F516-622F-4B38-A782-63961DDBAAC0}" type="slidenum">
              <a:rPr lang="es-ES_tradnl" sz="1000"/>
              <a:pPr algn="r" defTabSz="891107" eaLnBrk="0" hangingPunct="0"/>
              <a:t>3</a:t>
            </a:fld>
            <a:endParaRPr lang="es-ES_tradnl" sz="1000" dirty="0"/>
          </a:p>
        </p:txBody>
      </p:sp>
      <p:sp>
        <p:nvSpPr>
          <p:cNvPr id="31747" name="Rectangle 1026"/>
          <p:cNvSpPr>
            <a:spLocks noGrp="1" noRot="1" noChangeAspect="1" noChangeArrowheads="1" noTextEdit="1"/>
          </p:cNvSpPr>
          <p:nvPr>
            <p:ph type="sldImg"/>
          </p:nvPr>
        </p:nvSpPr>
        <p:spPr>
          <a:xfrm>
            <a:off x="960438" y="447675"/>
            <a:ext cx="5089525" cy="3816350"/>
          </a:xfrm>
          <a:ln/>
        </p:spPr>
      </p:sp>
      <p:sp>
        <p:nvSpPr>
          <p:cNvPr id="31748" name="Rectangle 1027"/>
          <p:cNvSpPr>
            <a:spLocks noGrp="1" noChangeArrowheads="1"/>
          </p:cNvSpPr>
          <p:nvPr>
            <p:ph type="body" idx="1"/>
          </p:nvPr>
        </p:nvSpPr>
        <p:spPr>
          <a:xfrm>
            <a:off x="465584" y="4481652"/>
            <a:ext cx="6076098" cy="4581148"/>
          </a:xfrm>
          <a:noFill/>
          <a:ln/>
        </p:spPr>
        <p:txBody>
          <a:bodyPr lIns="89065" tIns="44535" rIns="89065" bIns="44535"/>
          <a:lstStyle/>
          <a:p>
            <a:pPr eaLnBrk="1" hangingPunct="1"/>
            <a:endParaRPr lang="es-ES" smtClean="0">
              <a:latin typeface="Arial"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972355" y="8830647"/>
            <a:ext cx="3038049" cy="465758"/>
          </a:xfrm>
          <a:prstGeom prst="rect">
            <a:avLst/>
          </a:prstGeom>
          <a:noFill/>
          <a:ln w="9525">
            <a:noFill/>
            <a:miter lim="800000"/>
            <a:headEnd/>
            <a:tailEnd/>
          </a:ln>
        </p:spPr>
        <p:txBody>
          <a:bodyPr lIns="89730" tIns="44865" rIns="89730" bIns="44865" anchor="b"/>
          <a:lstStyle/>
          <a:p>
            <a:pPr algn="r" defTabSz="898424" eaLnBrk="0" hangingPunct="0"/>
            <a:fld id="{BC4C9503-35B7-46F2-B8AF-6AB85C3E16C8}" type="slidenum">
              <a:rPr lang="es-ES_tradnl" sz="1300">
                <a:solidFill>
                  <a:prstClr val="black"/>
                </a:solidFill>
              </a:rPr>
              <a:pPr algn="r" defTabSz="898424" eaLnBrk="0" hangingPunct="0"/>
              <a:t>4</a:t>
            </a:fld>
            <a:endParaRPr lang="es-ES_tradnl" sz="1300" dirty="0">
              <a:solidFill>
                <a:prstClr val="black"/>
              </a:solidFill>
            </a:endParaRPr>
          </a:p>
        </p:txBody>
      </p:sp>
      <p:sp>
        <p:nvSpPr>
          <p:cNvPr id="172035" name="Rectangle 2"/>
          <p:cNvSpPr>
            <a:spLocks noGrp="1" noRot="1" noChangeAspect="1" noChangeArrowheads="1" noTextEdit="1"/>
          </p:cNvSpPr>
          <p:nvPr>
            <p:ph type="sldImg"/>
          </p:nvPr>
        </p:nvSpPr>
        <p:spPr>
          <a:xfrm>
            <a:off x="1185863" y="700088"/>
            <a:ext cx="4643437" cy="3482975"/>
          </a:xfrm>
          <a:ln/>
        </p:spPr>
      </p:sp>
      <p:sp>
        <p:nvSpPr>
          <p:cNvPr id="172036" name="Rectangle 3"/>
          <p:cNvSpPr>
            <a:spLocks noGrp="1" noChangeArrowheads="1"/>
          </p:cNvSpPr>
          <p:nvPr>
            <p:ph type="body" idx="1"/>
          </p:nvPr>
        </p:nvSpPr>
        <p:spPr>
          <a:xfrm>
            <a:off x="932739" y="4415325"/>
            <a:ext cx="5144931" cy="4181722"/>
          </a:xfrm>
        </p:spPr>
        <p:txBody>
          <a:bodyPr lIns="89730" tIns="44865" rIns="89730" bIns="44865"/>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972356" y="8830648"/>
            <a:ext cx="3038049" cy="465758"/>
          </a:xfrm>
          <a:prstGeom prst="rect">
            <a:avLst/>
          </a:prstGeom>
          <a:noFill/>
          <a:ln w="9525">
            <a:noFill/>
            <a:miter lim="800000"/>
            <a:headEnd/>
            <a:tailEnd/>
          </a:ln>
        </p:spPr>
        <p:txBody>
          <a:bodyPr lIns="89583" tIns="44792" rIns="89583" bIns="44792" anchor="b"/>
          <a:lstStyle/>
          <a:p>
            <a:pPr algn="r" defTabSz="892310" eaLnBrk="0" hangingPunct="0"/>
            <a:fld id="{470AC0E7-3AB8-4904-BB43-D35A9B287AFA}" type="slidenum">
              <a:rPr lang="es-ES_tradnl" sz="1200">
                <a:solidFill>
                  <a:prstClr val="black"/>
                </a:solidFill>
              </a:rPr>
              <a:pPr algn="r" defTabSz="892310" eaLnBrk="0" hangingPunct="0"/>
              <a:t>5</a:t>
            </a:fld>
            <a:endParaRPr lang="es-ES_tradnl" sz="1200" dirty="0">
              <a:solidFill>
                <a:prstClr val="black"/>
              </a:solidFill>
            </a:endParaRPr>
          </a:p>
        </p:txBody>
      </p:sp>
      <p:sp>
        <p:nvSpPr>
          <p:cNvPr id="174083" name="Rectangle 2"/>
          <p:cNvSpPr>
            <a:spLocks noGrp="1" noRot="1" noChangeAspect="1" noChangeArrowheads="1" noTextEdit="1"/>
          </p:cNvSpPr>
          <p:nvPr>
            <p:ph type="sldImg"/>
          </p:nvPr>
        </p:nvSpPr>
        <p:spPr>
          <a:xfrm>
            <a:off x="1190625" y="693738"/>
            <a:ext cx="4652963" cy="3489325"/>
          </a:xfrm>
          <a:ln/>
        </p:spPr>
      </p:sp>
      <p:sp>
        <p:nvSpPr>
          <p:cNvPr id="174084" name="Rectangle 3"/>
          <p:cNvSpPr>
            <a:spLocks noGrp="1" noChangeArrowheads="1"/>
          </p:cNvSpPr>
          <p:nvPr>
            <p:ph type="body" idx="1"/>
          </p:nvPr>
        </p:nvSpPr>
        <p:spPr>
          <a:xfrm>
            <a:off x="939006" y="4415321"/>
            <a:ext cx="5132390" cy="4187489"/>
          </a:xfrm>
        </p:spPr>
        <p:txBody>
          <a:bodyPr lIns="89583" tIns="44792" rIns="89583" bIns="44792"/>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972356" y="8830648"/>
            <a:ext cx="3038049" cy="465758"/>
          </a:xfrm>
          <a:prstGeom prst="rect">
            <a:avLst/>
          </a:prstGeom>
          <a:noFill/>
          <a:ln w="9525">
            <a:noFill/>
            <a:miter lim="800000"/>
            <a:headEnd/>
            <a:tailEnd/>
          </a:ln>
        </p:spPr>
        <p:txBody>
          <a:bodyPr lIns="89583" tIns="44792" rIns="89583" bIns="44792" anchor="b"/>
          <a:lstStyle/>
          <a:p>
            <a:pPr algn="r" defTabSz="892310" eaLnBrk="0" hangingPunct="0"/>
            <a:fld id="{4413B9EA-E6F5-40B9-8DC1-F4A124AE80EE}" type="slidenum">
              <a:rPr lang="es-ES_tradnl" sz="1200">
                <a:solidFill>
                  <a:prstClr val="black"/>
                </a:solidFill>
              </a:rPr>
              <a:pPr algn="r" defTabSz="892310" eaLnBrk="0" hangingPunct="0"/>
              <a:t>6</a:t>
            </a:fld>
            <a:endParaRPr lang="es-ES_tradnl" sz="1200" dirty="0">
              <a:solidFill>
                <a:prstClr val="black"/>
              </a:solidFill>
            </a:endParaRPr>
          </a:p>
        </p:txBody>
      </p:sp>
      <p:sp>
        <p:nvSpPr>
          <p:cNvPr id="176131" name="Rectangle 2"/>
          <p:cNvSpPr>
            <a:spLocks noGrp="1" noRot="1" noChangeAspect="1" noChangeArrowheads="1" noTextEdit="1"/>
          </p:cNvSpPr>
          <p:nvPr>
            <p:ph type="sldImg"/>
          </p:nvPr>
        </p:nvSpPr>
        <p:spPr>
          <a:xfrm>
            <a:off x="1190625" y="693738"/>
            <a:ext cx="4652963" cy="3489325"/>
          </a:xfrm>
          <a:ln/>
        </p:spPr>
      </p:sp>
      <p:sp>
        <p:nvSpPr>
          <p:cNvPr id="176132" name="Rectangle 3"/>
          <p:cNvSpPr>
            <a:spLocks noGrp="1" noChangeArrowheads="1"/>
          </p:cNvSpPr>
          <p:nvPr>
            <p:ph type="body" idx="1"/>
          </p:nvPr>
        </p:nvSpPr>
        <p:spPr>
          <a:xfrm>
            <a:off x="939006" y="4415321"/>
            <a:ext cx="5132390" cy="4187489"/>
          </a:xfrm>
        </p:spPr>
        <p:txBody>
          <a:bodyPr lIns="89583" tIns="44792" rIns="89583" bIns="44792"/>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895931"/>
            <a:fld id="{0EF57071-0FE4-4BA1-8FA6-4C2656280D99}" type="slidenum">
              <a:rPr lang="es-ES_tradnl" smtClean="0"/>
              <a:pPr defTabSz="895931"/>
              <a:t>7</a:t>
            </a:fld>
            <a:endParaRPr lang="es-ES_tradnl"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s-ES" smtClean="0">
              <a:latin typeface="Arial"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2354" y="8830646"/>
            <a:ext cx="3038049" cy="465758"/>
          </a:xfrm>
          <a:prstGeom prst="rect">
            <a:avLst/>
          </a:prstGeom>
          <a:noFill/>
          <a:ln w="9525">
            <a:noFill/>
            <a:miter lim="800000"/>
            <a:headEnd/>
            <a:tailEnd/>
          </a:ln>
        </p:spPr>
        <p:txBody>
          <a:bodyPr lIns="89065" tIns="44535" rIns="89065" bIns="44535" anchor="b"/>
          <a:lstStyle/>
          <a:p>
            <a:pPr algn="r" defTabSz="891107" eaLnBrk="0" hangingPunct="0"/>
            <a:fld id="{574833A4-165C-43BC-A20E-6D14EA502981}" type="slidenum">
              <a:rPr lang="es-ES_tradnl" sz="1000"/>
              <a:pPr algn="r" defTabSz="891107" eaLnBrk="0" hangingPunct="0"/>
              <a:t>9</a:t>
            </a:fld>
            <a:endParaRPr lang="es-ES_tradnl" sz="1000" dirty="0"/>
          </a:p>
        </p:txBody>
      </p:sp>
      <p:sp>
        <p:nvSpPr>
          <p:cNvPr id="35843" name="Rectangle 1026"/>
          <p:cNvSpPr>
            <a:spLocks noGrp="1" noRot="1" noChangeAspect="1" noChangeArrowheads="1" noTextEdit="1"/>
          </p:cNvSpPr>
          <p:nvPr>
            <p:ph type="sldImg"/>
          </p:nvPr>
        </p:nvSpPr>
        <p:spPr>
          <a:xfrm>
            <a:off x="960438" y="447675"/>
            <a:ext cx="5089525" cy="3816350"/>
          </a:xfrm>
          <a:ln/>
        </p:spPr>
      </p:sp>
      <p:sp>
        <p:nvSpPr>
          <p:cNvPr id="35844" name="Rectangle 1027"/>
          <p:cNvSpPr>
            <a:spLocks noGrp="1" noChangeArrowheads="1"/>
          </p:cNvSpPr>
          <p:nvPr>
            <p:ph type="body" idx="1"/>
          </p:nvPr>
        </p:nvSpPr>
        <p:spPr>
          <a:xfrm>
            <a:off x="465584" y="4481652"/>
            <a:ext cx="6076098" cy="4581148"/>
          </a:xfrm>
          <a:noFill/>
          <a:ln/>
        </p:spPr>
        <p:txBody>
          <a:bodyPr lIns="89065" tIns="44535" rIns="89065" bIns="44535"/>
          <a:lstStyle/>
          <a:p>
            <a:pPr eaLnBrk="1" hangingPunct="1"/>
            <a:endParaRPr lang="es-ES" smtClean="0">
              <a:latin typeface="Arial"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1ED6EED4-6B6D-4718-ACC8-B52CA9D703B2}" type="datetime1">
              <a:rPr lang="es-ES"/>
              <a:pPr>
                <a:defRPr/>
              </a:pPr>
              <a:t>14/05/2014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B110A18-FA61-49BC-A785-25BEAF7FEB48}"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1F47D016-2B87-4325-9A19-8F41BF7A232E}" type="datetime1">
              <a:rPr lang="es-ES"/>
              <a:pPr>
                <a:defRPr/>
              </a:pPr>
              <a:t>14/05/2014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B0FB749-B859-48BB-8F14-42CEE662B1D4}"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85800" y="609600"/>
            <a:ext cx="5676900" cy="54864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F246138C-A886-40BC-944B-4D3DF0071081}" type="datetime1">
              <a:rPr lang="es-ES"/>
              <a:pPr>
                <a:defRPr/>
              </a:pPr>
              <a:t>14/05/2014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9BE1154-0BD2-44A7-AC33-DE45A7C219C2}" type="slidenum">
              <a:rPr lang="es-ES_tradnl"/>
              <a:pPr>
                <a:defRPr/>
              </a:pPr>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ext Slide">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0" y="0"/>
            <a:ext cx="9144000" cy="6858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fontAlgn="auto">
              <a:spcBef>
                <a:spcPts val="0"/>
              </a:spcBef>
              <a:spcAft>
                <a:spcPts val="0"/>
              </a:spcAft>
            </a:pPr>
            <a:endParaRPr lang="es-ES" sz="1800">
              <a:solidFill>
                <a:prstClr val="black"/>
              </a:solidFill>
              <a:latin typeface="Arial"/>
              <a:ea typeface="+mn-ea"/>
              <a:cs typeface="+mn-cs"/>
            </a:endParaRPr>
          </a:p>
        </p:txBody>
      </p:sp>
      <p:sp>
        <p:nvSpPr>
          <p:cNvPr id="7" name="Title 9"/>
          <p:cNvSpPr>
            <a:spLocks noGrp="1"/>
          </p:cNvSpPr>
          <p:nvPr>
            <p:ph type="title" hasCustomPrompt="1"/>
          </p:nvPr>
        </p:nvSpPr>
        <p:spPr>
          <a:xfrm>
            <a:off x="1677715" y="1"/>
            <a:ext cx="7364685" cy="690880"/>
          </a:xfrm>
          <a:prstGeom prst="rect">
            <a:avLst/>
          </a:prstGeom>
        </p:spPr>
        <p:txBody>
          <a:bodyPr lIns="0" tIns="36000" rIns="0" bIns="36000" anchor="ctr" anchorCtr="0"/>
          <a:lstStyle>
            <a:lvl1pPr algn="r">
              <a:lnSpc>
                <a:spcPct val="100000"/>
              </a:lnSpc>
              <a:defRPr sz="2000" b="1" spc="0" baseline="0">
                <a:solidFill>
                  <a:schemeClr val="bg1"/>
                </a:solidFill>
              </a:defRPr>
            </a:lvl1pPr>
          </a:lstStyle>
          <a:p>
            <a:r>
              <a:rPr lang="en-GB" smtClean="0"/>
              <a:t>Click to edit Master text styles</a:t>
            </a:r>
            <a:endParaRPr lang="en-GB" dirty="0"/>
          </a:p>
        </p:txBody>
      </p:sp>
      <p:sp>
        <p:nvSpPr>
          <p:cNvPr id="8" name="Text Placeholder 11"/>
          <p:cNvSpPr>
            <a:spLocks noGrp="1"/>
          </p:cNvSpPr>
          <p:nvPr>
            <p:ph type="body" sz="quarter" idx="10"/>
          </p:nvPr>
        </p:nvSpPr>
        <p:spPr>
          <a:xfrm>
            <a:off x="448056" y="1052736"/>
            <a:ext cx="8229600" cy="4079454"/>
          </a:xfrm>
          <a:prstGeom prst="rect">
            <a:avLst/>
          </a:prstGeom>
        </p:spPr>
        <p:txBody>
          <a:bodyPr wrap="square" lIns="0" rIns="0"/>
          <a:lstStyle>
            <a:lvl1pPr marL="0" indent="0">
              <a:lnSpc>
                <a:spcPct val="100000"/>
              </a:lnSpc>
              <a:spcBef>
                <a:spcPts val="0"/>
              </a:spcBef>
              <a:spcAft>
                <a:spcPts val="600"/>
              </a:spcAft>
              <a:buFont typeface="Arial" charset="0"/>
              <a:buNone/>
              <a:defRPr sz="1600" kern="1200" spc="0" baseline="0">
                <a:solidFill>
                  <a:schemeClr val="tx1"/>
                </a:solidFill>
              </a:defRPr>
            </a:lvl1pPr>
            <a:lvl2pPr marL="177800" indent="227013">
              <a:lnSpc>
                <a:spcPct val="100000"/>
              </a:lnSpc>
              <a:spcBef>
                <a:spcPts val="0"/>
              </a:spcBef>
              <a:spcAft>
                <a:spcPts val="600"/>
              </a:spcAft>
              <a:buFont typeface="Wingdings" pitchFamily="2" charset="2"/>
              <a:buChar char="§"/>
              <a:defRPr sz="1600" spc="0" baseline="0">
                <a:solidFill>
                  <a:schemeClr val="tx1"/>
                </a:solidFill>
              </a:defRPr>
            </a:lvl2pPr>
            <a:lvl3pPr marL="450850" indent="227013">
              <a:lnSpc>
                <a:spcPct val="100000"/>
              </a:lnSpc>
              <a:spcBef>
                <a:spcPts val="0"/>
              </a:spcBef>
              <a:spcAft>
                <a:spcPts val="600"/>
              </a:spcAft>
              <a:defRPr sz="1600" spc="0" baseline="0">
                <a:solidFill>
                  <a:schemeClr val="tx1"/>
                </a:solidFill>
              </a:defRPr>
            </a:lvl3pPr>
            <a:lvl4pPr marL="712788" indent="227013">
              <a:lnSpc>
                <a:spcPct val="100000"/>
              </a:lnSpc>
              <a:spcBef>
                <a:spcPts val="0"/>
              </a:spcBef>
              <a:spcAft>
                <a:spcPts val="600"/>
              </a:spcAft>
              <a:defRPr sz="1600" spc="0" baseline="0">
                <a:solidFill>
                  <a:schemeClr val="tx1"/>
                </a:solidFill>
              </a:defRPr>
            </a:lvl4pPr>
            <a:lvl5pPr marL="985838" indent="227013">
              <a:lnSpc>
                <a:spcPct val="100000"/>
              </a:lnSpc>
              <a:spcBef>
                <a:spcPts val="0"/>
              </a:spcBef>
              <a:spcAft>
                <a:spcPts val="600"/>
              </a:spcAft>
              <a:buFont typeface="Lucida Grande"/>
              <a:buChar char="–"/>
              <a:defRPr sz="1600" spc="0" baseline="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9" name="Rectangle 6"/>
          <p:cNvSpPr>
            <a:spLocks noGrp="1" noChangeArrowheads="1"/>
          </p:cNvSpPr>
          <p:nvPr>
            <p:ph type="sldNum" sz="quarter" idx="12"/>
          </p:nvPr>
        </p:nvSpPr>
        <p:spPr>
          <a:xfrm>
            <a:off x="7061200" y="6573838"/>
            <a:ext cx="1905000" cy="136525"/>
          </a:xfrm>
          <a:ln/>
        </p:spPr>
        <p:txBody>
          <a:bodyPr/>
          <a:lstStyle>
            <a:lvl1pPr>
              <a:defRPr/>
            </a:lvl1pPr>
          </a:lstStyle>
          <a:p>
            <a:pPr>
              <a:defRPr/>
            </a:pPr>
            <a:fld id="{7D794432-5380-41EF-97AA-DD6EADD6E7F3}" type="slidenum">
              <a:rPr lang="es-ES_tradnl"/>
              <a:pPr>
                <a:defRPr/>
              </a:pPr>
              <a:t>‹Nº›</a:t>
            </a:fld>
            <a:endParaRPr lang="es-ES_tradnl"/>
          </a:p>
        </p:txBody>
      </p:sp>
    </p:spTree>
    <p:extLst>
      <p:ext uri="{BB962C8B-B14F-4D97-AF65-F5344CB8AC3E}">
        <p14:creationId xmlns:p14="http://schemas.microsoft.com/office/powerpoint/2010/main" xmlns="" val="1681789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AEDDE82E-764B-4CFA-AFA5-77049D3AA592}" type="datetime1">
              <a:rPr lang="es-ES"/>
              <a:pPr>
                <a:defRPr/>
              </a:pPr>
              <a:t>14/05/2014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E63E8E5-F63A-4D9E-B8D5-B650623F4D11}"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14B903C7-EA3E-47CA-9467-5F420FC76159}" type="datetime1">
              <a:rPr lang="es-ES"/>
              <a:pPr>
                <a:defRPr/>
              </a:pPr>
              <a:t>14/05/2014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4CB5B45-23DE-436F-9798-15479E14AEB7}"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fld id="{4B78610D-6412-4B19-A1C3-DC31B20775CE}" type="datetime1">
              <a:rPr lang="es-ES"/>
              <a:pPr>
                <a:defRPr/>
              </a:pPr>
              <a:t>14/05/2014</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3944D1F-B976-4FC5-AFB3-07F94E346EBB}"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fld id="{FC06C595-F962-461E-ABC0-2BE48ECB3C30}" type="datetime1">
              <a:rPr lang="es-ES"/>
              <a:pPr>
                <a:defRPr/>
              </a:pPr>
              <a:t>14/05/2014</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ED83F2F8-91F9-48C6-95FD-427AEDD6E55A}"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fld id="{F6BF4DEE-61E1-4243-8945-89C6E9CE12C9}" type="datetime1">
              <a:rPr lang="es-ES"/>
              <a:pPr>
                <a:defRPr/>
              </a:pPr>
              <a:t>14/05/2014</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5A4FA77-9F9A-4BCB-ACE1-7A0157DC17A3}"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0227D4-B751-4021-A5A3-35657560425E}" type="datetime1">
              <a:rPr lang="es-ES"/>
              <a:pPr>
                <a:defRPr/>
              </a:pPr>
              <a:t>14/05/2014</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EC8EF68-B6FE-4206-9BCE-0274DE622F2B}"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B99022D5-1804-4988-B541-276239715D19}" type="datetime1">
              <a:rPr lang="es-ES"/>
              <a:pPr>
                <a:defRPr/>
              </a:pPr>
              <a:t>14/05/2014</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C0800D0-4EAA-41FC-8199-AC1FB84EE922}"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58794E8F-FA79-451E-81E4-02707C18937D}" type="datetime1">
              <a:rPr lang="es-ES"/>
              <a:pPr>
                <a:defRPr/>
              </a:pPr>
              <a:t>14/05/2014</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DDCC35F-EFAA-4245-A754-D076FBB4B2CB}"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p>
        </p:txBody>
      </p:sp>
      <p:sp>
        <p:nvSpPr>
          <p:cNvPr id="9219" name="Rectangle 3"/>
          <p:cNvSpPr>
            <a:spLocks noGrp="1" noChangeArrowheads="1"/>
          </p:cNvSpPr>
          <p:nvPr>
            <p:ph type="body" idx="1"/>
          </p:nvPr>
        </p:nvSpPr>
        <p:spPr bwMode="auto">
          <a:xfrm>
            <a:off x="6858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a:cs typeface="+mn-cs"/>
              </a:defRPr>
            </a:lvl1pPr>
          </a:lstStyle>
          <a:p>
            <a:pPr>
              <a:defRPr/>
            </a:pPr>
            <a:fld id="{038D85E7-9591-455C-AFD9-156226BF80C6}" type="datetime1">
              <a:rPr lang="es-ES"/>
              <a:pPr>
                <a:defRPr/>
              </a:pPr>
              <a:t>14/05/2014</a:t>
            </a:fld>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a:cs typeface="+mn-cs"/>
              </a:defRPr>
            </a:lvl1pPr>
          </a:lstStyle>
          <a:p>
            <a:pPr>
              <a:defRPr/>
            </a:pPr>
            <a:endParaRPr lang="es-ES"/>
          </a:p>
        </p:txBody>
      </p:sp>
      <p:sp>
        <p:nvSpPr>
          <p:cNvPr id="1030" name="Rectangle 6"/>
          <p:cNvSpPr>
            <a:spLocks noGrp="1" noChangeArrowheads="1"/>
          </p:cNvSpPr>
          <p:nvPr>
            <p:ph type="sldNum" sz="quarter" idx="4"/>
          </p:nvPr>
        </p:nvSpPr>
        <p:spPr bwMode="auto">
          <a:xfrm>
            <a:off x="7061200" y="6573838"/>
            <a:ext cx="1905000" cy="13652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spcBef>
                <a:spcPct val="50000"/>
              </a:spcBef>
              <a:defRPr sz="900">
                <a:solidFill>
                  <a:srgbClr val="003F87"/>
                </a:solidFill>
                <a:latin typeface="Arial" pitchFamily="34" charset="0"/>
                <a:ea typeface="ＭＳ Ｐゴシック"/>
                <a:cs typeface="+mn-cs"/>
              </a:defRPr>
            </a:lvl1pPr>
          </a:lstStyle>
          <a:p>
            <a:pPr>
              <a:defRPr/>
            </a:pPr>
            <a:fld id="{89E090DD-42BD-46F7-9E4E-4FD7FB86CFF0}"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cid:image004.jpg@01CF2E55.63719640" TargetMode="External"/><Relationship Id="rId3" Type="http://schemas.openxmlformats.org/officeDocument/2006/relationships/image" Target="../media/image10.emf"/><Relationship Id="rId7" Type="http://schemas.openxmlformats.org/officeDocument/2006/relationships/image" Target="../media/image5.png"/><Relationship Id="rId12"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emf"/><Relationship Id="rId11" Type="http://schemas.openxmlformats.org/officeDocument/2006/relationships/image" Target="../media/image32.jpe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notesSlide" Target="../notesSlides/notesSlide18.xml"/><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slideLayout" Target="../slideLayouts/slideLayout7.xml"/><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5" Type="http://schemas.openxmlformats.org/officeDocument/2006/relationships/tags" Target="../tags/tag350.xml"/><Relationship Id="rId10" Type="http://schemas.openxmlformats.org/officeDocument/2006/relationships/tags" Target="../tags/tag355.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8.xml"/><Relationship Id="rId1" Type="http://schemas.openxmlformats.org/officeDocument/2006/relationships/tags" Target="../tags/tag35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emf"/><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6.jpeg"/><Relationship Id="rId5" Type="http://schemas.openxmlformats.org/officeDocument/2006/relationships/image" Target="../media/image12.jpeg"/><Relationship Id="rId10" Type="http://schemas.openxmlformats.org/officeDocument/2006/relationships/image" Target="../media/image15.gif"/><Relationship Id="rId4" Type="http://schemas.openxmlformats.org/officeDocument/2006/relationships/image" Target="../media/image11.jpeg"/><Relationship Id="rId9" Type="http://schemas.openxmlformats.org/officeDocument/2006/relationships/hyperlink" Target="http://www.valderrivas.es/es/portal.do"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17" Type="http://schemas.openxmlformats.org/officeDocument/2006/relationships/tags" Target="../tags/tag118.xml"/><Relationship Id="rId299" Type="http://schemas.openxmlformats.org/officeDocument/2006/relationships/tags" Target="../tags/tag300.xml"/><Relationship Id="rId303" Type="http://schemas.openxmlformats.org/officeDocument/2006/relationships/tags" Target="../tags/tag304.xml"/><Relationship Id="rId21" Type="http://schemas.openxmlformats.org/officeDocument/2006/relationships/tags" Target="../tags/tag22.xml"/><Relationship Id="rId42" Type="http://schemas.openxmlformats.org/officeDocument/2006/relationships/tags" Target="../tags/tag43.xml"/><Relationship Id="rId63" Type="http://schemas.openxmlformats.org/officeDocument/2006/relationships/tags" Target="../tags/tag64.xml"/><Relationship Id="rId84" Type="http://schemas.openxmlformats.org/officeDocument/2006/relationships/tags" Target="../tags/tag85.xml"/><Relationship Id="rId138" Type="http://schemas.openxmlformats.org/officeDocument/2006/relationships/tags" Target="../tags/tag139.xml"/><Relationship Id="rId159" Type="http://schemas.openxmlformats.org/officeDocument/2006/relationships/tags" Target="../tags/tag160.xml"/><Relationship Id="rId324" Type="http://schemas.openxmlformats.org/officeDocument/2006/relationships/tags" Target="../tags/tag325.xml"/><Relationship Id="rId345" Type="http://schemas.openxmlformats.org/officeDocument/2006/relationships/slideLayout" Target="../slideLayouts/slideLayout7.xml"/><Relationship Id="rId170" Type="http://schemas.openxmlformats.org/officeDocument/2006/relationships/tags" Target="../tags/tag171.xml"/><Relationship Id="rId191" Type="http://schemas.openxmlformats.org/officeDocument/2006/relationships/tags" Target="../tags/tag192.xml"/><Relationship Id="rId205" Type="http://schemas.openxmlformats.org/officeDocument/2006/relationships/tags" Target="../tags/tag206.xml"/><Relationship Id="rId226" Type="http://schemas.openxmlformats.org/officeDocument/2006/relationships/tags" Target="../tags/tag227.xml"/><Relationship Id="rId247" Type="http://schemas.openxmlformats.org/officeDocument/2006/relationships/tags" Target="../tags/tag248.xml"/><Relationship Id="rId107" Type="http://schemas.openxmlformats.org/officeDocument/2006/relationships/tags" Target="../tags/tag108.xml"/><Relationship Id="rId268" Type="http://schemas.openxmlformats.org/officeDocument/2006/relationships/tags" Target="../tags/tag269.xml"/><Relationship Id="rId289" Type="http://schemas.openxmlformats.org/officeDocument/2006/relationships/tags" Target="../tags/tag290.xml"/><Relationship Id="rId11" Type="http://schemas.openxmlformats.org/officeDocument/2006/relationships/tags" Target="../tags/tag12.xml"/><Relationship Id="rId32" Type="http://schemas.openxmlformats.org/officeDocument/2006/relationships/tags" Target="../tags/tag33.xml"/><Relationship Id="rId53" Type="http://schemas.openxmlformats.org/officeDocument/2006/relationships/tags" Target="../tags/tag54.xml"/><Relationship Id="rId74" Type="http://schemas.openxmlformats.org/officeDocument/2006/relationships/tags" Target="../tags/tag75.xml"/><Relationship Id="rId128" Type="http://schemas.openxmlformats.org/officeDocument/2006/relationships/tags" Target="../tags/tag129.xml"/><Relationship Id="rId149" Type="http://schemas.openxmlformats.org/officeDocument/2006/relationships/tags" Target="../tags/tag150.xml"/><Relationship Id="rId314" Type="http://schemas.openxmlformats.org/officeDocument/2006/relationships/tags" Target="../tags/tag315.xml"/><Relationship Id="rId335" Type="http://schemas.openxmlformats.org/officeDocument/2006/relationships/tags" Target="../tags/tag336.xml"/><Relationship Id="rId5" Type="http://schemas.openxmlformats.org/officeDocument/2006/relationships/tags" Target="../tags/tag6.xml"/><Relationship Id="rId95" Type="http://schemas.openxmlformats.org/officeDocument/2006/relationships/tags" Target="../tags/tag96.xml"/><Relationship Id="rId160" Type="http://schemas.openxmlformats.org/officeDocument/2006/relationships/tags" Target="../tags/tag161.xml"/><Relationship Id="rId181" Type="http://schemas.openxmlformats.org/officeDocument/2006/relationships/tags" Target="../tags/tag182.xml"/><Relationship Id="rId216" Type="http://schemas.openxmlformats.org/officeDocument/2006/relationships/tags" Target="../tags/tag217.xml"/><Relationship Id="rId237" Type="http://schemas.openxmlformats.org/officeDocument/2006/relationships/tags" Target="../tags/tag238.xml"/><Relationship Id="rId258" Type="http://schemas.openxmlformats.org/officeDocument/2006/relationships/tags" Target="../tags/tag259.xml"/><Relationship Id="rId279" Type="http://schemas.openxmlformats.org/officeDocument/2006/relationships/tags" Target="../tags/tag280.xml"/><Relationship Id="rId22" Type="http://schemas.openxmlformats.org/officeDocument/2006/relationships/tags" Target="../tags/tag23.xml"/><Relationship Id="rId43" Type="http://schemas.openxmlformats.org/officeDocument/2006/relationships/tags" Target="../tags/tag44.xml"/><Relationship Id="rId64" Type="http://schemas.openxmlformats.org/officeDocument/2006/relationships/tags" Target="../tags/tag65.xml"/><Relationship Id="rId118" Type="http://schemas.openxmlformats.org/officeDocument/2006/relationships/tags" Target="../tags/tag119.xml"/><Relationship Id="rId139" Type="http://schemas.openxmlformats.org/officeDocument/2006/relationships/tags" Target="../tags/tag140.xml"/><Relationship Id="rId290" Type="http://schemas.openxmlformats.org/officeDocument/2006/relationships/tags" Target="../tags/tag291.xml"/><Relationship Id="rId304" Type="http://schemas.openxmlformats.org/officeDocument/2006/relationships/tags" Target="../tags/tag305.xml"/><Relationship Id="rId325" Type="http://schemas.openxmlformats.org/officeDocument/2006/relationships/tags" Target="../tags/tag326.xml"/><Relationship Id="rId346" Type="http://schemas.openxmlformats.org/officeDocument/2006/relationships/notesSlide" Target="../notesSlides/notesSlide7.xml"/><Relationship Id="rId85" Type="http://schemas.openxmlformats.org/officeDocument/2006/relationships/tags" Target="../tags/tag86.xml"/><Relationship Id="rId150" Type="http://schemas.openxmlformats.org/officeDocument/2006/relationships/tags" Target="../tags/tag151.xml"/><Relationship Id="rId171" Type="http://schemas.openxmlformats.org/officeDocument/2006/relationships/tags" Target="../tags/tag172.xml"/><Relationship Id="rId192" Type="http://schemas.openxmlformats.org/officeDocument/2006/relationships/tags" Target="../tags/tag193.xml"/><Relationship Id="rId206" Type="http://schemas.openxmlformats.org/officeDocument/2006/relationships/tags" Target="../tags/tag207.xml"/><Relationship Id="rId227" Type="http://schemas.openxmlformats.org/officeDocument/2006/relationships/tags" Target="../tags/tag228.xml"/><Relationship Id="rId248" Type="http://schemas.openxmlformats.org/officeDocument/2006/relationships/tags" Target="../tags/tag249.xml"/><Relationship Id="rId269" Type="http://schemas.openxmlformats.org/officeDocument/2006/relationships/tags" Target="../tags/tag270.xml"/><Relationship Id="rId12" Type="http://schemas.openxmlformats.org/officeDocument/2006/relationships/tags" Target="../tags/tag13.xml"/><Relationship Id="rId33" Type="http://schemas.openxmlformats.org/officeDocument/2006/relationships/tags" Target="../tags/tag34.xml"/><Relationship Id="rId108" Type="http://schemas.openxmlformats.org/officeDocument/2006/relationships/tags" Target="../tags/tag109.xml"/><Relationship Id="rId129" Type="http://schemas.openxmlformats.org/officeDocument/2006/relationships/tags" Target="../tags/tag130.xml"/><Relationship Id="rId280" Type="http://schemas.openxmlformats.org/officeDocument/2006/relationships/tags" Target="../tags/tag281.xml"/><Relationship Id="rId315" Type="http://schemas.openxmlformats.org/officeDocument/2006/relationships/tags" Target="../tags/tag316.xml"/><Relationship Id="rId336" Type="http://schemas.openxmlformats.org/officeDocument/2006/relationships/tags" Target="../tags/tag337.xml"/><Relationship Id="rId54" Type="http://schemas.openxmlformats.org/officeDocument/2006/relationships/tags" Target="../tags/tag55.xml"/><Relationship Id="rId75" Type="http://schemas.openxmlformats.org/officeDocument/2006/relationships/tags" Target="../tags/tag76.xml"/><Relationship Id="rId96" Type="http://schemas.openxmlformats.org/officeDocument/2006/relationships/tags" Target="../tags/tag97.xml"/><Relationship Id="rId140" Type="http://schemas.openxmlformats.org/officeDocument/2006/relationships/tags" Target="../tags/tag141.xml"/><Relationship Id="rId161" Type="http://schemas.openxmlformats.org/officeDocument/2006/relationships/tags" Target="../tags/tag162.xml"/><Relationship Id="rId182" Type="http://schemas.openxmlformats.org/officeDocument/2006/relationships/tags" Target="../tags/tag183.xml"/><Relationship Id="rId217" Type="http://schemas.openxmlformats.org/officeDocument/2006/relationships/tags" Target="../tags/tag218.xml"/><Relationship Id="rId6" Type="http://schemas.openxmlformats.org/officeDocument/2006/relationships/tags" Target="../tags/tag7.xml"/><Relationship Id="rId238" Type="http://schemas.openxmlformats.org/officeDocument/2006/relationships/tags" Target="../tags/tag239.xml"/><Relationship Id="rId259" Type="http://schemas.openxmlformats.org/officeDocument/2006/relationships/tags" Target="../tags/tag260.xml"/><Relationship Id="rId23" Type="http://schemas.openxmlformats.org/officeDocument/2006/relationships/tags" Target="../tags/tag24.xml"/><Relationship Id="rId119" Type="http://schemas.openxmlformats.org/officeDocument/2006/relationships/tags" Target="../tags/tag120.xml"/><Relationship Id="rId270" Type="http://schemas.openxmlformats.org/officeDocument/2006/relationships/tags" Target="../tags/tag271.xml"/><Relationship Id="rId291" Type="http://schemas.openxmlformats.org/officeDocument/2006/relationships/tags" Target="../tags/tag292.xml"/><Relationship Id="rId305" Type="http://schemas.openxmlformats.org/officeDocument/2006/relationships/tags" Target="../tags/tag306.xml"/><Relationship Id="rId326" Type="http://schemas.openxmlformats.org/officeDocument/2006/relationships/tags" Target="../tags/tag327.xml"/><Relationship Id="rId347" Type="http://schemas.openxmlformats.org/officeDocument/2006/relationships/image" Target="../media/image17.png"/><Relationship Id="rId44" Type="http://schemas.openxmlformats.org/officeDocument/2006/relationships/tags" Target="../tags/tag45.xml"/><Relationship Id="rId65" Type="http://schemas.openxmlformats.org/officeDocument/2006/relationships/tags" Target="../tags/tag66.xml"/><Relationship Id="rId86" Type="http://schemas.openxmlformats.org/officeDocument/2006/relationships/tags" Target="../tags/tag87.xml"/><Relationship Id="rId130" Type="http://schemas.openxmlformats.org/officeDocument/2006/relationships/tags" Target="../tags/tag131.xml"/><Relationship Id="rId151" Type="http://schemas.openxmlformats.org/officeDocument/2006/relationships/tags" Target="../tags/tag152.xml"/><Relationship Id="rId172" Type="http://schemas.openxmlformats.org/officeDocument/2006/relationships/tags" Target="../tags/tag173.xml"/><Relationship Id="rId193" Type="http://schemas.openxmlformats.org/officeDocument/2006/relationships/tags" Target="../tags/tag194.xml"/><Relationship Id="rId207" Type="http://schemas.openxmlformats.org/officeDocument/2006/relationships/tags" Target="../tags/tag208.xml"/><Relationship Id="rId228" Type="http://schemas.openxmlformats.org/officeDocument/2006/relationships/tags" Target="../tags/tag229.xml"/><Relationship Id="rId249" Type="http://schemas.openxmlformats.org/officeDocument/2006/relationships/tags" Target="../tags/tag250.xml"/><Relationship Id="rId13" Type="http://schemas.openxmlformats.org/officeDocument/2006/relationships/tags" Target="../tags/tag14.xml"/><Relationship Id="rId109" Type="http://schemas.openxmlformats.org/officeDocument/2006/relationships/tags" Target="../tags/tag110.xml"/><Relationship Id="rId260" Type="http://schemas.openxmlformats.org/officeDocument/2006/relationships/tags" Target="../tags/tag261.xml"/><Relationship Id="rId281" Type="http://schemas.openxmlformats.org/officeDocument/2006/relationships/tags" Target="../tags/tag282.xml"/><Relationship Id="rId316" Type="http://schemas.openxmlformats.org/officeDocument/2006/relationships/tags" Target="../tags/tag317.xml"/><Relationship Id="rId337" Type="http://schemas.openxmlformats.org/officeDocument/2006/relationships/tags" Target="../tags/tag338.xml"/><Relationship Id="rId34" Type="http://schemas.openxmlformats.org/officeDocument/2006/relationships/tags" Target="../tags/tag35.xml"/><Relationship Id="rId55" Type="http://schemas.openxmlformats.org/officeDocument/2006/relationships/tags" Target="../tags/tag56.xml"/><Relationship Id="rId76" Type="http://schemas.openxmlformats.org/officeDocument/2006/relationships/tags" Target="../tags/tag77.xml"/><Relationship Id="rId97" Type="http://schemas.openxmlformats.org/officeDocument/2006/relationships/tags" Target="../tags/tag98.xml"/><Relationship Id="rId120" Type="http://schemas.openxmlformats.org/officeDocument/2006/relationships/tags" Target="../tags/tag121.xml"/><Relationship Id="rId141" Type="http://schemas.openxmlformats.org/officeDocument/2006/relationships/tags" Target="../tags/tag142.xml"/><Relationship Id="rId7" Type="http://schemas.openxmlformats.org/officeDocument/2006/relationships/tags" Target="../tags/tag8.xml"/><Relationship Id="rId162" Type="http://schemas.openxmlformats.org/officeDocument/2006/relationships/tags" Target="../tags/tag163.xml"/><Relationship Id="rId183" Type="http://schemas.openxmlformats.org/officeDocument/2006/relationships/tags" Target="../tags/tag184.xml"/><Relationship Id="rId218" Type="http://schemas.openxmlformats.org/officeDocument/2006/relationships/tags" Target="../tags/tag219.xml"/><Relationship Id="rId239" Type="http://schemas.openxmlformats.org/officeDocument/2006/relationships/tags" Target="../tags/tag240.xml"/><Relationship Id="rId250" Type="http://schemas.openxmlformats.org/officeDocument/2006/relationships/tags" Target="../tags/tag251.xml"/><Relationship Id="rId271" Type="http://schemas.openxmlformats.org/officeDocument/2006/relationships/tags" Target="../tags/tag272.xml"/><Relationship Id="rId292" Type="http://schemas.openxmlformats.org/officeDocument/2006/relationships/tags" Target="../tags/tag293.xml"/><Relationship Id="rId306" Type="http://schemas.openxmlformats.org/officeDocument/2006/relationships/tags" Target="../tags/tag307.xml"/><Relationship Id="rId24" Type="http://schemas.openxmlformats.org/officeDocument/2006/relationships/tags" Target="../tags/tag25.xml"/><Relationship Id="rId45" Type="http://schemas.openxmlformats.org/officeDocument/2006/relationships/tags" Target="../tags/tag46.xml"/><Relationship Id="rId66" Type="http://schemas.openxmlformats.org/officeDocument/2006/relationships/tags" Target="../tags/tag67.xml"/><Relationship Id="rId87" Type="http://schemas.openxmlformats.org/officeDocument/2006/relationships/tags" Target="../tags/tag88.xml"/><Relationship Id="rId110" Type="http://schemas.openxmlformats.org/officeDocument/2006/relationships/tags" Target="../tags/tag111.xml"/><Relationship Id="rId131" Type="http://schemas.openxmlformats.org/officeDocument/2006/relationships/tags" Target="../tags/tag132.xml"/><Relationship Id="rId327" Type="http://schemas.openxmlformats.org/officeDocument/2006/relationships/tags" Target="../tags/tag328.xml"/><Relationship Id="rId152" Type="http://schemas.openxmlformats.org/officeDocument/2006/relationships/tags" Target="../tags/tag153.xml"/><Relationship Id="rId173" Type="http://schemas.openxmlformats.org/officeDocument/2006/relationships/tags" Target="../tags/tag174.xml"/><Relationship Id="rId194" Type="http://schemas.openxmlformats.org/officeDocument/2006/relationships/tags" Target="../tags/tag195.xml"/><Relationship Id="rId208" Type="http://schemas.openxmlformats.org/officeDocument/2006/relationships/tags" Target="../tags/tag209.xml"/><Relationship Id="rId229" Type="http://schemas.openxmlformats.org/officeDocument/2006/relationships/tags" Target="../tags/tag230.xml"/><Relationship Id="rId240" Type="http://schemas.openxmlformats.org/officeDocument/2006/relationships/tags" Target="../tags/tag241.xml"/><Relationship Id="rId261" Type="http://schemas.openxmlformats.org/officeDocument/2006/relationships/tags" Target="../tags/tag262.xml"/><Relationship Id="rId14" Type="http://schemas.openxmlformats.org/officeDocument/2006/relationships/tags" Target="../tags/tag15.xml"/><Relationship Id="rId35" Type="http://schemas.openxmlformats.org/officeDocument/2006/relationships/tags" Target="../tags/tag36.xml"/><Relationship Id="rId56" Type="http://schemas.openxmlformats.org/officeDocument/2006/relationships/tags" Target="../tags/tag57.xml"/><Relationship Id="rId77" Type="http://schemas.openxmlformats.org/officeDocument/2006/relationships/tags" Target="../tags/tag78.xml"/><Relationship Id="rId100" Type="http://schemas.openxmlformats.org/officeDocument/2006/relationships/tags" Target="../tags/tag101.xml"/><Relationship Id="rId282" Type="http://schemas.openxmlformats.org/officeDocument/2006/relationships/tags" Target="../tags/tag283.xml"/><Relationship Id="rId317" Type="http://schemas.openxmlformats.org/officeDocument/2006/relationships/tags" Target="../tags/tag318.xml"/><Relationship Id="rId338" Type="http://schemas.openxmlformats.org/officeDocument/2006/relationships/tags" Target="../tags/tag339.xml"/><Relationship Id="rId8" Type="http://schemas.openxmlformats.org/officeDocument/2006/relationships/tags" Target="../tags/tag9.xml"/><Relationship Id="rId98" Type="http://schemas.openxmlformats.org/officeDocument/2006/relationships/tags" Target="../tags/tag99.xml"/><Relationship Id="rId121" Type="http://schemas.openxmlformats.org/officeDocument/2006/relationships/tags" Target="../tags/tag122.xml"/><Relationship Id="rId142" Type="http://schemas.openxmlformats.org/officeDocument/2006/relationships/tags" Target="../tags/tag143.xml"/><Relationship Id="rId163" Type="http://schemas.openxmlformats.org/officeDocument/2006/relationships/tags" Target="../tags/tag164.xml"/><Relationship Id="rId184" Type="http://schemas.openxmlformats.org/officeDocument/2006/relationships/tags" Target="../tags/tag185.xml"/><Relationship Id="rId219" Type="http://schemas.openxmlformats.org/officeDocument/2006/relationships/tags" Target="../tags/tag220.xml"/><Relationship Id="rId230" Type="http://schemas.openxmlformats.org/officeDocument/2006/relationships/tags" Target="../tags/tag231.xml"/><Relationship Id="rId251" Type="http://schemas.openxmlformats.org/officeDocument/2006/relationships/tags" Target="../tags/tag252.xml"/><Relationship Id="rId25" Type="http://schemas.openxmlformats.org/officeDocument/2006/relationships/tags" Target="../tags/tag26.xml"/><Relationship Id="rId46" Type="http://schemas.openxmlformats.org/officeDocument/2006/relationships/tags" Target="../tags/tag47.xml"/><Relationship Id="rId67" Type="http://schemas.openxmlformats.org/officeDocument/2006/relationships/tags" Target="../tags/tag68.xml"/><Relationship Id="rId116" Type="http://schemas.openxmlformats.org/officeDocument/2006/relationships/tags" Target="../tags/tag117.xml"/><Relationship Id="rId137" Type="http://schemas.openxmlformats.org/officeDocument/2006/relationships/tags" Target="../tags/tag138.xml"/><Relationship Id="rId158" Type="http://schemas.openxmlformats.org/officeDocument/2006/relationships/tags" Target="../tags/tag159.xml"/><Relationship Id="rId272" Type="http://schemas.openxmlformats.org/officeDocument/2006/relationships/tags" Target="../tags/tag273.xml"/><Relationship Id="rId293" Type="http://schemas.openxmlformats.org/officeDocument/2006/relationships/tags" Target="../tags/tag294.xml"/><Relationship Id="rId302" Type="http://schemas.openxmlformats.org/officeDocument/2006/relationships/tags" Target="../tags/tag303.xml"/><Relationship Id="rId307" Type="http://schemas.openxmlformats.org/officeDocument/2006/relationships/tags" Target="../tags/tag308.xml"/><Relationship Id="rId323" Type="http://schemas.openxmlformats.org/officeDocument/2006/relationships/tags" Target="../tags/tag324.xml"/><Relationship Id="rId328" Type="http://schemas.openxmlformats.org/officeDocument/2006/relationships/tags" Target="../tags/tag329.xml"/><Relationship Id="rId344" Type="http://schemas.openxmlformats.org/officeDocument/2006/relationships/tags" Target="../tags/tag345.xml"/><Relationship Id="rId20" Type="http://schemas.openxmlformats.org/officeDocument/2006/relationships/tags" Target="../tags/tag21.xml"/><Relationship Id="rId41" Type="http://schemas.openxmlformats.org/officeDocument/2006/relationships/tags" Target="../tags/tag42.xml"/><Relationship Id="rId62" Type="http://schemas.openxmlformats.org/officeDocument/2006/relationships/tags" Target="../tags/tag63.xml"/><Relationship Id="rId83" Type="http://schemas.openxmlformats.org/officeDocument/2006/relationships/tags" Target="../tags/tag84.xml"/><Relationship Id="rId88" Type="http://schemas.openxmlformats.org/officeDocument/2006/relationships/tags" Target="../tags/tag89.xml"/><Relationship Id="rId111" Type="http://schemas.openxmlformats.org/officeDocument/2006/relationships/tags" Target="../tags/tag112.xml"/><Relationship Id="rId132" Type="http://schemas.openxmlformats.org/officeDocument/2006/relationships/tags" Target="../tags/tag133.xml"/><Relationship Id="rId153" Type="http://schemas.openxmlformats.org/officeDocument/2006/relationships/tags" Target="../tags/tag154.xml"/><Relationship Id="rId174" Type="http://schemas.openxmlformats.org/officeDocument/2006/relationships/tags" Target="../tags/tag175.xml"/><Relationship Id="rId179" Type="http://schemas.openxmlformats.org/officeDocument/2006/relationships/tags" Target="../tags/tag180.xml"/><Relationship Id="rId195" Type="http://schemas.openxmlformats.org/officeDocument/2006/relationships/tags" Target="../tags/tag196.xml"/><Relationship Id="rId209" Type="http://schemas.openxmlformats.org/officeDocument/2006/relationships/tags" Target="../tags/tag210.xml"/><Relationship Id="rId190" Type="http://schemas.openxmlformats.org/officeDocument/2006/relationships/tags" Target="../tags/tag191.xml"/><Relationship Id="rId204" Type="http://schemas.openxmlformats.org/officeDocument/2006/relationships/tags" Target="../tags/tag205.xml"/><Relationship Id="rId220" Type="http://schemas.openxmlformats.org/officeDocument/2006/relationships/tags" Target="../tags/tag221.xml"/><Relationship Id="rId225" Type="http://schemas.openxmlformats.org/officeDocument/2006/relationships/tags" Target="../tags/tag226.xml"/><Relationship Id="rId241" Type="http://schemas.openxmlformats.org/officeDocument/2006/relationships/tags" Target="../tags/tag242.xml"/><Relationship Id="rId246" Type="http://schemas.openxmlformats.org/officeDocument/2006/relationships/tags" Target="../tags/tag247.xml"/><Relationship Id="rId267" Type="http://schemas.openxmlformats.org/officeDocument/2006/relationships/tags" Target="../tags/tag268.xml"/><Relationship Id="rId288" Type="http://schemas.openxmlformats.org/officeDocument/2006/relationships/tags" Target="../tags/tag289.xml"/><Relationship Id="rId15" Type="http://schemas.openxmlformats.org/officeDocument/2006/relationships/tags" Target="../tags/tag16.xml"/><Relationship Id="rId36" Type="http://schemas.openxmlformats.org/officeDocument/2006/relationships/tags" Target="../tags/tag37.xml"/><Relationship Id="rId57" Type="http://schemas.openxmlformats.org/officeDocument/2006/relationships/tags" Target="../tags/tag58.xml"/><Relationship Id="rId106" Type="http://schemas.openxmlformats.org/officeDocument/2006/relationships/tags" Target="../tags/tag107.xml"/><Relationship Id="rId127" Type="http://schemas.openxmlformats.org/officeDocument/2006/relationships/tags" Target="../tags/tag128.xml"/><Relationship Id="rId262" Type="http://schemas.openxmlformats.org/officeDocument/2006/relationships/tags" Target="../tags/tag263.xml"/><Relationship Id="rId283" Type="http://schemas.openxmlformats.org/officeDocument/2006/relationships/tags" Target="../tags/tag284.xml"/><Relationship Id="rId313" Type="http://schemas.openxmlformats.org/officeDocument/2006/relationships/tags" Target="../tags/tag314.xml"/><Relationship Id="rId318" Type="http://schemas.openxmlformats.org/officeDocument/2006/relationships/tags" Target="../tags/tag319.xml"/><Relationship Id="rId339" Type="http://schemas.openxmlformats.org/officeDocument/2006/relationships/tags" Target="../tags/tag340.xml"/><Relationship Id="rId10" Type="http://schemas.openxmlformats.org/officeDocument/2006/relationships/tags" Target="../tags/tag11.xml"/><Relationship Id="rId31" Type="http://schemas.openxmlformats.org/officeDocument/2006/relationships/tags" Target="../tags/tag32.xml"/><Relationship Id="rId52" Type="http://schemas.openxmlformats.org/officeDocument/2006/relationships/tags" Target="../tags/tag53.xml"/><Relationship Id="rId73" Type="http://schemas.openxmlformats.org/officeDocument/2006/relationships/tags" Target="../tags/tag74.xml"/><Relationship Id="rId78" Type="http://schemas.openxmlformats.org/officeDocument/2006/relationships/tags" Target="../tags/tag79.xml"/><Relationship Id="rId94" Type="http://schemas.openxmlformats.org/officeDocument/2006/relationships/tags" Target="../tags/tag95.xml"/><Relationship Id="rId99" Type="http://schemas.openxmlformats.org/officeDocument/2006/relationships/tags" Target="../tags/tag100.xml"/><Relationship Id="rId101" Type="http://schemas.openxmlformats.org/officeDocument/2006/relationships/tags" Target="../tags/tag102.xml"/><Relationship Id="rId122" Type="http://schemas.openxmlformats.org/officeDocument/2006/relationships/tags" Target="../tags/tag123.xml"/><Relationship Id="rId143" Type="http://schemas.openxmlformats.org/officeDocument/2006/relationships/tags" Target="../tags/tag144.xml"/><Relationship Id="rId148" Type="http://schemas.openxmlformats.org/officeDocument/2006/relationships/tags" Target="../tags/tag149.xml"/><Relationship Id="rId164" Type="http://schemas.openxmlformats.org/officeDocument/2006/relationships/tags" Target="../tags/tag165.xml"/><Relationship Id="rId169" Type="http://schemas.openxmlformats.org/officeDocument/2006/relationships/tags" Target="../tags/tag170.xml"/><Relationship Id="rId185" Type="http://schemas.openxmlformats.org/officeDocument/2006/relationships/tags" Target="../tags/tag186.xml"/><Relationship Id="rId334" Type="http://schemas.openxmlformats.org/officeDocument/2006/relationships/tags" Target="../tags/tag335.xml"/><Relationship Id="rId4" Type="http://schemas.openxmlformats.org/officeDocument/2006/relationships/tags" Target="../tags/tag5.xml"/><Relationship Id="rId9" Type="http://schemas.openxmlformats.org/officeDocument/2006/relationships/tags" Target="../tags/tag10.xml"/><Relationship Id="rId180" Type="http://schemas.openxmlformats.org/officeDocument/2006/relationships/tags" Target="../tags/tag181.xml"/><Relationship Id="rId210" Type="http://schemas.openxmlformats.org/officeDocument/2006/relationships/tags" Target="../tags/tag211.xml"/><Relationship Id="rId215" Type="http://schemas.openxmlformats.org/officeDocument/2006/relationships/tags" Target="../tags/tag216.xml"/><Relationship Id="rId236" Type="http://schemas.openxmlformats.org/officeDocument/2006/relationships/tags" Target="../tags/tag237.xml"/><Relationship Id="rId257" Type="http://schemas.openxmlformats.org/officeDocument/2006/relationships/tags" Target="../tags/tag258.xml"/><Relationship Id="rId278" Type="http://schemas.openxmlformats.org/officeDocument/2006/relationships/tags" Target="../tags/tag279.xml"/><Relationship Id="rId26" Type="http://schemas.openxmlformats.org/officeDocument/2006/relationships/tags" Target="../tags/tag27.xml"/><Relationship Id="rId231" Type="http://schemas.openxmlformats.org/officeDocument/2006/relationships/tags" Target="../tags/tag232.xml"/><Relationship Id="rId252" Type="http://schemas.openxmlformats.org/officeDocument/2006/relationships/tags" Target="../tags/tag253.xml"/><Relationship Id="rId273" Type="http://schemas.openxmlformats.org/officeDocument/2006/relationships/tags" Target="../tags/tag274.xml"/><Relationship Id="rId294" Type="http://schemas.openxmlformats.org/officeDocument/2006/relationships/tags" Target="../tags/tag295.xml"/><Relationship Id="rId308" Type="http://schemas.openxmlformats.org/officeDocument/2006/relationships/tags" Target="../tags/tag309.xml"/><Relationship Id="rId329" Type="http://schemas.openxmlformats.org/officeDocument/2006/relationships/tags" Target="../tags/tag330.xml"/><Relationship Id="rId47" Type="http://schemas.openxmlformats.org/officeDocument/2006/relationships/tags" Target="../tags/tag48.xml"/><Relationship Id="rId68" Type="http://schemas.openxmlformats.org/officeDocument/2006/relationships/tags" Target="../tags/tag69.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tags" Target="../tags/tag134.xml"/><Relationship Id="rId154" Type="http://schemas.openxmlformats.org/officeDocument/2006/relationships/tags" Target="../tags/tag155.xml"/><Relationship Id="rId175" Type="http://schemas.openxmlformats.org/officeDocument/2006/relationships/tags" Target="../tags/tag176.xml"/><Relationship Id="rId340" Type="http://schemas.openxmlformats.org/officeDocument/2006/relationships/tags" Target="../tags/tag341.xml"/><Relationship Id="rId196" Type="http://schemas.openxmlformats.org/officeDocument/2006/relationships/tags" Target="../tags/tag197.xml"/><Relationship Id="rId200" Type="http://schemas.openxmlformats.org/officeDocument/2006/relationships/tags" Target="../tags/tag201.xml"/><Relationship Id="rId16" Type="http://schemas.openxmlformats.org/officeDocument/2006/relationships/tags" Target="../tags/tag17.xml"/><Relationship Id="rId221" Type="http://schemas.openxmlformats.org/officeDocument/2006/relationships/tags" Target="../tags/tag222.xml"/><Relationship Id="rId242" Type="http://schemas.openxmlformats.org/officeDocument/2006/relationships/tags" Target="../tags/tag243.xml"/><Relationship Id="rId263" Type="http://schemas.openxmlformats.org/officeDocument/2006/relationships/tags" Target="../tags/tag264.xml"/><Relationship Id="rId284" Type="http://schemas.openxmlformats.org/officeDocument/2006/relationships/tags" Target="../tags/tag285.xml"/><Relationship Id="rId319" Type="http://schemas.openxmlformats.org/officeDocument/2006/relationships/tags" Target="../tags/tag320.xml"/><Relationship Id="rId37" Type="http://schemas.openxmlformats.org/officeDocument/2006/relationships/tags" Target="../tags/tag38.xml"/><Relationship Id="rId58" Type="http://schemas.openxmlformats.org/officeDocument/2006/relationships/tags" Target="../tags/tag59.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44" Type="http://schemas.openxmlformats.org/officeDocument/2006/relationships/tags" Target="../tags/tag145.xml"/><Relationship Id="rId330" Type="http://schemas.openxmlformats.org/officeDocument/2006/relationships/tags" Target="../tags/tag331.xml"/><Relationship Id="rId90" Type="http://schemas.openxmlformats.org/officeDocument/2006/relationships/tags" Target="../tags/tag91.xml"/><Relationship Id="rId165" Type="http://schemas.openxmlformats.org/officeDocument/2006/relationships/tags" Target="../tags/tag166.xml"/><Relationship Id="rId186" Type="http://schemas.openxmlformats.org/officeDocument/2006/relationships/tags" Target="../tags/tag187.xml"/><Relationship Id="rId211" Type="http://schemas.openxmlformats.org/officeDocument/2006/relationships/tags" Target="../tags/tag212.xml"/><Relationship Id="rId232" Type="http://schemas.openxmlformats.org/officeDocument/2006/relationships/tags" Target="../tags/tag233.xml"/><Relationship Id="rId253" Type="http://schemas.openxmlformats.org/officeDocument/2006/relationships/tags" Target="../tags/tag254.xml"/><Relationship Id="rId274" Type="http://schemas.openxmlformats.org/officeDocument/2006/relationships/tags" Target="../tags/tag275.xml"/><Relationship Id="rId295" Type="http://schemas.openxmlformats.org/officeDocument/2006/relationships/tags" Target="../tags/tag296.xml"/><Relationship Id="rId309" Type="http://schemas.openxmlformats.org/officeDocument/2006/relationships/tags" Target="../tags/tag310.xml"/><Relationship Id="rId27" Type="http://schemas.openxmlformats.org/officeDocument/2006/relationships/tags" Target="../tags/tag28.xml"/><Relationship Id="rId48" Type="http://schemas.openxmlformats.org/officeDocument/2006/relationships/tags" Target="../tags/tag49.xml"/><Relationship Id="rId69" Type="http://schemas.openxmlformats.org/officeDocument/2006/relationships/tags" Target="../tags/tag70.xml"/><Relationship Id="rId113" Type="http://schemas.openxmlformats.org/officeDocument/2006/relationships/tags" Target="../tags/tag114.xml"/><Relationship Id="rId134" Type="http://schemas.openxmlformats.org/officeDocument/2006/relationships/tags" Target="../tags/tag135.xml"/><Relationship Id="rId320" Type="http://schemas.openxmlformats.org/officeDocument/2006/relationships/tags" Target="../tags/tag321.xml"/><Relationship Id="rId80" Type="http://schemas.openxmlformats.org/officeDocument/2006/relationships/tags" Target="../tags/tag81.xml"/><Relationship Id="rId155" Type="http://schemas.openxmlformats.org/officeDocument/2006/relationships/tags" Target="../tags/tag156.xml"/><Relationship Id="rId176" Type="http://schemas.openxmlformats.org/officeDocument/2006/relationships/tags" Target="../tags/tag177.xml"/><Relationship Id="rId197" Type="http://schemas.openxmlformats.org/officeDocument/2006/relationships/tags" Target="../tags/tag198.xml"/><Relationship Id="rId341" Type="http://schemas.openxmlformats.org/officeDocument/2006/relationships/tags" Target="../tags/tag342.xml"/><Relationship Id="rId201" Type="http://schemas.openxmlformats.org/officeDocument/2006/relationships/tags" Target="../tags/tag202.xml"/><Relationship Id="rId222" Type="http://schemas.openxmlformats.org/officeDocument/2006/relationships/tags" Target="../tags/tag223.xml"/><Relationship Id="rId243" Type="http://schemas.openxmlformats.org/officeDocument/2006/relationships/tags" Target="../tags/tag244.xml"/><Relationship Id="rId264" Type="http://schemas.openxmlformats.org/officeDocument/2006/relationships/tags" Target="../tags/tag265.xml"/><Relationship Id="rId285" Type="http://schemas.openxmlformats.org/officeDocument/2006/relationships/tags" Target="../tags/tag286.xml"/><Relationship Id="rId17" Type="http://schemas.openxmlformats.org/officeDocument/2006/relationships/tags" Target="../tags/tag18.xml"/><Relationship Id="rId38" Type="http://schemas.openxmlformats.org/officeDocument/2006/relationships/tags" Target="../tags/tag39.xml"/><Relationship Id="rId59" Type="http://schemas.openxmlformats.org/officeDocument/2006/relationships/tags" Target="../tags/tag60.xml"/><Relationship Id="rId103" Type="http://schemas.openxmlformats.org/officeDocument/2006/relationships/tags" Target="../tags/tag104.xml"/><Relationship Id="rId124" Type="http://schemas.openxmlformats.org/officeDocument/2006/relationships/tags" Target="../tags/tag125.xml"/><Relationship Id="rId310" Type="http://schemas.openxmlformats.org/officeDocument/2006/relationships/tags" Target="../tags/tag311.xml"/><Relationship Id="rId70" Type="http://schemas.openxmlformats.org/officeDocument/2006/relationships/tags" Target="../tags/tag71.xml"/><Relationship Id="rId91" Type="http://schemas.openxmlformats.org/officeDocument/2006/relationships/tags" Target="../tags/tag92.xml"/><Relationship Id="rId145" Type="http://schemas.openxmlformats.org/officeDocument/2006/relationships/tags" Target="../tags/tag146.xml"/><Relationship Id="rId166" Type="http://schemas.openxmlformats.org/officeDocument/2006/relationships/tags" Target="../tags/tag167.xml"/><Relationship Id="rId187" Type="http://schemas.openxmlformats.org/officeDocument/2006/relationships/tags" Target="../tags/tag188.xml"/><Relationship Id="rId331" Type="http://schemas.openxmlformats.org/officeDocument/2006/relationships/tags" Target="../tags/tag332.xml"/><Relationship Id="rId1" Type="http://schemas.openxmlformats.org/officeDocument/2006/relationships/tags" Target="../tags/tag2.xml"/><Relationship Id="rId212" Type="http://schemas.openxmlformats.org/officeDocument/2006/relationships/tags" Target="../tags/tag213.xml"/><Relationship Id="rId233" Type="http://schemas.openxmlformats.org/officeDocument/2006/relationships/tags" Target="../tags/tag234.xml"/><Relationship Id="rId254" Type="http://schemas.openxmlformats.org/officeDocument/2006/relationships/tags" Target="../tags/tag255.xml"/><Relationship Id="rId28" Type="http://schemas.openxmlformats.org/officeDocument/2006/relationships/tags" Target="../tags/tag29.xml"/><Relationship Id="rId49" Type="http://schemas.openxmlformats.org/officeDocument/2006/relationships/tags" Target="../tags/tag50.xml"/><Relationship Id="rId114" Type="http://schemas.openxmlformats.org/officeDocument/2006/relationships/tags" Target="../tags/tag115.xml"/><Relationship Id="rId275" Type="http://schemas.openxmlformats.org/officeDocument/2006/relationships/tags" Target="../tags/tag276.xml"/><Relationship Id="rId296" Type="http://schemas.openxmlformats.org/officeDocument/2006/relationships/tags" Target="../tags/tag297.xml"/><Relationship Id="rId300" Type="http://schemas.openxmlformats.org/officeDocument/2006/relationships/tags" Target="../tags/tag301.xml"/><Relationship Id="rId60" Type="http://schemas.openxmlformats.org/officeDocument/2006/relationships/tags" Target="../tags/tag61.xml"/><Relationship Id="rId81" Type="http://schemas.openxmlformats.org/officeDocument/2006/relationships/tags" Target="../tags/tag82.xml"/><Relationship Id="rId135" Type="http://schemas.openxmlformats.org/officeDocument/2006/relationships/tags" Target="../tags/tag136.xml"/><Relationship Id="rId156" Type="http://schemas.openxmlformats.org/officeDocument/2006/relationships/tags" Target="../tags/tag157.xml"/><Relationship Id="rId177" Type="http://schemas.openxmlformats.org/officeDocument/2006/relationships/tags" Target="../tags/tag178.xml"/><Relationship Id="rId198" Type="http://schemas.openxmlformats.org/officeDocument/2006/relationships/tags" Target="../tags/tag199.xml"/><Relationship Id="rId321" Type="http://schemas.openxmlformats.org/officeDocument/2006/relationships/tags" Target="../tags/tag322.xml"/><Relationship Id="rId342" Type="http://schemas.openxmlformats.org/officeDocument/2006/relationships/tags" Target="../tags/tag343.xml"/><Relationship Id="rId202" Type="http://schemas.openxmlformats.org/officeDocument/2006/relationships/tags" Target="../tags/tag203.xml"/><Relationship Id="rId223" Type="http://schemas.openxmlformats.org/officeDocument/2006/relationships/tags" Target="../tags/tag224.xml"/><Relationship Id="rId244" Type="http://schemas.openxmlformats.org/officeDocument/2006/relationships/tags" Target="../tags/tag245.xml"/><Relationship Id="rId18" Type="http://schemas.openxmlformats.org/officeDocument/2006/relationships/tags" Target="../tags/tag19.xml"/><Relationship Id="rId39" Type="http://schemas.openxmlformats.org/officeDocument/2006/relationships/tags" Target="../tags/tag40.xml"/><Relationship Id="rId265" Type="http://schemas.openxmlformats.org/officeDocument/2006/relationships/tags" Target="../tags/tag266.xml"/><Relationship Id="rId286" Type="http://schemas.openxmlformats.org/officeDocument/2006/relationships/tags" Target="../tags/tag287.xml"/><Relationship Id="rId50" Type="http://schemas.openxmlformats.org/officeDocument/2006/relationships/tags" Target="../tags/tag51.xml"/><Relationship Id="rId104" Type="http://schemas.openxmlformats.org/officeDocument/2006/relationships/tags" Target="../tags/tag105.xml"/><Relationship Id="rId125" Type="http://schemas.openxmlformats.org/officeDocument/2006/relationships/tags" Target="../tags/tag126.xml"/><Relationship Id="rId146" Type="http://schemas.openxmlformats.org/officeDocument/2006/relationships/tags" Target="../tags/tag147.xml"/><Relationship Id="rId167" Type="http://schemas.openxmlformats.org/officeDocument/2006/relationships/tags" Target="../tags/tag168.xml"/><Relationship Id="rId188" Type="http://schemas.openxmlformats.org/officeDocument/2006/relationships/tags" Target="../tags/tag189.xml"/><Relationship Id="rId311" Type="http://schemas.openxmlformats.org/officeDocument/2006/relationships/tags" Target="../tags/tag312.xml"/><Relationship Id="rId332" Type="http://schemas.openxmlformats.org/officeDocument/2006/relationships/tags" Target="../tags/tag333.xml"/><Relationship Id="rId71" Type="http://schemas.openxmlformats.org/officeDocument/2006/relationships/tags" Target="../tags/tag72.xml"/><Relationship Id="rId92" Type="http://schemas.openxmlformats.org/officeDocument/2006/relationships/tags" Target="../tags/tag93.xml"/><Relationship Id="rId213" Type="http://schemas.openxmlformats.org/officeDocument/2006/relationships/tags" Target="../tags/tag214.xml"/><Relationship Id="rId234" Type="http://schemas.openxmlformats.org/officeDocument/2006/relationships/tags" Target="../tags/tag235.xml"/><Relationship Id="rId2" Type="http://schemas.openxmlformats.org/officeDocument/2006/relationships/tags" Target="../tags/tag3.xml"/><Relationship Id="rId29" Type="http://schemas.openxmlformats.org/officeDocument/2006/relationships/tags" Target="../tags/tag30.xml"/><Relationship Id="rId255" Type="http://schemas.openxmlformats.org/officeDocument/2006/relationships/tags" Target="../tags/tag256.xml"/><Relationship Id="rId276" Type="http://schemas.openxmlformats.org/officeDocument/2006/relationships/tags" Target="../tags/tag277.xml"/><Relationship Id="rId297" Type="http://schemas.openxmlformats.org/officeDocument/2006/relationships/tags" Target="../tags/tag298.xml"/><Relationship Id="rId40" Type="http://schemas.openxmlformats.org/officeDocument/2006/relationships/tags" Target="../tags/tag41.xml"/><Relationship Id="rId115" Type="http://schemas.openxmlformats.org/officeDocument/2006/relationships/tags" Target="../tags/tag116.xml"/><Relationship Id="rId136" Type="http://schemas.openxmlformats.org/officeDocument/2006/relationships/tags" Target="../tags/tag137.xml"/><Relationship Id="rId157" Type="http://schemas.openxmlformats.org/officeDocument/2006/relationships/tags" Target="../tags/tag158.xml"/><Relationship Id="rId178" Type="http://schemas.openxmlformats.org/officeDocument/2006/relationships/tags" Target="../tags/tag179.xml"/><Relationship Id="rId301" Type="http://schemas.openxmlformats.org/officeDocument/2006/relationships/tags" Target="../tags/tag302.xml"/><Relationship Id="rId322" Type="http://schemas.openxmlformats.org/officeDocument/2006/relationships/tags" Target="../tags/tag323.xml"/><Relationship Id="rId343" Type="http://schemas.openxmlformats.org/officeDocument/2006/relationships/tags" Target="../tags/tag344.xml"/><Relationship Id="rId61" Type="http://schemas.openxmlformats.org/officeDocument/2006/relationships/tags" Target="../tags/tag62.xml"/><Relationship Id="rId82" Type="http://schemas.openxmlformats.org/officeDocument/2006/relationships/tags" Target="../tags/tag83.xml"/><Relationship Id="rId199" Type="http://schemas.openxmlformats.org/officeDocument/2006/relationships/tags" Target="../tags/tag200.xml"/><Relationship Id="rId203" Type="http://schemas.openxmlformats.org/officeDocument/2006/relationships/tags" Target="../tags/tag204.xml"/><Relationship Id="rId19" Type="http://schemas.openxmlformats.org/officeDocument/2006/relationships/tags" Target="../tags/tag20.xml"/><Relationship Id="rId224" Type="http://schemas.openxmlformats.org/officeDocument/2006/relationships/tags" Target="../tags/tag225.xml"/><Relationship Id="rId245" Type="http://schemas.openxmlformats.org/officeDocument/2006/relationships/tags" Target="../tags/tag246.xml"/><Relationship Id="rId266" Type="http://schemas.openxmlformats.org/officeDocument/2006/relationships/tags" Target="../tags/tag267.xml"/><Relationship Id="rId287" Type="http://schemas.openxmlformats.org/officeDocument/2006/relationships/tags" Target="../tags/tag288.xml"/><Relationship Id="rId30" Type="http://schemas.openxmlformats.org/officeDocument/2006/relationships/tags" Target="../tags/tag31.xml"/><Relationship Id="rId105" Type="http://schemas.openxmlformats.org/officeDocument/2006/relationships/tags" Target="../tags/tag106.xml"/><Relationship Id="rId126" Type="http://schemas.openxmlformats.org/officeDocument/2006/relationships/tags" Target="../tags/tag127.xml"/><Relationship Id="rId147" Type="http://schemas.openxmlformats.org/officeDocument/2006/relationships/tags" Target="../tags/tag148.xml"/><Relationship Id="rId168" Type="http://schemas.openxmlformats.org/officeDocument/2006/relationships/tags" Target="../tags/tag169.xml"/><Relationship Id="rId312" Type="http://schemas.openxmlformats.org/officeDocument/2006/relationships/tags" Target="../tags/tag313.xml"/><Relationship Id="rId333" Type="http://schemas.openxmlformats.org/officeDocument/2006/relationships/tags" Target="../tags/tag334.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189" Type="http://schemas.openxmlformats.org/officeDocument/2006/relationships/tags" Target="../tags/tag190.xml"/><Relationship Id="rId3" Type="http://schemas.openxmlformats.org/officeDocument/2006/relationships/tags" Target="../tags/tag4.xml"/><Relationship Id="rId214" Type="http://schemas.openxmlformats.org/officeDocument/2006/relationships/tags" Target="../tags/tag215.xml"/><Relationship Id="rId235" Type="http://schemas.openxmlformats.org/officeDocument/2006/relationships/tags" Target="../tags/tag236.xml"/><Relationship Id="rId256" Type="http://schemas.openxmlformats.org/officeDocument/2006/relationships/tags" Target="../tags/tag257.xml"/><Relationship Id="rId277" Type="http://schemas.openxmlformats.org/officeDocument/2006/relationships/tags" Target="../tags/tag278.xml"/><Relationship Id="rId298" Type="http://schemas.openxmlformats.org/officeDocument/2006/relationships/tags" Target="../tags/tag29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68580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n-US">
              <a:solidFill>
                <a:srgbClr val="000000"/>
              </a:solidFill>
            </a:endParaRPr>
          </a:p>
        </p:txBody>
      </p:sp>
      <p:sp>
        <p:nvSpPr>
          <p:cNvPr id="56353" name="Rectangle 33"/>
          <p:cNvSpPr>
            <a:spLocks noChangeArrowheads="1"/>
          </p:cNvSpPr>
          <p:nvPr/>
        </p:nvSpPr>
        <p:spPr bwMode="auto">
          <a:xfrm>
            <a:off x="0" y="2290763"/>
            <a:ext cx="9144000" cy="2587625"/>
          </a:xfrm>
          <a:prstGeom prst="rect">
            <a:avLst/>
          </a:prstGeom>
          <a:solidFill>
            <a:schemeClr val="bg1"/>
          </a:solidFill>
          <a:ln w="9525">
            <a:noFill/>
            <a:miter lim="800000"/>
            <a:headEnd/>
            <a:tailEnd/>
          </a:ln>
        </p:spPr>
        <p:txBody>
          <a:bodyPr wrap="none" anchor="ctr"/>
          <a:lstStyle/>
          <a:p>
            <a:pPr eaLnBrk="0" hangingPunct="0"/>
            <a:endParaRPr lang="en-US">
              <a:solidFill>
                <a:srgbClr val="000000"/>
              </a:solidFill>
            </a:endParaRPr>
          </a:p>
        </p:txBody>
      </p:sp>
      <p:pic>
        <p:nvPicPr>
          <p:cNvPr id="56339" name="Picture 19" descr="FCC"/>
          <p:cNvPicPr>
            <a:picLocks noChangeAspect="1" noChangeArrowheads="1"/>
          </p:cNvPicPr>
          <p:nvPr/>
        </p:nvPicPr>
        <p:blipFill>
          <a:blip r:embed="rId3" cstate="print"/>
          <a:srcRect/>
          <a:stretch>
            <a:fillRect/>
          </a:stretch>
        </p:blipFill>
        <p:spPr bwMode="auto">
          <a:xfrm>
            <a:off x="1938338" y="3148013"/>
            <a:ext cx="3276600" cy="1422400"/>
          </a:xfrm>
          <a:prstGeom prst="rect">
            <a:avLst/>
          </a:prstGeom>
          <a:noFill/>
          <a:ln w="9525">
            <a:noFill/>
            <a:miter lim="800000"/>
            <a:headEnd/>
            <a:tailEnd/>
          </a:ln>
        </p:spPr>
      </p:pic>
      <p:pic>
        <p:nvPicPr>
          <p:cNvPr id="56338" name="Picture 18" descr="FCC"/>
          <p:cNvPicPr>
            <a:picLocks noChangeAspect="1" noChangeArrowheads="1"/>
          </p:cNvPicPr>
          <p:nvPr/>
        </p:nvPicPr>
        <p:blipFill>
          <a:blip r:embed="rId4" cstate="print"/>
          <a:srcRect/>
          <a:stretch>
            <a:fillRect/>
          </a:stretch>
        </p:blipFill>
        <p:spPr bwMode="auto">
          <a:xfrm>
            <a:off x="3508375" y="2517775"/>
            <a:ext cx="2051050" cy="731838"/>
          </a:xfrm>
          <a:prstGeom prst="rect">
            <a:avLst/>
          </a:prstGeom>
          <a:noFill/>
          <a:ln w="9525">
            <a:noFill/>
            <a:miter lim="800000"/>
            <a:headEnd/>
            <a:tailEnd/>
          </a:ln>
        </p:spPr>
      </p:pic>
      <p:sp>
        <p:nvSpPr>
          <p:cNvPr id="56323" name="Rectangle 3"/>
          <p:cNvSpPr>
            <a:spLocks noChangeArrowheads="1"/>
          </p:cNvSpPr>
          <p:nvPr/>
        </p:nvSpPr>
        <p:spPr bwMode="auto">
          <a:xfrm>
            <a:off x="0" y="4879975"/>
            <a:ext cx="9144000" cy="1978025"/>
          </a:xfrm>
          <a:prstGeom prst="rect">
            <a:avLst/>
          </a:prstGeom>
          <a:solidFill>
            <a:schemeClr val="bg1"/>
          </a:solidFill>
          <a:ln w="9525">
            <a:noFill/>
            <a:miter lim="800000"/>
            <a:headEnd/>
            <a:tailEnd/>
          </a:ln>
        </p:spPr>
        <p:txBody>
          <a:bodyPr wrap="none" anchor="ctr"/>
          <a:lstStyle/>
          <a:p>
            <a:pPr eaLnBrk="0" hangingPunct="0"/>
            <a:endParaRPr lang="en-US">
              <a:solidFill>
                <a:srgbClr val="000000"/>
              </a:solidFill>
            </a:endParaRPr>
          </a:p>
        </p:txBody>
      </p:sp>
      <p:sp>
        <p:nvSpPr>
          <p:cNvPr id="56349" name="Text Box 29"/>
          <p:cNvSpPr txBox="1">
            <a:spLocks noChangeArrowheads="1"/>
          </p:cNvSpPr>
          <p:nvPr/>
        </p:nvSpPr>
        <p:spPr bwMode="auto">
          <a:xfrm>
            <a:off x="4946650" y="3763963"/>
            <a:ext cx="2797175" cy="338137"/>
          </a:xfrm>
          <a:prstGeom prst="rect">
            <a:avLst/>
          </a:prstGeom>
          <a:noFill/>
          <a:ln w="9525">
            <a:noFill/>
            <a:miter lim="800000"/>
            <a:headEnd/>
            <a:tailEnd/>
          </a:ln>
        </p:spPr>
        <p:txBody>
          <a:bodyPr wrap="none" lIns="0" tIns="0" rIns="0" bIns="0">
            <a:spAutoFit/>
          </a:bodyPr>
          <a:lstStyle/>
          <a:p>
            <a:pPr eaLnBrk="0" hangingPunct="0"/>
            <a:r>
              <a:rPr lang="en-US" sz="2200" i="1" smtClean="0">
                <a:solidFill>
                  <a:srgbClr val="003F87"/>
                </a:solidFill>
              </a:rPr>
              <a:t>Servicios Ciudadanos</a:t>
            </a:r>
            <a:endParaRPr lang="en-US" sz="2200" i="1">
              <a:solidFill>
                <a:srgbClr val="003F87"/>
              </a:solidFill>
            </a:endParaRPr>
          </a:p>
        </p:txBody>
      </p:sp>
      <p:sp>
        <p:nvSpPr>
          <p:cNvPr id="56332" name="Rectangle 12"/>
          <p:cNvSpPr>
            <a:spLocks noChangeArrowheads="1"/>
          </p:cNvSpPr>
          <p:nvPr/>
        </p:nvSpPr>
        <p:spPr bwMode="auto">
          <a:xfrm>
            <a:off x="0" y="0"/>
            <a:ext cx="9144000" cy="2298700"/>
          </a:xfrm>
          <a:prstGeom prst="rect">
            <a:avLst/>
          </a:prstGeom>
          <a:solidFill>
            <a:schemeClr val="bg1"/>
          </a:solidFill>
          <a:ln w="9525">
            <a:noFill/>
            <a:miter lim="800000"/>
            <a:headEnd/>
            <a:tailEnd/>
          </a:ln>
        </p:spPr>
        <p:txBody>
          <a:bodyPr wrap="none" anchor="ctr"/>
          <a:lstStyle/>
          <a:p>
            <a:pPr eaLnBrk="0" hangingPunct="0"/>
            <a:endParaRPr lang="en-US">
              <a:solidFill>
                <a:srgbClr val="000000"/>
              </a:solidFill>
            </a:endParaRPr>
          </a:p>
        </p:txBody>
      </p:sp>
      <p:sp>
        <p:nvSpPr>
          <p:cNvPr id="56358" name="Rectangle 38"/>
          <p:cNvSpPr>
            <a:spLocks noChangeArrowheads="1"/>
          </p:cNvSpPr>
          <p:nvPr/>
        </p:nvSpPr>
        <p:spPr bwMode="auto">
          <a:xfrm>
            <a:off x="0" y="2273300"/>
            <a:ext cx="9144000" cy="263525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n-US">
              <a:solidFill>
                <a:srgbClr val="000000"/>
              </a:solidFill>
            </a:endParaRPr>
          </a:p>
        </p:txBody>
      </p:sp>
      <p:grpSp>
        <p:nvGrpSpPr>
          <p:cNvPr id="2" name="Group 13"/>
          <p:cNvGrpSpPr>
            <a:grpSpLocks/>
          </p:cNvGrpSpPr>
          <p:nvPr/>
        </p:nvGrpSpPr>
        <p:grpSpPr bwMode="auto">
          <a:xfrm>
            <a:off x="6924675" y="4211638"/>
            <a:ext cx="0" cy="1343025"/>
            <a:chOff x="4874" y="2636"/>
            <a:chExt cx="0" cy="846"/>
          </a:xfrm>
        </p:grpSpPr>
        <p:sp>
          <p:nvSpPr>
            <p:cNvPr id="203789" name="Line 14"/>
            <p:cNvSpPr>
              <a:spLocks noChangeShapeType="1"/>
            </p:cNvSpPr>
            <p:nvPr/>
          </p:nvSpPr>
          <p:spPr bwMode="auto">
            <a:xfrm>
              <a:off x="4874" y="3068"/>
              <a:ext cx="0" cy="414"/>
            </a:xfrm>
            <a:prstGeom prst="line">
              <a:avLst/>
            </a:prstGeom>
            <a:noFill/>
            <a:ln w="25400">
              <a:solidFill>
                <a:srgbClr val="003F87"/>
              </a:solidFill>
              <a:round/>
              <a:headEnd/>
              <a:tailEnd/>
            </a:ln>
          </p:spPr>
          <p:txBody>
            <a:bodyPr wrap="none" anchor="ctr"/>
            <a:lstStyle/>
            <a:p>
              <a:endParaRPr lang="en-US" sz="1800">
                <a:solidFill>
                  <a:srgbClr val="000000"/>
                </a:solidFill>
                <a:latin typeface="Trebuchet MS" pitchFamily="34" charset="0"/>
                <a:ea typeface="+mn-ea"/>
                <a:cs typeface="+mn-cs"/>
              </a:endParaRPr>
            </a:p>
          </p:txBody>
        </p:sp>
        <p:sp>
          <p:nvSpPr>
            <p:cNvPr id="203790" name="Line 15"/>
            <p:cNvSpPr>
              <a:spLocks noChangeShapeType="1"/>
            </p:cNvSpPr>
            <p:nvPr/>
          </p:nvSpPr>
          <p:spPr bwMode="auto">
            <a:xfrm>
              <a:off x="4874" y="2636"/>
              <a:ext cx="0" cy="433"/>
            </a:xfrm>
            <a:prstGeom prst="line">
              <a:avLst/>
            </a:prstGeom>
            <a:noFill/>
            <a:ln w="25400">
              <a:solidFill>
                <a:schemeClr val="bg1"/>
              </a:solidFill>
              <a:round/>
              <a:headEnd/>
              <a:tailEnd/>
            </a:ln>
          </p:spPr>
          <p:txBody>
            <a:bodyPr wrap="none" anchor="ctr"/>
            <a:lstStyle/>
            <a:p>
              <a:endParaRPr lang="en-US" sz="1800">
                <a:solidFill>
                  <a:srgbClr val="000000"/>
                </a:solidFill>
                <a:latin typeface="Trebuchet MS" pitchFamily="34" charset="0"/>
                <a:ea typeface="+mn-ea"/>
                <a:cs typeface="+mn-cs"/>
              </a:endParaRPr>
            </a:p>
          </p:txBody>
        </p:sp>
      </p:grpSp>
      <p:pic>
        <p:nvPicPr>
          <p:cNvPr id="203793" name="Picture 17" descr="FTSE4Good"/>
          <p:cNvPicPr>
            <a:picLocks noChangeAspect="1" noChangeArrowheads="1"/>
          </p:cNvPicPr>
          <p:nvPr/>
        </p:nvPicPr>
        <p:blipFill>
          <a:blip r:embed="rId5" cstate="print"/>
          <a:srcRect/>
          <a:stretch>
            <a:fillRect/>
          </a:stretch>
        </p:blipFill>
        <p:spPr bwMode="auto">
          <a:xfrm>
            <a:off x="8345488" y="169863"/>
            <a:ext cx="654050" cy="528637"/>
          </a:xfrm>
          <a:prstGeom prst="rect">
            <a:avLst/>
          </a:prstGeom>
          <a:noFill/>
        </p:spPr>
      </p:pic>
      <p:grpSp>
        <p:nvGrpSpPr>
          <p:cNvPr id="3" name="Group 28"/>
          <p:cNvGrpSpPr>
            <a:grpSpLocks/>
          </p:cNvGrpSpPr>
          <p:nvPr/>
        </p:nvGrpSpPr>
        <p:grpSpPr bwMode="auto">
          <a:xfrm>
            <a:off x="6488113" y="279400"/>
            <a:ext cx="1644650" cy="500063"/>
            <a:chOff x="4087" y="176"/>
            <a:chExt cx="1036" cy="315"/>
          </a:xfrm>
        </p:grpSpPr>
        <p:pic>
          <p:nvPicPr>
            <p:cNvPr id="203792" name="Picture 16" descr="DJSI_Mem_cmyk_11"/>
            <p:cNvPicPr>
              <a:picLocks noChangeAspect="1" noChangeArrowheads="1"/>
            </p:cNvPicPr>
            <p:nvPr/>
          </p:nvPicPr>
          <p:blipFill>
            <a:blip r:embed="rId6" cstate="print"/>
            <a:srcRect/>
            <a:stretch>
              <a:fillRect/>
            </a:stretch>
          </p:blipFill>
          <p:spPr bwMode="auto">
            <a:xfrm>
              <a:off x="4087" y="176"/>
              <a:ext cx="1036" cy="180"/>
            </a:xfrm>
            <a:prstGeom prst="rect">
              <a:avLst/>
            </a:prstGeom>
            <a:noFill/>
          </p:spPr>
        </p:pic>
        <p:sp>
          <p:nvSpPr>
            <p:cNvPr id="203803" name="Rectangle 27"/>
            <p:cNvSpPr>
              <a:spLocks noChangeArrowheads="1"/>
            </p:cNvSpPr>
            <p:nvPr/>
          </p:nvSpPr>
          <p:spPr bwMode="auto">
            <a:xfrm>
              <a:off x="4371" y="309"/>
              <a:ext cx="414" cy="182"/>
            </a:xfrm>
            <a:prstGeom prst="rect">
              <a:avLst/>
            </a:prstGeom>
            <a:solidFill>
              <a:srgbClr val="FFFFFF"/>
            </a:solidFill>
            <a:ln w="9525">
              <a:noFill/>
              <a:miter lim="800000"/>
              <a:headEnd/>
              <a:tailEnd/>
            </a:ln>
            <a:effectLst/>
          </p:spPr>
          <p:txBody>
            <a:bodyPr wrap="none" anchor="ctr"/>
            <a:lstStyle/>
            <a:p>
              <a:endParaRPr lang="en-US" sz="1800">
                <a:solidFill>
                  <a:srgbClr val="000000"/>
                </a:solidFill>
                <a:latin typeface="Trebuchet MS" pitchFamily="34" charset="0"/>
                <a:ea typeface="+mn-ea"/>
                <a:cs typeface="+mn-cs"/>
              </a:endParaRPr>
            </a:p>
          </p:txBody>
        </p:sp>
      </p:grpSp>
      <p:sp>
        <p:nvSpPr>
          <p:cNvPr id="203809" name="Text Box 7"/>
          <p:cNvSpPr txBox="1">
            <a:spLocks noChangeArrowheads="1"/>
          </p:cNvSpPr>
          <p:nvPr/>
        </p:nvSpPr>
        <p:spPr bwMode="auto">
          <a:xfrm>
            <a:off x="3921125" y="3763963"/>
            <a:ext cx="2208938" cy="369332"/>
          </a:xfrm>
          <a:prstGeom prst="rect">
            <a:avLst/>
          </a:prstGeom>
          <a:noFill/>
          <a:ln w="9525">
            <a:noFill/>
            <a:miter lim="800000"/>
            <a:headEnd/>
            <a:tailEnd/>
          </a:ln>
        </p:spPr>
        <p:txBody>
          <a:bodyPr wrap="none" lIns="0" tIns="0" rIns="0" bIns="0">
            <a:spAutoFit/>
          </a:bodyPr>
          <a:lstStyle/>
          <a:p>
            <a:pPr eaLnBrk="0" hangingPunct="0"/>
            <a:r>
              <a:rPr lang="en-US" i="1">
                <a:solidFill>
                  <a:srgbClr val="FFFFFF"/>
                </a:solidFill>
              </a:rPr>
              <a:t>Citizen Services</a:t>
            </a:r>
          </a:p>
        </p:txBody>
      </p:sp>
      <p:pic>
        <p:nvPicPr>
          <p:cNvPr id="203810" name="Picture 39" descr="FCC blanco"/>
          <p:cNvPicPr>
            <a:picLocks noChangeAspect="1" noChangeArrowheads="1"/>
          </p:cNvPicPr>
          <p:nvPr/>
        </p:nvPicPr>
        <p:blipFill>
          <a:blip r:embed="rId7" cstate="print"/>
          <a:srcRect/>
          <a:stretch>
            <a:fillRect/>
          </a:stretch>
        </p:blipFill>
        <p:spPr bwMode="auto">
          <a:xfrm>
            <a:off x="896938" y="2544763"/>
            <a:ext cx="3621087" cy="2044700"/>
          </a:xfrm>
          <a:prstGeom prst="rect">
            <a:avLst/>
          </a:prstGeom>
          <a:noFill/>
          <a:ln w="9525">
            <a:noFill/>
            <a:miter lim="800000"/>
            <a:headEnd/>
            <a:tailEnd/>
          </a:ln>
        </p:spPr>
      </p:pic>
      <p:sp>
        <p:nvSpPr>
          <p:cNvPr id="203811" name="Text Box 40"/>
          <p:cNvSpPr txBox="1">
            <a:spLocks noChangeArrowheads="1"/>
          </p:cNvSpPr>
          <p:nvPr/>
        </p:nvSpPr>
        <p:spPr bwMode="auto">
          <a:xfrm>
            <a:off x="7008813" y="5226404"/>
            <a:ext cx="1924050" cy="304800"/>
          </a:xfrm>
          <a:prstGeom prst="rect">
            <a:avLst/>
          </a:prstGeom>
          <a:noFill/>
          <a:ln w="9525">
            <a:noFill/>
            <a:miter lim="800000"/>
            <a:headEnd/>
            <a:tailEnd/>
          </a:ln>
        </p:spPr>
        <p:txBody>
          <a:bodyPr lIns="0" tIns="0" rIns="0" bIns="0">
            <a:spAutoFit/>
          </a:bodyPr>
          <a:lstStyle/>
          <a:p>
            <a:pPr eaLnBrk="0" hangingPunct="0"/>
            <a:r>
              <a:rPr lang="en-US" sz="1000" b="1" dirty="0" smtClean="0">
                <a:solidFill>
                  <a:srgbClr val="003F87"/>
                </a:solidFill>
              </a:rPr>
              <a:t>Mr. Eduardo Gonzalez</a:t>
            </a:r>
            <a:endParaRPr lang="en-US" sz="1000" b="1" dirty="0">
              <a:solidFill>
                <a:srgbClr val="003F87"/>
              </a:solidFill>
            </a:endParaRPr>
          </a:p>
          <a:p>
            <a:pPr eaLnBrk="0" hangingPunct="0"/>
            <a:r>
              <a:rPr lang="en-US" sz="1000" dirty="0" smtClean="0">
                <a:solidFill>
                  <a:srgbClr val="003F87"/>
                </a:solidFill>
              </a:rPr>
              <a:t>FCC </a:t>
            </a:r>
            <a:r>
              <a:rPr lang="en-US" sz="1000" dirty="0" err="1" smtClean="0">
                <a:solidFill>
                  <a:srgbClr val="003F87"/>
                </a:solidFill>
              </a:rPr>
              <a:t>Aqualia</a:t>
            </a:r>
            <a:r>
              <a:rPr lang="en-US" sz="1000" dirty="0" smtClean="0">
                <a:solidFill>
                  <a:srgbClr val="003F87"/>
                </a:solidFill>
              </a:rPr>
              <a:t> Chairman</a:t>
            </a:r>
            <a:endParaRPr lang="en-US" sz="1000" dirty="0">
              <a:solidFill>
                <a:srgbClr val="003F87"/>
              </a:solidFill>
            </a:endParaRPr>
          </a:p>
        </p:txBody>
      </p:sp>
      <p:sp>
        <p:nvSpPr>
          <p:cNvPr id="22" name="Text Box 22"/>
          <p:cNvSpPr txBox="1">
            <a:spLocks noChangeArrowheads="1"/>
          </p:cNvSpPr>
          <p:nvPr/>
        </p:nvSpPr>
        <p:spPr bwMode="auto">
          <a:xfrm>
            <a:off x="381000" y="4938773"/>
            <a:ext cx="8763000" cy="307777"/>
          </a:xfrm>
          <a:prstGeom prst="rect">
            <a:avLst/>
          </a:prstGeom>
          <a:noFill/>
          <a:ln w="9525">
            <a:noFill/>
            <a:miter lim="800000"/>
            <a:headEnd/>
            <a:tailEnd/>
          </a:ln>
        </p:spPr>
        <p:txBody>
          <a:bodyPr lIns="0" tIns="0" rIns="0" bIns="0">
            <a:spAutoFit/>
          </a:bodyPr>
          <a:lstStyle/>
          <a:p>
            <a:pPr eaLnBrk="0" hangingPunct="0"/>
            <a:r>
              <a:rPr lang="en-US" sz="2000" b="1" dirty="0" smtClean="0">
                <a:solidFill>
                  <a:srgbClr val="003F87"/>
                </a:solidFill>
              </a:rPr>
              <a:t>II United States – European Union Forum</a:t>
            </a:r>
          </a:p>
        </p:txBody>
      </p:sp>
      <p:sp>
        <p:nvSpPr>
          <p:cNvPr id="23" name="Text Box 23"/>
          <p:cNvSpPr txBox="1">
            <a:spLocks noChangeArrowheads="1"/>
          </p:cNvSpPr>
          <p:nvPr/>
        </p:nvSpPr>
        <p:spPr bwMode="auto">
          <a:xfrm>
            <a:off x="381000" y="5400735"/>
            <a:ext cx="4562475" cy="369332"/>
          </a:xfrm>
          <a:prstGeom prst="rect">
            <a:avLst/>
          </a:prstGeom>
          <a:noFill/>
          <a:ln w="9525">
            <a:noFill/>
            <a:miter lim="800000"/>
            <a:headEnd/>
            <a:tailEnd/>
          </a:ln>
        </p:spPr>
        <p:txBody>
          <a:bodyPr lIns="0" tIns="0" rIns="0" bIns="0">
            <a:spAutoFit/>
          </a:bodyPr>
          <a:lstStyle/>
          <a:p>
            <a:pPr eaLnBrk="0" hangingPunct="0"/>
            <a:r>
              <a:rPr lang="en-US" b="1" dirty="0" smtClean="0">
                <a:solidFill>
                  <a:srgbClr val="003F87"/>
                </a:solidFill>
              </a:rPr>
              <a:t>Miami – May </a:t>
            </a:r>
            <a:r>
              <a:rPr lang="en-US" b="1" dirty="0" smtClean="0">
                <a:solidFill>
                  <a:srgbClr val="003F87"/>
                </a:solidFill>
              </a:rPr>
              <a:t>2014</a:t>
            </a:r>
            <a:endParaRPr lang="en-US" b="1" dirty="0">
              <a:solidFill>
                <a:srgbClr val="003F87"/>
              </a:solidFill>
            </a:endParaRPr>
          </a:p>
        </p:txBody>
      </p:sp>
      <p:pic>
        <p:nvPicPr>
          <p:cNvPr id="177154" name="Picture 2" descr="http://www.euroamerica.org/portada06/Miami14_Logo.jpg"/>
          <p:cNvPicPr>
            <a:picLocks noChangeAspect="1" noChangeArrowheads="1"/>
          </p:cNvPicPr>
          <p:nvPr/>
        </p:nvPicPr>
        <p:blipFill>
          <a:blip r:embed="rId8"/>
          <a:srcRect/>
          <a:stretch>
            <a:fillRect/>
          </a:stretch>
        </p:blipFill>
        <p:spPr bwMode="auto">
          <a:xfrm>
            <a:off x="288737" y="6019631"/>
            <a:ext cx="1076325" cy="571501"/>
          </a:xfrm>
          <a:prstGeom prst="rect">
            <a:avLst/>
          </a:prstGeom>
          <a:noFill/>
        </p:spPr>
      </p:pic>
      <p:pic>
        <p:nvPicPr>
          <p:cNvPr id="177156" name="Picture 4" descr="http://www.euroamerica.org/imas06/0001.gif"/>
          <p:cNvPicPr>
            <a:picLocks noChangeAspect="1" noChangeArrowheads="1"/>
          </p:cNvPicPr>
          <p:nvPr/>
        </p:nvPicPr>
        <p:blipFill>
          <a:blip r:embed="rId9"/>
          <a:srcRect/>
          <a:stretch>
            <a:fillRect/>
          </a:stretch>
        </p:blipFill>
        <p:spPr bwMode="auto">
          <a:xfrm>
            <a:off x="324251" y="131823"/>
            <a:ext cx="2028825" cy="1543051"/>
          </a:xfrm>
          <a:prstGeom prst="rect">
            <a:avLst/>
          </a:prstGeom>
          <a:noFill/>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534988" y="4535400"/>
            <a:ext cx="3749675" cy="576000"/>
          </a:xfrm>
          <a:prstGeom prst="roundRect">
            <a:avLst>
              <a:gd name="adj" fmla="val 19621"/>
            </a:avLst>
          </a:prstGeom>
          <a:solidFill>
            <a:srgbClr val="006600"/>
          </a:solidFill>
          <a:ln>
            <a:noFill/>
          </a:ln>
          <a:effectLst>
            <a:glow rad="63500">
              <a:schemeClr val="accent3">
                <a:satMod val="175000"/>
                <a:alpha val="40000"/>
              </a:schemeClr>
            </a:glo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fontAlgn="auto">
              <a:spcBef>
                <a:spcPts val="0"/>
              </a:spcBef>
              <a:spcAft>
                <a:spcPts val="0"/>
              </a:spcAft>
            </a:pPr>
            <a:r>
              <a:rPr lang="en-GB" sz="1300" b="1" dirty="0" smtClean="0">
                <a:solidFill>
                  <a:schemeClr val="bg1"/>
                </a:solidFill>
              </a:rPr>
              <a:t>Spanish Environmental Services</a:t>
            </a:r>
          </a:p>
          <a:p>
            <a:pPr algn="ctr" fontAlgn="auto">
              <a:spcBef>
                <a:spcPts val="0"/>
              </a:spcBef>
              <a:spcAft>
                <a:spcPts val="0"/>
              </a:spcAft>
            </a:pPr>
            <a:r>
              <a:rPr lang="en-GB" sz="1200" dirty="0" smtClean="0">
                <a:solidFill>
                  <a:schemeClr val="bg1"/>
                </a:solidFill>
              </a:rPr>
              <a:t>Strengthening of leadership position</a:t>
            </a:r>
            <a:endParaRPr lang="en-GB" sz="1200" dirty="0">
              <a:solidFill>
                <a:schemeClr val="bg1"/>
              </a:solidFill>
            </a:endParaRPr>
          </a:p>
        </p:txBody>
      </p:sp>
      <p:sp>
        <p:nvSpPr>
          <p:cNvPr id="37" name="Text Placeholder 1"/>
          <p:cNvSpPr txBox="1">
            <a:spLocks/>
          </p:cNvSpPr>
          <p:nvPr/>
        </p:nvSpPr>
        <p:spPr bwMode="gray">
          <a:xfrm>
            <a:off x="534988" y="3929911"/>
            <a:ext cx="8061326" cy="292388"/>
          </a:xfrm>
          <a:prstGeom prst="rect">
            <a:avLst/>
          </a:prstGeom>
        </p:spPr>
        <p:txBody>
          <a:bodyPr vert="horz" wrap="square" lIns="0" tIns="45720" rIns="0" bIns="45720" rtlCol="0">
            <a:spAutoFit/>
          </a:bodyPr>
          <a:lstStyle>
            <a:lvl1pPr marL="0" indent="0" algn="l" rtl="0" eaLnBrk="1" fontAlgn="base" hangingPunct="1">
              <a:lnSpc>
                <a:spcPct val="100000"/>
              </a:lnSpc>
              <a:spcBef>
                <a:spcPts val="0"/>
              </a:spcBef>
              <a:spcAft>
                <a:spcPts val="600"/>
              </a:spcAft>
              <a:buFont typeface="Arial" charset="0"/>
              <a:buNone/>
              <a:defRPr sz="1600" b="0" i="0" kern="1200" spc="0" baseline="0">
                <a:solidFill>
                  <a:schemeClr val="tx1"/>
                </a:solidFill>
                <a:latin typeface="Arial" pitchFamily="34" charset="0"/>
                <a:ea typeface="Arial" pitchFamily="-105" charset="-52"/>
                <a:cs typeface="Arial" pitchFamily="34" charset="0"/>
              </a:defRPr>
            </a:lvl1pPr>
            <a:lvl2pPr marL="177800" indent="227013" algn="l" rtl="0" eaLnBrk="1" fontAlgn="base" hangingPunct="1">
              <a:lnSpc>
                <a:spcPct val="100000"/>
              </a:lnSpc>
              <a:spcBef>
                <a:spcPts val="0"/>
              </a:spcBef>
              <a:spcAft>
                <a:spcPts val="600"/>
              </a:spcAft>
              <a:buFont typeface="Wingdings" pitchFamily="2" charset="2"/>
              <a:buChar char="§"/>
              <a:defRPr sz="1600" b="0" i="0" kern="1200" spc="0" baseline="0">
                <a:solidFill>
                  <a:schemeClr val="tx1"/>
                </a:solidFill>
                <a:latin typeface="Arial" pitchFamily="34" charset="0"/>
                <a:ea typeface="Arial" pitchFamily="-105" charset="-52"/>
                <a:cs typeface="Arial" pitchFamily="34" charset="0"/>
              </a:defRPr>
            </a:lvl2pPr>
            <a:lvl3pPr marL="450850" indent="227013" algn="l" rtl="0" eaLnBrk="1" fontAlgn="base" hangingPunct="1">
              <a:lnSpc>
                <a:spcPct val="100000"/>
              </a:lnSpc>
              <a:spcBef>
                <a:spcPts val="0"/>
              </a:spcBef>
              <a:spcAft>
                <a:spcPts val="600"/>
              </a:spcAft>
              <a:buFont typeface="Arial" charset="0"/>
              <a:buNone/>
              <a:defRPr sz="1600" b="0" i="0" kern="1200" spc="0" baseline="0">
                <a:solidFill>
                  <a:schemeClr val="tx1"/>
                </a:solidFill>
                <a:latin typeface="Arial" pitchFamily="34" charset="0"/>
                <a:ea typeface="Arial" pitchFamily="-105" charset="-52"/>
                <a:cs typeface="Arial" pitchFamily="34" charset="0"/>
              </a:defRPr>
            </a:lvl3pPr>
            <a:lvl4pPr marL="712788" indent="227013" algn="l" rtl="0" eaLnBrk="1" fontAlgn="base" hangingPunct="1">
              <a:lnSpc>
                <a:spcPct val="100000"/>
              </a:lnSpc>
              <a:spcBef>
                <a:spcPts val="0"/>
              </a:spcBef>
              <a:spcAft>
                <a:spcPts val="600"/>
              </a:spcAft>
              <a:buFont typeface="Arial" charset="0"/>
              <a:buNone/>
              <a:defRPr sz="1600" b="0" i="0" kern="1200" spc="0" baseline="0">
                <a:solidFill>
                  <a:schemeClr val="tx1"/>
                </a:solidFill>
                <a:latin typeface="Arial" pitchFamily="34" charset="0"/>
                <a:ea typeface="Arial" pitchFamily="-105" charset="-52"/>
                <a:cs typeface="Arial" pitchFamily="34" charset="0"/>
              </a:defRPr>
            </a:lvl4pPr>
            <a:lvl5pPr marL="985838" indent="227013" algn="l" rtl="0" eaLnBrk="1" fontAlgn="base" hangingPunct="1">
              <a:lnSpc>
                <a:spcPct val="100000"/>
              </a:lnSpc>
              <a:spcBef>
                <a:spcPts val="0"/>
              </a:spcBef>
              <a:spcAft>
                <a:spcPts val="600"/>
              </a:spcAft>
              <a:buFont typeface="Lucida Grande"/>
              <a:buChar char="–"/>
              <a:defRPr sz="1600" b="0" i="0" kern="1200" spc="0" baseline="0">
                <a:solidFill>
                  <a:schemeClr val="tx1"/>
                </a:solidFill>
                <a:latin typeface="Arial" pitchFamily="34" charset="0"/>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300" b="1" dirty="0" smtClean="0">
                <a:solidFill>
                  <a:srgbClr val="006600"/>
                </a:solidFill>
              </a:rPr>
              <a:t>Strengthening the position of Environmental Services in Spain, repositioning the UK business </a:t>
            </a:r>
          </a:p>
        </p:txBody>
      </p:sp>
      <p:sp>
        <p:nvSpPr>
          <p:cNvPr id="47" name="Rounded Rectangle 46"/>
          <p:cNvSpPr/>
          <p:nvPr/>
        </p:nvSpPr>
        <p:spPr>
          <a:xfrm>
            <a:off x="4856163" y="4535399"/>
            <a:ext cx="3740150" cy="576000"/>
          </a:xfrm>
          <a:prstGeom prst="roundRect">
            <a:avLst>
              <a:gd name="adj" fmla="val 18636"/>
            </a:avLst>
          </a:prstGeom>
          <a:solidFill>
            <a:srgbClr val="006600"/>
          </a:solidFill>
          <a:ln>
            <a:noFill/>
          </a:ln>
          <a:effectLst>
            <a:glow rad="63500">
              <a:schemeClr val="accent3">
                <a:satMod val="175000"/>
                <a:alpha val="40000"/>
              </a:schemeClr>
            </a:glo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fontAlgn="auto">
              <a:spcBef>
                <a:spcPts val="0"/>
              </a:spcBef>
              <a:spcAft>
                <a:spcPts val="0"/>
              </a:spcAft>
            </a:pPr>
            <a:r>
              <a:rPr lang="en-GB" sz="1300" b="1" dirty="0" smtClean="0">
                <a:solidFill>
                  <a:schemeClr val="bg1"/>
                </a:solidFill>
              </a:rPr>
              <a:t>International Environmental Services</a:t>
            </a:r>
          </a:p>
          <a:p>
            <a:pPr algn="ctr" fontAlgn="auto">
              <a:spcBef>
                <a:spcPts val="0"/>
              </a:spcBef>
              <a:spcAft>
                <a:spcPts val="0"/>
              </a:spcAft>
            </a:pPr>
            <a:r>
              <a:rPr lang="en-GB" sz="1200" dirty="0" smtClean="0">
                <a:solidFill>
                  <a:schemeClr val="bg1"/>
                </a:solidFill>
              </a:rPr>
              <a:t>Repositioning Business in UK</a:t>
            </a:r>
          </a:p>
        </p:txBody>
      </p:sp>
      <p:sp>
        <p:nvSpPr>
          <p:cNvPr id="30" name="TextBox 29"/>
          <p:cNvSpPr txBox="1"/>
          <p:nvPr/>
        </p:nvSpPr>
        <p:spPr>
          <a:xfrm>
            <a:off x="559854" y="5318663"/>
            <a:ext cx="4007384" cy="723275"/>
          </a:xfrm>
          <a:prstGeom prst="rect">
            <a:avLst/>
          </a:prstGeom>
          <a:noFill/>
        </p:spPr>
        <p:txBody>
          <a:bodyPr wrap="square" rtlCol="0">
            <a:spAutoFit/>
          </a:bodyPr>
          <a:lstStyle/>
          <a:p>
            <a:pPr marL="180975" indent="-180975" fontAlgn="auto">
              <a:spcBef>
                <a:spcPts val="300"/>
              </a:spcBef>
              <a:spcAft>
                <a:spcPts val="300"/>
              </a:spcAft>
              <a:buFont typeface="Arial" pitchFamily="34" charset="0"/>
              <a:buChar char="•"/>
            </a:pPr>
            <a:r>
              <a:rPr lang="en-GB" sz="1200" dirty="0" smtClean="0">
                <a:solidFill>
                  <a:srgbClr val="003F87"/>
                </a:solidFill>
                <a:latin typeface="Arial"/>
                <a:ea typeface="+mn-ea"/>
                <a:cs typeface="+mn-cs"/>
              </a:rPr>
              <a:t>Reinforcement of leadership by increasing contracts</a:t>
            </a:r>
          </a:p>
          <a:p>
            <a:pPr marL="180975" indent="-180975" fontAlgn="auto">
              <a:spcBef>
                <a:spcPts val="300"/>
              </a:spcBef>
              <a:spcAft>
                <a:spcPts val="300"/>
              </a:spcAft>
              <a:buFont typeface="Arial" pitchFamily="34" charset="0"/>
              <a:buChar char="•"/>
            </a:pPr>
            <a:r>
              <a:rPr lang="en-GB" sz="1200" dirty="0" smtClean="0">
                <a:solidFill>
                  <a:srgbClr val="003F87"/>
                </a:solidFill>
                <a:latin typeface="Arial"/>
                <a:ea typeface="+mn-ea"/>
                <a:cs typeface="+mn-cs"/>
              </a:rPr>
              <a:t>Improvements in efficiency by controlling costs and limiting to maintenance investments</a:t>
            </a:r>
            <a:endParaRPr lang="en-GB" sz="1200" dirty="0">
              <a:solidFill>
                <a:srgbClr val="003F87"/>
              </a:solidFill>
              <a:latin typeface="Arial"/>
              <a:ea typeface="+mn-ea"/>
              <a:cs typeface="+mn-cs"/>
            </a:endParaRPr>
          </a:p>
        </p:txBody>
      </p:sp>
      <p:sp>
        <p:nvSpPr>
          <p:cNvPr id="61" name="TextBox 60"/>
          <p:cNvSpPr txBox="1"/>
          <p:nvPr/>
        </p:nvSpPr>
        <p:spPr>
          <a:xfrm>
            <a:off x="4856162" y="5325483"/>
            <a:ext cx="3740151" cy="723275"/>
          </a:xfrm>
          <a:prstGeom prst="rect">
            <a:avLst/>
          </a:prstGeom>
          <a:noFill/>
        </p:spPr>
        <p:txBody>
          <a:bodyPr wrap="square" rtlCol="0">
            <a:spAutoFit/>
          </a:bodyPr>
          <a:lstStyle/>
          <a:p>
            <a:pPr marL="180975" indent="-180975" fontAlgn="auto">
              <a:spcBef>
                <a:spcPts val="300"/>
              </a:spcBef>
              <a:spcAft>
                <a:spcPts val="300"/>
              </a:spcAft>
              <a:buFont typeface="Arial" pitchFamily="34" charset="0"/>
              <a:buChar char="•"/>
            </a:pPr>
            <a:r>
              <a:rPr lang="en-GB" sz="1200" dirty="0" smtClean="0">
                <a:solidFill>
                  <a:srgbClr val="003F87"/>
                </a:solidFill>
                <a:latin typeface="Arial"/>
                <a:ea typeface="+mn-ea"/>
                <a:cs typeface="+mn-cs"/>
              </a:rPr>
              <a:t>Boosting of the activity of waste treatment and management services in the UK</a:t>
            </a:r>
          </a:p>
          <a:p>
            <a:pPr marL="180975" indent="-180975" fontAlgn="auto">
              <a:spcBef>
                <a:spcPts val="300"/>
              </a:spcBef>
              <a:spcAft>
                <a:spcPts val="300"/>
              </a:spcAft>
              <a:buFont typeface="Arial" pitchFamily="34" charset="0"/>
              <a:buChar char="•"/>
            </a:pPr>
            <a:r>
              <a:rPr lang="en-GB" sz="1200" dirty="0" smtClean="0">
                <a:solidFill>
                  <a:srgbClr val="003F87"/>
                </a:solidFill>
                <a:latin typeface="Arial"/>
                <a:ea typeface="+mn-ea"/>
                <a:cs typeface="+mn-cs"/>
              </a:rPr>
              <a:t>Adjustment of landfill portfolio to current demand</a:t>
            </a:r>
            <a:endParaRPr lang="en-GB" sz="1200" dirty="0">
              <a:solidFill>
                <a:srgbClr val="003F87"/>
              </a:solidFill>
              <a:latin typeface="Arial"/>
              <a:ea typeface="+mn-ea"/>
              <a:cs typeface="+mn-cs"/>
            </a:endParaRPr>
          </a:p>
        </p:txBody>
      </p:sp>
      <p:sp>
        <p:nvSpPr>
          <p:cNvPr id="13" name="Text Box 40"/>
          <p:cNvSpPr txBox="1">
            <a:spLocks noChangeArrowheads="1"/>
          </p:cNvSpPr>
          <p:nvPr/>
        </p:nvSpPr>
        <p:spPr bwMode="auto">
          <a:xfrm>
            <a:off x="1113988" y="967389"/>
            <a:ext cx="3015569" cy="292388"/>
          </a:xfrm>
          <a:prstGeom prst="rect">
            <a:avLst/>
          </a:prstGeom>
          <a:noFill/>
          <a:ln w="9525">
            <a:noFill/>
            <a:miter lim="800000"/>
            <a:headEnd/>
            <a:tailEnd/>
          </a:ln>
        </p:spPr>
        <p:txBody>
          <a:bodyPr wrap="none">
            <a:spAutoFit/>
          </a:bodyPr>
          <a:lstStyle/>
          <a:p>
            <a:pPr algn="ctr">
              <a:spcBef>
                <a:spcPct val="50000"/>
              </a:spcBef>
            </a:pPr>
            <a:r>
              <a:rPr lang="en-US" sz="1300" dirty="0" smtClean="0">
                <a:solidFill>
                  <a:srgbClr val="003F87"/>
                </a:solidFill>
              </a:rPr>
              <a:t>2013 Revenues by Business Segment</a:t>
            </a:r>
            <a:endParaRPr lang="en-US" sz="1300" baseline="30000" dirty="0">
              <a:solidFill>
                <a:srgbClr val="003F87"/>
              </a:solidFill>
            </a:endParaRPr>
          </a:p>
        </p:txBody>
      </p:sp>
      <p:sp>
        <p:nvSpPr>
          <p:cNvPr id="14" name="Text Box 41"/>
          <p:cNvSpPr txBox="1">
            <a:spLocks noChangeArrowheads="1"/>
          </p:cNvSpPr>
          <p:nvPr/>
        </p:nvSpPr>
        <p:spPr bwMode="auto">
          <a:xfrm>
            <a:off x="5407024" y="967389"/>
            <a:ext cx="2878160" cy="292388"/>
          </a:xfrm>
          <a:prstGeom prst="rect">
            <a:avLst/>
          </a:prstGeom>
          <a:noFill/>
          <a:ln w="9525">
            <a:noFill/>
            <a:miter lim="800000"/>
            <a:headEnd/>
            <a:tailEnd/>
          </a:ln>
        </p:spPr>
        <p:txBody>
          <a:bodyPr wrap="none">
            <a:spAutoFit/>
          </a:bodyPr>
          <a:lstStyle/>
          <a:p>
            <a:pPr algn="ctr">
              <a:spcBef>
                <a:spcPct val="50000"/>
              </a:spcBef>
            </a:pPr>
            <a:r>
              <a:rPr lang="en-US" sz="1300" dirty="0" smtClean="0">
                <a:solidFill>
                  <a:srgbClr val="003F87"/>
                </a:solidFill>
              </a:rPr>
              <a:t>2013 Revenues by Geographic Area</a:t>
            </a:r>
            <a:endParaRPr lang="en-US" sz="1300" baseline="30000" dirty="0">
              <a:solidFill>
                <a:srgbClr val="003F87"/>
              </a:solidFill>
            </a:endParaRPr>
          </a:p>
        </p:txBody>
      </p:sp>
      <p:grpSp>
        <p:nvGrpSpPr>
          <p:cNvPr id="2" name="Group 81"/>
          <p:cNvGrpSpPr>
            <a:grpSpLocks/>
          </p:cNvGrpSpPr>
          <p:nvPr/>
        </p:nvGrpSpPr>
        <p:grpSpPr bwMode="auto">
          <a:xfrm>
            <a:off x="530225" y="1829097"/>
            <a:ext cx="952500" cy="628650"/>
            <a:chOff x="2116" y="1020"/>
            <a:chExt cx="1539" cy="1078"/>
          </a:xfrm>
        </p:grpSpPr>
        <p:pic>
          <p:nvPicPr>
            <p:cNvPr id="16" name="Picture 79" descr="istockphoto_12102051-camion-de-la-basura"/>
            <p:cNvPicPr>
              <a:picLocks noChangeAspect="1" noChangeArrowheads="1"/>
            </p:cNvPicPr>
            <p:nvPr/>
          </p:nvPicPr>
          <p:blipFill>
            <a:blip r:embed="rId3" cstate="print"/>
            <a:srcRect l="16492" r="16008" b="54649"/>
            <a:stretch>
              <a:fillRect/>
            </a:stretch>
          </p:blipFill>
          <p:spPr bwMode="auto">
            <a:xfrm>
              <a:off x="2116" y="1020"/>
              <a:ext cx="1539" cy="1034"/>
            </a:xfrm>
            <a:prstGeom prst="rect">
              <a:avLst/>
            </a:prstGeom>
            <a:noFill/>
            <a:ln w="9525">
              <a:noFill/>
              <a:miter lim="800000"/>
              <a:headEnd/>
              <a:tailEnd/>
            </a:ln>
          </p:spPr>
        </p:pic>
        <p:sp>
          <p:nvSpPr>
            <p:cNvPr id="17" name="Rectangle 80"/>
            <p:cNvSpPr>
              <a:spLocks noChangeArrowheads="1"/>
            </p:cNvSpPr>
            <p:nvPr/>
          </p:nvSpPr>
          <p:spPr bwMode="auto">
            <a:xfrm>
              <a:off x="2422" y="2016"/>
              <a:ext cx="216" cy="82"/>
            </a:xfrm>
            <a:prstGeom prst="rect">
              <a:avLst/>
            </a:prstGeom>
            <a:solidFill>
              <a:srgbClr val="FFFFFF"/>
            </a:solidFill>
            <a:ln w="9525">
              <a:noFill/>
              <a:miter lim="800000"/>
              <a:headEnd/>
              <a:tailEnd/>
            </a:ln>
          </p:spPr>
          <p:txBody>
            <a:bodyPr wrap="none" anchor="ctr"/>
            <a:lstStyle/>
            <a:p>
              <a:endParaRPr lang="en-US">
                <a:solidFill>
                  <a:srgbClr val="000000"/>
                </a:solidFill>
              </a:endParaRPr>
            </a:p>
          </p:txBody>
        </p:sp>
      </p:grpSp>
      <p:grpSp>
        <p:nvGrpSpPr>
          <p:cNvPr id="3" name="Group 85"/>
          <p:cNvGrpSpPr>
            <a:grpSpLocks noChangeAspect="1"/>
          </p:cNvGrpSpPr>
          <p:nvPr/>
        </p:nvGrpSpPr>
        <p:grpSpPr bwMode="auto">
          <a:xfrm>
            <a:off x="827088" y="2883820"/>
            <a:ext cx="392112" cy="476250"/>
            <a:chOff x="2406" y="1583"/>
            <a:chExt cx="948" cy="1154"/>
          </a:xfrm>
        </p:grpSpPr>
        <p:sp>
          <p:nvSpPr>
            <p:cNvPr id="22" name="AutoShape 84"/>
            <p:cNvSpPr>
              <a:spLocks noChangeAspect="1" noChangeArrowheads="1" noTextEdit="1"/>
            </p:cNvSpPr>
            <p:nvPr/>
          </p:nvSpPr>
          <p:spPr bwMode="auto">
            <a:xfrm>
              <a:off x="2406" y="1583"/>
              <a:ext cx="948" cy="1154"/>
            </a:xfrm>
            <a:prstGeom prst="rect">
              <a:avLst/>
            </a:prstGeom>
            <a:noFill/>
            <a:ln w="9525">
              <a:noFill/>
              <a:miter lim="800000"/>
              <a:headEnd/>
              <a:tailEnd/>
            </a:ln>
          </p:spPr>
          <p:txBody>
            <a:bodyPr/>
            <a:lstStyle/>
            <a:p>
              <a:endParaRPr lang="en-US" sz="1800">
                <a:solidFill>
                  <a:srgbClr val="000000"/>
                </a:solidFill>
                <a:latin typeface="Trebuchet MS" pitchFamily="34" charset="0"/>
                <a:ea typeface="+mn-ea"/>
                <a:cs typeface="+mn-cs"/>
              </a:endParaRPr>
            </a:p>
          </p:txBody>
        </p:sp>
        <p:sp>
          <p:nvSpPr>
            <p:cNvPr id="23" name="Freeform 86"/>
            <p:cNvSpPr>
              <a:spLocks/>
            </p:cNvSpPr>
            <p:nvPr/>
          </p:nvSpPr>
          <p:spPr bwMode="auto">
            <a:xfrm>
              <a:off x="3033" y="2071"/>
              <a:ext cx="315" cy="522"/>
            </a:xfrm>
            <a:custGeom>
              <a:avLst/>
              <a:gdLst>
                <a:gd name="T0" fmla="*/ 0 w 629"/>
                <a:gd name="T1" fmla="*/ 3 h 1044"/>
                <a:gd name="T2" fmla="*/ 9 w 629"/>
                <a:gd name="T3" fmla="*/ 0 h 1044"/>
                <a:gd name="T4" fmla="*/ 14 w 629"/>
                <a:gd name="T5" fmla="*/ 1 h 1044"/>
                <a:gd name="T6" fmla="*/ 20 w 629"/>
                <a:gd name="T7" fmla="*/ 5 h 1044"/>
                <a:gd name="T8" fmla="*/ 26 w 629"/>
                <a:gd name="T9" fmla="*/ 9 h 1044"/>
                <a:gd name="T10" fmla="*/ 32 w 629"/>
                <a:gd name="T11" fmla="*/ 15 h 1044"/>
                <a:gd name="T12" fmla="*/ 38 w 629"/>
                <a:gd name="T13" fmla="*/ 22 h 1044"/>
                <a:gd name="T14" fmla="*/ 44 w 629"/>
                <a:gd name="T15" fmla="*/ 30 h 1044"/>
                <a:gd name="T16" fmla="*/ 50 w 629"/>
                <a:gd name="T17" fmla="*/ 38 h 1044"/>
                <a:gd name="T18" fmla="*/ 55 w 629"/>
                <a:gd name="T19" fmla="*/ 48 h 1044"/>
                <a:gd name="T20" fmla="*/ 60 w 629"/>
                <a:gd name="T21" fmla="*/ 58 h 1044"/>
                <a:gd name="T22" fmla="*/ 65 w 629"/>
                <a:gd name="T23" fmla="*/ 68 h 1044"/>
                <a:gd name="T24" fmla="*/ 69 w 629"/>
                <a:gd name="T25" fmla="*/ 78 h 1044"/>
                <a:gd name="T26" fmla="*/ 73 w 629"/>
                <a:gd name="T27" fmla="*/ 89 h 1044"/>
                <a:gd name="T28" fmla="*/ 76 w 629"/>
                <a:gd name="T29" fmla="*/ 100 h 1044"/>
                <a:gd name="T30" fmla="*/ 78 w 629"/>
                <a:gd name="T31" fmla="*/ 110 h 1044"/>
                <a:gd name="T32" fmla="*/ 79 w 629"/>
                <a:gd name="T33" fmla="*/ 120 h 1044"/>
                <a:gd name="T34" fmla="*/ 79 w 629"/>
                <a:gd name="T35" fmla="*/ 130 h 1044"/>
                <a:gd name="T36" fmla="*/ 71 w 629"/>
                <a:gd name="T37" fmla="*/ 131 h 1044"/>
                <a:gd name="T38" fmla="*/ 66 w 629"/>
                <a:gd name="T39" fmla="*/ 126 h 1044"/>
                <a:gd name="T40" fmla="*/ 60 w 629"/>
                <a:gd name="T41" fmla="*/ 120 h 1044"/>
                <a:gd name="T42" fmla="*/ 54 w 629"/>
                <a:gd name="T43" fmla="*/ 114 h 1044"/>
                <a:gd name="T44" fmla="*/ 49 w 629"/>
                <a:gd name="T45" fmla="*/ 106 h 1044"/>
                <a:gd name="T46" fmla="*/ 43 w 629"/>
                <a:gd name="T47" fmla="*/ 98 h 1044"/>
                <a:gd name="T48" fmla="*/ 38 w 629"/>
                <a:gd name="T49" fmla="*/ 90 h 1044"/>
                <a:gd name="T50" fmla="*/ 32 w 629"/>
                <a:gd name="T51" fmla="*/ 81 h 1044"/>
                <a:gd name="T52" fmla="*/ 27 w 629"/>
                <a:gd name="T53" fmla="*/ 72 h 1044"/>
                <a:gd name="T54" fmla="*/ 22 w 629"/>
                <a:gd name="T55" fmla="*/ 65 h 1044"/>
                <a:gd name="T56" fmla="*/ 18 w 629"/>
                <a:gd name="T57" fmla="*/ 55 h 1044"/>
                <a:gd name="T58" fmla="*/ 14 w 629"/>
                <a:gd name="T59" fmla="*/ 47 h 1044"/>
                <a:gd name="T60" fmla="*/ 10 w 629"/>
                <a:gd name="T61" fmla="*/ 39 h 1044"/>
                <a:gd name="T62" fmla="*/ 7 w 629"/>
                <a:gd name="T63" fmla="*/ 33 h 1044"/>
                <a:gd name="T64" fmla="*/ 5 w 629"/>
                <a:gd name="T65" fmla="*/ 26 h 1044"/>
                <a:gd name="T66" fmla="*/ 3 w 629"/>
                <a:gd name="T67" fmla="*/ 20 h 1044"/>
                <a:gd name="T68" fmla="*/ 2 w 629"/>
                <a:gd name="T69" fmla="*/ 16 h 1044"/>
                <a:gd name="T70" fmla="*/ 0 w 629"/>
                <a:gd name="T71" fmla="*/ 3 h 10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9"/>
                <a:gd name="T109" fmla="*/ 0 h 1044"/>
                <a:gd name="T110" fmla="*/ 629 w 629"/>
                <a:gd name="T111" fmla="*/ 1044 h 10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9" h="1044">
                  <a:moveTo>
                    <a:pt x="0" y="25"/>
                  </a:moveTo>
                  <a:lnTo>
                    <a:pt x="69" y="0"/>
                  </a:lnTo>
                  <a:lnTo>
                    <a:pt x="112" y="14"/>
                  </a:lnTo>
                  <a:lnTo>
                    <a:pt x="157" y="40"/>
                  </a:lnTo>
                  <a:lnTo>
                    <a:pt x="204" y="77"/>
                  </a:lnTo>
                  <a:lnTo>
                    <a:pt x="251" y="123"/>
                  </a:lnTo>
                  <a:lnTo>
                    <a:pt x="300" y="179"/>
                  </a:lnTo>
                  <a:lnTo>
                    <a:pt x="347" y="242"/>
                  </a:lnTo>
                  <a:lnTo>
                    <a:pt x="393" y="311"/>
                  </a:lnTo>
                  <a:lnTo>
                    <a:pt x="437" y="385"/>
                  </a:lnTo>
                  <a:lnTo>
                    <a:pt x="478" y="464"/>
                  </a:lnTo>
                  <a:lnTo>
                    <a:pt x="516" y="546"/>
                  </a:lnTo>
                  <a:lnTo>
                    <a:pt x="550" y="630"/>
                  </a:lnTo>
                  <a:lnTo>
                    <a:pt x="579" y="714"/>
                  </a:lnTo>
                  <a:lnTo>
                    <a:pt x="602" y="800"/>
                  </a:lnTo>
                  <a:lnTo>
                    <a:pt x="618" y="883"/>
                  </a:lnTo>
                  <a:lnTo>
                    <a:pt x="627" y="963"/>
                  </a:lnTo>
                  <a:lnTo>
                    <a:pt x="629" y="1040"/>
                  </a:lnTo>
                  <a:lnTo>
                    <a:pt x="565" y="1044"/>
                  </a:lnTo>
                  <a:lnTo>
                    <a:pt x="522" y="1009"/>
                  </a:lnTo>
                  <a:lnTo>
                    <a:pt x="477" y="964"/>
                  </a:lnTo>
                  <a:lnTo>
                    <a:pt x="432" y="913"/>
                  </a:lnTo>
                  <a:lnTo>
                    <a:pt x="387" y="855"/>
                  </a:lnTo>
                  <a:lnTo>
                    <a:pt x="342" y="790"/>
                  </a:lnTo>
                  <a:lnTo>
                    <a:pt x="299" y="724"/>
                  </a:lnTo>
                  <a:lnTo>
                    <a:pt x="256" y="653"/>
                  </a:lnTo>
                  <a:lnTo>
                    <a:pt x="214" y="583"/>
                  </a:lnTo>
                  <a:lnTo>
                    <a:pt x="176" y="513"/>
                  </a:lnTo>
                  <a:lnTo>
                    <a:pt x="139" y="442"/>
                  </a:lnTo>
                  <a:lnTo>
                    <a:pt x="107" y="377"/>
                  </a:lnTo>
                  <a:lnTo>
                    <a:pt x="80" y="315"/>
                  </a:lnTo>
                  <a:lnTo>
                    <a:pt x="55" y="258"/>
                  </a:lnTo>
                  <a:lnTo>
                    <a:pt x="36" y="209"/>
                  </a:lnTo>
                  <a:lnTo>
                    <a:pt x="22" y="167"/>
                  </a:lnTo>
                  <a:lnTo>
                    <a:pt x="14" y="135"/>
                  </a:lnTo>
                  <a:lnTo>
                    <a:pt x="0" y="25"/>
                  </a:lnTo>
                  <a:close/>
                </a:path>
              </a:pathLst>
            </a:custGeom>
            <a:solidFill>
              <a:srgbClr val="BFBFBF"/>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24" name="Freeform 87"/>
            <p:cNvSpPr>
              <a:spLocks/>
            </p:cNvSpPr>
            <p:nvPr/>
          </p:nvSpPr>
          <p:spPr bwMode="auto">
            <a:xfrm>
              <a:off x="2543" y="2227"/>
              <a:ext cx="607" cy="87"/>
            </a:xfrm>
            <a:custGeom>
              <a:avLst/>
              <a:gdLst>
                <a:gd name="T0" fmla="*/ 1 w 1214"/>
                <a:gd name="T1" fmla="*/ 2 h 173"/>
                <a:gd name="T2" fmla="*/ 5 w 1214"/>
                <a:gd name="T3" fmla="*/ 1 h 173"/>
                <a:gd name="T4" fmla="*/ 5 w 1214"/>
                <a:gd name="T5" fmla="*/ 1 h 173"/>
                <a:gd name="T6" fmla="*/ 5 w 1214"/>
                <a:gd name="T7" fmla="*/ 3 h 173"/>
                <a:gd name="T8" fmla="*/ 9 w 1214"/>
                <a:gd name="T9" fmla="*/ 4 h 173"/>
                <a:gd name="T10" fmla="*/ 18 w 1214"/>
                <a:gd name="T11" fmla="*/ 6 h 173"/>
                <a:gd name="T12" fmla="*/ 25 w 1214"/>
                <a:gd name="T13" fmla="*/ 8 h 173"/>
                <a:gd name="T14" fmla="*/ 35 w 1214"/>
                <a:gd name="T15" fmla="*/ 10 h 173"/>
                <a:gd name="T16" fmla="*/ 42 w 1214"/>
                <a:gd name="T17" fmla="*/ 11 h 173"/>
                <a:gd name="T18" fmla="*/ 51 w 1214"/>
                <a:gd name="T19" fmla="*/ 12 h 173"/>
                <a:gd name="T20" fmla="*/ 60 w 1214"/>
                <a:gd name="T21" fmla="*/ 13 h 173"/>
                <a:gd name="T22" fmla="*/ 70 w 1214"/>
                <a:gd name="T23" fmla="*/ 13 h 173"/>
                <a:gd name="T24" fmla="*/ 78 w 1214"/>
                <a:gd name="T25" fmla="*/ 13 h 173"/>
                <a:gd name="T26" fmla="*/ 88 w 1214"/>
                <a:gd name="T27" fmla="*/ 13 h 173"/>
                <a:gd name="T28" fmla="*/ 97 w 1214"/>
                <a:gd name="T29" fmla="*/ 12 h 173"/>
                <a:gd name="T30" fmla="*/ 106 w 1214"/>
                <a:gd name="T31" fmla="*/ 11 h 173"/>
                <a:gd name="T32" fmla="*/ 115 w 1214"/>
                <a:gd name="T33" fmla="*/ 10 h 173"/>
                <a:gd name="T34" fmla="*/ 124 w 1214"/>
                <a:gd name="T35" fmla="*/ 8 h 173"/>
                <a:gd name="T36" fmla="*/ 134 w 1214"/>
                <a:gd name="T37" fmla="*/ 5 h 173"/>
                <a:gd name="T38" fmla="*/ 143 w 1214"/>
                <a:gd name="T39" fmla="*/ 2 h 173"/>
                <a:gd name="T40" fmla="*/ 152 w 1214"/>
                <a:gd name="T41" fmla="*/ 2 h 173"/>
                <a:gd name="T42" fmla="*/ 147 w 1214"/>
                <a:gd name="T43" fmla="*/ 11 h 173"/>
                <a:gd name="T44" fmla="*/ 137 w 1214"/>
                <a:gd name="T45" fmla="*/ 13 h 173"/>
                <a:gd name="T46" fmla="*/ 127 w 1214"/>
                <a:gd name="T47" fmla="*/ 15 h 173"/>
                <a:gd name="T48" fmla="*/ 117 w 1214"/>
                <a:gd name="T49" fmla="*/ 17 h 173"/>
                <a:gd name="T50" fmla="*/ 108 w 1214"/>
                <a:gd name="T51" fmla="*/ 19 h 173"/>
                <a:gd name="T52" fmla="*/ 98 w 1214"/>
                <a:gd name="T53" fmla="*/ 20 h 173"/>
                <a:gd name="T54" fmla="*/ 88 w 1214"/>
                <a:gd name="T55" fmla="*/ 21 h 173"/>
                <a:gd name="T56" fmla="*/ 79 w 1214"/>
                <a:gd name="T57" fmla="*/ 22 h 173"/>
                <a:gd name="T58" fmla="*/ 70 w 1214"/>
                <a:gd name="T59" fmla="*/ 22 h 173"/>
                <a:gd name="T60" fmla="*/ 60 w 1214"/>
                <a:gd name="T61" fmla="*/ 22 h 173"/>
                <a:gd name="T62" fmla="*/ 51 w 1214"/>
                <a:gd name="T63" fmla="*/ 21 h 173"/>
                <a:gd name="T64" fmla="*/ 42 w 1214"/>
                <a:gd name="T65" fmla="*/ 20 h 173"/>
                <a:gd name="T66" fmla="*/ 33 w 1214"/>
                <a:gd name="T67" fmla="*/ 19 h 173"/>
                <a:gd name="T68" fmla="*/ 23 w 1214"/>
                <a:gd name="T69" fmla="*/ 17 h 173"/>
                <a:gd name="T70" fmla="*/ 14 w 1214"/>
                <a:gd name="T71" fmla="*/ 15 h 173"/>
                <a:gd name="T72" fmla="*/ 5 w 1214"/>
                <a:gd name="T73" fmla="*/ 12 h 173"/>
                <a:gd name="T74" fmla="*/ 1 w 1214"/>
                <a:gd name="T75" fmla="*/ 9 h 173"/>
                <a:gd name="T76" fmla="*/ 1 w 1214"/>
                <a:gd name="T77" fmla="*/ 5 h 1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4"/>
                <a:gd name="T118" fmla="*/ 0 h 173"/>
                <a:gd name="T119" fmla="*/ 1214 w 1214"/>
                <a:gd name="T120" fmla="*/ 173 h 1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4" h="173">
                  <a:moveTo>
                    <a:pt x="8" y="12"/>
                  </a:moveTo>
                  <a:lnTo>
                    <a:pt x="15" y="11"/>
                  </a:lnTo>
                  <a:lnTo>
                    <a:pt x="25" y="8"/>
                  </a:lnTo>
                  <a:lnTo>
                    <a:pt x="35" y="6"/>
                  </a:lnTo>
                  <a:lnTo>
                    <a:pt x="42" y="5"/>
                  </a:lnTo>
                  <a:lnTo>
                    <a:pt x="43" y="8"/>
                  </a:lnTo>
                  <a:lnTo>
                    <a:pt x="41" y="13"/>
                  </a:lnTo>
                  <a:lnTo>
                    <a:pt x="40" y="19"/>
                  </a:lnTo>
                  <a:lnTo>
                    <a:pt x="41" y="21"/>
                  </a:lnTo>
                  <a:lnTo>
                    <a:pt x="73" y="30"/>
                  </a:lnTo>
                  <a:lnTo>
                    <a:pt x="105" y="38"/>
                  </a:lnTo>
                  <a:lnTo>
                    <a:pt x="137" y="46"/>
                  </a:lnTo>
                  <a:lnTo>
                    <a:pt x="171" y="54"/>
                  </a:lnTo>
                  <a:lnTo>
                    <a:pt x="204" y="61"/>
                  </a:lnTo>
                  <a:lnTo>
                    <a:pt x="239" y="67"/>
                  </a:lnTo>
                  <a:lnTo>
                    <a:pt x="273" y="74"/>
                  </a:lnTo>
                  <a:lnTo>
                    <a:pt x="308" y="80"/>
                  </a:lnTo>
                  <a:lnTo>
                    <a:pt x="343" y="84"/>
                  </a:lnTo>
                  <a:lnTo>
                    <a:pt x="378" y="89"/>
                  </a:lnTo>
                  <a:lnTo>
                    <a:pt x="414" y="92"/>
                  </a:lnTo>
                  <a:lnTo>
                    <a:pt x="450" y="96"/>
                  </a:lnTo>
                  <a:lnTo>
                    <a:pt x="486" y="98"/>
                  </a:lnTo>
                  <a:lnTo>
                    <a:pt x="521" y="100"/>
                  </a:lnTo>
                  <a:lnTo>
                    <a:pt x="558" y="102"/>
                  </a:lnTo>
                  <a:lnTo>
                    <a:pt x="594" y="102"/>
                  </a:lnTo>
                  <a:lnTo>
                    <a:pt x="631" y="102"/>
                  </a:lnTo>
                  <a:lnTo>
                    <a:pt x="668" y="102"/>
                  </a:lnTo>
                  <a:lnTo>
                    <a:pt x="705" y="99"/>
                  </a:lnTo>
                  <a:lnTo>
                    <a:pt x="741" y="97"/>
                  </a:lnTo>
                  <a:lnTo>
                    <a:pt x="777" y="94"/>
                  </a:lnTo>
                  <a:lnTo>
                    <a:pt x="814" y="90"/>
                  </a:lnTo>
                  <a:lnTo>
                    <a:pt x="851" y="86"/>
                  </a:lnTo>
                  <a:lnTo>
                    <a:pt x="888" y="80"/>
                  </a:lnTo>
                  <a:lnTo>
                    <a:pt x="924" y="73"/>
                  </a:lnTo>
                  <a:lnTo>
                    <a:pt x="960" y="65"/>
                  </a:lnTo>
                  <a:lnTo>
                    <a:pt x="996" y="57"/>
                  </a:lnTo>
                  <a:lnTo>
                    <a:pt x="1033" y="47"/>
                  </a:lnTo>
                  <a:lnTo>
                    <a:pt x="1069" y="37"/>
                  </a:lnTo>
                  <a:lnTo>
                    <a:pt x="1104" y="26"/>
                  </a:lnTo>
                  <a:lnTo>
                    <a:pt x="1140" y="14"/>
                  </a:lnTo>
                  <a:lnTo>
                    <a:pt x="1175" y="0"/>
                  </a:lnTo>
                  <a:lnTo>
                    <a:pt x="1214" y="11"/>
                  </a:lnTo>
                  <a:lnTo>
                    <a:pt x="1214" y="69"/>
                  </a:lnTo>
                  <a:lnTo>
                    <a:pt x="1175" y="81"/>
                  </a:lnTo>
                  <a:lnTo>
                    <a:pt x="1136" y="91"/>
                  </a:lnTo>
                  <a:lnTo>
                    <a:pt x="1096" y="102"/>
                  </a:lnTo>
                  <a:lnTo>
                    <a:pt x="1057" y="112"/>
                  </a:lnTo>
                  <a:lnTo>
                    <a:pt x="1018" y="120"/>
                  </a:lnTo>
                  <a:lnTo>
                    <a:pt x="980" y="129"/>
                  </a:lnTo>
                  <a:lnTo>
                    <a:pt x="941" y="136"/>
                  </a:lnTo>
                  <a:lnTo>
                    <a:pt x="903" y="143"/>
                  </a:lnTo>
                  <a:lnTo>
                    <a:pt x="864" y="150"/>
                  </a:lnTo>
                  <a:lnTo>
                    <a:pt x="826" y="155"/>
                  </a:lnTo>
                  <a:lnTo>
                    <a:pt x="788" y="160"/>
                  </a:lnTo>
                  <a:lnTo>
                    <a:pt x="749" y="164"/>
                  </a:lnTo>
                  <a:lnTo>
                    <a:pt x="711" y="167"/>
                  </a:lnTo>
                  <a:lnTo>
                    <a:pt x="673" y="170"/>
                  </a:lnTo>
                  <a:lnTo>
                    <a:pt x="635" y="172"/>
                  </a:lnTo>
                  <a:lnTo>
                    <a:pt x="597" y="173"/>
                  </a:lnTo>
                  <a:lnTo>
                    <a:pt x="559" y="173"/>
                  </a:lnTo>
                  <a:lnTo>
                    <a:pt x="522" y="173"/>
                  </a:lnTo>
                  <a:lnTo>
                    <a:pt x="484" y="172"/>
                  </a:lnTo>
                  <a:lnTo>
                    <a:pt x="448" y="170"/>
                  </a:lnTo>
                  <a:lnTo>
                    <a:pt x="409" y="167"/>
                  </a:lnTo>
                  <a:lnTo>
                    <a:pt x="373" y="164"/>
                  </a:lnTo>
                  <a:lnTo>
                    <a:pt x="336" y="159"/>
                  </a:lnTo>
                  <a:lnTo>
                    <a:pt x="299" y="155"/>
                  </a:lnTo>
                  <a:lnTo>
                    <a:pt x="262" y="148"/>
                  </a:lnTo>
                  <a:lnTo>
                    <a:pt x="225" y="141"/>
                  </a:lnTo>
                  <a:lnTo>
                    <a:pt x="188" y="133"/>
                  </a:lnTo>
                  <a:lnTo>
                    <a:pt x="152" y="125"/>
                  </a:lnTo>
                  <a:lnTo>
                    <a:pt x="116" y="115"/>
                  </a:lnTo>
                  <a:lnTo>
                    <a:pt x="80" y="105"/>
                  </a:lnTo>
                  <a:lnTo>
                    <a:pt x="43" y="94"/>
                  </a:lnTo>
                  <a:lnTo>
                    <a:pt x="7" y="81"/>
                  </a:lnTo>
                  <a:lnTo>
                    <a:pt x="4" y="68"/>
                  </a:lnTo>
                  <a:lnTo>
                    <a:pt x="0" y="53"/>
                  </a:lnTo>
                  <a:lnTo>
                    <a:pt x="1" y="35"/>
                  </a:lnTo>
                  <a:lnTo>
                    <a:pt x="8" y="12"/>
                  </a:lnTo>
                  <a:close/>
                </a:path>
              </a:pathLst>
            </a:custGeom>
            <a:solidFill>
              <a:srgbClr val="BFBFBF"/>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26" name="Freeform 88"/>
            <p:cNvSpPr>
              <a:spLocks/>
            </p:cNvSpPr>
            <p:nvPr/>
          </p:nvSpPr>
          <p:spPr bwMode="auto">
            <a:xfrm>
              <a:off x="2543" y="1944"/>
              <a:ext cx="607" cy="87"/>
            </a:xfrm>
            <a:custGeom>
              <a:avLst/>
              <a:gdLst>
                <a:gd name="T0" fmla="*/ 1 w 1214"/>
                <a:gd name="T1" fmla="*/ 1 h 174"/>
                <a:gd name="T2" fmla="*/ 5 w 1214"/>
                <a:gd name="T3" fmla="*/ 1 h 174"/>
                <a:gd name="T4" fmla="*/ 5 w 1214"/>
                <a:gd name="T5" fmla="*/ 1 h 174"/>
                <a:gd name="T6" fmla="*/ 5 w 1214"/>
                <a:gd name="T7" fmla="*/ 3 h 174"/>
                <a:gd name="T8" fmla="*/ 9 w 1214"/>
                <a:gd name="T9" fmla="*/ 4 h 174"/>
                <a:gd name="T10" fmla="*/ 18 w 1214"/>
                <a:gd name="T11" fmla="*/ 6 h 174"/>
                <a:gd name="T12" fmla="*/ 25 w 1214"/>
                <a:gd name="T13" fmla="*/ 7 h 174"/>
                <a:gd name="T14" fmla="*/ 35 w 1214"/>
                <a:gd name="T15" fmla="*/ 10 h 174"/>
                <a:gd name="T16" fmla="*/ 42 w 1214"/>
                <a:gd name="T17" fmla="*/ 11 h 174"/>
                <a:gd name="T18" fmla="*/ 51 w 1214"/>
                <a:gd name="T19" fmla="*/ 11 h 174"/>
                <a:gd name="T20" fmla="*/ 60 w 1214"/>
                <a:gd name="T21" fmla="*/ 12 h 174"/>
                <a:gd name="T22" fmla="*/ 70 w 1214"/>
                <a:gd name="T23" fmla="*/ 12 h 174"/>
                <a:gd name="T24" fmla="*/ 78 w 1214"/>
                <a:gd name="T25" fmla="*/ 12 h 174"/>
                <a:gd name="T26" fmla="*/ 88 w 1214"/>
                <a:gd name="T27" fmla="*/ 12 h 174"/>
                <a:gd name="T28" fmla="*/ 97 w 1214"/>
                <a:gd name="T29" fmla="*/ 11 h 174"/>
                <a:gd name="T30" fmla="*/ 106 w 1214"/>
                <a:gd name="T31" fmla="*/ 11 h 174"/>
                <a:gd name="T32" fmla="*/ 115 w 1214"/>
                <a:gd name="T33" fmla="*/ 10 h 174"/>
                <a:gd name="T34" fmla="*/ 124 w 1214"/>
                <a:gd name="T35" fmla="*/ 7 h 174"/>
                <a:gd name="T36" fmla="*/ 134 w 1214"/>
                <a:gd name="T37" fmla="*/ 5 h 174"/>
                <a:gd name="T38" fmla="*/ 143 w 1214"/>
                <a:gd name="T39" fmla="*/ 1 h 174"/>
                <a:gd name="T40" fmla="*/ 152 w 1214"/>
                <a:gd name="T41" fmla="*/ 1 h 174"/>
                <a:gd name="T42" fmla="*/ 147 w 1214"/>
                <a:gd name="T43" fmla="*/ 11 h 174"/>
                <a:gd name="T44" fmla="*/ 137 w 1214"/>
                <a:gd name="T45" fmla="*/ 12 h 174"/>
                <a:gd name="T46" fmla="*/ 127 w 1214"/>
                <a:gd name="T47" fmla="*/ 15 h 174"/>
                <a:gd name="T48" fmla="*/ 117 w 1214"/>
                <a:gd name="T49" fmla="*/ 18 h 174"/>
                <a:gd name="T50" fmla="*/ 108 w 1214"/>
                <a:gd name="T51" fmla="*/ 19 h 174"/>
                <a:gd name="T52" fmla="*/ 98 w 1214"/>
                <a:gd name="T53" fmla="*/ 21 h 174"/>
                <a:gd name="T54" fmla="*/ 88 w 1214"/>
                <a:gd name="T55" fmla="*/ 22 h 174"/>
                <a:gd name="T56" fmla="*/ 79 w 1214"/>
                <a:gd name="T57" fmla="*/ 22 h 174"/>
                <a:gd name="T58" fmla="*/ 70 w 1214"/>
                <a:gd name="T59" fmla="*/ 22 h 174"/>
                <a:gd name="T60" fmla="*/ 60 w 1214"/>
                <a:gd name="T61" fmla="*/ 22 h 174"/>
                <a:gd name="T62" fmla="*/ 51 w 1214"/>
                <a:gd name="T63" fmla="*/ 22 h 174"/>
                <a:gd name="T64" fmla="*/ 42 w 1214"/>
                <a:gd name="T65" fmla="*/ 21 h 174"/>
                <a:gd name="T66" fmla="*/ 33 w 1214"/>
                <a:gd name="T67" fmla="*/ 19 h 174"/>
                <a:gd name="T68" fmla="*/ 23 w 1214"/>
                <a:gd name="T69" fmla="*/ 17 h 174"/>
                <a:gd name="T70" fmla="*/ 14 w 1214"/>
                <a:gd name="T71" fmla="*/ 14 h 174"/>
                <a:gd name="T72" fmla="*/ 5 w 1214"/>
                <a:gd name="T73" fmla="*/ 11 h 174"/>
                <a:gd name="T74" fmla="*/ 1 w 1214"/>
                <a:gd name="T75" fmla="*/ 9 h 174"/>
                <a:gd name="T76" fmla="*/ 1 w 1214"/>
                <a:gd name="T77" fmla="*/ 5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4"/>
                <a:gd name="T118" fmla="*/ 0 h 174"/>
                <a:gd name="T119" fmla="*/ 1214 w 1214"/>
                <a:gd name="T120" fmla="*/ 174 h 1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4" h="174">
                  <a:moveTo>
                    <a:pt x="8" y="12"/>
                  </a:moveTo>
                  <a:lnTo>
                    <a:pt x="15" y="12"/>
                  </a:lnTo>
                  <a:lnTo>
                    <a:pt x="25" y="10"/>
                  </a:lnTo>
                  <a:lnTo>
                    <a:pt x="35" y="7"/>
                  </a:lnTo>
                  <a:lnTo>
                    <a:pt x="42" y="6"/>
                  </a:lnTo>
                  <a:lnTo>
                    <a:pt x="43" y="9"/>
                  </a:lnTo>
                  <a:lnTo>
                    <a:pt x="41" y="14"/>
                  </a:lnTo>
                  <a:lnTo>
                    <a:pt x="40" y="19"/>
                  </a:lnTo>
                  <a:lnTo>
                    <a:pt x="41" y="22"/>
                  </a:lnTo>
                  <a:lnTo>
                    <a:pt x="73" y="32"/>
                  </a:lnTo>
                  <a:lnTo>
                    <a:pt x="105" y="40"/>
                  </a:lnTo>
                  <a:lnTo>
                    <a:pt x="137" y="48"/>
                  </a:lnTo>
                  <a:lnTo>
                    <a:pt x="171" y="55"/>
                  </a:lnTo>
                  <a:lnTo>
                    <a:pt x="204" y="62"/>
                  </a:lnTo>
                  <a:lnTo>
                    <a:pt x="239" y="68"/>
                  </a:lnTo>
                  <a:lnTo>
                    <a:pt x="273" y="74"/>
                  </a:lnTo>
                  <a:lnTo>
                    <a:pt x="308" y="80"/>
                  </a:lnTo>
                  <a:lnTo>
                    <a:pt x="343" y="86"/>
                  </a:lnTo>
                  <a:lnTo>
                    <a:pt x="378" y="89"/>
                  </a:lnTo>
                  <a:lnTo>
                    <a:pt x="414" y="94"/>
                  </a:lnTo>
                  <a:lnTo>
                    <a:pt x="450" y="96"/>
                  </a:lnTo>
                  <a:lnTo>
                    <a:pt x="486" y="100"/>
                  </a:lnTo>
                  <a:lnTo>
                    <a:pt x="521" y="101"/>
                  </a:lnTo>
                  <a:lnTo>
                    <a:pt x="558" y="103"/>
                  </a:lnTo>
                  <a:lnTo>
                    <a:pt x="594" y="103"/>
                  </a:lnTo>
                  <a:lnTo>
                    <a:pt x="631" y="103"/>
                  </a:lnTo>
                  <a:lnTo>
                    <a:pt x="668" y="102"/>
                  </a:lnTo>
                  <a:lnTo>
                    <a:pt x="705" y="101"/>
                  </a:lnTo>
                  <a:lnTo>
                    <a:pt x="741" y="98"/>
                  </a:lnTo>
                  <a:lnTo>
                    <a:pt x="777" y="95"/>
                  </a:lnTo>
                  <a:lnTo>
                    <a:pt x="814" y="90"/>
                  </a:lnTo>
                  <a:lnTo>
                    <a:pt x="851" y="86"/>
                  </a:lnTo>
                  <a:lnTo>
                    <a:pt x="888" y="80"/>
                  </a:lnTo>
                  <a:lnTo>
                    <a:pt x="924" y="73"/>
                  </a:lnTo>
                  <a:lnTo>
                    <a:pt x="960" y="66"/>
                  </a:lnTo>
                  <a:lnTo>
                    <a:pt x="996" y="57"/>
                  </a:lnTo>
                  <a:lnTo>
                    <a:pt x="1033" y="48"/>
                  </a:lnTo>
                  <a:lnTo>
                    <a:pt x="1069" y="37"/>
                  </a:lnTo>
                  <a:lnTo>
                    <a:pt x="1104" y="26"/>
                  </a:lnTo>
                  <a:lnTo>
                    <a:pt x="1140" y="14"/>
                  </a:lnTo>
                  <a:lnTo>
                    <a:pt x="1175" y="0"/>
                  </a:lnTo>
                  <a:lnTo>
                    <a:pt x="1214" y="12"/>
                  </a:lnTo>
                  <a:lnTo>
                    <a:pt x="1214" y="71"/>
                  </a:lnTo>
                  <a:lnTo>
                    <a:pt x="1175" y="82"/>
                  </a:lnTo>
                  <a:lnTo>
                    <a:pt x="1136" y="93"/>
                  </a:lnTo>
                  <a:lnTo>
                    <a:pt x="1096" y="103"/>
                  </a:lnTo>
                  <a:lnTo>
                    <a:pt x="1057" y="113"/>
                  </a:lnTo>
                  <a:lnTo>
                    <a:pt x="1018" y="121"/>
                  </a:lnTo>
                  <a:lnTo>
                    <a:pt x="980" y="131"/>
                  </a:lnTo>
                  <a:lnTo>
                    <a:pt x="941" y="138"/>
                  </a:lnTo>
                  <a:lnTo>
                    <a:pt x="903" y="145"/>
                  </a:lnTo>
                  <a:lnTo>
                    <a:pt x="864" y="151"/>
                  </a:lnTo>
                  <a:lnTo>
                    <a:pt x="826" y="156"/>
                  </a:lnTo>
                  <a:lnTo>
                    <a:pt x="788" y="162"/>
                  </a:lnTo>
                  <a:lnTo>
                    <a:pt x="749" y="165"/>
                  </a:lnTo>
                  <a:lnTo>
                    <a:pt x="711" y="169"/>
                  </a:lnTo>
                  <a:lnTo>
                    <a:pt x="673" y="171"/>
                  </a:lnTo>
                  <a:lnTo>
                    <a:pt x="635" y="173"/>
                  </a:lnTo>
                  <a:lnTo>
                    <a:pt x="597" y="174"/>
                  </a:lnTo>
                  <a:lnTo>
                    <a:pt x="559" y="174"/>
                  </a:lnTo>
                  <a:lnTo>
                    <a:pt x="522" y="174"/>
                  </a:lnTo>
                  <a:lnTo>
                    <a:pt x="484" y="173"/>
                  </a:lnTo>
                  <a:lnTo>
                    <a:pt x="448" y="171"/>
                  </a:lnTo>
                  <a:lnTo>
                    <a:pt x="409" y="169"/>
                  </a:lnTo>
                  <a:lnTo>
                    <a:pt x="373" y="165"/>
                  </a:lnTo>
                  <a:lnTo>
                    <a:pt x="336" y="161"/>
                  </a:lnTo>
                  <a:lnTo>
                    <a:pt x="299" y="156"/>
                  </a:lnTo>
                  <a:lnTo>
                    <a:pt x="262" y="149"/>
                  </a:lnTo>
                  <a:lnTo>
                    <a:pt x="225" y="142"/>
                  </a:lnTo>
                  <a:lnTo>
                    <a:pt x="188" y="134"/>
                  </a:lnTo>
                  <a:lnTo>
                    <a:pt x="152" y="126"/>
                  </a:lnTo>
                  <a:lnTo>
                    <a:pt x="116" y="117"/>
                  </a:lnTo>
                  <a:lnTo>
                    <a:pt x="80" y="106"/>
                  </a:lnTo>
                  <a:lnTo>
                    <a:pt x="43" y="95"/>
                  </a:lnTo>
                  <a:lnTo>
                    <a:pt x="7" y="82"/>
                  </a:lnTo>
                  <a:lnTo>
                    <a:pt x="4" y="70"/>
                  </a:lnTo>
                  <a:lnTo>
                    <a:pt x="0" y="55"/>
                  </a:lnTo>
                  <a:lnTo>
                    <a:pt x="1" y="36"/>
                  </a:lnTo>
                  <a:lnTo>
                    <a:pt x="8" y="12"/>
                  </a:lnTo>
                  <a:close/>
                </a:path>
              </a:pathLst>
            </a:custGeom>
            <a:solidFill>
              <a:srgbClr val="BFBFBF"/>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27" name="Freeform 89"/>
            <p:cNvSpPr>
              <a:spLocks/>
            </p:cNvSpPr>
            <p:nvPr/>
          </p:nvSpPr>
          <p:spPr bwMode="auto">
            <a:xfrm>
              <a:off x="2519" y="1610"/>
              <a:ext cx="631" cy="1048"/>
            </a:xfrm>
            <a:custGeom>
              <a:avLst/>
              <a:gdLst>
                <a:gd name="T0" fmla="*/ 157 w 1262"/>
                <a:gd name="T1" fmla="*/ 24 h 2097"/>
                <a:gd name="T2" fmla="*/ 151 w 1262"/>
                <a:gd name="T3" fmla="*/ 224 h 2097"/>
                <a:gd name="T4" fmla="*/ 158 w 1262"/>
                <a:gd name="T5" fmla="*/ 238 h 2097"/>
                <a:gd name="T6" fmla="*/ 154 w 1262"/>
                <a:gd name="T7" fmla="*/ 244 h 2097"/>
                <a:gd name="T8" fmla="*/ 147 w 1262"/>
                <a:gd name="T9" fmla="*/ 248 h 2097"/>
                <a:gd name="T10" fmla="*/ 139 w 1262"/>
                <a:gd name="T11" fmla="*/ 252 h 2097"/>
                <a:gd name="T12" fmla="*/ 127 w 1262"/>
                <a:gd name="T13" fmla="*/ 256 h 2097"/>
                <a:gd name="T14" fmla="*/ 116 w 1262"/>
                <a:gd name="T15" fmla="*/ 258 h 2097"/>
                <a:gd name="T16" fmla="*/ 103 w 1262"/>
                <a:gd name="T17" fmla="*/ 260 h 2097"/>
                <a:gd name="T18" fmla="*/ 89 w 1262"/>
                <a:gd name="T19" fmla="*/ 261 h 2097"/>
                <a:gd name="T20" fmla="*/ 77 w 1262"/>
                <a:gd name="T21" fmla="*/ 262 h 2097"/>
                <a:gd name="T22" fmla="*/ 62 w 1262"/>
                <a:gd name="T23" fmla="*/ 262 h 2097"/>
                <a:gd name="T24" fmla="*/ 49 w 1262"/>
                <a:gd name="T25" fmla="*/ 261 h 2097"/>
                <a:gd name="T26" fmla="*/ 38 w 1262"/>
                <a:gd name="T27" fmla="*/ 259 h 2097"/>
                <a:gd name="T28" fmla="*/ 26 w 1262"/>
                <a:gd name="T29" fmla="*/ 257 h 2097"/>
                <a:gd name="T30" fmla="*/ 17 w 1262"/>
                <a:gd name="T31" fmla="*/ 255 h 2097"/>
                <a:gd name="T32" fmla="*/ 10 w 1262"/>
                <a:gd name="T33" fmla="*/ 251 h 2097"/>
                <a:gd name="T34" fmla="*/ 4 w 1262"/>
                <a:gd name="T35" fmla="*/ 248 h 2097"/>
                <a:gd name="T36" fmla="*/ 1 w 1262"/>
                <a:gd name="T37" fmla="*/ 243 h 2097"/>
                <a:gd name="T38" fmla="*/ 7 w 1262"/>
                <a:gd name="T39" fmla="*/ 205 h 2097"/>
                <a:gd name="T40" fmla="*/ 0 w 1262"/>
                <a:gd name="T41" fmla="*/ 57 h 2097"/>
                <a:gd name="T42" fmla="*/ 2 w 1262"/>
                <a:gd name="T43" fmla="*/ 14 h 2097"/>
                <a:gd name="T44" fmla="*/ 10 w 1262"/>
                <a:gd name="T45" fmla="*/ 10 h 2097"/>
                <a:gd name="T46" fmla="*/ 19 w 1262"/>
                <a:gd name="T47" fmla="*/ 7 h 2097"/>
                <a:gd name="T48" fmla="*/ 29 w 1262"/>
                <a:gd name="T49" fmla="*/ 4 h 2097"/>
                <a:gd name="T50" fmla="*/ 40 w 1262"/>
                <a:gd name="T51" fmla="*/ 2 h 2097"/>
                <a:gd name="T52" fmla="*/ 53 w 1262"/>
                <a:gd name="T53" fmla="*/ 1 h 2097"/>
                <a:gd name="T54" fmla="*/ 67 w 1262"/>
                <a:gd name="T55" fmla="*/ 0 h 2097"/>
                <a:gd name="T56" fmla="*/ 79 w 1262"/>
                <a:gd name="T57" fmla="*/ 0 h 2097"/>
                <a:gd name="T58" fmla="*/ 92 w 1262"/>
                <a:gd name="T59" fmla="*/ 0 h 2097"/>
                <a:gd name="T60" fmla="*/ 104 w 1262"/>
                <a:gd name="T61" fmla="*/ 0 h 2097"/>
                <a:gd name="T62" fmla="*/ 116 w 1262"/>
                <a:gd name="T63" fmla="*/ 2 h 2097"/>
                <a:gd name="T64" fmla="*/ 127 w 1262"/>
                <a:gd name="T65" fmla="*/ 3 h 2097"/>
                <a:gd name="T66" fmla="*/ 138 w 1262"/>
                <a:gd name="T67" fmla="*/ 6 h 2097"/>
                <a:gd name="T68" fmla="*/ 146 w 1262"/>
                <a:gd name="T69" fmla="*/ 8 h 2097"/>
                <a:gd name="T70" fmla="*/ 152 w 1262"/>
                <a:gd name="T71" fmla="*/ 12 h 2097"/>
                <a:gd name="T72" fmla="*/ 156 w 1262"/>
                <a:gd name="T73" fmla="*/ 15 h 20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2"/>
                <a:gd name="T112" fmla="*/ 0 h 2097"/>
                <a:gd name="T113" fmla="*/ 1262 w 1262"/>
                <a:gd name="T114" fmla="*/ 2097 h 20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2" h="2097">
                  <a:moveTo>
                    <a:pt x="1250" y="142"/>
                  </a:moveTo>
                  <a:lnTo>
                    <a:pt x="1250" y="197"/>
                  </a:lnTo>
                  <a:lnTo>
                    <a:pt x="1204" y="263"/>
                  </a:lnTo>
                  <a:lnTo>
                    <a:pt x="1204" y="1798"/>
                  </a:lnTo>
                  <a:lnTo>
                    <a:pt x="1262" y="1863"/>
                  </a:lnTo>
                  <a:lnTo>
                    <a:pt x="1262" y="1907"/>
                  </a:lnTo>
                  <a:lnTo>
                    <a:pt x="1248" y="1930"/>
                  </a:lnTo>
                  <a:lnTo>
                    <a:pt x="1229" y="1952"/>
                  </a:lnTo>
                  <a:lnTo>
                    <a:pt x="1204" y="1973"/>
                  </a:lnTo>
                  <a:lnTo>
                    <a:pt x="1176" y="1991"/>
                  </a:lnTo>
                  <a:lnTo>
                    <a:pt x="1142" y="2008"/>
                  </a:lnTo>
                  <a:lnTo>
                    <a:pt x="1105" y="2023"/>
                  </a:lnTo>
                  <a:lnTo>
                    <a:pt x="1065" y="2037"/>
                  </a:lnTo>
                  <a:lnTo>
                    <a:pt x="1022" y="2050"/>
                  </a:lnTo>
                  <a:lnTo>
                    <a:pt x="976" y="2060"/>
                  </a:lnTo>
                  <a:lnTo>
                    <a:pt x="928" y="2071"/>
                  </a:lnTo>
                  <a:lnTo>
                    <a:pt x="878" y="2078"/>
                  </a:lnTo>
                  <a:lnTo>
                    <a:pt x="826" y="2084"/>
                  </a:lnTo>
                  <a:lnTo>
                    <a:pt x="773" y="2090"/>
                  </a:lnTo>
                  <a:lnTo>
                    <a:pt x="719" y="2094"/>
                  </a:lnTo>
                  <a:lnTo>
                    <a:pt x="665" y="2096"/>
                  </a:lnTo>
                  <a:lnTo>
                    <a:pt x="610" y="2097"/>
                  </a:lnTo>
                  <a:lnTo>
                    <a:pt x="555" y="2097"/>
                  </a:lnTo>
                  <a:lnTo>
                    <a:pt x="501" y="2096"/>
                  </a:lnTo>
                  <a:lnTo>
                    <a:pt x="448" y="2093"/>
                  </a:lnTo>
                  <a:lnTo>
                    <a:pt x="398" y="2089"/>
                  </a:lnTo>
                  <a:lnTo>
                    <a:pt x="347" y="2083"/>
                  </a:lnTo>
                  <a:lnTo>
                    <a:pt x="300" y="2078"/>
                  </a:lnTo>
                  <a:lnTo>
                    <a:pt x="253" y="2069"/>
                  </a:lnTo>
                  <a:lnTo>
                    <a:pt x="211" y="2061"/>
                  </a:lnTo>
                  <a:lnTo>
                    <a:pt x="172" y="2051"/>
                  </a:lnTo>
                  <a:lnTo>
                    <a:pt x="135" y="2040"/>
                  </a:lnTo>
                  <a:lnTo>
                    <a:pt x="102" y="2028"/>
                  </a:lnTo>
                  <a:lnTo>
                    <a:pt x="75" y="2014"/>
                  </a:lnTo>
                  <a:lnTo>
                    <a:pt x="51" y="2000"/>
                  </a:lnTo>
                  <a:lnTo>
                    <a:pt x="32" y="1984"/>
                  </a:lnTo>
                  <a:lnTo>
                    <a:pt x="20" y="1968"/>
                  </a:lnTo>
                  <a:lnTo>
                    <a:pt x="11" y="1951"/>
                  </a:lnTo>
                  <a:lnTo>
                    <a:pt x="11" y="1688"/>
                  </a:lnTo>
                  <a:lnTo>
                    <a:pt x="58" y="1644"/>
                  </a:lnTo>
                  <a:lnTo>
                    <a:pt x="58" y="515"/>
                  </a:lnTo>
                  <a:lnTo>
                    <a:pt x="0" y="460"/>
                  </a:lnTo>
                  <a:lnTo>
                    <a:pt x="0" y="131"/>
                  </a:lnTo>
                  <a:lnTo>
                    <a:pt x="23" y="115"/>
                  </a:lnTo>
                  <a:lnTo>
                    <a:pt x="49" y="99"/>
                  </a:lnTo>
                  <a:lnTo>
                    <a:pt x="81" y="85"/>
                  </a:lnTo>
                  <a:lnTo>
                    <a:pt x="115" y="71"/>
                  </a:lnTo>
                  <a:lnTo>
                    <a:pt x="152" y="60"/>
                  </a:lnTo>
                  <a:lnTo>
                    <a:pt x="192" y="48"/>
                  </a:lnTo>
                  <a:lnTo>
                    <a:pt x="235" y="39"/>
                  </a:lnTo>
                  <a:lnTo>
                    <a:pt x="280" y="30"/>
                  </a:lnTo>
                  <a:lnTo>
                    <a:pt x="327" y="23"/>
                  </a:lnTo>
                  <a:lnTo>
                    <a:pt x="376" y="16"/>
                  </a:lnTo>
                  <a:lnTo>
                    <a:pt x="426" y="10"/>
                  </a:lnTo>
                  <a:lnTo>
                    <a:pt x="477" y="7"/>
                  </a:lnTo>
                  <a:lnTo>
                    <a:pt x="529" y="3"/>
                  </a:lnTo>
                  <a:lnTo>
                    <a:pt x="581" y="1"/>
                  </a:lnTo>
                  <a:lnTo>
                    <a:pt x="634" y="0"/>
                  </a:lnTo>
                  <a:lnTo>
                    <a:pt x="686" y="0"/>
                  </a:lnTo>
                  <a:lnTo>
                    <a:pt x="738" y="1"/>
                  </a:lnTo>
                  <a:lnTo>
                    <a:pt x="788" y="3"/>
                  </a:lnTo>
                  <a:lnTo>
                    <a:pt x="838" y="7"/>
                  </a:lnTo>
                  <a:lnTo>
                    <a:pt x="886" y="12"/>
                  </a:lnTo>
                  <a:lnTo>
                    <a:pt x="933" y="16"/>
                  </a:lnTo>
                  <a:lnTo>
                    <a:pt x="978" y="23"/>
                  </a:lnTo>
                  <a:lnTo>
                    <a:pt x="1021" y="30"/>
                  </a:lnTo>
                  <a:lnTo>
                    <a:pt x="1061" y="39"/>
                  </a:lnTo>
                  <a:lnTo>
                    <a:pt x="1098" y="48"/>
                  </a:lnTo>
                  <a:lnTo>
                    <a:pt x="1132" y="59"/>
                  </a:lnTo>
                  <a:lnTo>
                    <a:pt x="1162" y="70"/>
                  </a:lnTo>
                  <a:lnTo>
                    <a:pt x="1188" y="83"/>
                  </a:lnTo>
                  <a:lnTo>
                    <a:pt x="1211" y="96"/>
                  </a:lnTo>
                  <a:lnTo>
                    <a:pt x="1229" y="111"/>
                  </a:lnTo>
                  <a:lnTo>
                    <a:pt x="1242" y="126"/>
                  </a:lnTo>
                  <a:lnTo>
                    <a:pt x="1250" y="142"/>
                  </a:lnTo>
                  <a:close/>
                </a:path>
              </a:pathLst>
            </a:custGeom>
            <a:solidFill>
              <a:srgbClr val="BFBFBF"/>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31" name="Freeform 90"/>
            <p:cNvSpPr>
              <a:spLocks/>
            </p:cNvSpPr>
            <p:nvPr/>
          </p:nvSpPr>
          <p:spPr bwMode="auto">
            <a:xfrm>
              <a:off x="2415" y="1663"/>
              <a:ext cx="604" cy="1037"/>
            </a:xfrm>
            <a:custGeom>
              <a:avLst/>
              <a:gdLst>
                <a:gd name="T0" fmla="*/ 151 w 1207"/>
                <a:gd name="T1" fmla="*/ 23 h 2073"/>
                <a:gd name="T2" fmla="*/ 148 w 1207"/>
                <a:gd name="T3" fmla="*/ 221 h 2073"/>
                <a:gd name="T4" fmla="*/ 151 w 1207"/>
                <a:gd name="T5" fmla="*/ 236 h 2073"/>
                <a:gd name="T6" fmla="*/ 147 w 1207"/>
                <a:gd name="T7" fmla="*/ 242 h 2073"/>
                <a:gd name="T8" fmla="*/ 141 w 1207"/>
                <a:gd name="T9" fmla="*/ 247 h 2073"/>
                <a:gd name="T10" fmla="*/ 132 w 1207"/>
                <a:gd name="T11" fmla="*/ 251 h 2073"/>
                <a:gd name="T12" fmla="*/ 122 w 1207"/>
                <a:gd name="T13" fmla="*/ 254 h 2073"/>
                <a:gd name="T14" fmla="*/ 111 w 1207"/>
                <a:gd name="T15" fmla="*/ 257 h 2073"/>
                <a:gd name="T16" fmla="*/ 99 w 1207"/>
                <a:gd name="T17" fmla="*/ 258 h 2073"/>
                <a:gd name="T18" fmla="*/ 86 w 1207"/>
                <a:gd name="T19" fmla="*/ 259 h 2073"/>
                <a:gd name="T20" fmla="*/ 73 w 1207"/>
                <a:gd name="T21" fmla="*/ 260 h 2073"/>
                <a:gd name="T22" fmla="*/ 60 w 1207"/>
                <a:gd name="T23" fmla="*/ 259 h 2073"/>
                <a:gd name="T24" fmla="*/ 48 w 1207"/>
                <a:gd name="T25" fmla="*/ 258 h 2073"/>
                <a:gd name="T26" fmla="*/ 36 w 1207"/>
                <a:gd name="T27" fmla="*/ 257 h 2073"/>
                <a:gd name="T28" fmla="*/ 26 w 1207"/>
                <a:gd name="T29" fmla="*/ 255 h 2073"/>
                <a:gd name="T30" fmla="*/ 17 w 1207"/>
                <a:gd name="T31" fmla="*/ 252 h 2073"/>
                <a:gd name="T32" fmla="*/ 9 w 1207"/>
                <a:gd name="T33" fmla="*/ 248 h 2073"/>
                <a:gd name="T34" fmla="*/ 4 w 1207"/>
                <a:gd name="T35" fmla="*/ 245 h 2073"/>
                <a:gd name="T36" fmla="*/ 2 w 1207"/>
                <a:gd name="T37" fmla="*/ 241 h 2073"/>
                <a:gd name="T38" fmla="*/ 4 w 1207"/>
                <a:gd name="T39" fmla="*/ 227 h 2073"/>
                <a:gd name="T40" fmla="*/ 0 w 1207"/>
                <a:gd name="T41" fmla="*/ 23 h 2073"/>
                <a:gd name="T42" fmla="*/ 3 w 1207"/>
                <a:gd name="T43" fmla="*/ 12 h 2073"/>
                <a:gd name="T44" fmla="*/ 10 w 1207"/>
                <a:gd name="T45" fmla="*/ 9 h 2073"/>
                <a:gd name="T46" fmla="*/ 19 w 1207"/>
                <a:gd name="T47" fmla="*/ 6 h 2073"/>
                <a:gd name="T48" fmla="*/ 29 w 1207"/>
                <a:gd name="T49" fmla="*/ 4 h 2073"/>
                <a:gd name="T50" fmla="*/ 40 w 1207"/>
                <a:gd name="T51" fmla="*/ 2 h 2073"/>
                <a:gd name="T52" fmla="*/ 52 w 1207"/>
                <a:gd name="T53" fmla="*/ 1 h 2073"/>
                <a:gd name="T54" fmla="*/ 65 w 1207"/>
                <a:gd name="T55" fmla="*/ 1 h 2073"/>
                <a:gd name="T56" fmla="*/ 77 w 1207"/>
                <a:gd name="T57" fmla="*/ 0 h 2073"/>
                <a:gd name="T58" fmla="*/ 90 w 1207"/>
                <a:gd name="T59" fmla="*/ 1 h 2073"/>
                <a:gd name="T60" fmla="*/ 102 w 1207"/>
                <a:gd name="T61" fmla="*/ 1 h 2073"/>
                <a:gd name="T62" fmla="*/ 113 w 1207"/>
                <a:gd name="T63" fmla="*/ 2 h 2073"/>
                <a:gd name="T64" fmla="*/ 124 w 1207"/>
                <a:gd name="T65" fmla="*/ 4 h 2073"/>
                <a:gd name="T66" fmla="*/ 133 w 1207"/>
                <a:gd name="T67" fmla="*/ 6 h 2073"/>
                <a:gd name="T68" fmla="*/ 141 w 1207"/>
                <a:gd name="T69" fmla="*/ 8 h 2073"/>
                <a:gd name="T70" fmla="*/ 146 w 1207"/>
                <a:gd name="T71" fmla="*/ 11 h 2073"/>
                <a:gd name="T72" fmla="*/ 150 w 1207"/>
                <a:gd name="T73" fmla="*/ 14 h 20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7"/>
                <a:gd name="T112" fmla="*/ 0 h 2073"/>
                <a:gd name="T113" fmla="*/ 1207 w 1207"/>
                <a:gd name="T114" fmla="*/ 2073 h 20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7" h="2073">
                  <a:moveTo>
                    <a:pt x="1207" y="125"/>
                  </a:moveTo>
                  <a:lnTo>
                    <a:pt x="1207" y="180"/>
                  </a:lnTo>
                  <a:lnTo>
                    <a:pt x="1178" y="246"/>
                  </a:lnTo>
                  <a:lnTo>
                    <a:pt x="1178" y="1768"/>
                  </a:lnTo>
                  <a:lnTo>
                    <a:pt x="1205" y="1835"/>
                  </a:lnTo>
                  <a:lnTo>
                    <a:pt x="1205" y="1888"/>
                  </a:lnTo>
                  <a:lnTo>
                    <a:pt x="1191" y="1911"/>
                  </a:lnTo>
                  <a:lnTo>
                    <a:pt x="1173" y="1933"/>
                  </a:lnTo>
                  <a:lnTo>
                    <a:pt x="1148" y="1953"/>
                  </a:lnTo>
                  <a:lnTo>
                    <a:pt x="1121" y="1972"/>
                  </a:lnTo>
                  <a:lnTo>
                    <a:pt x="1090" y="1989"/>
                  </a:lnTo>
                  <a:lnTo>
                    <a:pt x="1054" y="2004"/>
                  </a:lnTo>
                  <a:lnTo>
                    <a:pt x="1016" y="2018"/>
                  </a:lnTo>
                  <a:lnTo>
                    <a:pt x="974" y="2029"/>
                  </a:lnTo>
                  <a:lnTo>
                    <a:pt x="931" y="2040"/>
                  </a:lnTo>
                  <a:lnTo>
                    <a:pt x="884" y="2049"/>
                  </a:lnTo>
                  <a:lnTo>
                    <a:pt x="837" y="2057"/>
                  </a:lnTo>
                  <a:lnTo>
                    <a:pt x="788" y="2063"/>
                  </a:lnTo>
                  <a:lnTo>
                    <a:pt x="737" y="2067"/>
                  </a:lnTo>
                  <a:lnTo>
                    <a:pt x="685" y="2071"/>
                  </a:lnTo>
                  <a:lnTo>
                    <a:pt x="633" y="2073"/>
                  </a:lnTo>
                  <a:lnTo>
                    <a:pt x="581" y="2073"/>
                  </a:lnTo>
                  <a:lnTo>
                    <a:pt x="529" y="2072"/>
                  </a:lnTo>
                  <a:lnTo>
                    <a:pt x="479" y="2071"/>
                  </a:lnTo>
                  <a:lnTo>
                    <a:pt x="428" y="2067"/>
                  </a:lnTo>
                  <a:lnTo>
                    <a:pt x="378" y="2063"/>
                  </a:lnTo>
                  <a:lnTo>
                    <a:pt x="331" y="2057"/>
                  </a:lnTo>
                  <a:lnTo>
                    <a:pt x="285" y="2050"/>
                  </a:lnTo>
                  <a:lnTo>
                    <a:pt x="242" y="2042"/>
                  </a:lnTo>
                  <a:lnTo>
                    <a:pt x="201" y="2033"/>
                  </a:lnTo>
                  <a:lnTo>
                    <a:pt x="164" y="2022"/>
                  </a:lnTo>
                  <a:lnTo>
                    <a:pt x="130" y="2011"/>
                  </a:lnTo>
                  <a:lnTo>
                    <a:pt x="98" y="1998"/>
                  </a:lnTo>
                  <a:lnTo>
                    <a:pt x="72" y="1984"/>
                  </a:lnTo>
                  <a:lnTo>
                    <a:pt x="49" y="1971"/>
                  </a:lnTo>
                  <a:lnTo>
                    <a:pt x="32" y="1954"/>
                  </a:lnTo>
                  <a:lnTo>
                    <a:pt x="18" y="1938"/>
                  </a:lnTo>
                  <a:lnTo>
                    <a:pt x="11" y="1921"/>
                  </a:lnTo>
                  <a:lnTo>
                    <a:pt x="11" y="1841"/>
                  </a:lnTo>
                  <a:lnTo>
                    <a:pt x="32" y="1810"/>
                  </a:lnTo>
                  <a:lnTo>
                    <a:pt x="32" y="232"/>
                  </a:lnTo>
                  <a:lnTo>
                    <a:pt x="0" y="180"/>
                  </a:lnTo>
                  <a:lnTo>
                    <a:pt x="0" y="105"/>
                  </a:lnTo>
                  <a:lnTo>
                    <a:pt x="23" y="91"/>
                  </a:lnTo>
                  <a:lnTo>
                    <a:pt x="50" y="79"/>
                  </a:lnTo>
                  <a:lnTo>
                    <a:pt x="80" y="67"/>
                  </a:lnTo>
                  <a:lnTo>
                    <a:pt x="113" y="55"/>
                  </a:lnTo>
                  <a:lnTo>
                    <a:pt x="149" y="46"/>
                  </a:lnTo>
                  <a:lnTo>
                    <a:pt x="188" y="37"/>
                  </a:lnTo>
                  <a:lnTo>
                    <a:pt x="230" y="29"/>
                  </a:lnTo>
                  <a:lnTo>
                    <a:pt x="274" y="22"/>
                  </a:lnTo>
                  <a:lnTo>
                    <a:pt x="320" y="16"/>
                  </a:lnTo>
                  <a:lnTo>
                    <a:pt x="366" y="12"/>
                  </a:lnTo>
                  <a:lnTo>
                    <a:pt x="414" y="7"/>
                  </a:lnTo>
                  <a:lnTo>
                    <a:pt x="464" y="4"/>
                  </a:lnTo>
                  <a:lnTo>
                    <a:pt x="513" y="1"/>
                  </a:lnTo>
                  <a:lnTo>
                    <a:pt x="563" y="0"/>
                  </a:lnTo>
                  <a:lnTo>
                    <a:pt x="614" y="0"/>
                  </a:lnTo>
                  <a:lnTo>
                    <a:pt x="664" y="0"/>
                  </a:lnTo>
                  <a:lnTo>
                    <a:pt x="714" y="2"/>
                  </a:lnTo>
                  <a:lnTo>
                    <a:pt x="762" y="5"/>
                  </a:lnTo>
                  <a:lnTo>
                    <a:pt x="811" y="7"/>
                  </a:lnTo>
                  <a:lnTo>
                    <a:pt x="857" y="12"/>
                  </a:lnTo>
                  <a:lnTo>
                    <a:pt x="902" y="16"/>
                  </a:lnTo>
                  <a:lnTo>
                    <a:pt x="944" y="22"/>
                  </a:lnTo>
                  <a:lnTo>
                    <a:pt x="986" y="29"/>
                  </a:lnTo>
                  <a:lnTo>
                    <a:pt x="1024" y="36"/>
                  </a:lnTo>
                  <a:lnTo>
                    <a:pt x="1060" y="45"/>
                  </a:lnTo>
                  <a:lnTo>
                    <a:pt x="1092" y="53"/>
                  </a:lnTo>
                  <a:lnTo>
                    <a:pt x="1121" y="64"/>
                  </a:lnTo>
                  <a:lnTo>
                    <a:pt x="1147" y="74"/>
                  </a:lnTo>
                  <a:lnTo>
                    <a:pt x="1168" y="85"/>
                  </a:lnTo>
                  <a:lnTo>
                    <a:pt x="1186" y="98"/>
                  </a:lnTo>
                  <a:lnTo>
                    <a:pt x="1199" y="111"/>
                  </a:lnTo>
                  <a:lnTo>
                    <a:pt x="1207" y="125"/>
                  </a:lnTo>
                  <a:close/>
                </a:path>
              </a:pathLst>
            </a:custGeom>
            <a:solidFill>
              <a:srgbClr val="00335B"/>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32" name="Freeform 91"/>
            <p:cNvSpPr>
              <a:spLocks/>
            </p:cNvSpPr>
            <p:nvPr/>
          </p:nvSpPr>
          <p:spPr bwMode="auto">
            <a:xfrm>
              <a:off x="2454" y="1784"/>
              <a:ext cx="516" cy="865"/>
            </a:xfrm>
            <a:custGeom>
              <a:avLst/>
              <a:gdLst>
                <a:gd name="T0" fmla="*/ 5 w 1031"/>
                <a:gd name="T1" fmla="*/ 2 h 1730"/>
                <a:gd name="T2" fmla="*/ 14 w 1031"/>
                <a:gd name="T3" fmla="*/ 3 h 1730"/>
                <a:gd name="T4" fmla="*/ 23 w 1031"/>
                <a:gd name="T5" fmla="*/ 5 h 1730"/>
                <a:gd name="T6" fmla="*/ 32 w 1031"/>
                <a:gd name="T7" fmla="*/ 6 h 1730"/>
                <a:gd name="T8" fmla="*/ 41 w 1031"/>
                <a:gd name="T9" fmla="*/ 7 h 1730"/>
                <a:gd name="T10" fmla="*/ 49 w 1031"/>
                <a:gd name="T11" fmla="*/ 7 h 1730"/>
                <a:gd name="T12" fmla="*/ 57 w 1031"/>
                <a:gd name="T13" fmla="*/ 7 h 1730"/>
                <a:gd name="T14" fmla="*/ 65 w 1031"/>
                <a:gd name="T15" fmla="*/ 7 h 1730"/>
                <a:gd name="T16" fmla="*/ 73 w 1031"/>
                <a:gd name="T17" fmla="*/ 7 h 1730"/>
                <a:gd name="T18" fmla="*/ 81 w 1031"/>
                <a:gd name="T19" fmla="*/ 7 h 1730"/>
                <a:gd name="T20" fmla="*/ 88 w 1031"/>
                <a:gd name="T21" fmla="*/ 7 h 1730"/>
                <a:gd name="T22" fmla="*/ 96 w 1031"/>
                <a:gd name="T23" fmla="*/ 6 h 1730"/>
                <a:gd name="T24" fmla="*/ 103 w 1031"/>
                <a:gd name="T25" fmla="*/ 5 h 1730"/>
                <a:gd name="T26" fmla="*/ 111 w 1031"/>
                <a:gd name="T27" fmla="*/ 3 h 1730"/>
                <a:gd name="T28" fmla="*/ 118 w 1031"/>
                <a:gd name="T29" fmla="*/ 3 h 1730"/>
                <a:gd name="T30" fmla="*/ 126 w 1031"/>
                <a:gd name="T31" fmla="*/ 1 h 1730"/>
                <a:gd name="T32" fmla="*/ 129 w 1031"/>
                <a:gd name="T33" fmla="*/ 202 h 1730"/>
                <a:gd name="T34" fmla="*/ 125 w 1031"/>
                <a:gd name="T35" fmla="*/ 205 h 1730"/>
                <a:gd name="T36" fmla="*/ 120 w 1031"/>
                <a:gd name="T37" fmla="*/ 208 h 1730"/>
                <a:gd name="T38" fmla="*/ 113 w 1031"/>
                <a:gd name="T39" fmla="*/ 211 h 1730"/>
                <a:gd name="T40" fmla="*/ 104 w 1031"/>
                <a:gd name="T41" fmla="*/ 213 h 1730"/>
                <a:gd name="T42" fmla="*/ 94 w 1031"/>
                <a:gd name="T43" fmla="*/ 214 h 1730"/>
                <a:gd name="T44" fmla="*/ 84 w 1031"/>
                <a:gd name="T45" fmla="*/ 215 h 1730"/>
                <a:gd name="T46" fmla="*/ 73 w 1031"/>
                <a:gd name="T47" fmla="*/ 216 h 1730"/>
                <a:gd name="T48" fmla="*/ 62 w 1031"/>
                <a:gd name="T49" fmla="*/ 216 h 1730"/>
                <a:gd name="T50" fmla="*/ 52 w 1031"/>
                <a:gd name="T51" fmla="*/ 216 h 1730"/>
                <a:gd name="T52" fmla="*/ 41 w 1031"/>
                <a:gd name="T53" fmla="*/ 216 h 1730"/>
                <a:gd name="T54" fmla="*/ 31 w 1031"/>
                <a:gd name="T55" fmla="*/ 215 h 1730"/>
                <a:gd name="T56" fmla="*/ 22 w 1031"/>
                <a:gd name="T57" fmla="*/ 213 h 1730"/>
                <a:gd name="T58" fmla="*/ 15 w 1031"/>
                <a:gd name="T59" fmla="*/ 211 h 1730"/>
                <a:gd name="T60" fmla="*/ 9 w 1031"/>
                <a:gd name="T61" fmla="*/ 209 h 1730"/>
                <a:gd name="T62" fmla="*/ 4 w 1031"/>
                <a:gd name="T63" fmla="*/ 206 h 1730"/>
                <a:gd name="T64" fmla="*/ 2 w 1031"/>
                <a:gd name="T65" fmla="*/ 202 h 17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1"/>
                <a:gd name="T100" fmla="*/ 0 h 1730"/>
                <a:gd name="T101" fmla="*/ 1031 w 1031"/>
                <a:gd name="T102" fmla="*/ 1730 h 17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1" h="1730">
                  <a:moveTo>
                    <a:pt x="0" y="7"/>
                  </a:moveTo>
                  <a:lnTo>
                    <a:pt x="38" y="14"/>
                  </a:lnTo>
                  <a:lnTo>
                    <a:pt x="75" y="20"/>
                  </a:lnTo>
                  <a:lnTo>
                    <a:pt x="112" y="25"/>
                  </a:lnTo>
                  <a:lnTo>
                    <a:pt x="147" y="30"/>
                  </a:lnTo>
                  <a:lnTo>
                    <a:pt x="183" y="35"/>
                  </a:lnTo>
                  <a:lnTo>
                    <a:pt x="219" y="39"/>
                  </a:lnTo>
                  <a:lnTo>
                    <a:pt x="253" y="43"/>
                  </a:lnTo>
                  <a:lnTo>
                    <a:pt x="288" y="46"/>
                  </a:lnTo>
                  <a:lnTo>
                    <a:pt x="321" y="50"/>
                  </a:lnTo>
                  <a:lnTo>
                    <a:pt x="355" y="52"/>
                  </a:lnTo>
                  <a:lnTo>
                    <a:pt x="388" y="54"/>
                  </a:lnTo>
                  <a:lnTo>
                    <a:pt x="422" y="55"/>
                  </a:lnTo>
                  <a:lnTo>
                    <a:pt x="454" y="57"/>
                  </a:lnTo>
                  <a:lnTo>
                    <a:pt x="486" y="58"/>
                  </a:lnTo>
                  <a:lnTo>
                    <a:pt x="517" y="58"/>
                  </a:lnTo>
                  <a:lnTo>
                    <a:pt x="550" y="58"/>
                  </a:lnTo>
                  <a:lnTo>
                    <a:pt x="581" y="58"/>
                  </a:lnTo>
                  <a:lnTo>
                    <a:pt x="612" y="57"/>
                  </a:lnTo>
                  <a:lnTo>
                    <a:pt x="643" y="55"/>
                  </a:lnTo>
                  <a:lnTo>
                    <a:pt x="673" y="53"/>
                  </a:lnTo>
                  <a:lnTo>
                    <a:pt x="704" y="51"/>
                  </a:lnTo>
                  <a:lnTo>
                    <a:pt x="734" y="49"/>
                  </a:lnTo>
                  <a:lnTo>
                    <a:pt x="764" y="46"/>
                  </a:lnTo>
                  <a:lnTo>
                    <a:pt x="794" y="43"/>
                  </a:lnTo>
                  <a:lnTo>
                    <a:pt x="824" y="38"/>
                  </a:lnTo>
                  <a:lnTo>
                    <a:pt x="854" y="35"/>
                  </a:lnTo>
                  <a:lnTo>
                    <a:pt x="884" y="30"/>
                  </a:lnTo>
                  <a:lnTo>
                    <a:pt x="913" y="24"/>
                  </a:lnTo>
                  <a:lnTo>
                    <a:pt x="943" y="19"/>
                  </a:lnTo>
                  <a:lnTo>
                    <a:pt x="973" y="13"/>
                  </a:lnTo>
                  <a:lnTo>
                    <a:pt x="1001" y="7"/>
                  </a:lnTo>
                  <a:lnTo>
                    <a:pt x="1031" y="0"/>
                  </a:lnTo>
                  <a:lnTo>
                    <a:pt x="1031" y="1614"/>
                  </a:lnTo>
                  <a:lnTo>
                    <a:pt x="1018" y="1627"/>
                  </a:lnTo>
                  <a:lnTo>
                    <a:pt x="1000" y="1640"/>
                  </a:lnTo>
                  <a:lnTo>
                    <a:pt x="980" y="1651"/>
                  </a:lnTo>
                  <a:lnTo>
                    <a:pt x="954" y="1662"/>
                  </a:lnTo>
                  <a:lnTo>
                    <a:pt x="926" y="1672"/>
                  </a:lnTo>
                  <a:lnTo>
                    <a:pt x="897" y="1681"/>
                  </a:lnTo>
                  <a:lnTo>
                    <a:pt x="863" y="1689"/>
                  </a:lnTo>
                  <a:lnTo>
                    <a:pt x="827" y="1697"/>
                  </a:lnTo>
                  <a:lnTo>
                    <a:pt x="790" y="1704"/>
                  </a:lnTo>
                  <a:lnTo>
                    <a:pt x="751" y="1710"/>
                  </a:lnTo>
                  <a:lnTo>
                    <a:pt x="711" y="1716"/>
                  </a:lnTo>
                  <a:lnTo>
                    <a:pt x="669" y="1720"/>
                  </a:lnTo>
                  <a:lnTo>
                    <a:pt x="627" y="1724"/>
                  </a:lnTo>
                  <a:lnTo>
                    <a:pt x="583" y="1726"/>
                  </a:lnTo>
                  <a:lnTo>
                    <a:pt x="539" y="1729"/>
                  </a:lnTo>
                  <a:lnTo>
                    <a:pt x="495" y="1730"/>
                  </a:lnTo>
                  <a:lnTo>
                    <a:pt x="452" y="1730"/>
                  </a:lnTo>
                  <a:lnTo>
                    <a:pt x="409" y="1729"/>
                  </a:lnTo>
                  <a:lnTo>
                    <a:pt x="366" y="1727"/>
                  </a:lnTo>
                  <a:lnTo>
                    <a:pt x="326" y="1724"/>
                  </a:lnTo>
                  <a:lnTo>
                    <a:pt x="286" y="1720"/>
                  </a:lnTo>
                  <a:lnTo>
                    <a:pt x="248" y="1716"/>
                  </a:lnTo>
                  <a:lnTo>
                    <a:pt x="211" y="1711"/>
                  </a:lnTo>
                  <a:lnTo>
                    <a:pt x="176" y="1704"/>
                  </a:lnTo>
                  <a:lnTo>
                    <a:pt x="144" y="1696"/>
                  </a:lnTo>
                  <a:lnTo>
                    <a:pt x="115" y="1688"/>
                  </a:lnTo>
                  <a:lnTo>
                    <a:pt x="89" y="1679"/>
                  </a:lnTo>
                  <a:lnTo>
                    <a:pt x="66" y="1667"/>
                  </a:lnTo>
                  <a:lnTo>
                    <a:pt x="46" y="1656"/>
                  </a:lnTo>
                  <a:lnTo>
                    <a:pt x="30" y="1643"/>
                  </a:lnTo>
                  <a:lnTo>
                    <a:pt x="18" y="1629"/>
                  </a:lnTo>
                  <a:lnTo>
                    <a:pt x="10" y="1614"/>
                  </a:lnTo>
                  <a:lnTo>
                    <a:pt x="0" y="7"/>
                  </a:lnTo>
                  <a:close/>
                </a:path>
              </a:pathLst>
            </a:custGeom>
            <a:solidFill>
              <a:srgbClr val="0080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33" name="Freeform 92"/>
            <p:cNvSpPr>
              <a:spLocks/>
            </p:cNvSpPr>
            <p:nvPr/>
          </p:nvSpPr>
          <p:spPr bwMode="auto">
            <a:xfrm>
              <a:off x="2467" y="1788"/>
              <a:ext cx="480" cy="860"/>
            </a:xfrm>
            <a:custGeom>
              <a:avLst/>
              <a:gdLst>
                <a:gd name="T0" fmla="*/ 5 w 960"/>
                <a:gd name="T1" fmla="*/ 2 h 1719"/>
                <a:gd name="T2" fmla="*/ 13 w 960"/>
                <a:gd name="T3" fmla="*/ 3 h 1719"/>
                <a:gd name="T4" fmla="*/ 21 w 960"/>
                <a:gd name="T5" fmla="*/ 4 h 1719"/>
                <a:gd name="T6" fmla="*/ 30 w 960"/>
                <a:gd name="T7" fmla="*/ 5 h 1719"/>
                <a:gd name="T8" fmla="*/ 37 w 960"/>
                <a:gd name="T9" fmla="*/ 6 h 1719"/>
                <a:gd name="T10" fmla="*/ 45 w 960"/>
                <a:gd name="T11" fmla="*/ 6 h 1719"/>
                <a:gd name="T12" fmla="*/ 53 w 960"/>
                <a:gd name="T13" fmla="*/ 7 h 1719"/>
                <a:gd name="T14" fmla="*/ 60 w 960"/>
                <a:gd name="T15" fmla="*/ 7 h 1719"/>
                <a:gd name="T16" fmla="*/ 68 w 960"/>
                <a:gd name="T17" fmla="*/ 7 h 1719"/>
                <a:gd name="T18" fmla="*/ 75 w 960"/>
                <a:gd name="T19" fmla="*/ 7 h 1719"/>
                <a:gd name="T20" fmla="*/ 82 w 960"/>
                <a:gd name="T21" fmla="*/ 6 h 1719"/>
                <a:gd name="T22" fmla="*/ 89 w 960"/>
                <a:gd name="T23" fmla="*/ 6 h 1719"/>
                <a:gd name="T24" fmla="*/ 96 w 960"/>
                <a:gd name="T25" fmla="*/ 5 h 1719"/>
                <a:gd name="T26" fmla="*/ 103 w 960"/>
                <a:gd name="T27" fmla="*/ 4 h 1719"/>
                <a:gd name="T28" fmla="*/ 110 w 960"/>
                <a:gd name="T29" fmla="*/ 3 h 1719"/>
                <a:gd name="T30" fmla="*/ 117 w 960"/>
                <a:gd name="T31" fmla="*/ 1 h 1719"/>
                <a:gd name="T32" fmla="*/ 120 w 960"/>
                <a:gd name="T33" fmla="*/ 51 h 1719"/>
                <a:gd name="T34" fmla="*/ 120 w 960"/>
                <a:gd name="T35" fmla="*/ 152 h 1719"/>
                <a:gd name="T36" fmla="*/ 119 w 960"/>
                <a:gd name="T37" fmla="*/ 204 h 1719"/>
                <a:gd name="T38" fmla="*/ 114 w 960"/>
                <a:gd name="T39" fmla="*/ 207 h 1719"/>
                <a:gd name="T40" fmla="*/ 108 w 960"/>
                <a:gd name="T41" fmla="*/ 209 h 1719"/>
                <a:gd name="T42" fmla="*/ 101 w 960"/>
                <a:gd name="T43" fmla="*/ 211 h 1719"/>
                <a:gd name="T44" fmla="*/ 92 w 960"/>
                <a:gd name="T45" fmla="*/ 213 h 1719"/>
                <a:gd name="T46" fmla="*/ 83 w 960"/>
                <a:gd name="T47" fmla="*/ 214 h 1719"/>
                <a:gd name="T48" fmla="*/ 73 w 960"/>
                <a:gd name="T49" fmla="*/ 215 h 1719"/>
                <a:gd name="T50" fmla="*/ 62 w 960"/>
                <a:gd name="T51" fmla="*/ 215 h 1719"/>
                <a:gd name="T52" fmla="*/ 53 w 960"/>
                <a:gd name="T53" fmla="*/ 215 h 1719"/>
                <a:gd name="T54" fmla="*/ 43 w 960"/>
                <a:gd name="T55" fmla="*/ 215 h 1719"/>
                <a:gd name="T56" fmla="*/ 34 w 960"/>
                <a:gd name="T57" fmla="*/ 214 h 1719"/>
                <a:gd name="T58" fmla="*/ 25 w 960"/>
                <a:gd name="T59" fmla="*/ 213 h 1719"/>
                <a:gd name="T60" fmla="*/ 17 w 960"/>
                <a:gd name="T61" fmla="*/ 212 h 1719"/>
                <a:gd name="T62" fmla="*/ 11 w 960"/>
                <a:gd name="T63" fmla="*/ 209 h 1719"/>
                <a:gd name="T64" fmla="*/ 6 w 960"/>
                <a:gd name="T65" fmla="*/ 207 h 1719"/>
                <a:gd name="T66" fmla="*/ 3 w 960"/>
                <a:gd name="T67" fmla="*/ 204 h 1719"/>
                <a:gd name="T68" fmla="*/ 1 w 960"/>
                <a:gd name="T69" fmla="*/ 152 h 1719"/>
                <a:gd name="T70" fmla="*/ 1 w 960"/>
                <a:gd name="T71" fmla="*/ 51 h 17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0"/>
                <a:gd name="T109" fmla="*/ 0 h 1719"/>
                <a:gd name="T110" fmla="*/ 960 w 960"/>
                <a:gd name="T111" fmla="*/ 1719 h 17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0" h="1719">
                  <a:moveTo>
                    <a:pt x="0" y="5"/>
                  </a:moveTo>
                  <a:lnTo>
                    <a:pt x="35" y="11"/>
                  </a:lnTo>
                  <a:lnTo>
                    <a:pt x="68" y="16"/>
                  </a:lnTo>
                  <a:lnTo>
                    <a:pt x="103" y="21"/>
                  </a:lnTo>
                  <a:lnTo>
                    <a:pt x="135" y="26"/>
                  </a:lnTo>
                  <a:lnTo>
                    <a:pt x="168" y="30"/>
                  </a:lnTo>
                  <a:lnTo>
                    <a:pt x="201" y="34"/>
                  </a:lnTo>
                  <a:lnTo>
                    <a:pt x="233" y="37"/>
                  </a:lnTo>
                  <a:lnTo>
                    <a:pt x="264" y="41"/>
                  </a:lnTo>
                  <a:lnTo>
                    <a:pt x="296" y="44"/>
                  </a:lnTo>
                  <a:lnTo>
                    <a:pt x="328" y="46"/>
                  </a:lnTo>
                  <a:lnTo>
                    <a:pt x="357" y="47"/>
                  </a:lnTo>
                  <a:lnTo>
                    <a:pt x="389" y="50"/>
                  </a:lnTo>
                  <a:lnTo>
                    <a:pt x="419" y="51"/>
                  </a:lnTo>
                  <a:lnTo>
                    <a:pt x="449" y="51"/>
                  </a:lnTo>
                  <a:lnTo>
                    <a:pt x="478" y="52"/>
                  </a:lnTo>
                  <a:lnTo>
                    <a:pt x="508" y="52"/>
                  </a:lnTo>
                  <a:lnTo>
                    <a:pt x="537" y="51"/>
                  </a:lnTo>
                  <a:lnTo>
                    <a:pt x="566" y="51"/>
                  </a:lnTo>
                  <a:lnTo>
                    <a:pt x="595" y="50"/>
                  </a:lnTo>
                  <a:lnTo>
                    <a:pt x="624" y="49"/>
                  </a:lnTo>
                  <a:lnTo>
                    <a:pt x="653" y="46"/>
                  </a:lnTo>
                  <a:lnTo>
                    <a:pt x="681" y="44"/>
                  </a:lnTo>
                  <a:lnTo>
                    <a:pt x="709" y="42"/>
                  </a:lnTo>
                  <a:lnTo>
                    <a:pt x="738" y="38"/>
                  </a:lnTo>
                  <a:lnTo>
                    <a:pt x="765" y="35"/>
                  </a:lnTo>
                  <a:lnTo>
                    <a:pt x="793" y="31"/>
                  </a:lnTo>
                  <a:lnTo>
                    <a:pt x="821" y="27"/>
                  </a:lnTo>
                  <a:lnTo>
                    <a:pt x="850" y="22"/>
                  </a:lnTo>
                  <a:lnTo>
                    <a:pt x="877" y="17"/>
                  </a:lnTo>
                  <a:lnTo>
                    <a:pt x="905" y="12"/>
                  </a:lnTo>
                  <a:lnTo>
                    <a:pt x="933" y="6"/>
                  </a:lnTo>
                  <a:lnTo>
                    <a:pt x="960" y="0"/>
                  </a:lnTo>
                  <a:lnTo>
                    <a:pt x="960" y="404"/>
                  </a:lnTo>
                  <a:lnTo>
                    <a:pt x="960" y="808"/>
                  </a:lnTo>
                  <a:lnTo>
                    <a:pt x="960" y="1211"/>
                  </a:lnTo>
                  <a:lnTo>
                    <a:pt x="960" y="1616"/>
                  </a:lnTo>
                  <a:lnTo>
                    <a:pt x="948" y="1627"/>
                  </a:lnTo>
                  <a:lnTo>
                    <a:pt x="930" y="1639"/>
                  </a:lnTo>
                  <a:lnTo>
                    <a:pt x="911" y="1649"/>
                  </a:lnTo>
                  <a:lnTo>
                    <a:pt x="888" y="1658"/>
                  </a:lnTo>
                  <a:lnTo>
                    <a:pt x="861" y="1668"/>
                  </a:lnTo>
                  <a:lnTo>
                    <a:pt x="833" y="1677"/>
                  </a:lnTo>
                  <a:lnTo>
                    <a:pt x="802" y="1684"/>
                  </a:lnTo>
                  <a:lnTo>
                    <a:pt x="769" y="1691"/>
                  </a:lnTo>
                  <a:lnTo>
                    <a:pt x="734" y="1698"/>
                  </a:lnTo>
                  <a:lnTo>
                    <a:pt x="699" y="1703"/>
                  </a:lnTo>
                  <a:lnTo>
                    <a:pt x="661" y="1708"/>
                  </a:lnTo>
                  <a:lnTo>
                    <a:pt x="623" y="1711"/>
                  </a:lnTo>
                  <a:lnTo>
                    <a:pt x="582" y="1715"/>
                  </a:lnTo>
                  <a:lnTo>
                    <a:pt x="543" y="1717"/>
                  </a:lnTo>
                  <a:lnTo>
                    <a:pt x="503" y="1719"/>
                  </a:lnTo>
                  <a:lnTo>
                    <a:pt x="462" y="1719"/>
                  </a:lnTo>
                  <a:lnTo>
                    <a:pt x="422" y="1719"/>
                  </a:lnTo>
                  <a:lnTo>
                    <a:pt x="382" y="1719"/>
                  </a:lnTo>
                  <a:lnTo>
                    <a:pt x="342" y="1717"/>
                  </a:lnTo>
                  <a:lnTo>
                    <a:pt x="304" y="1715"/>
                  </a:lnTo>
                  <a:lnTo>
                    <a:pt x="268" y="1711"/>
                  </a:lnTo>
                  <a:lnTo>
                    <a:pt x="232" y="1707"/>
                  </a:lnTo>
                  <a:lnTo>
                    <a:pt x="198" y="1702"/>
                  </a:lnTo>
                  <a:lnTo>
                    <a:pt x="166" y="1696"/>
                  </a:lnTo>
                  <a:lnTo>
                    <a:pt x="136" y="1689"/>
                  </a:lnTo>
                  <a:lnTo>
                    <a:pt x="109" y="1681"/>
                  </a:lnTo>
                  <a:lnTo>
                    <a:pt x="84" y="1672"/>
                  </a:lnTo>
                  <a:lnTo>
                    <a:pt x="62" y="1663"/>
                  </a:lnTo>
                  <a:lnTo>
                    <a:pt x="44" y="1653"/>
                  </a:lnTo>
                  <a:lnTo>
                    <a:pt x="29" y="1641"/>
                  </a:lnTo>
                  <a:lnTo>
                    <a:pt x="17" y="1628"/>
                  </a:lnTo>
                  <a:lnTo>
                    <a:pt x="9" y="1615"/>
                  </a:lnTo>
                  <a:lnTo>
                    <a:pt x="7" y="1212"/>
                  </a:lnTo>
                  <a:lnTo>
                    <a:pt x="5" y="809"/>
                  </a:lnTo>
                  <a:lnTo>
                    <a:pt x="2" y="407"/>
                  </a:lnTo>
                  <a:lnTo>
                    <a:pt x="0" y="5"/>
                  </a:lnTo>
                  <a:close/>
                </a:path>
              </a:pathLst>
            </a:custGeom>
            <a:solidFill>
              <a:srgbClr val="0080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34" name="Freeform 93"/>
            <p:cNvSpPr>
              <a:spLocks/>
            </p:cNvSpPr>
            <p:nvPr/>
          </p:nvSpPr>
          <p:spPr bwMode="auto">
            <a:xfrm>
              <a:off x="2480" y="1792"/>
              <a:ext cx="443" cy="855"/>
            </a:xfrm>
            <a:custGeom>
              <a:avLst/>
              <a:gdLst>
                <a:gd name="T0" fmla="*/ 3 w 886"/>
                <a:gd name="T1" fmla="*/ 1 h 1709"/>
                <a:gd name="T2" fmla="*/ 12 w 886"/>
                <a:gd name="T3" fmla="*/ 3 h 1709"/>
                <a:gd name="T4" fmla="*/ 20 w 886"/>
                <a:gd name="T5" fmla="*/ 4 h 1709"/>
                <a:gd name="T6" fmla="*/ 27 w 886"/>
                <a:gd name="T7" fmla="*/ 5 h 1709"/>
                <a:gd name="T8" fmla="*/ 34 w 886"/>
                <a:gd name="T9" fmla="*/ 5 h 1709"/>
                <a:gd name="T10" fmla="*/ 41 w 886"/>
                <a:gd name="T11" fmla="*/ 6 h 1709"/>
                <a:gd name="T12" fmla="*/ 48 w 886"/>
                <a:gd name="T13" fmla="*/ 6 h 1709"/>
                <a:gd name="T14" fmla="*/ 55 w 886"/>
                <a:gd name="T15" fmla="*/ 6 h 1709"/>
                <a:gd name="T16" fmla="*/ 61 w 886"/>
                <a:gd name="T17" fmla="*/ 6 h 1709"/>
                <a:gd name="T18" fmla="*/ 69 w 886"/>
                <a:gd name="T19" fmla="*/ 6 h 1709"/>
                <a:gd name="T20" fmla="*/ 75 w 886"/>
                <a:gd name="T21" fmla="*/ 6 h 1709"/>
                <a:gd name="T22" fmla="*/ 82 w 886"/>
                <a:gd name="T23" fmla="*/ 5 h 1709"/>
                <a:gd name="T24" fmla="*/ 89 w 886"/>
                <a:gd name="T25" fmla="*/ 4 h 1709"/>
                <a:gd name="T26" fmla="*/ 95 w 886"/>
                <a:gd name="T27" fmla="*/ 3 h 1709"/>
                <a:gd name="T28" fmla="*/ 102 w 886"/>
                <a:gd name="T29" fmla="*/ 2 h 1709"/>
                <a:gd name="T30" fmla="*/ 108 w 886"/>
                <a:gd name="T31" fmla="*/ 1 h 1709"/>
                <a:gd name="T32" fmla="*/ 111 w 886"/>
                <a:gd name="T33" fmla="*/ 51 h 1709"/>
                <a:gd name="T34" fmla="*/ 111 w 886"/>
                <a:gd name="T35" fmla="*/ 152 h 1709"/>
                <a:gd name="T36" fmla="*/ 110 w 886"/>
                <a:gd name="T37" fmla="*/ 204 h 1709"/>
                <a:gd name="T38" fmla="*/ 105 w 886"/>
                <a:gd name="T39" fmla="*/ 206 h 1709"/>
                <a:gd name="T40" fmla="*/ 100 w 886"/>
                <a:gd name="T41" fmla="*/ 208 h 1709"/>
                <a:gd name="T42" fmla="*/ 93 w 886"/>
                <a:gd name="T43" fmla="*/ 210 h 1709"/>
                <a:gd name="T44" fmla="*/ 85 w 886"/>
                <a:gd name="T45" fmla="*/ 212 h 1709"/>
                <a:gd name="T46" fmla="*/ 76 w 886"/>
                <a:gd name="T47" fmla="*/ 213 h 1709"/>
                <a:gd name="T48" fmla="*/ 68 w 886"/>
                <a:gd name="T49" fmla="*/ 214 h 1709"/>
                <a:gd name="T50" fmla="*/ 57 w 886"/>
                <a:gd name="T51" fmla="*/ 214 h 1709"/>
                <a:gd name="T52" fmla="*/ 49 w 886"/>
                <a:gd name="T53" fmla="*/ 214 h 1709"/>
                <a:gd name="T54" fmla="*/ 40 w 886"/>
                <a:gd name="T55" fmla="*/ 214 h 1709"/>
                <a:gd name="T56" fmla="*/ 30 w 886"/>
                <a:gd name="T57" fmla="*/ 213 h 1709"/>
                <a:gd name="T58" fmla="*/ 23 w 886"/>
                <a:gd name="T59" fmla="*/ 212 h 1709"/>
                <a:gd name="T60" fmla="*/ 15 w 886"/>
                <a:gd name="T61" fmla="*/ 211 h 1709"/>
                <a:gd name="T62" fmla="*/ 10 w 886"/>
                <a:gd name="T63" fmla="*/ 209 h 1709"/>
                <a:gd name="T64" fmla="*/ 5 w 886"/>
                <a:gd name="T65" fmla="*/ 206 h 1709"/>
                <a:gd name="T66" fmla="*/ 2 w 886"/>
                <a:gd name="T67" fmla="*/ 204 h 1709"/>
                <a:gd name="T68" fmla="*/ 1 w 886"/>
                <a:gd name="T69" fmla="*/ 152 h 1709"/>
                <a:gd name="T70" fmla="*/ 1 w 886"/>
                <a:gd name="T71" fmla="*/ 51 h 17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6"/>
                <a:gd name="T109" fmla="*/ 0 h 1709"/>
                <a:gd name="T110" fmla="*/ 886 w 886"/>
                <a:gd name="T111" fmla="*/ 1709 h 17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6" h="1709">
                  <a:moveTo>
                    <a:pt x="0" y="3"/>
                  </a:moveTo>
                  <a:lnTo>
                    <a:pt x="31" y="8"/>
                  </a:lnTo>
                  <a:lnTo>
                    <a:pt x="62" y="13"/>
                  </a:lnTo>
                  <a:lnTo>
                    <a:pt x="92" y="18"/>
                  </a:lnTo>
                  <a:lnTo>
                    <a:pt x="123" y="22"/>
                  </a:lnTo>
                  <a:lnTo>
                    <a:pt x="153" y="26"/>
                  </a:lnTo>
                  <a:lnTo>
                    <a:pt x="182" y="29"/>
                  </a:lnTo>
                  <a:lnTo>
                    <a:pt x="212" y="33"/>
                  </a:lnTo>
                  <a:lnTo>
                    <a:pt x="240" y="36"/>
                  </a:lnTo>
                  <a:lnTo>
                    <a:pt x="269" y="38"/>
                  </a:lnTo>
                  <a:lnTo>
                    <a:pt x="298" y="41"/>
                  </a:lnTo>
                  <a:lnTo>
                    <a:pt x="327" y="42"/>
                  </a:lnTo>
                  <a:lnTo>
                    <a:pt x="355" y="43"/>
                  </a:lnTo>
                  <a:lnTo>
                    <a:pt x="383" y="44"/>
                  </a:lnTo>
                  <a:lnTo>
                    <a:pt x="411" y="45"/>
                  </a:lnTo>
                  <a:lnTo>
                    <a:pt x="439" y="46"/>
                  </a:lnTo>
                  <a:lnTo>
                    <a:pt x="465" y="46"/>
                  </a:lnTo>
                  <a:lnTo>
                    <a:pt x="493" y="45"/>
                  </a:lnTo>
                  <a:lnTo>
                    <a:pt x="519" y="45"/>
                  </a:lnTo>
                  <a:lnTo>
                    <a:pt x="547" y="44"/>
                  </a:lnTo>
                  <a:lnTo>
                    <a:pt x="574" y="43"/>
                  </a:lnTo>
                  <a:lnTo>
                    <a:pt x="600" y="42"/>
                  </a:lnTo>
                  <a:lnTo>
                    <a:pt x="627" y="39"/>
                  </a:lnTo>
                  <a:lnTo>
                    <a:pt x="653" y="37"/>
                  </a:lnTo>
                  <a:lnTo>
                    <a:pt x="680" y="34"/>
                  </a:lnTo>
                  <a:lnTo>
                    <a:pt x="705" y="31"/>
                  </a:lnTo>
                  <a:lnTo>
                    <a:pt x="731" y="28"/>
                  </a:lnTo>
                  <a:lnTo>
                    <a:pt x="757" y="24"/>
                  </a:lnTo>
                  <a:lnTo>
                    <a:pt x="783" y="20"/>
                  </a:lnTo>
                  <a:lnTo>
                    <a:pt x="809" y="15"/>
                  </a:lnTo>
                  <a:lnTo>
                    <a:pt x="834" y="11"/>
                  </a:lnTo>
                  <a:lnTo>
                    <a:pt x="861" y="6"/>
                  </a:lnTo>
                  <a:lnTo>
                    <a:pt x="886" y="0"/>
                  </a:lnTo>
                  <a:lnTo>
                    <a:pt x="886" y="404"/>
                  </a:lnTo>
                  <a:lnTo>
                    <a:pt x="886" y="808"/>
                  </a:lnTo>
                  <a:lnTo>
                    <a:pt x="886" y="1212"/>
                  </a:lnTo>
                  <a:lnTo>
                    <a:pt x="886" y="1616"/>
                  </a:lnTo>
                  <a:lnTo>
                    <a:pt x="873" y="1626"/>
                  </a:lnTo>
                  <a:lnTo>
                    <a:pt x="857" y="1637"/>
                  </a:lnTo>
                  <a:lnTo>
                    <a:pt x="839" y="1646"/>
                  </a:lnTo>
                  <a:lnTo>
                    <a:pt x="817" y="1655"/>
                  </a:lnTo>
                  <a:lnTo>
                    <a:pt x="794" y="1663"/>
                  </a:lnTo>
                  <a:lnTo>
                    <a:pt x="767" y="1671"/>
                  </a:lnTo>
                  <a:lnTo>
                    <a:pt x="738" y="1678"/>
                  </a:lnTo>
                  <a:lnTo>
                    <a:pt x="708" y="1684"/>
                  </a:lnTo>
                  <a:lnTo>
                    <a:pt x="676" y="1690"/>
                  </a:lnTo>
                  <a:lnTo>
                    <a:pt x="643" y="1695"/>
                  </a:lnTo>
                  <a:lnTo>
                    <a:pt x="608" y="1699"/>
                  </a:lnTo>
                  <a:lnTo>
                    <a:pt x="572" y="1702"/>
                  </a:lnTo>
                  <a:lnTo>
                    <a:pt x="537" y="1706"/>
                  </a:lnTo>
                  <a:lnTo>
                    <a:pt x="500" y="1708"/>
                  </a:lnTo>
                  <a:lnTo>
                    <a:pt x="463" y="1709"/>
                  </a:lnTo>
                  <a:lnTo>
                    <a:pt x="426" y="1709"/>
                  </a:lnTo>
                  <a:lnTo>
                    <a:pt x="389" y="1709"/>
                  </a:lnTo>
                  <a:lnTo>
                    <a:pt x="352" y="1709"/>
                  </a:lnTo>
                  <a:lnTo>
                    <a:pt x="316" y="1707"/>
                  </a:lnTo>
                  <a:lnTo>
                    <a:pt x="281" y="1704"/>
                  </a:lnTo>
                  <a:lnTo>
                    <a:pt x="247" y="1702"/>
                  </a:lnTo>
                  <a:lnTo>
                    <a:pt x="214" y="1698"/>
                  </a:lnTo>
                  <a:lnTo>
                    <a:pt x="183" y="1693"/>
                  </a:lnTo>
                  <a:lnTo>
                    <a:pt x="154" y="1687"/>
                  </a:lnTo>
                  <a:lnTo>
                    <a:pt x="126" y="1681"/>
                  </a:lnTo>
                  <a:lnTo>
                    <a:pt x="101" y="1675"/>
                  </a:lnTo>
                  <a:lnTo>
                    <a:pt x="78" y="1666"/>
                  </a:lnTo>
                  <a:lnTo>
                    <a:pt x="58" y="1657"/>
                  </a:lnTo>
                  <a:lnTo>
                    <a:pt x="40" y="1648"/>
                  </a:lnTo>
                  <a:lnTo>
                    <a:pt x="26" y="1638"/>
                  </a:lnTo>
                  <a:lnTo>
                    <a:pt x="15" y="1626"/>
                  </a:lnTo>
                  <a:lnTo>
                    <a:pt x="8" y="1613"/>
                  </a:lnTo>
                  <a:lnTo>
                    <a:pt x="5" y="1210"/>
                  </a:lnTo>
                  <a:lnTo>
                    <a:pt x="4" y="808"/>
                  </a:lnTo>
                  <a:lnTo>
                    <a:pt x="2" y="405"/>
                  </a:lnTo>
                  <a:lnTo>
                    <a:pt x="0" y="3"/>
                  </a:lnTo>
                  <a:close/>
                </a:path>
              </a:pathLst>
            </a:custGeom>
            <a:solidFill>
              <a:srgbClr val="0080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35" name="Freeform 94"/>
            <p:cNvSpPr>
              <a:spLocks/>
            </p:cNvSpPr>
            <p:nvPr/>
          </p:nvSpPr>
          <p:spPr bwMode="auto">
            <a:xfrm>
              <a:off x="2492" y="1796"/>
              <a:ext cx="407" cy="849"/>
            </a:xfrm>
            <a:custGeom>
              <a:avLst/>
              <a:gdLst>
                <a:gd name="T0" fmla="*/ 3 w 815"/>
                <a:gd name="T1" fmla="*/ 0 h 1700"/>
                <a:gd name="T2" fmla="*/ 10 w 815"/>
                <a:gd name="T3" fmla="*/ 1 h 1700"/>
                <a:gd name="T4" fmla="*/ 17 w 815"/>
                <a:gd name="T5" fmla="*/ 2 h 1700"/>
                <a:gd name="T6" fmla="*/ 23 w 815"/>
                <a:gd name="T7" fmla="*/ 3 h 1700"/>
                <a:gd name="T8" fmla="*/ 30 w 815"/>
                <a:gd name="T9" fmla="*/ 4 h 1700"/>
                <a:gd name="T10" fmla="*/ 37 w 815"/>
                <a:gd name="T11" fmla="*/ 4 h 1700"/>
                <a:gd name="T12" fmla="*/ 43 w 815"/>
                <a:gd name="T13" fmla="*/ 4 h 1700"/>
                <a:gd name="T14" fmla="*/ 50 w 815"/>
                <a:gd name="T15" fmla="*/ 5 h 1700"/>
                <a:gd name="T16" fmla="*/ 56 w 815"/>
                <a:gd name="T17" fmla="*/ 5 h 1700"/>
                <a:gd name="T18" fmla="*/ 62 w 815"/>
                <a:gd name="T19" fmla="*/ 4 h 1700"/>
                <a:gd name="T20" fmla="*/ 68 w 815"/>
                <a:gd name="T21" fmla="*/ 4 h 1700"/>
                <a:gd name="T22" fmla="*/ 74 w 815"/>
                <a:gd name="T23" fmla="*/ 4 h 1700"/>
                <a:gd name="T24" fmla="*/ 80 w 815"/>
                <a:gd name="T25" fmla="*/ 3 h 1700"/>
                <a:gd name="T26" fmla="*/ 87 w 815"/>
                <a:gd name="T27" fmla="*/ 2 h 1700"/>
                <a:gd name="T28" fmla="*/ 92 w 815"/>
                <a:gd name="T29" fmla="*/ 1 h 1700"/>
                <a:gd name="T30" fmla="*/ 98 w 815"/>
                <a:gd name="T31" fmla="*/ 0 h 1700"/>
                <a:gd name="T32" fmla="*/ 101 w 815"/>
                <a:gd name="T33" fmla="*/ 50 h 1700"/>
                <a:gd name="T34" fmla="*/ 101 w 815"/>
                <a:gd name="T35" fmla="*/ 151 h 1700"/>
                <a:gd name="T36" fmla="*/ 100 w 815"/>
                <a:gd name="T37" fmla="*/ 203 h 1700"/>
                <a:gd name="T38" fmla="*/ 96 w 815"/>
                <a:gd name="T39" fmla="*/ 205 h 1700"/>
                <a:gd name="T40" fmla="*/ 91 w 815"/>
                <a:gd name="T41" fmla="*/ 207 h 1700"/>
                <a:gd name="T42" fmla="*/ 84 w 815"/>
                <a:gd name="T43" fmla="*/ 208 h 1700"/>
                <a:gd name="T44" fmla="*/ 77 w 815"/>
                <a:gd name="T45" fmla="*/ 210 h 1700"/>
                <a:gd name="T46" fmla="*/ 69 w 815"/>
                <a:gd name="T47" fmla="*/ 211 h 1700"/>
                <a:gd name="T48" fmla="*/ 61 w 815"/>
                <a:gd name="T49" fmla="*/ 211 h 1700"/>
                <a:gd name="T50" fmla="*/ 53 w 815"/>
                <a:gd name="T51" fmla="*/ 212 h 1700"/>
                <a:gd name="T52" fmla="*/ 44 w 815"/>
                <a:gd name="T53" fmla="*/ 212 h 1700"/>
                <a:gd name="T54" fmla="*/ 36 w 815"/>
                <a:gd name="T55" fmla="*/ 212 h 1700"/>
                <a:gd name="T56" fmla="*/ 28 w 815"/>
                <a:gd name="T57" fmla="*/ 211 h 1700"/>
                <a:gd name="T58" fmla="*/ 21 w 815"/>
                <a:gd name="T59" fmla="*/ 210 h 1700"/>
                <a:gd name="T60" fmla="*/ 14 w 815"/>
                <a:gd name="T61" fmla="*/ 209 h 1700"/>
                <a:gd name="T62" fmla="*/ 9 w 815"/>
                <a:gd name="T63" fmla="*/ 207 h 1700"/>
                <a:gd name="T64" fmla="*/ 4 w 815"/>
                <a:gd name="T65" fmla="*/ 205 h 1700"/>
                <a:gd name="T66" fmla="*/ 1 w 815"/>
                <a:gd name="T67" fmla="*/ 203 h 1700"/>
                <a:gd name="T68" fmla="*/ 0 w 815"/>
                <a:gd name="T69" fmla="*/ 151 h 1700"/>
                <a:gd name="T70" fmla="*/ 0 w 815"/>
                <a:gd name="T71" fmla="*/ 50 h 17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5"/>
                <a:gd name="T109" fmla="*/ 0 h 1700"/>
                <a:gd name="T110" fmla="*/ 815 w 815"/>
                <a:gd name="T111" fmla="*/ 1700 h 17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5" h="1700">
                  <a:moveTo>
                    <a:pt x="0" y="1"/>
                  </a:moveTo>
                  <a:lnTo>
                    <a:pt x="27" y="6"/>
                  </a:lnTo>
                  <a:lnTo>
                    <a:pt x="55" y="11"/>
                  </a:lnTo>
                  <a:lnTo>
                    <a:pt x="83" y="14"/>
                  </a:lnTo>
                  <a:lnTo>
                    <a:pt x="110" y="19"/>
                  </a:lnTo>
                  <a:lnTo>
                    <a:pt x="138" y="22"/>
                  </a:lnTo>
                  <a:lnTo>
                    <a:pt x="165" y="26"/>
                  </a:lnTo>
                  <a:lnTo>
                    <a:pt x="191" y="28"/>
                  </a:lnTo>
                  <a:lnTo>
                    <a:pt x="218" y="30"/>
                  </a:lnTo>
                  <a:lnTo>
                    <a:pt x="244" y="32"/>
                  </a:lnTo>
                  <a:lnTo>
                    <a:pt x="271" y="35"/>
                  </a:lnTo>
                  <a:lnTo>
                    <a:pt x="297" y="37"/>
                  </a:lnTo>
                  <a:lnTo>
                    <a:pt x="322" y="38"/>
                  </a:lnTo>
                  <a:lnTo>
                    <a:pt x="349" y="39"/>
                  </a:lnTo>
                  <a:lnTo>
                    <a:pt x="374" y="39"/>
                  </a:lnTo>
                  <a:lnTo>
                    <a:pt x="400" y="41"/>
                  </a:lnTo>
                  <a:lnTo>
                    <a:pt x="425" y="41"/>
                  </a:lnTo>
                  <a:lnTo>
                    <a:pt x="450" y="41"/>
                  </a:lnTo>
                  <a:lnTo>
                    <a:pt x="475" y="39"/>
                  </a:lnTo>
                  <a:lnTo>
                    <a:pt x="500" y="39"/>
                  </a:lnTo>
                  <a:lnTo>
                    <a:pt x="525" y="38"/>
                  </a:lnTo>
                  <a:lnTo>
                    <a:pt x="550" y="37"/>
                  </a:lnTo>
                  <a:lnTo>
                    <a:pt x="574" y="35"/>
                  </a:lnTo>
                  <a:lnTo>
                    <a:pt x="599" y="32"/>
                  </a:lnTo>
                  <a:lnTo>
                    <a:pt x="623" y="30"/>
                  </a:lnTo>
                  <a:lnTo>
                    <a:pt x="647" y="28"/>
                  </a:lnTo>
                  <a:lnTo>
                    <a:pt x="672" y="24"/>
                  </a:lnTo>
                  <a:lnTo>
                    <a:pt x="696" y="22"/>
                  </a:lnTo>
                  <a:lnTo>
                    <a:pt x="719" y="17"/>
                  </a:lnTo>
                  <a:lnTo>
                    <a:pt x="743" y="14"/>
                  </a:lnTo>
                  <a:lnTo>
                    <a:pt x="767" y="9"/>
                  </a:lnTo>
                  <a:lnTo>
                    <a:pt x="790" y="5"/>
                  </a:lnTo>
                  <a:lnTo>
                    <a:pt x="815" y="0"/>
                  </a:lnTo>
                  <a:lnTo>
                    <a:pt x="815" y="405"/>
                  </a:lnTo>
                  <a:lnTo>
                    <a:pt x="815" y="809"/>
                  </a:lnTo>
                  <a:lnTo>
                    <a:pt x="815" y="1214"/>
                  </a:lnTo>
                  <a:lnTo>
                    <a:pt x="815" y="1617"/>
                  </a:lnTo>
                  <a:lnTo>
                    <a:pt x="803" y="1626"/>
                  </a:lnTo>
                  <a:lnTo>
                    <a:pt x="788" y="1635"/>
                  </a:lnTo>
                  <a:lnTo>
                    <a:pt x="770" y="1644"/>
                  </a:lnTo>
                  <a:lnTo>
                    <a:pt x="750" y="1653"/>
                  </a:lnTo>
                  <a:lnTo>
                    <a:pt x="728" y="1659"/>
                  </a:lnTo>
                  <a:lnTo>
                    <a:pt x="704" y="1666"/>
                  </a:lnTo>
                  <a:lnTo>
                    <a:pt x="677" y="1672"/>
                  </a:lnTo>
                  <a:lnTo>
                    <a:pt x="650" y="1678"/>
                  </a:lnTo>
                  <a:lnTo>
                    <a:pt x="620" y="1683"/>
                  </a:lnTo>
                  <a:lnTo>
                    <a:pt x="590" y="1687"/>
                  </a:lnTo>
                  <a:lnTo>
                    <a:pt x="559" y="1692"/>
                  </a:lnTo>
                  <a:lnTo>
                    <a:pt x="525" y="1694"/>
                  </a:lnTo>
                  <a:lnTo>
                    <a:pt x="493" y="1696"/>
                  </a:lnTo>
                  <a:lnTo>
                    <a:pt x="460" y="1699"/>
                  </a:lnTo>
                  <a:lnTo>
                    <a:pt x="425" y="1700"/>
                  </a:lnTo>
                  <a:lnTo>
                    <a:pt x="392" y="1700"/>
                  </a:lnTo>
                  <a:lnTo>
                    <a:pt x="358" y="1700"/>
                  </a:lnTo>
                  <a:lnTo>
                    <a:pt x="325" y="1700"/>
                  </a:lnTo>
                  <a:lnTo>
                    <a:pt x="292" y="1697"/>
                  </a:lnTo>
                  <a:lnTo>
                    <a:pt x="260" y="1696"/>
                  </a:lnTo>
                  <a:lnTo>
                    <a:pt x="229" y="1693"/>
                  </a:lnTo>
                  <a:lnTo>
                    <a:pt x="199" y="1689"/>
                  </a:lnTo>
                  <a:lnTo>
                    <a:pt x="170" y="1685"/>
                  </a:lnTo>
                  <a:lnTo>
                    <a:pt x="144" y="1680"/>
                  </a:lnTo>
                  <a:lnTo>
                    <a:pt x="118" y="1674"/>
                  </a:lnTo>
                  <a:lnTo>
                    <a:pt x="95" y="1669"/>
                  </a:lnTo>
                  <a:lnTo>
                    <a:pt x="75" y="1662"/>
                  </a:lnTo>
                  <a:lnTo>
                    <a:pt x="55" y="1654"/>
                  </a:lnTo>
                  <a:lnTo>
                    <a:pt x="39" y="1644"/>
                  </a:lnTo>
                  <a:lnTo>
                    <a:pt x="26" y="1635"/>
                  </a:lnTo>
                  <a:lnTo>
                    <a:pt x="15" y="1625"/>
                  </a:lnTo>
                  <a:lnTo>
                    <a:pt x="8" y="1615"/>
                  </a:lnTo>
                  <a:lnTo>
                    <a:pt x="5" y="1211"/>
                  </a:lnTo>
                  <a:lnTo>
                    <a:pt x="4" y="808"/>
                  </a:lnTo>
                  <a:lnTo>
                    <a:pt x="2" y="405"/>
                  </a:lnTo>
                  <a:lnTo>
                    <a:pt x="0" y="1"/>
                  </a:lnTo>
                  <a:close/>
                </a:path>
              </a:pathLst>
            </a:custGeom>
            <a:solidFill>
              <a:srgbClr val="0080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36" name="Freeform 95"/>
            <p:cNvSpPr>
              <a:spLocks/>
            </p:cNvSpPr>
            <p:nvPr/>
          </p:nvSpPr>
          <p:spPr bwMode="auto">
            <a:xfrm>
              <a:off x="2505" y="1799"/>
              <a:ext cx="371" cy="845"/>
            </a:xfrm>
            <a:custGeom>
              <a:avLst/>
              <a:gdLst>
                <a:gd name="T0" fmla="*/ 0 w 742"/>
                <a:gd name="T1" fmla="*/ 0 h 1690"/>
                <a:gd name="T2" fmla="*/ 6 w 742"/>
                <a:gd name="T3" fmla="*/ 1 h 1690"/>
                <a:gd name="T4" fmla="*/ 12 w 742"/>
                <a:gd name="T5" fmla="*/ 2 h 1690"/>
                <a:gd name="T6" fmla="*/ 19 w 742"/>
                <a:gd name="T7" fmla="*/ 3 h 1690"/>
                <a:gd name="T8" fmla="*/ 24 w 742"/>
                <a:gd name="T9" fmla="*/ 3 h 1690"/>
                <a:gd name="T10" fmla="*/ 30 w 742"/>
                <a:gd name="T11" fmla="*/ 3 h 1690"/>
                <a:gd name="T12" fmla="*/ 37 w 742"/>
                <a:gd name="T13" fmla="*/ 5 h 1690"/>
                <a:gd name="T14" fmla="*/ 43 w 742"/>
                <a:gd name="T15" fmla="*/ 5 h 1690"/>
                <a:gd name="T16" fmla="*/ 48 w 742"/>
                <a:gd name="T17" fmla="*/ 5 h 1690"/>
                <a:gd name="T18" fmla="*/ 53 w 742"/>
                <a:gd name="T19" fmla="*/ 5 h 1690"/>
                <a:gd name="T20" fmla="*/ 59 w 742"/>
                <a:gd name="T21" fmla="*/ 5 h 1690"/>
                <a:gd name="T22" fmla="*/ 66 w 742"/>
                <a:gd name="T23" fmla="*/ 3 h 1690"/>
                <a:gd name="T24" fmla="*/ 71 w 742"/>
                <a:gd name="T25" fmla="*/ 3 h 1690"/>
                <a:gd name="T26" fmla="*/ 77 w 742"/>
                <a:gd name="T27" fmla="*/ 3 h 1690"/>
                <a:gd name="T28" fmla="*/ 82 w 742"/>
                <a:gd name="T29" fmla="*/ 2 h 1690"/>
                <a:gd name="T30" fmla="*/ 88 w 742"/>
                <a:gd name="T31" fmla="*/ 2 h 1690"/>
                <a:gd name="T32" fmla="*/ 93 w 742"/>
                <a:gd name="T33" fmla="*/ 1 h 1690"/>
                <a:gd name="T34" fmla="*/ 93 w 742"/>
                <a:gd name="T35" fmla="*/ 51 h 1690"/>
                <a:gd name="T36" fmla="*/ 93 w 742"/>
                <a:gd name="T37" fmla="*/ 102 h 1690"/>
                <a:gd name="T38" fmla="*/ 93 w 742"/>
                <a:gd name="T39" fmla="*/ 152 h 1690"/>
                <a:gd name="T40" fmla="*/ 93 w 742"/>
                <a:gd name="T41" fmla="*/ 203 h 1690"/>
                <a:gd name="T42" fmla="*/ 90 w 742"/>
                <a:gd name="T43" fmla="*/ 205 h 1690"/>
                <a:gd name="T44" fmla="*/ 86 w 742"/>
                <a:gd name="T45" fmla="*/ 207 h 1690"/>
                <a:gd name="T46" fmla="*/ 80 w 742"/>
                <a:gd name="T47" fmla="*/ 208 h 1690"/>
                <a:gd name="T48" fmla="*/ 74 w 742"/>
                <a:gd name="T49" fmla="*/ 209 h 1690"/>
                <a:gd name="T50" fmla="*/ 67 w 742"/>
                <a:gd name="T51" fmla="*/ 210 h 1690"/>
                <a:gd name="T52" fmla="*/ 59 w 742"/>
                <a:gd name="T53" fmla="*/ 211 h 1690"/>
                <a:gd name="T54" fmla="*/ 52 w 742"/>
                <a:gd name="T55" fmla="*/ 211 h 1690"/>
                <a:gd name="T56" fmla="*/ 45 w 742"/>
                <a:gd name="T57" fmla="*/ 211 h 1690"/>
                <a:gd name="T58" fmla="*/ 38 w 742"/>
                <a:gd name="T59" fmla="*/ 211 h 1690"/>
                <a:gd name="T60" fmla="*/ 29 w 742"/>
                <a:gd name="T61" fmla="*/ 211 h 1690"/>
                <a:gd name="T62" fmla="*/ 23 w 742"/>
                <a:gd name="T63" fmla="*/ 210 h 1690"/>
                <a:gd name="T64" fmla="*/ 17 w 742"/>
                <a:gd name="T65" fmla="*/ 209 h 1690"/>
                <a:gd name="T66" fmla="*/ 12 w 742"/>
                <a:gd name="T67" fmla="*/ 208 h 1690"/>
                <a:gd name="T68" fmla="*/ 6 w 742"/>
                <a:gd name="T69" fmla="*/ 206 h 1690"/>
                <a:gd name="T70" fmla="*/ 3 w 742"/>
                <a:gd name="T71" fmla="*/ 204 h 1690"/>
                <a:gd name="T72" fmla="*/ 1 w 742"/>
                <a:gd name="T73" fmla="*/ 202 h 1690"/>
                <a:gd name="T74" fmla="*/ 1 w 742"/>
                <a:gd name="T75" fmla="*/ 152 h 1690"/>
                <a:gd name="T76" fmla="*/ 1 w 742"/>
                <a:gd name="T77" fmla="*/ 101 h 1690"/>
                <a:gd name="T78" fmla="*/ 1 w 742"/>
                <a:gd name="T79" fmla="*/ 51 h 1690"/>
                <a:gd name="T80" fmla="*/ 0 w 742"/>
                <a:gd name="T81" fmla="*/ 0 h 16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2"/>
                <a:gd name="T124" fmla="*/ 0 h 1690"/>
                <a:gd name="T125" fmla="*/ 742 w 742"/>
                <a:gd name="T126" fmla="*/ 1690 h 16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2" h="1690">
                  <a:moveTo>
                    <a:pt x="0" y="0"/>
                  </a:moveTo>
                  <a:lnTo>
                    <a:pt x="50" y="8"/>
                  </a:lnTo>
                  <a:lnTo>
                    <a:pt x="99" y="15"/>
                  </a:lnTo>
                  <a:lnTo>
                    <a:pt x="148" y="21"/>
                  </a:lnTo>
                  <a:lnTo>
                    <a:pt x="196" y="27"/>
                  </a:lnTo>
                  <a:lnTo>
                    <a:pt x="243" y="30"/>
                  </a:lnTo>
                  <a:lnTo>
                    <a:pt x="291" y="34"/>
                  </a:lnTo>
                  <a:lnTo>
                    <a:pt x="338" y="35"/>
                  </a:lnTo>
                  <a:lnTo>
                    <a:pt x="384" y="36"/>
                  </a:lnTo>
                  <a:lnTo>
                    <a:pt x="430" y="36"/>
                  </a:lnTo>
                  <a:lnTo>
                    <a:pt x="476" y="34"/>
                  </a:lnTo>
                  <a:lnTo>
                    <a:pt x="521" y="31"/>
                  </a:lnTo>
                  <a:lnTo>
                    <a:pt x="566" y="28"/>
                  </a:lnTo>
                  <a:lnTo>
                    <a:pt x="610" y="23"/>
                  </a:lnTo>
                  <a:lnTo>
                    <a:pt x="655" y="16"/>
                  </a:lnTo>
                  <a:lnTo>
                    <a:pt x="699" y="9"/>
                  </a:lnTo>
                  <a:lnTo>
                    <a:pt x="741" y="1"/>
                  </a:lnTo>
                  <a:lnTo>
                    <a:pt x="742" y="406"/>
                  </a:lnTo>
                  <a:lnTo>
                    <a:pt x="742" y="810"/>
                  </a:lnTo>
                  <a:lnTo>
                    <a:pt x="742" y="1215"/>
                  </a:lnTo>
                  <a:lnTo>
                    <a:pt x="742" y="1619"/>
                  </a:lnTo>
                  <a:lnTo>
                    <a:pt x="717" y="1635"/>
                  </a:lnTo>
                  <a:lnTo>
                    <a:pt x="682" y="1650"/>
                  </a:lnTo>
                  <a:lnTo>
                    <a:pt x="640" y="1662"/>
                  </a:lnTo>
                  <a:lnTo>
                    <a:pt x="590" y="1672"/>
                  </a:lnTo>
                  <a:lnTo>
                    <a:pt x="536" y="1680"/>
                  </a:lnTo>
                  <a:lnTo>
                    <a:pt x="478" y="1686"/>
                  </a:lnTo>
                  <a:lnTo>
                    <a:pt x="418" y="1689"/>
                  </a:lnTo>
                  <a:lnTo>
                    <a:pt x="357" y="1690"/>
                  </a:lnTo>
                  <a:lnTo>
                    <a:pt x="297" y="1689"/>
                  </a:lnTo>
                  <a:lnTo>
                    <a:pt x="239" y="1687"/>
                  </a:lnTo>
                  <a:lnTo>
                    <a:pt x="183" y="1680"/>
                  </a:lnTo>
                  <a:lnTo>
                    <a:pt x="134" y="1672"/>
                  </a:lnTo>
                  <a:lnTo>
                    <a:pt x="89" y="1662"/>
                  </a:lnTo>
                  <a:lnTo>
                    <a:pt x="52" y="1648"/>
                  </a:lnTo>
                  <a:lnTo>
                    <a:pt x="24" y="1632"/>
                  </a:lnTo>
                  <a:lnTo>
                    <a:pt x="7" y="1613"/>
                  </a:lnTo>
                  <a:lnTo>
                    <a:pt x="6" y="1210"/>
                  </a:lnTo>
                  <a:lnTo>
                    <a:pt x="4" y="807"/>
                  </a:lnTo>
                  <a:lnTo>
                    <a:pt x="2" y="403"/>
                  </a:lnTo>
                  <a:lnTo>
                    <a:pt x="0" y="0"/>
                  </a:lnTo>
                  <a:close/>
                </a:path>
              </a:pathLst>
            </a:custGeom>
            <a:solidFill>
              <a:srgbClr val="0080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38" name="Freeform 96"/>
            <p:cNvSpPr>
              <a:spLocks/>
            </p:cNvSpPr>
            <p:nvPr/>
          </p:nvSpPr>
          <p:spPr bwMode="auto">
            <a:xfrm>
              <a:off x="2517" y="1802"/>
              <a:ext cx="334" cy="841"/>
            </a:xfrm>
            <a:custGeom>
              <a:avLst/>
              <a:gdLst>
                <a:gd name="T0" fmla="*/ 0 w 670"/>
                <a:gd name="T1" fmla="*/ 0 h 1682"/>
                <a:gd name="T2" fmla="*/ 5 w 670"/>
                <a:gd name="T3" fmla="*/ 1 h 1682"/>
                <a:gd name="T4" fmla="*/ 10 w 670"/>
                <a:gd name="T5" fmla="*/ 2 h 1682"/>
                <a:gd name="T6" fmla="*/ 16 w 670"/>
                <a:gd name="T7" fmla="*/ 3 h 1682"/>
                <a:gd name="T8" fmla="*/ 21 w 670"/>
                <a:gd name="T9" fmla="*/ 3 h 1682"/>
                <a:gd name="T10" fmla="*/ 27 w 670"/>
                <a:gd name="T11" fmla="*/ 3 h 1682"/>
                <a:gd name="T12" fmla="*/ 32 w 670"/>
                <a:gd name="T13" fmla="*/ 3 h 1682"/>
                <a:gd name="T14" fmla="*/ 37 w 670"/>
                <a:gd name="T15" fmla="*/ 3 h 1682"/>
                <a:gd name="T16" fmla="*/ 42 w 670"/>
                <a:gd name="T17" fmla="*/ 3 h 1682"/>
                <a:gd name="T18" fmla="*/ 48 w 670"/>
                <a:gd name="T19" fmla="*/ 3 h 1682"/>
                <a:gd name="T20" fmla="*/ 53 w 670"/>
                <a:gd name="T21" fmla="*/ 3 h 1682"/>
                <a:gd name="T22" fmla="*/ 58 w 670"/>
                <a:gd name="T23" fmla="*/ 3 h 1682"/>
                <a:gd name="T24" fmla="*/ 63 w 670"/>
                <a:gd name="T25" fmla="*/ 3 h 1682"/>
                <a:gd name="T26" fmla="*/ 68 w 670"/>
                <a:gd name="T27" fmla="*/ 3 h 1682"/>
                <a:gd name="T28" fmla="*/ 73 w 670"/>
                <a:gd name="T29" fmla="*/ 2 h 1682"/>
                <a:gd name="T30" fmla="*/ 78 w 670"/>
                <a:gd name="T31" fmla="*/ 2 h 1682"/>
                <a:gd name="T32" fmla="*/ 83 w 670"/>
                <a:gd name="T33" fmla="*/ 1 h 1682"/>
                <a:gd name="T34" fmla="*/ 83 w 670"/>
                <a:gd name="T35" fmla="*/ 51 h 1682"/>
                <a:gd name="T36" fmla="*/ 83 w 670"/>
                <a:gd name="T37" fmla="*/ 102 h 1682"/>
                <a:gd name="T38" fmla="*/ 83 w 670"/>
                <a:gd name="T39" fmla="*/ 153 h 1682"/>
                <a:gd name="T40" fmla="*/ 83 w 670"/>
                <a:gd name="T41" fmla="*/ 203 h 1682"/>
                <a:gd name="T42" fmla="*/ 80 w 670"/>
                <a:gd name="T43" fmla="*/ 205 h 1682"/>
                <a:gd name="T44" fmla="*/ 76 w 670"/>
                <a:gd name="T45" fmla="*/ 206 h 1682"/>
                <a:gd name="T46" fmla="*/ 71 w 670"/>
                <a:gd name="T47" fmla="*/ 208 h 1682"/>
                <a:gd name="T48" fmla="*/ 66 w 670"/>
                <a:gd name="T49" fmla="*/ 209 h 1682"/>
                <a:gd name="T50" fmla="*/ 60 w 670"/>
                <a:gd name="T51" fmla="*/ 210 h 1682"/>
                <a:gd name="T52" fmla="*/ 53 w 670"/>
                <a:gd name="T53" fmla="*/ 210 h 1682"/>
                <a:gd name="T54" fmla="*/ 47 w 670"/>
                <a:gd name="T55" fmla="*/ 210 h 1682"/>
                <a:gd name="T56" fmla="*/ 40 w 670"/>
                <a:gd name="T57" fmla="*/ 210 h 1682"/>
                <a:gd name="T58" fmla="*/ 33 w 670"/>
                <a:gd name="T59" fmla="*/ 210 h 1682"/>
                <a:gd name="T60" fmla="*/ 27 w 670"/>
                <a:gd name="T61" fmla="*/ 210 h 1682"/>
                <a:gd name="T62" fmla="*/ 21 w 670"/>
                <a:gd name="T63" fmla="*/ 210 h 1682"/>
                <a:gd name="T64" fmla="*/ 15 w 670"/>
                <a:gd name="T65" fmla="*/ 209 h 1682"/>
                <a:gd name="T66" fmla="*/ 10 w 670"/>
                <a:gd name="T67" fmla="*/ 208 h 1682"/>
                <a:gd name="T68" fmla="*/ 6 w 670"/>
                <a:gd name="T69" fmla="*/ 206 h 1682"/>
                <a:gd name="T70" fmla="*/ 3 w 670"/>
                <a:gd name="T71" fmla="*/ 205 h 1682"/>
                <a:gd name="T72" fmla="*/ 0 w 670"/>
                <a:gd name="T73" fmla="*/ 203 h 1682"/>
                <a:gd name="T74" fmla="*/ 0 w 670"/>
                <a:gd name="T75" fmla="*/ 152 h 1682"/>
                <a:gd name="T76" fmla="*/ 0 w 670"/>
                <a:gd name="T77" fmla="*/ 101 h 1682"/>
                <a:gd name="T78" fmla="*/ 0 w 670"/>
                <a:gd name="T79" fmla="*/ 51 h 1682"/>
                <a:gd name="T80" fmla="*/ 0 w 670"/>
                <a:gd name="T81" fmla="*/ 0 h 16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0"/>
                <a:gd name="T124" fmla="*/ 0 h 1682"/>
                <a:gd name="T125" fmla="*/ 670 w 670"/>
                <a:gd name="T126" fmla="*/ 1682 h 16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0" h="1682">
                  <a:moveTo>
                    <a:pt x="0" y="0"/>
                  </a:moveTo>
                  <a:lnTo>
                    <a:pt x="43" y="7"/>
                  </a:lnTo>
                  <a:lnTo>
                    <a:pt x="87" y="13"/>
                  </a:lnTo>
                  <a:lnTo>
                    <a:pt x="129" y="18"/>
                  </a:lnTo>
                  <a:lnTo>
                    <a:pt x="173" y="23"/>
                  </a:lnTo>
                  <a:lnTo>
                    <a:pt x="216" y="26"/>
                  </a:lnTo>
                  <a:lnTo>
                    <a:pt x="258" y="29"/>
                  </a:lnTo>
                  <a:lnTo>
                    <a:pt x="301" y="31"/>
                  </a:lnTo>
                  <a:lnTo>
                    <a:pt x="344" y="31"/>
                  </a:lnTo>
                  <a:lnTo>
                    <a:pt x="385" y="31"/>
                  </a:lnTo>
                  <a:lnTo>
                    <a:pt x="427" y="30"/>
                  </a:lnTo>
                  <a:lnTo>
                    <a:pt x="468" y="29"/>
                  </a:lnTo>
                  <a:lnTo>
                    <a:pt x="510" y="25"/>
                  </a:lnTo>
                  <a:lnTo>
                    <a:pt x="550" y="22"/>
                  </a:lnTo>
                  <a:lnTo>
                    <a:pt x="590" y="16"/>
                  </a:lnTo>
                  <a:lnTo>
                    <a:pt x="631" y="10"/>
                  </a:lnTo>
                  <a:lnTo>
                    <a:pt x="670" y="3"/>
                  </a:lnTo>
                  <a:lnTo>
                    <a:pt x="670" y="408"/>
                  </a:lnTo>
                  <a:lnTo>
                    <a:pt x="670" y="812"/>
                  </a:lnTo>
                  <a:lnTo>
                    <a:pt x="670" y="1217"/>
                  </a:lnTo>
                  <a:lnTo>
                    <a:pt x="670" y="1621"/>
                  </a:lnTo>
                  <a:lnTo>
                    <a:pt x="646" y="1635"/>
                  </a:lnTo>
                  <a:lnTo>
                    <a:pt x="613" y="1648"/>
                  </a:lnTo>
                  <a:lnTo>
                    <a:pt x="575" y="1658"/>
                  </a:lnTo>
                  <a:lnTo>
                    <a:pt x="532" y="1667"/>
                  </a:lnTo>
                  <a:lnTo>
                    <a:pt x="483" y="1674"/>
                  </a:lnTo>
                  <a:lnTo>
                    <a:pt x="431" y="1679"/>
                  </a:lnTo>
                  <a:lnTo>
                    <a:pt x="377" y="1681"/>
                  </a:lnTo>
                  <a:lnTo>
                    <a:pt x="323" y="1682"/>
                  </a:lnTo>
                  <a:lnTo>
                    <a:pt x="270" y="1681"/>
                  </a:lnTo>
                  <a:lnTo>
                    <a:pt x="218" y="1679"/>
                  </a:lnTo>
                  <a:lnTo>
                    <a:pt x="169" y="1673"/>
                  </a:lnTo>
                  <a:lnTo>
                    <a:pt x="124" y="1666"/>
                  </a:lnTo>
                  <a:lnTo>
                    <a:pt x="83" y="1657"/>
                  </a:lnTo>
                  <a:lnTo>
                    <a:pt x="50" y="1645"/>
                  </a:lnTo>
                  <a:lnTo>
                    <a:pt x="25" y="1633"/>
                  </a:lnTo>
                  <a:lnTo>
                    <a:pt x="7" y="1617"/>
                  </a:lnTo>
                  <a:lnTo>
                    <a:pt x="6" y="1212"/>
                  </a:lnTo>
                  <a:lnTo>
                    <a:pt x="4" y="808"/>
                  </a:lnTo>
                  <a:lnTo>
                    <a:pt x="3" y="404"/>
                  </a:lnTo>
                  <a:lnTo>
                    <a:pt x="0" y="0"/>
                  </a:lnTo>
                  <a:close/>
                </a:path>
              </a:pathLst>
            </a:custGeom>
            <a:solidFill>
              <a:srgbClr val="0080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39" name="Freeform 97"/>
            <p:cNvSpPr>
              <a:spLocks/>
            </p:cNvSpPr>
            <p:nvPr/>
          </p:nvSpPr>
          <p:spPr bwMode="auto">
            <a:xfrm>
              <a:off x="2529" y="1805"/>
              <a:ext cx="299" cy="838"/>
            </a:xfrm>
            <a:custGeom>
              <a:avLst/>
              <a:gdLst>
                <a:gd name="T0" fmla="*/ 0 w 597"/>
                <a:gd name="T1" fmla="*/ 0 h 1675"/>
                <a:gd name="T2" fmla="*/ 5 w 597"/>
                <a:gd name="T3" fmla="*/ 1 h 1675"/>
                <a:gd name="T4" fmla="*/ 10 w 597"/>
                <a:gd name="T5" fmla="*/ 2 h 1675"/>
                <a:gd name="T6" fmla="*/ 14 w 597"/>
                <a:gd name="T7" fmla="*/ 2 h 1675"/>
                <a:gd name="T8" fmla="*/ 19 w 597"/>
                <a:gd name="T9" fmla="*/ 3 h 1675"/>
                <a:gd name="T10" fmla="*/ 24 w 597"/>
                <a:gd name="T11" fmla="*/ 3 h 1675"/>
                <a:gd name="T12" fmla="*/ 28 w 597"/>
                <a:gd name="T13" fmla="*/ 4 h 1675"/>
                <a:gd name="T14" fmla="*/ 33 w 597"/>
                <a:gd name="T15" fmla="*/ 4 h 1675"/>
                <a:gd name="T16" fmla="*/ 38 w 597"/>
                <a:gd name="T17" fmla="*/ 4 h 1675"/>
                <a:gd name="T18" fmla="*/ 43 w 597"/>
                <a:gd name="T19" fmla="*/ 4 h 1675"/>
                <a:gd name="T20" fmla="*/ 48 w 597"/>
                <a:gd name="T21" fmla="*/ 4 h 1675"/>
                <a:gd name="T22" fmla="*/ 52 w 597"/>
                <a:gd name="T23" fmla="*/ 4 h 1675"/>
                <a:gd name="T24" fmla="*/ 57 w 597"/>
                <a:gd name="T25" fmla="*/ 3 h 1675"/>
                <a:gd name="T26" fmla="*/ 62 w 597"/>
                <a:gd name="T27" fmla="*/ 3 h 1675"/>
                <a:gd name="T28" fmla="*/ 66 w 597"/>
                <a:gd name="T29" fmla="*/ 2 h 1675"/>
                <a:gd name="T30" fmla="*/ 71 w 597"/>
                <a:gd name="T31" fmla="*/ 2 h 1675"/>
                <a:gd name="T32" fmla="*/ 75 w 597"/>
                <a:gd name="T33" fmla="*/ 1 h 1675"/>
                <a:gd name="T34" fmla="*/ 75 w 597"/>
                <a:gd name="T35" fmla="*/ 52 h 1675"/>
                <a:gd name="T36" fmla="*/ 75 w 597"/>
                <a:gd name="T37" fmla="*/ 102 h 1675"/>
                <a:gd name="T38" fmla="*/ 75 w 597"/>
                <a:gd name="T39" fmla="*/ 153 h 1675"/>
                <a:gd name="T40" fmla="*/ 75 w 597"/>
                <a:gd name="T41" fmla="*/ 203 h 1675"/>
                <a:gd name="T42" fmla="*/ 72 w 597"/>
                <a:gd name="T43" fmla="*/ 205 h 1675"/>
                <a:gd name="T44" fmla="*/ 69 w 597"/>
                <a:gd name="T45" fmla="*/ 206 h 1675"/>
                <a:gd name="T46" fmla="*/ 64 w 597"/>
                <a:gd name="T47" fmla="*/ 208 h 1675"/>
                <a:gd name="T48" fmla="*/ 59 w 597"/>
                <a:gd name="T49" fmla="*/ 208 h 1675"/>
                <a:gd name="T50" fmla="*/ 54 w 597"/>
                <a:gd name="T51" fmla="*/ 209 h 1675"/>
                <a:gd name="T52" fmla="*/ 48 w 597"/>
                <a:gd name="T53" fmla="*/ 210 h 1675"/>
                <a:gd name="T54" fmla="*/ 42 w 597"/>
                <a:gd name="T55" fmla="*/ 210 h 1675"/>
                <a:gd name="T56" fmla="*/ 37 w 597"/>
                <a:gd name="T57" fmla="*/ 210 h 1675"/>
                <a:gd name="T58" fmla="*/ 31 w 597"/>
                <a:gd name="T59" fmla="*/ 210 h 1675"/>
                <a:gd name="T60" fmla="*/ 25 w 597"/>
                <a:gd name="T61" fmla="*/ 209 h 1675"/>
                <a:gd name="T62" fmla="*/ 19 w 597"/>
                <a:gd name="T63" fmla="*/ 209 h 1675"/>
                <a:gd name="T64" fmla="*/ 14 w 597"/>
                <a:gd name="T65" fmla="*/ 208 h 1675"/>
                <a:gd name="T66" fmla="*/ 10 w 597"/>
                <a:gd name="T67" fmla="*/ 207 h 1675"/>
                <a:gd name="T68" fmla="*/ 6 w 597"/>
                <a:gd name="T69" fmla="*/ 206 h 1675"/>
                <a:gd name="T70" fmla="*/ 3 w 597"/>
                <a:gd name="T71" fmla="*/ 204 h 1675"/>
                <a:gd name="T72" fmla="*/ 1 w 597"/>
                <a:gd name="T73" fmla="*/ 203 h 1675"/>
                <a:gd name="T74" fmla="*/ 1 w 597"/>
                <a:gd name="T75" fmla="*/ 152 h 1675"/>
                <a:gd name="T76" fmla="*/ 1 w 597"/>
                <a:gd name="T77" fmla="*/ 102 h 1675"/>
                <a:gd name="T78" fmla="*/ 1 w 597"/>
                <a:gd name="T79" fmla="*/ 51 h 1675"/>
                <a:gd name="T80" fmla="*/ 0 w 597"/>
                <a:gd name="T81" fmla="*/ 0 h 16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7"/>
                <a:gd name="T124" fmla="*/ 0 h 1675"/>
                <a:gd name="T125" fmla="*/ 597 w 597"/>
                <a:gd name="T126" fmla="*/ 1675 h 16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7" h="1675">
                  <a:moveTo>
                    <a:pt x="0" y="0"/>
                  </a:moveTo>
                  <a:lnTo>
                    <a:pt x="37" y="5"/>
                  </a:lnTo>
                  <a:lnTo>
                    <a:pt x="73" y="10"/>
                  </a:lnTo>
                  <a:lnTo>
                    <a:pt x="111" y="15"/>
                  </a:lnTo>
                  <a:lnTo>
                    <a:pt x="148" y="19"/>
                  </a:lnTo>
                  <a:lnTo>
                    <a:pt x="186" y="22"/>
                  </a:lnTo>
                  <a:lnTo>
                    <a:pt x="224" y="25"/>
                  </a:lnTo>
                  <a:lnTo>
                    <a:pt x="264" y="26"/>
                  </a:lnTo>
                  <a:lnTo>
                    <a:pt x="302" y="27"/>
                  </a:lnTo>
                  <a:lnTo>
                    <a:pt x="340" y="27"/>
                  </a:lnTo>
                  <a:lnTo>
                    <a:pt x="377" y="27"/>
                  </a:lnTo>
                  <a:lnTo>
                    <a:pt x="415" y="25"/>
                  </a:lnTo>
                  <a:lnTo>
                    <a:pt x="451" y="23"/>
                  </a:lnTo>
                  <a:lnTo>
                    <a:pt x="490" y="20"/>
                  </a:lnTo>
                  <a:lnTo>
                    <a:pt x="525" y="16"/>
                  </a:lnTo>
                  <a:lnTo>
                    <a:pt x="561" y="11"/>
                  </a:lnTo>
                  <a:lnTo>
                    <a:pt x="597" y="5"/>
                  </a:lnTo>
                  <a:lnTo>
                    <a:pt x="597" y="410"/>
                  </a:lnTo>
                  <a:lnTo>
                    <a:pt x="597" y="814"/>
                  </a:lnTo>
                  <a:lnTo>
                    <a:pt x="597" y="1220"/>
                  </a:lnTo>
                  <a:lnTo>
                    <a:pt x="597" y="1624"/>
                  </a:lnTo>
                  <a:lnTo>
                    <a:pt x="575" y="1637"/>
                  </a:lnTo>
                  <a:lnTo>
                    <a:pt x="546" y="1647"/>
                  </a:lnTo>
                  <a:lnTo>
                    <a:pt x="511" y="1657"/>
                  </a:lnTo>
                  <a:lnTo>
                    <a:pt x="472" y="1664"/>
                  </a:lnTo>
                  <a:lnTo>
                    <a:pt x="428" y="1669"/>
                  </a:lnTo>
                  <a:lnTo>
                    <a:pt x="383" y="1673"/>
                  </a:lnTo>
                  <a:lnTo>
                    <a:pt x="336" y="1675"/>
                  </a:lnTo>
                  <a:lnTo>
                    <a:pt x="289" y="1675"/>
                  </a:lnTo>
                  <a:lnTo>
                    <a:pt x="242" y="1674"/>
                  </a:lnTo>
                  <a:lnTo>
                    <a:pt x="196" y="1672"/>
                  </a:lnTo>
                  <a:lnTo>
                    <a:pt x="152" y="1666"/>
                  </a:lnTo>
                  <a:lnTo>
                    <a:pt x="111" y="1660"/>
                  </a:lnTo>
                  <a:lnTo>
                    <a:pt x="76" y="1652"/>
                  </a:lnTo>
                  <a:lnTo>
                    <a:pt x="46" y="1642"/>
                  </a:lnTo>
                  <a:lnTo>
                    <a:pt x="22" y="1630"/>
                  </a:lnTo>
                  <a:lnTo>
                    <a:pt x="5" y="1617"/>
                  </a:lnTo>
                  <a:lnTo>
                    <a:pt x="4" y="1213"/>
                  </a:lnTo>
                  <a:lnTo>
                    <a:pt x="3" y="809"/>
                  </a:lnTo>
                  <a:lnTo>
                    <a:pt x="1" y="404"/>
                  </a:lnTo>
                  <a:lnTo>
                    <a:pt x="0" y="0"/>
                  </a:lnTo>
                  <a:close/>
                </a:path>
              </a:pathLst>
            </a:custGeom>
            <a:solidFill>
              <a:srgbClr val="0080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40" name="Freeform 98"/>
            <p:cNvSpPr>
              <a:spLocks/>
            </p:cNvSpPr>
            <p:nvPr/>
          </p:nvSpPr>
          <p:spPr bwMode="auto">
            <a:xfrm>
              <a:off x="2541" y="1808"/>
              <a:ext cx="263" cy="834"/>
            </a:xfrm>
            <a:custGeom>
              <a:avLst/>
              <a:gdLst>
                <a:gd name="T0" fmla="*/ 0 w 525"/>
                <a:gd name="T1" fmla="*/ 0 h 1669"/>
                <a:gd name="T2" fmla="*/ 4 w 525"/>
                <a:gd name="T3" fmla="*/ 0 h 1669"/>
                <a:gd name="T4" fmla="*/ 8 w 525"/>
                <a:gd name="T5" fmla="*/ 1 h 1669"/>
                <a:gd name="T6" fmla="*/ 12 w 525"/>
                <a:gd name="T7" fmla="*/ 1 h 1669"/>
                <a:gd name="T8" fmla="*/ 16 w 525"/>
                <a:gd name="T9" fmla="*/ 2 h 1669"/>
                <a:gd name="T10" fmla="*/ 20 w 525"/>
                <a:gd name="T11" fmla="*/ 2 h 1669"/>
                <a:gd name="T12" fmla="*/ 24 w 525"/>
                <a:gd name="T13" fmla="*/ 2 h 1669"/>
                <a:gd name="T14" fmla="*/ 29 w 525"/>
                <a:gd name="T15" fmla="*/ 2 h 1669"/>
                <a:gd name="T16" fmla="*/ 33 w 525"/>
                <a:gd name="T17" fmla="*/ 3 h 1669"/>
                <a:gd name="T18" fmla="*/ 37 w 525"/>
                <a:gd name="T19" fmla="*/ 3 h 1669"/>
                <a:gd name="T20" fmla="*/ 41 w 525"/>
                <a:gd name="T21" fmla="*/ 3 h 1669"/>
                <a:gd name="T22" fmla="*/ 46 w 525"/>
                <a:gd name="T23" fmla="*/ 2 h 1669"/>
                <a:gd name="T24" fmla="*/ 50 w 525"/>
                <a:gd name="T25" fmla="*/ 2 h 1669"/>
                <a:gd name="T26" fmla="*/ 54 w 525"/>
                <a:gd name="T27" fmla="*/ 2 h 1669"/>
                <a:gd name="T28" fmla="*/ 58 w 525"/>
                <a:gd name="T29" fmla="*/ 2 h 1669"/>
                <a:gd name="T30" fmla="*/ 62 w 525"/>
                <a:gd name="T31" fmla="*/ 1 h 1669"/>
                <a:gd name="T32" fmla="*/ 66 w 525"/>
                <a:gd name="T33" fmla="*/ 1 h 1669"/>
                <a:gd name="T34" fmla="*/ 66 w 525"/>
                <a:gd name="T35" fmla="*/ 51 h 1669"/>
                <a:gd name="T36" fmla="*/ 66 w 525"/>
                <a:gd name="T37" fmla="*/ 102 h 1669"/>
                <a:gd name="T38" fmla="*/ 66 w 525"/>
                <a:gd name="T39" fmla="*/ 152 h 1669"/>
                <a:gd name="T40" fmla="*/ 66 w 525"/>
                <a:gd name="T41" fmla="*/ 203 h 1669"/>
                <a:gd name="T42" fmla="*/ 64 w 525"/>
                <a:gd name="T43" fmla="*/ 204 h 1669"/>
                <a:gd name="T44" fmla="*/ 60 w 525"/>
                <a:gd name="T45" fmla="*/ 205 h 1669"/>
                <a:gd name="T46" fmla="*/ 56 w 525"/>
                <a:gd name="T47" fmla="*/ 206 h 1669"/>
                <a:gd name="T48" fmla="*/ 52 w 525"/>
                <a:gd name="T49" fmla="*/ 207 h 1669"/>
                <a:gd name="T50" fmla="*/ 47 w 525"/>
                <a:gd name="T51" fmla="*/ 208 h 1669"/>
                <a:gd name="T52" fmla="*/ 42 w 525"/>
                <a:gd name="T53" fmla="*/ 208 h 1669"/>
                <a:gd name="T54" fmla="*/ 37 w 525"/>
                <a:gd name="T55" fmla="*/ 208 h 1669"/>
                <a:gd name="T56" fmla="*/ 32 w 525"/>
                <a:gd name="T57" fmla="*/ 208 h 1669"/>
                <a:gd name="T58" fmla="*/ 27 w 525"/>
                <a:gd name="T59" fmla="*/ 208 h 1669"/>
                <a:gd name="T60" fmla="*/ 22 w 525"/>
                <a:gd name="T61" fmla="*/ 208 h 1669"/>
                <a:gd name="T62" fmla="*/ 18 w 525"/>
                <a:gd name="T63" fmla="*/ 207 h 1669"/>
                <a:gd name="T64" fmla="*/ 13 w 525"/>
                <a:gd name="T65" fmla="*/ 206 h 1669"/>
                <a:gd name="T66" fmla="*/ 9 w 525"/>
                <a:gd name="T67" fmla="*/ 206 h 1669"/>
                <a:gd name="T68" fmla="*/ 6 w 525"/>
                <a:gd name="T69" fmla="*/ 205 h 1669"/>
                <a:gd name="T70" fmla="*/ 3 w 525"/>
                <a:gd name="T71" fmla="*/ 203 h 1669"/>
                <a:gd name="T72" fmla="*/ 1 w 525"/>
                <a:gd name="T73" fmla="*/ 202 h 1669"/>
                <a:gd name="T74" fmla="*/ 1 w 525"/>
                <a:gd name="T75" fmla="*/ 151 h 1669"/>
                <a:gd name="T76" fmla="*/ 1 w 525"/>
                <a:gd name="T77" fmla="*/ 101 h 1669"/>
                <a:gd name="T78" fmla="*/ 1 w 525"/>
                <a:gd name="T79" fmla="*/ 50 h 1669"/>
                <a:gd name="T80" fmla="*/ 0 w 525"/>
                <a:gd name="T81" fmla="*/ 0 h 16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5"/>
                <a:gd name="T124" fmla="*/ 0 h 1669"/>
                <a:gd name="T125" fmla="*/ 525 w 525"/>
                <a:gd name="T126" fmla="*/ 1669 h 16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5" h="1669">
                  <a:moveTo>
                    <a:pt x="0" y="0"/>
                  </a:moveTo>
                  <a:lnTo>
                    <a:pt x="30" y="5"/>
                  </a:lnTo>
                  <a:lnTo>
                    <a:pt x="62" y="10"/>
                  </a:lnTo>
                  <a:lnTo>
                    <a:pt x="93" y="13"/>
                  </a:lnTo>
                  <a:lnTo>
                    <a:pt x="127" y="17"/>
                  </a:lnTo>
                  <a:lnTo>
                    <a:pt x="159" y="19"/>
                  </a:lnTo>
                  <a:lnTo>
                    <a:pt x="192" y="21"/>
                  </a:lnTo>
                  <a:lnTo>
                    <a:pt x="227" y="23"/>
                  </a:lnTo>
                  <a:lnTo>
                    <a:pt x="260" y="25"/>
                  </a:lnTo>
                  <a:lnTo>
                    <a:pt x="294" y="25"/>
                  </a:lnTo>
                  <a:lnTo>
                    <a:pt x="328" y="25"/>
                  </a:lnTo>
                  <a:lnTo>
                    <a:pt x="362" y="23"/>
                  </a:lnTo>
                  <a:lnTo>
                    <a:pt x="395" y="22"/>
                  </a:lnTo>
                  <a:lnTo>
                    <a:pt x="429" y="20"/>
                  </a:lnTo>
                  <a:lnTo>
                    <a:pt x="461" y="17"/>
                  </a:lnTo>
                  <a:lnTo>
                    <a:pt x="493" y="13"/>
                  </a:lnTo>
                  <a:lnTo>
                    <a:pt x="524" y="8"/>
                  </a:lnTo>
                  <a:lnTo>
                    <a:pt x="524" y="413"/>
                  </a:lnTo>
                  <a:lnTo>
                    <a:pt x="525" y="817"/>
                  </a:lnTo>
                  <a:lnTo>
                    <a:pt x="525" y="1223"/>
                  </a:lnTo>
                  <a:lnTo>
                    <a:pt x="525" y="1627"/>
                  </a:lnTo>
                  <a:lnTo>
                    <a:pt x="505" y="1638"/>
                  </a:lnTo>
                  <a:lnTo>
                    <a:pt x="478" y="1647"/>
                  </a:lnTo>
                  <a:lnTo>
                    <a:pt x="447" y="1654"/>
                  </a:lnTo>
                  <a:lnTo>
                    <a:pt x="412" y="1660"/>
                  </a:lnTo>
                  <a:lnTo>
                    <a:pt x="376" y="1664"/>
                  </a:lnTo>
                  <a:lnTo>
                    <a:pt x="336" y="1667"/>
                  </a:lnTo>
                  <a:lnTo>
                    <a:pt x="296" y="1669"/>
                  </a:lnTo>
                  <a:lnTo>
                    <a:pt x="255" y="1669"/>
                  </a:lnTo>
                  <a:lnTo>
                    <a:pt x="214" y="1668"/>
                  </a:lnTo>
                  <a:lnTo>
                    <a:pt x="175" y="1664"/>
                  </a:lnTo>
                  <a:lnTo>
                    <a:pt x="137" y="1661"/>
                  </a:lnTo>
                  <a:lnTo>
                    <a:pt x="102" y="1655"/>
                  </a:lnTo>
                  <a:lnTo>
                    <a:pt x="71" y="1648"/>
                  </a:lnTo>
                  <a:lnTo>
                    <a:pt x="45" y="1640"/>
                  </a:lnTo>
                  <a:lnTo>
                    <a:pt x="23" y="1631"/>
                  </a:lnTo>
                  <a:lnTo>
                    <a:pt x="7" y="1620"/>
                  </a:lnTo>
                  <a:lnTo>
                    <a:pt x="6" y="1215"/>
                  </a:lnTo>
                  <a:lnTo>
                    <a:pt x="3" y="810"/>
                  </a:lnTo>
                  <a:lnTo>
                    <a:pt x="2" y="406"/>
                  </a:lnTo>
                  <a:lnTo>
                    <a:pt x="0" y="0"/>
                  </a:lnTo>
                  <a:close/>
                </a:path>
              </a:pathLst>
            </a:custGeom>
            <a:solidFill>
              <a:srgbClr val="0080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41" name="Freeform 99"/>
            <p:cNvSpPr>
              <a:spLocks/>
            </p:cNvSpPr>
            <p:nvPr/>
          </p:nvSpPr>
          <p:spPr bwMode="auto">
            <a:xfrm>
              <a:off x="2554" y="1811"/>
              <a:ext cx="226" cy="830"/>
            </a:xfrm>
            <a:custGeom>
              <a:avLst/>
              <a:gdLst>
                <a:gd name="T0" fmla="*/ 0 w 452"/>
                <a:gd name="T1" fmla="*/ 0 h 1661"/>
                <a:gd name="T2" fmla="*/ 3 w 452"/>
                <a:gd name="T3" fmla="*/ 0 h 1661"/>
                <a:gd name="T4" fmla="*/ 7 w 452"/>
                <a:gd name="T5" fmla="*/ 0 h 1661"/>
                <a:gd name="T6" fmla="*/ 10 w 452"/>
                <a:gd name="T7" fmla="*/ 1 h 1661"/>
                <a:gd name="T8" fmla="*/ 13 w 452"/>
                <a:gd name="T9" fmla="*/ 1 h 1661"/>
                <a:gd name="T10" fmla="*/ 17 w 452"/>
                <a:gd name="T11" fmla="*/ 1 h 1661"/>
                <a:gd name="T12" fmla="*/ 20 w 452"/>
                <a:gd name="T13" fmla="*/ 2 h 1661"/>
                <a:gd name="T14" fmla="*/ 24 w 452"/>
                <a:gd name="T15" fmla="*/ 2 h 1661"/>
                <a:gd name="T16" fmla="*/ 28 w 452"/>
                <a:gd name="T17" fmla="*/ 2 h 1661"/>
                <a:gd name="T18" fmla="*/ 31 w 452"/>
                <a:gd name="T19" fmla="*/ 2 h 1661"/>
                <a:gd name="T20" fmla="*/ 35 w 452"/>
                <a:gd name="T21" fmla="*/ 2 h 1661"/>
                <a:gd name="T22" fmla="*/ 39 w 452"/>
                <a:gd name="T23" fmla="*/ 2 h 1661"/>
                <a:gd name="T24" fmla="*/ 43 w 452"/>
                <a:gd name="T25" fmla="*/ 2 h 1661"/>
                <a:gd name="T26" fmla="*/ 46 w 452"/>
                <a:gd name="T27" fmla="*/ 2 h 1661"/>
                <a:gd name="T28" fmla="*/ 50 w 452"/>
                <a:gd name="T29" fmla="*/ 1 h 1661"/>
                <a:gd name="T30" fmla="*/ 53 w 452"/>
                <a:gd name="T31" fmla="*/ 1 h 1661"/>
                <a:gd name="T32" fmla="*/ 57 w 452"/>
                <a:gd name="T33" fmla="*/ 1 h 1661"/>
                <a:gd name="T34" fmla="*/ 57 w 452"/>
                <a:gd name="T35" fmla="*/ 51 h 1661"/>
                <a:gd name="T36" fmla="*/ 57 w 452"/>
                <a:gd name="T37" fmla="*/ 102 h 1661"/>
                <a:gd name="T38" fmla="*/ 57 w 452"/>
                <a:gd name="T39" fmla="*/ 153 h 1661"/>
                <a:gd name="T40" fmla="*/ 57 w 452"/>
                <a:gd name="T41" fmla="*/ 203 h 1661"/>
                <a:gd name="T42" fmla="*/ 54 w 452"/>
                <a:gd name="T43" fmla="*/ 204 h 1661"/>
                <a:gd name="T44" fmla="*/ 52 w 452"/>
                <a:gd name="T45" fmla="*/ 205 h 1661"/>
                <a:gd name="T46" fmla="*/ 48 w 452"/>
                <a:gd name="T47" fmla="*/ 206 h 1661"/>
                <a:gd name="T48" fmla="*/ 45 w 452"/>
                <a:gd name="T49" fmla="*/ 206 h 1661"/>
                <a:gd name="T50" fmla="*/ 41 w 452"/>
                <a:gd name="T51" fmla="*/ 207 h 1661"/>
                <a:gd name="T52" fmla="*/ 36 w 452"/>
                <a:gd name="T53" fmla="*/ 207 h 1661"/>
                <a:gd name="T54" fmla="*/ 31 w 452"/>
                <a:gd name="T55" fmla="*/ 207 h 1661"/>
                <a:gd name="T56" fmla="*/ 28 w 452"/>
                <a:gd name="T57" fmla="*/ 207 h 1661"/>
                <a:gd name="T58" fmla="*/ 24 w 452"/>
                <a:gd name="T59" fmla="*/ 207 h 1661"/>
                <a:gd name="T60" fmla="*/ 19 w 452"/>
                <a:gd name="T61" fmla="*/ 207 h 1661"/>
                <a:gd name="T62" fmla="*/ 15 w 452"/>
                <a:gd name="T63" fmla="*/ 206 h 1661"/>
                <a:gd name="T64" fmla="*/ 12 w 452"/>
                <a:gd name="T65" fmla="*/ 206 h 1661"/>
                <a:gd name="T66" fmla="*/ 9 w 452"/>
                <a:gd name="T67" fmla="*/ 205 h 1661"/>
                <a:gd name="T68" fmla="*/ 6 w 452"/>
                <a:gd name="T69" fmla="*/ 204 h 1661"/>
                <a:gd name="T70" fmla="*/ 3 w 452"/>
                <a:gd name="T71" fmla="*/ 203 h 1661"/>
                <a:gd name="T72" fmla="*/ 1 w 452"/>
                <a:gd name="T73" fmla="*/ 202 h 1661"/>
                <a:gd name="T74" fmla="*/ 1 w 452"/>
                <a:gd name="T75" fmla="*/ 152 h 1661"/>
                <a:gd name="T76" fmla="*/ 1 w 452"/>
                <a:gd name="T77" fmla="*/ 101 h 1661"/>
                <a:gd name="T78" fmla="*/ 1 w 452"/>
                <a:gd name="T79" fmla="*/ 50 h 1661"/>
                <a:gd name="T80" fmla="*/ 0 w 452"/>
                <a:gd name="T81" fmla="*/ 0 h 16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2"/>
                <a:gd name="T124" fmla="*/ 0 h 1661"/>
                <a:gd name="T125" fmla="*/ 452 w 452"/>
                <a:gd name="T126" fmla="*/ 1661 h 16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2" h="1661">
                  <a:moveTo>
                    <a:pt x="0" y="0"/>
                  </a:moveTo>
                  <a:lnTo>
                    <a:pt x="24" y="4"/>
                  </a:lnTo>
                  <a:lnTo>
                    <a:pt x="50" y="7"/>
                  </a:lnTo>
                  <a:lnTo>
                    <a:pt x="76" y="11"/>
                  </a:lnTo>
                  <a:lnTo>
                    <a:pt x="103" y="13"/>
                  </a:lnTo>
                  <a:lnTo>
                    <a:pt x="132" y="15"/>
                  </a:lnTo>
                  <a:lnTo>
                    <a:pt x="160" y="17"/>
                  </a:lnTo>
                  <a:lnTo>
                    <a:pt x="189" y="19"/>
                  </a:lnTo>
                  <a:lnTo>
                    <a:pt x="219" y="20"/>
                  </a:lnTo>
                  <a:lnTo>
                    <a:pt x="249" y="21"/>
                  </a:lnTo>
                  <a:lnTo>
                    <a:pt x="279" y="21"/>
                  </a:lnTo>
                  <a:lnTo>
                    <a:pt x="309" y="20"/>
                  </a:lnTo>
                  <a:lnTo>
                    <a:pt x="339" y="19"/>
                  </a:lnTo>
                  <a:lnTo>
                    <a:pt x="368" y="17"/>
                  </a:lnTo>
                  <a:lnTo>
                    <a:pt x="397" y="15"/>
                  </a:lnTo>
                  <a:lnTo>
                    <a:pt x="424" y="12"/>
                  </a:lnTo>
                  <a:lnTo>
                    <a:pt x="452" y="8"/>
                  </a:lnTo>
                  <a:lnTo>
                    <a:pt x="452" y="414"/>
                  </a:lnTo>
                  <a:lnTo>
                    <a:pt x="452" y="819"/>
                  </a:lnTo>
                  <a:lnTo>
                    <a:pt x="452" y="1225"/>
                  </a:lnTo>
                  <a:lnTo>
                    <a:pt x="452" y="1631"/>
                  </a:lnTo>
                  <a:lnTo>
                    <a:pt x="432" y="1639"/>
                  </a:lnTo>
                  <a:lnTo>
                    <a:pt x="409" y="1646"/>
                  </a:lnTo>
                  <a:lnTo>
                    <a:pt x="383" y="1650"/>
                  </a:lnTo>
                  <a:lnTo>
                    <a:pt x="353" y="1655"/>
                  </a:lnTo>
                  <a:lnTo>
                    <a:pt x="322" y="1658"/>
                  </a:lnTo>
                  <a:lnTo>
                    <a:pt x="288" y="1659"/>
                  </a:lnTo>
                  <a:lnTo>
                    <a:pt x="254" y="1661"/>
                  </a:lnTo>
                  <a:lnTo>
                    <a:pt x="220" y="1661"/>
                  </a:lnTo>
                  <a:lnTo>
                    <a:pt x="186" y="1658"/>
                  </a:lnTo>
                  <a:lnTo>
                    <a:pt x="152" y="1656"/>
                  </a:lnTo>
                  <a:lnTo>
                    <a:pt x="121" y="1653"/>
                  </a:lnTo>
                  <a:lnTo>
                    <a:pt x="91" y="1648"/>
                  </a:lnTo>
                  <a:lnTo>
                    <a:pt x="65" y="1643"/>
                  </a:lnTo>
                  <a:lnTo>
                    <a:pt x="41" y="1636"/>
                  </a:lnTo>
                  <a:lnTo>
                    <a:pt x="21" y="1629"/>
                  </a:lnTo>
                  <a:lnTo>
                    <a:pt x="6" y="1621"/>
                  </a:lnTo>
                  <a:lnTo>
                    <a:pt x="5" y="1216"/>
                  </a:lnTo>
                  <a:lnTo>
                    <a:pt x="3" y="810"/>
                  </a:lnTo>
                  <a:lnTo>
                    <a:pt x="1" y="406"/>
                  </a:lnTo>
                  <a:lnTo>
                    <a:pt x="0" y="0"/>
                  </a:lnTo>
                  <a:close/>
                </a:path>
              </a:pathLst>
            </a:custGeom>
            <a:solidFill>
              <a:srgbClr val="0080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42" name="Freeform 100"/>
            <p:cNvSpPr>
              <a:spLocks/>
            </p:cNvSpPr>
            <p:nvPr/>
          </p:nvSpPr>
          <p:spPr bwMode="auto">
            <a:xfrm>
              <a:off x="2566" y="1813"/>
              <a:ext cx="190" cy="827"/>
            </a:xfrm>
            <a:custGeom>
              <a:avLst/>
              <a:gdLst>
                <a:gd name="T0" fmla="*/ 0 w 381"/>
                <a:gd name="T1" fmla="*/ 0 h 1653"/>
                <a:gd name="T2" fmla="*/ 2 w 381"/>
                <a:gd name="T3" fmla="*/ 1 h 1653"/>
                <a:gd name="T4" fmla="*/ 4 w 381"/>
                <a:gd name="T5" fmla="*/ 1 h 1653"/>
                <a:gd name="T6" fmla="*/ 7 w 381"/>
                <a:gd name="T7" fmla="*/ 1 h 1653"/>
                <a:gd name="T8" fmla="*/ 10 w 381"/>
                <a:gd name="T9" fmla="*/ 2 h 1653"/>
                <a:gd name="T10" fmla="*/ 13 w 381"/>
                <a:gd name="T11" fmla="*/ 2 h 1653"/>
                <a:gd name="T12" fmla="*/ 16 w 381"/>
                <a:gd name="T13" fmla="*/ 2 h 1653"/>
                <a:gd name="T14" fmla="*/ 19 w 381"/>
                <a:gd name="T15" fmla="*/ 2 h 1653"/>
                <a:gd name="T16" fmla="*/ 22 w 381"/>
                <a:gd name="T17" fmla="*/ 2 h 1653"/>
                <a:gd name="T18" fmla="*/ 25 w 381"/>
                <a:gd name="T19" fmla="*/ 3 h 1653"/>
                <a:gd name="T20" fmla="*/ 28 w 381"/>
                <a:gd name="T21" fmla="*/ 3 h 1653"/>
                <a:gd name="T22" fmla="*/ 32 w 381"/>
                <a:gd name="T23" fmla="*/ 3 h 1653"/>
                <a:gd name="T24" fmla="*/ 35 w 381"/>
                <a:gd name="T25" fmla="*/ 3 h 1653"/>
                <a:gd name="T26" fmla="*/ 38 w 381"/>
                <a:gd name="T27" fmla="*/ 3 h 1653"/>
                <a:gd name="T28" fmla="*/ 41 w 381"/>
                <a:gd name="T29" fmla="*/ 2 h 1653"/>
                <a:gd name="T30" fmla="*/ 44 w 381"/>
                <a:gd name="T31" fmla="*/ 2 h 1653"/>
                <a:gd name="T32" fmla="*/ 47 w 381"/>
                <a:gd name="T33" fmla="*/ 2 h 1653"/>
                <a:gd name="T34" fmla="*/ 47 w 381"/>
                <a:gd name="T35" fmla="*/ 53 h 1653"/>
                <a:gd name="T36" fmla="*/ 47 w 381"/>
                <a:gd name="T37" fmla="*/ 103 h 1653"/>
                <a:gd name="T38" fmla="*/ 47 w 381"/>
                <a:gd name="T39" fmla="*/ 154 h 1653"/>
                <a:gd name="T40" fmla="*/ 47 w 381"/>
                <a:gd name="T41" fmla="*/ 205 h 1653"/>
                <a:gd name="T42" fmla="*/ 45 w 381"/>
                <a:gd name="T43" fmla="*/ 205 h 1653"/>
                <a:gd name="T44" fmla="*/ 42 w 381"/>
                <a:gd name="T45" fmla="*/ 206 h 1653"/>
                <a:gd name="T46" fmla="*/ 40 w 381"/>
                <a:gd name="T47" fmla="*/ 206 h 1653"/>
                <a:gd name="T48" fmla="*/ 36 w 381"/>
                <a:gd name="T49" fmla="*/ 207 h 1653"/>
                <a:gd name="T50" fmla="*/ 33 w 381"/>
                <a:gd name="T51" fmla="*/ 207 h 1653"/>
                <a:gd name="T52" fmla="*/ 30 w 381"/>
                <a:gd name="T53" fmla="*/ 207 h 1653"/>
                <a:gd name="T54" fmla="*/ 26 w 381"/>
                <a:gd name="T55" fmla="*/ 207 h 1653"/>
                <a:gd name="T56" fmla="*/ 23 w 381"/>
                <a:gd name="T57" fmla="*/ 207 h 1653"/>
                <a:gd name="T58" fmla="*/ 19 w 381"/>
                <a:gd name="T59" fmla="*/ 207 h 1653"/>
                <a:gd name="T60" fmla="*/ 16 w 381"/>
                <a:gd name="T61" fmla="*/ 207 h 1653"/>
                <a:gd name="T62" fmla="*/ 13 w 381"/>
                <a:gd name="T63" fmla="*/ 206 h 1653"/>
                <a:gd name="T64" fmla="*/ 10 w 381"/>
                <a:gd name="T65" fmla="*/ 206 h 1653"/>
                <a:gd name="T66" fmla="*/ 7 w 381"/>
                <a:gd name="T67" fmla="*/ 205 h 1653"/>
                <a:gd name="T68" fmla="*/ 4 w 381"/>
                <a:gd name="T69" fmla="*/ 205 h 1653"/>
                <a:gd name="T70" fmla="*/ 2 w 381"/>
                <a:gd name="T71" fmla="*/ 204 h 1653"/>
                <a:gd name="T72" fmla="*/ 0 w 381"/>
                <a:gd name="T73" fmla="*/ 203 h 1653"/>
                <a:gd name="T74" fmla="*/ 0 w 381"/>
                <a:gd name="T75" fmla="*/ 153 h 1653"/>
                <a:gd name="T76" fmla="*/ 0 w 381"/>
                <a:gd name="T77" fmla="*/ 102 h 1653"/>
                <a:gd name="T78" fmla="*/ 0 w 381"/>
                <a:gd name="T79" fmla="*/ 51 h 1653"/>
                <a:gd name="T80" fmla="*/ 0 w 381"/>
                <a:gd name="T81" fmla="*/ 0 h 16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1"/>
                <a:gd name="T124" fmla="*/ 0 h 1653"/>
                <a:gd name="T125" fmla="*/ 381 w 381"/>
                <a:gd name="T126" fmla="*/ 1653 h 16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1" h="1653">
                  <a:moveTo>
                    <a:pt x="0" y="0"/>
                  </a:moveTo>
                  <a:lnTo>
                    <a:pt x="18" y="2"/>
                  </a:lnTo>
                  <a:lnTo>
                    <a:pt x="37" y="5"/>
                  </a:lnTo>
                  <a:lnTo>
                    <a:pt x="58" y="7"/>
                  </a:lnTo>
                  <a:lnTo>
                    <a:pt x="81" y="9"/>
                  </a:lnTo>
                  <a:lnTo>
                    <a:pt x="104" y="11"/>
                  </a:lnTo>
                  <a:lnTo>
                    <a:pt x="128" y="14"/>
                  </a:lnTo>
                  <a:lnTo>
                    <a:pt x="153" y="15"/>
                  </a:lnTo>
                  <a:lnTo>
                    <a:pt x="179" y="16"/>
                  </a:lnTo>
                  <a:lnTo>
                    <a:pt x="204" y="17"/>
                  </a:lnTo>
                  <a:lnTo>
                    <a:pt x="231" y="17"/>
                  </a:lnTo>
                  <a:lnTo>
                    <a:pt x="256" y="17"/>
                  </a:lnTo>
                  <a:lnTo>
                    <a:pt x="283" y="17"/>
                  </a:lnTo>
                  <a:lnTo>
                    <a:pt x="308" y="17"/>
                  </a:lnTo>
                  <a:lnTo>
                    <a:pt x="334" y="16"/>
                  </a:lnTo>
                  <a:lnTo>
                    <a:pt x="358" y="14"/>
                  </a:lnTo>
                  <a:lnTo>
                    <a:pt x="381" y="11"/>
                  </a:lnTo>
                  <a:lnTo>
                    <a:pt x="381" y="417"/>
                  </a:lnTo>
                  <a:lnTo>
                    <a:pt x="381" y="821"/>
                  </a:lnTo>
                  <a:lnTo>
                    <a:pt x="381" y="1227"/>
                  </a:lnTo>
                  <a:lnTo>
                    <a:pt x="381" y="1633"/>
                  </a:lnTo>
                  <a:lnTo>
                    <a:pt x="362" y="1638"/>
                  </a:lnTo>
                  <a:lnTo>
                    <a:pt x="342" y="1643"/>
                  </a:lnTo>
                  <a:lnTo>
                    <a:pt x="320" y="1648"/>
                  </a:lnTo>
                  <a:lnTo>
                    <a:pt x="294" y="1650"/>
                  </a:lnTo>
                  <a:lnTo>
                    <a:pt x="269" y="1652"/>
                  </a:lnTo>
                  <a:lnTo>
                    <a:pt x="241" y="1653"/>
                  </a:lnTo>
                  <a:lnTo>
                    <a:pt x="215" y="1653"/>
                  </a:lnTo>
                  <a:lnTo>
                    <a:pt x="187" y="1652"/>
                  </a:lnTo>
                  <a:lnTo>
                    <a:pt x="159" y="1651"/>
                  </a:lnTo>
                  <a:lnTo>
                    <a:pt x="132" y="1649"/>
                  </a:lnTo>
                  <a:lnTo>
                    <a:pt x="106" y="1645"/>
                  </a:lnTo>
                  <a:lnTo>
                    <a:pt x="82" y="1642"/>
                  </a:lnTo>
                  <a:lnTo>
                    <a:pt x="59" y="1638"/>
                  </a:lnTo>
                  <a:lnTo>
                    <a:pt x="38" y="1634"/>
                  </a:lnTo>
                  <a:lnTo>
                    <a:pt x="21" y="1629"/>
                  </a:lnTo>
                  <a:lnTo>
                    <a:pt x="6" y="1623"/>
                  </a:lnTo>
                  <a:lnTo>
                    <a:pt x="5" y="1218"/>
                  </a:lnTo>
                  <a:lnTo>
                    <a:pt x="4" y="811"/>
                  </a:lnTo>
                  <a:lnTo>
                    <a:pt x="2" y="406"/>
                  </a:lnTo>
                  <a:lnTo>
                    <a:pt x="0" y="0"/>
                  </a:lnTo>
                  <a:close/>
                </a:path>
              </a:pathLst>
            </a:custGeom>
            <a:solidFill>
              <a:srgbClr val="0080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43" name="Freeform 101"/>
            <p:cNvSpPr>
              <a:spLocks/>
            </p:cNvSpPr>
            <p:nvPr/>
          </p:nvSpPr>
          <p:spPr bwMode="auto">
            <a:xfrm>
              <a:off x="2579" y="1816"/>
              <a:ext cx="153" cy="824"/>
            </a:xfrm>
            <a:custGeom>
              <a:avLst/>
              <a:gdLst>
                <a:gd name="T0" fmla="*/ 0 w 306"/>
                <a:gd name="T1" fmla="*/ 0 h 1646"/>
                <a:gd name="T2" fmla="*/ 1 w 306"/>
                <a:gd name="T3" fmla="*/ 1 h 1646"/>
                <a:gd name="T4" fmla="*/ 3 w 306"/>
                <a:gd name="T5" fmla="*/ 1 h 1646"/>
                <a:gd name="T6" fmla="*/ 5 w 306"/>
                <a:gd name="T7" fmla="*/ 1 h 1646"/>
                <a:gd name="T8" fmla="*/ 7 w 306"/>
                <a:gd name="T9" fmla="*/ 1 h 1646"/>
                <a:gd name="T10" fmla="*/ 10 w 306"/>
                <a:gd name="T11" fmla="*/ 1 h 1646"/>
                <a:gd name="T12" fmla="*/ 11 w 306"/>
                <a:gd name="T13" fmla="*/ 2 h 1646"/>
                <a:gd name="T14" fmla="*/ 14 w 306"/>
                <a:gd name="T15" fmla="*/ 2 h 1646"/>
                <a:gd name="T16" fmla="*/ 18 w 306"/>
                <a:gd name="T17" fmla="*/ 2 h 1646"/>
                <a:gd name="T18" fmla="*/ 19 w 306"/>
                <a:gd name="T19" fmla="*/ 2 h 1646"/>
                <a:gd name="T20" fmla="*/ 22 w 306"/>
                <a:gd name="T21" fmla="*/ 2 h 1646"/>
                <a:gd name="T22" fmla="*/ 25 w 306"/>
                <a:gd name="T23" fmla="*/ 2 h 1646"/>
                <a:gd name="T24" fmla="*/ 28 w 306"/>
                <a:gd name="T25" fmla="*/ 2 h 1646"/>
                <a:gd name="T26" fmla="*/ 30 w 306"/>
                <a:gd name="T27" fmla="*/ 2 h 1646"/>
                <a:gd name="T28" fmla="*/ 34 w 306"/>
                <a:gd name="T29" fmla="*/ 2 h 1646"/>
                <a:gd name="T30" fmla="*/ 36 w 306"/>
                <a:gd name="T31" fmla="*/ 2 h 1646"/>
                <a:gd name="T32" fmla="*/ 38 w 306"/>
                <a:gd name="T33" fmla="*/ 2 h 1646"/>
                <a:gd name="T34" fmla="*/ 38 w 306"/>
                <a:gd name="T35" fmla="*/ 53 h 1646"/>
                <a:gd name="T36" fmla="*/ 38 w 306"/>
                <a:gd name="T37" fmla="*/ 104 h 1646"/>
                <a:gd name="T38" fmla="*/ 38 w 306"/>
                <a:gd name="T39" fmla="*/ 154 h 1646"/>
                <a:gd name="T40" fmla="*/ 38 w 306"/>
                <a:gd name="T41" fmla="*/ 205 h 1646"/>
                <a:gd name="T42" fmla="*/ 37 w 306"/>
                <a:gd name="T43" fmla="*/ 205 h 1646"/>
                <a:gd name="T44" fmla="*/ 34 w 306"/>
                <a:gd name="T45" fmla="*/ 206 h 1646"/>
                <a:gd name="T46" fmla="*/ 31 w 306"/>
                <a:gd name="T47" fmla="*/ 206 h 1646"/>
                <a:gd name="T48" fmla="*/ 29 w 306"/>
                <a:gd name="T49" fmla="*/ 206 h 1646"/>
                <a:gd name="T50" fmla="*/ 26 w 306"/>
                <a:gd name="T51" fmla="*/ 207 h 1646"/>
                <a:gd name="T52" fmla="*/ 24 w 306"/>
                <a:gd name="T53" fmla="*/ 207 h 1646"/>
                <a:gd name="T54" fmla="*/ 21 w 306"/>
                <a:gd name="T55" fmla="*/ 206 h 1646"/>
                <a:gd name="T56" fmla="*/ 19 w 306"/>
                <a:gd name="T57" fmla="*/ 206 h 1646"/>
                <a:gd name="T58" fmla="*/ 17 w 306"/>
                <a:gd name="T59" fmla="*/ 206 h 1646"/>
                <a:gd name="T60" fmla="*/ 13 w 306"/>
                <a:gd name="T61" fmla="*/ 206 h 1646"/>
                <a:gd name="T62" fmla="*/ 11 w 306"/>
                <a:gd name="T63" fmla="*/ 205 h 1646"/>
                <a:gd name="T64" fmla="*/ 9 w 306"/>
                <a:gd name="T65" fmla="*/ 205 h 1646"/>
                <a:gd name="T66" fmla="*/ 6 w 306"/>
                <a:gd name="T67" fmla="*/ 205 h 1646"/>
                <a:gd name="T68" fmla="*/ 5 w 306"/>
                <a:gd name="T69" fmla="*/ 204 h 1646"/>
                <a:gd name="T70" fmla="*/ 2 w 306"/>
                <a:gd name="T71" fmla="*/ 204 h 1646"/>
                <a:gd name="T72" fmla="*/ 1 w 306"/>
                <a:gd name="T73" fmla="*/ 204 h 1646"/>
                <a:gd name="T74" fmla="*/ 1 w 306"/>
                <a:gd name="T75" fmla="*/ 153 h 1646"/>
                <a:gd name="T76" fmla="*/ 1 w 306"/>
                <a:gd name="T77" fmla="*/ 102 h 1646"/>
                <a:gd name="T78" fmla="*/ 1 w 306"/>
                <a:gd name="T79" fmla="*/ 51 h 1646"/>
                <a:gd name="T80" fmla="*/ 0 w 306"/>
                <a:gd name="T81" fmla="*/ 0 h 16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1646"/>
                <a:gd name="T125" fmla="*/ 306 w 306"/>
                <a:gd name="T126" fmla="*/ 1646 h 16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1646">
                  <a:moveTo>
                    <a:pt x="0" y="0"/>
                  </a:moveTo>
                  <a:lnTo>
                    <a:pt x="11" y="1"/>
                  </a:lnTo>
                  <a:lnTo>
                    <a:pt x="24" y="2"/>
                  </a:lnTo>
                  <a:lnTo>
                    <a:pt x="40" y="4"/>
                  </a:lnTo>
                  <a:lnTo>
                    <a:pt x="56" y="5"/>
                  </a:lnTo>
                  <a:lnTo>
                    <a:pt x="75" y="8"/>
                  </a:lnTo>
                  <a:lnTo>
                    <a:pt x="94" y="9"/>
                  </a:lnTo>
                  <a:lnTo>
                    <a:pt x="115" y="10"/>
                  </a:lnTo>
                  <a:lnTo>
                    <a:pt x="137" y="11"/>
                  </a:lnTo>
                  <a:lnTo>
                    <a:pt x="159" y="13"/>
                  </a:lnTo>
                  <a:lnTo>
                    <a:pt x="181" y="13"/>
                  </a:lnTo>
                  <a:lnTo>
                    <a:pt x="203" y="15"/>
                  </a:lnTo>
                  <a:lnTo>
                    <a:pt x="225" y="15"/>
                  </a:lnTo>
                  <a:lnTo>
                    <a:pt x="246" y="16"/>
                  </a:lnTo>
                  <a:lnTo>
                    <a:pt x="267" y="15"/>
                  </a:lnTo>
                  <a:lnTo>
                    <a:pt x="288" y="15"/>
                  </a:lnTo>
                  <a:lnTo>
                    <a:pt x="306" y="13"/>
                  </a:lnTo>
                  <a:lnTo>
                    <a:pt x="306" y="419"/>
                  </a:lnTo>
                  <a:lnTo>
                    <a:pt x="306" y="825"/>
                  </a:lnTo>
                  <a:lnTo>
                    <a:pt x="306" y="1230"/>
                  </a:lnTo>
                  <a:lnTo>
                    <a:pt x="306" y="1636"/>
                  </a:lnTo>
                  <a:lnTo>
                    <a:pt x="290" y="1639"/>
                  </a:lnTo>
                  <a:lnTo>
                    <a:pt x="272" y="1643"/>
                  </a:lnTo>
                  <a:lnTo>
                    <a:pt x="253" y="1644"/>
                  </a:lnTo>
                  <a:lnTo>
                    <a:pt x="234" y="1645"/>
                  </a:lnTo>
                  <a:lnTo>
                    <a:pt x="213" y="1646"/>
                  </a:lnTo>
                  <a:lnTo>
                    <a:pt x="192" y="1646"/>
                  </a:lnTo>
                  <a:lnTo>
                    <a:pt x="172" y="1645"/>
                  </a:lnTo>
                  <a:lnTo>
                    <a:pt x="151" y="1644"/>
                  </a:lnTo>
                  <a:lnTo>
                    <a:pt x="130" y="1643"/>
                  </a:lnTo>
                  <a:lnTo>
                    <a:pt x="109" y="1641"/>
                  </a:lnTo>
                  <a:lnTo>
                    <a:pt x="90" y="1638"/>
                  </a:lnTo>
                  <a:lnTo>
                    <a:pt x="70" y="1636"/>
                  </a:lnTo>
                  <a:lnTo>
                    <a:pt x="52" y="1632"/>
                  </a:lnTo>
                  <a:lnTo>
                    <a:pt x="34" y="1630"/>
                  </a:lnTo>
                  <a:lnTo>
                    <a:pt x="18" y="1627"/>
                  </a:lnTo>
                  <a:lnTo>
                    <a:pt x="4" y="1624"/>
                  </a:lnTo>
                  <a:lnTo>
                    <a:pt x="3" y="1218"/>
                  </a:lnTo>
                  <a:lnTo>
                    <a:pt x="2" y="812"/>
                  </a:lnTo>
                  <a:lnTo>
                    <a:pt x="1" y="405"/>
                  </a:lnTo>
                  <a:lnTo>
                    <a:pt x="0" y="0"/>
                  </a:lnTo>
                  <a:close/>
                </a:path>
              </a:pathLst>
            </a:custGeom>
            <a:solidFill>
              <a:srgbClr val="0080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44" name="Freeform 102"/>
            <p:cNvSpPr>
              <a:spLocks/>
            </p:cNvSpPr>
            <p:nvPr/>
          </p:nvSpPr>
          <p:spPr bwMode="auto">
            <a:xfrm>
              <a:off x="2591" y="1819"/>
              <a:ext cx="118" cy="821"/>
            </a:xfrm>
            <a:custGeom>
              <a:avLst/>
              <a:gdLst>
                <a:gd name="T0" fmla="*/ 0 w 235"/>
                <a:gd name="T1" fmla="*/ 0 h 1642"/>
                <a:gd name="T2" fmla="*/ 1 w 235"/>
                <a:gd name="T3" fmla="*/ 0 h 1642"/>
                <a:gd name="T4" fmla="*/ 2 w 235"/>
                <a:gd name="T5" fmla="*/ 1 h 1642"/>
                <a:gd name="T6" fmla="*/ 3 w 235"/>
                <a:gd name="T7" fmla="*/ 1 h 1642"/>
                <a:gd name="T8" fmla="*/ 5 w 235"/>
                <a:gd name="T9" fmla="*/ 1 h 1642"/>
                <a:gd name="T10" fmla="*/ 6 w 235"/>
                <a:gd name="T11" fmla="*/ 1 h 1642"/>
                <a:gd name="T12" fmla="*/ 8 w 235"/>
                <a:gd name="T13" fmla="*/ 1 h 1642"/>
                <a:gd name="T14" fmla="*/ 10 w 235"/>
                <a:gd name="T15" fmla="*/ 1 h 1642"/>
                <a:gd name="T16" fmla="*/ 12 w 235"/>
                <a:gd name="T17" fmla="*/ 1 h 1642"/>
                <a:gd name="T18" fmla="*/ 15 w 235"/>
                <a:gd name="T19" fmla="*/ 2 h 1642"/>
                <a:gd name="T20" fmla="*/ 17 w 235"/>
                <a:gd name="T21" fmla="*/ 2 h 1642"/>
                <a:gd name="T22" fmla="*/ 19 w 235"/>
                <a:gd name="T23" fmla="*/ 2 h 1642"/>
                <a:gd name="T24" fmla="*/ 21 w 235"/>
                <a:gd name="T25" fmla="*/ 2 h 1642"/>
                <a:gd name="T26" fmla="*/ 24 w 235"/>
                <a:gd name="T27" fmla="*/ 2 h 1642"/>
                <a:gd name="T28" fmla="*/ 26 w 235"/>
                <a:gd name="T29" fmla="*/ 2 h 1642"/>
                <a:gd name="T30" fmla="*/ 28 w 235"/>
                <a:gd name="T31" fmla="*/ 3 h 1642"/>
                <a:gd name="T32" fmla="*/ 30 w 235"/>
                <a:gd name="T33" fmla="*/ 3 h 1642"/>
                <a:gd name="T34" fmla="*/ 30 w 235"/>
                <a:gd name="T35" fmla="*/ 205 h 1642"/>
                <a:gd name="T36" fmla="*/ 28 w 235"/>
                <a:gd name="T37" fmla="*/ 205 h 1642"/>
                <a:gd name="T38" fmla="*/ 26 w 235"/>
                <a:gd name="T39" fmla="*/ 205 h 1642"/>
                <a:gd name="T40" fmla="*/ 24 w 235"/>
                <a:gd name="T41" fmla="*/ 205 h 1642"/>
                <a:gd name="T42" fmla="*/ 22 w 235"/>
                <a:gd name="T43" fmla="*/ 205 h 1642"/>
                <a:gd name="T44" fmla="*/ 20 w 235"/>
                <a:gd name="T45" fmla="*/ 205 h 1642"/>
                <a:gd name="T46" fmla="*/ 19 w 235"/>
                <a:gd name="T47" fmla="*/ 205 h 1642"/>
                <a:gd name="T48" fmla="*/ 17 w 235"/>
                <a:gd name="T49" fmla="*/ 205 h 1642"/>
                <a:gd name="T50" fmla="*/ 15 w 235"/>
                <a:gd name="T51" fmla="*/ 205 h 1642"/>
                <a:gd name="T52" fmla="*/ 13 w 235"/>
                <a:gd name="T53" fmla="*/ 205 h 1642"/>
                <a:gd name="T54" fmla="*/ 12 w 235"/>
                <a:gd name="T55" fmla="*/ 205 h 1642"/>
                <a:gd name="T56" fmla="*/ 10 w 235"/>
                <a:gd name="T57" fmla="*/ 204 h 1642"/>
                <a:gd name="T58" fmla="*/ 8 w 235"/>
                <a:gd name="T59" fmla="*/ 204 h 1642"/>
                <a:gd name="T60" fmla="*/ 6 w 235"/>
                <a:gd name="T61" fmla="*/ 204 h 1642"/>
                <a:gd name="T62" fmla="*/ 4 w 235"/>
                <a:gd name="T63" fmla="*/ 204 h 1642"/>
                <a:gd name="T64" fmla="*/ 3 w 235"/>
                <a:gd name="T65" fmla="*/ 204 h 1642"/>
                <a:gd name="T66" fmla="*/ 1 w 235"/>
                <a:gd name="T67" fmla="*/ 204 h 1642"/>
                <a:gd name="T68" fmla="*/ 0 w 235"/>
                <a:gd name="T69" fmla="*/ 0 h 16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5"/>
                <a:gd name="T106" fmla="*/ 0 h 1642"/>
                <a:gd name="T107" fmla="*/ 235 w 235"/>
                <a:gd name="T108" fmla="*/ 1642 h 16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5" h="1642">
                  <a:moveTo>
                    <a:pt x="0" y="0"/>
                  </a:moveTo>
                  <a:lnTo>
                    <a:pt x="6" y="0"/>
                  </a:lnTo>
                  <a:lnTo>
                    <a:pt x="13" y="2"/>
                  </a:lnTo>
                  <a:lnTo>
                    <a:pt x="23" y="2"/>
                  </a:lnTo>
                  <a:lnTo>
                    <a:pt x="35" y="3"/>
                  </a:lnTo>
                  <a:lnTo>
                    <a:pt x="48" y="4"/>
                  </a:lnTo>
                  <a:lnTo>
                    <a:pt x="63" y="5"/>
                  </a:lnTo>
                  <a:lnTo>
                    <a:pt x="78" y="7"/>
                  </a:lnTo>
                  <a:lnTo>
                    <a:pt x="96" y="8"/>
                  </a:lnTo>
                  <a:lnTo>
                    <a:pt x="114" y="10"/>
                  </a:lnTo>
                  <a:lnTo>
                    <a:pt x="131" y="12"/>
                  </a:lnTo>
                  <a:lnTo>
                    <a:pt x="150" y="13"/>
                  </a:lnTo>
                  <a:lnTo>
                    <a:pt x="168" y="14"/>
                  </a:lnTo>
                  <a:lnTo>
                    <a:pt x="186" y="15"/>
                  </a:lnTo>
                  <a:lnTo>
                    <a:pt x="203" y="15"/>
                  </a:lnTo>
                  <a:lnTo>
                    <a:pt x="220" y="17"/>
                  </a:lnTo>
                  <a:lnTo>
                    <a:pt x="235" y="17"/>
                  </a:lnTo>
                  <a:lnTo>
                    <a:pt x="235" y="1639"/>
                  </a:lnTo>
                  <a:lnTo>
                    <a:pt x="220" y="1641"/>
                  </a:lnTo>
                  <a:lnTo>
                    <a:pt x="205" y="1641"/>
                  </a:lnTo>
                  <a:lnTo>
                    <a:pt x="190" y="1642"/>
                  </a:lnTo>
                  <a:lnTo>
                    <a:pt x="175" y="1641"/>
                  </a:lnTo>
                  <a:lnTo>
                    <a:pt x="160" y="1641"/>
                  </a:lnTo>
                  <a:lnTo>
                    <a:pt x="146" y="1640"/>
                  </a:lnTo>
                  <a:lnTo>
                    <a:pt x="131" y="1639"/>
                  </a:lnTo>
                  <a:lnTo>
                    <a:pt x="116" y="1637"/>
                  </a:lnTo>
                  <a:lnTo>
                    <a:pt x="103" y="1636"/>
                  </a:lnTo>
                  <a:lnTo>
                    <a:pt x="89" y="1633"/>
                  </a:lnTo>
                  <a:lnTo>
                    <a:pt x="74" y="1632"/>
                  </a:lnTo>
                  <a:lnTo>
                    <a:pt x="60" y="1630"/>
                  </a:lnTo>
                  <a:lnTo>
                    <a:pt x="46" y="1629"/>
                  </a:lnTo>
                  <a:lnTo>
                    <a:pt x="32" y="1627"/>
                  </a:lnTo>
                  <a:lnTo>
                    <a:pt x="18" y="1626"/>
                  </a:lnTo>
                  <a:lnTo>
                    <a:pt x="5" y="1626"/>
                  </a:lnTo>
                  <a:lnTo>
                    <a:pt x="0" y="0"/>
                  </a:lnTo>
                  <a:close/>
                </a:path>
              </a:pathLst>
            </a:custGeom>
            <a:solidFill>
              <a:srgbClr val="0080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45" name="Freeform 103"/>
            <p:cNvSpPr>
              <a:spLocks/>
            </p:cNvSpPr>
            <p:nvPr/>
          </p:nvSpPr>
          <p:spPr bwMode="auto">
            <a:xfrm>
              <a:off x="2409" y="1978"/>
              <a:ext cx="607" cy="93"/>
            </a:xfrm>
            <a:custGeom>
              <a:avLst/>
              <a:gdLst>
                <a:gd name="T0" fmla="*/ 2 w 1215"/>
                <a:gd name="T1" fmla="*/ 0 h 187"/>
                <a:gd name="T2" fmla="*/ 4 w 1215"/>
                <a:gd name="T3" fmla="*/ 0 h 187"/>
                <a:gd name="T4" fmla="*/ 5 w 1215"/>
                <a:gd name="T5" fmla="*/ 0 h 187"/>
                <a:gd name="T6" fmla="*/ 5 w 1215"/>
                <a:gd name="T7" fmla="*/ 1 h 187"/>
                <a:gd name="T8" fmla="*/ 7 w 1215"/>
                <a:gd name="T9" fmla="*/ 3 h 187"/>
                <a:gd name="T10" fmla="*/ 12 w 1215"/>
                <a:gd name="T11" fmla="*/ 5 h 187"/>
                <a:gd name="T12" fmla="*/ 19 w 1215"/>
                <a:gd name="T13" fmla="*/ 8 h 187"/>
                <a:gd name="T14" fmla="*/ 27 w 1215"/>
                <a:gd name="T15" fmla="*/ 10 h 187"/>
                <a:gd name="T16" fmla="*/ 36 w 1215"/>
                <a:gd name="T17" fmla="*/ 11 h 187"/>
                <a:gd name="T18" fmla="*/ 45 w 1215"/>
                <a:gd name="T19" fmla="*/ 12 h 187"/>
                <a:gd name="T20" fmla="*/ 56 w 1215"/>
                <a:gd name="T21" fmla="*/ 13 h 187"/>
                <a:gd name="T22" fmla="*/ 66 w 1215"/>
                <a:gd name="T23" fmla="*/ 14 h 187"/>
                <a:gd name="T24" fmla="*/ 77 w 1215"/>
                <a:gd name="T25" fmla="*/ 14 h 187"/>
                <a:gd name="T26" fmla="*/ 88 w 1215"/>
                <a:gd name="T27" fmla="*/ 13 h 187"/>
                <a:gd name="T28" fmla="*/ 99 w 1215"/>
                <a:gd name="T29" fmla="*/ 13 h 187"/>
                <a:gd name="T30" fmla="*/ 110 w 1215"/>
                <a:gd name="T31" fmla="*/ 11 h 187"/>
                <a:gd name="T32" fmla="*/ 120 w 1215"/>
                <a:gd name="T33" fmla="*/ 10 h 187"/>
                <a:gd name="T34" fmla="*/ 129 w 1215"/>
                <a:gd name="T35" fmla="*/ 8 h 187"/>
                <a:gd name="T36" fmla="*/ 138 w 1215"/>
                <a:gd name="T37" fmla="*/ 5 h 187"/>
                <a:gd name="T38" fmla="*/ 145 w 1215"/>
                <a:gd name="T39" fmla="*/ 2 h 187"/>
                <a:gd name="T40" fmla="*/ 151 w 1215"/>
                <a:gd name="T41" fmla="*/ 2 h 187"/>
                <a:gd name="T42" fmla="*/ 148 w 1215"/>
                <a:gd name="T43" fmla="*/ 11 h 187"/>
                <a:gd name="T44" fmla="*/ 142 w 1215"/>
                <a:gd name="T45" fmla="*/ 13 h 187"/>
                <a:gd name="T46" fmla="*/ 135 w 1215"/>
                <a:gd name="T47" fmla="*/ 16 h 187"/>
                <a:gd name="T48" fmla="*/ 127 w 1215"/>
                <a:gd name="T49" fmla="*/ 18 h 187"/>
                <a:gd name="T50" fmla="*/ 118 w 1215"/>
                <a:gd name="T51" fmla="*/ 19 h 187"/>
                <a:gd name="T52" fmla="*/ 108 w 1215"/>
                <a:gd name="T53" fmla="*/ 21 h 187"/>
                <a:gd name="T54" fmla="*/ 97 w 1215"/>
                <a:gd name="T55" fmla="*/ 22 h 187"/>
                <a:gd name="T56" fmla="*/ 86 w 1215"/>
                <a:gd name="T57" fmla="*/ 23 h 187"/>
                <a:gd name="T58" fmla="*/ 74 w 1215"/>
                <a:gd name="T59" fmla="*/ 23 h 187"/>
                <a:gd name="T60" fmla="*/ 62 w 1215"/>
                <a:gd name="T61" fmla="*/ 23 h 187"/>
                <a:gd name="T62" fmla="*/ 51 w 1215"/>
                <a:gd name="T63" fmla="*/ 22 h 187"/>
                <a:gd name="T64" fmla="*/ 40 w 1215"/>
                <a:gd name="T65" fmla="*/ 21 h 187"/>
                <a:gd name="T66" fmla="*/ 30 w 1215"/>
                <a:gd name="T67" fmla="*/ 19 h 187"/>
                <a:gd name="T68" fmla="*/ 20 w 1215"/>
                <a:gd name="T69" fmla="*/ 17 h 187"/>
                <a:gd name="T70" fmla="*/ 11 w 1215"/>
                <a:gd name="T71" fmla="*/ 15 h 187"/>
                <a:gd name="T72" fmla="*/ 4 w 1215"/>
                <a:gd name="T73" fmla="*/ 12 h 187"/>
                <a:gd name="T74" fmla="*/ 0 w 1215"/>
                <a:gd name="T75" fmla="*/ 7 h 187"/>
                <a:gd name="T76" fmla="*/ 0 w 1215"/>
                <a:gd name="T77" fmla="*/ 2 h 1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5"/>
                <a:gd name="T118" fmla="*/ 0 h 187"/>
                <a:gd name="T119" fmla="*/ 1215 w 1215"/>
                <a:gd name="T120" fmla="*/ 187 h 1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5" h="187">
                  <a:moveTo>
                    <a:pt x="12" y="4"/>
                  </a:moveTo>
                  <a:lnTo>
                    <a:pt x="19" y="3"/>
                  </a:lnTo>
                  <a:lnTo>
                    <a:pt x="27" y="0"/>
                  </a:lnTo>
                  <a:lnTo>
                    <a:pt x="37" y="0"/>
                  </a:lnTo>
                  <a:lnTo>
                    <a:pt x="42" y="1"/>
                  </a:lnTo>
                  <a:lnTo>
                    <a:pt x="45" y="4"/>
                  </a:lnTo>
                  <a:lnTo>
                    <a:pt x="45" y="7"/>
                  </a:lnTo>
                  <a:lnTo>
                    <a:pt x="44" y="12"/>
                  </a:lnTo>
                  <a:lnTo>
                    <a:pt x="46" y="15"/>
                  </a:lnTo>
                  <a:lnTo>
                    <a:pt x="62" y="27"/>
                  </a:lnTo>
                  <a:lnTo>
                    <a:pt x="80" y="37"/>
                  </a:lnTo>
                  <a:lnTo>
                    <a:pt x="102" y="46"/>
                  </a:lnTo>
                  <a:lnTo>
                    <a:pt x="128" y="56"/>
                  </a:lnTo>
                  <a:lnTo>
                    <a:pt x="155" y="65"/>
                  </a:lnTo>
                  <a:lnTo>
                    <a:pt x="185" y="73"/>
                  </a:lnTo>
                  <a:lnTo>
                    <a:pt x="218" y="80"/>
                  </a:lnTo>
                  <a:lnTo>
                    <a:pt x="252" y="87"/>
                  </a:lnTo>
                  <a:lnTo>
                    <a:pt x="288" y="92"/>
                  </a:lnTo>
                  <a:lnTo>
                    <a:pt x="326" y="97"/>
                  </a:lnTo>
                  <a:lnTo>
                    <a:pt x="365" y="102"/>
                  </a:lnTo>
                  <a:lnTo>
                    <a:pt x="405" y="105"/>
                  </a:lnTo>
                  <a:lnTo>
                    <a:pt x="448" y="109"/>
                  </a:lnTo>
                  <a:lnTo>
                    <a:pt x="491" y="111"/>
                  </a:lnTo>
                  <a:lnTo>
                    <a:pt x="533" y="112"/>
                  </a:lnTo>
                  <a:lnTo>
                    <a:pt x="577" y="113"/>
                  </a:lnTo>
                  <a:lnTo>
                    <a:pt x="622" y="112"/>
                  </a:lnTo>
                  <a:lnTo>
                    <a:pt x="666" y="112"/>
                  </a:lnTo>
                  <a:lnTo>
                    <a:pt x="711" y="110"/>
                  </a:lnTo>
                  <a:lnTo>
                    <a:pt x="755" y="107"/>
                  </a:lnTo>
                  <a:lnTo>
                    <a:pt x="799" y="104"/>
                  </a:lnTo>
                  <a:lnTo>
                    <a:pt x="841" y="99"/>
                  </a:lnTo>
                  <a:lnTo>
                    <a:pt x="883" y="95"/>
                  </a:lnTo>
                  <a:lnTo>
                    <a:pt x="924" y="88"/>
                  </a:lnTo>
                  <a:lnTo>
                    <a:pt x="964" y="81"/>
                  </a:lnTo>
                  <a:lnTo>
                    <a:pt x="1003" y="74"/>
                  </a:lnTo>
                  <a:lnTo>
                    <a:pt x="1039" y="65"/>
                  </a:lnTo>
                  <a:lnTo>
                    <a:pt x="1075" y="56"/>
                  </a:lnTo>
                  <a:lnTo>
                    <a:pt x="1109" y="45"/>
                  </a:lnTo>
                  <a:lnTo>
                    <a:pt x="1140" y="34"/>
                  </a:lnTo>
                  <a:lnTo>
                    <a:pt x="1167" y="21"/>
                  </a:lnTo>
                  <a:lnTo>
                    <a:pt x="1194" y="7"/>
                  </a:lnTo>
                  <a:lnTo>
                    <a:pt x="1215" y="18"/>
                  </a:lnTo>
                  <a:lnTo>
                    <a:pt x="1207" y="76"/>
                  </a:lnTo>
                  <a:lnTo>
                    <a:pt x="1188" y="88"/>
                  </a:lnTo>
                  <a:lnTo>
                    <a:pt x="1167" y="99"/>
                  </a:lnTo>
                  <a:lnTo>
                    <a:pt x="1143" y="110"/>
                  </a:lnTo>
                  <a:lnTo>
                    <a:pt x="1117" y="119"/>
                  </a:lnTo>
                  <a:lnTo>
                    <a:pt x="1087" y="128"/>
                  </a:lnTo>
                  <a:lnTo>
                    <a:pt x="1054" y="137"/>
                  </a:lnTo>
                  <a:lnTo>
                    <a:pt x="1020" y="145"/>
                  </a:lnTo>
                  <a:lnTo>
                    <a:pt x="984" y="152"/>
                  </a:lnTo>
                  <a:lnTo>
                    <a:pt x="945" y="159"/>
                  </a:lnTo>
                  <a:lnTo>
                    <a:pt x="906" y="165"/>
                  </a:lnTo>
                  <a:lnTo>
                    <a:pt x="864" y="171"/>
                  </a:lnTo>
                  <a:lnTo>
                    <a:pt x="822" y="175"/>
                  </a:lnTo>
                  <a:lnTo>
                    <a:pt x="778" y="179"/>
                  </a:lnTo>
                  <a:lnTo>
                    <a:pt x="733" y="182"/>
                  </a:lnTo>
                  <a:lnTo>
                    <a:pt x="688" y="185"/>
                  </a:lnTo>
                  <a:lnTo>
                    <a:pt x="642" y="186"/>
                  </a:lnTo>
                  <a:lnTo>
                    <a:pt x="596" y="187"/>
                  </a:lnTo>
                  <a:lnTo>
                    <a:pt x="550" y="186"/>
                  </a:lnTo>
                  <a:lnTo>
                    <a:pt x="503" y="185"/>
                  </a:lnTo>
                  <a:lnTo>
                    <a:pt x="458" y="184"/>
                  </a:lnTo>
                  <a:lnTo>
                    <a:pt x="414" y="180"/>
                  </a:lnTo>
                  <a:lnTo>
                    <a:pt x="369" y="177"/>
                  </a:lnTo>
                  <a:lnTo>
                    <a:pt x="325" y="171"/>
                  </a:lnTo>
                  <a:lnTo>
                    <a:pt x="282" y="165"/>
                  </a:lnTo>
                  <a:lnTo>
                    <a:pt x="242" y="158"/>
                  </a:lnTo>
                  <a:lnTo>
                    <a:pt x="201" y="151"/>
                  </a:lnTo>
                  <a:lnTo>
                    <a:pt x="163" y="142"/>
                  </a:lnTo>
                  <a:lnTo>
                    <a:pt x="128" y="132"/>
                  </a:lnTo>
                  <a:lnTo>
                    <a:pt x="94" y="121"/>
                  </a:lnTo>
                  <a:lnTo>
                    <a:pt x="62" y="109"/>
                  </a:lnTo>
                  <a:lnTo>
                    <a:pt x="33" y="96"/>
                  </a:lnTo>
                  <a:lnTo>
                    <a:pt x="7" y="81"/>
                  </a:lnTo>
                  <a:lnTo>
                    <a:pt x="0" y="59"/>
                  </a:lnTo>
                  <a:lnTo>
                    <a:pt x="0" y="39"/>
                  </a:lnTo>
                  <a:lnTo>
                    <a:pt x="3" y="22"/>
                  </a:lnTo>
                  <a:lnTo>
                    <a:pt x="12" y="4"/>
                  </a:lnTo>
                  <a:close/>
                </a:path>
              </a:pathLst>
            </a:custGeom>
            <a:solidFill>
              <a:srgbClr val="00335B"/>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46" name="Freeform 104"/>
            <p:cNvSpPr>
              <a:spLocks/>
            </p:cNvSpPr>
            <p:nvPr/>
          </p:nvSpPr>
          <p:spPr bwMode="auto">
            <a:xfrm>
              <a:off x="2412" y="2296"/>
              <a:ext cx="606" cy="87"/>
            </a:xfrm>
            <a:custGeom>
              <a:avLst/>
              <a:gdLst>
                <a:gd name="T0" fmla="*/ 1 w 1212"/>
                <a:gd name="T1" fmla="*/ 2 h 172"/>
                <a:gd name="T2" fmla="*/ 5 w 1212"/>
                <a:gd name="T3" fmla="*/ 1 h 172"/>
                <a:gd name="T4" fmla="*/ 5 w 1212"/>
                <a:gd name="T5" fmla="*/ 1 h 172"/>
                <a:gd name="T6" fmla="*/ 5 w 1212"/>
                <a:gd name="T7" fmla="*/ 3 h 172"/>
                <a:gd name="T8" fmla="*/ 9 w 1212"/>
                <a:gd name="T9" fmla="*/ 4 h 172"/>
                <a:gd name="T10" fmla="*/ 18 w 1212"/>
                <a:gd name="T11" fmla="*/ 6 h 172"/>
                <a:gd name="T12" fmla="*/ 25 w 1212"/>
                <a:gd name="T13" fmla="*/ 8 h 172"/>
                <a:gd name="T14" fmla="*/ 35 w 1212"/>
                <a:gd name="T15" fmla="*/ 10 h 172"/>
                <a:gd name="T16" fmla="*/ 42 w 1212"/>
                <a:gd name="T17" fmla="*/ 11 h 172"/>
                <a:gd name="T18" fmla="*/ 51 w 1212"/>
                <a:gd name="T19" fmla="*/ 12 h 172"/>
                <a:gd name="T20" fmla="*/ 60 w 1212"/>
                <a:gd name="T21" fmla="*/ 13 h 172"/>
                <a:gd name="T22" fmla="*/ 70 w 1212"/>
                <a:gd name="T23" fmla="*/ 13 h 172"/>
                <a:gd name="T24" fmla="*/ 78 w 1212"/>
                <a:gd name="T25" fmla="*/ 13 h 172"/>
                <a:gd name="T26" fmla="*/ 88 w 1212"/>
                <a:gd name="T27" fmla="*/ 13 h 172"/>
                <a:gd name="T28" fmla="*/ 97 w 1212"/>
                <a:gd name="T29" fmla="*/ 12 h 172"/>
                <a:gd name="T30" fmla="*/ 106 w 1212"/>
                <a:gd name="T31" fmla="*/ 11 h 172"/>
                <a:gd name="T32" fmla="*/ 115 w 1212"/>
                <a:gd name="T33" fmla="*/ 9 h 172"/>
                <a:gd name="T34" fmla="*/ 124 w 1212"/>
                <a:gd name="T35" fmla="*/ 7 h 172"/>
                <a:gd name="T36" fmla="*/ 134 w 1212"/>
                <a:gd name="T37" fmla="*/ 5 h 172"/>
                <a:gd name="T38" fmla="*/ 143 w 1212"/>
                <a:gd name="T39" fmla="*/ 2 h 172"/>
                <a:gd name="T40" fmla="*/ 152 w 1212"/>
                <a:gd name="T41" fmla="*/ 2 h 172"/>
                <a:gd name="T42" fmla="*/ 147 w 1212"/>
                <a:gd name="T43" fmla="*/ 10 h 172"/>
                <a:gd name="T44" fmla="*/ 137 w 1212"/>
                <a:gd name="T45" fmla="*/ 13 h 172"/>
                <a:gd name="T46" fmla="*/ 127 w 1212"/>
                <a:gd name="T47" fmla="*/ 15 h 172"/>
                <a:gd name="T48" fmla="*/ 117 w 1212"/>
                <a:gd name="T49" fmla="*/ 17 h 172"/>
                <a:gd name="T50" fmla="*/ 107 w 1212"/>
                <a:gd name="T51" fmla="*/ 19 h 172"/>
                <a:gd name="T52" fmla="*/ 98 w 1212"/>
                <a:gd name="T53" fmla="*/ 21 h 172"/>
                <a:gd name="T54" fmla="*/ 88 w 1212"/>
                <a:gd name="T55" fmla="*/ 21 h 172"/>
                <a:gd name="T56" fmla="*/ 79 w 1212"/>
                <a:gd name="T57" fmla="*/ 22 h 172"/>
                <a:gd name="T58" fmla="*/ 70 w 1212"/>
                <a:gd name="T59" fmla="*/ 22 h 172"/>
                <a:gd name="T60" fmla="*/ 60 w 1212"/>
                <a:gd name="T61" fmla="*/ 22 h 172"/>
                <a:gd name="T62" fmla="*/ 51 w 1212"/>
                <a:gd name="T63" fmla="*/ 21 h 172"/>
                <a:gd name="T64" fmla="*/ 41 w 1212"/>
                <a:gd name="T65" fmla="*/ 20 h 172"/>
                <a:gd name="T66" fmla="*/ 33 w 1212"/>
                <a:gd name="T67" fmla="*/ 19 h 172"/>
                <a:gd name="T68" fmla="*/ 23 w 1212"/>
                <a:gd name="T69" fmla="*/ 17 h 172"/>
                <a:gd name="T70" fmla="*/ 14 w 1212"/>
                <a:gd name="T71" fmla="*/ 15 h 172"/>
                <a:gd name="T72" fmla="*/ 5 w 1212"/>
                <a:gd name="T73" fmla="*/ 12 h 172"/>
                <a:gd name="T74" fmla="*/ 1 w 1212"/>
                <a:gd name="T75" fmla="*/ 9 h 172"/>
                <a:gd name="T76" fmla="*/ 1 w 1212"/>
                <a:gd name="T77" fmla="*/ 5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2"/>
                <a:gd name="T118" fmla="*/ 0 h 172"/>
                <a:gd name="T119" fmla="*/ 1212 w 1212"/>
                <a:gd name="T120" fmla="*/ 172 h 1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2" h="172">
                  <a:moveTo>
                    <a:pt x="8" y="11"/>
                  </a:moveTo>
                  <a:lnTo>
                    <a:pt x="15" y="10"/>
                  </a:lnTo>
                  <a:lnTo>
                    <a:pt x="24" y="8"/>
                  </a:lnTo>
                  <a:lnTo>
                    <a:pt x="34" y="5"/>
                  </a:lnTo>
                  <a:lnTo>
                    <a:pt x="41" y="4"/>
                  </a:lnTo>
                  <a:lnTo>
                    <a:pt x="42" y="8"/>
                  </a:lnTo>
                  <a:lnTo>
                    <a:pt x="41" y="12"/>
                  </a:lnTo>
                  <a:lnTo>
                    <a:pt x="39" y="18"/>
                  </a:lnTo>
                  <a:lnTo>
                    <a:pt x="40" y="20"/>
                  </a:lnTo>
                  <a:lnTo>
                    <a:pt x="72" y="29"/>
                  </a:lnTo>
                  <a:lnTo>
                    <a:pt x="104" y="38"/>
                  </a:lnTo>
                  <a:lnTo>
                    <a:pt x="137" y="46"/>
                  </a:lnTo>
                  <a:lnTo>
                    <a:pt x="170" y="54"/>
                  </a:lnTo>
                  <a:lnTo>
                    <a:pt x="204" y="61"/>
                  </a:lnTo>
                  <a:lnTo>
                    <a:pt x="238" y="66"/>
                  </a:lnTo>
                  <a:lnTo>
                    <a:pt x="273" y="73"/>
                  </a:lnTo>
                  <a:lnTo>
                    <a:pt x="307" y="79"/>
                  </a:lnTo>
                  <a:lnTo>
                    <a:pt x="342" y="84"/>
                  </a:lnTo>
                  <a:lnTo>
                    <a:pt x="378" y="88"/>
                  </a:lnTo>
                  <a:lnTo>
                    <a:pt x="413" y="92"/>
                  </a:lnTo>
                  <a:lnTo>
                    <a:pt x="449" y="95"/>
                  </a:lnTo>
                  <a:lnTo>
                    <a:pt x="485" y="97"/>
                  </a:lnTo>
                  <a:lnTo>
                    <a:pt x="520" y="100"/>
                  </a:lnTo>
                  <a:lnTo>
                    <a:pt x="557" y="101"/>
                  </a:lnTo>
                  <a:lnTo>
                    <a:pt x="593" y="101"/>
                  </a:lnTo>
                  <a:lnTo>
                    <a:pt x="630" y="101"/>
                  </a:lnTo>
                  <a:lnTo>
                    <a:pt x="667" y="101"/>
                  </a:lnTo>
                  <a:lnTo>
                    <a:pt x="704" y="99"/>
                  </a:lnTo>
                  <a:lnTo>
                    <a:pt x="741" y="96"/>
                  </a:lnTo>
                  <a:lnTo>
                    <a:pt x="776" y="93"/>
                  </a:lnTo>
                  <a:lnTo>
                    <a:pt x="813" y="89"/>
                  </a:lnTo>
                  <a:lnTo>
                    <a:pt x="850" y="85"/>
                  </a:lnTo>
                  <a:lnTo>
                    <a:pt x="887" y="79"/>
                  </a:lnTo>
                  <a:lnTo>
                    <a:pt x="923" y="72"/>
                  </a:lnTo>
                  <a:lnTo>
                    <a:pt x="960" y="64"/>
                  </a:lnTo>
                  <a:lnTo>
                    <a:pt x="995" y="56"/>
                  </a:lnTo>
                  <a:lnTo>
                    <a:pt x="1032" y="47"/>
                  </a:lnTo>
                  <a:lnTo>
                    <a:pt x="1068" y="36"/>
                  </a:lnTo>
                  <a:lnTo>
                    <a:pt x="1104" y="25"/>
                  </a:lnTo>
                  <a:lnTo>
                    <a:pt x="1139" y="13"/>
                  </a:lnTo>
                  <a:lnTo>
                    <a:pt x="1174" y="0"/>
                  </a:lnTo>
                  <a:lnTo>
                    <a:pt x="1212" y="10"/>
                  </a:lnTo>
                  <a:lnTo>
                    <a:pt x="1212" y="69"/>
                  </a:lnTo>
                  <a:lnTo>
                    <a:pt x="1173" y="80"/>
                  </a:lnTo>
                  <a:lnTo>
                    <a:pt x="1134" y="91"/>
                  </a:lnTo>
                  <a:lnTo>
                    <a:pt x="1094" y="101"/>
                  </a:lnTo>
                  <a:lnTo>
                    <a:pt x="1055" y="111"/>
                  </a:lnTo>
                  <a:lnTo>
                    <a:pt x="1017" y="119"/>
                  </a:lnTo>
                  <a:lnTo>
                    <a:pt x="978" y="129"/>
                  </a:lnTo>
                  <a:lnTo>
                    <a:pt x="940" y="135"/>
                  </a:lnTo>
                  <a:lnTo>
                    <a:pt x="901" y="142"/>
                  </a:lnTo>
                  <a:lnTo>
                    <a:pt x="863" y="149"/>
                  </a:lnTo>
                  <a:lnTo>
                    <a:pt x="825" y="154"/>
                  </a:lnTo>
                  <a:lnTo>
                    <a:pt x="786" y="160"/>
                  </a:lnTo>
                  <a:lnTo>
                    <a:pt x="748" y="163"/>
                  </a:lnTo>
                  <a:lnTo>
                    <a:pt x="710" y="167"/>
                  </a:lnTo>
                  <a:lnTo>
                    <a:pt x="671" y="169"/>
                  </a:lnTo>
                  <a:lnTo>
                    <a:pt x="635" y="171"/>
                  </a:lnTo>
                  <a:lnTo>
                    <a:pt x="597" y="172"/>
                  </a:lnTo>
                  <a:lnTo>
                    <a:pt x="559" y="172"/>
                  </a:lnTo>
                  <a:lnTo>
                    <a:pt x="520" y="172"/>
                  </a:lnTo>
                  <a:lnTo>
                    <a:pt x="484" y="171"/>
                  </a:lnTo>
                  <a:lnTo>
                    <a:pt x="447" y="169"/>
                  </a:lnTo>
                  <a:lnTo>
                    <a:pt x="409" y="167"/>
                  </a:lnTo>
                  <a:lnTo>
                    <a:pt x="372" y="163"/>
                  </a:lnTo>
                  <a:lnTo>
                    <a:pt x="335" y="159"/>
                  </a:lnTo>
                  <a:lnTo>
                    <a:pt x="298" y="154"/>
                  </a:lnTo>
                  <a:lnTo>
                    <a:pt x="261" y="147"/>
                  </a:lnTo>
                  <a:lnTo>
                    <a:pt x="224" y="140"/>
                  </a:lnTo>
                  <a:lnTo>
                    <a:pt x="187" y="132"/>
                  </a:lnTo>
                  <a:lnTo>
                    <a:pt x="152" y="124"/>
                  </a:lnTo>
                  <a:lnTo>
                    <a:pt x="115" y="115"/>
                  </a:lnTo>
                  <a:lnTo>
                    <a:pt x="79" y="104"/>
                  </a:lnTo>
                  <a:lnTo>
                    <a:pt x="42" y="93"/>
                  </a:lnTo>
                  <a:lnTo>
                    <a:pt x="6" y="80"/>
                  </a:lnTo>
                  <a:lnTo>
                    <a:pt x="3" y="67"/>
                  </a:lnTo>
                  <a:lnTo>
                    <a:pt x="0" y="53"/>
                  </a:lnTo>
                  <a:lnTo>
                    <a:pt x="1" y="34"/>
                  </a:lnTo>
                  <a:lnTo>
                    <a:pt x="8" y="11"/>
                  </a:lnTo>
                  <a:close/>
                </a:path>
              </a:pathLst>
            </a:custGeom>
            <a:solidFill>
              <a:srgbClr val="00335B"/>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48" name="Freeform 105"/>
            <p:cNvSpPr>
              <a:spLocks/>
            </p:cNvSpPr>
            <p:nvPr/>
          </p:nvSpPr>
          <p:spPr bwMode="auto">
            <a:xfrm>
              <a:off x="2437" y="1984"/>
              <a:ext cx="539" cy="58"/>
            </a:xfrm>
            <a:custGeom>
              <a:avLst/>
              <a:gdLst>
                <a:gd name="T0" fmla="*/ 4 w 1078"/>
                <a:gd name="T1" fmla="*/ 3 h 115"/>
                <a:gd name="T2" fmla="*/ 13 w 1078"/>
                <a:gd name="T3" fmla="*/ 5 h 115"/>
                <a:gd name="T4" fmla="*/ 23 w 1078"/>
                <a:gd name="T5" fmla="*/ 7 h 115"/>
                <a:gd name="T6" fmla="*/ 33 w 1078"/>
                <a:gd name="T7" fmla="*/ 8 h 115"/>
                <a:gd name="T8" fmla="*/ 41 w 1078"/>
                <a:gd name="T9" fmla="*/ 9 h 115"/>
                <a:gd name="T10" fmla="*/ 50 w 1078"/>
                <a:gd name="T11" fmla="*/ 10 h 115"/>
                <a:gd name="T12" fmla="*/ 59 w 1078"/>
                <a:gd name="T13" fmla="*/ 10 h 115"/>
                <a:gd name="T14" fmla="*/ 68 w 1078"/>
                <a:gd name="T15" fmla="*/ 9 h 115"/>
                <a:gd name="T16" fmla="*/ 77 w 1078"/>
                <a:gd name="T17" fmla="*/ 9 h 115"/>
                <a:gd name="T18" fmla="*/ 86 w 1078"/>
                <a:gd name="T19" fmla="*/ 8 h 115"/>
                <a:gd name="T20" fmla="*/ 94 w 1078"/>
                <a:gd name="T21" fmla="*/ 7 h 115"/>
                <a:gd name="T22" fmla="*/ 102 w 1078"/>
                <a:gd name="T23" fmla="*/ 6 h 115"/>
                <a:gd name="T24" fmla="*/ 110 w 1078"/>
                <a:gd name="T25" fmla="*/ 5 h 115"/>
                <a:gd name="T26" fmla="*/ 117 w 1078"/>
                <a:gd name="T27" fmla="*/ 4 h 115"/>
                <a:gd name="T28" fmla="*/ 125 w 1078"/>
                <a:gd name="T29" fmla="*/ 2 h 115"/>
                <a:gd name="T30" fmla="*/ 132 w 1078"/>
                <a:gd name="T31" fmla="*/ 1 h 115"/>
                <a:gd name="T32" fmla="*/ 132 w 1078"/>
                <a:gd name="T33" fmla="*/ 8 h 115"/>
                <a:gd name="T34" fmla="*/ 122 w 1078"/>
                <a:gd name="T35" fmla="*/ 10 h 115"/>
                <a:gd name="T36" fmla="*/ 114 w 1078"/>
                <a:gd name="T37" fmla="*/ 11 h 115"/>
                <a:gd name="T38" fmla="*/ 105 w 1078"/>
                <a:gd name="T39" fmla="*/ 12 h 115"/>
                <a:gd name="T40" fmla="*/ 97 w 1078"/>
                <a:gd name="T41" fmla="*/ 13 h 115"/>
                <a:gd name="T42" fmla="*/ 89 w 1078"/>
                <a:gd name="T43" fmla="*/ 14 h 115"/>
                <a:gd name="T44" fmla="*/ 82 w 1078"/>
                <a:gd name="T45" fmla="*/ 14 h 115"/>
                <a:gd name="T46" fmla="*/ 74 w 1078"/>
                <a:gd name="T47" fmla="*/ 15 h 115"/>
                <a:gd name="T48" fmla="*/ 67 w 1078"/>
                <a:gd name="T49" fmla="*/ 15 h 115"/>
                <a:gd name="T50" fmla="*/ 59 w 1078"/>
                <a:gd name="T51" fmla="*/ 15 h 115"/>
                <a:gd name="T52" fmla="*/ 51 w 1078"/>
                <a:gd name="T53" fmla="*/ 15 h 115"/>
                <a:gd name="T54" fmla="*/ 44 w 1078"/>
                <a:gd name="T55" fmla="*/ 14 h 115"/>
                <a:gd name="T56" fmla="*/ 36 w 1078"/>
                <a:gd name="T57" fmla="*/ 13 h 115"/>
                <a:gd name="T58" fmla="*/ 29 w 1078"/>
                <a:gd name="T59" fmla="*/ 12 h 115"/>
                <a:gd name="T60" fmla="*/ 21 w 1078"/>
                <a:gd name="T61" fmla="*/ 11 h 115"/>
                <a:gd name="T62" fmla="*/ 13 w 1078"/>
                <a:gd name="T63" fmla="*/ 10 h 115"/>
                <a:gd name="T64" fmla="*/ 5 w 1078"/>
                <a:gd name="T65" fmla="*/ 8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8"/>
                <a:gd name="T100" fmla="*/ 0 h 115"/>
                <a:gd name="T101" fmla="*/ 1078 w 1078"/>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8" h="115">
                  <a:moveTo>
                    <a:pt x="0" y="10"/>
                  </a:moveTo>
                  <a:lnTo>
                    <a:pt x="37" y="21"/>
                  </a:lnTo>
                  <a:lnTo>
                    <a:pt x="73" y="30"/>
                  </a:lnTo>
                  <a:lnTo>
                    <a:pt x="110" y="38"/>
                  </a:lnTo>
                  <a:lnTo>
                    <a:pt x="147" y="45"/>
                  </a:lnTo>
                  <a:lnTo>
                    <a:pt x="184" y="52"/>
                  </a:lnTo>
                  <a:lnTo>
                    <a:pt x="220" y="58"/>
                  </a:lnTo>
                  <a:lnTo>
                    <a:pt x="257" y="62"/>
                  </a:lnTo>
                  <a:lnTo>
                    <a:pt x="295" y="66"/>
                  </a:lnTo>
                  <a:lnTo>
                    <a:pt x="332" y="69"/>
                  </a:lnTo>
                  <a:lnTo>
                    <a:pt x="368" y="70"/>
                  </a:lnTo>
                  <a:lnTo>
                    <a:pt x="405" y="73"/>
                  </a:lnTo>
                  <a:lnTo>
                    <a:pt x="442" y="74"/>
                  </a:lnTo>
                  <a:lnTo>
                    <a:pt x="477" y="74"/>
                  </a:lnTo>
                  <a:lnTo>
                    <a:pt x="514" y="73"/>
                  </a:lnTo>
                  <a:lnTo>
                    <a:pt x="550" y="71"/>
                  </a:lnTo>
                  <a:lnTo>
                    <a:pt x="585" y="70"/>
                  </a:lnTo>
                  <a:lnTo>
                    <a:pt x="620" y="68"/>
                  </a:lnTo>
                  <a:lnTo>
                    <a:pt x="655" y="66"/>
                  </a:lnTo>
                  <a:lnTo>
                    <a:pt x="688" y="63"/>
                  </a:lnTo>
                  <a:lnTo>
                    <a:pt x="723" y="60"/>
                  </a:lnTo>
                  <a:lnTo>
                    <a:pt x="756" y="55"/>
                  </a:lnTo>
                  <a:lnTo>
                    <a:pt x="789" y="52"/>
                  </a:lnTo>
                  <a:lnTo>
                    <a:pt x="821" y="47"/>
                  </a:lnTo>
                  <a:lnTo>
                    <a:pt x="852" y="43"/>
                  </a:lnTo>
                  <a:lnTo>
                    <a:pt x="883" y="38"/>
                  </a:lnTo>
                  <a:lnTo>
                    <a:pt x="913" y="32"/>
                  </a:lnTo>
                  <a:lnTo>
                    <a:pt x="943" y="28"/>
                  </a:lnTo>
                  <a:lnTo>
                    <a:pt x="972" y="22"/>
                  </a:lnTo>
                  <a:lnTo>
                    <a:pt x="1000" y="16"/>
                  </a:lnTo>
                  <a:lnTo>
                    <a:pt x="1026" y="12"/>
                  </a:lnTo>
                  <a:lnTo>
                    <a:pt x="1053" y="6"/>
                  </a:lnTo>
                  <a:lnTo>
                    <a:pt x="1078" y="0"/>
                  </a:lnTo>
                  <a:lnTo>
                    <a:pt x="1056" y="60"/>
                  </a:lnTo>
                  <a:lnTo>
                    <a:pt x="1019" y="67"/>
                  </a:lnTo>
                  <a:lnTo>
                    <a:pt x="983" y="73"/>
                  </a:lnTo>
                  <a:lnTo>
                    <a:pt x="948" y="78"/>
                  </a:lnTo>
                  <a:lnTo>
                    <a:pt x="913" y="83"/>
                  </a:lnTo>
                  <a:lnTo>
                    <a:pt x="880" y="89"/>
                  </a:lnTo>
                  <a:lnTo>
                    <a:pt x="846" y="92"/>
                  </a:lnTo>
                  <a:lnTo>
                    <a:pt x="814" y="97"/>
                  </a:lnTo>
                  <a:lnTo>
                    <a:pt x="782" y="100"/>
                  </a:lnTo>
                  <a:lnTo>
                    <a:pt x="749" y="104"/>
                  </a:lnTo>
                  <a:lnTo>
                    <a:pt x="718" y="107"/>
                  </a:lnTo>
                  <a:lnTo>
                    <a:pt x="687" y="109"/>
                  </a:lnTo>
                  <a:lnTo>
                    <a:pt x="656" y="112"/>
                  </a:lnTo>
                  <a:lnTo>
                    <a:pt x="625" y="113"/>
                  </a:lnTo>
                  <a:lnTo>
                    <a:pt x="595" y="114"/>
                  </a:lnTo>
                  <a:lnTo>
                    <a:pt x="565" y="115"/>
                  </a:lnTo>
                  <a:lnTo>
                    <a:pt x="535" y="115"/>
                  </a:lnTo>
                  <a:lnTo>
                    <a:pt x="505" y="115"/>
                  </a:lnTo>
                  <a:lnTo>
                    <a:pt x="475" y="115"/>
                  </a:lnTo>
                  <a:lnTo>
                    <a:pt x="445" y="114"/>
                  </a:lnTo>
                  <a:lnTo>
                    <a:pt x="415" y="113"/>
                  </a:lnTo>
                  <a:lnTo>
                    <a:pt x="386" y="111"/>
                  </a:lnTo>
                  <a:lnTo>
                    <a:pt x="355" y="108"/>
                  </a:lnTo>
                  <a:lnTo>
                    <a:pt x="325" y="106"/>
                  </a:lnTo>
                  <a:lnTo>
                    <a:pt x="295" y="103"/>
                  </a:lnTo>
                  <a:lnTo>
                    <a:pt x="265" y="99"/>
                  </a:lnTo>
                  <a:lnTo>
                    <a:pt x="234" y="94"/>
                  </a:lnTo>
                  <a:lnTo>
                    <a:pt x="203" y="90"/>
                  </a:lnTo>
                  <a:lnTo>
                    <a:pt x="171" y="85"/>
                  </a:lnTo>
                  <a:lnTo>
                    <a:pt x="140" y="79"/>
                  </a:lnTo>
                  <a:lnTo>
                    <a:pt x="107" y="74"/>
                  </a:lnTo>
                  <a:lnTo>
                    <a:pt x="74" y="67"/>
                  </a:lnTo>
                  <a:lnTo>
                    <a:pt x="41" y="60"/>
                  </a:lnTo>
                  <a:lnTo>
                    <a:pt x="0" y="10"/>
                  </a:lnTo>
                  <a:close/>
                </a:path>
              </a:pathLst>
            </a:custGeom>
            <a:solidFill>
              <a:srgbClr val="FFCC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49" name="Freeform 106"/>
            <p:cNvSpPr>
              <a:spLocks/>
            </p:cNvSpPr>
            <p:nvPr/>
          </p:nvSpPr>
          <p:spPr bwMode="auto">
            <a:xfrm>
              <a:off x="2437" y="2296"/>
              <a:ext cx="539" cy="57"/>
            </a:xfrm>
            <a:custGeom>
              <a:avLst/>
              <a:gdLst>
                <a:gd name="T0" fmla="*/ 4 w 1078"/>
                <a:gd name="T1" fmla="*/ 3 h 114"/>
                <a:gd name="T2" fmla="*/ 13 w 1078"/>
                <a:gd name="T3" fmla="*/ 5 h 114"/>
                <a:gd name="T4" fmla="*/ 23 w 1078"/>
                <a:gd name="T5" fmla="*/ 7 h 114"/>
                <a:gd name="T6" fmla="*/ 33 w 1078"/>
                <a:gd name="T7" fmla="*/ 9 h 114"/>
                <a:gd name="T8" fmla="*/ 41 w 1078"/>
                <a:gd name="T9" fmla="*/ 10 h 114"/>
                <a:gd name="T10" fmla="*/ 50 w 1078"/>
                <a:gd name="T11" fmla="*/ 10 h 114"/>
                <a:gd name="T12" fmla="*/ 59 w 1078"/>
                <a:gd name="T13" fmla="*/ 11 h 114"/>
                <a:gd name="T14" fmla="*/ 68 w 1078"/>
                <a:gd name="T15" fmla="*/ 11 h 114"/>
                <a:gd name="T16" fmla="*/ 77 w 1078"/>
                <a:gd name="T17" fmla="*/ 10 h 114"/>
                <a:gd name="T18" fmla="*/ 86 w 1078"/>
                <a:gd name="T19" fmla="*/ 9 h 114"/>
                <a:gd name="T20" fmla="*/ 94 w 1078"/>
                <a:gd name="T21" fmla="*/ 9 h 114"/>
                <a:gd name="T22" fmla="*/ 102 w 1078"/>
                <a:gd name="T23" fmla="*/ 7 h 114"/>
                <a:gd name="T24" fmla="*/ 110 w 1078"/>
                <a:gd name="T25" fmla="*/ 6 h 114"/>
                <a:gd name="T26" fmla="*/ 117 w 1078"/>
                <a:gd name="T27" fmla="*/ 5 h 114"/>
                <a:gd name="T28" fmla="*/ 125 w 1078"/>
                <a:gd name="T29" fmla="*/ 3 h 114"/>
                <a:gd name="T30" fmla="*/ 132 w 1078"/>
                <a:gd name="T31" fmla="*/ 1 h 114"/>
                <a:gd name="T32" fmla="*/ 131 w 1078"/>
                <a:gd name="T33" fmla="*/ 7 h 114"/>
                <a:gd name="T34" fmla="*/ 121 w 1078"/>
                <a:gd name="T35" fmla="*/ 9 h 114"/>
                <a:gd name="T36" fmla="*/ 112 w 1078"/>
                <a:gd name="T37" fmla="*/ 10 h 114"/>
                <a:gd name="T38" fmla="*/ 104 w 1078"/>
                <a:gd name="T39" fmla="*/ 12 h 114"/>
                <a:gd name="T40" fmla="*/ 96 w 1078"/>
                <a:gd name="T41" fmla="*/ 13 h 114"/>
                <a:gd name="T42" fmla="*/ 88 w 1078"/>
                <a:gd name="T43" fmla="*/ 13 h 114"/>
                <a:gd name="T44" fmla="*/ 81 w 1078"/>
                <a:gd name="T45" fmla="*/ 14 h 114"/>
                <a:gd name="T46" fmla="*/ 73 w 1078"/>
                <a:gd name="T47" fmla="*/ 14 h 114"/>
                <a:gd name="T48" fmla="*/ 67 w 1078"/>
                <a:gd name="T49" fmla="*/ 14 h 114"/>
                <a:gd name="T50" fmla="*/ 58 w 1078"/>
                <a:gd name="T51" fmla="*/ 14 h 114"/>
                <a:gd name="T52" fmla="*/ 51 w 1078"/>
                <a:gd name="T53" fmla="*/ 14 h 114"/>
                <a:gd name="T54" fmla="*/ 44 w 1078"/>
                <a:gd name="T55" fmla="*/ 14 h 114"/>
                <a:gd name="T56" fmla="*/ 36 w 1078"/>
                <a:gd name="T57" fmla="*/ 13 h 114"/>
                <a:gd name="T58" fmla="*/ 29 w 1078"/>
                <a:gd name="T59" fmla="*/ 12 h 114"/>
                <a:gd name="T60" fmla="*/ 21 w 1078"/>
                <a:gd name="T61" fmla="*/ 11 h 114"/>
                <a:gd name="T62" fmla="*/ 13 w 1078"/>
                <a:gd name="T63" fmla="*/ 9 h 114"/>
                <a:gd name="T64" fmla="*/ 5 w 1078"/>
                <a:gd name="T65" fmla="*/ 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8"/>
                <a:gd name="T100" fmla="*/ 0 h 114"/>
                <a:gd name="T101" fmla="*/ 1078 w 1078"/>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8" h="114">
                  <a:moveTo>
                    <a:pt x="0" y="8"/>
                  </a:moveTo>
                  <a:lnTo>
                    <a:pt x="37" y="19"/>
                  </a:lnTo>
                  <a:lnTo>
                    <a:pt x="73" y="29"/>
                  </a:lnTo>
                  <a:lnTo>
                    <a:pt x="110" y="39"/>
                  </a:lnTo>
                  <a:lnTo>
                    <a:pt x="147" y="47"/>
                  </a:lnTo>
                  <a:lnTo>
                    <a:pt x="184" y="54"/>
                  </a:lnTo>
                  <a:lnTo>
                    <a:pt x="220" y="61"/>
                  </a:lnTo>
                  <a:lnTo>
                    <a:pt x="257" y="66"/>
                  </a:lnTo>
                  <a:lnTo>
                    <a:pt x="295" y="71"/>
                  </a:lnTo>
                  <a:lnTo>
                    <a:pt x="332" y="74"/>
                  </a:lnTo>
                  <a:lnTo>
                    <a:pt x="368" y="77"/>
                  </a:lnTo>
                  <a:lnTo>
                    <a:pt x="405" y="79"/>
                  </a:lnTo>
                  <a:lnTo>
                    <a:pt x="442" y="81"/>
                  </a:lnTo>
                  <a:lnTo>
                    <a:pt x="477" y="81"/>
                  </a:lnTo>
                  <a:lnTo>
                    <a:pt x="514" y="81"/>
                  </a:lnTo>
                  <a:lnTo>
                    <a:pt x="550" y="81"/>
                  </a:lnTo>
                  <a:lnTo>
                    <a:pt x="585" y="79"/>
                  </a:lnTo>
                  <a:lnTo>
                    <a:pt x="620" y="78"/>
                  </a:lnTo>
                  <a:lnTo>
                    <a:pt x="655" y="76"/>
                  </a:lnTo>
                  <a:lnTo>
                    <a:pt x="688" y="72"/>
                  </a:lnTo>
                  <a:lnTo>
                    <a:pt x="723" y="69"/>
                  </a:lnTo>
                  <a:lnTo>
                    <a:pt x="756" y="65"/>
                  </a:lnTo>
                  <a:lnTo>
                    <a:pt x="789" y="61"/>
                  </a:lnTo>
                  <a:lnTo>
                    <a:pt x="821" y="56"/>
                  </a:lnTo>
                  <a:lnTo>
                    <a:pt x="852" y="50"/>
                  </a:lnTo>
                  <a:lnTo>
                    <a:pt x="883" y="46"/>
                  </a:lnTo>
                  <a:lnTo>
                    <a:pt x="913" y="40"/>
                  </a:lnTo>
                  <a:lnTo>
                    <a:pt x="943" y="33"/>
                  </a:lnTo>
                  <a:lnTo>
                    <a:pt x="972" y="27"/>
                  </a:lnTo>
                  <a:lnTo>
                    <a:pt x="1000" y="20"/>
                  </a:lnTo>
                  <a:lnTo>
                    <a:pt x="1026" y="13"/>
                  </a:lnTo>
                  <a:lnTo>
                    <a:pt x="1053" y="6"/>
                  </a:lnTo>
                  <a:lnTo>
                    <a:pt x="1078" y="0"/>
                  </a:lnTo>
                  <a:lnTo>
                    <a:pt x="1043" y="57"/>
                  </a:lnTo>
                  <a:lnTo>
                    <a:pt x="1006" y="64"/>
                  </a:lnTo>
                  <a:lnTo>
                    <a:pt x="971" y="70"/>
                  </a:lnTo>
                  <a:lnTo>
                    <a:pt x="936" y="76"/>
                  </a:lnTo>
                  <a:lnTo>
                    <a:pt x="902" y="80"/>
                  </a:lnTo>
                  <a:lnTo>
                    <a:pt x="868" y="86"/>
                  </a:lnTo>
                  <a:lnTo>
                    <a:pt x="835" y="91"/>
                  </a:lnTo>
                  <a:lnTo>
                    <a:pt x="802" y="94"/>
                  </a:lnTo>
                  <a:lnTo>
                    <a:pt x="771" y="97"/>
                  </a:lnTo>
                  <a:lnTo>
                    <a:pt x="739" y="101"/>
                  </a:lnTo>
                  <a:lnTo>
                    <a:pt x="709" y="104"/>
                  </a:lnTo>
                  <a:lnTo>
                    <a:pt x="678" y="107"/>
                  </a:lnTo>
                  <a:lnTo>
                    <a:pt x="648" y="109"/>
                  </a:lnTo>
                  <a:lnTo>
                    <a:pt x="618" y="110"/>
                  </a:lnTo>
                  <a:lnTo>
                    <a:pt x="588" y="112"/>
                  </a:lnTo>
                  <a:lnTo>
                    <a:pt x="558" y="112"/>
                  </a:lnTo>
                  <a:lnTo>
                    <a:pt x="529" y="114"/>
                  </a:lnTo>
                  <a:lnTo>
                    <a:pt x="499" y="114"/>
                  </a:lnTo>
                  <a:lnTo>
                    <a:pt x="470" y="112"/>
                  </a:lnTo>
                  <a:lnTo>
                    <a:pt x="442" y="112"/>
                  </a:lnTo>
                  <a:lnTo>
                    <a:pt x="412" y="110"/>
                  </a:lnTo>
                  <a:lnTo>
                    <a:pt x="383" y="109"/>
                  </a:lnTo>
                  <a:lnTo>
                    <a:pt x="353" y="107"/>
                  </a:lnTo>
                  <a:lnTo>
                    <a:pt x="323" y="103"/>
                  </a:lnTo>
                  <a:lnTo>
                    <a:pt x="293" y="101"/>
                  </a:lnTo>
                  <a:lnTo>
                    <a:pt x="263" y="96"/>
                  </a:lnTo>
                  <a:lnTo>
                    <a:pt x="233" y="93"/>
                  </a:lnTo>
                  <a:lnTo>
                    <a:pt x="202" y="88"/>
                  </a:lnTo>
                  <a:lnTo>
                    <a:pt x="171" y="82"/>
                  </a:lnTo>
                  <a:lnTo>
                    <a:pt x="139" y="77"/>
                  </a:lnTo>
                  <a:lnTo>
                    <a:pt x="106" y="71"/>
                  </a:lnTo>
                  <a:lnTo>
                    <a:pt x="74" y="64"/>
                  </a:lnTo>
                  <a:lnTo>
                    <a:pt x="41" y="57"/>
                  </a:lnTo>
                  <a:lnTo>
                    <a:pt x="0" y="8"/>
                  </a:lnTo>
                  <a:close/>
                </a:path>
              </a:pathLst>
            </a:custGeom>
            <a:solidFill>
              <a:srgbClr val="FFCC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50" name="Freeform 107"/>
            <p:cNvSpPr>
              <a:spLocks/>
            </p:cNvSpPr>
            <p:nvPr/>
          </p:nvSpPr>
          <p:spPr bwMode="auto">
            <a:xfrm>
              <a:off x="2437" y="2590"/>
              <a:ext cx="539" cy="73"/>
            </a:xfrm>
            <a:custGeom>
              <a:avLst/>
              <a:gdLst>
                <a:gd name="T0" fmla="*/ 4 w 1078"/>
                <a:gd name="T1" fmla="*/ 3 h 145"/>
                <a:gd name="T2" fmla="*/ 12 w 1078"/>
                <a:gd name="T3" fmla="*/ 7 h 145"/>
                <a:gd name="T4" fmla="*/ 21 w 1078"/>
                <a:gd name="T5" fmla="*/ 9 h 145"/>
                <a:gd name="T6" fmla="*/ 31 w 1078"/>
                <a:gd name="T7" fmla="*/ 11 h 145"/>
                <a:gd name="T8" fmla="*/ 40 w 1078"/>
                <a:gd name="T9" fmla="*/ 12 h 145"/>
                <a:gd name="T10" fmla="*/ 50 w 1078"/>
                <a:gd name="T11" fmla="*/ 13 h 145"/>
                <a:gd name="T12" fmla="*/ 60 w 1078"/>
                <a:gd name="T13" fmla="*/ 14 h 145"/>
                <a:gd name="T14" fmla="*/ 70 w 1078"/>
                <a:gd name="T15" fmla="*/ 13 h 145"/>
                <a:gd name="T16" fmla="*/ 79 w 1078"/>
                <a:gd name="T17" fmla="*/ 13 h 145"/>
                <a:gd name="T18" fmla="*/ 89 w 1078"/>
                <a:gd name="T19" fmla="*/ 12 h 145"/>
                <a:gd name="T20" fmla="*/ 98 w 1078"/>
                <a:gd name="T21" fmla="*/ 11 h 145"/>
                <a:gd name="T22" fmla="*/ 106 w 1078"/>
                <a:gd name="T23" fmla="*/ 9 h 145"/>
                <a:gd name="T24" fmla="*/ 114 w 1078"/>
                <a:gd name="T25" fmla="*/ 8 h 145"/>
                <a:gd name="T26" fmla="*/ 121 w 1078"/>
                <a:gd name="T27" fmla="*/ 6 h 145"/>
                <a:gd name="T28" fmla="*/ 127 w 1078"/>
                <a:gd name="T29" fmla="*/ 4 h 145"/>
                <a:gd name="T30" fmla="*/ 133 w 1078"/>
                <a:gd name="T31" fmla="*/ 2 h 145"/>
                <a:gd name="T32" fmla="*/ 131 w 1078"/>
                <a:gd name="T33" fmla="*/ 6 h 145"/>
                <a:gd name="T34" fmla="*/ 125 w 1078"/>
                <a:gd name="T35" fmla="*/ 9 h 145"/>
                <a:gd name="T36" fmla="*/ 119 w 1078"/>
                <a:gd name="T37" fmla="*/ 11 h 145"/>
                <a:gd name="T38" fmla="*/ 113 w 1078"/>
                <a:gd name="T39" fmla="*/ 13 h 145"/>
                <a:gd name="T40" fmla="*/ 106 w 1078"/>
                <a:gd name="T41" fmla="*/ 15 h 145"/>
                <a:gd name="T42" fmla="*/ 98 w 1078"/>
                <a:gd name="T43" fmla="*/ 16 h 145"/>
                <a:gd name="T44" fmla="*/ 90 w 1078"/>
                <a:gd name="T45" fmla="*/ 17 h 145"/>
                <a:gd name="T46" fmla="*/ 82 w 1078"/>
                <a:gd name="T47" fmla="*/ 18 h 145"/>
                <a:gd name="T48" fmla="*/ 73 w 1078"/>
                <a:gd name="T49" fmla="*/ 18 h 145"/>
                <a:gd name="T50" fmla="*/ 65 w 1078"/>
                <a:gd name="T51" fmla="*/ 19 h 145"/>
                <a:gd name="T52" fmla="*/ 55 w 1078"/>
                <a:gd name="T53" fmla="*/ 18 h 145"/>
                <a:gd name="T54" fmla="*/ 46 w 1078"/>
                <a:gd name="T55" fmla="*/ 18 h 145"/>
                <a:gd name="T56" fmla="*/ 37 w 1078"/>
                <a:gd name="T57" fmla="*/ 17 h 145"/>
                <a:gd name="T58" fmla="*/ 29 w 1078"/>
                <a:gd name="T59" fmla="*/ 15 h 145"/>
                <a:gd name="T60" fmla="*/ 20 w 1078"/>
                <a:gd name="T61" fmla="*/ 14 h 145"/>
                <a:gd name="T62" fmla="*/ 12 w 1078"/>
                <a:gd name="T63" fmla="*/ 12 h 145"/>
                <a:gd name="T64" fmla="*/ 5 w 1078"/>
                <a:gd name="T65" fmla="*/ 9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8"/>
                <a:gd name="T100" fmla="*/ 0 h 145"/>
                <a:gd name="T101" fmla="*/ 1078 w 1078"/>
                <a:gd name="T102" fmla="*/ 145 h 1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8" h="145">
                  <a:moveTo>
                    <a:pt x="0" y="8"/>
                  </a:moveTo>
                  <a:lnTo>
                    <a:pt x="33" y="23"/>
                  </a:lnTo>
                  <a:lnTo>
                    <a:pt x="66" y="36"/>
                  </a:lnTo>
                  <a:lnTo>
                    <a:pt x="101" y="49"/>
                  </a:lnTo>
                  <a:lnTo>
                    <a:pt x="136" y="59"/>
                  </a:lnTo>
                  <a:lnTo>
                    <a:pt x="173" y="68"/>
                  </a:lnTo>
                  <a:lnTo>
                    <a:pt x="210" y="77"/>
                  </a:lnTo>
                  <a:lnTo>
                    <a:pt x="248" y="84"/>
                  </a:lnTo>
                  <a:lnTo>
                    <a:pt x="287" y="90"/>
                  </a:lnTo>
                  <a:lnTo>
                    <a:pt x="326" y="95"/>
                  </a:lnTo>
                  <a:lnTo>
                    <a:pt x="366" y="99"/>
                  </a:lnTo>
                  <a:lnTo>
                    <a:pt x="405" y="102"/>
                  </a:lnTo>
                  <a:lnTo>
                    <a:pt x="444" y="104"/>
                  </a:lnTo>
                  <a:lnTo>
                    <a:pt x="483" y="105"/>
                  </a:lnTo>
                  <a:lnTo>
                    <a:pt x="522" y="105"/>
                  </a:lnTo>
                  <a:lnTo>
                    <a:pt x="562" y="104"/>
                  </a:lnTo>
                  <a:lnTo>
                    <a:pt x="601" y="103"/>
                  </a:lnTo>
                  <a:lnTo>
                    <a:pt x="639" y="100"/>
                  </a:lnTo>
                  <a:lnTo>
                    <a:pt x="677" y="97"/>
                  </a:lnTo>
                  <a:lnTo>
                    <a:pt x="714" y="94"/>
                  </a:lnTo>
                  <a:lnTo>
                    <a:pt x="749" y="89"/>
                  </a:lnTo>
                  <a:lnTo>
                    <a:pt x="784" y="83"/>
                  </a:lnTo>
                  <a:lnTo>
                    <a:pt x="819" y="79"/>
                  </a:lnTo>
                  <a:lnTo>
                    <a:pt x="852" y="72"/>
                  </a:lnTo>
                  <a:lnTo>
                    <a:pt x="883" y="66"/>
                  </a:lnTo>
                  <a:lnTo>
                    <a:pt x="913" y="59"/>
                  </a:lnTo>
                  <a:lnTo>
                    <a:pt x="942" y="51"/>
                  </a:lnTo>
                  <a:lnTo>
                    <a:pt x="970" y="43"/>
                  </a:lnTo>
                  <a:lnTo>
                    <a:pt x="995" y="35"/>
                  </a:lnTo>
                  <a:lnTo>
                    <a:pt x="1019" y="27"/>
                  </a:lnTo>
                  <a:lnTo>
                    <a:pt x="1041" y="17"/>
                  </a:lnTo>
                  <a:lnTo>
                    <a:pt x="1061" y="9"/>
                  </a:lnTo>
                  <a:lnTo>
                    <a:pt x="1078" y="0"/>
                  </a:lnTo>
                  <a:lnTo>
                    <a:pt x="1043" y="46"/>
                  </a:lnTo>
                  <a:lnTo>
                    <a:pt x="1025" y="57"/>
                  </a:lnTo>
                  <a:lnTo>
                    <a:pt x="1004" y="67"/>
                  </a:lnTo>
                  <a:lnTo>
                    <a:pt x="982" y="76"/>
                  </a:lnTo>
                  <a:lnTo>
                    <a:pt x="959" y="85"/>
                  </a:lnTo>
                  <a:lnTo>
                    <a:pt x="934" y="94"/>
                  </a:lnTo>
                  <a:lnTo>
                    <a:pt x="907" y="102"/>
                  </a:lnTo>
                  <a:lnTo>
                    <a:pt x="880" y="108"/>
                  </a:lnTo>
                  <a:lnTo>
                    <a:pt x="851" y="115"/>
                  </a:lnTo>
                  <a:lnTo>
                    <a:pt x="821" y="121"/>
                  </a:lnTo>
                  <a:lnTo>
                    <a:pt x="791" y="126"/>
                  </a:lnTo>
                  <a:lnTo>
                    <a:pt x="759" y="130"/>
                  </a:lnTo>
                  <a:lnTo>
                    <a:pt x="726" y="135"/>
                  </a:lnTo>
                  <a:lnTo>
                    <a:pt x="693" y="138"/>
                  </a:lnTo>
                  <a:lnTo>
                    <a:pt x="658" y="141"/>
                  </a:lnTo>
                  <a:lnTo>
                    <a:pt x="624" y="143"/>
                  </a:lnTo>
                  <a:lnTo>
                    <a:pt x="589" y="144"/>
                  </a:lnTo>
                  <a:lnTo>
                    <a:pt x="553" y="145"/>
                  </a:lnTo>
                  <a:lnTo>
                    <a:pt x="518" y="145"/>
                  </a:lnTo>
                  <a:lnTo>
                    <a:pt x="482" y="144"/>
                  </a:lnTo>
                  <a:lnTo>
                    <a:pt x="446" y="143"/>
                  </a:lnTo>
                  <a:lnTo>
                    <a:pt x="411" y="141"/>
                  </a:lnTo>
                  <a:lnTo>
                    <a:pt x="375" y="138"/>
                  </a:lnTo>
                  <a:lnTo>
                    <a:pt x="339" y="135"/>
                  </a:lnTo>
                  <a:lnTo>
                    <a:pt x="303" y="130"/>
                  </a:lnTo>
                  <a:lnTo>
                    <a:pt x="269" y="126"/>
                  </a:lnTo>
                  <a:lnTo>
                    <a:pt x="234" y="120"/>
                  </a:lnTo>
                  <a:lnTo>
                    <a:pt x="200" y="113"/>
                  </a:lnTo>
                  <a:lnTo>
                    <a:pt x="166" y="106"/>
                  </a:lnTo>
                  <a:lnTo>
                    <a:pt x="134" y="98"/>
                  </a:lnTo>
                  <a:lnTo>
                    <a:pt x="102" y="89"/>
                  </a:lnTo>
                  <a:lnTo>
                    <a:pt x="71" y="80"/>
                  </a:lnTo>
                  <a:lnTo>
                    <a:pt x="41" y="69"/>
                  </a:lnTo>
                  <a:lnTo>
                    <a:pt x="0" y="8"/>
                  </a:lnTo>
                  <a:close/>
                </a:path>
              </a:pathLst>
            </a:custGeom>
            <a:solidFill>
              <a:srgbClr val="FFCC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51" name="Freeform 108"/>
            <p:cNvSpPr>
              <a:spLocks/>
            </p:cNvSpPr>
            <p:nvPr/>
          </p:nvSpPr>
          <p:spPr bwMode="auto">
            <a:xfrm>
              <a:off x="2420" y="1662"/>
              <a:ext cx="587" cy="119"/>
            </a:xfrm>
            <a:custGeom>
              <a:avLst/>
              <a:gdLst>
                <a:gd name="T0" fmla="*/ 81 w 1173"/>
                <a:gd name="T1" fmla="*/ 1 h 237"/>
                <a:gd name="T2" fmla="*/ 96 w 1173"/>
                <a:gd name="T3" fmla="*/ 1 h 237"/>
                <a:gd name="T4" fmla="*/ 109 w 1173"/>
                <a:gd name="T5" fmla="*/ 2 h 237"/>
                <a:gd name="T6" fmla="*/ 120 w 1173"/>
                <a:gd name="T7" fmla="*/ 4 h 237"/>
                <a:gd name="T8" fmla="*/ 130 w 1173"/>
                <a:gd name="T9" fmla="*/ 6 h 237"/>
                <a:gd name="T10" fmla="*/ 138 w 1173"/>
                <a:gd name="T11" fmla="*/ 8 h 237"/>
                <a:gd name="T12" fmla="*/ 144 w 1173"/>
                <a:gd name="T13" fmla="*/ 11 h 237"/>
                <a:gd name="T14" fmla="*/ 147 w 1173"/>
                <a:gd name="T15" fmla="*/ 14 h 237"/>
                <a:gd name="T16" fmla="*/ 147 w 1173"/>
                <a:gd name="T17" fmla="*/ 17 h 237"/>
                <a:gd name="T18" fmla="*/ 144 w 1173"/>
                <a:gd name="T19" fmla="*/ 20 h 237"/>
                <a:gd name="T20" fmla="*/ 138 w 1173"/>
                <a:gd name="T21" fmla="*/ 22 h 237"/>
                <a:gd name="T22" fmla="*/ 130 w 1173"/>
                <a:gd name="T23" fmla="*/ 25 h 237"/>
                <a:gd name="T24" fmla="*/ 120 w 1173"/>
                <a:gd name="T25" fmla="*/ 27 h 237"/>
                <a:gd name="T26" fmla="*/ 109 w 1173"/>
                <a:gd name="T27" fmla="*/ 28 h 237"/>
                <a:gd name="T28" fmla="*/ 96 w 1173"/>
                <a:gd name="T29" fmla="*/ 29 h 237"/>
                <a:gd name="T30" fmla="*/ 81 w 1173"/>
                <a:gd name="T31" fmla="*/ 30 h 237"/>
                <a:gd name="T32" fmla="*/ 66 w 1173"/>
                <a:gd name="T33" fmla="*/ 30 h 237"/>
                <a:gd name="T34" fmla="*/ 52 w 1173"/>
                <a:gd name="T35" fmla="*/ 29 h 237"/>
                <a:gd name="T36" fmla="*/ 39 w 1173"/>
                <a:gd name="T37" fmla="*/ 28 h 237"/>
                <a:gd name="T38" fmla="*/ 27 w 1173"/>
                <a:gd name="T39" fmla="*/ 27 h 237"/>
                <a:gd name="T40" fmla="*/ 17 w 1173"/>
                <a:gd name="T41" fmla="*/ 25 h 237"/>
                <a:gd name="T42" fmla="*/ 9 w 1173"/>
                <a:gd name="T43" fmla="*/ 22 h 237"/>
                <a:gd name="T44" fmla="*/ 4 w 1173"/>
                <a:gd name="T45" fmla="*/ 20 h 237"/>
                <a:gd name="T46" fmla="*/ 1 w 1173"/>
                <a:gd name="T47" fmla="*/ 17 h 237"/>
                <a:gd name="T48" fmla="*/ 1 w 1173"/>
                <a:gd name="T49" fmla="*/ 14 h 237"/>
                <a:gd name="T50" fmla="*/ 4 w 1173"/>
                <a:gd name="T51" fmla="*/ 11 h 237"/>
                <a:gd name="T52" fmla="*/ 9 w 1173"/>
                <a:gd name="T53" fmla="*/ 8 h 237"/>
                <a:gd name="T54" fmla="*/ 17 w 1173"/>
                <a:gd name="T55" fmla="*/ 6 h 237"/>
                <a:gd name="T56" fmla="*/ 27 w 1173"/>
                <a:gd name="T57" fmla="*/ 4 h 237"/>
                <a:gd name="T58" fmla="*/ 39 w 1173"/>
                <a:gd name="T59" fmla="*/ 2 h 237"/>
                <a:gd name="T60" fmla="*/ 52 w 1173"/>
                <a:gd name="T61" fmla="*/ 1 h 237"/>
                <a:gd name="T62" fmla="*/ 66 w 1173"/>
                <a:gd name="T63" fmla="*/ 1 h 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73"/>
                <a:gd name="T97" fmla="*/ 0 h 237"/>
                <a:gd name="T98" fmla="*/ 1173 w 1173"/>
                <a:gd name="T99" fmla="*/ 237 h 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73" h="237">
                  <a:moveTo>
                    <a:pt x="588" y="0"/>
                  </a:moveTo>
                  <a:lnTo>
                    <a:pt x="648" y="1"/>
                  </a:lnTo>
                  <a:lnTo>
                    <a:pt x="706" y="2"/>
                  </a:lnTo>
                  <a:lnTo>
                    <a:pt x="762" y="6"/>
                  </a:lnTo>
                  <a:lnTo>
                    <a:pt x="816" y="9"/>
                  </a:lnTo>
                  <a:lnTo>
                    <a:pt x="867" y="14"/>
                  </a:lnTo>
                  <a:lnTo>
                    <a:pt x="915" y="21"/>
                  </a:lnTo>
                  <a:lnTo>
                    <a:pt x="960" y="26"/>
                  </a:lnTo>
                  <a:lnTo>
                    <a:pt x="1001" y="34"/>
                  </a:lnTo>
                  <a:lnTo>
                    <a:pt x="1039" y="42"/>
                  </a:lnTo>
                  <a:lnTo>
                    <a:pt x="1073" y="52"/>
                  </a:lnTo>
                  <a:lnTo>
                    <a:pt x="1103" y="62"/>
                  </a:lnTo>
                  <a:lnTo>
                    <a:pt x="1127" y="72"/>
                  </a:lnTo>
                  <a:lnTo>
                    <a:pt x="1147" y="83"/>
                  </a:lnTo>
                  <a:lnTo>
                    <a:pt x="1162" y="94"/>
                  </a:lnTo>
                  <a:lnTo>
                    <a:pt x="1170" y="106"/>
                  </a:lnTo>
                  <a:lnTo>
                    <a:pt x="1173" y="119"/>
                  </a:lnTo>
                  <a:lnTo>
                    <a:pt x="1170" y="131"/>
                  </a:lnTo>
                  <a:lnTo>
                    <a:pt x="1162" y="143"/>
                  </a:lnTo>
                  <a:lnTo>
                    <a:pt x="1147" y="154"/>
                  </a:lnTo>
                  <a:lnTo>
                    <a:pt x="1127" y="165"/>
                  </a:lnTo>
                  <a:lnTo>
                    <a:pt x="1103" y="175"/>
                  </a:lnTo>
                  <a:lnTo>
                    <a:pt x="1073" y="185"/>
                  </a:lnTo>
                  <a:lnTo>
                    <a:pt x="1039" y="195"/>
                  </a:lnTo>
                  <a:lnTo>
                    <a:pt x="1001" y="203"/>
                  </a:lnTo>
                  <a:lnTo>
                    <a:pt x="960" y="211"/>
                  </a:lnTo>
                  <a:lnTo>
                    <a:pt x="915" y="216"/>
                  </a:lnTo>
                  <a:lnTo>
                    <a:pt x="867" y="223"/>
                  </a:lnTo>
                  <a:lnTo>
                    <a:pt x="816" y="228"/>
                  </a:lnTo>
                  <a:lnTo>
                    <a:pt x="762" y="231"/>
                  </a:lnTo>
                  <a:lnTo>
                    <a:pt x="706" y="235"/>
                  </a:lnTo>
                  <a:lnTo>
                    <a:pt x="648" y="236"/>
                  </a:lnTo>
                  <a:lnTo>
                    <a:pt x="588" y="237"/>
                  </a:lnTo>
                  <a:lnTo>
                    <a:pt x="528" y="236"/>
                  </a:lnTo>
                  <a:lnTo>
                    <a:pt x="469" y="235"/>
                  </a:lnTo>
                  <a:lnTo>
                    <a:pt x="414" y="231"/>
                  </a:lnTo>
                  <a:lnTo>
                    <a:pt x="359" y="228"/>
                  </a:lnTo>
                  <a:lnTo>
                    <a:pt x="308" y="223"/>
                  </a:lnTo>
                  <a:lnTo>
                    <a:pt x="259" y="216"/>
                  </a:lnTo>
                  <a:lnTo>
                    <a:pt x="214" y="211"/>
                  </a:lnTo>
                  <a:lnTo>
                    <a:pt x="173" y="203"/>
                  </a:lnTo>
                  <a:lnTo>
                    <a:pt x="135" y="195"/>
                  </a:lnTo>
                  <a:lnTo>
                    <a:pt x="100" y="185"/>
                  </a:lnTo>
                  <a:lnTo>
                    <a:pt x="71" y="175"/>
                  </a:lnTo>
                  <a:lnTo>
                    <a:pt x="46" y="165"/>
                  </a:lnTo>
                  <a:lnTo>
                    <a:pt x="26" y="154"/>
                  </a:lnTo>
                  <a:lnTo>
                    <a:pt x="11" y="143"/>
                  </a:lnTo>
                  <a:lnTo>
                    <a:pt x="3" y="131"/>
                  </a:lnTo>
                  <a:lnTo>
                    <a:pt x="0" y="119"/>
                  </a:lnTo>
                  <a:lnTo>
                    <a:pt x="3" y="106"/>
                  </a:lnTo>
                  <a:lnTo>
                    <a:pt x="11" y="94"/>
                  </a:lnTo>
                  <a:lnTo>
                    <a:pt x="26" y="83"/>
                  </a:lnTo>
                  <a:lnTo>
                    <a:pt x="46" y="72"/>
                  </a:lnTo>
                  <a:lnTo>
                    <a:pt x="71" y="62"/>
                  </a:lnTo>
                  <a:lnTo>
                    <a:pt x="100" y="52"/>
                  </a:lnTo>
                  <a:lnTo>
                    <a:pt x="135" y="42"/>
                  </a:lnTo>
                  <a:lnTo>
                    <a:pt x="173" y="34"/>
                  </a:lnTo>
                  <a:lnTo>
                    <a:pt x="214" y="26"/>
                  </a:lnTo>
                  <a:lnTo>
                    <a:pt x="259" y="21"/>
                  </a:lnTo>
                  <a:lnTo>
                    <a:pt x="308" y="14"/>
                  </a:lnTo>
                  <a:lnTo>
                    <a:pt x="359" y="9"/>
                  </a:lnTo>
                  <a:lnTo>
                    <a:pt x="414" y="6"/>
                  </a:lnTo>
                  <a:lnTo>
                    <a:pt x="469" y="2"/>
                  </a:lnTo>
                  <a:lnTo>
                    <a:pt x="528" y="1"/>
                  </a:lnTo>
                  <a:lnTo>
                    <a:pt x="588" y="0"/>
                  </a:lnTo>
                  <a:close/>
                </a:path>
              </a:pathLst>
            </a:custGeom>
            <a:solidFill>
              <a:srgbClr val="FFCC00"/>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52" name="Freeform 109"/>
            <p:cNvSpPr>
              <a:spLocks/>
            </p:cNvSpPr>
            <p:nvPr/>
          </p:nvSpPr>
          <p:spPr bwMode="auto">
            <a:xfrm>
              <a:off x="2449" y="1682"/>
              <a:ext cx="534" cy="75"/>
            </a:xfrm>
            <a:custGeom>
              <a:avLst/>
              <a:gdLst>
                <a:gd name="T0" fmla="*/ 73 w 1069"/>
                <a:gd name="T1" fmla="*/ 0 h 151"/>
                <a:gd name="T2" fmla="*/ 86 w 1069"/>
                <a:gd name="T3" fmla="*/ 0 h 151"/>
                <a:gd name="T4" fmla="*/ 98 w 1069"/>
                <a:gd name="T5" fmla="*/ 1 h 151"/>
                <a:gd name="T6" fmla="*/ 109 w 1069"/>
                <a:gd name="T7" fmla="*/ 2 h 151"/>
                <a:gd name="T8" fmla="*/ 118 w 1069"/>
                <a:gd name="T9" fmla="*/ 3 h 151"/>
                <a:gd name="T10" fmla="*/ 125 w 1069"/>
                <a:gd name="T11" fmla="*/ 4 h 151"/>
                <a:gd name="T12" fmla="*/ 130 w 1069"/>
                <a:gd name="T13" fmla="*/ 6 h 151"/>
                <a:gd name="T14" fmla="*/ 133 w 1069"/>
                <a:gd name="T15" fmla="*/ 8 h 151"/>
                <a:gd name="T16" fmla="*/ 133 w 1069"/>
                <a:gd name="T17" fmla="*/ 10 h 151"/>
                <a:gd name="T18" fmla="*/ 130 w 1069"/>
                <a:gd name="T19" fmla="*/ 12 h 151"/>
                <a:gd name="T20" fmla="*/ 125 w 1069"/>
                <a:gd name="T21" fmla="*/ 13 h 151"/>
                <a:gd name="T22" fmla="*/ 118 w 1069"/>
                <a:gd name="T23" fmla="*/ 15 h 151"/>
                <a:gd name="T24" fmla="*/ 109 w 1069"/>
                <a:gd name="T25" fmla="*/ 16 h 151"/>
                <a:gd name="T26" fmla="*/ 98 w 1069"/>
                <a:gd name="T27" fmla="*/ 17 h 151"/>
                <a:gd name="T28" fmla="*/ 86 w 1069"/>
                <a:gd name="T29" fmla="*/ 18 h 151"/>
                <a:gd name="T30" fmla="*/ 73 w 1069"/>
                <a:gd name="T31" fmla="*/ 18 h 151"/>
                <a:gd name="T32" fmla="*/ 60 w 1069"/>
                <a:gd name="T33" fmla="*/ 18 h 151"/>
                <a:gd name="T34" fmla="*/ 47 w 1069"/>
                <a:gd name="T35" fmla="*/ 18 h 151"/>
                <a:gd name="T36" fmla="*/ 35 w 1069"/>
                <a:gd name="T37" fmla="*/ 17 h 151"/>
                <a:gd name="T38" fmla="*/ 24 w 1069"/>
                <a:gd name="T39" fmla="*/ 16 h 151"/>
                <a:gd name="T40" fmla="*/ 15 w 1069"/>
                <a:gd name="T41" fmla="*/ 15 h 151"/>
                <a:gd name="T42" fmla="*/ 8 w 1069"/>
                <a:gd name="T43" fmla="*/ 13 h 151"/>
                <a:gd name="T44" fmla="*/ 3 w 1069"/>
                <a:gd name="T45" fmla="*/ 12 h 151"/>
                <a:gd name="T46" fmla="*/ 0 w 1069"/>
                <a:gd name="T47" fmla="*/ 10 h 151"/>
                <a:gd name="T48" fmla="*/ 0 w 1069"/>
                <a:gd name="T49" fmla="*/ 8 h 151"/>
                <a:gd name="T50" fmla="*/ 3 w 1069"/>
                <a:gd name="T51" fmla="*/ 6 h 151"/>
                <a:gd name="T52" fmla="*/ 8 w 1069"/>
                <a:gd name="T53" fmla="*/ 4 h 151"/>
                <a:gd name="T54" fmla="*/ 15 w 1069"/>
                <a:gd name="T55" fmla="*/ 3 h 151"/>
                <a:gd name="T56" fmla="*/ 24 w 1069"/>
                <a:gd name="T57" fmla="*/ 2 h 151"/>
                <a:gd name="T58" fmla="*/ 35 w 1069"/>
                <a:gd name="T59" fmla="*/ 1 h 151"/>
                <a:gd name="T60" fmla="*/ 47 w 1069"/>
                <a:gd name="T61" fmla="*/ 0 h 151"/>
                <a:gd name="T62" fmla="*/ 60 w 1069"/>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9"/>
                <a:gd name="T97" fmla="*/ 0 h 151"/>
                <a:gd name="T98" fmla="*/ 1069 w 1069"/>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9" h="151">
                  <a:moveTo>
                    <a:pt x="535" y="0"/>
                  </a:moveTo>
                  <a:lnTo>
                    <a:pt x="589" y="0"/>
                  </a:lnTo>
                  <a:lnTo>
                    <a:pt x="642" y="1"/>
                  </a:lnTo>
                  <a:lnTo>
                    <a:pt x="694" y="3"/>
                  </a:lnTo>
                  <a:lnTo>
                    <a:pt x="743" y="6"/>
                  </a:lnTo>
                  <a:lnTo>
                    <a:pt x="790" y="9"/>
                  </a:lnTo>
                  <a:lnTo>
                    <a:pt x="834" y="13"/>
                  </a:lnTo>
                  <a:lnTo>
                    <a:pt x="875" y="17"/>
                  </a:lnTo>
                  <a:lnTo>
                    <a:pt x="913" y="22"/>
                  </a:lnTo>
                  <a:lnTo>
                    <a:pt x="947" y="27"/>
                  </a:lnTo>
                  <a:lnTo>
                    <a:pt x="978" y="32"/>
                  </a:lnTo>
                  <a:lnTo>
                    <a:pt x="1004" y="39"/>
                  </a:lnTo>
                  <a:lnTo>
                    <a:pt x="1027" y="45"/>
                  </a:lnTo>
                  <a:lnTo>
                    <a:pt x="1045" y="52"/>
                  </a:lnTo>
                  <a:lnTo>
                    <a:pt x="1059" y="59"/>
                  </a:lnTo>
                  <a:lnTo>
                    <a:pt x="1067" y="67"/>
                  </a:lnTo>
                  <a:lnTo>
                    <a:pt x="1069" y="74"/>
                  </a:lnTo>
                  <a:lnTo>
                    <a:pt x="1067" y="82"/>
                  </a:lnTo>
                  <a:lnTo>
                    <a:pt x="1059" y="90"/>
                  </a:lnTo>
                  <a:lnTo>
                    <a:pt x="1045" y="97"/>
                  </a:lnTo>
                  <a:lnTo>
                    <a:pt x="1027" y="104"/>
                  </a:lnTo>
                  <a:lnTo>
                    <a:pt x="1004" y="111"/>
                  </a:lnTo>
                  <a:lnTo>
                    <a:pt x="978" y="116"/>
                  </a:lnTo>
                  <a:lnTo>
                    <a:pt x="947" y="123"/>
                  </a:lnTo>
                  <a:lnTo>
                    <a:pt x="913" y="128"/>
                  </a:lnTo>
                  <a:lnTo>
                    <a:pt x="875" y="134"/>
                  </a:lnTo>
                  <a:lnTo>
                    <a:pt x="834" y="138"/>
                  </a:lnTo>
                  <a:lnTo>
                    <a:pt x="790" y="142"/>
                  </a:lnTo>
                  <a:lnTo>
                    <a:pt x="743" y="145"/>
                  </a:lnTo>
                  <a:lnTo>
                    <a:pt x="694" y="148"/>
                  </a:lnTo>
                  <a:lnTo>
                    <a:pt x="642" y="150"/>
                  </a:lnTo>
                  <a:lnTo>
                    <a:pt x="589" y="151"/>
                  </a:lnTo>
                  <a:lnTo>
                    <a:pt x="535" y="151"/>
                  </a:lnTo>
                  <a:lnTo>
                    <a:pt x="481" y="151"/>
                  </a:lnTo>
                  <a:lnTo>
                    <a:pt x="428" y="150"/>
                  </a:lnTo>
                  <a:lnTo>
                    <a:pt x="376" y="148"/>
                  </a:lnTo>
                  <a:lnTo>
                    <a:pt x="328" y="145"/>
                  </a:lnTo>
                  <a:lnTo>
                    <a:pt x="281" y="142"/>
                  </a:lnTo>
                  <a:lnTo>
                    <a:pt x="237" y="138"/>
                  </a:lnTo>
                  <a:lnTo>
                    <a:pt x="195" y="134"/>
                  </a:lnTo>
                  <a:lnTo>
                    <a:pt x="157" y="128"/>
                  </a:lnTo>
                  <a:lnTo>
                    <a:pt x="123" y="123"/>
                  </a:lnTo>
                  <a:lnTo>
                    <a:pt x="91" y="116"/>
                  </a:lnTo>
                  <a:lnTo>
                    <a:pt x="65" y="111"/>
                  </a:lnTo>
                  <a:lnTo>
                    <a:pt x="43" y="104"/>
                  </a:lnTo>
                  <a:lnTo>
                    <a:pt x="25" y="97"/>
                  </a:lnTo>
                  <a:lnTo>
                    <a:pt x="11" y="90"/>
                  </a:lnTo>
                  <a:lnTo>
                    <a:pt x="3" y="82"/>
                  </a:lnTo>
                  <a:lnTo>
                    <a:pt x="0" y="74"/>
                  </a:lnTo>
                  <a:lnTo>
                    <a:pt x="3" y="67"/>
                  </a:lnTo>
                  <a:lnTo>
                    <a:pt x="11" y="59"/>
                  </a:lnTo>
                  <a:lnTo>
                    <a:pt x="25" y="52"/>
                  </a:lnTo>
                  <a:lnTo>
                    <a:pt x="43" y="45"/>
                  </a:lnTo>
                  <a:lnTo>
                    <a:pt x="65" y="39"/>
                  </a:lnTo>
                  <a:lnTo>
                    <a:pt x="91" y="32"/>
                  </a:lnTo>
                  <a:lnTo>
                    <a:pt x="123" y="27"/>
                  </a:lnTo>
                  <a:lnTo>
                    <a:pt x="157" y="22"/>
                  </a:lnTo>
                  <a:lnTo>
                    <a:pt x="195" y="17"/>
                  </a:lnTo>
                  <a:lnTo>
                    <a:pt x="237" y="13"/>
                  </a:lnTo>
                  <a:lnTo>
                    <a:pt x="281" y="9"/>
                  </a:lnTo>
                  <a:lnTo>
                    <a:pt x="328" y="6"/>
                  </a:lnTo>
                  <a:lnTo>
                    <a:pt x="376" y="3"/>
                  </a:lnTo>
                  <a:lnTo>
                    <a:pt x="428" y="1"/>
                  </a:lnTo>
                  <a:lnTo>
                    <a:pt x="481" y="0"/>
                  </a:lnTo>
                  <a:lnTo>
                    <a:pt x="535" y="0"/>
                  </a:lnTo>
                  <a:close/>
                </a:path>
              </a:pathLst>
            </a:custGeom>
            <a:solidFill>
              <a:srgbClr val="00335B"/>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53" name="Freeform 110"/>
            <p:cNvSpPr>
              <a:spLocks/>
            </p:cNvSpPr>
            <p:nvPr/>
          </p:nvSpPr>
          <p:spPr bwMode="auto">
            <a:xfrm>
              <a:off x="2946" y="2112"/>
              <a:ext cx="313" cy="522"/>
            </a:xfrm>
            <a:custGeom>
              <a:avLst/>
              <a:gdLst>
                <a:gd name="T0" fmla="*/ 0 w 627"/>
                <a:gd name="T1" fmla="*/ 3 h 1044"/>
                <a:gd name="T2" fmla="*/ 8 w 627"/>
                <a:gd name="T3" fmla="*/ 0 h 1044"/>
                <a:gd name="T4" fmla="*/ 13 w 627"/>
                <a:gd name="T5" fmla="*/ 1 h 1044"/>
                <a:gd name="T6" fmla="*/ 19 w 627"/>
                <a:gd name="T7" fmla="*/ 5 h 1044"/>
                <a:gd name="T8" fmla="*/ 25 w 627"/>
                <a:gd name="T9" fmla="*/ 9 h 1044"/>
                <a:gd name="T10" fmla="*/ 31 w 627"/>
                <a:gd name="T11" fmla="*/ 15 h 1044"/>
                <a:gd name="T12" fmla="*/ 37 w 627"/>
                <a:gd name="T13" fmla="*/ 22 h 1044"/>
                <a:gd name="T14" fmla="*/ 43 w 627"/>
                <a:gd name="T15" fmla="*/ 30 h 1044"/>
                <a:gd name="T16" fmla="*/ 48 w 627"/>
                <a:gd name="T17" fmla="*/ 38 h 1044"/>
                <a:gd name="T18" fmla="*/ 54 w 627"/>
                <a:gd name="T19" fmla="*/ 48 h 1044"/>
                <a:gd name="T20" fmla="*/ 59 w 627"/>
                <a:gd name="T21" fmla="*/ 58 h 1044"/>
                <a:gd name="T22" fmla="*/ 64 w 627"/>
                <a:gd name="T23" fmla="*/ 68 h 1044"/>
                <a:gd name="T24" fmla="*/ 68 w 627"/>
                <a:gd name="T25" fmla="*/ 78 h 1044"/>
                <a:gd name="T26" fmla="*/ 72 w 627"/>
                <a:gd name="T27" fmla="*/ 89 h 1044"/>
                <a:gd name="T28" fmla="*/ 74 w 627"/>
                <a:gd name="T29" fmla="*/ 100 h 1044"/>
                <a:gd name="T30" fmla="*/ 76 w 627"/>
                <a:gd name="T31" fmla="*/ 110 h 1044"/>
                <a:gd name="T32" fmla="*/ 78 w 627"/>
                <a:gd name="T33" fmla="*/ 120 h 1044"/>
                <a:gd name="T34" fmla="*/ 78 w 627"/>
                <a:gd name="T35" fmla="*/ 130 h 1044"/>
                <a:gd name="T36" fmla="*/ 70 w 627"/>
                <a:gd name="T37" fmla="*/ 131 h 1044"/>
                <a:gd name="T38" fmla="*/ 65 w 627"/>
                <a:gd name="T39" fmla="*/ 126 h 1044"/>
                <a:gd name="T40" fmla="*/ 59 w 627"/>
                <a:gd name="T41" fmla="*/ 120 h 1044"/>
                <a:gd name="T42" fmla="*/ 53 w 627"/>
                <a:gd name="T43" fmla="*/ 114 h 1044"/>
                <a:gd name="T44" fmla="*/ 48 w 627"/>
                <a:gd name="T45" fmla="*/ 106 h 1044"/>
                <a:gd name="T46" fmla="*/ 42 w 627"/>
                <a:gd name="T47" fmla="*/ 98 h 1044"/>
                <a:gd name="T48" fmla="*/ 37 w 627"/>
                <a:gd name="T49" fmla="*/ 90 h 1044"/>
                <a:gd name="T50" fmla="*/ 31 w 627"/>
                <a:gd name="T51" fmla="*/ 81 h 1044"/>
                <a:gd name="T52" fmla="*/ 26 w 627"/>
                <a:gd name="T53" fmla="*/ 72 h 1044"/>
                <a:gd name="T54" fmla="*/ 21 w 627"/>
                <a:gd name="T55" fmla="*/ 65 h 1044"/>
                <a:gd name="T56" fmla="*/ 17 w 627"/>
                <a:gd name="T57" fmla="*/ 55 h 1044"/>
                <a:gd name="T58" fmla="*/ 13 w 627"/>
                <a:gd name="T59" fmla="*/ 47 h 1044"/>
                <a:gd name="T60" fmla="*/ 9 w 627"/>
                <a:gd name="T61" fmla="*/ 39 h 1044"/>
                <a:gd name="T62" fmla="*/ 6 w 627"/>
                <a:gd name="T63" fmla="*/ 33 h 1044"/>
                <a:gd name="T64" fmla="*/ 4 w 627"/>
                <a:gd name="T65" fmla="*/ 26 h 1044"/>
                <a:gd name="T66" fmla="*/ 2 w 627"/>
                <a:gd name="T67" fmla="*/ 20 h 1044"/>
                <a:gd name="T68" fmla="*/ 1 w 627"/>
                <a:gd name="T69" fmla="*/ 16 h 1044"/>
                <a:gd name="T70" fmla="*/ 0 w 627"/>
                <a:gd name="T71" fmla="*/ 3 h 10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7"/>
                <a:gd name="T109" fmla="*/ 0 h 1044"/>
                <a:gd name="T110" fmla="*/ 627 w 627"/>
                <a:gd name="T111" fmla="*/ 1044 h 10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7" h="1044">
                  <a:moveTo>
                    <a:pt x="0" y="25"/>
                  </a:moveTo>
                  <a:lnTo>
                    <a:pt x="67" y="0"/>
                  </a:lnTo>
                  <a:lnTo>
                    <a:pt x="109" y="14"/>
                  </a:lnTo>
                  <a:lnTo>
                    <a:pt x="154" y="40"/>
                  </a:lnTo>
                  <a:lnTo>
                    <a:pt x="202" y="77"/>
                  </a:lnTo>
                  <a:lnTo>
                    <a:pt x="249" y="123"/>
                  </a:lnTo>
                  <a:lnTo>
                    <a:pt x="297" y="179"/>
                  </a:lnTo>
                  <a:lnTo>
                    <a:pt x="345" y="242"/>
                  </a:lnTo>
                  <a:lnTo>
                    <a:pt x="391" y="311"/>
                  </a:lnTo>
                  <a:lnTo>
                    <a:pt x="434" y="386"/>
                  </a:lnTo>
                  <a:lnTo>
                    <a:pt x="476" y="464"/>
                  </a:lnTo>
                  <a:lnTo>
                    <a:pt x="514" y="546"/>
                  </a:lnTo>
                  <a:lnTo>
                    <a:pt x="547" y="630"/>
                  </a:lnTo>
                  <a:lnTo>
                    <a:pt x="576" y="714"/>
                  </a:lnTo>
                  <a:lnTo>
                    <a:pt x="599" y="800"/>
                  </a:lnTo>
                  <a:lnTo>
                    <a:pt x="615" y="883"/>
                  </a:lnTo>
                  <a:lnTo>
                    <a:pt x="625" y="962"/>
                  </a:lnTo>
                  <a:lnTo>
                    <a:pt x="627" y="1039"/>
                  </a:lnTo>
                  <a:lnTo>
                    <a:pt x="562" y="1044"/>
                  </a:lnTo>
                  <a:lnTo>
                    <a:pt x="520" y="1009"/>
                  </a:lnTo>
                  <a:lnTo>
                    <a:pt x="475" y="964"/>
                  </a:lnTo>
                  <a:lnTo>
                    <a:pt x="430" y="913"/>
                  </a:lnTo>
                  <a:lnTo>
                    <a:pt x="385" y="855"/>
                  </a:lnTo>
                  <a:lnTo>
                    <a:pt x="340" y="790"/>
                  </a:lnTo>
                  <a:lnTo>
                    <a:pt x="296" y="724"/>
                  </a:lnTo>
                  <a:lnTo>
                    <a:pt x="254" y="653"/>
                  </a:lnTo>
                  <a:lnTo>
                    <a:pt x="212" y="583"/>
                  </a:lnTo>
                  <a:lnTo>
                    <a:pt x="174" y="513"/>
                  </a:lnTo>
                  <a:lnTo>
                    <a:pt x="138" y="442"/>
                  </a:lnTo>
                  <a:lnTo>
                    <a:pt x="106" y="377"/>
                  </a:lnTo>
                  <a:lnTo>
                    <a:pt x="77" y="315"/>
                  </a:lnTo>
                  <a:lnTo>
                    <a:pt x="54" y="258"/>
                  </a:lnTo>
                  <a:lnTo>
                    <a:pt x="35" y="208"/>
                  </a:lnTo>
                  <a:lnTo>
                    <a:pt x="21" y="167"/>
                  </a:lnTo>
                  <a:lnTo>
                    <a:pt x="14" y="135"/>
                  </a:lnTo>
                  <a:lnTo>
                    <a:pt x="0" y="25"/>
                  </a:lnTo>
                  <a:close/>
                </a:path>
              </a:pathLst>
            </a:custGeom>
            <a:solidFill>
              <a:srgbClr val="00335B"/>
            </a:solidFill>
            <a:ln w="9525">
              <a:noFill/>
              <a:round/>
              <a:headEnd/>
              <a:tailEnd/>
            </a:ln>
          </p:spPr>
          <p:txBody>
            <a:bodyPr/>
            <a:lstStyle/>
            <a:p>
              <a:endParaRPr lang="en-US" sz="1800">
                <a:solidFill>
                  <a:srgbClr val="000000"/>
                </a:solidFill>
                <a:latin typeface="Trebuchet MS" pitchFamily="34" charset="0"/>
                <a:ea typeface="+mn-ea"/>
                <a:cs typeface="+mn-cs"/>
              </a:endParaRPr>
            </a:p>
          </p:txBody>
        </p:sp>
        <p:sp>
          <p:nvSpPr>
            <p:cNvPr id="54" name="Freeform 111"/>
            <p:cNvSpPr>
              <a:spLocks/>
            </p:cNvSpPr>
            <p:nvPr/>
          </p:nvSpPr>
          <p:spPr bwMode="auto">
            <a:xfrm>
              <a:off x="2949" y="2107"/>
              <a:ext cx="299" cy="527"/>
            </a:xfrm>
            <a:custGeom>
              <a:avLst/>
              <a:gdLst>
                <a:gd name="T0" fmla="*/ 7 w 597"/>
                <a:gd name="T1" fmla="*/ 0 h 1056"/>
                <a:gd name="T2" fmla="*/ 9 w 597"/>
                <a:gd name="T3" fmla="*/ 13 h 1056"/>
                <a:gd name="T4" fmla="*/ 12 w 597"/>
                <a:gd name="T5" fmla="*/ 22 h 1056"/>
                <a:gd name="T6" fmla="*/ 15 w 597"/>
                <a:gd name="T7" fmla="*/ 30 h 1056"/>
                <a:gd name="T8" fmla="*/ 18 w 597"/>
                <a:gd name="T9" fmla="*/ 38 h 1056"/>
                <a:gd name="T10" fmla="*/ 21 w 597"/>
                <a:gd name="T11" fmla="*/ 46 h 1056"/>
                <a:gd name="T12" fmla="*/ 24 w 597"/>
                <a:gd name="T13" fmla="*/ 53 h 1056"/>
                <a:gd name="T14" fmla="*/ 28 w 597"/>
                <a:gd name="T15" fmla="*/ 61 h 1056"/>
                <a:gd name="T16" fmla="*/ 31 w 597"/>
                <a:gd name="T17" fmla="*/ 67 h 1056"/>
                <a:gd name="T18" fmla="*/ 35 w 597"/>
                <a:gd name="T19" fmla="*/ 75 h 1056"/>
                <a:gd name="T20" fmla="*/ 39 w 597"/>
                <a:gd name="T21" fmla="*/ 81 h 1056"/>
                <a:gd name="T22" fmla="*/ 43 w 597"/>
                <a:gd name="T23" fmla="*/ 88 h 1056"/>
                <a:gd name="T24" fmla="*/ 47 w 597"/>
                <a:gd name="T25" fmla="*/ 95 h 1056"/>
                <a:gd name="T26" fmla="*/ 52 w 597"/>
                <a:gd name="T27" fmla="*/ 102 h 1056"/>
                <a:gd name="T28" fmla="*/ 57 w 597"/>
                <a:gd name="T29" fmla="*/ 108 h 1056"/>
                <a:gd name="T30" fmla="*/ 63 w 597"/>
                <a:gd name="T31" fmla="*/ 115 h 1056"/>
                <a:gd name="T32" fmla="*/ 69 w 597"/>
                <a:gd name="T33" fmla="*/ 122 h 1056"/>
                <a:gd name="T34" fmla="*/ 75 w 597"/>
                <a:gd name="T35" fmla="*/ 128 h 1056"/>
                <a:gd name="T36" fmla="*/ 69 w 597"/>
                <a:gd name="T37" fmla="*/ 131 h 1056"/>
                <a:gd name="T38" fmla="*/ 61 w 597"/>
                <a:gd name="T39" fmla="*/ 124 h 1056"/>
                <a:gd name="T40" fmla="*/ 54 w 597"/>
                <a:gd name="T41" fmla="*/ 116 h 1056"/>
                <a:gd name="T42" fmla="*/ 48 w 597"/>
                <a:gd name="T43" fmla="*/ 109 h 1056"/>
                <a:gd name="T44" fmla="*/ 42 w 597"/>
                <a:gd name="T45" fmla="*/ 101 h 1056"/>
                <a:gd name="T46" fmla="*/ 36 w 597"/>
                <a:gd name="T47" fmla="*/ 94 h 1056"/>
                <a:gd name="T48" fmla="*/ 31 w 597"/>
                <a:gd name="T49" fmla="*/ 86 h 1056"/>
                <a:gd name="T50" fmla="*/ 27 w 597"/>
                <a:gd name="T51" fmla="*/ 79 h 1056"/>
                <a:gd name="T52" fmla="*/ 22 w 597"/>
                <a:gd name="T53" fmla="*/ 71 h 1056"/>
                <a:gd name="T54" fmla="*/ 19 w 597"/>
                <a:gd name="T55" fmla="*/ 63 h 1056"/>
                <a:gd name="T56" fmla="*/ 15 w 597"/>
                <a:gd name="T57" fmla="*/ 55 h 1056"/>
                <a:gd name="T58" fmla="*/ 12 w 597"/>
                <a:gd name="T59" fmla="*/ 47 h 1056"/>
                <a:gd name="T60" fmla="*/ 9 w 597"/>
                <a:gd name="T61" fmla="*/ 39 h 1056"/>
                <a:gd name="T62" fmla="*/ 7 w 597"/>
                <a:gd name="T63" fmla="*/ 30 h 1056"/>
                <a:gd name="T64" fmla="*/ 5 w 597"/>
                <a:gd name="T65" fmla="*/ 21 h 1056"/>
                <a:gd name="T66" fmla="*/ 2 w 597"/>
                <a:gd name="T67" fmla="*/ 12 h 1056"/>
                <a:gd name="T68" fmla="*/ 0 w 597"/>
                <a:gd name="T69" fmla="*/ 3 h 1056"/>
                <a:gd name="T70" fmla="*/ 7 w 597"/>
                <a:gd name="T71" fmla="*/ 0 h 10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7"/>
                <a:gd name="T109" fmla="*/ 0 h 1056"/>
                <a:gd name="T110" fmla="*/ 597 w 597"/>
                <a:gd name="T111" fmla="*/ 1056 h 10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7" h="1056">
                  <a:moveTo>
                    <a:pt x="56" y="0"/>
                  </a:moveTo>
                  <a:lnTo>
                    <a:pt x="68" y="108"/>
                  </a:lnTo>
                  <a:lnTo>
                    <a:pt x="93" y="177"/>
                  </a:lnTo>
                  <a:lnTo>
                    <a:pt x="117" y="242"/>
                  </a:lnTo>
                  <a:lnTo>
                    <a:pt x="142" y="307"/>
                  </a:lnTo>
                  <a:lnTo>
                    <a:pt x="167" y="369"/>
                  </a:lnTo>
                  <a:lnTo>
                    <a:pt x="192" y="429"/>
                  </a:lnTo>
                  <a:lnTo>
                    <a:pt x="219" y="488"/>
                  </a:lnTo>
                  <a:lnTo>
                    <a:pt x="247" y="544"/>
                  </a:lnTo>
                  <a:lnTo>
                    <a:pt x="275" y="601"/>
                  </a:lnTo>
                  <a:lnTo>
                    <a:pt x="306" y="656"/>
                  </a:lnTo>
                  <a:lnTo>
                    <a:pt x="339" y="710"/>
                  </a:lnTo>
                  <a:lnTo>
                    <a:pt x="374" y="764"/>
                  </a:lnTo>
                  <a:lnTo>
                    <a:pt x="413" y="817"/>
                  </a:lnTo>
                  <a:lnTo>
                    <a:pt x="453" y="870"/>
                  </a:lnTo>
                  <a:lnTo>
                    <a:pt x="498" y="923"/>
                  </a:lnTo>
                  <a:lnTo>
                    <a:pt x="545" y="978"/>
                  </a:lnTo>
                  <a:lnTo>
                    <a:pt x="597" y="1032"/>
                  </a:lnTo>
                  <a:lnTo>
                    <a:pt x="550" y="1056"/>
                  </a:lnTo>
                  <a:lnTo>
                    <a:pt x="487" y="995"/>
                  </a:lnTo>
                  <a:lnTo>
                    <a:pt x="430" y="934"/>
                  </a:lnTo>
                  <a:lnTo>
                    <a:pt x="378" y="874"/>
                  </a:lnTo>
                  <a:lnTo>
                    <a:pt x="330" y="814"/>
                  </a:lnTo>
                  <a:lnTo>
                    <a:pt x="286" y="754"/>
                  </a:lnTo>
                  <a:lnTo>
                    <a:pt x="245" y="694"/>
                  </a:lnTo>
                  <a:lnTo>
                    <a:pt x="210" y="633"/>
                  </a:lnTo>
                  <a:lnTo>
                    <a:pt x="176" y="572"/>
                  </a:lnTo>
                  <a:lnTo>
                    <a:pt x="147" y="510"/>
                  </a:lnTo>
                  <a:lnTo>
                    <a:pt x="120" y="446"/>
                  </a:lnTo>
                  <a:lnTo>
                    <a:pt x="96" y="381"/>
                  </a:lnTo>
                  <a:lnTo>
                    <a:pt x="72" y="314"/>
                  </a:lnTo>
                  <a:lnTo>
                    <a:pt x="53" y="246"/>
                  </a:lnTo>
                  <a:lnTo>
                    <a:pt x="33" y="174"/>
                  </a:lnTo>
                  <a:lnTo>
                    <a:pt x="16" y="101"/>
                  </a:lnTo>
                  <a:lnTo>
                    <a:pt x="0" y="25"/>
                  </a:lnTo>
                  <a:lnTo>
                    <a:pt x="56" y="0"/>
                  </a:lnTo>
                  <a:close/>
                </a:path>
              </a:pathLst>
            </a:custGeom>
            <a:solidFill>
              <a:srgbClr val="FFCC00"/>
            </a:solidFill>
            <a:ln w="9525">
              <a:noFill/>
              <a:round/>
              <a:headEnd/>
              <a:tailEnd/>
            </a:ln>
          </p:spPr>
          <p:txBody>
            <a:bodyPr/>
            <a:lstStyle/>
            <a:p>
              <a:endParaRPr lang="en-US" sz="1800">
                <a:solidFill>
                  <a:srgbClr val="000000"/>
                </a:solidFill>
                <a:latin typeface="Trebuchet MS" pitchFamily="34" charset="0"/>
                <a:ea typeface="+mn-ea"/>
                <a:cs typeface="+mn-cs"/>
              </a:endParaRPr>
            </a:p>
          </p:txBody>
        </p:sp>
      </p:grpSp>
      <p:sp>
        <p:nvSpPr>
          <p:cNvPr id="55" name="Text Box 115"/>
          <p:cNvSpPr txBox="1">
            <a:spLocks noChangeAspect="1" noChangeArrowheads="1"/>
          </p:cNvSpPr>
          <p:nvPr/>
        </p:nvSpPr>
        <p:spPr bwMode="auto">
          <a:xfrm>
            <a:off x="1620838" y="1857672"/>
            <a:ext cx="2087562" cy="484748"/>
          </a:xfrm>
          <a:prstGeom prst="rect">
            <a:avLst/>
          </a:prstGeom>
          <a:noFill/>
          <a:ln w="9525" algn="ctr">
            <a:noFill/>
            <a:miter lim="800000"/>
            <a:headEnd/>
            <a:tailEnd/>
          </a:ln>
        </p:spPr>
        <p:txBody>
          <a:bodyPr>
            <a:spAutoFit/>
          </a:bodyPr>
          <a:lstStyle/>
          <a:p>
            <a:pPr>
              <a:spcBef>
                <a:spcPct val="20000"/>
              </a:spcBef>
            </a:pPr>
            <a:r>
              <a:rPr lang="en-US" sz="1200" b="1" dirty="0" smtClean="0">
                <a:solidFill>
                  <a:srgbClr val="003F87"/>
                </a:solidFill>
              </a:rPr>
              <a:t>Urban Waste Mgmt: 95%</a:t>
            </a:r>
            <a:r>
              <a:rPr lang="en-US" sz="1200" dirty="0" smtClean="0">
                <a:solidFill>
                  <a:srgbClr val="003F87"/>
                </a:solidFill>
              </a:rPr>
              <a:t> </a:t>
            </a:r>
          </a:p>
          <a:p>
            <a:pPr>
              <a:spcBef>
                <a:spcPct val="50000"/>
              </a:spcBef>
            </a:pPr>
            <a:r>
              <a:rPr lang="en-US" sz="900" i="1" dirty="0" smtClean="0">
                <a:solidFill>
                  <a:srgbClr val="003F87"/>
                </a:solidFill>
              </a:rPr>
              <a:t>1</a:t>
            </a:r>
            <a:r>
              <a:rPr lang="en-US" sz="900" i="1" baseline="30000" dirty="0" smtClean="0">
                <a:solidFill>
                  <a:srgbClr val="003F87"/>
                </a:solidFill>
              </a:rPr>
              <a:t>st</a:t>
            </a:r>
            <a:r>
              <a:rPr lang="en-US" sz="900" i="1" dirty="0" smtClean="0">
                <a:solidFill>
                  <a:srgbClr val="003F87"/>
                </a:solidFill>
              </a:rPr>
              <a:t> in Spain, U.K. &amp; Austria</a:t>
            </a:r>
            <a:endParaRPr lang="en-US" sz="900" i="1" dirty="0">
              <a:solidFill>
                <a:srgbClr val="003F87"/>
              </a:solidFill>
            </a:endParaRPr>
          </a:p>
        </p:txBody>
      </p:sp>
      <p:sp>
        <p:nvSpPr>
          <p:cNvPr id="56" name="Text Box 119"/>
          <p:cNvSpPr txBox="1">
            <a:spLocks noChangeAspect="1" noChangeArrowheads="1"/>
          </p:cNvSpPr>
          <p:nvPr/>
        </p:nvSpPr>
        <p:spPr bwMode="auto">
          <a:xfrm>
            <a:off x="1622425" y="2837783"/>
            <a:ext cx="2012950" cy="484748"/>
          </a:xfrm>
          <a:prstGeom prst="rect">
            <a:avLst/>
          </a:prstGeom>
          <a:noFill/>
          <a:ln w="9525" algn="ctr">
            <a:noFill/>
            <a:miter lim="800000"/>
            <a:headEnd/>
            <a:tailEnd/>
          </a:ln>
        </p:spPr>
        <p:txBody>
          <a:bodyPr>
            <a:spAutoFit/>
          </a:bodyPr>
          <a:lstStyle/>
          <a:p>
            <a:pPr>
              <a:spcBef>
                <a:spcPct val="20000"/>
              </a:spcBef>
            </a:pPr>
            <a:r>
              <a:rPr lang="en-US" sz="1200" dirty="0" smtClean="0">
                <a:solidFill>
                  <a:srgbClr val="003F87"/>
                </a:solidFill>
              </a:rPr>
              <a:t>Industrial Waste: 5% </a:t>
            </a:r>
          </a:p>
          <a:p>
            <a:pPr>
              <a:spcBef>
                <a:spcPct val="50000"/>
              </a:spcBef>
            </a:pPr>
            <a:r>
              <a:rPr lang="en-US" sz="900" i="1" dirty="0" smtClean="0">
                <a:solidFill>
                  <a:srgbClr val="003F87"/>
                </a:solidFill>
              </a:rPr>
              <a:t>1</a:t>
            </a:r>
            <a:r>
              <a:rPr lang="en-US" sz="900" i="1" baseline="30000" dirty="0" smtClean="0">
                <a:solidFill>
                  <a:srgbClr val="003F87"/>
                </a:solidFill>
              </a:rPr>
              <a:t>st</a:t>
            </a:r>
            <a:r>
              <a:rPr lang="en-US" sz="900" i="1" dirty="0" smtClean="0">
                <a:solidFill>
                  <a:srgbClr val="003F87"/>
                </a:solidFill>
              </a:rPr>
              <a:t> in Spain and Portugal</a:t>
            </a:r>
            <a:endParaRPr lang="en-US" sz="900" i="1" dirty="0">
              <a:solidFill>
                <a:srgbClr val="003F87"/>
              </a:solidFill>
            </a:endParaRPr>
          </a:p>
        </p:txBody>
      </p:sp>
      <p:graphicFrame>
        <p:nvGraphicFramePr>
          <p:cNvPr id="57" name="Object 124"/>
          <p:cNvGraphicFramePr>
            <a:graphicFrameLocks/>
          </p:cNvGraphicFramePr>
          <p:nvPr/>
        </p:nvGraphicFramePr>
        <p:xfrm>
          <a:off x="5844977" y="1790709"/>
          <a:ext cx="1800622" cy="1817469"/>
        </p:xfrm>
        <a:graphic>
          <a:graphicData uri="http://schemas.openxmlformats.org/drawingml/2006/chart">
            <c:chart xmlns:c="http://schemas.openxmlformats.org/drawingml/2006/chart" xmlns:r="http://schemas.openxmlformats.org/officeDocument/2006/relationships" r:id="rId4"/>
          </a:graphicData>
        </a:graphic>
      </p:graphicFrame>
      <p:sp>
        <p:nvSpPr>
          <p:cNvPr id="58" name="Rectangle 132"/>
          <p:cNvSpPr>
            <a:spLocks noChangeArrowheads="1"/>
          </p:cNvSpPr>
          <p:nvPr/>
        </p:nvSpPr>
        <p:spPr bwMode="auto">
          <a:xfrm>
            <a:off x="5051425" y="1516112"/>
            <a:ext cx="662361" cy="461665"/>
          </a:xfrm>
          <a:prstGeom prst="rect">
            <a:avLst/>
          </a:prstGeom>
          <a:noFill/>
          <a:ln w="9525">
            <a:noFill/>
            <a:miter lim="800000"/>
            <a:headEnd/>
            <a:tailEnd/>
          </a:ln>
        </p:spPr>
        <p:txBody>
          <a:bodyPr wrap="none" anchor="ctr">
            <a:spAutoFit/>
          </a:bodyPr>
          <a:lstStyle/>
          <a:p>
            <a:pPr eaLnBrk="0" hangingPunct="0"/>
            <a:r>
              <a:rPr lang="en-US" sz="1200" dirty="0" smtClean="0">
                <a:solidFill>
                  <a:srgbClr val="003F87"/>
                </a:solidFill>
              </a:rPr>
              <a:t>Spain: </a:t>
            </a:r>
            <a:br>
              <a:rPr lang="en-US" sz="1200" dirty="0" smtClean="0">
                <a:solidFill>
                  <a:srgbClr val="003F87"/>
                </a:solidFill>
              </a:rPr>
            </a:br>
            <a:r>
              <a:rPr lang="en-US" sz="1200" dirty="0" smtClean="0">
                <a:solidFill>
                  <a:srgbClr val="003F87"/>
                </a:solidFill>
              </a:rPr>
              <a:t>57%</a:t>
            </a:r>
            <a:endParaRPr lang="en-US" sz="1200" dirty="0">
              <a:solidFill>
                <a:srgbClr val="003F87"/>
              </a:solidFill>
            </a:endParaRPr>
          </a:p>
        </p:txBody>
      </p:sp>
      <p:sp>
        <p:nvSpPr>
          <p:cNvPr id="59" name="Line 133"/>
          <p:cNvSpPr>
            <a:spLocks noChangeShapeType="1"/>
          </p:cNvSpPr>
          <p:nvPr/>
        </p:nvSpPr>
        <p:spPr bwMode="auto">
          <a:xfrm flipV="1">
            <a:off x="5075238" y="3428997"/>
            <a:ext cx="1939020" cy="2"/>
          </a:xfrm>
          <a:prstGeom prst="line">
            <a:avLst/>
          </a:prstGeom>
          <a:noFill/>
          <a:ln w="12700">
            <a:solidFill>
              <a:srgbClr val="003F87"/>
            </a:solidFill>
            <a:round/>
            <a:headEnd/>
            <a:tailEnd type="oval" w="med" len="med"/>
          </a:ln>
        </p:spPr>
        <p:txBody>
          <a:bodyPr/>
          <a:lstStyle/>
          <a:p>
            <a:endParaRPr lang="en-US" sz="1800">
              <a:solidFill>
                <a:srgbClr val="FF0000"/>
              </a:solidFill>
              <a:latin typeface="Trebuchet MS" pitchFamily="34" charset="0"/>
              <a:ea typeface="+mn-ea"/>
              <a:cs typeface="+mn-cs"/>
            </a:endParaRPr>
          </a:p>
        </p:txBody>
      </p:sp>
      <p:sp>
        <p:nvSpPr>
          <p:cNvPr id="60" name="Rectangle 136"/>
          <p:cNvSpPr>
            <a:spLocks noChangeArrowheads="1"/>
          </p:cNvSpPr>
          <p:nvPr/>
        </p:nvSpPr>
        <p:spPr bwMode="auto">
          <a:xfrm>
            <a:off x="7595419" y="2778269"/>
            <a:ext cx="1153294" cy="646331"/>
          </a:xfrm>
          <a:prstGeom prst="rect">
            <a:avLst/>
          </a:prstGeom>
          <a:noFill/>
          <a:ln w="9525">
            <a:noFill/>
            <a:miter lim="800000"/>
            <a:headEnd/>
            <a:tailEnd/>
          </a:ln>
        </p:spPr>
        <p:txBody>
          <a:bodyPr wrap="square" anchor="ctr">
            <a:spAutoFit/>
          </a:bodyPr>
          <a:lstStyle/>
          <a:p>
            <a:pPr algn="r" eaLnBrk="0" hangingPunct="0"/>
            <a:r>
              <a:rPr lang="en-US" sz="1200" dirty="0" smtClean="0">
                <a:solidFill>
                  <a:srgbClr val="003F87"/>
                </a:solidFill>
              </a:rPr>
              <a:t>Austria &amp; Eastern Europe: 12%</a:t>
            </a:r>
            <a:endParaRPr lang="en-US" sz="1200" dirty="0">
              <a:solidFill>
                <a:srgbClr val="003F87"/>
              </a:solidFill>
            </a:endParaRPr>
          </a:p>
        </p:txBody>
      </p:sp>
      <p:sp>
        <p:nvSpPr>
          <p:cNvPr id="62" name="Line 137"/>
          <p:cNvSpPr>
            <a:spLocks noChangeShapeType="1"/>
          </p:cNvSpPr>
          <p:nvPr/>
        </p:nvSpPr>
        <p:spPr bwMode="auto">
          <a:xfrm>
            <a:off x="7060557" y="1982788"/>
            <a:ext cx="1535756" cy="1"/>
          </a:xfrm>
          <a:prstGeom prst="line">
            <a:avLst/>
          </a:prstGeom>
          <a:noFill/>
          <a:ln w="12700">
            <a:solidFill>
              <a:srgbClr val="003F87"/>
            </a:solidFill>
            <a:round/>
            <a:headEnd type="oval" w="med" len="med"/>
            <a:tailEnd/>
          </a:ln>
        </p:spPr>
        <p:txBody>
          <a:bodyPr/>
          <a:lstStyle/>
          <a:p>
            <a:endParaRPr lang="en-US" sz="1800">
              <a:solidFill>
                <a:srgbClr val="FF0000"/>
              </a:solidFill>
              <a:latin typeface="Trebuchet MS" pitchFamily="34" charset="0"/>
              <a:ea typeface="+mn-ea"/>
              <a:cs typeface="+mn-cs"/>
            </a:endParaRPr>
          </a:p>
        </p:txBody>
      </p:sp>
      <p:sp>
        <p:nvSpPr>
          <p:cNvPr id="65" name="Line 133"/>
          <p:cNvSpPr>
            <a:spLocks noChangeShapeType="1"/>
          </p:cNvSpPr>
          <p:nvPr/>
        </p:nvSpPr>
        <p:spPr bwMode="auto">
          <a:xfrm flipV="1">
            <a:off x="5075238" y="1975544"/>
            <a:ext cx="1368425" cy="0"/>
          </a:xfrm>
          <a:prstGeom prst="line">
            <a:avLst/>
          </a:prstGeom>
          <a:noFill/>
          <a:ln w="12700">
            <a:solidFill>
              <a:srgbClr val="003F87"/>
            </a:solidFill>
            <a:round/>
            <a:headEnd/>
            <a:tailEnd type="oval" w="med" len="med"/>
          </a:ln>
        </p:spPr>
        <p:txBody>
          <a:bodyPr/>
          <a:lstStyle/>
          <a:p>
            <a:endParaRPr lang="en-US" sz="1800">
              <a:solidFill>
                <a:srgbClr val="FF0000"/>
              </a:solidFill>
              <a:latin typeface="Trebuchet MS" pitchFamily="34" charset="0"/>
              <a:ea typeface="+mn-ea"/>
              <a:cs typeface="+mn-cs"/>
            </a:endParaRPr>
          </a:p>
        </p:txBody>
      </p:sp>
      <p:sp>
        <p:nvSpPr>
          <p:cNvPr id="66" name="Rectangle 132"/>
          <p:cNvSpPr>
            <a:spLocks noChangeArrowheads="1"/>
          </p:cNvSpPr>
          <p:nvPr/>
        </p:nvSpPr>
        <p:spPr bwMode="auto">
          <a:xfrm>
            <a:off x="5003800" y="3146956"/>
            <a:ext cx="1081088" cy="276999"/>
          </a:xfrm>
          <a:prstGeom prst="rect">
            <a:avLst/>
          </a:prstGeom>
          <a:noFill/>
          <a:ln w="9525">
            <a:noFill/>
            <a:miter lim="800000"/>
            <a:headEnd/>
            <a:tailEnd/>
          </a:ln>
        </p:spPr>
        <p:txBody>
          <a:bodyPr anchor="ctr">
            <a:spAutoFit/>
          </a:bodyPr>
          <a:lstStyle/>
          <a:p>
            <a:pPr eaLnBrk="0" hangingPunct="0"/>
            <a:r>
              <a:rPr lang="en-US" sz="1200" dirty="0" smtClean="0">
                <a:solidFill>
                  <a:srgbClr val="003F87"/>
                </a:solidFill>
              </a:rPr>
              <a:t>Others : 2%</a:t>
            </a:r>
            <a:endParaRPr lang="en-US" sz="1200" dirty="0">
              <a:solidFill>
                <a:srgbClr val="003F87"/>
              </a:solidFill>
            </a:endParaRPr>
          </a:p>
        </p:txBody>
      </p:sp>
      <p:sp>
        <p:nvSpPr>
          <p:cNvPr id="67" name="Line 133"/>
          <p:cNvSpPr>
            <a:spLocks noChangeShapeType="1"/>
          </p:cNvSpPr>
          <p:nvPr/>
        </p:nvSpPr>
        <p:spPr bwMode="auto">
          <a:xfrm flipH="1" flipV="1">
            <a:off x="7176302" y="3428996"/>
            <a:ext cx="1562583" cy="3"/>
          </a:xfrm>
          <a:prstGeom prst="line">
            <a:avLst/>
          </a:prstGeom>
          <a:noFill/>
          <a:ln w="12700">
            <a:solidFill>
              <a:srgbClr val="003F87"/>
            </a:solidFill>
            <a:round/>
            <a:headEnd/>
            <a:tailEnd type="oval" w="med" len="med"/>
          </a:ln>
        </p:spPr>
        <p:txBody>
          <a:bodyPr/>
          <a:lstStyle/>
          <a:p>
            <a:endParaRPr lang="en-US" sz="1800">
              <a:solidFill>
                <a:srgbClr val="003F87"/>
              </a:solidFill>
              <a:latin typeface="Trebuchet MS" pitchFamily="34" charset="0"/>
              <a:ea typeface="+mn-ea"/>
              <a:cs typeface="+mn-cs"/>
            </a:endParaRPr>
          </a:p>
        </p:txBody>
      </p:sp>
      <p:sp>
        <p:nvSpPr>
          <p:cNvPr id="68" name="Rectangle 136"/>
          <p:cNvSpPr>
            <a:spLocks noChangeArrowheads="1"/>
          </p:cNvSpPr>
          <p:nvPr/>
        </p:nvSpPr>
        <p:spPr bwMode="auto">
          <a:xfrm>
            <a:off x="7451725" y="1698551"/>
            <a:ext cx="1296988" cy="276999"/>
          </a:xfrm>
          <a:prstGeom prst="rect">
            <a:avLst/>
          </a:prstGeom>
          <a:noFill/>
          <a:ln w="9525">
            <a:noFill/>
            <a:miter lim="800000"/>
            <a:headEnd/>
            <a:tailEnd/>
          </a:ln>
        </p:spPr>
        <p:txBody>
          <a:bodyPr anchor="ctr">
            <a:spAutoFit/>
          </a:bodyPr>
          <a:lstStyle/>
          <a:p>
            <a:pPr algn="r" eaLnBrk="0" hangingPunct="0"/>
            <a:r>
              <a:rPr lang="en-US" sz="1200" dirty="0" smtClean="0">
                <a:solidFill>
                  <a:srgbClr val="003F87"/>
                </a:solidFill>
              </a:rPr>
              <a:t>U.K: 29%</a:t>
            </a:r>
            <a:endParaRPr lang="en-US" sz="1200" dirty="0">
              <a:solidFill>
                <a:srgbClr val="003F87"/>
              </a:solidFill>
            </a:endParaRPr>
          </a:p>
        </p:txBody>
      </p:sp>
      <p:cxnSp>
        <p:nvCxnSpPr>
          <p:cNvPr id="70" name="Straight Connector 23"/>
          <p:cNvCxnSpPr/>
          <p:nvPr/>
        </p:nvCxnSpPr>
        <p:spPr>
          <a:xfrm>
            <a:off x="4558823" y="5201160"/>
            <a:ext cx="0" cy="1092530"/>
          </a:xfrm>
          <a:prstGeom prst="line">
            <a:avLst/>
          </a:prstGeom>
          <a:ln w="6350">
            <a:solidFill>
              <a:schemeClr val="bg1">
                <a:lumMod val="85000"/>
              </a:schemeClr>
            </a:solidFill>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69" name="Text Box 21"/>
          <p:cNvSpPr txBox="1">
            <a:spLocks noChangeArrowheads="1"/>
          </p:cNvSpPr>
          <p:nvPr/>
        </p:nvSpPr>
        <p:spPr bwMode="auto">
          <a:xfrm>
            <a:off x="2017713" y="182563"/>
            <a:ext cx="6854825" cy="369887"/>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smtClean="0">
                <a:solidFill>
                  <a:schemeClr val="bg1"/>
                </a:solidFill>
              </a:rPr>
              <a:t>Environmental Services</a:t>
            </a:r>
            <a:endParaRPr lang="en-US" b="1" dirty="0">
              <a:solidFill>
                <a:schemeClr val="bg1"/>
              </a:solidFill>
            </a:endParaRPr>
          </a:p>
        </p:txBody>
      </p:sp>
      <p:pic>
        <p:nvPicPr>
          <p:cNvPr id="71" name="Picture 30" descr="FCC blanco"/>
          <p:cNvPicPr>
            <a:picLocks noChangeAspect="1" noChangeArrowheads="1"/>
          </p:cNvPicPr>
          <p:nvPr/>
        </p:nvPicPr>
        <p:blipFill>
          <a:blip r:embed="rId5"/>
          <a:srcRect/>
          <a:stretch>
            <a:fillRect/>
          </a:stretch>
        </p:blipFill>
        <p:spPr bwMode="auto">
          <a:xfrm>
            <a:off x="395288" y="168275"/>
            <a:ext cx="942975" cy="531813"/>
          </a:xfrm>
          <a:prstGeom prst="rect">
            <a:avLst/>
          </a:prstGeom>
          <a:noFill/>
          <a:ln w="9525">
            <a:noFill/>
            <a:miter lim="800000"/>
            <a:headEnd/>
            <a:tailEnd/>
          </a:ln>
        </p:spPr>
      </p:pic>
      <p:sp>
        <p:nvSpPr>
          <p:cNvPr id="72" name="Text Box 8"/>
          <p:cNvSpPr txBox="1">
            <a:spLocks noChangeArrowheads="1"/>
          </p:cNvSpPr>
          <p:nvPr/>
        </p:nvSpPr>
        <p:spPr bwMode="auto">
          <a:xfrm>
            <a:off x="1216025" y="454025"/>
            <a:ext cx="730250" cy="122238"/>
          </a:xfrm>
          <a:prstGeom prst="rect">
            <a:avLst/>
          </a:prstGeom>
          <a:noFill/>
          <a:ln w="9525">
            <a:noFill/>
            <a:miter lim="800000"/>
            <a:headEnd/>
            <a:tailEnd/>
          </a:ln>
        </p:spPr>
        <p:txBody>
          <a:bodyPr wrap="none" lIns="0" tIns="0" rIns="0" bIns="0">
            <a:spAutoFit/>
          </a:bodyPr>
          <a:lstStyle/>
          <a:p>
            <a:pPr eaLnBrk="0" hangingPunct="0"/>
            <a:r>
              <a:rPr lang="en-US" sz="800" i="1" dirty="0">
                <a:solidFill>
                  <a:schemeClr val="bg1"/>
                </a:solidFill>
              </a:rPr>
              <a:t>Citizen Services</a:t>
            </a:r>
          </a:p>
        </p:txBody>
      </p:sp>
      <p:sp>
        <p:nvSpPr>
          <p:cNvPr id="73" name="Rectangle 6"/>
          <p:cNvSpPr>
            <a:spLocks noGrp="1" noChangeArrowheads="1"/>
          </p:cNvSpPr>
          <p:nvPr>
            <p:ph type="sldNum" sz="quarter" idx="12"/>
          </p:nvPr>
        </p:nvSpPr>
        <p:spPr>
          <a:xfrm>
            <a:off x="7061200" y="6573838"/>
            <a:ext cx="1905000" cy="153888"/>
          </a:xfrm>
        </p:spPr>
        <p:txBody>
          <a:bodyPr/>
          <a:lstStyle/>
          <a:p>
            <a:pPr>
              <a:defRPr/>
            </a:pPr>
            <a:fld id="{8394EB68-7EAC-4409-83C5-3BF12EC1CBF5}" type="slidenum">
              <a:rPr lang="es-ES_tradnl" sz="1000" smtClean="0">
                <a:latin typeface="Arial" charset="0"/>
                <a:ea typeface="ＭＳ Ｐゴシック" charset="-128"/>
              </a:rPr>
              <a:pPr>
                <a:defRPr/>
              </a:pPr>
              <a:t>10</a:t>
            </a:fld>
            <a:endParaRPr lang="es-ES_tradnl" sz="1000" dirty="0" smtClean="0">
              <a:latin typeface="Arial" charset="0"/>
              <a:ea typeface="ＭＳ Ｐゴシック" charset="-128"/>
            </a:endParaRPr>
          </a:p>
        </p:txBody>
      </p:sp>
    </p:spTree>
    <p:extLst>
      <p:ext uri="{BB962C8B-B14F-4D97-AF65-F5344CB8AC3E}">
        <p14:creationId xmlns:p14="http://schemas.microsoft.com/office/powerpoint/2010/main" xmlns="" val="566484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2"/>
          <p:cNvSpPr>
            <a:spLocks noChangeArrowheads="1"/>
          </p:cNvSpPr>
          <p:nvPr/>
        </p:nvSpPr>
        <p:spPr bwMode="auto">
          <a:xfrm>
            <a:off x="3219975" y="1865300"/>
            <a:ext cx="792163" cy="431800"/>
          </a:xfrm>
          <a:prstGeom prst="ellipse">
            <a:avLst/>
          </a:prstGeom>
          <a:solidFill>
            <a:srgbClr val="006600"/>
          </a:solidFill>
          <a:ln w="9525">
            <a:noFill/>
            <a:round/>
            <a:headEnd/>
            <a:tailEnd/>
          </a:ln>
        </p:spPr>
        <p:txBody>
          <a:bodyPr wrap="none" anchor="ctr"/>
          <a:lstStyle/>
          <a:p>
            <a:endParaRPr lang="en-US" sz="1300"/>
          </a:p>
        </p:txBody>
      </p:sp>
      <p:sp>
        <p:nvSpPr>
          <p:cNvPr id="2053" name="Rectangle 5"/>
          <p:cNvSpPr>
            <a:spLocks noChangeArrowheads="1"/>
          </p:cNvSpPr>
          <p:nvPr/>
        </p:nvSpPr>
        <p:spPr bwMode="auto">
          <a:xfrm>
            <a:off x="0" y="0"/>
            <a:ext cx="9144000" cy="6858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s-ES"/>
          </a:p>
        </p:txBody>
      </p:sp>
      <p:pic>
        <p:nvPicPr>
          <p:cNvPr id="2055" name="Picture 30" descr="FCC blanco"/>
          <p:cNvPicPr>
            <a:picLocks noChangeAspect="1" noChangeArrowheads="1"/>
          </p:cNvPicPr>
          <p:nvPr/>
        </p:nvPicPr>
        <p:blipFill>
          <a:blip r:embed="rId4"/>
          <a:srcRect/>
          <a:stretch>
            <a:fillRect/>
          </a:stretch>
        </p:blipFill>
        <p:spPr bwMode="auto">
          <a:xfrm>
            <a:off x="395288" y="168275"/>
            <a:ext cx="942975" cy="531813"/>
          </a:xfrm>
          <a:prstGeom prst="rect">
            <a:avLst/>
          </a:prstGeom>
          <a:noFill/>
          <a:ln w="9525">
            <a:noFill/>
            <a:miter lim="800000"/>
            <a:headEnd/>
            <a:tailEnd/>
          </a:ln>
        </p:spPr>
      </p:pic>
      <p:graphicFrame>
        <p:nvGraphicFramePr>
          <p:cNvPr id="2050" name="Object 2"/>
          <p:cNvGraphicFramePr>
            <a:graphicFrameLocks noChangeAspect="1"/>
          </p:cNvGraphicFramePr>
          <p:nvPr/>
        </p:nvGraphicFramePr>
        <p:xfrm>
          <a:off x="233363" y="2685125"/>
          <a:ext cx="5762323" cy="2471738"/>
        </p:xfrm>
        <a:graphic>
          <a:graphicData uri="http://schemas.openxmlformats.org/presentationml/2006/ole">
            <p:oleObj spid="_x0000_s150530" name="Worksheet" r:id="rId5" imgW="6111377" imgH="2468880" progId="Excel.Sheet.8">
              <p:embed/>
            </p:oleObj>
          </a:graphicData>
        </a:graphic>
      </p:graphicFrame>
      <p:sp>
        <p:nvSpPr>
          <p:cNvPr id="2058" name="Rectangle 35"/>
          <p:cNvSpPr>
            <a:spLocks noChangeArrowheads="1"/>
          </p:cNvSpPr>
          <p:nvPr/>
        </p:nvSpPr>
        <p:spPr bwMode="auto">
          <a:xfrm>
            <a:off x="1750915" y="5111275"/>
            <a:ext cx="556563" cy="292388"/>
          </a:xfrm>
          <a:prstGeom prst="rect">
            <a:avLst/>
          </a:prstGeom>
          <a:noFill/>
          <a:ln w="9525">
            <a:noFill/>
            <a:miter lim="800000"/>
            <a:headEnd/>
            <a:tailEnd/>
          </a:ln>
        </p:spPr>
        <p:txBody>
          <a:bodyPr wrap="none" anchor="ctr">
            <a:spAutoFit/>
          </a:bodyPr>
          <a:lstStyle/>
          <a:p>
            <a:pPr eaLnBrk="0" hangingPunct="0"/>
            <a:r>
              <a:rPr lang="en-US" sz="1300" b="1" smtClean="0">
                <a:solidFill>
                  <a:srgbClr val="003F87"/>
                </a:solidFill>
              </a:rPr>
              <a:t>2010</a:t>
            </a:r>
            <a:endParaRPr lang="en-US" sz="1300" b="1">
              <a:solidFill>
                <a:srgbClr val="003F87"/>
              </a:solidFill>
            </a:endParaRPr>
          </a:p>
        </p:txBody>
      </p:sp>
      <p:sp>
        <p:nvSpPr>
          <p:cNvPr id="2059" name="Rectangle 36"/>
          <p:cNvSpPr>
            <a:spLocks noChangeArrowheads="1"/>
          </p:cNvSpPr>
          <p:nvPr/>
        </p:nvSpPr>
        <p:spPr bwMode="auto">
          <a:xfrm>
            <a:off x="686358" y="5111275"/>
            <a:ext cx="556563" cy="292388"/>
          </a:xfrm>
          <a:prstGeom prst="rect">
            <a:avLst/>
          </a:prstGeom>
          <a:noFill/>
          <a:ln w="9525">
            <a:noFill/>
            <a:miter lim="800000"/>
            <a:headEnd/>
            <a:tailEnd/>
          </a:ln>
        </p:spPr>
        <p:txBody>
          <a:bodyPr wrap="none" anchor="ctr">
            <a:spAutoFit/>
          </a:bodyPr>
          <a:lstStyle/>
          <a:p>
            <a:pPr eaLnBrk="0" hangingPunct="0"/>
            <a:r>
              <a:rPr lang="en-US" sz="1300" b="1" smtClean="0">
                <a:solidFill>
                  <a:srgbClr val="003F87"/>
                </a:solidFill>
              </a:rPr>
              <a:t>2009</a:t>
            </a:r>
            <a:endParaRPr lang="en-US" sz="1300" b="1">
              <a:solidFill>
                <a:srgbClr val="003F87"/>
              </a:solidFill>
            </a:endParaRPr>
          </a:p>
        </p:txBody>
      </p:sp>
      <p:sp>
        <p:nvSpPr>
          <p:cNvPr id="2060" name="Rectangle 37"/>
          <p:cNvSpPr>
            <a:spLocks noChangeArrowheads="1"/>
          </p:cNvSpPr>
          <p:nvPr/>
        </p:nvSpPr>
        <p:spPr bwMode="auto">
          <a:xfrm>
            <a:off x="2844932" y="5111275"/>
            <a:ext cx="544188" cy="292388"/>
          </a:xfrm>
          <a:prstGeom prst="rect">
            <a:avLst/>
          </a:prstGeom>
          <a:noFill/>
          <a:ln w="9525">
            <a:noFill/>
            <a:miter lim="800000"/>
            <a:headEnd/>
            <a:tailEnd/>
          </a:ln>
        </p:spPr>
        <p:txBody>
          <a:bodyPr wrap="none" anchor="ctr">
            <a:spAutoFit/>
          </a:bodyPr>
          <a:lstStyle/>
          <a:p>
            <a:pPr eaLnBrk="0" hangingPunct="0"/>
            <a:r>
              <a:rPr lang="en-US" sz="1300" b="1" smtClean="0">
                <a:solidFill>
                  <a:srgbClr val="003F87"/>
                </a:solidFill>
              </a:rPr>
              <a:t>2011</a:t>
            </a:r>
            <a:endParaRPr lang="en-US" sz="1300" b="1">
              <a:solidFill>
                <a:srgbClr val="003F87"/>
              </a:solidFill>
            </a:endParaRPr>
          </a:p>
        </p:txBody>
      </p:sp>
      <p:sp>
        <p:nvSpPr>
          <p:cNvPr id="2061" name="Text Box 9"/>
          <p:cNvSpPr txBox="1">
            <a:spLocks noChangeArrowheads="1"/>
          </p:cNvSpPr>
          <p:nvPr/>
        </p:nvSpPr>
        <p:spPr bwMode="auto">
          <a:xfrm>
            <a:off x="1860559" y="1265825"/>
            <a:ext cx="2877712" cy="292388"/>
          </a:xfrm>
          <a:prstGeom prst="rect">
            <a:avLst/>
          </a:prstGeom>
          <a:noFill/>
          <a:ln w="9525" algn="ctr">
            <a:noFill/>
            <a:miter lim="800000"/>
            <a:headEnd/>
            <a:tailEnd/>
          </a:ln>
        </p:spPr>
        <p:txBody>
          <a:bodyPr wrap="none">
            <a:spAutoFit/>
          </a:bodyPr>
          <a:lstStyle/>
          <a:p>
            <a:pPr algn="ctr">
              <a:spcBef>
                <a:spcPct val="50000"/>
              </a:spcBef>
            </a:pPr>
            <a:r>
              <a:rPr lang="en-US" sz="1300" dirty="0" smtClean="0">
                <a:solidFill>
                  <a:srgbClr val="003F87"/>
                </a:solidFill>
              </a:rPr>
              <a:t>Revenue performance</a:t>
            </a:r>
            <a:r>
              <a:rPr lang="en-US" sz="1300" baseline="30000" dirty="0" smtClean="0">
                <a:solidFill>
                  <a:srgbClr val="003F87"/>
                </a:solidFill>
              </a:rPr>
              <a:t>1</a:t>
            </a:r>
            <a:r>
              <a:rPr lang="en-US" sz="1300" dirty="0" smtClean="0">
                <a:solidFill>
                  <a:srgbClr val="003F87"/>
                </a:solidFill>
              </a:rPr>
              <a:t> 2009 – 2013</a:t>
            </a:r>
            <a:endParaRPr lang="en-US" sz="1300" dirty="0">
              <a:solidFill>
                <a:srgbClr val="003F87"/>
              </a:solidFill>
            </a:endParaRPr>
          </a:p>
        </p:txBody>
      </p:sp>
      <p:sp>
        <p:nvSpPr>
          <p:cNvPr id="2063" name="Rectangle 43"/>
          <p:cNvSpPr>
            <a:spLocks noChangeArrowheads="1"/>
          </p:cNvSpPr>
          <p:nvPr/>
        </p:nvSpPr>
        <p:spPr bwMode="auto">
          <a:xfrm>
            <a:off x="480727" y="2928684"/>
            <a:ext cx="974947" cy="292388"/>
          </a:xfrm>
          <a:prstGeom prst="rect">
            <a:avLst/>
          </a:prstGeom>
          <a:noFill/>
          <a:ln w="9525">
            <a:noFill/>
            <a:miter lim="800000"/>
            <a:headEnd/>
            <a:tailEnd/>
          </a:ln>
        </p:spPr>
        <p:txBody>
          <a:bodyPr wrap="none" anchor="ctr">
            <a:spAutoFit/>
          </a:bodyPr>
          <a:lstStyle/>
          <a:p>
            <a:pPr eaLnBrk="0" hangingPunct="0"/>
            <a:r>
              <a:rPr lang="en-US" sz="1300" smtClean="0">
                <a:solidFill>
                  <a:srgbClr val="003F87"/>
                </a:solidFill>
              </a:rPr>
              <a:t>2,730 €Mn</a:t>
            </a:r>
            <a:endParaRPr lang="en-US" sz="1300">
              <a:solidFill>
                <a:srgbClr val="003F87"/>
              </a:solidFill>
            </a:endParaRPr>
          </a:p>
        </p:txBody>
      </p:sp>
      <p:sp>
        <p:nvSpPr>
          <p:cNvPr id="2064" name="Rectangle 44"/>
          <p:cNvSpPr>
            <a:spLocks noChangeArrowheads="1"/>
          </p:cNvSpPr>
          <p:nvPr/>
        </p:nvSpPr>
        <p:spPr bwMode="auto">
          <a:xfrm>
            <a:off x="1537240" y="2818530"/>
            <a:ext cx="974947" cy="292388"/>
          </a:xfrm>
          <a:prstGeom prst="rect">
            <a:avLst/>
          </a:prstGeom>
          <a:noFill/>
          <a:ln w="9525">
            <a:noFill/>
            <a:miter lim="800000"/>
            <a:headEnd/>
            <a:tailEnd/>
          </a:ln>
        </p:spPr>
        <p:txBody>
          <a:bodyPr wrap="none" anchor="ctr">
            <a:spAutoFit/>
          </a:bodyPr>
          <a:lstStyle/>
          <a:p>
            <a:pPr eaLnBrk="0" hangingPunct="0"/>
            <a:r>
              <a:rPr lang="en-US" sz="1300" smtClean="0">
                <a:solidFill>
                  <a:srgbClr val="003F87"/>
                </a:solidFill>
              </a:rPr>
              <a:t>2,804 €Mn</a:t>
            </a:r>
            <a:endParaRPr lang="en-US" sz="1300">
              <a:solidFill>
                <a:srgbClr val="003F87"/>
              </a:solidFill>
            </a:endParaRPr>
          </a:p>
        </p:txBody>
      </p:sp>
      <p:sp>
        <p:nvSpPr>
          <p:cNvPr id="2065" name="Rectangle 45"/>
          <p:cNvSpPr>
            <a:spLocks noChangeArrowheads="1"/>
          </p:cNvSpPr>
          <p:nvPr/>
        </p:nvSpPr>
        <p:spPr bwMode="auto">
          <a:xfrm>
            <a:off x="2442003" y="1929450"/>
            <a:ext cx="675185" cy="292388"/>
          </a:xfrm>
          <a:prstGeom prst="rect">
            <a:avLst/>
          </a:prstGeom>
          <a:noFill/>
          <a:ln w="9525">
            <a:noFill/>
            <a:miter lim="800000"/>
            <a:headEnd/>
            <a:tailEnd/>
          </a:ln>
        </p:spPr>
        <p:txBody>
          <a:bodyPr wrap="none" anchor="ctr">
            <a:spAutoFit/>
          </a:bodyPr>
          <a:lstStyle/>
          <a:p>
            <a:pPr algn="r" eaLnBrk="0" hangingPunct="0"/>
            <a:r>
              <a:rPr lang="en-US" sz="1300" b="1" smtClean="0">
                <a:solidFill>
                  <a:srgbClr val="007A3D"/>
                </a:solidFill>
              </a:rPr>
              <a:t>CAGR</a:t>
            </a:r>
            <a:endParaRPr lang="en-US" sz="1300" b="1">
              <a:solidFill>
                <a:srgbClr val="007A3D"/>
              </a:solidFill>
            </a:endParaRPr>
          </a:p>
        </p:txBody>
      </p:sp>
      <p:sp>
        <p:nvSpPr>
          <p:cNvPr id="2066" name="Rectangle 46"/>
          <p:cNvSpPr>
            <a:spLocks noChangeArrowheads="1"/>
          </p:cNvSpPr>
          <p:nvPr/>
        </p:nvSpPr>
        <p:spPr bwMode="auto">
          <a:xfrm>
            <a:off x="3237753" y="1929450"/>
            <a:ext cx="755335" cy="292388"/>
          </a:xfrm>
          <a:prstGeom prst="rect">
            <a:avLst/>
          </a:prstGeom>
          <a:noFill/>
          <a:ln w="9525">
            <a:noFill/>
            <a:miter lim="800000"/>
            <a:headEnd/>
            <a:tailEnd/>
          </a:ln>
        </p:spPr>
        <p:txBody>
          <a:bodyPr wrap="none" anchor="ctr">
            <a:spAutoFit/>
          </a:bodyPr>
          <a:lstStyle/>
          <a:p>
            <a:pPr algn="r" eaLnBrk="0" hangingPunct="0"/>
            <a:r>
              <a:rPr lang="en-US" sz="1300" smtClean="0">
                <a:solidFill>
                  <a:schemeClr val="bg1"/>
                </a:solidFill>
              </a:rPr>
              <a:t>+ 0.4% </a:t>
            </a:r>
            <a:endParaRPr lang="en-US" sz="1300">
              <a:solidFill>
                <a:schemeClr val="bg1"/>
              </a:solidFill>
            </a:endParaRPr>
          </a:p>
        </p:txBody>
      </p:sp>
      <p:sp>
        <p:nvSpPr>
          <p:cNvPr id="2068" name="Rectangle 44"/>
          <p:cNvSpPr>
            <a:spLocks noChangeArrowheads="1"/>
          </p:cNvSpPr>
          <p:nvPr/>
        </p:nvSpPr>
        <p:spPr bwMode="auto">
          <a:xfrm>
            <a:off x="2614897" y="2751546"/>
            <a:ext cx="974947" cy="292388"/>
          </a:xfrm>
          <a:prstGeom prst="rect">
            <a:avLst/>
          </a:prstGeom>
          <a:noFill/>
          <a:ln w="9525">
            <a:noFill/>
            <a:miter lim="800000"/>
            <a:headEnd/>
            <a:tailEnd/>
          </a:ln>
        </p:spPr>
        <p:txBody>
          <a:bodyPr wrap="none" anchor="ctr">
            <a:spAutoFit/>
          </a:bodyPr>
          <a:lstStyle/>
          <a:p>
            <a:pPr eaLnBrk="0" hangingPunct="0"/>
            <a:r>
              <a:rPr lang="en-US" sz="1300" smtClean="0">
                <a:solidFill>
                  <a:srgbClr val="003F87"/>
                </a:solidFill>
              </a:rPr>
              <a:t>2,890 €Mn</a:t>
            </a:r>
            <a:endParaRPr lang="en-US" sz="1300">
              <a:solidFill>
                <a:srgbClr val="003F87"/>
              </a:solidFill>
            </a:endParaRPr>
          </a:p>
        </p:txBody>
      </p:sp>
      <p:sp>
        <p:nvSpPr>
          <p:cNvPr id="2070" name="Rectangle 44"/>
          <p:cNvSpPr>
            <a:spLocks noChangeArrowheads="1"/>
          </p:cNvSpPr>
          <p:nvPr/>
        </p:nvSpPr>
        <p:spPr bwMode="auto">
          <a:xfrm>
            <a:off x="3713374" y="2805478"/>
            <a:ext cx="974947" cy="292388"/>
          </a:xfrm>
          <a:prstGeom prst="rect">
            <a:avLst/>
          </a:prstGeom>
          <a:noFill/>
          <a:ln w="9525">
            <a:noFill/>
            <a:miter lim="800000"/>
            <a:headEnd/>
            <a:tailEnd/>
          </a:ln>
        </p:spPr>
        <p:txBody>
          <a:bodyPr wrap="none" anchor="ctr">
            <a:spAutoFit/>
          </a:bodyPr>
          <a:lstStyle/>
          <a:p>
            <a:pPr eaLnBrk="0" hangingPunct="0"/>
            <a:r>
              <a:rPr lang="en-US" sz="1300" smtClean="0">
                <a:solidFill>
                  <a:srgbClr val="003F87"/>
                </a:solidFill>
              </a:rPr>
              <a:t>2,827 €Mn</a:t>
            </a:r>
            <a:endParaRPr lang="en-US" sz="1300">
              <a:solidFill>
                <a:srgbClr val="003F87"/>
              </a:solidFill>
            </a:endParaRPr>
          </a:p>
        </p:txBody>
      </p:sp>
      <p:sp>
        <p:nvSpPr>
          <p:cNvPr id="2071" name="Rectangle 37"/>
          <p:cNvSpPr>
            <a:spLocks noChangeArrowheads="1"/>
          </p:cNvSpPr>
          <p:nvPr/>
        </p:nvSpPr>
        <p:spPr bwMode="auto">
          <a:xfrm>
            <a:off x="3917816" y="5111275"/>
            <a:ext cx="556563" cy="292388"/>
          </a:xfrm>
          <a:prstGeom prst="rect">
            <a:avLst/>
          </a:prstGeom>
          <a:noFill/>
          <a:ln w="9525">
            <a:noFill/>
            <a:miter lim="800000"/>
            <a:headEnd/>
            <a:tailEnd/>
          </a:ln>
        </p:spPr>
        <p:txBody>
          <a:bodyPr wrap="none" anchor="ctr">
            <a:spAutoFit/>
          </a:bodyPr>
          <a:lstStyle/>
          <a:p>
            <a:pPr eaLnBrk="0" hangingPunct="0"/>
            <a:r>
              <a:rPr lang="en-US" sz="1300" b="1" smtClean="0">
                <a:solidFill>
                  <a:srgbClr val="003F87"/>
                </a:solidFill>
              </a:rPr>
              <a:t>2012</a:t>
            </a:r>
            <a:endParaRPr lang="en-US" sz="1300" b="1">
              <a:solidFill>
                <a:srgbClr val="003F87"/>
              </a:solidFill>
            </a:endParaRPr>
          </a:p>
        </p:txBody>
      </p:sp>
      <p:sp>
        <p:nvSpPr>
          <p:cNvPr id="24" name="Rectangle 37"/>
          <p:cNvSpPr>
            <a:spLocks noChangeArrowheads="1"/>
          </p:cNvSpPr>
          <p:nvPr/>
        </p:nvSpPr>
        <p:spPr bwMode="auto">
          <a:xfrm>
            <a:off x="4973879" y="5111275"/>
            <a:ext cx="556563" cy="292388"/>
          </a:xfrm>
          <a:prstGeom prst="rect">
            <a:avLst/>
          </a:prstGeom>
          <a:noFill/>
          <a:ln w="9525">
            <a:noFill/>
            <a:miter lim="800000"/>
            <a:headEnd/>
            <a:tailEnd/>
          </a:ln>
        </p:spPr>
        <p:txBody>
          <a:bodyPr wrap="none" anchor="ctr">
            <a:spAutoFit/>
          </a:bodyPr>
          <a:lstStyle/>
          <a:p>
            <a:pPr eaLnBrk="0" hangingPunct="0"/>
            <a:r>
              <a:rPr lang="en-US" sz="1300" b="1" smtClean="0">
                <a:solidFill>
                  <a:srgbClr val="003F87"/>
                </a:solidFill>
              </a:rPr>
              <a:t>2013</a:t>
            </a:r>
            <a:endParaRPr lang="en-US" sz="1300" b="1">
              <a:solidFill>
                <a:srgbClr val="003F87"/>
              </a:solidFill>
            </a:endParaRPr>
          </a:p>
        </p:txBody>
      </p:sp>
      <p:sp>
        <p:nvSpPr>
          <p:cNvPr id="25" name="Rectangle 44"/>
          <p:cNvSpPr>
            <a:spLocks noChangeArrowheads="1"/>
          </p:cNvSpPr>
          <p:nvPr/>
        </p:nvSpPr>
        <p:spPr bwMode="auto">
          <a:xfrm>
            <a:off x="4793250" y="2886626"/>
            <a:ext cx="974947" cy="292388"/>
          </a:xfrm>
          <a:prstGeom prst="rect">
            <a:avLst/>
          </a:prstGeom>
          <a:noFill/>
          <a:ln w="9525">
            <a:noFill/>
            <a:miter lim="800000"/>
            <a:headEnd/>
            <a:tailEnd/>
          </a:ln>
        </p:spPr>
        <p:txBody>
          <a:bodyPr wrap="none" anchor="ctr">
            <a:spAutoFit/>
          </a:bodyPr>
          <a:lstStyle/>
          <a:p>
            <a:pPr eaLnBrk="0" hangingPunct="0"/>
            <a:r>
              <a:rPr lang="en-US" sz="1300" smtClean="0">
                <a:solidFill>
                  <a:srgbClr val="003F87"/>
                </a:solidFill>
              </a:rPr>
              <a:t>2,770 €Mn</a:t>
            </a:r>
            <a:endParaRPr lang="en-US" sz="1300">
              <a:solidFill>
                <a:srgbClr val="003F87"/>
              </a:solidFill>
            </a:endParaRPr>
          </a:p>
        </p:txBody>
      </p:sp>
      <p:sp>
        <p:nvSpPr>
          <p:cNvPr id="26" name="Oval 2"/>
          <p:cNvSpPr>
            <a:spLocks noChangeArrowheads="1"/>
          </p:cNvSpPr>
          <p:nvPr/>
        </p:nvSpPr>
        <p:spPr bwMode="auto">
          <a:xfrm>
            <a:off x="7056387" y="1886671"/>
            <a:ext cx="1066269" cy="378333"/>
          </a:xfrm>
          <a:prstGeom prst="ellipse">
            <a:avLst/>
          </a:prstGeom>
          <a:solidFill>
            <a:srgbClr val="006600"/>
          </a:solidFill>
          <a:ln w="9525">
            <a:solidFill>
              <a:srgbClr val="C0C0C0"/>
            </a:solidFill>
            <a:round/>
            <a:headEnd/>
            <a:tailEnd/>
          </a:ln>
          <a:effectLst/>
        </p:spPr>
        <p:txBody>
          <a:bodyPr wrap="none" anchor="ctr"/>
          <a:lstStyle/>
          <a:p>
            <a:endParaRPr lang="en-US" sz="1300"/>
          </a:p>
        </p:txBody>
      </p:sp>
      <p:grpSp>
        <p:nvGrpSpPr>
          <p:cNvPr id="2" name="Group 13"/>
          <p:cNvGrpSpPr>
            <a:grpSpLocks/>
          </p:cNvGrpSpPr>
          <p:nvPr/>
        </p:nvGrpSpPr>
        <p:grpSpPr bwMode="auto">
          <a:xfrm>
            <a:off x="6667019" y="2132914"/>
            <a:ext cx="1797042" cy="2820024"/>
            <a:chOff x="2172" y="1026"/>
            <a:chExt cx="1406" cy="2041"/>
          </a:xfrm>
          <a:solidFill>
            <a:srgbClr val="006600"/>
          </a:solidFill>
        </p:grpSpPr>
        <p:sp>
          <p:nvSpPr>
            <p:cNvPr id="28" name="Freeform 198"/>
            <p:cNvSpPr>
              <a:spLocks noChangeAspect="1"/>
            </p:cNvSpPr>
            <p:nvPr/>
          </p:nvSpPr>
          <p:spPr bwMode="auto">
            <a:xfrm>
              <a:off x="2562" y="1026"/>
              <a:ext cx="625" cy="635"/>
            </a:xfrm>
            <a:custGeom>
              <a:avLst/>
              <a:gdLst>
                <a:gd name="T0" fmla="*/ 1 w 1291"/>
                <a:gd name="T1" fmla="*/ 1 h 1307"/>
                <a:gd name="T2" fmla="*/ 1 w 1291"/>
                <a:gd name="T3" fmla="*/ 1 h 1307"/>
                <a:gd name="T4" fmla="*/ 1 w 1291"/>
                <a:gd name="T5" fmla="*/ 1 h 1307"/>
                <a:gd name="T6" fmla="*/ 1 w 1291"/>
                <a:gd name="T7" fmla="*/ 1 h 1307"/>
                <a:gd name="T8" fmla="*/ 1 w 1291"/>
                <a:gd name="T9" fmla="*/ 1 h 1307"/>
                <a:gd name="T10" fmla="*/ 1 w 1291"/>
                <a:gd name="T11" fmla="*/ 1 h 1307"/>
                <a:gd name="T12" fmla="*/ 1 w 1291"/>
                <a:gd name="T13" fmla="*/ 1 h 1307"/>
                <a:gd name="T14" fmla="*/ 1 w 1291"/>
                <a:gd name="T15" fmla="*/ 1 h 1307"/>
                <a:gd name="T16" fmla="*/ 1 w 1291"/>
                <a:gd name="T17" fmla="*/ 1 h 1307"/>
                <a:gd name="T18" fmla="*/ 1 w 1291"/>
                <a:gd name="T19" fmla="*/ 0 h 1307"/>
                <a:gd name="T20" fmla="*/ 1 w 1291"/>
                <a:gd name="T21" fmla="*/ 1 h 1307"/>
                <a:gd name="T22" fmla="*/ 1 w 1291"/>
                <a:gd name="T23" fmla="*/ 1 h 1307"/>
                <a:gd name="T24" fmla="*/ 1 w 1291"/>
                <a:gd name="T25" fmla="*/ 1 h 1307"/>
                <a:gd name="T26" fmla="*/ 1 w 1291"/>
                <a:gd name="T27" fmla="*/ 1 h 1307"/>
                <a:gd name="T28" fmla="*/ 1 w 1291"/>
                <a:gd name="T29" fmla="*/ 1 h 1307"/>
                <a:gd name="T30" fmla="*/ 1 w 1291"/>
                <a:gd name="T31" fmla="*/ 1 h 1307"/>
                <a:gd name="T32" fmla="*/ 1 w 1291"/>
                <a:gd name="T33" fmla="*/ 1 h 1307"/>
                <a:gd name="T34" fmla="*/ 1 w 1291"/>
                <a:gd name="T35" fmla="*/ 1 h 1307"/>
                <a:gd name="T36" fmla="*/ 1 w 1291"/>
                <a:gd name="T37" fmla="*/ 1 h 1307"/>
                <a:gd name="T38" fmla="*/ 1 w 1291"/>
                <a:gd name="T39" fmla="*/ 1 h 1307"/>
                <a:gd name="T40" fmla="*/ 1 w 1291"/>
                <a:gd name="T41" fmla="*/ 1 h 1307"/>
                <a:gd name="T42" fmla="*/ 1 w 1291"/>
                <a:gd name="T43" fmla="*/ 1 h 1307"/>
                <a:gd name="T44" fmla="*/ 1 w 1291"/>
                <a:gd name="T45" fmla="*/ 1 h 1307"/>
                <a:gd name="T46" fmla="*/ 1 w 1291"/>
                <a:gd name="T47" fmla="*/ 1 h 1307"/>
                <a:gd name="T48" fmla="*/ 1 w 1291"/>
                <a:gd name="T49" fmla="*/ 1 h 1307"/>
                <a:gd name="T50" fmla="*/ 1 w 1291"/>
                <a:gd name="T51" fmla="*/ 1 h 1307"/>
                <a:gd name="T52" fmla="*/ 0 w 1291"/>
                <a:gd name="T53" fmla="*/ 1 h 1307"/>
                <a:gd name="T54" fmla="*/ 1 w 1291"/>
                <a:gd name="T55" fmla="*/ 1 h 1307"/>
                <a:gd name="T56" fmla="*/ 1 w 1291"/>
                <a:gd name="T57" fmla="*/ 1 h 1307"/>
                <a:gd name="T58" fmla="*/ 1 w 1291"/>
                <a:gd name="T59" fmla="*/ 1 h 1307"/>
                <a:gd name="T60" fmla="*/ 1 w 1291"/>
                <a:gd name="T61" fmla="*/ 1 h 1307"/>
                <a:gd name="T62" fmla="*/ 1 w 1291"/>
                <a:gd name="T63" fmla="*/ 1 h 1307"/>
                <a:gd name="T64" fmla="*/ 1 w 1291"/>
                <a:gd name="T65" fmla="*/ 1 h 13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1"/>
                <a:gd name="T100" fmla="*/ 0 h 1307"/>
                <a:gd name="T101" fmla="*/ 1291 w 1291"/>
                <a:gd name="T102" fmla="*/ 1307 h 13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1" h="1307">
                  <a:moveTo>
                    <a:pt x="1291" y="1303"/>
                  </a:moveTo>
                  <a:lnTo>
                    <a:pt x="776" y="912"/>
                  </a:lnTo>
                  <a:lnTo>
                    <a:pt x="815" y="857"/>
                  </a:lnTo>
                  <a:lnTo>
                    <a:pt x="833" y="804"/>
                  </a:lnTo>
                  <a:lnTo>
                    <a:pt x="833" y="753"/>
                  </a:lnTo>
                  <a:lnTo>
                    <a:pt x="819" y="705"/>
                  </a:lnTo>
                  <a:lnTo>
                    <a:pt x="797" y="660"/>
                  </a:lnTo>
                  <a:lnTo>
                    <a:pt x="771" y="617"/>
                  </a:lnTo>
                  <a:lnTo>
                    <a:pt x="745" y="580"/>
                  </a:lnTo>
                  <a:lnTo>
                    <a:pt x="726" y="546"/>
                  </a:lnTo>
                  <a:lnTo>
                    <a:pt x="715" y="512"/>
                  </a:lnTo>
                  <a:lnTo>
                    <a:pt x="712" y="474"/>
                  </a:lnTo>
                  <a:lnTo>
                    <a:pt x="715" y="432"/>
                  </a:lnTo>
                  <a:lnTo>
                    <a:pt x="717" y="389"/>
                  </a:lnTo>
                  <a:lnTo>
                    <a:pt x="717" y="350"/>
                  </a:lnTo>
                  <a:lnTo>
                    <a:pt x="712" y="315"/>
                  </a:lnTo>
                  <a:lnTo>
                    <a:pt x="697" y="288"/>
                  </a:lnTo>
                  <a:lnTo>
                    <a:pt x="670" y="270"/>
                  </a:lnTo>
                  <a:lnTo>
                    <a:pt x="670" y="0"/>
                  </a:lnTo>
                  <a:lnTo>
                    <a:pt x="605" y="0"/>
                  </a:lnTo>
                  <a:lnTo>
                    <a:pt x="605" y="269"/>
                  </a:lnTo>
                  <a:lnTo>
                    <a:pt x="581" y="282"/>
                  </a:lnTo>
                  <a:lnTo>
                    <a:pt x="564" y="306"/>
                  </a:lnTo>
                  <a:lnTo>
                    <a:pt x="557" y="337"/>
                  </a:lnTo>
                  <a:lnTo>
                    <a:pt x="554" y="373"/>
                  </a:lnTo>
                  <a:lnTo>
                    <a:pt x="557" y="414"/>
                  </a:lnTo>
                  <a:lnTo>
                    <a:pt x="564" y="456"/>
                  </a:lnTo>
                  <a:lnTo>
                    <a:pt x="575" y="498"/>
                  </a:lnTo>
                  <a:lnTo>
                    <a:pt x="589" y="539"/>
                  </a:lnTo>
                  <a:lnTo>
                    <a:pt x="611" y="589"/>
                  </a:lnTo>
                  <a:lnTo>
                    <a:pt x="638" y="632"/>
                  </a:lnTo>
                  <a:lnTo>
                    <a:pt x="667" y="670"/>
                  </a:lnTo>
                  <a:lnTo>
                    <a:pt x="694" y="703"/>
                  </a:lnTo>
                  <a:lnTo>
                    <a:pt x="717" y="735"/>
                  </a:lnTo>
                  <a:lnTo>
                    <a:pt x="729" y="765"/>
                  </a:lnTo>
                  <a:lnTo>
                    <a:pt x="729" y="795"/>
                  </a:lnTo>
                  <a:lnTo>
                    <a:pt x="714" y="827"/>
                  </a:lnTo>
                  <a:lnTo>
                    <a:pt x="671" y="865"/>
                  </a:lnTo>
                  <a:lnTo>
                    <a:pt x="629" y="871"/>
                  </a:lnTo>
                  <a:lnTo>
                    <a:pt x="592" y="853"/>
                  </a:lnTo>
                  <a:lnTo>
                    <a:pt x="555" y="820"/>
                  </a:lnTo>
                  <a:lnTo>
                    <a:pt x="527" y="779"/>
                  </a:lnTo>
                  <a:lnTo>
                    <a:pt x="503" y="740"/>
                  </a:lnTo>
                  <a:lnTo>
                    <a:pt x="487" y="709"/>
                  </a:lnTo>
                  <a:lnTo>
                    <a:pt x="483" y="697"/>
                  </a:lnTo>
                  <a:lnTo>
                    <a:pt x="483" y="702"/>
                  </a:lnTo>
                  <a:lnTo>
                    <a:pt x="481" y="717"/>
                  </a:lnTo>
                  <a:lnTo>
                    <a:pt x="481" y="738"/>
                  </a:lnTo>
                  <a:lnTo>
                    <a:pt x="484" y="765"/>
                  </a:lnTo>
                  <a:lnTo>
                    <a:pt x="489" y="797"/>
                  </a:lnTo>
                  <a:lnTo>
                    <a:pt x="498" y="832"/>
                  </a:lnTo>
                  <a:lnTo>
                    <a:pt x="513" y="866"/>
                  </a:lnTo>
                  <a:lnTo>
                    <a:pt x="533" y="900"/>
                  </a:lnTo>
                  <a:lnTo>
                    <a:pt x="0" y="1303"/>
                  </a:lnTo>
                  <a:lnTo>
                    <a:pt x="64" y="1307"/>
                  </a:lnTo>
                  <a:lnTo>
                    <a:pt x="563" y="931"/>
                  </a:lnTo>
                  <a:lnTo>
                    <a:pt x="578" y="942"/>
                  </a:lnTo>
                  <a:lnTo>
                    <a:pt x="596" y="951"/>
                  </a:lnTo>
                  <a:lnTo>
                    <a:pt x="614" y="957"/>
                  </a:lnTo>
                  <a:lnTo>
                    <a:pt x="635" y="960"/>
                  </a:lnTo>
                  <a:lnTo>
                    <a:pt x="658" y="958"/>
                  </a:lnTo>
                  <a:lnTo>
                    <a:pt x="682" y="955"/>
                  </a:lnTo>
                  <a:lnTo>
                    <a:pt x="708" y="946"/>
                  </a:lnTo>
                  <a:lnTo>
                    <a:pt x="736" y="934"/>
                  </a:lnTo>
                  <a:lnTo>
                    <a:pt x="1228" y="1307"/>
                  </a:lnTo>
                  <a:lnTo>
                    <a:pt x="1291" y="1303"/>
                  </a:lnTo>
                  <a:close/>
                </a:path>
              </a:pathLst>
            </a:custGeom>
            <a:grpFill/>
            <a:ln w="9525">
              <a:noFill/>
              <a:round/>
              <a:headEnd/>
              <a:tailEnd/>
            </a:ln>
          </p:spPr>
          <p:txBody>
            <a:bodyPr/>
            <a:lstStyle/>
            <a:p>
              <a:endParaRPr lang="en-US" sz="1300"/>
            </a:p>
          </p:txBody>
        </p:sp>
        <p:grpSp>
          <p:nvGrpSpPr>
            <p:cNvPr id="3" name="Group 15"/>
            <p:cNvGrpSpPr>
              <a:grpSpLocks/>
            </p:cNvGrpSpPr>
            <p:nvPr/>
          </p:nvGrpSpPr>
          <p:grpSpPr bwMode="auto">
            <a:xfrm>
              <a:off x="2172" y="1644"/>
              <a:ext cx="1406" cy="1423"/>
              <a:chOff x="1095" y="1640"/>
              <a:chExt cx="1059" cy="1172"/>
            </a:xfrm>
            <a:grpFill/>
          </p:grpSpPr>
          <p:sp>
            <p:nvSpPr>
              <p:cNvPr id="30" name="Rectangle 200"/>
              <p:cNvSpPr>
                <a:spLocks noChangeAspect="1" noChangeArrowheads="1"/>
              </p:cNvSpPr>
              <p:nvPr/>
            </p:nvSpPr>
            <p:spPr bwMode="auto">
              <a:xfrm>
                <a:off x="1110" y="1640"/>
                <a:ext cx="1041" cy="120"/>
              </a:xfrm>
              <a:prstGeom prst="rect">
                <a:avLst/>
              </a:prstGeom>
              <a:grpFill/>
              <a:ln w="9525">
                <a:noFill/>
                <a:miter lim="800000"/>
                <a:headEnd/>
                <a:tailEnd/>
              </a:ln>
            </p:spPr>
            <p:txBody>
              <a:bodyPr/>
              <a:lstStyle/>
              <a:p>
                <a:endParaRPr lang="en-US" sz="1300">
                  <a:latin typeface="Arial" pitchFamily="34" charset="0"/>
                  <a:ea typeface="ＭＳ Ｐゴシック"/>
                  <a:cs typeface="ＭＳ Ｐゴシック"/>
                </a:endParaRPr>
              </a:p>
            </p:txBody>
          </p:sp>
          <p:sp>
            <p:nvSpPr>
              <p:cNvPr id="31" name="Rectangle 201"/>
              <p:cNvSpPr>
                <a:spLocks noChangeAspect="1" noChangeArrowheads="1"/>
              </p:cNvSpPr>
              <p:nvPr/>
            </p:nvSpPr>
            <p:spPr bwMode="auto">
              <a:xfrm>
                <a:off x="1095" y="2691"/>
                <a:ext cx="1059" cy="121"/>
              </a:xfrm>
              <a:prstGeom prst="rect">
                <a:avLst/>
              </a:prstGeom>
              <a:grpFill/>
              <a:ln w="9525">
                <a:noFill/>
                <a:miter lim="800000"/>
                <a:headEnd/>
                <a:tailEnd/>
              </a:ln>
            </p:spPr>
            <p:txBody>
              <a:bodyPr/>
              <a:lstStyle/>
              <a:p>
                <a:endParaRPr lang="en-US" sz="1300">
                  <a:latin typeface="Arial" pitchFamily="34" charset="0"/>
                  <a:ea typeface="ＭＳ Ｐゴシック"/>
                  <a:cs typeface="ＭＳ Ｐゴシック"/>
                </a:endParaRPr>
              </a:p>
            </p:txBody>
          </p:sp>
          <p:sp>
            <p:nvSpPr>
              <p:cNvPr id="32" name="Freeform 202"/>
              <p:cNvSpPr>
                <a:spLocks noChangeAspect="1"/>
              </p:cNvSpPr>
              <p:nvPr/>
            </p:nvSpPr>
            <p:spPr bwMode="auto">
              <a:xfrm>
                <a:off x="1109" y="1815"/>
                <a:ext cx="141" cy="828"/>
              </a:xfrm>
              <a:custGeom>
                <a:avLst/>
                <a:gdLst>
                  <a:gd name="T0" fmla="*/ 1 w 218"/>
                  <a:gd name="T1" fmla="*/ 0 h 1286"/>
                  <a:gd name="T2" fmla="*/ 0 w 218"/>
                  <a:gd name="T3" fmla="*/ 0 h 1286"/>
                  <a:gd name="T4" fmla="*/ 0 w 218"/>
                  <a:gd name="T5" fmla="*/ 1 h 1286"/>
                  <a:gd name="T6" fmla="*/ 1 w 218"/>
                  <a:gd name="T7" fmla="*/ 1 h 1286"/>
                  <a:gd name="T8" fmla="*/ 1 w 218"/>
                  <a:gd name="T9" fmla="*/ 1 h 1286"/>
                  <a:gd name="T10" fmla="*/ 1 w 218"/>
                  <a:gd name="T11" fmla="*/ 0 h 1286"/>
                  <a:gd name="T12" fmla="*/ 0 60000 65536"/>
                  <a:gd name="T13" fmla="*/ 0 60000 65536"/>
                  <a:gd name="T14" fmla="*/ 0 60000 65536"/>
                  <a:gd name="T15" fmla="*/ 0 60000 65536"/>
                  <a:gd name="T16" fmla="*/ 0 60000 65536"/>
                  <a:gd name="T17" fmla="*/ 0 60000 65536"/>
                  <a:gd name="T18" fmla="*/ 0 w 218"/>
                  <a:gd name="T19" fmla="*/ 0 h 1286"/>
                  <a:gd name="T20" fmla="*/ 218 w 218"/>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218" h="1286">
                    <a:moveTo>
                      <a:pt x="218" y="0"/>
                    </a:moveTo>
                    <a:lnTo>
                      <a:pt x="0" y="0"/>
                    </a:lnTo>
                    <a:lnTo>
                      <a:pt x="0" y="1286"/>
                    </a:lnTo>
                    <a:lnTo>
                      <a:pt x="13" y="1286"/>
                    </a:lnTo>
                    <a:lnTo>
                      <a:pt x="218" y="1080"/>
                    </a:lnTo>
                    <a:lnTo>
                      <a:pt x="218" y="0"/>
                    </a:lnTo>
                    <a:close/>
                  </a:path>
                </a:pathLst>
              </a:custGeom>
              <a:grpFill/>
              <a:ln w="9525">
                <a:noFill/>
                <a:round/>
                <a:headEnd/>
                <a:tailEnd/>
              </a:ln>
            </p:spPr>
            <p:txBody>
              <a:bodyPr/>
              <a:lstStyle/>
              <a:p>
                <a:endParaRPr lang="en-US" sz="1300"/>
              </a:p>
            </p:txBody>
          </p:sp>
          <p:sp>
            <p:nvSpPr>
              <p:cNvPr id="33" name="Freeform 203"/>
              <p:cNvSpPr>
                <a:spLocks noChangeAspect="1"/>
              </p:cNvSpPr>
              <p:nvPr/>
            </p:nvSpPr>
            <p:spPr bwMode="auto">
              <a:xfrm>
                <a:off x="1332" y="1815"/>
                <a:ext cx="142" cy="611"/>
              </a:xfrm>
              <a:custGeom>
                <a:avLst/>
                <a:gdLst>
                  <a:gd name="T0" fmla="*/ 1 w 220"/>
                  <a:gd name="T1" fmla="*/ 0 h 950"/>
                  <a:gd name="T2" fmla="*/ 0 w 220"/>
                  <a:gd name="T3" fmla="*/ 0 h 950"/>
                  <a:gd name="T4" fmla="*/ 0 w 220"/>
                  <a:gd name="T5" fmla="*/ 0 h 950"/>
                  <a:gd name="T6" fmla="*/ 1 w 220"/>
                  <a:gd name="T7" fmla="*/ 0 h 950"/>
                  <a:gd name="T8" fmla="*/ 1 w 220"/>
                  <a:gd name="T9" fmla="*/ 0 h 950"/>
                  <a:gd name="T10" fmla="*/ 0 60000 65536"/>
                  <a:gd name="T11" fmla="*/ 0 60000 65536"/>
                  <a:gd name="T12" fmla="*/ 0 60000 65536"/>
                  <a:gd name="T13" fmla="*/ 0 60000 65536"/>
                  <a:gd name="T14" fmla="*/ 0 60000 65536"/>
                  <a:gd name="T15" fmla="*/ 0 w 220"/>
                  <a:gd name="T16" fmla="*/ 0 h 950"/>
                  <a:gd name="T17" fmla="*/ 220 w 220"/>
                  <a:gd name="T18" fmla="*/ 950 h 950"/>
                </a:gdLst>
                <a:ahLst/>
                <a:cxnLst>
                  <a:cxn ang="T10">
                    <a:pos x="T0" y="T1"/>
                  </a:cxn>
                  <a:cxn ang="T11">
                    <a:pos x="T2" y="T3"/>
                  </a:cxn>
                  <a:cxn ang="T12">
                    <a:pos x="T4" y="T5"/>
                  </a:cxn>
                  <a:cxn ang="T13">
                    <a:pos x="T6" y="T7"/>
                  </a:cxn>
                  <a:cxn ang="T14">
                    <a:pos x="T8" y="T9"/>
                  </a:cxn>
                </a:cxnLst>
                <a:rect l="T15" t="T16" r="T17" b="T18"/>
                <a:pathLst>
                  <a:path w="220" h="950">
                    <a:moveTo>
                      <a:pt x="220" y="0"/>
                    </a:moveTo>
                    <a:lnTo>
                      <a:pt x="0" y="0"/>
                    </a:lnTo>
                    <a:lnTo>
                      <a:pt x="0" y="950"/>
                    </a:lnTo>
                    <a:lnTo>
                      <a:pt x="220" y="729"/>
                    </a:lnTo>
                    <a:lnTo>
                      <a:pt x="220" y="0"/>
                    </a:lnTo>
                    <a:close/>
                  </a:path>
                </a:pathLst>
              </a:custGeom>
              <a:grpFill/>
              <a:ln w="9525">
                <a:noFill/>
                <a:round/>
                <a:headEnd/>
                <a:tailEnd/>
              </a:ln>
            </p:spPr>
            <p:txBody>
              <a:bodyPr/>
              <a:lstStyle/>
              <a:p>
                <a:endParaRPr lang="en-US" sz="1300"/>
              </a:p>
            </p:txBody>
          </p:sp>
          <p:sp>
            <p:nvSpPr>
              <p:cNvPr id="34" name="Freeform 204"/>
              <p:cNvSpPr>
                <a:spLocks noChangeAspect="1"/>
              </p:cNvSpPr>
              <p:nvPr/>
            </p:nvSpPr>
            <p:spPr bwMode="auto">
              <a:xfrm>
                <a:off x="1332" y="2493"/>
                <a:ext cx="142" cy="150"/>
              </a:xfrm>
              <a:custGeom>
                <a:avLst/>
                <a:gdLst>
                  <a:gd name="T0" fmla="*/ 0 w 220"/>
                  <a:gd name="T1" fmla="*/ 1 h 232"/>
                  <a:gd name="T2" fmla="*/ 1 w 220"/>
                  <a:gd name="T3" fmla="*/ 1 h 232"/>
                  <a:gd name="T4" fmla="*/ 1 w 220"/>
                  <a:gd name="T5" fmla="*/ 0 h 232"/>
                  <a:gd name="T6" fmla="*/ 0 w 220"/>
                  <a:gd name="T7" fmla="*/ 1 h 232"/>
                  <a:gd name="T8" fmla="*/ 0 w 220"/>
                  <a:gd name="T9" fmla="*/ 1 h 232"/>
                  <a:gd name="T10" fmla="*/ 0 60000 65536"/>
                  <a:gd name="T11" fmla="*/ 0 60000 65536"/>
                  <a:gd name="T12" fmla="*/ 0 60000 65536"/>
                  <a:gd name="T13" fmla="*/ 0 60000 65536"/>
                  <a:gd name="T14" fmla="*/ 0 60000 65536"/>
                  <a:gd name="T15" fmla="*/ 0 w 220"/>
                  <a:gd name="T16" fmla="*/ 0 h 232"/>
                  <a:gd name="T17" fmla="*/ 220 w 220"/>
                  <a:gd name="T18" fmla="*/ 232 h 232"/>
                </a:gdLst>
                <a:ahLst/>
                <a:cxnLst>
                  <a:cxn ang="T10">
                    <a:pos x="T0" y="T1"/>
                  </a:cxn>
                  <a:cxn ang="T11">
                    <a:pos x="T2" y="T3"/>
                  </a:cxn>
                  <a:cxn ang="T12">
                    <a:pos x="T4" y="T5"/>
                  </a:cxn>
                  <a:cxn ang="T13">
                    <a:pos x="T6" y="T7"/>
                  </a:cxn>
                  <a:cxn ang="T14">
                    <a:pos x="T8" y="T9"/>
                  </a:cxn>
                </a:cxnLst>
                <a:rect l="T15" t="T16" r="T17" b="T18"/>
                <a:pathLst>
                  <a:path w="220" h="232">
                    <a:moveTo>
                      <a:pt x="0" y="232"/>
                    </a:moveTo>
                    <a:lnTo>
                      <a:pt x="220" y="232"/>
                    </a:lnTo>
                    <a:lnTo>
                      <a:pt x="220" y="0"/>
                    </a:lnTo>
                    <a:lnTo>
                      <a:pt x="0" y="220"/>
                    </a:lnTo>
                    <a:lnTo>
                      <a:pt x="0" y="232"/>
                    </a:lnTo>
                    <a:close/>
                  </a:path>
                </a:pathLst>
              </a:custGeom>
              <a:grpFill/>
              <a:ln w="9525">
                <a:noFill/>
                <a:round/>
                <a:headEnd/>
                <a:tailEnd/>
              </a:ln>
            </p:spPr>
            <p:txBody>
              <a:bodyPr/>
              <a:lstStyle/>
              <a:p>
                <a:endParaRPr lang="en-US" sz="1300"/>
              </a:p>
            </p:txBody>
          </p:sp>
          <p:sp>
            <p:nvSpPr>
              <p:cNvPr id="35" name="Freeform 205"/>
              <p:cNvSpPr>
                <a:spLocks noChangeAspect="1"/>
              </p:cNvSpPr>
              <p:nvPr/>
            </p:nvSpPr>
            <p:spPr bwMode="auto">
              <a:xfrm>
                <a:off x="1556" y="2267"/>
                <a:ext cx="141" cy="376"/>
              </a:xfrm>
              <a:custGeom>
                <a:avLst/>
                <a:gdLst>
                  <a:gd name="T0" fmla="*/ 0 w 220"/>
                  <a:gd name="T1" fmla="*/ 1 h 584"/>
                  <a:gd name="T2" fmla="*/ 1 w 220"/>
                  <a:gd name="T3" fmla="*/ 1 h 584"/>
                  <a:gd name="T4" fmla="*/ 1 w 220"/>
                  <a:gd name="T5" fmla="*/ 0 h 584"/>
                  <a:gd name="T6" fmla="*/ 0 w 220"/>
                  <a:gd name="T7" fmla="*/ 1 h 584"/>
                  <a:gd name="T8" fmla="*/ 0 w 220"/>
                  <a:gd name="T9" fmla="*/ 1 h 584"/>
                  <a:gd name="T10" fmla="*/ 0 60000 65536"/>
                  <a:gd name="T11" fmla="*/ 0 60000 65536"/>
                  <a:gd name="T12" fmla="*/ 0 60000 65536"/>
                  <a:gd name="T13" fmla="*/ 0 60000 65536"/>
                  <a:gd name="T14" fmla="*/ 0 60000 65536"/>
                  <a:gd name="T15" fmla="*/ 0 w 220"/>
                  <a:gd name="T16" fmla="*/ 0 h 584"/>
                  <a:gd name="T17" fmla="*/ 220 w 220"/>
                  <a:gd name="T18" fmla="*/ 584 h 584"/>
                </a:gdLst>
                <a:ahLst/>
                <a:cxnLst>
                  <a:cxn ang="T10">
                    <a:pos x="T0" y="T1"/>
                  </a:cxn>
                  <a:cxn ang="T11">
                    <a:pos x="T2" y="T3"/>
                  </a:cxn>
                  <a:cxn ang="T12">
                    <a:pos x="T4" y="T5"/>
                  </a:cxn>
                  <a:cxn ang="T13">
                    <a:pos x="T6" y="T7"/>
                  </a:cxn>
                  <a:cxn ang="T14">
                    <a:pos x="T8" y="T9"/>
                  </a:cxn>
                </a:cxnLst>
                <a:rect l="T15" t="T16" r="T17" b="T18"/>
                <a:pathLst>
                  <a:path w="220" h="584">
                    <a:moveTo>
                      <a:pt x="0" y="584"/>
                    </a:moveTo>
                    <a:lnTo>
                      <a:pt x="220" y="584"/>
                    </a:lnTo>
                    <a:lnTo>
                      <a:pt x="220" y="0"/>
                    </a:lnTo>
                    <a:lnTo>
                      <a:pt x="0" y="222"/>
                    </a:lnTo>
                    <a:lnTo>
                      <a:pt x="0" y="584"/>
                    </a:lnTo>
                    <a:close/>
                  </a:path>
                </a:pathLst>
              </a:custGeom>
              <a:grpFill/>
              <a:ln w="9525">
                <a:noFill/>
                <a:round/>
                <a:headEnd/>
                <a:tailEnd/>
              </a:ln>
            </p:spPr>
            <p:txBody>
              <a:bodyPr/>
              <a:lstStyle/>
              <a:p>
                <a:endParaRPr lang="en-US" sz="1300"/>
              </a:p>
            </p:txBody>
          </p:sp>
          <p:sp>
            <p:nvSpPr>
              <p:cNvPr id="36" name="Freeform 206"/>
              <p:cNvSpPr>
                <a:spLocks noChangeAspect="1"/>
              </p:cNvSpPr>
              <p:nvPr/>
            </p:nvSpPr>
            <p:spPr bwMode="auto">
              <a:xfrm>
                <a:off x="1556" y="1815"/>
                <a:ext cx="141" cy="385"/>
              </a:xfrm>
              <a:custGeom>
                <a:avLst/>
                <a:gdLst>
                  <a:gd name="T0" fmla="*/ 1 w 220"/>
                  <a:gd name="T1" fmla="*/ 0 h 600"/>
                  <a:gd name="T2" fmla="*/ 0 w 220"/>
                  <a:gd name="T3" fmla="*/ 0 h 600"/>
                  <a:gd name="T4" fmla="*/ 0 w 220"/>
                  <a:gd name="T5" fmla="*/ 0 h 600"/>
                  <a:gd name="T6" fmla="*/ 1 w 220"/>
                  <a:gd name="T7" fmla="*/ 0 h 600"/>
                  <a:gd name="T8" fmla="*/ 1 w 220"/>
                  <a:gd name="T9" fmla="*/ 0 h 600"/>
                  <a:gd name="T10" fmla="*/ 0 60000 65536"/>
                  <a:gd name="T11" fmla="*/ 0 60000 65536"/>
                  <a:gd name="T12" fmla="*/ 0 60000 65536"/>
                  <a:gd name="T13" fmla="*/ 0 60000 65536"/>
                  <a:gd name="T14" fmla="*/ 0 60000 65536"/>
                  <a:gd name="T15" fmla="*/ 0 w 220"/>
                  <a:gd name="T16" fmla="*/ 0 h 600"/>
                  <a:gd name="T17" fmla="*/ 220 w 220"/>
                  <a:gd name="T18" fmla="*/ 600 h 600"/>
                </a:gdLst>
                <a:ahLst/>
                <a:cxnLst>
                  <a:cxn ang="T10">
                    <a:pos x="T0" y="T1"/>
                  </a:cxn>
                  <a:cxn ang="T11">
                    <a:pos x="T2" y="T3"/>
                  </a:cxn>
                  <a:cxn ang="T12">
                    <a:pos x="T4" y="T5"/>
                  </a:cxn>
                  <a:cxn ang="T13">
                    <a:pos x="T6" y="T7"/>
                  </a:cxn>
                  <a:cxn ang="T14">
                    <a:pos x="T8" y="T9"/>
                  </a:cxn>
                </a:cxnLst>
                <a:rect l="T15" t="T16" r="T17" b="T18"/>
                <a:pathLst>
                  <a:path w="220" h="600">
                    <a:moveTo>
                      <a:pt x="220" y="0"/>
                    </a:moveTo>
                    <a:lnTo>
                      <a:pt x="0" y="0"/>
                    </a:lnTo>
                    <a:lnTo>
                      <a:pt x="0" y="600"/>
                    </a:lnTo>
                    <a:lnTo>
                      <a:pt x="220" y="379"/>
                    </a:lnTo>
                    <a:lnTo>
                      <a:pt x="220" y="0"/>
                    </a:lnTo>
                    <a:close/>
                  </a:path>
                </a:pathLst>
              </a:custGeom>
              <a:grpFill/>
              <a:ln w="9525">
                <a:noFill/>
                <a:round/>
                <a:headEnd/>
                <a:tailEnd/>
              </a:ln>
            </p:spPr>
            <p:txBody>
              <a:bodyPr/>
              <a:lstStyle/>
              <a:p>
                <a:endParaRPr lang="en-US" sz="1300"/>
              </a:p>
            </p:txBody>
          </p:sp>
          <p:sp>
            <p:nvSpPr>
              <p:cNvPr id="37" name="Freeform 207"/>
              <p:cNvSpPr>
                <a:spLocks noChangeAspect="1"/>
              </p:cNvSpPr>
              <p:nvPr/>
            </p:nvSpPr>
            <p:spPr bwMode="auto">
              <a:xfrm>
                <a:off x="1779" y="2042"/>
                <a:ext cx="140" cy="601"/>
              </a:xfrm>
              <a:custGeom>
                <a:avLst/>
                <a:gdLst>
                  <a:gd name="T0" fmla="*/ 0 w 218"/>
                  <a:gd name="T1" fmla="*/ 1 h 934"/>
                  <a:gd name="T2" fmla="*/ 1 w 218"/>
                  <a:gd name="T3" fmla="*/ 1 h 934"/>
                  <a:gd name="T4" fmla="*/ 1 w 218"/>
                  <a:gd name="T5" fmla="*/ 0 h 934"/>
                  <a:gd name="T6" fmla="*/ 0 w 218"/>
                  <a:gd name="T7" fmla="*/ 1 h 934"/>
                  <a:gd name="T8" fmla="*/ 0 w 218"/>
                  <a:gd name="T9" fmla="*/ 1 h 934"/>
                  <a:gd name="T10" fmla="*/ 0 60000 65536"/>
                  <a:gd name="T11" fmla="*/ 0 60000 65536"/>
                  <a:gd name="T12" fmla="*/ 0 60000 65536"/>
                  <a:gd name="T13" fmla="*/ 0 60000 65536"/>
                  <a:gd name="T14" fmla="*/ 0 60000 65536"/>
                  <a:gd name="T15" fmla="*/ 0 w 218"/>
                  <a:gd name="T16" fmla="*/ 0 h 934"/>
                  <a:gd name="T17" fmla="*/ 218 w 218"/>
                  <a:gd name="T18" fmla="*/ 934 h 934"/>
                </a:gdLst>
                <a:ahLst/>
                <a:cxnLst>
                  <a:cxn ang="T10">
                    <a:pos x="T0" y="T1"/>
                  </a:cxn>
                  <a:cxn ang="T11">
                    <a:pos x="T2" y="T3"/>
                  </a:cxn>
                  <a:cxn ang="T12">
                    <a:pos x="T4" y="T5"/>
                  </a:cxn>
                  <a:cxn ang="T13">
                    <a:pos x="T6" y="T7"/>
                  </a:cxn>
                  <a:cxn ang="T14">
                    <a:pos x="T8" y="T9"/>
                  </a:cxn>
                </a:cxnLst>
                <a:rect l="T15" t="T16" r="T17" b="T18"/>
                <a:pathLst>
                  <a:path w="218" h="934">
                    <a:moveTo>
                      <a:pt x="0" y="934"/>
                    </a:moveTo>
                    <a:lnTo>
                      <a:pt x="218" y="934"/>
                    </a:lnTo>
                    <a:lnTo>
                      <a:pt x="218" y="0"/>
                    </a:lnTo>
                    <a:lnTo>
                      <a:pt x="0" y="222"/>
                    </a:lnTo>
                    <a:lnTo>
                      <a:pt x="0" y="934"/>
                    </a:lnTo>
                    <a:close/>
                  </a:path>
                </a:pathLst>
              </a:custGeom>
              <a:grpFill/>
              <a:ln w="9525">
                <a:noFill/>
                <a:round/>
                <a:headEnd/>
                <a:tailEnd/>
              </a:ln>
            </p:spPr>
            <p:txBody>
              <a:bodyPr/>
              <a:lstStyle/>
              <a:p>
                <a:endParaRPr lang="en-US" sz="1300"/>
              </a:p>
            </p:txBody>
          </p:sp>
          <p:sp>
            <p:nvSpPr>
              <p:cNvPr id="38" name="Freeform 208"/>
              <p:cNvSpPr>
                <a:spLocks noChangeAspect="1"/>
              </p:cNvSpPr>
              <p:nvPr/>
            </p:nvSpPr>
            <p:spPr bwMode="auto">
              <a:xfrm>
                <a:off x="1779" y="1815"/>
                <a:ext cx="140" cy="160"/>
              </a:xfrm>
              <a:custGeom>
                <a:avLst/>
                <a:gdLst>
                  <a:gd name="T0" fmla="*/ 1 w 218"/>
                  <a:gd name="T1" fmla="*/ 0 h 249"/>
                  <a:gd name="T2" fmla="*/ 0 w 218"/>
                  <a:gd name="T3" fmla="*/ 0 h 249"/>
                  <a:gd name="T4" fmla="*/ 0 w 218"/>
                  <a:gd name="T5" fmla="*/ 0 h 249"/>
                  <a:gd name="T6" fmla="*/ 1 w 218"/>
                  <a:gd name="T7" fmla="*/ 0 h 249"/>
                  <a:gd name="T8" fmla="*/ 1 w 218"/>
                  <a:gd name="T9" fmla="*/ 0 h 249"/>
                  <a:gd name="T10" fmla="*/ 0 60000 65536"/>
                  <a:gd name="T11" fmla="*/ 0 60000 65536"/>
                  <a:gd name="T12" fmla="*/ 0 60000 65536"/>
                  <a:gd name="T13" fmla="*/ 0 60000 65536"/>
                  <a:gd name="T14" fmla="*/ 0 60000 65536"/>
                  <a:gd name="T15" fmla="*/ 0 w 218"/>
                  <a:gd name="T16" fmla="*/ 0 h 249"/>
                  <a:gd name="T17" fmla="*/ 218 w 218"/>
                  <a:gd name="T18" fmla="*/ 249 h 249"/>
                </a:gdLst>
                <a:ahLst/>
                <a:cxnLst>
                  <a:cxn ang="T10">
                    <a:pos x="T0" y="T1"/>
                  </a:cxn>
                  <a:cxn ang="T11">
                    <a:pos x="T2" y="T3"/>
                  </a:cxn>
                  <a:cxn ang="T12">
                    <a:pos x="T4" y="T5"/>
                  </a:cxn>
                  <a:cxn ang="T13">
                    <a:pos x="T6" y="T7"/>
                  </a:cxn>
                  <a:cxn ang="T14">
                    <a:pos x="T8" y="T9"/>
                  </a:cxn>
                </a:cxnLst>
                <a:rect l="T15" t="T16" r="T17" b="T18"/>
                <a:pathLst>
                  <a:path w="218" h="249">
                    <a:moveTo>
                      <a:pt x="218" y="0"/>
                    </a:moveTo>
                    <a:lnTo>
                      <a:pt x="0" y="0"/>
                    </a:lnTo>
                    <a:lnTo>
                      <a:pt x="0" y="249"/>
                    </a:lnTo>
                    <a:lnTo>
                      <a:pt x="218" y="31"/>
                    </a:lnTo>
                    <a:lnTo>
                      <a:pt x="218" y="0"/>
                    </a:lnTo>
                    <a:close/>
                  </a:path>
                </a:pathLst>
              </a:custGeom>
              <a:grpFill/>
              <a:ln w="9525">
                <a:noFill/>
                <a:round/>
                <a:headEnd/>
                <a:tailEnd/>
              </a:ln>
            </p:spPr>
            <p:txBody>
              <a:bodyPr/>
              <a:lstStyle/>
              <a:p>
                <a:endParaRPr lang="en-US" sz="1300"/>
              </a:p>
            </p:txBody>
          </p:sp>
          <p:sp>
            <p:nvSpPr>
              <p:cNvPr id="39" name="Freeform 209"/>
              <p:cNvSpPr>
                <a:spLocks noChangeAspect="1"/>
              </p:cNvSpPr>
              <p:nvPr/>
            </p:nvSpPr>
            <p:spPr bwMode="auto">
              <a:xfrm>
                <a:off x="2001" y="1816"/>
                <a:ext cx="141" cy="827"/>
              </a:xfrm>
              <a:custGeom>
                <a:avLst/>
                <a:gdLst>
                  <a:gd name="T0" fmla="*/ 0 w 220"/>
                  <a:gd name="T1" fmla="*/ 1 h 1283"/>
                  <a:gd name="T2" fmla="*/ 0 w 220"/>
                  <a:gd name="T3" fmla="*/ 1 h 1283"/>
                  <a:gd name="T4" fmla="*/ 1 w 220"/>
                  <a:gd name="T5" fmla="*/ 1 h 1283"/>
                  <a:gd name="T6" fmla="*/ 1 w 220"/>
                  <a:gd name="T7" fmla="*/ 0 h 1283"/>
                  <a:gd name="T8" fmla="*/ 0 w 220"/>
                  <a:gd name="T9" fmla="*/ 1 h 1283"/>
                  <a:gd name="T10" fmla="*/ 0 60000 65536"/>
                  <a:gd name="T11" fmla="*/ 0 60000 65536"/>
                  <a:gd name="T12" fmla="*/ 0 60000 65536"/>
                  <a:gd name="T13" fmla="*/ 0 60000 65536"/>
                  <a:gd name="T14" fmla="*/ 0 60000 65536"/>
                  <a:gd name="T15" fmla="*/ 0 w 220"/>
                  <a:gd name="T16" fmla="*/ 0 h 1283"/>
                  <a:gd name="T17" fmla="*/ 220 w 220"/>
                  <a:gd name="T18" fmla="*/ 1283 h 1283"/>
                </a:gdLst>
                <a:ahLst/>
                <a:cxnLst>
                  <a:cxn ang="T10">
                    <a:pos x="T0" y="T1"/>
                  </a:cxn>
                  <a:cxn ang="T11">
                    <a:pos x="T2" y="T3"/>
                  </a:cxn>
                  <a:cxn ang="T12">
                    <a:pos x="T4" y="T5"/>
                  </a:cxn>
                  <a:cxn ang="T13">
                    <a:pos x="T6" y="T7"/>
                  </a:cxn>
                  <a:cxn ang="T14">
                    <a:pos x="T8" y="T9"/>
                  </a:cxn>
                </a:cxnLst>
                <a:rect l="T15" t="T16" r="T17" b="T18"/>
                <a:pathLst>
                  <a:path w="220" h="1283">
                    <a:moveTo>
                      <a:pt x="0" y="221"/>
                    </a:moveTo>
                    <a:lnTo>
                      <a:pt x="0" y="1283"/>
                    </a:lnTo>
                    <a:lnTo>
                      <a:pt x="220" y="1283"/>
                    </a:lnTo>
                    <a:lnTo>
                      <a:pt x="220" y="0"/>
                    </a:lnTo>
                    <a:lnTo>
                      <a:pt x="0" y="221"/>
                    </a:lnTo>
                    <a:close/>
                  </a:path>
                </a:pathLst>
              </a:custGeom>
              <a:grpFill/>
              <a:ln w="9525">
                <a:noFill/>
                <a:round/>
                <a:headEnd/>
                <a:tailEnd/>
              </a:ln>
            </p:spPr>
            <p:txBody>
              <a:bodyPr/>
              <a:lstStyle/>
              <a:p>
                <a:endParaRPr lang="en-US" sz="1300"/>
              </a:p>
            </p:txBody>
          </p:sp>
        </p:grpSp>
      </p:grpSp>
      <p:sp>
        <p:nvSpPr>
          <p:cNvPr id="40" name="Text Box 74"/>
          <p:cNvSpPr txBox="1">
            <a:spLocks noChangeArrowheads="1"/>
          </p:cNvSpPr>
          <p:nvPr/>
        </p:nvSpPr>
        <p:spPr bwMode="auto">
          <a:xfrm>
            <a:off x="7087231" y="1930269"/>
            <a:ext cx="1068370" cy="292388"/>
          </a:xfrm>
          <a:prstGeom prst="rect">
            <a:avLst/>
          </a:prstGeom>
          <a:noFill/>
          <a:ln w="9525">
            <a:noFill/>
            <a:miter lim="800000"/>
            <a:headEnd/>
            <a:tailEnd/>
          </a:ln>
        </p:spPr>
        <p:txBody>
          <a:bodyPr wrap="none">
            <a:spAutoFit/>
          </a:bodyPr>
          <a:lstStyle/>
          <a:p>
            <a:pPr algn="ctr">
              <a:spcBef>
                <a:spcPct val="50000"/>
              </a:spcBef>
            </a:pPr>
            <a:r>
              <a:rPr lang="en-US" sz="1300" b="1" dirty="0" smtClean="0">
                <a:solidFill>
                  <a:schemeClr val="bg1"/>
                </a:solidFill>
                <a:latin typeface="Arial" pitchFamily="34" charset="0"/>
                <a:ea typeface="ＭＳ Ｐゴシック"/>
                <a:cs typeface="ＭＳ Ｐゴシック"/>
              </a:rPr>
              <a:t>11,884 €Mn</a:t>
            </a:r>
            <a:endParaRPr lang="en-US" sz="1300" b="1" dirty="0">
              <a:solidFill>
                <a:schemeClr val="bg1"/>
              </a:solidFill>
              <a:latin typeface="Arial" pitchFamily="34" charset="0"/>
              <a:ea typeface="ＭＳ Ｐゴシック"/>
              <a:cs typeface="ＭＳ Ｐゴシック"/>
            </a:endParaRPr>
          </a:p>
        </p:txBody>
      </p:sp>
      <p:sp>
        <p:nvSpPr>
          <p:cNvPr id="41" name="Rectangle 94"/>
          <p:cNvSpPr>
            <a:spLocks noChangeArrowheads="1"/>
          </p:cNvSpPr>
          <p:nvPr/>
        </p:nvSpPr>
        <p:spPr bwMode="auto">
          <a:xfrm>
            <a:off x="6603227" y="5111275"/>
            <a:ext cx="2001124" cy="292388"/>
          </a:xfrm>
          <a:prstGeom prst="rect">
            <a:avLst/>
          </a:prstGeom>
          <a:noFill/>
          <a:ln w="9525" algn="ctr">
            <a:noFill/>
            <a:miter lim="800000"/>
            <a:headEnd/>
            <a:tailEnd/>
          </a:ln>
        </p:spPr>
        <p:txBody>
          <a:bodyPr wrap="none" anchor="ctr">
            <a:spAutoFit/>
          </a:bodyPr>
          <a:lstStyle/>
          <a:p>
            <a:pPr algn="ctr" eaLnBrk="0" hangingPunct="0"/>
            <a:r>
              <a:rPr lang="en-US" sz="1300" b="1" dirty="0" smtClean="0">
                <a:solidFill>
                  <a:srgbClr val="006600"/>
                </a:solidFill>
              </a:rPr>
              <a:t>4.3</a:t>
            </a:r>
            <a:r>
              <a:rPr lang="en-US" sz="1300" b="1" dirty="0" smtClean="0">
                <a:solidFill>
                  <a:srgbClr val="006600"/>
                </a:solidFill>
                <a:latin typeface="Arial" pitchFamily="34" charset="0"/>
                <a:ea typeface="ＭＳ Ｐゴシック"/>
                <a:cs typeface="ＭＳ Ｐゴシック"/>
              </a:rPr>
              <a:t> x Annual Revenues</a:t>
            </a:r>
            <a:endParaRPr lang="en-US" sz="1300" b="1" dirty="0">
              <a:solidFill>
                <a:srgbClr val="006600"/>
              </a:solidFill>
              <a:latin typeface="Arial" pitchFamily="34" charset="0"/>
              <a:ea typeface="ＭＳ Ｐゴシック"/>
              <a:cs typeface="ＭＳ Ｐゴシック"/>
            </a:endParaRPr>
          </a:p>
        </p:txBody>
      </p:sp>
      <p:sp>
        <p:nvSpPr>
          <p:cNvPr id="43" name="Text Box 9"/>
          <p:cNvSpPr txBox="1">
            <a:spLocks noChangeArrowheads="1"/>
          </p:cNvSpPr>
          <p:nvPr/>
        </p:nvSpPr>
        <p:spPr bwMode="auto">
          <a:xfrm>
            <a:off x="6500927" y="1267755"/>
            <a:ext cx="2004075" cy="292388"/>
          </a:xfrm>
          <a:prstGeom prst="rect">
            <a:avLst/>
          </a:prstGeom>
          <a:noFill/>
          <a:ln w="9525" algn="ctr">
            <a:noFill/>
            <a:miter lim="800000"/>
            <a:headEnd/>
            <a:tailEnd/>
          </a:ln>
        </p:spPr>
        <p:txBody>
          <a:bodyPr wrap="none">
            <a:spAutoFit/>
          </a:bodyPr>
          <a:lstStyle/>
          <a:p>
            <a:pPr algn="ctr">
              <a:spcBef>
                <a:spcPct val="50000"/>
              </a:spcBef>
            </a:pPr>
            <a:r>
              <a:rPr lang="en-US" sz="1300" smtClean="0">
                <a:solidFill>
                  <a:srgbClr val="003F87"/>
                </a:solidFill>
              </a:rPr>
              <a:t>Backlog at 31 Dec. 2013</a:t>
            </a:r>
            <a:endParaRPr lang="en-US" sz="1300">
              <a:solidFill>
                <a:srgbClr val="003F87"/>
              </a:solidFill>
            </a:endParaRPr>
          </a:p>
        </p:txBody>
      </p:sp>
      <p:sp>
        <p:nvSpPr>
          <p:cNvPr id="44" name="43 CuadroTexto"/>
          <p:cNvSpPr txBox="1"/>
          <p:nvPr/>
        </p:nvSpPr>
        <p:spPr>
          <a:xfrm>
            <a:off x="960698" y="6469393"/>
            <a:ext cx="7278959" cy="230832"/>
          </a:xfrm>
          <a:prstGeom prst="rect">
            <a:avLst/>
          </a:prstGeom>
          <a:noFill/>
        </p:spPr>
        <p:txBody>
          <a:bodyPr wrap="square" rtlCol="0">
            <a:spAutoFit/>
          </a:bodyPr>
          <a:lstStyle/>
          <a:p>
            <a:pPr marL="228600" indent="-228600" algn="r">
              <a:buAutoNum type="arabicParenBoth"/>
            </a:pPr>
            <a:r>
              <a:rPr lang="en-US" sz="900" dirty="0" smtClean="0">
                <a:solidFill>
                  <a:srgbClr val="003F87"/>
                </a:solidFill>
              </a:rPr>
              <a:t>Revenues adjusted by US Industrial Waste  business deconsolidation. </a:t>
            </a:r>
          </a:p>
        </p:txBody>
      </p:sp>
      <p:sp>
        <p:nvSpPr>
          <p:cNvPr id="45" name="Line 150"/>
          <p:cNvSpPr>
            <a:spLocks noChangeShapeType="1"/>
          </p:cNvSpPr>
          <p:nvPr/>
        </p:nvSpPr>
        <p:spPr bwMode="auto">
          <a:xfrm>
            <a:off x="463550" y="4955912"/>
            <a:ext cx="5312217" cy="14287"/>
          </a:xfrm>
          <a:prstGeom prst="line">
            <a:avLst/>
          </a:prstGeom>
          <a:noFill/>
          <a:ln w="19050">
            <a:solidFill>
              <a:srgbClr val="003F87"/>
            </a:solidFill>
            <a:round/>
            <a:headEnd/>
            <a:tailEnd/>
          </a:ln>
        </p:spPr>
        <p:txBody>
          <a:bodyPr/>
          <a:lstStyle/>
          <a:p>
            <a:endParaRPr lang="en-US"/>
          </a:p>
        </p:txBody>
      </p:sp>
      <p:sp>
        <p:nvSpPr>
          <p:cNvPr id="46" name="Text Box 8"/>
          <p:cNvSpPr txBox="1">
            <a:spLocks noChangeArrowheads="1"/>
          </p:cNvSpPr>
          <p:nvPr/>
        </p:nvSpPr>
        <p:spPr bwMode="auto">
          <a:xfrm>
            <a:off x="1216025" y="454025"/>
            <a:ext cx="730250" cy="122238"/>
          </a:xfrm>
          <a:prstGeom prst="rect">
            <a:avLst/>
          </a:prstGeom>
          <a:noFill/>
          <a:ln w="9525">
            <a:noFill/>
            <a:miter lim="800000"/>
            <a:headEnd/>
            <a:tailEnd/>
          </a:ln>
        </p:spPr>
        <p:txBody>
          <a:bodyPr wrap="none" lIns="0" tIns="0" rIns="0" bIns="0">
            <a:spAutoFit/>
          </a:bodyPr>
          <a:lstStyle/>
          <a:p>
            <a:pPr eaLnBrk="0" hangingPunct="0"/>
            <a:r>
              <a:rPr lang="en-US" sz="800" i="1" dirty="0">
                <a:solidFill>
                  <a:schemeClr val="bg1"/>
                </a:solidFill>
              </a:rPr>
              <a:t>Citizen Services</a:t>
            </a:r>
          </a:p>
        </p:txBody>
      </p:sp>
      <p:sp>
        <p:nvSpPr>
          <p:cNvPr id="47" name="Text Box 21"/>
          <p:cNvSpPr txBox="1">
            <a:spLocks noChangeArrowheads="1"/>
          </p:cNvSpPr>
          <p:nvPr/>
        </p:nvSpPr>
        <p:spPr bwMode="auto">
          <a:xfrm>
            <a:off x="2017713" y="182563"/>
            <a:ext cx="6854825" cy="369887"/>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smtClean="0">
                <a:solidFill>
                  <a:schemeClr val="bg1"/>
                </a:solidFill>
              </a:rPr>
              <a:t>Environmental Services</a:t>
            </a:r>
            <a:endParaRPr lang="en-US" b="1" dirty="0">
              <a:solidFill>
                <a:schemeClr val="bg1"/>
              </a:solidFill>
            </a:endParaRPr>
          </a:p>
        </p:txBody>
      </p:sp>
      <p:sp>
        <p:nvSpPr>
          <p:cNvPr id="49" name="Rectangle 6"/>
          <p:cNvSpPr>
            <a:spLocks noGrp="1" noChangeArrowheads="1"/>
          </p:cNvSpPr>
          <p:nvPr>
            <p:ph type="sldNum" sz="quarter" idx="12"/>
          </p:nvPr>
        </p:nvSpPr>
        <p:spPr>
          <a:xfrm>
            <a:off x="7061200" y="6573838"/>
            <a:ext cx="1905000" cy="153888"/>
          </a:xfrm>
        </p:spPr>
        <p:txBody>
          <a:bodyPr/>
          <a:lstStyle/>
          <a:p>
            <a:pPr>
              <a:defRPr/>
            </a:pPr>
            <a:fld id="{8394EB68-7EAC-4409-83C5-3BF12EC1CBF5}" type="slidenum">
              <a:rPr lang="es-ES_tradnl" sz="1000" smtClean="0">
                <a:latin typeface="Arial" charset="0"/>
                <a:ea typeface="ＭＳ Ｐゴシック" charset="-128"/>
              </a:rPr>
              <a:pPr>
                <a:defRPr/>
              </a:pPr>
              <a:t>11</a:t>
            </a:fld>
            <a:endParaRPr lang="es-ES_tradnl" sz="1000" dirty="0" smtClean="0">
              <a:latin typeface="Arial" charset="0"/>
              <a:ea typeface="ＭＳ Ｐゴシック" charset="-128"/>
            </a:endParaRPr>
          </a:p>
        </p:txBody>
      </p:sp>
      <p:sp>
        <p:nvSpPr>
          <p:cNvPr id="42" name="41 CuadroTexto"/>
          <p:cNvSpPr txBox="1"/>
          <p:nvPr/>
        </p:nvSpPr>
        <p:spPr>
          <a:xfrm>
            <a:off x="6663513" y="5587112"/>
            <a:ext cx="1880553" cy="292388"/>
          </a:xfrm>
          <a:prstGeom prst="rect">
            <a:avLst/>
          </a:prstGeom>
          <a:noFill/>
        </p:spPr>
        <p:txBody>
          <a:bodyPr wrap="square" rtlCol="0">
            <a:spAutoFit/>
          </a:bodyPr>
          <a:lstStyle/>
          <a:p>
            <a:pPr algn="ctr"/>
            <a:r>
              <a:rPr lang="en-US" sz="1300" dirty="0" smtClean="0">
                <a:solidFill>
                  <a:srgbClr val="004187"/>
                </a:solidFill>
              </a:rPr>
              <a:t>63% Spain</a:t>
            </a:r>
            <a:endParaRPr lang="en-US" sz="1300" dirty="0">
              <a:solidFill>
                <a:srgbClr val="004187"/>
              </a:solidFill>
            </a:endParaRPr>
          </a:p>
        </p:txBody>
      </p:sp>
      <p:sp>
        <p:nvSpPr>
          <p:cNvPr id="48" name="47 CuadroTexto"/>
          <p:cNvSpPr txBox="1"/>
          <p:nvPr/>
        </p:nvSpPr>
        <p:spPr>
          <a:xfrm>
            <a:off x="6668593" y="5875985"/>
            <a:ext cx="1870393" cy="292388"/>
          </a:xfrm>
          <a:prstGeom prst="rect">
            <a:avLst/>
          </a:prstGeom>
          <a:noFill/>
        </p:spPr>
        <p:txBody>
          <a:bodyPr wrap="square" rtlCol="0">
            <a:spAutoFit/>
          </a:bodyPr>
          <a:lstStyle/>
          <a:p>
            <a:pPr algn="ctr"/>
            <a:r>
              <a:rPr lang="en-US" sz="1300" dirty="0" smtClean="0">
                <a:solidFill>
                  <a:srgbClr val="FF9900"/>
                </a:solidFill>
              </a:rPr>
              <a:t>37% International</a:t>
            </a:r>
            <a:endParaRPr lang="en-US" sz="1300" dirty="0">
              <a:solidFill>
                <a:srgbClr val="FF99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534988" y="4535400"/>
            <a:ext cx="3749675" cy="576000"/>
          </a:xfrm>
          <a:prstGeom prst="roundRect">
            <a:avLst>
              <a:gd name="adj" fmla="val 19621"/>
            </a:avLst>
          </a:prstGeom>
          <a:solidFill>
            <a:srgbClr val="00B0F0"/>
          </a:solidFill>
          <a:ln>
            <a:solidFill>
              <a:srgbClr val="0070C0"/>
            </a:solidFill>
          </a:ln>
          <a:effectLst>
            <a:glow rad="63500">
              <a:schemeClr val="accent3">
                <a:satMod val="175000"/>
                <a:alpha val="40000"/>
              </a:schemeClr>
            </a:glo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fontAlgn="auto">
              <a:spcBef>
                <a:spcPts val="0"/>
              </a:spcBef>
              <a:spcAft>
                <a:spcPts val="0"/>
              </a:spcAft>
            </a:pPr>
            <a:r>
              <a:rPr lang="en-GB" sz="1300" b="1" dirty="0" smtClean="0">
                <a:solidFill>
                  <a:schemeClr val="bg1"/>
                </a:solidFill>
              </a:rPr>
              <a:t>Spanish Water</a:t>
            </a:r>
          </a:p>
          <a:p>
            <a:pPr algn="ctr" fontAlgn="auto">
              <a:spcBef>
                <a:spcPts val="0"/>
              </a:spcBef>
              <a:spcAft>
                <a:spcPts val="0"/>
              </a:spcAft>
            </a:pPr>
            <a:r>
              <a:rPr lang="en-GB" sz="1200" dirty="0" smtClean="0">
                <a:solidFill>
                  <a:schemeClr val="bg1"/>
                </a:solidFill>
              </a:rPr>
              <a:t>Reinforcing strong market position</a:t>
            </a:r>
          </a:p>
        </p:txBody>
      </p:sp>
      <p:sp>
        <p:nvSpPr>
          <p:cNvPr id="37" name="Text Placeholder 1"/>
          <p:cNvSpPr txBox="1">
            <a:spLocks/>
          </p:cNvSpPr>
          <p:nvPr/>
        </p:nvSpPr>
        <p:spPr bwMode="gray">
          <a:xfrm>
            <a:off x="534988" y="3929911"/>
            <a:ext cx="8061326" cy="292388"/>
          </a:xfrm>
          <a:prstGeom prst="rect">
            <a:avLst/>
          </a:prstGeom>
        </p:spPr>
        <p:txBody>
          <a:bodyPr vert="horz" wrap="square" lIns="0" tIns="45720" rIns="0" bIns="45720" rtlCol="0">
            <a:spAutoFit/>
          </a:bodyPr>
          <a:lstStyle>
            <a:lvl1pPr marL="0" indent="0" algn="l" rtl="0" eaLnBrk="1" fontAlgn="base" hangingPunct="1">
              <a:lnSpc>
                <a:spcPct val="100000"/>
              </a:lnSpc>
              <a:spcBef>
                <a:spcPts val="0"/>
              </a:spcBef>
              <a:spcAft>
                <a:spcPts val="600"/>
              </a:spcAft>
              <a:buFont typeface="Arial" charset="0"/>
              <a:buNone/>
              <a:defRPr sz="1600" b="0" i="0" kern="1200" spc="0" baseline="0">
                <a:solidFill>
                  <a:schemeClr val="tx1"/>
                </a:solidFill>
                <a:latin typeface="Arial" pitchFamily="34" charset="0"/>
                <a:ea typeface="Arial" pitchFamily="-105" charset="-52"/>
                <a:cs typeface="Arial" pitchFamily="34" charset="0"/>
              </a:defRPr>
            </a:lvl1pPr>
            <a:lvl2pPr marL="177800" indent="227013" algn="l" rtl="0" eaLnBrk="1" fontAlgn="base" hangingPunct="1">
              <a:lnSpc>
                <a:spcPct val="100000"/>
              </a:lnSpc>
              <a:spcBef>
                <a:spcPts val="0"/>
              </a:spcBef>
              <a:spcAft>
                <a:spcPts val="600"/>
              </a:spcAft>
              <a:buFont typeface="Wingdings" pitchFamily="2" charset="2"/>
              <a:buChar char="§"/>
              <a:defRPr sz="1600" b="0" i="0" kern="1200" spc="0" baseline="0">
                <a:solidFill>
                  <a:schemeClr val="tx1"/>
                </a:solidFill>
                <a:latin typeface="Arial" pitchFamily="34" charset="0"/>
                <a:ea typeface="Arial" pitchFamily="-105" charset="-52"/>
                <a:cs typeface="Arial" pitchFamily="34" charset="0"/>
              </a:defRPr>
            </a:lvl2pPr>
            <a:lvl3pPr marL="450850" indent="227013" algn="l" rtl="0" eaLnBrk="1" fontAlgn="base" hangingPunct="1">
              <a:lnSpc>
                <a:spcPct val="100000"/>
              </a:lnSpc>
              <a:spcBef>
                <a:spcPts val="0"/>
              </a:spcBef>
              <a:spcAft>
                <a:spcPts val="600"/>
              </a:spcAft>
              <a:buFont typeface="Arial" charset="0"/>
              <a:buNone/>
              <a:defRPr sz="1600" b="0" i="0" kern="1200" spc="0" baseline="0">
                <a:solidFill>
                  <a:schemeClr val="tx1"/>
                </a:solidFill>
                <a:latin typeface="Arial" pitchFamily="34" charset="0"/>
                <a:ea typeface="Arial" pitchFamily="-105" charset="-52"/>
                <a:cs typeface="Arial" pitchFamily="34" charset="0"/>
              </a:defRPr>
            </a:lvl3pPr>
            <a:lvl4pPr marL="712788" indent="227013" algn="l" rtl="0" eaLnBrk="1" fontAlgn="base" hangingPunct="1">
              <a:lnSpc>
                <a:spcPct val="100000"/>
              </a:lnSpc>
              <a:spcBef>
                <a:spcPts val="0"/>
              </a:spcBef>
              <a:spcAft>
                <a:spcPts val="600"/>
              </a:spcAft>
              <a:buFont typeface="Arial" charset="0"/>
              <a:buNone/>
              <a:defRPr sz="1600" b="0" i="0" kern="1200" spc="0" baseline="0">
                <a:solidFill>
                  <a:schemeClr val="tx1"/>
                </a:solidFill>
                <a:latin typeface="Arial" pitchFamily="34" charset="0"/>
                <a:ea typeface="Arial" pitchFamily="-105" charset="-52"/>
                <a:cs typeface="Arial" pitchFamily="34" charset="0"/>
              </a:defRPr>
            </a:lvl4pPr>
            <a:lvl5pPr marL="985838" indent="227013" algn="l" rtl="0" eaLnBrk="1" fontAlgn="base" hangingPunct="1">
              <a:lnSpc>
                <a:spcPct val="100000"/>
              </a:lnSpc>
              <a:spcBef>
                <a:spcPts val="0"/>
              </a:spcBef>
              <a:spcAft>
                <a:spcPts val="600"/>
              </a:spcAft>
              <a:buFont typeface="Lucida Grande"/>
              <a:buChar char="–"/>
              <a:defRPr sz="1600" b="0" i="0" kern="1200" spc="0" baseline="0">
                <a:solidFill>
                  <a:schemeClr val="tx1"/>
                </a:solidFill>
                <a:latin typeface="Arial" pitchFamily="34" charset="0"/>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300" b="1" dirty="0" smtClean="0">
                <a:solidFill>
                  <a:srgbClr val="003F87"/>
                </a:solidFill>
              </a:rPr>
              <a:t>Reinforcement of FCC Water’s leadership and its international expansion</a:t>
            </a:r>
          </a:p>
        </p:txBody>
      </p:sp>
      <p:sp>
        <p:nvSpPr>
          <p:cNvPr id="47" name="Rounded Rectangle 46"/>
          <p:cNvSpPr/>
          <p:nvPr/>
        </p:nvSpPr>
        <p:spPr>
          <a:xfrm>
            <a:off x="4856163" y="4535399"/>
            <a:ext cx="3740150" cy="576000"/>
          </a:xfrm>
          <a:prstGeom prst="roundRect">
            <a:avLst>
              <a:gd name="adj" fmla="val 18636"/>
            </a:avLst>
          </a:prstGeom>
          <a:solidFill>
            <a:srgbClr val="00B0F0"/>
          </a:solidFill>
          <a:ln>
            <a:solidFill>
              <a:srgbClr val="0070C0"/>
            </a:solidFill>
          </a:ln>
          <a:effectLst>
            <a:glow rad="63500">
              <a:schemeClr val="accent3">
                <a:satMod val="175000"/>
                <a:alpha val="40000"/>
              </a:schemeClr>
            </a:glo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fontAlgn="auto">
              <a:spcBef>
                <a:spcPts val="0"/>
              </a:spcBef>
              <a:spcAft>
                <a:spcPts val="0"/>
              </a:spcAft>
            </a:pPr>
            <a:r>
              <a:rPr lang="en-GB" sz="1300" b="1" dirty="0" smtClean="0">
                <a:solidFill>
                  <a:schemeClr val="bg1"/>
                </a:solidFill>
              </a:rPr>
              <a:t>International Water </a:t>
            </a:r>
          </a:p>
          <a:p>
            <a:pPr algn="ctr" fontAlgn="auto">
              <a:spcBef>
                <a:spcPts val="0"/>
              </a:spcBef>
              <a:spcAft>
                <a:spcPts val="0"/>
              </a:spcAft>
            </a:pPr>
            <a:r>
              <a:rPr lang="en-GB" sz="1200" dirty="0" smtClean="0">
                <a:solidFill>
                  <a:schemeClr val="bg1"/>
                </a:solidFill>
              </a:rPr>
              <a:t>Fostering selective growth</a:t>
            </a:r>
          </a:p>
        </p:txBody>
      </p:sp>
      <p:sp>
        <p:nvSpPr>
          <p:cNvPr id="30" name="TextBox 29"/>
          <p:cNvSpPr txBox="1"/>
          <p:nvPr/>
        </p:nvSpPr>
        <p:spPr>
          <a:xfrm>
            <a:off x="559854" y="5318663"/>
            <a:ext cx="3724809" cy="907941"/>
          </a:xfrm>
          <a:prstGeom prst="rect">
            <a:avLst/>
          </a:prstGeom>
          <a:noFill/>
        </p:spPr>
        <p:txBody>
          <a:bodyPr wrap="square" rtlCol="0">
            <a:spAutoFit/>
          </a:bodyPr>
          <a:lstStyle/>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Increase current 30% Spanish market share</a:t>
            </a:r>
          </a:p>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Improvements based on tariffs, increase of existing services coverage and rising public outsourcing</a:t>
            </a:r>
          </a:p>
        </p:txBody>
      </p:sp>
      <p:sp>
        <p:nvSpPr>
          <p:cNvPr id="61" name="TextBox 60"/>
          <p:cNvSpPr txBox="1"/>
          <p:nvPr/>
        </p:nvSpPr>
        <p:spPr>
          <a:xfrm>
            <a:off x="4856162" y="5325483"/>
            <a:ext cx="3740151" cy="1092607"/>
          </a:xfrm>
          <a:prstGeom prst="rect">
            <a:avLst/>
          </a:prstGeom>
          <a:noFill/>
        </p:spPr>
        <p:txBody>
          <a:bodyPr wrap="square" rtlCol="0">
            <a:spAutoFit/>
          </a:bodyPr>
          <a:lstStyle/>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International expansion through EPC models and the use of proprietary technology in the water cycle management </a:t>
            </a:r>
          </a:p>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Increase of profitability in water infrastructure development </a:t>
            </a:r>
          </a:p>
        </p:txBody>
      </p:sp>
      <p:sp>
        <p:nvSpPr>
          <p:cNvPr id="13" name="Text Box 40"/>
          <p:cNvSpPr txBox="1">
            <a:spLocks noChangeArrowheads="1"/>
          </p:cNvSpPr>
          <p:nvPr/>
        </p:nvSpPr>
        <p:spPr bwMode="auto">
          <a:xfrm>
            <a:off x="1113988" y="967389"/>
            <a:ext cx="3015569" cy="292388"/>
          </a:xfrm>
          <a:prstGeom prst="rect">
            <a:avLst/>
          </a:prstGeom>
          <a:noFill/>
          <a:ln w="9525">
            <a:noFill/>
            <a:miter lim="800000"/>
            <a:headEnd/>
            <a:tailEnd/>
          </a:ln>
        </p:spPr>
        <p:txBody>
          <a:bodyPr wrap="none">
            <a:spAutoFit/>
          </a:bodyPr>
          <a:lstStyle/>
          <a:p>
            <a:pPr algn="ctr">
              <a:spcBef>
                <a:spcPct val="50000"/>
              </a:spcBef>
            </a:pPr>
            <a:r>
              <a:rPr lang="en-US" sz="1300" dirty="0" smtClean="0">
                <a:solidFill>
                  <a:srgbClr val="003F87"/>
                </a:solidFill>
              </a:rPr>
              <a:t>2013 Revenues by Business Segment</a:t>
            </a:r>
            <a:endParaRPr lang="en-US" sz="1300" baseline="30000" dirty="0">
              <a:solidFill>
                <a:srgbClr val="003F87"/>
              </a:solidFill>
            </a:endParaRPr>
          </a:p>
        </p:txBody>
      </p:sp>
      <p:sp>
        <p:nvSpPr>
          <p:cNvPr id="14" name="Text Box 41"/>
          <p:cNvSpPr txBox="1">
            <a:spLocks noChangeArrowheads="1"/>
          </p:cNvSpPr>
          <p:nvPr/>
        </p:nvSpPr>
        <p:spPr bwMode="auto">
          <a:xfrm>
            <a:off x="5407024" y="967389"/>
            <a:ext cx="2878160" cy="292388"/>
          </a:xfrm>
          <a:prstGeom prst="rect">
            <a:avLst/>
          </a:prstGeom>
          <a:noFill/>
          <a:ln w="9525">
            <a:noFill/>
            <a:miter lim="800000"/>
            <a:headEnd/>
            <a:tailEnd/>
          </a:ln>
        </p:spPr>
        <p:txBody>
          <a:bodyPr wrap="none">
            <a:spAutoFit/>
          </a:bodyPr>
          <a:lstStyle/>
          <a:p>
            <a:pPr algn="ctr">
              <a:spcBef>
                <a:spcPct val="50000"/>
              </a:spcBef>
            </a:pPr>
            <a:r>
              <a:rPr lang="en-US" sz="1300" dirty="0" smtClean="0">
                <a:solidFill>
                  <a:srgbClr val="003F87"/>
                </a:solidFill>
              </a:rPr>
              <a:t>2013 Revenues by Geographic Area</a:t>
            </a:r>
            <a:endParaRPr lang="en-US" sz="1300" baseline="30000" dirty="0">
              <a:solidFill>
                <a:srgbClr val="003F87"/>
              </a:solidFill>
            </a:endParaRPr>
          </a:p>
        </p:txBody>
      </p:sp>
      <p:graphicFrame>
        <p:nvGraphicFramePr>
          <p:cNvPr id="57" name="Object 124"/>
          <p:cNvGraphicFramePr>
            <a:graphicFrameLocks/>
          </p:cNvGraphicFramePr>
          <p:nvPr/>
        </p:nvGraphicFramePr>
        <p:xfrm>
          <a:off x="5844977" y="1790709"/>
          <a:ext cx="1800622" cy="1817469"/>
        </p:xfrm>
        <a:graphic>
          <a:graphicData uri="http://schemas.openxmlformats.org/drawingml/2006/chart">
            <c:chart xmlns:c="http://schemas.openxmlformats.org/drawingml/2006/chart" xmlns:r="http://schemas.openxmlformats.org/officeDocument/2006/relationships" r:id="rId3"/>
          </a:graphicData>
        </a:graphic>
      </p:graphicFrame>
      <p:sp>
        <p:nvSpPr>
          <p:cNvPr id="58" name="Rectangle 132"/>
          <p:cNvSpPr>
            <a:spLocks noChangeArrowheads="1"/>
          </p:cNvSpPr>
          <p:nvPr/>
        </p:nvSpPr>
        <p:spPr bwMode="auto">
          <a:xfrm>
            <a:off x="5051425" y="1516112"/>
            <a:ext cx="662361" cy="461665"/>
          </a:xfrm>
          <a:prstGeom prst="rect">
            <a:avLst/>
          </a:prstGeom>
          <a:noFill/>
          <a:ln w="9525">
            <a:noFill/>
            <a:miter lim="800000"/>
            <a:headEnd/>
            <a:tailEnd/>
          </a:ln>
        </p:spPr>
        <p:txBody>
          <a:bodyPr wrap="none" anchor="ctr">
            <a:spAutoFit/>
          </a:bodyPr>
          <a:lstStyle/>
          <a:p>
            <a:pPr eaLnBrk="0" hangingPunct="0"/>
            <a:r>
              <a:rPr lang="en-US" sz="1200" dirty="0" smtClean="0">
                <a:solidFill>
                  <a:srgbClr val="003F87"/>
                </a:solidFill>
              </a:rPr>
              <a:t>Spain: </a:t>
            </a:r>
            <a:br>
              <a:rPr lang="en-US" sz="1200" dirty="0" smtClean="0">
                <a:solidFill>
                  <a:srgbClr val="003F87"/>
                </a:solidFill>
              </a:rPr>
            </a:br>
            <a:r>
              <a:rPr lang="en-US" sz="1200" dirty="0" smtClean="0">
                <a:solidFill>
                  <a:srgbClr val="003F87"/>
                </a:solidFill>
              </a:rPr>
              <a:t>80%</a:t>
            </a:r>
            <a:endParaRPr lang="en-US" sz="1200" dirty="0">
              <a:solidFill>
                <a:srgbClr val="003F87"/>
              </a:solidFill>
            </a:endParaRPr>
          </a:p>
        </p:txBody>
      </p:sp>
      <p:sp>
        <p:nvSpPr>
          <p:cNvPr id="60" name="Rectangle 136"/>
          <p:cNvSpPr>
            <a:spLocks noChangeArrowheads="1"/>
          </p:cNvSpPr>
          <p:nvPr/>
        </p:nvSpPr>
        <p:spPr bwMode="auto">
          <a:xfrm>
            <a:off x="7524299" y="3145815"/>
            <a:ext cx="1153294" cy="276999"/>
          </a:xfrm>
          <a:prstGeom prst="rect">
            <a:avLst/>
          </a:prstGeom>
          <a:noFill/>
          <a:ln w="9525">
            <a:noFill/>
            <a:miter lim="800000"/>
            <a:headEnd/>
            <a:tailEnd/>
          </a:ln>
        </p:spPr>
        <p:txBody>
          <a:bodyPr wrap="square" anchor="ctr">
            <a:spAutoFit/>
          </a:bodyPr>
          <a:lstStyle/>
          <a:p>
            <a:pPr algn="r" eaLnBrk="0" hangingPunct="0"/>
            <a:r>
              <a:rPr lang="en-US" sz="1200" dirty="0" smtClean="0">
                <a:solidFill>
                  <a:srgbClr val="003F87"/>
                </a:solidFill>
              </a:rPr>
              <a:t>Other: 12%</a:t>
            </a:r>
            <a:endParaRPr lang="en-US" sz="1200" dirty="0">
              <a:solidFill>
                <a:srgbClr val="003F87"/>
              </a:solidFill>
            </a:endParaRPr>
          </a:p>
        </p:txBody>
      </p:sp>
      <p:sp>
        <p:nvSpPr>
          <p:cNvPr id="65" name="Line 133"/>
          <p:cNvSpPr>
            <a:spLocks noChangeShapeType="1"/>
          </p:cNvSpPr>
          <p:nvPr/>
        </p:nvSpPr>
        <p:spPr bwMode="auto">
          <a:xfrm flipV="1">
            <a:off x="5075238" y="1975544"/>
            <a:ext cx="1368425" cy="0"/>
          </a:xfrm>
          <a:prstGeom prst="line">
            <a:avLst/>
          </a:prstGeom>
          <a:noFill/>
          <a:ln w="12700">
            <a:solidFill>
              <a:srgbClr val="003F87"/>
            </a:solidFill>
            <a:round/>
            <a:headEnd/>
            <a:tailEnd type="oval" w="med" len="med"/>
          </a:ln>
        </p:spPr>
        <p:txBody>
          <a:bodyPr/>
          <a:lstStyle/>
          <a:p>
            <a:endParaRPr lang="en-US" sz="1800">
              <a:solidFill>
                <a:srgbClr val="FF0000"/>
              </a:solidFill>
              <a:latin typeface="Trebuchet MS" pitchFamily="34" charset="0"/>
              <a:ea typeface="+mn-ea"/>
              <a:cs typeface="+mn-cs"/>
            </a:endParaRPr>
          </a:p>
        </p:txBody>
      </p:sp>
      <p:grpSp>
        <p:nvGrpSpPr>
          <p:cNvPr id="78" name="77 Grupo"/>
          <p:cNvGrpSpPr/>
          <p:nvPr/>
        </p:nvGrpSpPr>
        <p:grpSpPr>
          <a:xfrm>
            <a:off x="7437120" y="2987040"/>
            <a:ext cx="1149033" cy="447039"/>
            <a:chOff x="7437120" y="2987040"/>
            <a:chExt cx="1149033" cy="447039"/>
          </a:xfrm>
        </p:grpSpPr>
        <p:sp>
          <p:nvSpPr>
            <p:cNvPr id="62" name="Line 137"/>
            <p:cNvSpPr>
              <a:spLocks noChangeShapeType="1"/>
            </p:cNvSpPr>
            <p:nvPr/>
          </p:nvSpPr>
          <p:spPr bwMode="auto">
            <a:xfrm>
              <a:off x="7437120" y="3425190"/>
              <a:ext cx="1149033" cy="0"/>
            </a:xfrm>
            <a:prstGeom prst="line">
              <a:avLst/>
            </a:prstGeom>
            <a:noFill/>
            <a:ln w="12700">
              <a:solidFill>
                <a:srgbClr val="003F87"/>
              </a:solidFill>
              <a:round/>
              <a:headEnd type="none" w="med" len="med"/>
              <a:tailEnd/>
            </a:ln>
          </p:spPr>
          <p:txBody>
            <a:bodyPr/>
            <a:lstStyle/>
            <a:p>
              <a:endParaRPr lang="en-US" sz="1800">
                <a:solidFill>
                  <a:srgbClr val="FF0000"/>
                </a:solidFill>
                <a:latin typeface="Trebuchet MS" pitchFamily="34" charset="0"/>
                <a:ea typeface="+mn-ea"/>
                <a:cs typeface="+mn-cs"/>
              </a:endParaRPr>
            </a:p>
          </p:txBody>
        </p:sp>
        <p:sp>
          <p:nvSpPr>
            <p:cNvPr id="67" name="Line 133"/>
            <p:cNvSpPr>
              <a:spLocks noChangeShapeType="1"/>
            </p:cNvSpPr>
            <p:nvPr/>
          </p:nvSpPr>
          <p:spPr bwMode="auto">
            <a:xfrm flipV="1">
              <a:off x="7447279" y="2987040"/>
              <a:ext cx="653" cy="447039"/>
            </a:xfrm>
            <a:prstGeom prst="line">
              <a:avLst/>
            </a:prstGeom>
            <a:noFill/>
            <a:ln w="12700">
              <a:solidFill>
                <a:srgbClr val="003F87"/>
              </a:solidFill>
              <a:round/>
              <a:headEnd/>
              <a:tailEnd type="oval" w="med" len="med"/>
            </a:ln>
          </p:spPr>
          <p:txBody>
            <a:bodyPr/>
            <a:lstStyle/>
            <a:p>
              <a:endParaRPr lang="en-US" sz="1800">
                <a:solidFill>
                  <a:srgbClr val="003F87"/>
                </a:solidFill>
                <a:latin typeface="Trebuchet MS" pitchFamily="34" charset="0"/>
                <a:ea typeface="+mn-ea"/>
                <a:cs typeface="+mn-cs"/>
              </a:endParaRPr>
            </a:p>
          </p:txBody>
        </p:sp>
      </p:grpSp>
      <p:sp>
        <p:nvSpPr>
          <p:cNvPr id="68" name="Rectangle 136"/>
          <p:cNvSpPr>
            <a:spLocks noChangeArrowheads="1"/>
          </p:cNvSpPr>
          <p:nvPr/>
        </p:nvSpPr>
        <p:spPr bwMode="auto">
          <a:xfrm>
            <a:off x="7400925" y="1504618"/>
            <a:ext cx="1296988" cy="461665"/>
          </a:xfrm>
          <a:prstGeom prst="rect">
            <a:avLst/>
          </a:prstGeom>
          <a:noFill/>
          <a:ln w="9525">
            <a:noFill/>
            <a:miter lim="800000"/>
            <a:headEnd/>
            <a:tailEnd/>
          </a:ln>
        </p:spPr>
        <p:txBody>
          <a:bodyPr anchor="ctr">
            <a:spAutoFit/>
          </a:bodyPr>
          <a:lstStyle/>
          <a:p>
            <a:pPr algn="r" eaLnBrk="0" hangingPunct="0"/>
            <a:r>
              <a:rPr lang="en-US" sz="1200" dirty="0" smtClean="0">
                <a:solidFill>
                  <a:srgbClr val="003F87"/>
                </a:solidFill>
              </a:rPr>
              <a:t>Eastern Europe: 10%</a:t>
            </a:r>
            <a:endParaRPr lang="en-US" sz="1200" dirty="0">
              <a:solidFill>
                <a:srgbClr val="003F87"/>
              </a:solidFill>
            </a:endParaRPr>
          </a:p>
        </p:txBody>
      </p:sp>
      <p:cxnSp>
        <p:nvCxnSpPr>
          <p:cNvPr id="70" name="Straight Connector 23"/>
          <p:cNvCxnSpPr/>
          <p:nvPr/>
        </p:nvCxnSpPr>
        <p:spPr>
          <a:xfrm>
            <a:off x="4558823" y="5211320"/>
            <a:ext cx="0" cy="1092530"/>
          </a:xfrm>
          <a:prstGeom prst="line">
            <a:avLst/>
          </a:prstGeom>
          <a:ln w="6350">
            <a:solidFill>
              <a:schemeClr val="bg1">
                <a:lumMod val="85000"/>
              </a:schemeClr>
            </a:solidFill>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pic>
        <p:nvPicPr>
          <p:cNvPr id="63" name="Picture 74"/>
          <p:cNvPicPr>
            <a:picLocks noChangeAspect="1" noChangeArrowheads="1"/>
          </p:cNvPicPr>
          <p:nvPr/>
        </p:nvPicPr>
        <p:blipFill>
          <a:blip r:embed="rId4" cstate="print"/>
          <a:srcRect/>
          <a:stretch>
            <a:fillRect/>
          </a:stretch>
        </p:blipFill>
        <p:spPr bwMode="auto">
          <a:xfrm>
            <a:off x="731838" y="1968002"/>
            <a:ext cx="488950" cy="469900"/>
          </a:xfrm>
          <a:prstGeom prst="rect">
            <a:avLst/>
          </a:prstGeom>
          <a:noFill/>
          <a:ln w="9525">
            <a:noFill/>
            <a:miter lim="800000"/>
            <a:headEnd/>
            <a:tailEnd/>
          </a:ln>
        </p:spPr>
      </p:pic>
      <p:sp>
        <p:nvSpPr>
          <p:cNvPr id="64" name="Text Box 118"/>
          <p:cNvSpPr txBox="1">
            <a:spLocks noChangeAspect="1" noChangeArrowheads="1"/>
          </p:cNvSpPr>
          <p:nvPr/>
        </p:nvSpPr>
        <p:spPr bwMode="auto">
          <a:xfrm>
            <a:off x="1605922" y="1974352"/>
            <a:ext cx="2970685" cy="484748"/>
          </a:xfrm>
          <a:prstGeom prst="rect">
            <a:avLst/>
          </a:prstGeom>
          <a:noFill/>
          <a:ln w="9525" algn="ctr">
            <a:noFill/>
            <a:miter lim="800000"/>
            <a:headEnd/>
            <a:tailEnd/>
          </a:ln>
        </p:spPr>
        <p:txBody>
          <a:bodyPr wrap="none">
            <a:spAutoFit/>
          </a:bodyPr>
          <a:lstStyle/>
          <a:p>
            <a:pPr>
              <a:spcBef>
                <a:spcPct val="20000"/>
              </a:spcBef>
            </a:pPr>
            <a:r>
              <a:rPr lang="en-US" sz="1200" b="1" dirty="0" smtClean="0">
                <a:solidFill>
                  <a:srgbClr val="003F87"/>
                </a:solidFill>
              </a:rPr>
              <a:t>Water Mgmt &amp; distribution: 92%</a:t>
            </a:r>
            <a:endParaRPr lang="en-US" sz="1200" b="1" dirty="0" smtClean="0">
              <a:solidFill>
                <a:srgbClr val="FF0000"/>
              </a:solidFill>
            </a:endParaRPr>
          </a:p>
          <a:p>
            <a:pPr>
              <a:spcBef>
                <a:spcPct val="50000"/>
              </a:spcBef>
            </a:pPr>
            <a:r>
              <a:rPr lang="en-US" sz="900" i="1" dirty="0" smtClean="0">
                <a:solidFill>
                  <a:srgbClr val="003F87"/>
                </a:solidFill>
              </a:rPr>
              <a:t>2</a:t>
            </a:r>
            <a:r>
              <a:rPr lang="en-US" sz="900" i="1" baseline="30000" dirty="0" smtClean="0">
                <a:solidFill>
                  <a:srgbClr val="003F87"/>
                </a:solidFill>
              </a:rPr>
              <a:t>nd</a:t>
            </a:r>
            <a:r>
              <a:rPr lang="en-US" sz="900" i="1" dirty="0" smtClean="0">
                <a:solidFill>
                  <a:srgbClr val="003F87"/>
                </a:solidFill>
              </a:rPr>
              <a:t> in Spain, 3rd in Czech Republic,  and 4</a:t>
            </a:r>
            <a:r>
              <a:rPr lang="en-US" sz="900" i="1" baseline="30000" dirty="0" smtClean="0">
                <a:solidFill>
                  <a:srgbClr val="003F87"/>
                </a:solidFill>
              </a:rPr>
              <a:t>th</a:t>
            </a:r>
            <a:r>
              <a:rPr lang="en-US" sz="900" i="1" dirty="0" smtClean="0">
                <a:solidFill>
                  <a:srgbClr val="003F87"/>
                </a:solidFill>
              </a:rPr>
              <a:t> worldwide</a:t>
            </a:r>
            <a:endParaRPr lang="en-US" sz="900" i="1" dirty="0">
              <a:solidFill>
                <a:srgbClr val="003F87"/>
              </a:solidFill>
            </a:endParaRPr>
          </a:p>
        </p:txBody>
      </p:sp>
      <p:sp>
        <p:nvSpPr>
          <p:cNvPr id="69" name="Text Box 119"/>
          <p:cNvSpPr txBox="1">
            <a:spLocks noChangeAspect="1" noChangeArrowheads="1"/>
          </p:cNvSpPr>
          <p:nvPr/>
        </p:nvSpPr>
        <p:spPr bwMode="auto">
          <a:xfrm>
            <a:off x="1624213" y="2839921"/>
            <a:ext cx="2012950" cy="276999"/>
          </a:xfrm>
          <a:prstGeom prst="rect">
            <a:avLst/>
          </a:prstGeom>
          <a:noFill/>
          <a:ln w="9525" algn="ctr">
            <a:noFill/>
            <a:miter lim="800000"/>
            <a:headEnd/>
            <a:tailEnd/>
          </a:ln>
        </p:spPr>
        <p:txBody>
          <a:bodyPr>
            <a:spAutoFit/>
          </a:bodyPr>
          <a:lstStyle/>
          <a:p>
            <a:pPr>
              <a:spcBef>
                <a:spcPct val="20000"/>
              </a:spcBef>
            </a:pPr>
            <a:r>
              <a:rPr lang="en-US" sz="1200" dirty="0" smtClean="0">
                <a:solidFill>
                  <a:srgbClr val="003F87"/>
                </a:solidFill>
              </a:rPr>
              <a:t>Water Infrastructure: 8% </a:t>
            </a:r>
          </a:p>
        </p:txBody>
      </p:sp>
      <p:pic>
        <p:nvPicPr>
          <p:cNvPr id="71" name="Picture 8" descr="http://csmres.co.uk/cs.public.upd/article-images/UF-Brackish-Water-RO-System.jpg"/>
          <p:cNvPicPr>
            <a:picLocks noChangeAspect="1" noChangeArrowheads="1"/>
          </p:cNvPicPr>
          <p:nvPr/>
        </p:nvPicPr>
        <p:blipFill>
          <a:blip r:embed="rId5"/>
          <a:srcRect l="21576" t="22241" r="19123" b="28609"/>
          <a:stretch>
            <a:fillRect/>
          </a:stretch>
        </p:blipFill>
        <p:spPr bwMode="auto">
          <a:xfrm>
            <a:off x="453963" y="2731634"/>
            <a:ext cx="1000709" cy="520861"/>
          </a:xfrm>
          <a:prstGeom prst="rect">
            <a:avLst/>
          </a:prstGeom>
          <a:noFill/>
        </p:spPr>
      </p:pic>
      <p:grpSp>
        <p:nvGrpSpPr>
          <p:cNvPr id="77" name="76 Grupo"/>
          <p:cNvGrpSpPr/>
          <p:nvPr/>
        </p:nvGrpSpPr>
        <p:grpSpPr>
          <a:xfrm>
            <a:off x="7437120" y="1960880"/>
            <a:ext cx="1159193" cy="497839"/>
            <a:chOff x="7437120" y="1960880"/>
            <a:chExt cx="1159193" cy="497839"/>
          </a:xfrm>
        </p:grpSpPr>
        <p:sp>
          <p:nvSpPr>
            <p:cNvPr id="75" name="Line 133"/>
            <p:cNvSpPr>
              <a:spLocks noChangeShapeType="1"/>
            </p:cNvSpPr>
            <p:nvPr/>
          </p:nvSpPr>
          <p:spPr bwMode="auto">
            <a:xfrm>
              <a:off x="7437120" y="1960880"/>
              <a:ext cx="0" cy="497839"/>
            </a:xfrm>
            <a:prstGeom prst="line">
              <a:avLst/>
            </a:prstGeom>
            <a:noFill/>
            <a:ln w="12700">
              <a:solidFill>
                <a:srgbClr val="003F87"/>
              </a:solidFill>
              <a:round/>
              <a:headEnd/>
              <a:tailEnd type="oval" w="med" len="med"/>
            </a:ln>
          </p:spPr>
          <p:txBody>
            <a:bodyPr/>
            <a:lstStyle/>
            <a:p>
              <a:endParaRPr lang="en-US" sz="1800">
                <a:solidFill>
                  <a:srgbClr val="003F87"/>
                </a:solidFill>
                <a:latin typeface="Trebuchet MS" pitchFamily="34" charset="0"/>
                <a:ea typeface="+mn-ea"/>
                <a:cs typeface="+mn-cs"/>
              </a:endParaRPr>
            </a:p>
          </p:txBody>
        </p:sp>
        <p:sp>
          <p:nvSpPr>
            <p:cNvPr id="76" name="Line 137"/>
            <p:cNvSpPr>
              <a:spLocks noChangeShapeType="1"/>
            </p:cNvSpPr>
            <p:nvPr/>
          </p:nvSpPr>
          <p:spPr bwMode="auto">
            <a:xfrm>
              <a:off x="7447280" y="1972310"/>
              <a:ext cx="1149033" cy="0"/>
            </a:xfrm>
            <a:prstGeom prst="line">
              <a:avLst/>
            </a:prstGeom>
            <a:noFill/>
            <a:ln w="12700">
              <a:solidFill>
                <a:srgbClr val="003F87"/>
              </a:solidFill>
              <a:round/>
              <a:headEnd type="none" w="med" len="med"/>
              <a:tailEnd/>
            </a:ln>
          </p:spPr>
          <p:txBody>
            <a:bodyPr/>
            <a:lstStyle/>
            <a:p>
              <a:endParaRPr lang="en-US" sz="1800">
                <a:solidFill>
                  <a:srgbClr val="FF0000"/>
                </a:solidFill>
                <a:latin typeface="Trebuchet MS" pitchFamily="34" charset="0"/>
                <a:ea typeface="+mn-ea"/>
                <a:cs typeface="+mn-cs"/>
              </a:endParaRPr>
            </a:p>
          </p:txBody>
        </p:sp>
      </p:grpSp>
      <p:sp>
        <p:nvSpPr>
          <p:cNvPr id="79" name="Rectangle 136"/>
          <p:cNvSpPr>
            <a:spLocks noChangeArrowheads="1"/>
          </p:cNvSpPr>
          <p:nvPr/>
        </p:nvSpPr>
        <p:spPr bwMode="auto">
          <a:xfrm>
            <a:off x="7390765" y="2236138"/>
            <a:ext cx="1296988" cy="461665"/>
          </a:xfrm>
          <a:prstGeom prst="rect">
            <a:avLst/>
          </a:prstGeom>
          <a:noFill/>
          <a:ln w="9525">
            <a:noFill/>
            <a:miter lim="800000"/>
            <a:headEnd/>
            <a:tailEnd/>
          </a:ln>
        </p:spPr>
        <p:txBody>
          <a:bodyPr anchor="ctr">
            <a:spAutoFit/>
          </a:bodyPr>
          <a:lstStyle/>
          <a:p>
            <a:pPr algn="r" eaLnBrk="0" hangingPunct="0"/>
            <a:r>
              <a:rPr lang="en-US" sz="1200" dirty="0" smtClean="0">
                <a:solidFill>
                  <a:srgbClr val="003F87"/>
                </a:solidFill>
              </a:rPr>
              <a:t>Italy &amp; </a:t>
            </a:r>
          </a:p>
          <a:p>
            <a:pPr algn="r" eaLnBrk="0" hangingPunct="0"/>
            <a:r>
              <a:rPr lang="en-US" sz="1200" dirty="0" smtClean="0">
                <a:solidFill>
                  <a:srgbClr val="003F87"/>
                </a:solidFill>
              </a:rPr>
              <a:t>Portugal: 10%</a:t>
            </a:r>
            <a:endParaRPr lang="en-US" sz="1200" dirty="0">
              <a:solidFill>
                <a:srgbClr val="003F87"/>
              </a:solidFill>
            </a:endParaRPr>
          </a:p>
        </p:txBody>
      </p:sp>
      <p:sp>
        <p:nvSpPr>
          <p:cNvPr id="80" name="Line 133"/>
          <p:cNvSpPr>
            <a:spLocks noChangeShapeType="1"/>
          </p:cNvSpPr>
          <p:nvPr/>
        </p:nvSpPr>
        <p:spPr bwMode="auto">
          <a:xfrm flipH="1" flipV="1">
            <a:off x="7416800" y="2702560"/>
            <a:ext cx="1179513" cy="0"/>
          </a:xfrm>
          <a:prstGeom prst="line">
            <a:avLst/>
          </a:prstGeom>
          <a:noFill/>
          <a:ln w="12700">
            <a:solidFill>
              <a:srgbClr val="003F87"/>
            </a:solidFill>
            <a:round/>
            <a:headEnd/>
            <a:tailEnd type="oval" w="med" len="med"/>
          </a:ln>
        </p:spPr>
        <p:txBody>
          <a:bodyPr/>
          <a:lstStyle/>
          <a:p>
            <a:endParaRPr lang="en-US" sz="1800">
              <a:solidFill>
                <a:srgbClr val="FF0000"/>
              </a:solidFill>
              <a:latin typeface="Trebuchet MS" pitchFamily="34" charset="0"/>
              <a:ea typeface="+mn-ea"/>
              <a:cs typeface="+mn-cs"/>
            </a:endParaRPr>
          </a:p>
        </p:txBody>
      </p:sp>
      <p:sp>
        <p:nvSpPr>
          <p:cNvPr id="81" name="Text Box 21"/>
          <p:cNvSpPr txBox="1">
            <a:spLocks noChangeArrowheads="1"/>
          </p:cNvSpPr>
          <p:nvPr/>
        </p:nvSpPr>
        <p:spPr bwMode="auto">
          <a:xfrm>
            <a:off x="725488" y="182563"/>
            <a:ext cx="8147050" cy="369332"/>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smtClean="0">
                <a:solidFill>
                  <a:schemeClr val="bg1"/>
                </a:solidFill>
              </a:rPr>
              <a:t>Water </a:t>
            </a:r>
            <a:endParaRPr lang="en-US" b="1" dirty="0">
              <a:solidFill>
                <a:schemeClr val="bg1"/>
              </a:solidFill>
            </a:endParaRPr>
          </a:p>
        </p:txBody>
      </p:sp>
      <p:pic>
        <p:nvPicPr>
          <p:cNvPr id="82" name="Picture 30" descr="FCC blanco"/>
          <p:cNvPicPr>
            <a:picLocks noChangeAspect="1" noChangeArrowheads="1"/>
          </p:cNvPicPr>
          <p:nvPr/>
        </p:nvPicPr>
        <p:blipFill>
          <a:blip r:embed="rId6"/>
          <a:srcRect/>
          <a:stretch>
            <a:fillRect/>
          </a:stretch>
        </p:blipFill>
        <p:spPr bwMode="auto">
          <a:xfrm>
            <a:off x="395288" y="168275"/>
            <a:ext cx="942975" cy="531813"/>
          </a:xfrm>
          <a:prstGeom prst="rect">
            <a:avLst/>
          </a:prstGeom>
          <a:noFill/>
          <a:ln w="9525">
            <a:noFill/>
            <a:miter lim="800000"/>
            <a:headEnd/>
            <a:tailEnd/>
          </a:ln>
        </p:spPr>
      </p:pic>
      <p:sp>
        <p:nvSpPr>
          <p:cNvPr id="83" name="Text Box 8"/>
          <p:cNvSpPr txBox="1">
            <a:spLocks noChangeArrowheads="1"/>
          </p:cNvSpPr>
          <p:nvPr/>
        </p:nvSpPr>
        <p:spPr bwMode="auto">
          <a:xfrm>
            <a:off x="1216025" y="454025"/>
            <a:ext cx="730250" cy="122238"/>
          </a:xfrm>
          <a:prstGeom prst="rect">
            <a:avLst/>
          </a:prstGeom>
          <a:noFill/>
          <a:ln w="9525">
            <a:noFill/>
            <a:miter lim="800000"/>
            <a:headEnd/>
            <a:tailEnd/>
          </a:ln>
        </p:spPr>
        <p:txBody>
          <a:bodyPr wrap="none" lIns="0" tIns="0" rIns="0" bIns="0">
            <a:spAutoFit/>
          </a:bodyPr>
          <a:lstStyle/>
          <a:p>
            <a:pPr eaLnBrk="0" hangingPunct="0"/>
            <a:r>
              <a:rPr lang="en-US" sz="800" i="1" dirty="0">
                <a:solidFill>
                  <a:schemeClr val="bg1"/>
                </a:solidFill>
              </a:rPr>
              <a:t>Citizen Services</a:t>
            </a:r>
          </a:p>
        </p:txBody>
      </p:sp>
      <p:sp>
        <p:nvSpPr>
          <p:cNvPr id="84" name="Rectangle 6"/>
          <p:cNvSpPr>
            <a:spLocks noGrp="1" noChangeArrowheads="1"/>
          </p:cNvSpPr>
          <p:nvPr>
            <p:ph type="sldNum" sz="quarter" idx="12"/>
          </p:nvPr>
        </p:nvSpPr>
        <p:spPr>
          <a:xfrm>
            <a:off x="7061200" y="6573838"/>
            <a:ext cx="1905000" cy="153888"/>
          </a:xfrm>
        </p:spPr>
        <p:txBody>
          <a:bodyPr/>
          <a:lstStyle/>
          <a:p>
            <a:pPr>
              <a:defRPr/>
            </a:pPr>
            <a:fld id="{8394EB68-7EAC-4409-83C5-3BF12EC1CBF5}" type="slidenum">
              <a:rPr lang="es-ES_tradnl" sz="1000" smtClean="0">
                <a:latin typeface="Arial" charset="0"/>
                <a:ea typeface="ＭＳ Ｐゴシック" charset="-128"/>
              </a:rPr>
              <a:pPr>
                <a:defRPr/>
              </a:pPr>
              <a:t>12</a:t>
            </a:fld>
            <a:endParaRPr lang="es-ES_tradnl" sz="1000" dirty="0" smtClean="0">
              <a:latin typeface="Arial" charset="0"/>
              <a:ea typeface="ＭＳ Ｐゴシック" charset="-128"/>
            </a:endParaRPr>
          </a:p>
        </p:txBody>
      </p:sp>
    </p:spTree>
    <p:extLst>
      <p:ext uri="{BB962C8B-B14F-4D97-AF65-F5344CB8AC3E}">
        <p14:creationId xmlns:p14="http://schemas.microsoft.com/office/powerpoint/2010/main" xmlns="" val="566484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6667019" y="2213939"/>
            <a:ext cx="1797042" cy="2802561"/>
            <a:chOff x="2172" y="1026"/>
            <a:chExt cx="1406" cy="2041"/>
          </a:xfrm>
          <a:solidFill>
            <a:srgbClr val="00B0F0"/>
          </a:solidFill>
        </p:grpSpPr>
        <p:sp>
          <p:nvSpPr>
            <p:cNvPr id="28" name="Freeform 198"/>
            <p:cNvSpPr>
              <a:spLocks noChangeAspect="1"/>
            </p:cNvSpPr>
            <p:nvPr/>
          </p:nvSpPr>
          <p:spPr bwMode="auto">
            <a:xfrm>
              <a:off x="2562" y="1026"/>
              <a:ext cx="625" cy="635"/>
            </a:xfrm>
            <a:custGeom>
              <a:avLst/>
              <a:gdLst>
                <a:gd name="T0" fmla="*/ 1 w 1291"/>
                <a:gd name="T1" fmla="*/ 1 h 1307"/>
                <a:gd name="T2" fmla="*/ 1 w 1291"/>
                <a:gd name="T3" fmla="*/ 1 h 1307"/>
                <a:gd name="T4" fmla="*/ 1 w 1291"/>
                <a:gd name="T5" fmla="*/ 1 h 1307"/>
                <a:gd name="T6" fmla="*/ 1 w 1291"/>
                <a:gd name="T7" fmla="*/ 1 h 1307"/>
                <a:gd name="T8" fmla="*/ 1 w 1291"/>
                <a:gd name="T9" fmla="*/ 1 h 1307"/>
                <a:gd name="T10" fmla="*/ 1 w 1291"/>
                <a:gd name="T11" fmla="*/ 1 h 1307"/>
                <a:gd name="T12" fmla="*/ 1 w 1291"/>
                <a:gd name="T13" fmla="*/ 1 h 1307"/>
                <a:gd name="T14" fmla="*/ 1 w 1291"/>
                <a:gd name="T15" fmla="*/ 1 h 1307"/>
                <a:gd name="T16" fmla="*/ 1 w 1291"/>
                <a:gd name="T17" fmla="*/ 1 h 1307"/>
                <a:gd name="T18" fmla="*/ 1 w 1291"/>
                <a:gd name="T19" fmla="*/ 0 h 1307"/>
                <a:gd name="T20" fmla="*/ 1 w 1291"/>
                <a:gd name="T21" fmla="*/ 1 h 1307"/>
                <a:gd name="T22" fmla="*/ 1 w 1291"/>
                <a:gd name="T23" fmla="*/ 1 h 1307"/>
                <a:gd name="T24" fmla="*/ 1 w 1291"/>
                <a:gd name="T25" fmla="*/ 1 h 1307"/>
                <a:gd name="T26" fmla="*/ 1 w 1291"/>
                <a:gd name="T27" fmla="*/ 1 h 1307"/>
                <a:gd name="T28" fmla="*/ 1 w 1291"/>
                <a:gd name="T29" fmla="*/ 1 h 1307"/>
                <a:gd name="T30" fmla="*/ 1 w 1291"/>
                <a:gd name="T31" fmla="*/ 1 h 1307"/>
                <a:gd name="T32" fmla="*/ 1 w 1291"/>
                <a:gd name="T33" fmla="*/ 1 h 1307"/>
                <a:gd name="T34" fmla="*/ 1 w 1291"/>
                <a:gd name="T35" fmla="*/ 1 h 1307"/>
                <a:gd name="T36" fmla="*/ 1 w 1291"/>
                <a:gd name="T37" fmla="*/ 1 h 1307"/>
                <a:gd name="T38" fmla="*/ 1 w 1291"/>
                <a:gd name="T39" fmla="*/ 1 h 1307"/>
                <a:gd name="T40" fmla="*/ 1 w 1291"/>
                <a:gd name="T41" fmla="*/ 1 h 1307"/>
                <a:gd name="T42" fmla="*/ 1 w 1291"/>
                <a:gd name="T43" fmla="*/ 1 h 1307"/>
                <a:gd name="T44" fmla="*/ 1 w 1291"/>
                <a:gd name="T45" fmla="*/ 1 h 1307"/>
                <a:gd name="T46" fmla="*/ 1 w 1291"/>
                <a:gd name="T47" fmla="*/ 1 h 1307"/>
                <a:gd name="T48" fmla="*/ 1 w 1291"/>
                <a:gd name="T49" fmla="*/ 1 h 1307"/>
                <a:gd name="T50" fmla="*/ 1 w 1291"/>
                <a:gd name="T51" fmla="*/ 1 h 1307"/>
                <a:gd name="T52" fmla="*/ 0 w 1291"/>
                <a:gd name="T53" fmla="*/ 1 h 1307"/>
                <a:gd name="T54" fmla="*/ 1 w 1291"/>
                <a:gd name="T55" fmla="*/ 1 h 1307"/>
                <a:gd name="T56" fmla="*/ 1 w 1291"/>
                <a:gd name="T57" fmla="*/ 1 h 1307"/>
                <a:gd name="T58" fmla="*/ 1 w 1291"/>
                <a:gd name="T59" fmla="*/ 1 h 1307"/>
                <a:gd name="T60" fmla="*/ 1 w 1291"/>
                <a:gd name="T61" fmla="*/ 1 h 1307"/>
                <a:gd name="T62" fmla="*/ 1 w 1291"/>
                <a:gd name="T63" fmla="*/ 1 h 1307"/>
                <a:gd name="T64" fmla="*/ 1 w 1291"/>
                <a:gd name="T65" fmla="*/ 1 h 13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1"/>
                <a:gd name="T100" fmla="*/ 0 h 1307"/>
                <a:gd name="T101" fmla="*/ 1291 w 1291"/>
                <a:gd name="T102" fmla="*/ 1307 h 13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1" h="1307">
                  <a:moveTo>
                    <a:pt x="1291" y="1303"/>
                  </a:moveTo>
                  <a:lnTo>
                    <a:pt x="776" y="912"/>
                  </a:lnTo>
                  <a:lnTo>
                    <a:pt x="815" y="857"/>
                  </a:lnTo>
                  <a:lnTo>
                    <a:pt x="833" y="804"/>
                  </a:lnTo>
                  <a:lnTo>
                    <a:pt x="833" y="753"/>
                  </a:lnTo>
                  <a:lnTo>
                    <a:pt x="819" y="705"/>
                  </a:lnTo>
                  <a:lnTo>
                    <a:pt x="797" y="660"/>
                  </a:lnTo>
                  <a:lnTo>
                    <a:pt x="771" y="617"/>
                  </a:lnTo>
                  <a:lnTo>
                    <a:pt x="745" y="580"/>
                  </a:lnTo>
                  <a:lnTo>
                    <a:pt x="726" y="546"/>
                  </a:lnTo>
                  <a:lnTo>
                    <a:pt x="715" y="512"/>
                  </a:lnTo>
                  <a:lnTo>
                    <a:pt x="712" y="474"/>
                  </a:lnTo>
                  <a:lnTo>
                    <a:pt x="715" y="432"/>
                  </a:lnTo>
                  <a:lnTo>
                    <a:pt x="717" y="389"/>
                  </a:lnTo>
                  <a:lnTo>
                    <a:pt x="717" y="350"/>
                  </a:lnTo>
                  <a:lnTo>
                    <a:pt x="712" y="315"/>
                  </a:lnTo>
                  <a:lnTo>
                    <a:pt x="697" y="288"/>
                  </a:lnTo>
                  <a:lnTo>
                    <a:pt x="670" y="270"/>
                  </a:lnTo>
                  <a:lnTo>
                    <a:pt x="670" y="0"/>
                  </a:lnTo>
                  <a:lnTo>
                    <a:pt x="605" y="0"/>
                  </a:lnTo>
                  <a:lnTo>
                    <a:pt x="605" y="269"/>
                  </a:lnTo>
                  <a:lnTo>
                    <a:pt x="581" y="282"/>
                  </a:lnTo>
                  <a:lnTo>
                    <a:pt x="564" y="306"/>
                  </a:lnTo>
                  <a:lnTo>
                    <a:pt x="557" y="337"/>
                  </a:lnTo>
                  <a:lnTo>
                    <a:pt x="554" y="373"/>
                  </a:lnTo>
                  <a:lnTo>
                    <a:pt x="557" y="414"/>
                  </a:lnTo>
                  <a:lnTo>
                    <a:pt x="564" y="456"/>
                  </a:lnTo>
                  <a:lnTo>
                    <a:pt x="575" y="498"/>
                  </a:lnTo>
                  <a:lnTo>
                    <a:pt x="589" y="539"/>
                  </a:lnTo>
                  <a:lnTo>
                    <a:pt x="611" y="589"/>
                  </a:lnTo>
                  <a:lnTo>
                    <a:pt x="638" y="632"/>
                  </a:lnTo>
                  <a:lnTo>
                    <a:pt x="667" y="670"/>
                  </a:lnTo>
                  <a:lnTo>
                    <a:pt x="694" y="703"/>
                  </a:lnTo>
                  <a:lnTo>
                    <a:pt x="717" y="735"/>
                  </a:lnTo>
                  <a:lnTo>
                    <a:pt x="729" y="765"/>
                  </a:lnTo>
                  <a:lnTo>
                    <a:pt x="729" y="795"/>
                  </a:lnTo>
                  <a:lnTo>
                    <a:pt x="714" y="827"/>
                  </a:lnTo>
                  <a:lnTo>
                    <a:pt x="671" y="865"/>
                  </a:lnTo>
                  <a:lnTo>
                    <a:pt x="629" y="871"/>
                  </a:lnTo>
                  <a:lnTo>
                    <a:pt x="592" y="853"/>
                  </a:lnTo>
                  <a:lnTo>
                    <a:pt x="555" y="820"/>
                  </a:lnTo>
                  <a:lnTo>
                    <a:pt x="527" y="779"/>
                  </a:lnTo>
                  <a:lnTo>
                    <a:pt x="503" y="740"/>
                  </a:lnTo>
                  <a:lnTo>
                    <a:pt x="487" y="709"/>
                  </a:lnTo>
                  <a:lnTo>
                    <a:pt x="483" y="697"/>
                  </a:lnTo>
                  <a:lnTo>
                    <a:pt x="483" y="702"/>
                  </a:lnTo>
                  <a:lnTo>
                    <a:pt x="481" y="717"/>
                  </a:lnTo>
                  <a:lnTo>
                    <a:pt x="481" y="738"/>
                  </a:lnTo>
                  <a:lnTo>
                    <a:pt x="484" y="765"/>
                  </a:lnTo>
                  <a:lnTo>
                    <a:pt x="489" y="797"/>
                  </a:lnTo>
                  <a:lnTo>
                    <a:pt x="498" y="832"/>
                  </a:lnTo>
                  <a:lnTo>
                    <a:pt x="513" y="866"/>
                  </a:lnTo>
                  <a:lnTo>
                    <a:pt x="533" y="900"/>
                  </a:lnTo>
                  <a:lnTo>
                    <a:pt x="0" y="1303"/>
                  </a:lnTo>
                  <a:lnTo>
                    <a:pt x="64" y="1307"/>
                  </a:lnTo>
                  <a:lnTo>
                    <a:pt x="563" y="931"/>
                  </a:lnTo>
                  <a:lnTo>
                    <a:pt x="578" y="942"/>
                  </a:lnTo>
                  <a:lnTo>
                    <a:pt x="596" y="951"/>
                  </a:lnTo>
                  <a:lnTo>
                    <a:pt x="614" y="957"/>
                  </a:lnTo>
                  <a:lnTo>
                    <a:pt x="635" y="960"/>
                  </a:lnTo>
                  <a:lnTo>
                    <a:pt x="658" y="958"/>
                  </a:lnTo>
                  <a:lnTo>
                    <a:pt x="682" y="955"/>
                  </a:lnTo>
                  <a:lnTo>
                    <a:pt x="708" y="946"/>
                  </a:lnTo>
                  <a:lnTo>
                    <a:pt x="736" y="934"/>
                  </a:lnTo>
                  <a:lnTo>
                    <a:pt x="1228" y="1307"/>
                  </a:lnTo>
                  <a:lnTo>
                    <a:pt x="1291" y="1303"/>
                  </a:lnTo>
                  <a:close/>
                </a:path>
              </a:pathLst>
            </a:custGeom>
            <a:grpFill/>
            <a:ln w="19050">
              <a:solidFill>
                <a:srgbClr val="0070C0"/>
              </a:solidFill>
              <a:round/>
              <a:headEnd/>
              <a:tailEnd/>
            </a:ln>
          </p:spPr>
          <p:txBody>
            <a:bodyPr/>
            <a:lstStyle/>
            <a:p>
              <a:endParaRPr lang="en-US" sz="1300"/>
            </a:p>
          </p:txBody>
        </p:sp>
        <p:grpSp>
          <p:nvGrpSpPr>
            <p:cNvPr id="3" name="Group 15"/>
            <p:cNvGrpSpPr>
              <a:grpSpLocks/>
            </p:cNvGrpSpPr>
            <p:nvPr/>
          </p:nvGrpSpPr>
          <p:grpSpPr bwMode="auto">
            <a:xfrm>
              <a:off x="2172" y="1644"/>
              <a:ext cx="1406" cy="1423"/>
              <a:chOff x="1095" y="1640"/>
              <a:chExt cx="1059" cy="1172"/>
            </a:xfrm>
            <a:grpFill/>
          </p:grpSpPr>
          <p:sp>
            <p:nvSpPr>
              <p:cNvPr id="30" name="Rectangle 200"/>
              <p:cNvSpPr>
                <a:spLocks noChangeAspect="1" noChangeArrowheads="1"/>
              </p:cNvSpPr>
              <p:nvPr/>
            </p:nvSpPr>
            <p:spPr bwMode="auto">
              <a:xfrm>
                <a:off x="1110" y="1640"/>
                <a:ext cx="1041" cy="120"/>
              </a:xfrm>
              <a:prstGeom prst="rect">
                <a:avLst/>
              </a:prstGeom>
              <a:grpFill/>
              <a:ln w="19050">
                <a:solidFill>
                  <a:srgbClr val="0070C0"/>
                </a:solidFill>
                <a:miter lim="800000"/>
                <a:headEnd/>
                <a:tailEnd/>
              </a:ln>
            </p:spPr>
            <p:txBody>
              <a:bodyPr/>
              <a:lstStyle/>
              <a:p>
                <a:endParaRPr lang="en-US" sz="1300">
                  <a:latin typeface="Arial" pitchFamily="34" charset="0"/>
                  <a:ea typeface="ＭＳ Ｐゴシック"/>
                  <a:cs typeface="ＭＳ Ｐゴシック"/>
                </a:endParaRPr>
              </a:p>
            </p:txBody>
          </p:sp>
          <p:sp>
            <p:nvSpPr>
              <p:cNvPr id="31" name="Rectangle 201"/>
              <p:cNvSpPr>
                <a:spLocks noChangeAspect="1" noChangeArrowheads="1"/>
              </p:cNvSpPr>
              <p:nvPr/>
            </p:nvSpPr>
            <p:spPr bwMode="auto">
              <a:xfrm>
                <a:off x="1095" y="2691"/>
                <a:ext cx="1059" cy="121"/>
              </a:xfrm>
              <a:prstGeom prst="rect">
                <a:avLst/>
              </a:prstGeom>
              <a:grpFill/>
              <a:ln w="19050">
                <a:solidFill>
                  <a:srgbClr val="0070C0"/>
                </a:solidFill>
                <a:miter lim="800000"/>
                <a:headEnd/>
                <a:tailEnd/>
              </a:ln>
            </p:spPr>
            <p:txBody>
              <a:bodyPr/>
              <a:lstStyle/>
              <a:p>
                <a:endParaRPr lang="en-US" sz="1300">
                  <a:latin typeface="Arial" pitchFamily="34" charset="0"/>
                  <a:ea typeface="ＭＳ Ｐゴシック"/>
                  <a:cs typeface="ＭＳ Ｐゴシック"/>
                </a:endParaRPr>
              </a:p>
            </p:txBody>
          </p:sp>
          <p:sp>
            <p:nvSpPr>
              <p:cNvPr id="32" name="Freeform 202"/>
              <p:cNvSpPr>
                <a:spLocks noChangeAspect="1"/>
              </p:cNvSpPr>
              <p:nvPr/>
            </p:nvSpPr>
            <p:spPr bwMode="auto">
              <a:xfrm>
                <a:off x="1109" y="1815"/>
                <a:ext cx="141" cy="828"/>
              </a:xfrm>
              <a:custGeom>
                <a:avLst/>
                <a:gdLst>
                  <a:gd name="T0" fmla="*/ 1 w 218"/>
                  <a:gd name="T1" fmla="*/ 0 h 1286"/>
                  <a:gd name="T2" fmla="*/ 0 w 218"/>
                  <a:gd name="T3" fmla="*/ 0 h 1286"/>
                  <a:gd name="T4" fmla="*/ 0 w 218"/>
                  <a:gd name="T5" fmla="*/ 1 h 1286"/>
                  <a:gd name="T6" fmla="*/ 1 w 218"/>
                  <a:gd name="T7" fmla="*/ 1 h 1286"/>
                  <a:gd name="T8" fmla="*/ 1 w 218"/>
                  <a:gd name="T9" fmla="*/ 1 h 1286"/>
                  <a:gd name="T10" fmla="*/ 1 w 218"/>
                  <a:gd name="T11" fmla="*/ 0 h 1286"/>
                  <a:gd name="T12" fmla="*/ 0 60000 65536"/>
                  <a:gd name="T13" fmla="*/ 0 60000 65536"/>
                  <a:gd name="T14" fmla="*/ 0 60000 65536"/>
                  <a:gd name="T15" fmla="*/ 0 60000 65536"/>
                  <a:gd name="T16" fmla="*/ 0 60000 65536"/>
                  <a:gd name="T17" fmla="*/ 0 60000 65536"/>
                  <a:gd name="T18" fmla="*/ 0 w 218"/>
                  <a:gd name="T19" fmla="*/ 0 h 1286"/>
                  <a:gd name="T20" fmla="*/ 218 w 218"/>
                  <a:gd name="T21" fmla="*/ 1286 h 1286"/>
                </a:gdLst>
                <a:ahLst/>
                <a:cxnLst>
                  <a:cxn ang="T12">
                    <a:pos x="T0" y="T1"/>
                  </a:cxn>
                  <a:cxn ang="T13">
                    <a:pos x="T2" y="T3"/>
                  </a:cxn>
                  <a:cxn ang="T14">
                    <a:pos x="T4" y="T5"/>
                  </a:cxn>
                  <a:cxn ang="T15">
                    <a:pos x="T6" y="T7"/>
                  </a:cxn>
                  <a:cxn ang="T16">
                    <a:pos x="T8" y="T9"/>
                  </a:cxn>
                  <a:cxn ang="T17">
                    <a:pos x="T10" y="T11"/>
                  </a:cxn>
                </a:cxnLst>
                <a:rect l="T18" t="T19" r="T20" b="T21"/>
                <a:pathLst>
                  <a:path w="218" h="1286">
                    <a:moveTo>
                      <a:pt x="218" y="0"/>
                    </a:moveTo>
                    <a:lnTo>
                      <a:pt x="0" y="0"/>
                    </a:lnTo>
                    <a:lnTo>
                      <a:pt x="0" y="1286"/>
                    </a:lnTo>
                    <a:lnTo>
                      <a:pt x="13" y="1286"/>
                    </a:lnTo>
                    <a:lnTo>
                      <a:pt x="218" y="1080"/>
                    </a:lnTo>
                    <a:lnTo>
                      <a:pt x="218" y="0"/>
                    </a:lnTo>
                    <a:close/>
                  </a:path>
                </a:pathLst>
              </a:custGeom>
              <a:grpFill/>
              <a:ln w="19050">
                <a:solidFill>
                  <a:srgbClr val="0070C0"/>
                </a:solidFill>
                <a:round/>
                <a:headEnd/>
                <a:tailEnd/>
              </a:ln>
            </p:spPr>
            <p:txBody>
              <a:bodyPr/>
              <a:lstStyle/>
              <a:p>
                <a:endParaRPr lang="en-US" sz="1300"/>
              </a:p>
            </p:txBody>
          </p:sp>
          <p:sp>
            <p:nvSpPr>
              <p:cNvPr id="33" name="Freeform 203"/>
              <p:cNvSpPr>
                <a:spLocks noChangeAspect="1"/>
              </p:cNvSpPr>
              <p:nvPr/>
            </p:nvSpPr>
            <p:spPr bwMode="auto">
              <a:xfrm>
                <a:off x="1332" y="1815"/>
                <a:ext cx="142" cy="611"/>
              </a:xfrm>
              <a:custGeom>
                <a:avLst/>
                <a:gdLst>
                  <a:gd name="T0" fmla="*/ 1 w 220"/>
                  <a:gd name="T1" fmla="*/ 0 h 950"/>
                  <a:gd name="T2" fmla="*/ 0 w 220"/>
                  <a:gd name="T3" fmla="*/ 0 h 950"/>
                  <a:gd name="T4" fmla="*/ 0 w 220"/>
                  <a:gd name="T5" fmla="*/ 0 h 950"/>
                  <a:gd name="T6" fmla="*/ 1 w 220"/>
                  <a:gd name="T7" fmla="*/ 0 h 950"/>
                  <a:gd name="T8" fmla="*/ 1 w 220"/>
                  <a:gd name="T9" fmla="*/ 0 h 950"/>
                  <a:gd name="T10" fmla="*/ 0 60000 65536"/>
                  <a:gd name="T11" fmla="*/ 0 60000 65536"/>
                  <a:gd name="T12" fmla="*/ 0 60000 65536"/>
                  <a:gd name="T13" fmla="*/ 0 60000 65536"/>
                  <a:gd name="T14" fmla="*/ 0 60000 65536"/>
                  <a:gd name="T15" fmla="*/ 0 w 220"/>
                  <a:gd name="T16" fmla="*/ 0 h 950"/>
                  <a:gd name="T17" fmla="*/ 220 w 220"/>
                  <a:gd name="T18" fmla="*/ 950 h 950"/>
                </a:gdLst>
                <a:ahLst/>
                <a:cxnLst>
                  <a:cxn ang="T10">
                    <a:pos x="T0" y="T1"/>
                  </a:cxn>
                  <a:cxn ang="T11">
                    <a:pos x="T2" y="T3"/>
                  </a:cxn>
                  <a:cxn ang="T12">
                    <a:pos x="T4" y="T5"/>
                  </a:cxn>
                  <a:cxn ang="T13">
                    <a:pos x="T6" y="T7"/>
                  </a:cxn>
                  <a:cxn ang="T14">
                    <a:pos x="T8" y="T9"/>
                  </a:cxn>
                </a:cxnLst>
                <a:rect l="T15" t="T16" r="T17" b="T18"/>
                <a:pathLst>
                  <a:path w="220" h="950">
                    <a:moveTo>
                      <a:pt x="220" y="0"/>
                    </a:moveTo>
                    <a:lnTo>
                      <a:pt x="0" y="0"/>
                    </a:lnTo>
                    <a:lnTo>
                      <a:pt x="0" y="950"/>
                    </a:lnTo>
                    <a:lnTo>
                      <a:pt x="220" y="729"/>
                    </a:lnTo>
                    <a:lnTo>
                      <a:pt x="220" y="0"/>
                    </a:lnTo>
                    <a:close/>
                  </a:path>
                </a:pathLst>
              </a:custGeom>
              <a:grpFill/>
              <a:ln w="19050">
                <a:solidFill>
                  <a:srgbClr val="0070C0"/>
                </a:solidFill>
                <a:round/>
                <a:headEnd/>
                <a:tailEnd/>
              </a:ln>
            </p:spPr>
            <p:txBody>
              <a:bodyPr/>
              <a:lstStyle/>
              <a:p>
                <a:endParaRPr lang="en-US" sz="1300"/>
              </a:p>
            </p:txBody>
          </p:sp>
          <p:sp>
            <p:nvSpPr>
              <p:cNvPr id="34" name="Freeform 204"/>
              <p:cNvSpPr>
                <a:spLocks noChangeAspect="1"/>
              </p:cNvSpPr>
              <p:nvPr/>
            </p:nvSpPr>
            <p:spPr bwMode="auto">
              <a:xfrm>
                <a:off x="1332" y="2493"/>
                <a:ext cx="142" cy="150"/>
              </a:xfrm>
              <a:custGeom>
                <a:avLst/>
                <a:gdLst>
                  <a:gd name="T0" fmla="*/ 0 w 220"/>
                  <a:gd name="T1" fmla="*/ 1 h 232"/>
                  <a:gd name="T2" fmla="*/ 1 w 220"/>
                  <a:gd name="T3" fmla="*/ 1 h 232"/>
                  <a:gd name="T4" fmla="*/ 1 w 220"/>
                  <a:gd name="T5" fmla="*/ 0 h 232"/>
                  <a:gd name="T6" fmla="*/ 0 w 220"/>
                  <a:gd name="T7" fmla="*/ 1 h 232"/>
                  <a:gd name="T8" fmla="*/ 0 w 220"/>
                  <a:gd name="T9" fmla="*/ 1 h 232"/>
                  <a:gd name="T10" fmla="*/ 0 60000 65536"/>
                  <a:gd name="T11" fmla="*/ 0 60000 65536"/>
                  <a:gd name="T12" fmla="*/ 0 60000 65536"/>
                  <a:gd name="T13" fmla="*/ 0 60000 65536"/>
                  <a:gd name="T14" fmla="*/ 0 60000 65536"/>
                  <a:gd name="T15" fmla="*/ 0 w 220"/>
                  <a:gd name="T16" fmla="*/ 0 h 232"/>
                  <a:gd name="T17" fmla="*/ 220 w 220"/>
                  <a:gd name="T18" fmla="*/ 232 h 232"/>
                </a:gdLst>
                <a:ahLst/>
                <a:cxnLst>
                  <a:cxn ang="T10">
                    <a:pos x="T0" y="T1"/>
                  </a:cxn>
                  <a:cxn ang="T11">
                    <a:pos x="T2" y="T3"/>
                  </a:cxn>
                  <a:cxn ang="T12">
                    <a:pos x="T4" y="T5"/>
                  </a:cxn>
                  <a:cxn ang="T13">
                    <a:pos x="T6" y="T7"/>
                  </a:cxn>
                  <a:cxn ang="T14">
                    <a:pos x="T8" y="T9"/>
                  </a:cxn>
                </a:cxnLst>
                <a:rect l="T15" t="T16" r="T17" b="T18"/>
                <a:pathLst>
                  <a:path w="220" h="232">
                    <a:moveTo>
                      <a:pt x="0" y="232"/>
                    </a:moveTo>
                    <a:lnTo>
                      <a:pt x="220" y="232"/>
                    </a:lnTo>
                    <a:lnTo>
                      <a:pt x="220" y="0"/>
                    </a:lnTo>
                    <a:lnTo>
                      <a:pt x="0" y="220"/>
                    </a:lnTo>
                    <a:lnTo>
                      <a:pt x="0" y="232"/>
                    </a:lnTo>
                    <a:close/>
                  </a:path>
                </a:pathLst>
              </a:custGeom>
              <a:grpFill/>
              <a:ln w="19050">
                <a:solidFill>
                  <a:srgbClr val="0070C0"/>
                </a:solidFill>
                <a:round/>
                <a:headEnd/>
                <a:tailEnd/>
              </a:ln>
            </p:spPr>
            <p:txBody>
              <a:bodyPr/>
              <a:lstStyle/>
              <a:p>
                <a:endParaRPr lang="en-US" sz="1300"/>
              </a:p>
            </p:txBody>
          </p:sp>
          <p:sp>
            <p:nvSpPr>
              <p:cNvPr id="35" name="Freeform 205"/>
              <p:cNvSpPr>
                <a:spLocks noChangeAspect="1"/>
              </p:cNvSpPr>
              <p:nvPr/>
            </p:nvSpPr>
            <p:spPr bwMode="auto">
              <a:xfrm>
                <a:off x="1556" y="2267"/>
                <a:ext cx="141" cy="376"/>
              </a:xfrm>
              <a:custGeom>
                <a:avLst/>
                <a:gdLst>
                  <a:gd name="T0" fmla="*/ 0 w 220"/>
                  <a:gd name="T1" fmla="*/ 1 h 584"/>
                  <a:gd name="T2" fmla="*/ 1 w 220"/>
                  <a:gd name="T3" fmla="*/ 1 h 584"/>
                  <a:gd name="T4" fmla="*/ 1 w 220"/>
                  <a:gd name="T5" fmla="*/ 0 h 584"/>
                  <a:gd name="T6" fmla="*/ 0 w 220"/>
                  <a:gd name="T7" fmla="*/ 1 h 584"/>
                  <a:gd name="T8" fmla="*/ 0 w 220"/>
                  <a:gd name="T9" fmla="*/ 1 h 584"/>
                  <a:gd name="T10" fmla="*/ 0 60000 65536"/>
                  <a:gd name="T11" fmla="*/ 0 60000 65536"/>
                  <a:gd name="T12" fmla="*/ 0 60000 65536"/>
                  <a:gd name="T13" fmla="*/ 0 60000 65536"/>
                  <a:gd name="T14" fmla="*/ 0 60000 65536"/>
                  <a:gd name="T15" fmla="*/ 0 w 220"/>
                  <a:gd name="T16" fmla="*/ 0 h 584"/>
                  <a:gd name="T17" fmla="*/ 220 w 220"/>
                  <a:gd name="T18" fmla="*/ 584 h 584"/>
                </a:gdLst>
                <a:ahLst/>
                <a:cxnLst>
                  <a:cxn ang="T10">
                    <a:pos x="T0" y="T1"/>
                  </a:cxn>
                  <a:cxn ang="T11">
                    <a:pos x="T2" y="T3"/>
                  </a:cxn>
                  <a:cxn ang="T12">
                    <a:pos x="T4" y="T5"/>
                  </a:cxn>
                  <a:cxn ang="T13">
                    <a:pos x="T6" y="T7"/>
                  </a:cxn>
                  <a:cxn ang="T14">
                    <a:pos x="T8" y="T9"/>
                  </a:cxn>
                </a:cxnLst>
                <a:rect l="T15" t="T16" r="T17" b="T18"/>
                <a:pathLst>
                  <a:path w="220" h="584">
                    <a:moveTo>
                      <a:pt x="0" y="584"/>
                    </a:moveTo>
                    <a:lnTo>
                      <a:pt x="220" y="584"/>
                    </a:lnTo>
                    <a:lnTo>
                      <a:pt x="220" y="0"/>
                    </a:lnTo>
                    <a:lnTo>
                      <a:pt x="0" y="222"/>
                    </a:lnTo>
                    <a:lnTo>
                      <a:pt x="0" y="584"/>
                    </a:lnTo>
                    <a:close/>
                  </a:path>
                </a:pathLst>
              </a:custGeom>
              <a:grpFill/>
              <a:ln w="19050">
                <a:solidFill>
                  <a:srgbClr val="0070C0"/>
                </a:solidFill>
                <a:round/>
                <a:headEnd/>
                <a:tailEnd/>
              </a:ln>
            </p:spPr>
            <p:txBody>
              <a:bodyPr/>
              <a:lstStyle/>
              <a:p>
                <a:endParaRPr lang="en-US" sz="1300"/>
              </a:p>
            </p:txBody>
          </p:sp>
          <p:sp>
            <p:nvSpPr>
              <p:cNvPr id="36" name="Freeform 206"/>
              <p:cNvSpPr>
                <a:spLocks noChangeAspect="1"/>
              </p:cNvSpPr>
              <p:nvPr/>
            </p:nvSpPr>
            <p:spPr bwMode="auto">
              <a:xfrm>
                <a:off x="1556" y="1815"/>
                <a:ext cx="141" cy="385"/>
              </a:xfrm>
              <a:custGeom>
                <a:avLst/>
                <a:gdLst>
                  <a:gd name="T0" fmla="*/ 1 w 220"/>
                  <a:gd name="T1" fmla="*/ 0 h 600"/>
                  <a:gd name="T2" fmla="*/ 0 w 220"/>
                  <a:gd name="T3" fmla="*/ 0 h 600"/>
                  <a:gd name="T4" fmla="*/ 0 w 220"/>
                  <a:gd name="T5" fmla="*/ 0 h 600"/>
                  <a:gd name="T6" fmla="*/ 1 w 220"/>
                  <a:gd name="T7" fmla="*/ 0 h 600"/>
                  <a:gd name="T8" fmla="*/ 1 w 220"/>
                  <a:gd name="T9" fmla="*/ 0 h 600"/>
                  <a:gd name="T10" fmla="*/ 0 60000 65536"/>
                  <a:gd name="T11" fmla="*/ 0 60000 65536"/>
                  <a:gd name="T12" fmla="*/ 0 60000 65536"/>
                  <a:gd name="T13" fmla="*/ 0 60000 65536"/>
                  <a:gd name="T14" fmla="*/ 0 60000 65536"/>
                  <a:gd name="T15" fmla="*/ 0 w 220"/>
                  <a:gd name="T16" fmla="*/ 0 h 600"/>
                  <a:gd name="T17" fmla="*/ 220 w 220"/>
                  <a:gd name="T18" fmla="*/ 600 h 600"/>
                </a:gdLst>
                <a:ahLst/>
                <a:cxnLst>
                  <a:cxn ang="T10">
                    <a:pos x="T0" y="T1"/>
                  </a:cxn>
                  <a:cxn ang="T11">
                    <a:pos x="T2" y="T3"/>
                  </a:cxn>
                  <a:cxn ang="T12">
                    <a:pos x="T4" y="T5"/>
                  </a:cxn>
                  <a:cxn ang="T13">
                    <a:pos x="T6" y="T7"/>
                  </a:cxn>
                  <a:cxn ang="T14">
                    <a:pos x="T8" y="T9"/>
                  </a:cxn>
                </a:cxnLst>
                <a:rect l="T15" t="T16" r="T17" b="T18"/>
                <a:pathLst>
                  <a:path w="220" h="600">
                    <a:moveTo>
                      <a:pt x="220" y="0"/>
                    </a:moveTo>
                    <a:lnTo>
                      <a:pt x="0" y="0"/>
                    </a:lnTo>
                    <a:lnTo>
                      <a:pt x="0" y="600"/>
                    </a:lnTo>
                    <a:lnTo>
                      <a:pt x="220" y="379"/>
                    </a:lnTo>
                    <a:lnTo>
                      <a:pt x="220" y="0"/>
                    </a:lnTo>
                    <a:close/>
                  </a:path>
                </a:pathLst>
              </a:custGeom>
              <a:grpFill/>
              <a:ln w="19050">
                <a:solidFill>
                  <a:srgbClr val="0070C0"/>
                </a:solidFill>
                <a:round/>
                <a:headEnd/>
                <a:tailEnd/>
              </a:ln>
            </p:spPr>
            <p:txBody>
              <a:bodyPr/>
              <a:lstStyle/>
              <a:p>
                <a:endParaRPr lang="en-US" sz="1300"/>
              </a:p>
            </p:txBody>
          </p:sp>
          <p:sp>
            <p:nvSpPr>
              <p:cNvPr id="37" name="Freeform 207"/>
              <p:cNvSpPr>
                <a:spLocks noChangeAspect="1"/>
              </p:cNvSpPr>
              <p:nvPr/>
            </p:nvSpPr>
            <p:spPr bwMode="auto">
              <a:xfrm>
                <a:off x="1779" y="2042"/>
                <a:ext cx="140" cy="601"/>
              </a:xfrm>
              <a:custGeom>
                <a:avLst/>
                <a:gdLst>
                  <a:gd name="T0" fmla="*/ 0 w 218"/>
                  <a:gd name="T1" fmla="*/ 1 h 934"/>
                  <a:gd name="T2" fmla="*/ 1 w 218"/>
                  <a:gd name="T3" fmla="*/ 1 h 934"/>
                  <a:gd name="T4" fmla="*/ 1 w 218"/>
                  <a:gd name="T5" fmla="*/ 0 h 934"/>
                  <a:gd name="T6" fmla="*/ 0 w 218"/>
                  <a:gd name="T7" fmla="*/ 1 h 934"/>
                  <a:gd name="T8" fmla="*/ 0 w 218"/>
                  <a:gd name="T9" fmla="*/ 1 h 934"/>
                  <a:gd name="T10" fmla="*/ 0 60000 65536"/>
                  <a:gd name="T11" fmla="*/ 0 60000 65536"/>
                  <a:gd name="T12" fmla="*/ 0 60000 65536"/>
                  <a:gd name="T13" fmla="*/ 0 60000 65536"/>
                  <a:gd name="T14" fmla="*/ 0 60000 65536"/>
                  <a:gd name="T15" fmla="*/ 0 w 218"/>
                  <a:gd name="T16" fmla="*/ 0 h 934"/>
                  <a:gd name="T17" fmla="*/ 218 w 218"/>
                  <a:gd name="T18" fmla="*/ 934 h 934"/>
                </a:gdLst>
                <a:ahLst/>
                <a:cxnLst>
                  <a:cxn ang="T10">
                    <a:pos x="T0" y="T1"/>
                  </a:cxn>
                  <a:cxn ang="T11">
                    <a:pos x="T2" y="T3"/>
                  </a:cxn>
                  <a:cxn ang="T12">
                    <a:pos x="T4" y="T5"/>
                  </a:cxn>
                  <a:cxn ang="T13">
                    <a:pos x="T6" y="T7"/>
                  </a:cxn>
                  <a:cxn ang="T14">
                    <a:pos x="T8" y="T9"/>
                  </a:cxn>
                </a:cxnLst>
                <a:rect l="T15" t="T16" r="T17" b="T18"/>
                <a:pathLst>
                  <a:path w="218" h="934">
                    <a:moveTo>
                      <a:pt x="0" y="934"/>
                    </a:moveTo>
                    <a:lnTo>
                      <a:pt x="218" y="934"/>
                    </a:lnTo>
                    <a:lnTo>
                      <a:pt x="218" y="0"/>
                    </a:lnTo>
                    <a:lnTo>
                      <a:pt x="0" y="222"/>
                    </a:lnTo>
                    <a:lnTo>
                      <a:pt x="0" y="934"/>
                    </a:lnTo>
                    <a:close/>
                  </a:path>
                </a:pathLst>
              </a:custGeom>
              <a:grpFill/>
              <a:ln w="19050">
                <a:solidFill>
                  <a:srgbClr val="0070C0"/>
                </a:solidFill>
                <a:round/>
                <a:headEnd/>
                <a:tailEnd/>
              </a:ln>
            </p:spPr>
            <p:txBody>
              <a:bodyPr/>
              <a:lstStyle/>
              <a:p>
                <a:endParaRPr lang="en-US" sz="1300"/>
              </a:p>
            </p:txBody>
          </p:sp>
          <p:sp>
            <p:nvSpPr>
              <p:cNvPr id="38" name="Freeform 208"/>
              <p:cNvSpPr>
                <a:spLocks noChangeAspect="1"/>
              </p:cNvSpPr>
              <p:nvPr/>
            </p:nvSpPr>
            <p:spPr bwMode="auto">
              <a:xfrm>
                <a:off x="1779" y="1815"/>
                <a:ext cx="140" cy="160"/>
              </a:xfrm>
              <a:custGeom>
                <a:avLst/>
                <a:gdLst>
                  <a:gd name="T0" fmla="*/ 1 w 218"/>
                  <a:gd name="T1" fmla="*/ 0 h 249"/>
                  <a:gd name="T2" fmla="*/ 0 w 218"/>
                  <a:gd name="T3" fmla="*/ 0 h 249"/>
                  <a:gd name="T4" fmla="*/ 0 w 218"/>
                  <a:gd name="T5" fmla="*/ 0 h 249"/>
                  <a:gd name="T6" fmla="*/ 1 w 218"/>
                  <a:gd name="T7" fmla="*/ 0 h 249"/>
                  <a:gd name="T8" fmla="*/ 1 w 218"/>
                  <a:gd name="T9" fmla="*/ 0 h 249"/>
                  <a:gd name="T10" fmla="*/ 0 60000 65536"/>
                  <a:gd name="T11" fmla="*/ 0 60000 65536"/>
                  <a:gd name="T12" fmla="*/ 0 60000 65536"/>
                  <a:gd name="T13" fmla="*/ 0 60000 65536"/>
                  <a:gd name="T14" fmla="*/ 0 60000 65536"/>
                  <a:gd name="T15" fmla="*/ 0 w 218"/>
                  <a:gd name="T16" fmla="*/ 0 h 249"/>
                  <a:gd name="T17" fmla="*/ 218 w 218"/>
                  <a:gd name="T18" fmla="*/ 249 h 249"/>
                </a:gdLst>
                <a:ahLst/>
                <a:cxnLst>
                  <a:cxn ang="T10">
                    <a:pos x="T0" y="T1"/>
                  </a:cxn>
                  <a:cxn ang="T11">
                    <a:pos x="T2" y="T3"/>
                  </a:cxn>
                  <a:cxn ang="T12">
                    <a:pos x="T4" y="T5"/>
                  </a:cxn>
                  <a:cxn ang="T13">
                    <a:pos x="T6" y="T7"/>
                  </a:cxn>
                  <a:cxn ang="T14">
                    <a:pos x="T8" y="T9"/>
                  </a:cxn>
                </a:cxnLst>
                <a:rect l="T15" t="T16" r="T17" b="T18"/>
                <a:pathLst>
                  <a:path w="218" h="249">
                    <a:moveTo>
                      <a:pt x="218" y="0"/>
                    </a:moveTo>
                    <a:lnTo>
                      <a:pt x="0" y="0"/>
                    </a:lnTo>
                    <a:lnTo>
                      <a:pt x="0" y="249"/>
                    </a:lnTo>
                    <a:lnTo>
                      <a:pt x="218" y="31"/>
                    </a:lnTo>
                    <a:lnTo>
                      <a:pt x="218" y="0"/>
                    </a:lnTo>
                    <a:close/>
                  </a:path>
                </a:pathLst>
              </a:custGeom>
              <a:grpFill/>
              <a:ln w="19050">
                <a:solidFill>
                  <a:srgbClr val="0070C0"/>
                </a:solidFill>
                <a:round/>
                <a:headEnd/>
                <a:tailEnd/>
              </a:ln>
            </p:spPr>
            <p:txBody>
              <a:bodyPr/>
              <a:lstStyle/>
              <a:p>
                <a:endParaRPr lang="en-US" sz="1300"/>
              </a:p>
            </p:txBody>
          </p:sp>
          <p:sp>
            <p:nvSpPr>
              <p:cNvPr id="39" name="Freeform 209"/>
              <p:cNvSpPr>
                <a:spLocks noChangeAspect="1"/>
              </p:cNvSpPr>
              <p:nvPr/>
            </p:nvSpPr>
            <p:spPr bwMode="auto">
              <a:xfrm>
                <a:off x="2001" y="1816"/>
                <a:ext cx="141" cy="827"/>
              </a:xfrm>
              <a:custGeom>
                <a:avLst/>
                <a:gdLst>
                  <a:gd name="T0" fmla="*/ 0 w 220"/>
                  <a:gd name="T1" fmla="*/ 1 h 1283"/>
                  <a:gd name="T2" fmla="*/ 0 w 220"/>
                  <a:gd name="T3" fmla="*/ 1 h 1283"/>
                  <a:gd name="T4" fmla="*/ 1 w 220"/>
                  <a:gd name="T5" fmla="*/ 1 h 1283"/>
                  <a:gd name="T6" fmla="*/ 1 w 220"/>
                  <a:gd name="T7" fmla="*/ 0 h 1283"/>
                  <a:gd name="T8" fmla="*/ 0 w 220"/>
                  <a:gd name="T9" fmla="*/ 1 h 1283"/>
                  <a:gd name="T10" fmla="*/ 0 60000 65536"/>
                  <a:gd name="T11" fmla="*/ 0 60000 65536"/>
                  <a:gd name="T12" fmla="*/ 0 60000 65536"/>
                  <a:gd name="T13" fmla="*/ 0 60000 65536"/>
                  <a:gd name="T14" fmla="*/ 0 60000 65536"/>
                  <a:gd name="T15" fmla="*/ 0 w 220"/>
                  <a:gd name="T16" fmla="*/ 0 h 1283"/>
                  <a:gd name="T17" fmla="*/ 220 w 220"/>
                  <a:gd name="T18" fmla="*/ 1283 h 1283"/>
                </a:gdLst>
                <a:ahLst/>
                <a:cxnLst>
                  <a:cxn ang="T10">
                    <a:pos x="T0" y="T1"/>
                  </a:cxn>
                  <a:cxn ang="T11">
                    <a:pos x="T2" y="T3"/>
                  </a:cxn>
                  <a:cxn ang="T12">
                    <a:pos x="T4" y="T5"/>
                  </a:cxn>
                  <a:cxn ang="T13">
                    <a:pos x="T6" y="T7"/>
                  </a:cxn>
                  <a:cxn ang="T14">
                    <a:pos x="T8" y="T9"/>
                  </a:cxn>
                </a:cxnLst>
                <a:rect l="T15" t="T16" r="T17" b="T18"/>
                <a:pathLst>
                  <a:path w="220" h="1283">
                    <a:moveTo>
                      <a:pt x="0" y="221"/>
                    </a:moveTo>
                    <a:lnTo>
                      <a:pt x="0" y="1283"/>
                    </a:lnTo>
                    <a:lnTo>
                      <a:pt x="220" y="1283"/>
                    </a:lnTo>
                    <a:lnTo>
                      <a:pt x="220" y="0"/>
                    </a:lnTo>
                    <a:lnTo>
                      <a:pt x="0" y="221"/>
                    </a:lnTo>
                    <a:close/>
                  </a:path>
                </a:pathLst>
              </a:custGeom>
              <a:grpFill/>
              <a:ln w="19050">
                <a:solidFill>
                  <a:srgbClr val="0070C0"/>
                </a:solidFill>
                <a:round/>
                <a:headEnd/>
                <a:tailEnd/>
              </a:ln>
            </p:spPr>
            <p:txBody>
              <a:bodyPr/>
              <a:lstStyle/>
              <a:p>
                <a:endParaRPr lang="en-US" sz="1300"/>
              </a:p>
            </p:txBody>
          </p:sp>
        </p:grpSp>
      </p:grpSp>
      <p:sp>
        <p:nvSpPr>
          <p:cNvPr id="2052" name="Oval 2"/>
          <p:cNvSpPr>
            <a:spLocks noChangeArrowheads="1"/>
          </p:cNvSpPr>
          <p:nvPr/>
        </p:nvSpPr>
        <p:spPr bwMode="auto">
          <a:xfrm>
            <a:off x="3200763" y="1917900"/>
            <a:ext cx="792163" cy="431800"/>
          </a:xfrm>
          <a:prstGeom prst="ellipse">
            <a:avLst/>
          </a:prstGeom>
          <a:solidFill>
            <a:srgbClr val="00B0F0"/>
          </a:solidFill>
          <a:ln w="9525">
            <a:solidFill>
              <a:srgbClr val="0070C0"/>
            </a:solidFill>
            <a:round/>
            <a:headEnd/>
            <a:tailEnd/>
          </a:ln>
        </p:spPr>
        <p:txBody>
          <a:bodyPr wrap="none" anchor="ctr"/>
          <a:lstStyle/>
          <a:p>
            <a:endParaRPr lang="en-US" sz="1300"/>
          </a:p>
        </p:txBody>
      </p:sp>
      <p:sp>
        <p:nvSpPr>
          <p:cNvPr id="2053" name="Rectangle 5"/>
          <p:cNvSpPr>
            <a:spLocks noChangeArrowheads="1"/>
          </p:cNvSpPr>
          <p:nvPr/>
        </p:nvSpPr>
        <p:spPr bwMode="auto">
          <a:xfrm>
            <a:off x="0" y="0"/>
            <a:ext cx="9144000" cy="6858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n-US" dirty="0"/>
          </a:p>
        </p:txBody>
      </p:sp>
      <p:pic>
        <p:nvPicPr>
          <p:cNvPr id="2055" name="Picture 30" descr="FCC blanco"/>
          <p:cNvPicPr>
            <a:picLocks noChangeAspect="1" noChangeArrowheads="1"/>
          </p:cNvPicPr>
          <p:nvPr/>
        </p:nvPicPr>
        <p:blipFill>
          <a:blip r:embed="rId4"/>
          <a:srcRect/>
          <a:stretch>
            <a:fillRect/>
          </a:stretch>
        </p:blipFill>
        <p:spPr bwMode="auto">
          <a:xfrm>
            <a:off x="395288" y="168275"/>
            <a:ext cx="942975" cy="531813"/>
          </a:xfrm>
          <a:prstGeom prst="rect">
            <a:avLst/>
          </a:prstGeom>
          <a:noFill/>
          <a:ln w="9525">
            <a:noFill/>
            <a:miter lim="800000"/>
            <a:headEnd/>
            <a:tailEnd/>
          </a:ln>
        </p:spPr>
      </p:pic>
      <p:graphicFrame>
        <p:nvGraphicFramePr>
          <p:cNvPr id="2050" name="Object 2"/>
          <p:cNvGraphicFramePr>
            <a:graphicFrameLocks noChangeAspect="1"/>
          </p:cNvGraphicFramePr>
          <p:nvPr/>
        </p:nvGraphicFramePr>
        <p:xfrm>
          <a:off x="212063" y="2755900"/>
          <a:ext cx="5806773" cy="2449513"/>
        </p:xfrm>
        <a:graphic>
          <a:graphicData uri="http://schemas.openxmlformats.org/presentationml/2006/ole">
            <p:oleObj spid="_x0000_s151554" name="Worksheet" r:id="rId5" imgW="6324737" imgH="2446111" progId="Excel.Sheet.8">
              <p:embed/>
            </p:oleObj>
          </a:graphicData>
        </a:graphic>
      </p:graphicFrame>
      <p:sp>
        <p:nvSpPr>
          <p:cNvPr id="2061" name="Text Box 9"/>
          <p:cNvSpPr txBox="1">
            <a:spLocks noChangeArrowheads="1"/>
          </p:cNvSpPr>
          <p:nvPr/>
        </p:nvSpPr>
        <p:spPr bwMode="auto">
          <a:xfrm>
            <a:off x="1715270" y="1272125"/>
            <a:ext cx="2824812" cy="292388"/>
          </a:xfrm>
          <a:prstGeom prst="rect">
            <a:avLst/>
          </a:prstGeom>
          <a:noFill/>
          <a:ln w="9525" algn="ctr">
            <a:noFill/>
            <a:miter lim="800000"/>
            <a:headEnd/>
            <a:tailEnd/>
          </a:ln>
        </p:spPr>
        <p:txBody>
          <a:bodyPr wrap="none">
            <a:spAutoFit/>
          </a:bodyPr>
          <a:lstStyle/>
          <a:p>
            <a:pPr algn="ctr">
              <a:spcBef>
                <a:spcPct val="50000"/>
              </a:spcBef>
            </a:pPr>
            <a:r>
              <a:rPr lang="en-US" sz="1300" dirty="0" smtClean="0">
                <a:solidFill>
                  <a:srgbClr val="003F87"/>
                </a:solidFill>
              </a:rPr>
              <a:t>Revenue performance  2009 - 2013</a:t>
            </a:r>
            <a:endParaRPr lang="en-US" sz="1300" dirty="0">
              <a:solidFill>
                <a:srgbClr val="003F87"/>
              </a:solidFill>
            </a:endParaRPr>
          </a:p>
        </p:txBody>
      </p:sp>
      <p:sp>
        <p:nvSpPr>
          <p:cNvPr id="2063" name="Rectangle 43"/>
          <p:cNvSpPr>
            <a:spLocks noChangeArrowheads="1"/>
          </p:cNvSpPr>
          <p:nvPr/>
        </p:nvSpPr>
        <p:spPr bwMode="auto">
          <a:xfrm>
            <a:off x="485636" y="2791075"/>
            <a:ext cx="835485" cy="292388"/>
          </a:xfrm>
          <a:prstGeom prst="rect">
            <a:avLst/>
          </a:prstGeom>
          <a:noFill/>
          <a:ln w="9525">
            <a:noFill/>
            <a:miter lim="800000"/>
            <a:headEnd/>
            <a:tailEnd/>
          </a:ln>
        </p:spPr>
        <p:txBody>
          <a:bodyPr wrap="none" anchor="ctr">
            <a:spAutoFit/>
          </a:bodyPr>
          <a:lstStyle/>
          <a:p>
            <a:pPr eaLnBrk="0" hangingPunct="0"/>
            <a:r>
              <a:rPr lang="en-US" sz="1300" smtClean="0">
                <a:solidFill>
                  <a:srgbClr val="003F87"/>
                </a:solidFill>
              </a:rPr>
              <a:t>872 €Mn</a:t>
            </a:r>
            <a:endParaRPr lang="en-US" sz="1300">
              <a:solidFill>
                <a:srgbClr val="003F87"/>
              </a:solidFill>
            </a:endParaRPr>
          </a:p>
        </p:txBody>
      </p:sp>
      <p:sp>
        <p:nvSpPr>
          <p:cNvPr id="2064" name="Rectangle 44"/>
          <p:cNvSpPr>
            <a:spLocks noChangeArrowheads="1"/>
          </p:cNvSpPr>
          <p:nvPr/>
        </p:nvSpPr>
        <p:spPr bwMode="auto">
          <a:xfrm>
            <a:off x="1604142" y="2801195"/>
            <a:ext cx="835485" cy="292388"/>
          </a:xfrm>
          <a:prstGeom prst="rect">
            <a:avLst/>
          </a:prstGeom>
          <a:noFill/>
          <a:ln w="9525">
            <a:noFill/>
            <a:miter lim="800000"/>
            <a:headEnd/>
            <a:tailEnd/>
          </a:ln>
        </p:spPr>
        <p:txBody>
          <a:bodyPr wrap="none" anchor="ctr">
            <a:spAutoFit/>
          </a:bodyPr>
          <a:lstStyle/>
          <a:p>
            <a:pPr eaLnBrk="0" hangingPunct="0"/>
            <a:r>
              <a:rPr lang="en-US" sz="1300" smtClean="0">
                <a:solidFill>
                  <a:srgbClr val="003F87"/>
                </a:solidFill>
              </a:rPr>
              <a:t>868 €Mn</a:t>
            </a:r>
            <a:endParaRPr lang="en-US" sz="1300">
              <a:solidFill>
                <a:srgbClr val="003F87"/>
              </a:solidFill>
            </a:endParaRPr>
          </a:p>
        </p:txBody>
      </p:sp>
      <p:sp>
        <p:nvSpPr>
          <p:cNvPr id="2065" name="Rectangle 45"/>
          <p:cNvSpPr>
            <a:spLocks noChangeArrowheads="1"/>
          </p:cNvSpPr>
          <p:nvPr/>
        </p:nvSpPr>
        <p:spPr bwMode="auto">
          <a:xfrm>
            <a:off x="2351291" y="1982050"/>
            <a:ext cx="675185" cy="292388"/>
          </a:xfrm>
          <a:prstGeom prst="rect">
            <a:avLst/>
          </a:prstGeom>
          <a:noFill/>
          <a:ln w="9525">
            <a:noFill/>
            <a:miter lim="800000"/>
            <a:headEnd/>
            <a:tailEnd/>
          </a:ln>
        </p:spPr>
        <p:txBody>
          <a:bodyPr wrap="none" anchor="ctr">
            <a:spAutoFit/>
          </a:bodyPr>
          <a:lstStyle/>
          <a:p>
            <a:pPr algn="r" eaLnBrk="0" hangingPunct="0"/>
            <a:r>
              <a:rPr lang="en-US" sz="1300" b="1" smtClean="0">
                <a:solidFill>
                  <a:srgbClr val="0070C0"/>
                </a:solidFill>
              </a:rPr>
              <a:t>CAGR</a:t>
            </a:r>
            <a:endParaRPr lang="en-US" sz="1300" b="1">
              <a:solidFill>
                <a:srgbClr val="0070C0"/>
              </a:solidFill>
            </a:endParaRPr>
          </a:p>
        </p:txBody>
      </p:sp>
      <p:sp>
        <p:nvSpPr>
          <p:cNvPr id="2066" name="Rectangle 46"/>
          <p:cNvSpPr>
            <a:spLocks noChangeArrowheads="1"/>
          </p:cNvSpPr>
          <p:nvPr/>
        </p:nvSpPr>
        <p:spPr bwMode="auto">
          <a:xfrm>
            <a:off x="3219177" y="1987606"/>
            <a:ext cx="755335" cy="292388"/>
          </a:xfrm>
          <a:prstGeom prst="rect">
            <a:avLst/>
          </a:prstGeom>
          <a:noFill/>
          <a:ln w="9525">
            <a:noFill/>
            <a:miter lim="800000"/>
            <a:headEnd/>
            <a:tailEnd/>
          </a:ln>
        </p:spPr>
        <p:txBody>
          <a:bodyPr wrap="none" anchor="ctr">
            <a:spAutoFit/>
          </a:bodyPr>
          <a:lstStyle/>
          <a:p>
            <a:pPr algn="r" eaLnBrk="0" hangingPunct="0"/>
            <a:r>
              <a:rPr lang="en-US" sz="1300" smtClean="0">
                <a:solidFill>
                  <a:schemeClr val="bg1"/>
                </a:solidFill>
              </a:rPr>
              <a:t>+ 1.6% </a:t>
            </a:r>
            <a:endParaRPr lang="en-US" sz="1300">
              <a:solidFill>
                <a:schemeClr val="bg1"/>
              </a:solidFill>
            </a:endParaRPr>
          </a:p>
        </p:txBody>
      </p:sp>
      <p:sp>
        <p:nvSpPr>
          <p:cNvPr id="2067" name="Text Box 21"/>
          <p:cNvSpPr txBox="1">
            <a:spLocks noChangeArrowheads="1"/>
          </p:cNvSpPr>
          <p:nvPr/>
        </p:nvSpPr>
        <p:spPr bwMode="auto">
          <a:xfrm>
            <a:off x="725488" y="182563"/>
            <a:ext cx="8147050" cy="369332"/>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smtClean="0">
                <a:solidFill>
                  <a:schemeClr val="bg1"/>
                </a:solidFill>
              </a:rPr>
              <a:t>Water </a:t>
            </a:r>
            <a:endParaRPr lang="en-US" b="1" dirty="0">
              <a:solidFill>
                <a:schemeClr val="bg1"/>
              </a:solidFill>
            </a:endParaRPr>
          </a:p>
        </p:txBody>
      </p:sp>
      <p:sp>
        <p:nvSpPr>
          <p:cNvPr id="2068" name="Rectangle 44"/>
          <p:cNvSpPr>
            <a:spLocks noChangeArrowheads="1"/>
          </p:cNvSpPr>
          <p:nvPr/>
        </p:nvSpPr>
        <p:spPr bwMode="auto">
          <a:xfrm>
            <a:off x="2698769" y="2891923"/>
            <a:ext cx="835485" cy="292388"/>
          </a:xfrm>
          <a:prstGeom prst="rect">
            <a:avLst/>
          </a:prstGeom>
          <a:noFill/>
          <a:ln w="9525">
            <a:noFill/>
            <a:miter lim="800000"/>
            <a:headEnd/>
            <a:tailEnd/>
          </a:ln>
        </p:spPr>
        <p:txBody>
          <a:bodyPr wrap="none" anchor="ctr">
            <a:spAutoFit/>
          </a:bodyPr>
          <a:lstStyle/>
          <a:p>
            <a:pPr eaLnBrk="0" hangingPunct="0"/>
            <a:r>
              <a:rPr lang="en-US" sz="1300" smtClean="0">
                <a:solidFill>
                  <a:srgbClr val="003F87"/>
                </a:solidFill>
              </a:rPr>
              <a:t>845 €Mn</a:t>
            </a:r>
            <a:endParaRPr lang="en-US" sz="1300">
              <a:solidFill>
                <a:srgbClr val="003F87"/>
              </a:solidFill>
            </a:endParaRPr>
          </a:p>
        </p:txBody>
      </p:sp>
      <p:sp>
        <p:nvSpPr>
          <p:cNvPr id="2070" name="Rectangle 44"/>
          <p:cNvSpPr>
            <a:spLocks noChangeArrowheads="1"/>
          </p:cNvSpPr>
          <p:nvPr/>
        </p:nvSpPr>
        <p:spPr bwMode="auto">
          <a:xfrm>
            <a:off x="3777647" y="2791188"/>
            <a:ext cx="835485" cy="292388"/>
          </a:xfrm>
          <a:prstGeom prst="rect">
            <a:avLst/>
          </a:prstGeom>
          <a:noFill/>
          <a:ln w="9525">
            <a:noFill/>
            <a:miter lim="800000"/>
            <a:headEnd/>
            <a:tailEnd/>
          </a:ln>
        </p:spPr>
        <p:txBody>
          <a:bodyPr wrap="none" anchor="ctr">
            <a:spAutoFit/>
          </a:bodyPr>
          <a:lstStyle/>
          <a:p>
            <a:pPr eaLnBrk="0" hangingPunct="0"/>
            <a:r>
              <a:rPr lang="en-US" sz="1300" smtClean="0">
                <a:solidFill>
                  <a:srgbClr val="003F87"/>
                </a:solidFill>
              </a:rPr>
              <a:t>901 €Mn</a:t>
            </a:r>
            <a:endParaRPr lang="en-US" sz="1300">
              <a:solidFill>
                <a:srgbClr val="003F87"/>
              </a:solidFill>
            </a:endParaRPr>
          </a:p>
        </p:txBody>
      </p:sp>
      <p:sp>
        <p:nvSpPr>
          <p:cNvPr id="25" name="Rectangle 44"/>
          <p:cNvSpPr>
            <a:spLocks noChangeArrowheads="1"/>
          </p:cNvSpPr>
          <p:nvPr/>
        </p:nvSpPr>
        <p:spPr bwMode="auto">
          <a:xfrm>
            <a:off x="4842180" y="2706929"/>
            <a:ext cx="835485" cy="292388"/>
          </a:xfrm>
          <a:prstGeom prst="rect">
            <a:avLst/>
          </a:prstGeom>
          <a:noFill/>
          <a:ln w="9525">
            <a:noFill/>
            <a:miter lim="800000"/>
            <a:headEnd/>
            <a:tailEnd/>
          </a:ln>
        </p:spPr>
        <p:txBody>
          <a:bodyPr wrap="none" anchor="ctr">
            <a:spAutoFit/>
          </a:bodyPr>
          <a:lstStyle/>
          <a:p>
            <a:pPr eaLnBrk="0" hangingPunct="0"/>
            <a:r>
              <a:rPr lang="en-US" sz="1300" smtClean="0">
                <a:solidFill>
                  <a:srgbClr val="003F87"/>
                </a:solidFill>
              </a:rPr>
              <a:t>930 €Mn</a:t>
            </a:r>
            <a:endParaRPr lang="en-US" sz="1300">
              <a:solidFill>
                <a:srgbClr val="003F87"/>
              </a:solidFill>
            </a:endParaRPr>
          </a:p>
        </p:txBody>
      </p:sp>
      <p:sp>
        <p:nvSpPr>
          <p:cNvPr id="26" name="Oval 2"/>
          <p:cNvSpPr>
            <a:spLocks noChangeArrowheads="1"/>
          </p:cNvSpPr>
          <p:nvPr/>
        </p:nvSpPr>
        <p:spPr bwMode="auto">
          <a:xfrm>
            <a:off x="7056387" y="1932971"/>
            <a:ext cx="1066269" cy="378333"/>
          </a:xfrm>
          <a:prstGeom prst="ellipse">
            <a:avLst/>
          </a:prstGeom>
          <a:solidFill>
            <a:srgbClr val="00B0F0"/>
          </a:solidFill>
          <a:ln w="9525">
            <a:solidFill>
              <a:srgbClr val="0070C0"/>
            </a:solidFill>
            <a:round/>
            <a:headEnd/>
            <a:tailEnd/>
          </a:ln>
        </p:spPr>
        <p:txBody>
          <a:bodyPr wrap="none" anchor="ctr"/>
          <a:lstStyle/>
          <a:p>
            <a:endParaRPr lang="en-US" sz="1300"/>
          </a:p>
        </p:txBody>
      </p:sp>
      <p:sp>
        <p:nvSpPr>
          <p:cNvPr id="40" name="Text Box 74"/>
          <p:cNvSpPr txBox="1">
            <a:spLocks noChangeArrowheads="1"/>
          </p:cNvSpPr>
          <p:nvPr/>
        </p:nvSpPr>
        <p:spPr bwMode="auto">
          <a:xfrm>
            <a:off x="7078055" y="1976576"/>
            <a:ext cx="1077539" cy="292388"/>
          </a:xfrm>
          <a:prstGeom prst="rect">
            <a:avLst/>
          </a:prstGeom>
          <a:noFill/>
          <a:ln w="9525">
            <a:noFill/>
            <a:miter lim="800000"/>
            <a:headEnd/>
            <a:tailEnd/>
          </a:ln>
        </p:spPr>
        <p:txBody>
          <a:bodyPr wrap="none">
            <a:spAutoFit/>
          </a:bodyPr>
          <a:lstStyle/>
          <a:p>
            <a:pPr algn="ctr">
              <a:spcBef>
                <a:spcPct val="50000"/>
              </a:spcBef>
            </a:pPr>
            <a:r>
              <a:rPr lang="en-US" sz="1300" b="1" smtClean="0">
                <a:solidFill>
                  <a:schemeClr val="bg1"/>
                </a:solidFill>
                <a:latin typeface="Arial" pitchFamily="34" charset="0"/>
                <a:ea typeface="ＭＳ Ｐゴシック"/>
                <a:cs typeface="ＭＳ Ｐゴシック"/>
              </a:rPr>
              <a:t>14,373 €Mn</a:t>
            </a:r>
            <a:endParaRPr lang="en-US" sz="1300" b="1">
              <a:solidFill>
                <a:schemeClr val="bg1"/>
              </a:solidFill>
              <a:latin typeface="Arial" pitchFamily="34" charset="0"/>
              <a:ea typeface="ＭＳ Ｐゴシック"/>
              <a:cs typeface="ＭＳ Ｐゴシック"/>
            </a:endParaRPr>
          </a:p>
        </p:txBody>
      </p:sp>
      <p:sp>
        <p:nvSpPr>
          <p:cNvPr id="41" name="Rectangle 94"/>
          <p:cNvSpPr>
            <a:spLocks noChangeArrowheads="1"/>
          </p:cNvSpPr>
          <p:nvPr/>
        </p:nvSpPr>
        <p:spPr bwMode="auto">
          <a:xfrm>
            <a:off x="6556742" y="5160763"/>
            <a:ext cx="2094098" cy="292388"/>
          </a:xfrm>
          <a:prstGeom prst="rect">
            <a:avLst/>
          </a:prstGeom>
          <a:noFill/>
          <a:ln w="9525" algn="ctr">
            <a:noFill/>
            <a:miter lim="800000"/>
            <a:headEnd/>
            <a:tailEnd/>
          </a:ln>
        </p:spPr>
        <p:txBody>
          <a:bodyPr wrap="none" anchor="ctr">
            <a:spAutoFit/>
          </a:bodyPr>
          <a:lstStyle/>
          <a:p>
            <a:pPr algn="ctr" eaLnBrk="0" hangingPunct="0"/>
            <a:r>
              <a:rPr lang="en-US" sz="1300" b="1" smtClean="0">
                <a:solidFill>
                  <a:srgbClr val="003F87"/>
                </a:solidFill>
              </a:rPr>
              <a:t>15.5</a:t>
            </a:r>
            <a:r>
              <a:rPr lang="en-US" sz="1300" b="1" smtClean="0">
                <a:solidFill>
                  <a:srgbClr val="003F87"/>
                </a:solidFill>
                <a:latin typeface="Arial" pitchFamily="34" charset="0"/>
                <a:ea typeface="ＭＳ Ｐゴシック"/>
                <a:cs typeface="ＭＳ Ｐゴシック"/>
              </a:rPr>
              <a:t> x Annual Revenues</a:t>
            </a:r>
            <a:endParaRPr lang="en-US" sz="1300" b="1">
              <a:solidFill>
                <a:srgbClr val="003F87"/>
              </a:solidFill>
              <a:latin typeface="Arial" pitchFamily="34" charset="0"/>
              <a:ea typeface="ＭＳ Ｐゴシック"/>
              <a:cs typeface="ＭＳ Ｐゴシック"/>
            </a:endParaRPr>
          </a:p>
        </p:txBody>
      </p:sp>
      <p:sp>
        <p:nvSpPr>
          <p:cNvPr id="42" name="Text Box 9"/>
          <p:cNvSpPr txBox="1">
            <a:spLocks noChangeArrowheads="1"/>
          </p:cNvSpPr>
          <p:nvPr/>
        </p:nvSpPr>
        <p:spPr bwMode="auto">
          <a:xfrm>
            <a:off x="6570378" y="1267755"/>
            <a:ext cx="2004075" cy="292388"/>
          </a:xfrm>
          <a:prstGeom prst="rect">
            <a:avLst/>
          </a:prstGeom>
          <a:noFill/>
          <a:ln w="9525" algn="ctr">
            <a:noFill/>
            <a:miter lim="800000"/>
            <a:headEnd/>
            <a:tailEnd/>
          </a:ln>
        </p:spPr>
        <p:txBody>
          <a:bodyPr wrap="none">
            <a:spAutoFit/>
          </a:bodyPr>
          <a:lstStyle/>
          <a:p>
            <a:pPr algn="ctr">
              <a:spcBef>
                <a:spcPct val="50000"/>
              </a:spcBef>
            </a:pPr>
            <a:r>
              <a:rPr lang="en-US" sz="1300" smtClean="0">
                <a:solidFill>
                  <a:srgbClr val="003F87"/>
                </a:solidFill>
              </a:rPr>
              <a:t>Backlog at 31 Dec. 2013</a:t>
            </a:r>
            <a:endParaRPr lang="en-US" sz="1300">
              <a:solidFill>
                <a:srgbClr val="003F87"/>
              </a:solidFill>
            </a:endParaRPr>
          </a:p>
        </p:txBody>
      </p:sp>
      <p:sp>
        <p:nvSpPr>
          <p:cNvPr id="50" name="Line 150"/>
          <p:cNvSpPr>
            <a:spLocks noChangeShapeType="1"/>
          </p:cNvSpPr>
          <p:nvPr/>
        </p:nvSpPr>
        <p:spPr bwMode="auto">
          <a:xfrm>
            <a:off x="392113" y="4998574"/>
            <a:ext cx="5395229" cy="1"/>
          </a:xfrm>
          <a:prstGeom prst="line">
            <a:avLst/>
          </a:prstGeom>
          <a:noFill/>
          <a:ln w="19050">
            <a:solidFill>
              <a:srgbClr val="003F87"/>
            </a:solidFill>
            <a:round/>
            <a:headEnd/>
            <a:tailEnd/>
          </a:ln>
        </p:spPr>
        <p:txBody>
          <a:bodyPr/>
          <a:lstStyle/>
          <a:p>
            <a:endParaRPr lang="en-US"/>
          </a:p>
        </p:txBody>
      </p:sp>
      <p:sp>
        <p:nvSpPr>
          <p:cNvPr id="51" name="Rectangle 35"/>
          <p:cNvSpPr>
            <a:spLocks noChangeArrowheads="1"/>
          </p:cNvSpPr>
          <p:nvPr/>
        </p:nvSpPr>
        <p:spPr bwMode="auto">
          <a:xfrm>
            <a:off x="1750915" y="5160763"/>
            <a:ext cx="556563" cy="292388"/>
          </a:xfrm>
          <a:prstGeom prst="rect">
            <a:avLst/>
          </a:prstGeom>
          <a:noFill/>
          <a:ln w="9525">
            <a:noFill/>
            <a:miter lim="800000"/>
            <a:headEnd/>
            <a:tailEnd/>
          </a:ln>
        </p:spPr>
        <p:txBody>
          <a:bodyPr wrap="none" anchor="ctr">
            <a:spAutoFit/>
          </a:bodyPr>
          <a:lstStyle/>
          <a:p>
            <a:pPr eaLnBrk="0" hangingPunct="0"/>
            <a:r>
              <a:rPr lang="en-US" sz="1300" b="1" smtClean="0">
                <a:solidFill>
                  <a:srgbClr val="003F87"/>
                </a:solidFill>
              </a:rPr>
              <a:t>2010</a:t>
            </a:r>
            <a:endParaRPr lang="en-US" sz="1300" b="1">
              <a:solidFill>
                <a:srgbClr val="003F87"/>
              </a:solidFill>
            </a:endParaRPr>
          </a:p>
        </p:txBody>
      </p:sp>
      <p:sp>
        <p:nvSpPr>
          <p:cNvPr id="52" name="Rectangle 36"/>
          <p:cNvSpPr>
            <a:spLocks noChangeArrowheads="1"/>
          </p:cNvSpPr>
          <p:nvPr/>
        </p:nvSpPr>
        <p:spPr bwMode="auto">
          <a:xfrm>
            <a:off x="686358" y="5160763"/>
            <a:ext cx="556563" cy="292388"/>
          </a:xfrm>
          <a:prstGeom prst="rect">
            <a:avLst/>
          </a:prstGeom>
          <a:noFill/>
          <a:ln w="9525">
            <a:noFill/>
            <a:miter lim="800000"/>
            <a:headEnd/>
            <a:tailEnd/>
          </a:ln>
        </p:spPr>
        <p:txBody>
          <a:bodyPr wrap="none" anchor="ctr">
            <a:spAutoFit/>
          </a:bodyPr>
          <a:lstStyle/>
          <a:p>
            <a:pPr eaLnBrk="0" hangingPunct="0"/>
            <a:r>
              <a:rPr lang="en-US" sz="1300" b="1" smtClean="0">
                <a:solidFill>
                  <a:srgbClr val="003F87"/>
                </a:solidFill>
              </a:rPr>
              <a:t>2009</a:t>
            </a:r>
            <a:endParaRPr lang="en-US" sz="1300" b="1">
              <a:solidFill>
                <a:srgbClr val="003F87"/>
              </a:solidFill>
            </a:endParaRPr>
          </a:p>
        </p:txBody>
      </p:sp>
      <p:sp>
        <p:nvSpPr>
          <p:cNvPr id="53" name="Rectangle 37"/>
          <p:cNvSpPr>
            <a:spLocks noChangeArrowheads="1"/>
          </p:cNvSpPr>
          <p:nvPr/>
        </p:nvSpPr>
        <p:spPr bwMode="auto">
          <a:xfrm>
            <a:off x="2844932" y="5160763"/>
            <a:ext cx="544188" cy="292388"/>
          </a:xfrm>
          <a:prstGeom prst="rect">
            <a:avLst/>
          </a:prstGeom>
          <a:noFill/>
          <a:ln w="9525">
            <a:noFill/>
            <a:miter lim="800000"/>
            <a:headEnd/>
            <a:tailEnd/>
          </a:ln>
        </p:spPr>
        <p:txBody>
          <a:bodyPr wrap="none" anchor="ctr">
            <a:spAutoFit/>
          </a:bodyPr>
          <a:lstStyle/>
          <a:p>
            <a:pPr eaLnBrk="0" hangingPunct="0"/>
            <a:r>
              <a:rPr lang="en-US" sz="1300" b="1" smtClean="0">
                <a:solidFill>
                  <a:srgbClr val="003F87"/>
                </a:solidFill>
              </a:rPr>
              <a:t>2011</a:t>
            </a:r>
            <a:endParaRPr lang="en-US" sz="1300" b="1">
              <a:solidFill>
                <a:srgbClr val="003F87"/>
              </a:solidFill>
            </a:endParaRPr>
          </a:p>
        </p:txBody>
      </p:sp>
      <p:sp>
        <p:nvSpPr>
          <p:cNvPr id="54" name="Rectangle 37"/>
          <p:cNvSpPr>
            <a:spLocks noChangeArrowheads="1"/>
          </p:cNvSpPr>
          <p:nvPr/>
        </p:nvSpPr>
        <p:spPr bwMode="auto">
          <a:xfrm>
            <a:off x="3917816" y="5160763"/>
            <a:ext cx="556563" cy="292388"/>
          </a:xfrm>
          <a:prstGeom prst="rect">
            <a:avLst/>
          </a:prstGeom>
          <a:noFill/>
          <a:ln w="9525">
            <a:noFill/>
            <a:miter lim="800000"/>
            <a:headEnd/>
            <a:tailEnd/>
          </a:ln>
        </p:spPr>
        <p:txBody>
          <a:bodyPr wrap="none" anchor="ctr">
            <a:spAutoFit/>
          </a:bodyPr>
          <a:lstStyle/>
          <a:p>
            <a:pPr eaLnBrk="0" hangingPunct="0"/>
            <a:r>
              <a:rPr lang="en-US" sz="1300" b="1" smtClean="0">
                <a:solidFill>
                  <a:srgbClr val="003F87"/>
                </a:solidFill>
              </a:rPr>
              <a:t>2012</a:t>
            </a:r>
            <a:endParaRPr lang="en-US" sz="1300" b="1">
              <a:solidFill>
                <a:srgbClr val="003F87"/>
              </a:solidFill>
            </a:endParaRPr>
          </a:p>
        </p:txBody>
      </p:sp>
      <p:sp>
        <p:nvSpPr>
          <p:cNvPr id="55" name="Rectangle 37"/>
          <p:cNvSpPr>
            <a:spLocks noChangeArrowheads="1"/>
          </p:cNvSpPr>
          <p:nvPr/>
        </p:nvSpPr>
        <p:spPr bwMode="auto">
          <a:xfrm>
            <a:off x="4973879" y="5160763"/>
            <a:ext cx="556563" cy="292388"/>
          </a:xfrm>
          <a:prstGeom prst="rect">
            <a:avLst/>
          </a:prstGeom>
          <a:noFill/>
          <a:ln w="9525">
            <a:noFill/>
            <a:miter lim="800000"/>
            <a:headEnd/>
            <a:tailEnd/>
          </a:ln>
        </p:spPr>
        <p:txBody>
          <a:bodyPr wrap="none" anchor="ctr">
            <a:spAutoFit/>
          </a:bodyPr>
          <a:lstStyle/>
          <a:p>
            <a:pPr eaLnBrk="0" hangingPunct="0"/>
            <a:r>
              <a:rPr lang="en-US" sz="1300" b="1" smtClean="0">
                <a:solidFill>
                  <a:srgbClr val="003F87"/>
                </a:solidFill>
              </a:rPr>
              <a:t>2013</a:t>
            </a:r>
            <a:endParaRPr lang="en-US" sz="1300" b="1">
              <a:solidFill>
                <a:srgbClr val="003F87"/>
              </a:solidFill>
            </a:endParaRPr>
          </a:p>
        </p:txBody>
      </p:sp>
      <p:sp>
        <p:nvSpPr>
          <p:cNvPr id="43" name="Text Box 8"/>
          <p:cNvSpPr txBox="1">
            <a:spLocks noChangeArrowheads="1"/>
          </p:cNvSpPr>
          <p:nvPr/>
        </p:nvSpPr>
        <p:spPr bwMode="auto">
          <a:xfrm>
            <a:off x="1216025" y="454025"/>
            <a:ext cx="730250" cy="122238"/>
          </a:xfrm>
          <a:prstGeom prst="rect">
            <a:avLst/>
          </a:prstGeom>
          <a:noFill/>
          <a:ln w="9525">
            <a:noFill/>
            <a:miter lim="800000"/>
            <a:headEnd/>
            <a:tailEnd/>
          </a:ln>
        </p:spPr>
        <p:txBody>
          <a:bodyPr wrap="none" lIns="0" tIns="0" rIns="0" bIns="0">
            <a:spAutoFit/>
          </a:bodyPr>
          <a:lstStyle/>
          <a:p>
            <a:pPr eaLnBrk="0" hangingPunct="0"/>
            <a:r>
              <a:rPr lang="en-US" sz="800" i="1" dirty="0">
                <a:solidFill>
                  <a:schemeClr val="bg1"/>
                </a:solidFill>
              </a:rPr>
              <a:t>Citizen Services</a:t>
            </a:r>
          </a:p>
        </p:txBody>
      </p:sp>
      <p:sp>
        <p:nvSpPr>
          <p:cNvPr id="46" name="Rectangle 6"/>
          <p:cNvSpPr>
            <a:spLocks noGrp="1" noChangeArrowheads="1"/>
          </p:cNvSpPr>
          <p:nvPr>
            <p:ph type="sldNum" sz="quarter" idx="12"/>
          </p:nvPr>
        </p:nvSpPr>
        <p:spPr>
          <a:xfrm>
            <a:off x="7061200" y="6573838"/>
            <a:ext cx="1905000" cy="153888"/>
          </a:xfrm>
        </p:spPr>
        <p:txBody>
          <a:bodyPr/>
          <a:lstStyle/>
          <a:p>
            <a:pPr>
              <a:defRPr/>
            </a:pPr>
            <a:fld id="{8394EB68-7EAC-4409-83C5-3BF12EC1CBF5}" type="slidenum">
              <a:rPr lang="es-ES_tradnl" sz="1000" smtClean="0">
                <a:latin typeface="Arial" charset="0"/>
                <a:ea typeface="ＭＳ Ｐゴシック" charset="-128"/>
              </a:rPr>
              <a:pPr>
                <a:defRPr/>
              </a:pPr>
              <a:t>13</a:t>
            </a:fld>
            <a:endParaRPr lang="es-ES_tradnl" sz="1000" dirty="0" smtClean="0">
              <a:latin typeface="Arial" charset="0"/>
              <a:ea typeface="ＭＳ Ｐゴシック" charset="-128"/>
            </a:endParaRPr>
          </a:p>
        </p:txBody>
      </p:sp>
      <p:sp>
        <p:nvSpPr>
          <p:cNvPr id="44" name="43 CuadroTexto"/>
          <p:cNvSpPr txBox="1"/>
          <p:nvPr/>
        </p:nvSpPr>
        <p:spPr>
          <a:xfrm>
            <a:off x="6663513" y="5587112"/>
            <a:ext cx="1880553" cy="292388"/>
          </a:xfrm>
          <a:prstGeom prst="rect">
            <a:avLst/>
          </a:prstGeom>
          <a:noFill/>
        </p:spPr>
        <p:txBody>
          <a:bodyPr wrap="square" rtlCol="0">
            <a:spAutoFit/>
          </a:bodyPr>
          <a:lstStyle/>
          <a:p>
            <a:pPr algn="ctr"/>
            <a:r>
              <a:rPr lang="en-US" sz="1300" dirty="0" smtClean="0">
                <a:solidFill>
                  <a:srgbClr val="004187"/>
                </a:solidFill>
              </a:rPr>
              <a:t>71% Spain</a:t>
            </a:r>
            <a:endParaRPr lang="en-US" sz="1300" dirty="0">
              <a:solidFill>
                <a:srgbClr val="004187"/>
              </a:solidFill>
            </a:endParaRPr>
          </a:p>
        </p:txBody>
      </p:sp>
      <p:sp>
        <p:nvSpPr>
          <p:cNvPr id="45" name="44 CuadroTexto"/>
          <p:cNvSpPr txBox="1"/>
          <p:nvPr/>
        </p:nvSpPr>
        <p:spPr>
          <a:xfrm>
            <a:off x="6668593" y="5875985"/>
            <a:ext cx="1870393" cy="292388"/>
          </a:xfrm>
          <a:prstGeom prst="rect">
            <a:avLst/>
          </a:prstGeom>
          <a:noFill/>
        </p:spPr>
        <p:txBody>
          <a:bodyPr wrap="square" rtlCol="0">
            <a:spAutoFit/>
          </a:bodyPr>
          <a:lstStyle/>
          <a:p>
            <a:pPr algn="ctr"/>
            <a:r>
              <a:rPr lang="en-US" sz="1300" dirty="0" smtClean="0">
                <a:solidFill>
                  <a:srgbClr val="FF9900"/>
                </a:solidFill>
              </a:rPr>
              <a:t>29% International</a:t>
            </a:r>
            <a:endParaRPr lang="en-US" sz="1300" dirty="0">
              <a:solidFill>
                <a:srgbClr val="FF99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534988" y="4535400"/>
            <a:ext cx="3749675" cy="576000"/>
          </a:xfrm>
          <a:prstGeom prst="roundRect">
            <a:avLst>
              <a:gd name="adj" fmla="val 19621"/>
            </a:avLst>
          </a:prstGeom>
          <a:solidFill>
            <a:srgbClr val="003F87"/>
          </a:solidFill>
          <a:ln>
            <a:noFill/>
          </a:ln>
          <a:effectLst>
            <a:glow rad="63500">
              <a:schemeClr val="accent3">
                <a:satMod val="175000"/>
                <a:alpha val="40000"/>
              </a:schemeClr>
            </a:glo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fontAlgn="auto">
              <a:spcBef>
                <a:spcPts val="0"/>
              </a:spcBef>
              <a:spcAft>
                <a:spcPts val="0"/>
              </a:spcAft>
            </a:pPr>
            <a:r>
              <a:rPr lang="en-GB" sz="1300" b="1" dirty="0" smtClean="0">
                <a:solidFill>
                  <a:schemeClr val="bg1"/>
                </a:solidFill>
              </a:rPr>
              <a:t>Spanish Construction</a:t>
            </a:r>
          </a:p>
          <a:p>
            <a:pPr algn="ctr" fontAlgn="auto">
              <a:spcBef>
                <a:spcPts val="0"/>
              </a:spcBef>
              <a:spcAft>
                <a:spcPts val="0"/>
              </a:spcAft>
            </a:pPr>
            <a:r>
              <a:rPr lang="en-US" sz="1200" dirty="0" smtClean="0">
                <a:solidFill>
                  <a:schemeClr val="bg1"/>
                </a:solidFill>
              </a:rPr>
              <a:t>Capacity adjustment to market situation</a:t>
            </a:r>
          </a:p>
        </p:txBody>
      </p:sp>
      <p:sp>
        <p:nvSpPr>
          <p:cNvPr id="37" name="Text Placeholder 1"/>
          <p:cNvSpPr txBox="1">
            <a:spLocks/>
          </p:cNvSpPr>
          <p:nvPr/>
        </p:nvSpPr>
        <p:spPr bwMode="gray">
          <a:xfrm>
            <a:off x="534988" y="3929911"/>
            <a:ext cx="8061326" cy="492443"/>
          </a:xfrm>
          <a:prstGeom prst="rect">
            <a:avLst/>
          </a:prstGeom>
        </p:spPr>
        <p:txBody>
          <a:bodyPr vert="horz" wrap="square" lIns="0" tIns="45720" rIns="0" bIns="45720" rtlCol="0">
            <a:spAutoFit/>
          </a:bodyPr>
          <a:lstStyle>
            <a:lvl1pPr marL="0" indent="0" algn="l" rtl="0" eaLnBrk="1" fontAlgn="base" hangingPunct="1">
              <a:lnSpc>
                <a:spcPct val="100000"/>
              </a:lnSpc>
              <a:spcBef>
                <a:spcPts val="0"/>
              </a:spcBef>
              <a:spcAft>
                <a:spcPts val="600"/>
              </a:spcAft>
              <a:buFont typeface="Arial" charset="0"/>
              <a:buNone/>
              <a:defRPr sz="1600" b="0" i="0" kern="1200" spc="0" baseline="0">
                <a:solidFill>
                  <a:schemeClr val="tx1"/>
                </a:solidFill>
                <a:latin typeface="Arial" pitchFamily="34" charset="0"/>
                <a:ea typeface="Arial" pitchFamily="-105" charset="-52"/>
                <a:cs typeface="Arial" pitchFamily="34" charset="0"/>
              </a:defRPr>
            </a:lvl1pPr>
            <a:lvl2pPr marL="177800" indent="227013" algn="l" rtl="0" eaLnBrk="1" fontAlgn="base" hangingPunct="1">
              <a:lnSpc>
                <a:spcPct val="100000"/>
              </a:lnSpc>
              <a:spcBef>
                <a:spcPts val="0"/>
              </a:spcBef>
              <a:spcAft>
                <a:spcPts val="600"/>
              </a:spcAft>
              <a:buFont typeface="Wingdings" pitchFamily="2" charset="2"/>
              <a:buChar char="§"/>
              <a:defRPr sz="1600" b="0" i="0" kern="1200" spc="0" baseline="0">
                <a:solidFill>
                  <a:schemeClr val="tx1"/>
                </a:solidFill>
                <a:latin typeface="Arial" pitchFamily="34" charset="0"/>
                <a:ea typeface="Arial" pitchFamily="-105" charset="-52"/>
                <a:cs typeface="Arial" pitchFamily="34" charset="0"/>
              </a:defRPr>
            </a:lvl2pPr>
            <a:lvl3pPr marL="450850" indent="227013" algn="l" rtl="0" eaLnBrk="1" fontAlgn="base" hangingPunct="1">
              <a:lnSpc>
                <a:spcPct val="100000"/>
              </a:lnSpc>
              <a:spcBef>
                <a:spcPts val="0"/>
              </a:spcBef>
              <a:spcAft>
                <a:spcPts val="600"/>
              </a:spcAft>
              <a:buFont typeface="Arial" charset="0"/>
              <a:buNone/>
              <a:defRPr sz="1600" b="0" i="0" kern="1200" spc="0" baseline="0">
                <a:solidFill>
                  <a:schemeClr val="tx1"/>
                </a:solidFill>
                <a:latin typeface="Arial" pitchFamily="34" charset="0"/>
                <a:ea typeface="Arial" pitchFamily="-105" charset="-52"/>
                <a:cs typeface="Arial" pitchFamily="34" charset="0"/>
              </a:defRPr>
            </a:lvl3pPr>
            <a:lvl4pPr marL="712788" indent="227013" algn="l" rtl="0" eaLnBrk="1" fontAlgn="base" hangingPunct="1">
              <a:lnSpc>
                <a:spcPct val="100000"/>
              </a:lnSpc>
              <a:spcBef>
                <a:spcPts val="0"/>
              </a:spcBef>
              <a:spcAft>
                <a:spcPts val="600"/>
              </a:spcAft>
              <a:buFont typeface="Arial" charset="0"/>
              <a:buNone/>
              <a:defRPr sz="1600" b="0" i="0" kern="1200" spc="0" baseline="0">
                <a:solidFill>
                  <a:schemeClr val="tx1"/>
                </a:solidFill>
                <a:latin typeface="Arial" pitchFamily="34" charset="0"/>
                <a:ea typeface="Arial" pitchFamily="-105" charset="-52"/>
                <a:cs typeface="Arial" pitchFamily="34" charset="0"/>
              </a:defRPr>
            </a:lvl4pPr>
            <a:lvl5pPr marL="985838" indent="227013" algn="l" rtl="0" eaLnBrk="1" fontAlgn="base" hangingPunct="1">
              <a:lnSpc>
                <a:spcPct val="100000"/>
              </a:lnSpc>
              <a:spcBef>
                <a:spcPts val="0"/>
              </a:spcBef>
              <a:spcAft>
                <a:spcPts val="600"/>
              </a:spcAft>
              <a:buFont typeface="Lucida Grande"/>
              <a:buChar char="–"/>
              <a:defRPr sz="1600" b="0" i="0" kern="1200" spc="0" baseline="0">
                <a:solidFill>
                  <a:schemeClr val="tx1"/>
                </a:solidFill>
                <a:latin typeface="Arial" pitchFamily="34" charset="0"/>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300" b="1" dirty="0" smtClean="0">
                <a:solidFill>
                  <a:srgbClr val="003F87"/>
                </a:solidFill>
              </a:rPr>
              <a:t>Spanish Construction capacity adjustment and bolstering International Construction in selective and high growth potential geographies</a:t>
            </a:r>
          </a:p>
        </p:txBody>
      </p:sp>
      <p:sp>
        <p:nvSpPr>
          <p:cNvPr id="47" name="Rounded Rectangle 46"/>
          <p:cNvSpPr/>
          <p:nvPr/>
        </p:nvSpPr>
        <p:spPr>
          <a:xfrm>
            <a:off x="4856163" y="4535399"/>
            <a:ext cx="3740150" cy="576000"/>
          </a:xfrm>
          <a:prstGeom prst="roundRect">
            <a:avLst>
              <a:gd name="adj" fmla="val 18636"/>
            </a:avLst>
          </a:prstGeom>
          <a:solidFill>
            <a:srgbClr val="004187"/>
          </a:solidFill>
          <a:ln>
            <a:noFill/>
          </a:ln>
          <a:effectLst>
            <a:glow rad="63500">
              <a:schemeClr val="accent3">
                <a:satMod val="175000"/>
                <a:alpha val="40000"/>
              </a:schemeClr>
            </a:glo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fontAlgn="auto">
              <a:spcBef>
                <a:spcPts val="0"/>
              </a:spcBef>
              <a:spcAft>
                <a:spcPts val="0"/>
              </a:spcAft>
            </a:pPr>
            <a:r>
              <a:rPr lang="en-GB" sz="1300" b="1" dirty="0" smtClean="0">
                <a:solidFill>
                  <a:schemeClr val="bg1"/>
                </a:solidFill>
              </a:rPr>
              <a:t>International Construction </a:t>
            </a:r>
          </a:p>
          <a:p>
            <a:pPr algn="ctr" fontAlgn="auto">
              <a:spcBef>
                <a:spcPts val="0"/>
              </a:spcBef>
              <a:spcAft>
                <a:spcPts val="0"/>
              </a:spcAft>
            </a:pPr>
            <a:r>
              <a:rPr lang="en-US" sz="1200" dirty="0" smtClean="0">
                <a:solidFill>
                  <a:schemeClr val="bg1"/>
                </a:solidFill>
              </a:rPr>
              <a:t>Profitability boost based on specific geographies</a:t>
            </a:r>
            <a:endParaRPr lang="en-GB" sz="1200" dirty="0" smtClean="0">
              <a:solidFill>
                <a:schemeClr val="bg1"/>
              </a:solidFill>
            </a:endParaRPr>
          </a:p>
        </p:txBody>
      </p:sp>
      <p:sp>
        <p:nvSpPr>
          <p:cNvPr id="30" name="TextBox 29"/>
          <p:cNvSpPr txBox="1"/>
          <p:nvPr/>
        </p:nvSpPr>
        <p:spPr>
          <a:xfrm>
            <a:off x="559854" y="5318663"/>
            <a:ext cx="4007384" cy="907941"/>
          </a:xfrm>
          <a:prstGeom prst="rect">
            <a:avLst/>
          </a:prstGeom>
          <a:noFill/>
        </p:spPr>
        <p:txBody>
          <a:bodyPr wrap="square" rtlCol="0">
            <a:spAutoFit/>
          </a:bodyPr>
          <a:lstStyle/>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Personnel reduction in progress to adapt to current market conditions</a:t>
            </a:r>
          </a:p>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Downscaling commercial structure, adapting it to the current market situation</a:t>
            </a:r>
          </a:p>
        </p:txBody>
      </p:sp>
      <p:sp>
        <p:nvSpPr>
          <p:cNvPr id="61" name="TextBox 60"/>
          <p:cNvSpPr txBox="1"/>
          <p:nvPr/>
        </p:nvSpPr>
        <p:spPr>
          <a:xfrm>
            <a:off x="4856162" y="5325483"/>
            <a:ext cx="3740151" cy="1092607"/>
          </a:xfrm>
          <a:prstGeom prst="rect">
            <a:avLst/>
          </a:prstGeom>
          <a:noFill/>
        </p:spPr>
        <p:txBody>
          <a:bodyPr wrap="square" rtlCol="0">
            <a:spAutoFit/>
          </a:bodyPr>
          <a:lstStyle/>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Selective projects and market activity: specific geographies in Latin America and MENA, and selected projects in the USA</a:t>
            </a:r>
          </a:p>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Industrial business growth in certain Latin American geographies</a:t>
            </a:r>
          </a:p>
        </p:txBody>
      </p:sp>
      <p:sp>
        <p:nvSpPr>
          <p:cNvPr id="13" name="Text Box 40"/>
          <p:cNvSpPr txBox="1">
            <a:spLocks noChangeArrowheads="1"/>
          </p:cNvSpPr>
          <p:nvPr/>
        </p:nvSpPr>
        <p:spPr bwMode="auto">
          <a:xfrm>
            <a:off x="1113988" y="967389"/>
            <a:ext cx="3015569" cy="292388"/>
          </a:xfrm>
          <a:prstGeom prst="rect">
            <a:avLst/>
          </a:prstGeom>
          <a:noFill/>
          <a:ln w="9525">
            <a:noFill/>
            <a:miter lim="800000"/>
            <a:headEnd/>
            <a:tailEnd/>
          </a:ln>
        </p:spPr>
        <p:txBody>
          <a:bodyPr wrap="none">
            <a:spAutoFit/>
          </a:bodyPr>
          <a:lstStyle/>
          <a:p>
            <a:pPr algn="ctr">
              <a:spcBef>
                <a:spcPct val="50000"/>
              </a:spcBef>
            </a:pPr>
            <a:r>
              <a:rPr lang="en-US" sz="1300" dirty="0" smtClean="0">
                <a:solidFill>
                  <a:srgbClr val="003F87"/>
                </a:solidFill>
              </a:rPr>
              <a:t>2013 Revenues by Business Segment</a:t>
            </a:r>
            <a:endParaRPr lang="en-US" sz="1300" baseline="30000" dirty="0">
              <a:solidFill>
                <a:srgbClr val="003F87"/>
              </a:solidFill>
            </a:endParaRPr>
          </a:p>
        </p:txBody>
      </p:sp>
      <p:sp>
        <p:nvSpPr>
          <p:cNvPr id="14" name="Text Box 41"/>
          <p:cNvSpPr txBox="1">
            <a:spLocks noChangeArrowheads="1"/>
          </p:cNvSpPr>
          <p:nvPr/>
        </p:nvSpPr>
        <p:spPr bwMode="auto">
          <a:xfrm>
            <a:off x="5407024" y="967389"/>
            <a:ext cx="2878160" cy="292388"/>
          </a:xfrm>
          <a:prstGeom prst="rect">
            <a:avLst/>
          </a:prstGeom>
          <a:noFill/>
          <a:ln w="9525">
            <a:noFill/>
            <a:miter lim="800000"/>
            <a:headEnd/>
            <a:tailEnd/>
          </a:ln>
        </p:spPr>
        <p:txBody>
          <a:bodyPr wrap="none">
            <a:spAutoFit/>
          </a:bodyPr>
          <a:lstStyle/>
          <a:p>
            <a:pPr algn="ctr">
              <a:spcBef>
                <a:spcPct val="50000"/>
              </a:spcBef>
            </a:pPr>
            <a:r>
              <a:rPr lang="en-US" sz="1300" dirty="0" smtClean="0">
                <a:solidFill>
                  <a:srgbClr val="003F87"/>
                </a:solidFill>
              </a:rPr>
              <a:t>2013 Revenues by Geographic Area</a:t>
            </a:r>
            <a:endParaRPr lang="en-US" sz="1300" baseline="30000" dirty="0">
              <a:solidFill>
                <a:srgbClr val="003F87"/>
              </a:solidFill>
            </a:endParaRPr>
          </a:p>
        </p:txBody>
      </p:sp>
      <p:graphicFrame>
        <p:nvGraphicFramePr>
          <p:cNvPr id="57" name="Object 124"/>
          <p:cNvGraphicFramePr>
            <a:graphicFrameLocks/>
          </p:cNvGraphicFramePr>
          <p:nvPr/>
        </p:nvGraphicFramePr>
        <p:xfrm>
          <a:off x="5844977" y="1790709"/>
          <a:ext cx="1800622" cy="1817469"/>
        </p:xfrm>
        <a:graphic>
          <a:graphicData uri="http://schemas.openxmlformats.org/drawingml/2006/chart">
            <c:chart xmlns:c="http://schemas.openxmlformats.org/drawingml/2006/chart" xmlns:r="http://schemas.openxmlformats.org/officeDocument/2006/relationships" r:id="rId3"/>
          </a:graphicData>
        </a:graphic>
      </p:graphicFrame>
      <p:sp>
        <p:nvSpPr>
          <p:cNvPr id="58" name="Rectangle 132"/>
          <p:cNvSpPr>
            <a:spLocks noChangeArrowheads="1"/>
          </p:cNvSpPr>
          <p:nvPr/>
        </p:nvSpPr>
        <p:spPr bwMode="auto">
          <a:xfrm>
            <a:off x="5051425" y="1516112"/>
            <a:ext cx="662361" cy="461665"/>
          </a:xfrm>
          <a:prstGeom prst="rect">
            <a:avLst/>
          </a:prstGeom>
          <a:noFill/>
          <a:ln w="9525">
            <a:noFill/>
            <a:miter lim="800000"/>
            <a:headEnd/>
            <a:tailEnd/>
          </a:ln>
        </p:spPr>
        <p:txBody>
          <a:bodyPr wrap="none" anchor="ctr">
            <a:spAutoFit/>
          </a:bodyPr>
          <a:lstStyle/>
          <a:p>
            <a:pPr eaLnBrk="0" hangingPunct="0"/>
            <a:r>
              <a:rPr lang="en-US" sz="1200" dirty="0" smtClean="0">
                <a:solidFill>
                  <a:srgbClr val="003F87"/>
                </a:solidFill>
              </a:rPr>
              <a:t>Spain: </a:t>
            </a:r>
            <a:br>
              <a:rPr lang="en-US" sz="1200" dirty="0" smtClean="0">
                <a:solidFill>
                  <a:srgbClr val="003F87"/>
                </a:solidFill>
              </a:rPr>
            </a:br>
            <a:r>
              <a:rPr lang="en-US" sz="1200" dirty="0" smtClean="0">
                <a:solidFill>
                  <a:srgbClr val="003F87"/>
                </a:solidFill>
              </a:rPr>
              <a:t>56%</a:t>
            </a:r>
            <a:endParaRPr lang="en-US" sz="1200" dirty="0">
              <a:solidFill>
                <a:srgbClr val="003F87"/>
              </a:solidFill>
            </a:endParaRPr>
          </a:p>
        </p:txBody>
      </p:sp>
      <p:sp>
        <p:nvSpPr>
          <p:cNvPr id="59" name="Line 133"/>
          <p:cNvSpPr>
            <a:spLocks noChangeShapeType="1"/>
          </p:cNvSpPr>
          <p:nvPr/>
        </p:nvSpPr>
        <p:spPr bwMode="auto">
          <a:xfrm>
            <a:off x="5075238" y="3375025"/>
            <a:ext cx="1894522" cy="0"/>
          </a:xfrm>
          <a:prstGeom prst="line">
            <a:avLst/>
          </a:prstGeom>
          <a:noFill/>
          <a:ln w="12700">
            <a:solidFill>
              <a:srgbClr val="003F87"/>
            </a:solidFill>
            <a:round/>
            <a:headEnd/>
            <a:tailEnd type="oval" w="med" len="med"/>
          </a:ln>
        </p:spPr>
        <p:txBody>
          <a:bodyPr/>
          <a:lstStyle/>
          <a:p>
            <a:endParaRPr lang="en-US" sz="1800">
              <a:solidFill>
                <a:srgbClr val="FF0000"/>
              </a:solidFill>
              <a:latin typeface="Trebuchet MS" pitchFamily="34" charset="0"/>
              <a:ea typeface="+mn-ea"/>
              <a:cs typeface="+mn-cs"/>
            </a:endParaRPr>
          </a:p>
        </p:txBody>
      </p:sp>
      <p:sp>
        <p:nvSpPr>
          <p:cNvPr id="60" name="Rectangle 136"/>
          <p:cNvSpPr>
            <a:spLocks noChangeArrowheads="1"/>
          </p:cNvSpPr>
          <p:nvPr/>
        </p:nvSpPr>
        <p:spPr bwMode="auto">
          <a:xfrm>
            <a:off x="7595419" y="3084855"/>
            <a:ext cx="1153294" cy="276999"/>
          </a:xfrm>
          <a:prstGeom prst="rect">
            <a:avLst/>
          </a:prstGeom>
          <a:noFill/>
          <a:ln w="9525">
            <a:noFill/>
            <a:miter lim="800000"/>
            <a:headEnd/>
            <a:tailEnd/>
          </a:ln>
        </p:spPr>
        <p:txBody>
          <a:bodyPr wrap="square" anchor="ctr">
            <a:spAutoFit/>
          </a:bodyPr>
          <a:lstStyle/>
          <a:p>
            <a:pPr algn="r" eaLnBrk="0" hangingPunct="0"/>
            <a:r>
              <a:rPr lang="en-US" sz="1200" dirty="0" smtClean="0">
                <a:solidFill>
                  <a:srgbClr val="003F87"/>
                </a:solidFill>
              </a:rPr>
              <a:t>Europe: 6%</a:t>
            </a:r>
            <a:endParaRPr lang="en-US" sz="1200" dirty="0">
              <a:solidFill>
                <a:srgbClr val="003F87"/>
              </a:solidFill>
            </a:endParaRPr>
          </a:p>
        </p:txBody>
      </p:sp>
      <p:sp>
        <p:nvSpPr>
          <p:cNvPr id="62" name="Line 137"/>
          <p:cNvSpPr>
            <a:spLocks noChangeShapeType="1"/>
          </p:cNvSpPr>
          <p:nvPr/>
        </p:nvSpPr>
        <p:spPr bwMode="auto">
          <a:xfrm>
            <a:off x="7060557" y="1982788"/>
            <a:ext cx="1535756" cy="1"/>
          </a:xfrm>
          <a:prstGeom prst="line">
            <a:avLst/>
          </a:prstGeom>
          <a:noFill/>
          <a:ln w="12700">
            <a:solidFill>
              <a:srgbClr val="003F87"/>
            </a:solidFill>
            <a:round/>
            <a:headEnd type="oval" w="med" len="med"/>
            <a:tailEnd/>
          </a:ln>
        </p:spPr>
        <p:txBody>
          <a:bodyPr/>
          <a:lstStyle/>
          <a:p>
            <a:endParaRPr lang="en-US" sz="1800">
              <a:solidFill>
                <a:srgbClr val="FF0000"/>
              </a:solidFill>
              <a:latin typeface="Trebuchet MS" pitchFamily="34" charset="0"/>
              <a:ea typeface="+mn-ea"/>
              <a:cs typeface="+mn-cs"/>
            </a:endParaRPr>
          </a:p>
        </p:txBody>
      </p:sp>
      <p:sp>
        <p:nvSpPr>
          <p:cNvPr id="65" name="Line 133"/>
          <p:cNvSpPr>
            <a:spLocks noChangeShapeType="1"/>
          </p:cNvSpPr>
          <p:nvPr/>
        </p:nvSpPr>
        <p:spPr bwMode="auto">
          <a:xfrm flipV="1">
            <a:off x="5075238" y="1975544"/>
            <a:ext cx="1368425" cy="0"/>
          </a:xfrm>
          <a:prstGeom prst="line">
            <a:avLst/>
          </a:prstGeom>
          <a:noFill/>
          <a:ln w="12700">
            <a:solidFill>
              <a:srgbClr val="003F87"/>
            </a:solidFill>
            <a:round/>
            <a:headEnd/>
            <a:tailEnd type="oval" w="med" len="med"/>
          </a:ln>
        </p:spPr>
        <p:txBody>
          <a:bodyPr/>
          <a:lstStyle/>
          <a:p>
            <a:endParaRPr lang="en-US" sz="1800">
              <a:solidFill>
                <a:srgbClr val="FF0000"/>
              </a:solidFill>
              <a:latin typeface="Trebuchet MS" pitchFamily="34" charset="0"/>
              <a:ea typeface="+mn-ea"/>
              <a:cs typeface="+mn-cs"/>
            </a:endParaRPr>
          </a:p>
        </p:txBody>
      </p:sp>
      <p:sp>
        <p:nvSpPr>
          <p:cNvPr id="66" name="Rectangle 132"/>
          <p:cNvSpPr>
            <a:spLocks noChangeArrowheads="1"/>
          </p:cNvSpPr>
          <p:nvPr/>
        </p:nvSpPr>
        <p:spPr bwMode="auto">
          <a:xfrm>
            <a:off x="5003800" y="3085996"/>
            <a:ext cx="1081088" cy="276999"/>
          </a:xfrm>
          <a:prstGeom prst="rect">
            <a:avLst/>
          </a:prstGeom>
          <a:noFill/>
          <a:ln w="9525">
            <a:noFill/>
            <a:miter lim="800000"/>
            <a:headEnd/>
            <a:tailEnd/>
          </a:ln>
        </p:spPr>
        <p:txBody>
          <a:bodyPr wrap="square" anchor="ctr">
            <a:spAutoFit/>
          </a:bodyPr>
          <a:lstStyle/>
          <a:p>
            <a:pPr eaLnBrk="0" hangingPunct="0"/>
            <a:r>
              <a:rPr lang="en-US" sz="1200" dirty="0" smtClean="0">
                <a:solidFill>
                  <a:srgbClr val="003F87"/>
                </a:solidFill>
              </a:rPr>
              <a:t>Others : 4%</a:t>
            </a:r>
            <a:endParaRPr lang="en-US" sz="1200" dirty="0">
              <a:solidFill>
                <a:srgbClr val="003F87"/>
              </a:solidFill>
            </a:endParaRPr>
          </a:p>
        </p:txBody>
      </p:sp>
      <p:sp>
        <p:nvSpPr>
          <p:cNvPr id="67" name="Line 133"/>
          <p:cNvSpPr>
            <a:spLocks noChangeShapeType="1"/>
          </p:cNvSpPr>
          <p:nvPr/>
        </p:nvSpPr>
        <p:spPr bwMode="auto">
          <a:xfrm flipH="1">
            <a:off x="7264400" y="3375023"/>
            <a:ext cx="1331913" cy="1"/>
          </a:xfrm>
          <a:prstGeom prst="line">
            <a:avLst/>
          </a:prstGeom>
          <a:noFill/>
          <a:ln w="12700">
            <a:solidFill>
              <a:srgbClr val="003F87"/>
            </a:solidFill>
            <a:round/>
            <a:headEnd/>
            <a:tailEnd type="oval" w="med" len="med"/>
          </a:ln>
        </p:spPr>
        <p:txBody>
          <a:bodyPr/>
          <a:lstStyle/>
          <a:p>
            <a:endParaRPr lang="en-US" sz="1800">
              <a:solidFill>
                <a:srgbClr val="003F87"/>
              </a:solidFill>
              <a:latin typeface="Trebuchet MS" pitchFamily="34" charset="0"/>
              <a:ea typeface="+mn-ea"/>
              <a:cs typeface="+mn-cs"/>
            </a:endParaRPr>
          </a:p>
        </p:txBody>
      </p:sp>
      <p:sp>
        <p:nvSpPr>
          <p:cNvPr id="68" name="Rectangle 136"/>
          <p:cNvSpPr>
            <a:spLocks noChangeArrowheads="1"/>
          </p:cNvSpPr>
          <p:nvPr/>
        </p:nvSpPr>
        <p:spPr bwMode="auto">
          <a:xfrm>
            <a:off x="7451725" y="1514778"/>
            <a:ext cx="1296988" cy="461665"/>
          </a:xfrm>
          <a:prstGeom prst="rect">
            <a:avLst/>
          </a:prstGeom>
          <a:noFill/>
          <a:ln w="9525">
            <a:noFill/>
            <a:miter lim="800000"/>
            <a:headEnd/>
            <a:tailEnd/>
          </a:ln>
        </p:spPr>
        <p:txBody>
          <a:bodyPr anchor="ctr">
            <a:spAutoFit/>
          </a:bodyPr>
          <a:lstStyle/>
          <a:p>
            <a:pPr algn="r" eaLnBrk="0" hangingPunct="0"/>
            <a:r>
              <a:rPr lang="en-US" sz="1200" dirty="0" smtClean="0">
                <a:solidFill>
                  <a:srgbClr val="003F87"/>
                </a:solidFill>
              </a:rPr>
              <a:t>Latin America: 34%</a:t>
            </a:r>
            <a:endParaRPr lang="en-US" sz="1200" dirty="0">
              <a:solidFill>
                <a:srgbClr val="003F87"/>
              </a:solidFill>
            </a:endParaRPr>
          </a:p>
        </p:txBody>
      </p:sp>
      <p:cxnSp>
        <p:nvCxnSpPr>
          <p:cNvPr id="70" name="Straight Connector 23"/>
          <p:cNvCxnSpPr/>
          <p:nvPr/>
        </p:nvCxnSpPr>
        <p:spPr>
          <a:xfrm>
            <a:off x="4558823" y="5211320"/>
            <a:ext cx="0" cy="1092530"/>
          </a:xfrm>
          <a:prstGeom prst="line">
            <a:avLst/>
          </a:prstGeom>
          <a:ln w="6350">
            <a:solidFill>
              <a:schemeClr val="bg1">
                <a:lumMod val="85000"/>
              </a:schemeClr>
            </a:solidFill>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63" name="Text Box 41"/>
          <p:cNvSpPr txBox="1">
            <a:spLocks noChangeAspect="1" noChangeArrowheads="1"/>
          </p:cNvSpPr>
          <p:nvPr/>
        </p:nvSpPr>
        <p:spPr bwMode="auto">
          <a:xfrm>
            <a:off x="2418802" y="1788431"/>
            <a:ext cx="1527982" cy="276999"/>
          </a:xfrm>
          <a:prstGeom prst="rect">
            <a:avLst/>
          </a:prstGeom>
          <a:noFill/>
          <a:ln w="9525" algn="ctr">
            <a:noFill/>
            <a:miter lim="800000"/>
            <a:headEnd/>
            <a:tailEnd/>
          </a:ln>
        </p:spPr>
        <p:txBody>
          <a:bodyPr wrap="none">
            <a:spAutoFit/>
          </a:bodyPr>
          <a:lstStyle/>
          <a:p>
            <a:pPr>
              <a:spcBef>
                <a:spcPct val="20000"/>
              </a:spcBef>
            </a:pPr>
            <a:r>
              <a:rPr lang="en-US" sz="1200" b="1" dirty="0">
                <a:solidFill>
                  <a:srgbClr val="003F87"/>
                </a:solidFill>
              </a:rPr>
              <a:t>Civil works:  </a:t>
            </a:r>
            <a:r>
              <a:rPr lang="en-US" sz="1200" b="1" dirty="0" smtClean="0">
                <a:solidFill>
                  <a:srgbClr val="003F87"/>
                </a:solidFill>
              </a:rPr>
              <a:t>60%  </a:t>
            </a:r>
            <a:endParaRPr lang="en-US" sz="1200" b="1" dirty="0">
              <a:solidFill>
                <a:srgbClr val="003F87"/>
              </a:solidFill>
            </a:endParaRPr>
          </a:p>
        </p:txBody>
      </p:sp>
      <p:sp>
        <p:nvSpPr>
          <p:cNvPr id="64" name="Text Box 43"/>
          <p:cNvSpPr txBox="1">
            <a:spLocks noChangeAspect="1" noChangeArrowheads="1"/>
          </p:cNvSpPr>
          <p:nvPr/>
        </p:nvSpPr>
        <p:spPr bwMode="auto">
          <a:xfrm>
            <a:off x="2420209" y="2448421"/>
            <a:ext cx="1576387" cy="276999"/>
          </a:xfrm>
          <a:prstGeom prst="rect">
            <a:avLst/>
          </a:prstGeom>
          <a:noFill/>
          <a:ln w="9525" algn="ctr">
            <a:noFill/>
            <a:miter lim="800000"/>
            <a:headEnd/>
            <a:tailEnd/>
          </a:ln>
        </p:spPr>
        <p:txBody>
          <a:bodyPr>
            <a:spAutoFit/>
          </a:bodyPr>
          <a:lstStyle/>
          <a:p>
            <a:pPr>
              <a:spcBef>
                <a:spcPct val="20000"/>
              </a:spcBef>
            </a:pPr>
            <a:r>
              <a:rPr lang="en-US" sz="1200" dirty="0" smtClean="0">
                <a:solidFill>
                  <a:srgbClr val="003F87"/>
                </a:solidFill>
              </a:rPr>
              <a:t>Building</a:t>
            </a:r>
            <a:r>
              <a:rPr lang="en-US" sz="1200" dirty="0">
                <a:solidFill>
                  <a:srgbClr val="003F87"/>
                </a:solidFill>
              </a:rPr>
              <a:t>:  </a:t>
            </a:r>
            <a:r>
              <a:rPr lang="en-US" sz="1200" dirty="0" smtClean="0">
                <a:solidFill>
                  <a:srgbClr val="003F87"/>
                </a:solidFill>
              </a:rPr>
              <a:t>27</a:t>
            </a:r>
            <a:r>
              <a:rPr lang="en-US" sz="1200" b="1" dirty="0" smtClean="0">
                <a:solidFill>
                  <a:srgbClr val="003F87"/>
                </a:solidFill>
              </a:rPr>
              <a:t>%</a:t>
            </a:r>
            <a:r>
              <a:rPr lang="en-US" sz="1200" dirty="0" smtClean="0">
                <a:solidFill>
                  <a:srgbClr val="003F87"/>
                </a:solidFill>
              </a:rPr>
              <a:t>  </a:t>
            </a:r>
            <a:endParaRPr lang="en-US" sz="1200" dirty="0">
              <a:solidFill>
                <a:srgbClr val="003F87"/>
              </a:solidFill>
            </a:endParaRPr>
          </a:p>
        </p:txBody>
      </p:sp>
      <p:sp>
        <p:nvSpPr>
          <p:cNvPr id="69" name="Text Box 44"/>
          <p:cNvSpPr txBox="1">
            <a:spLocks noChangeAspect="1" noChangeArrowheads="1"/>
          </p:cNvSpPr>
          <p:nvPr/>
        </p:nvSpPr>
        <p:spPr bwMode="auto">
          <a:xfrm>
            <a:off x="2433365" y="3145449"/>
            <a:ext cx="1329210" cy="276999"/>
          </a:xfrm>
          <a:prstGeom prst="rect">
            <a:avLst/>
          </a:prstGeom>
          <a:noFill/>
          <a:ln w="9525" algn="ctr">
            <a:noFill/>
            <a:miter lim="800000"/>
            <a:headEnd/>
            <a:tailEnd/>
          </a:ln>
        </p:spPr>
        <p:txBody>
          <a:bodyPr wrap="none">
            <a:spAutoFit/>
          </a:bodyPr>
          <a:lstStyle/>
          <a:p>
            <a:pPr>
              <a:spcBef>
                <a:spcPct val="20000"/>
              </a:spcBef>
            </a:pPr>
            <a:r>
              <a:rPr lang="en-US" sz="1200" dirty="0">
                <a:solidFill>
                  <a:srgbClr val="003F87"/>
                </a:solidFill>
              </a:rPr>
              <a:t>Industrial:  </a:t>
            </a:r>
            <a:r>
              <a:rPr lang="en-US" sz="1200" dirty="0" smtClean="0">
                <a:solidFill>
                  <a:srgbClr val="003F87"/>
                </a:solidFill>
              </a:rPr>
              <a:t>13</a:t>
            </a:r>
            <a:r>
              <a:rPr lang="en-US" sz="1200" b="1" dirty="0" smtClean="0">
                <a:solidFill>
                  <a:srgbClr val="003F87"/>
                </a:solidFill>
              </a:rPr>
              <a:t>%</a:t>
            </a:r>
            <a:r>
              <a:rPr lang="en-US" sz="1200" dirty="0" smtClean="0">
                <a:solidFill>
                  <a:srgbClr val="003F87"/>
                </a:solidFill>
              </a:rPr>
              <a:t>  </a:t>
            </a:r>
            <a:endParaRPr lang="en-US" sz="1200" dirty="0">
              <a:solidFill>
                <a:srgbClr val="003F87"/>
              </a:solidFill>
            </a:endParaRPr>
          </a:p>
        </p:txBody>
      </p:sp>
      <p:pic>
        <p:nvPicPr>
          <p:cNvPr id="71" name="Picture 272"/>
          <p:cNvPicPr>
            <a:picLocks noChangeAspect="1" noChangeArrowheads="1"/>
          </p:cNvPicPr>
          <p:nvPr/>
        </p:nvPicPr>
        <p:blipFill>
          <a:blip r:embed="rId4" cstate="print"/>
          <a:srcRect/>
          <a:stretch>
            <a:fillRect/>
          </a:stretch>
        </p:blipFill>
        <p:spPr bwMode="auto">
          <a:xfrm>
            <a:off x="1112622" y="2243535"/>
            <a:ext cx="885825" cy="531812"/>
          </a:xfrm>
          <a:prstGeom prst="rect">
            <a:avLst/>
          </a:prstGeom>
          <a:noFill/>
          <a:ln w="9525">
            <a:noFill/>
            <a:miter lim="800000"/>
            <a:headEnd/>
            <a:tailEnd/>
          </a:ln>
        </p:spPr>
      </p:pic>
      <p:pic>
        <p:nvPicPr>
          <p:cNvPr id="72" name="Picture 273"/>
          <p:cNvPicPr>
            <a:picLocks noChangeAspect="1" noChangeArrowheads="1"/>
          </p:cNvPicPr>
          <p:nvPr/>
        </p:nvPicPr>
        <p:blipFill>
          <a:blip r:embed="rId5" cstate="print"/>
          <a:srcRect/>
          <a:stretch>
            <a:fillRect/>
          </a:stretch>
        </p:blipFill>
        <p:spPr bwMode="auto">
          <a:xfrm>
            <a:off x="1142127" y="1450870"/>
            <a:ext cx="847725" cy="709613"/>
          </a:xfrm>
          <a:prstGeom prst="rect">
            <a:avLst/>
          </a:prstGeom>
          <a:noFill/>
          <a:ln w="9525">
            <a:noFill/>
            <a:miter lim="800000"/>
            <a:headEnd/>
            <a:tailEnd/>
          </a:ln>
        </p:spPr>
      </p:pic>
      <p:grpSp>
        <p:nvGrpSpPr>
          <p:cNvPr id="73" name="Group 377"/>
          <p:cNvGrpSpPr>
            <a:grpSpLocks/>
          </p:cNvGrpSpPr>
          <p:nvPr/>
        </p:nvGrpSpPr>
        <p:grpSpPr bwMode="auto">
          <a:xfrm>
            <a:off x="1022110" y="2964599"/>
            <a:ext cx="1233488" cy="500063"/>
            <a:chOff x="-12" y="783"/>
            <a:chExt cx="5784" cy="2754"/>
          </a:xfrm>
        </p:grpSpPr>
        <p:pic>
          <p:nvPicPr>
            <p:cNvPr id="74" name="Picture 375"/>
            <p:cNvPicPr>
              <a:picLocks noChangeAspect="1" noChangeArrowheads="1"/>
            </p:cNvPicPr>
            <p:nvPr/>
          </p:nvPicPr>
          <p:blipFill>
            <a:blip r:embed="rId6" cstate="print"/>
            <a:srcRect/>
            <a:stretch>
              <a:fillRect/>
            </a:stretch>
          </p:blipFill>
          <p:spPr bwMode="auto">
            <a:xfrm>
              <a:off x="-12" y="783"/>
              <a:ext cx="5784" cy="2754"/>
            </a:xfrm>
            <a:prstGeom prst="rect">
              <a:avLst/>
            </a:prstGeom>
            <a:noFill/>
            <a:ln w="9525">
              <a:noFill/>
              <a:miter lim="800000"/>
              <a:headEnd/>
              <a:tailEnd/>
            </a:ln>
          </p:spPr>
        </p:pic>
        <p:sp>
          <p:nvSpPr>
            <p:cNvPr id="75" name="Rectangle 376"/>
            <p:cNvSpPr>
              <a:spLocks noChangeArrowheads="1"/>
            </p:cNvSpPr>
            <p:nvPr/>
          </p:nvSpPr>
          <p:spPr bwMode="auto">
            <a:xfrm>
              <a:off x="723" y="946"/>
              <a:ext cx="5037" cy="224"/>
            </a:xfrm>
            <a:prstGeom prst="rect">
              <a:avLst/>
            </a:prstGeom>
            <a:solidFill>
              <a:srgbClr val="FFFFFF"/>
            </a:solidFill>
            <a:ln w="9525">
              <a:noFill/>
              <a:miter lim="800000"/>
              <a:headEnd/>
              <a:tailEnd/>
            </a:ln>
          </p:spPr>
          <p:txBody>
            <a:bodyPr wrap="none" anchor="ctr"/>
            <a:lstStyle/>
            <a:p>
              <a:endParaRPr lang="en-US">
                <a:solidFill>
                  <a:srgbClr val="003F87"/>
                </a:solidFill>
              </a:endParaRPr>
            </a:p>
          </p:txBody>
        </p:sp>
      </p:grpSp>
      <p:sp>
        <p:nvSpPr>
          <p:cNvPr id="77" name="Text Box 21"/>
          <p:cNvSpPr txBox="1">
            <a:spLocks noChangeArrowheads="1"/>
          </p:cNvSpPr>
          <p:nvPr/>
        </p:nvSpPr>
        <p:spPr bwMode="auto">
          <a:xfrm>
            <a:off x="2017713" y="182563"/>
            <a:ext cx="6854825" cy="369887"/>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smtClean="0">
                <a:solidFill>
                  <a:schemeClr val="bg1"/>
                </a:solidFill>
              </a:rPr>
              <a:t>Construction</a:t>
            </a:r>
            <a:endParaRPr lang="en-US" b="1" dirty="0">
              <a:solidFill>
                <a:schemeClr val="bg1"/>
              </a:solidFill>
            </a:endParaRPr>
          </a:p>
        </p:txBody>
      </p:sp>
      <p:pic>
        <p:nvPicPr>
          <p:cNvPr id="78" name="Picture 30" descr="FCC blanco"/>
          <p:cNvPicPr>
            <a:picLocks noChangeAspect="1" noChangeArrowheads="1"/>
          </p:cNvPicPr>
          <p:nvPr/>
        </p:nvPicPr>
        <p:blipFill>
          <a:blip r:embed="rId7"/>
          <a:srcRect/>
          <a:stretch>
            <a:fillRect/>
          </a:stretch>
        </p:blipFill>
        <p:spPr bwMode="auto">
          <a:xfrm>
            <a:off x="395288" y="168275"/>
            <a:ext cx="942975" cy="531813"/>
          </a:xfrm>
          <a:prstGeom prst="rect">
            <a:avLst/>
          </a:prstGeom>
          <a:noFill/>
          <a:ln w="9525">
            <a:noFill/>
            <a:miter lim="800000"/>
            <a:headEnd/>
            <a:tailEnd/>
          </a:ln>
        </p:spPr>
      </p:pic>
      <p:sp>
        <p:nvSpPr>
          <p:cNvPr id="79" name="Text Box 8"/>
          <p:cNvSpPr txBox="1">
            <a:spLocks noChangeArrowheads="1"/>
          </p:cNvSpPr>
          <p:nvPr/>
        </p:nvSpPr>
        <p:spPr bwMode="auto">
          <a:xfrm>
            <a:off x="1216025" y="454025"/>
            <a:ext cx="730250" cy="122238"/>
          </a:xfrm>
          <a:prstGeom prst="rect">
            <a:avLst/>
          </a:prstGeom>
          <a:noFill/>
          <a:ln w="9525">
            <a:noFill/>
            <a:miter lim="800000"/>
            <a:headEnd/>
            <a:tailEnd/>
          </a:ln>
        </p:spPr>
        <p:txBody>
          <a:bodyPr wrap="none" lIns="0" tIns="0" rIns="0" bIns="0">
            <a:spAutoFit/>
          </a:bodyPr>
          <a:lstStyle/>
          <a:p>
            <a:pPr eaLnBrk="0" hangingPunct="0"/>
            <a:r>
              <a:rPr lang="en-US" sz="800" i="1" dirty="0">
                <a:solidFill>
                  <a:schemeClr val="bg1"/>
                </a:solidFill>
              </a:rPr>
              <a:t>Citizen Services</a:t>
            </a:r>
          </a:p>
        </p:txBody>
      </p:sp>
      <p:sp>
        <p:nvSpPr>
          <p:cNvPr id="80" name="Rectangle 6"/>
          <p:cNvSpPr>
            <a:spLocks noGrp="1" noChangeArrowheads="1"/>
          </p:cNvSpPr>
          <p:nvPr>
            <p:ph type="sldNum" sz="quarter" idx="12"/>
          </p:nvPr>
        </p:nvSpPr>
        <p:spPr>
          <a:xfrm>
            <a:off x="7061200" y="6573838"/>
            <a:ext cx="1905000" cy="153888"/>
          </a:xfrm>
        </p:spPr>
        <p:txBody>
          <a:bodyPr/>
          <a:lstStyle/>
          <a:p>
            <a:pPr>
              <a:defRPr/>
            </a:pPr>
            <a:fld id="{8394EB68-7EAC-4409-83C5-3BF12EC1CBF5}" type="slidenum">
              <a:rPr lang="es-ES_tradnl" sz="1000" smtClean="0">
                <a:latin typeface="Arial" charset="0"/>
                <a:ea typeface="ＭＳ Ｐゴシック" charset="-128"/>
              </a:rPr>
              <a:pPr>
                <a:defRPr/>
              </a:pPr>
              <a:t>14</a:t>
            </a:fld>
            <a:endParaRPr lang="es-ES_tradnl" sz="1000" dirty="0" smtClean="0">
              <a:latin typeface="Arial" charset="0"/>
              <a:ea typeface="ＭＳ Ｐゴシック" charset="-128"/>
            </a:endParaRPr>
          </a:p>
        </p:txBody>
      </p:sp>
    </p:spTree>
    <p:extLst>
      <p:ext uri="{BB962C8B-B14F-4D97-AF65-F5344CB8AC3E}">
        <p14:creationId xmlns:p14="http://schemas.microsoft.com/office/powerpoint/2010/main" xmlns="" val="566484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Picture 3"/>
          <p:cNvPicPr>
            <a:picLocks noChangeAspect="1" noChangeArrowheads="1"/>
          </p:cNvPicPr>
          <p:nvPr/>
        </p:nvPicPr>
        <p:blipFill>
          <a:blip r:embed="rId3"/>
          <a:srcRect/>
          <a:stretch>
            <a:fillRect/>
          </a:stretch>
        </p:blipFill>
        <p:spPr bwMode="auto">
          <a:xfrm>
            <a:off x="-775502" y="1197750"/>
            <a:ext cx="10718156" cy="5720686"/>
          </a:xfrm>
          <a:prstGeom prst="rect">
            <a:avLst/>
          </a:prstGeom>
          <a:noFill/>
          <a:ln w="9525">
            <a:noFill/>
            <a:miter lim="800000"/>
            <a:headEnd/>
            <a:tailEnd/>
          </a:ln>
          <a:effectLst/>
        </p:spPr>
      </p:pic>
      <p:sp>
        <p:nvSpPr>
          <p:cNvPr id="289" name="Rectangle 208"/>
          <p:cNvSpPr>
            <a:spLocks noChangeArrowheads="1"/>
          </p:cNvSpPr>
          <p:nvPr/>
        </p:nvSpPr>
        <p:spPr bwMode="auto">
          <a:xfrm>
            <a:off x="0" y="688975"/>
            <a:ext cx="9144000" cy="6169025"/>
          </a:xfrm>
          <a:prstGeom prst="rect">
            <a:avLst/>
          </a:prstGeom>
          <a:solidFill>
            <a:srgbClr val="FFFFFF">
              <a:alpha val="39999"/>
            </a:srgbClr>
          </a:solidFill>
          <a:ln w="9525">
            <a:noFill/>
            <a:miter lim="800000"/>
            <a:headEnd/>
            <a:tailEnd/>
          </a:ln>
        </p:spPr>
        <p:txBody>
          <a:bodyPr wrap="none" anchor="ctr"/>
          <a:lstStyle/>
          <a:p>
            <a:endParaRPr lang="en-US"/>
          </a:p>
        </p:txBody>
      </p:sp>
      <p:pic>
        <p:nvPicPr>
          <p:cNvPr id="156674" name="Picture 2"/>
          <p:cNvPicPr>
            <a:picLocks noChangeAspect="1" noChangeArrowheads="1"/>
          </p:cNvPicPr>
          <p:nvPr/>
        </p:nvPicPr>
        <p:blipFill>
          <a:blip r:embed="rId4"/>
          <a:srcRect/>
          <a:stretch>
            <a:fillRect/>
          </a:stretch>
        </p:blipFill>
        <p:spPr bwMode="auto">
          <a:xfrm>
            <a:off x="6731000" y="3169920"/>
            <a:ext cx="1804353" cy="1041399"/>
          </a:xfrm>
          <a:prstGeom prst="rect">
            <a:avLst/>
          </a:prstGeom>
          <a:noFill/>
          <a:ln w="9525">
            <a:noFill/>
            <a:miter lim="800000"/>
            <a:headEnd/>
            <a:tailEnd/>
          </a:ln>
          <a:effectLst/>
        </p:spPr>
      </p:pic>
      <p:pic>
        <p:nvPicPr>
          <p:cNvPr id="75" name="74 Imagen" descr="Riad_FAST_MR_03.jpg"/>
          <p:cNvPicPr>
            <a:picLocks noChangeAspect="1"/>
          </p:cNvPicPr>
          <p:nvPr/>
        </p:nvPicPr>
        <p:blipFill>
          <a:blip r:embed="rId5"/>
          <a:stretch>
            <a:fillRect/>
          </a:stretch>
        </p:blipFill>
        <p:spPr>
          <a:xfrm>
            <a:off x="4820744" y="4599255"/>
            <a:ext cx="1792322" cy="1077970"/>
          </a:xfrm>
          <a:prstGeom prst="rect">
            <a:avLst/>
          </a:prstGeom>
        </p:spPr>
      </p:pic>
      <p:pic>
        <p:nvPicPr>
          <p:cNvPr id="156673" name="Picture 1"/>
          <p:cNvPicPr>
            <a:picLocks noChangeAspect="1" noChangeArrowheads="1"/>
          </p:cNvPicPr>
          <p:nvPr/>
        </p:nvPicPr>
        <p:blipFill>
          <a:blip r:embed="rId6"/>
          <a:srcRect/>
          <a:stretch>
            <a:fillRect/>
          </a:stretch>
        </p:blipFill>
        <p:spPr bwMode="auto">
          <a:xfrm>
            <a:off x="2913698" y="3811604"/>
            <a:ext cx="1653540" cy="1064244"/>
          </a:xfrm>
          <a:prstGeom prst="rect">
            <a:avLst/>
          </a:prstGeom>
          <a:noFill/>
          <a:ln w="9525">
            <a:noFill/>
            <a:miter lim="800000"/>
            <a:headEnd/>
            <a:tailEnd/>
          </a:ln>
          <a:effectLst/>
        </p:spPr>
      </p:pic>
      <p:sp>
        <p:nvSpPr>
          <p:cNvPr id="17413" name="Rectangle 5"/>
          <p:cNvSpPr>
            <a:spLocks noChangeArrowheads="1"/>
          </p:cNvSpPr>
          <p:nvPr/>
        </p:nvSpPr>
        <p:spPr bwMode="auto">
          <a:xfrm>
            <a:off x="0" y="0"/>
            <a:ext cx="9144000" cy="6858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n-US"/>
          </a:p>
        </p:txBody>
      </p:sp>
      <p:sp>
        <p:nvSpPr>
          <p:cNvPr id="17414" name="Rectangle 233"/>
          <p:cNvSpPr>
            <a:spLocks noChangeArrowheads="1"/>
          </p:cNvSpPr>
          <p:nvPr/>
        </p:nvSpPr>
        <p:spPr bwMode="auto">
          <a:xfrm>
            <a:off x="8855074" y="1216025"/>
            <a:ext cx="1096447" cy="533876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7415" name="Rectangle 234"/>
          <p:cNvSpPr>
            <a:spLocks noChangeArrowheads="1"/>
          </p:cNvSpPr>
          <p:nvPr/>
        </p:nvSpPr>
        <p:spPr bwMode="auto">
          <a:xfrm>
            <a:off x="-808038" y="1428750"/>
            <a:ext cx="1092201" cy="4943475"/>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7416" name="Line 233"/>
          <p:cNvSpPr>
            <a:spLocks noChangeShapeType="1"/>
          </p:cNvSpPr>
          <p:nvPr/>
        </p:nvSpPr>
        <p:spPr bwMode="auto">
          <a:xfrm flipH="1" flipV="1">
            <a:off x="4053385" y="2647666"/>
            <a:ext cx="121738" cy="471771"/>
          </a:xfrm>
          <a:prstGeom prst="line">
            <a:avLst/>
          </a:prstGeom>
          <a:noFill/>
          <a:ln w="12700">
            <a:solidFill>
              <a:srgbClr val="4D4D4D"/>
            </a:solidFill>
            <a:round/>
            <a:headEnd type="oval" w="med" len="med"/>
            <a:tailEnd type="stealth" w="med" len="med"/>
          </a:ln>
        </p:spPr>
        <p:txBody>
          <a:bodyPr/>
          <a:lstStyle/>
          <a:p>
            <a:endParaRPr lang="en-US"/>
          </a:p>
        </p:txBody>
      </p:sp>
      <p:sp>
        <p:nvSpPr>
          <p:cNvPr id="17418" name="Line 233"/>
          <p:cNvSpPr>
            <a:spLocks noChangeShapeType="1"/>
          </p:cNvSpPr>
          <p:nvPr/>
        </p:nvSpPr>
        <p:spPr bwMode="auto">
          <a:xfrm flipV="1">
            <a:off x="736601" y="2753359"/>
            <a:ext cx="14288" cy="1142364"/>
          </a:xfrm>
          <a:prstGeom prst="line">
            <a:avLst/>
          </a:prstGeom>
          <a:noFill/>
          <a:ln w="12700">
            <a:solidFill>
              <a:srgbClr val="4D4D4D"/>
            </a:solidFill>
            <a:round/>
            <a:headEnd type="oval" w="med" len="med"/>
            <a:tailEnd type="stealth" w="med" len="med"/>
          </a:ln>
        </p:spPr>
        <p:txBody>
          <a:bodyPr/>
          <a:lstStyle/>
          <a:p>
            <a:endParaRPr lang="en-US"/>
          </a:p>
        </p:txBody>
      </p:sp>
      <p:sp>
        <p:nvSpPr>
          <p:cNvPr id="17419" name="Line 233"/>
          <p:cNvSpPr>
            <a:spLocks noChangeShapeType="1"/>
          </p:cNvSpPr>
          <p:nvPr/>
        </p:nvSpPr>
        <p:spPr bwMode="auto">
          <a:xfrm flipH="1" flipV="1">
            <a:off x="1857375" y="4145280"/>
            <a:ext cx="3324" cy="533045"/>
          </a:xfrm>
          <a:prstGeom prst="line">
            <a:avLst/>
          </a:prstGeom>
          <a:noFill/>
          <a:ln w="12700">
            <a:solidFill>
              <a:srgbClr val="4D4D4D"/>
            </a:solidFill>
            <a:round/>
            <a:headEnd type="oval" w="med" len="med"/>
            <a:tailEnd type="stealth" w="med" len="med"/>
          </a:ln>
        </p:spPr>
        <p:txBody>
          <a:bodyPr/>
          <a:lstStyle/>
          <a:p>
            <a:endParaRPr lang="en-US"/>
          </a:p>
        </p:txBody>
      </p:sp>
      <p:sp>
        <p:nvSpPr>
          <p:cNvPr id="17420" name="Line 233"/>
          <p:cNvSpPr>
            <a:spLocks noChangeShapeType="1"/>
          </p:cNvSpPr>
          <p:nvPr/>
        </p:nvSpPr>
        <p:spPr bwMode="auto">
          <a:xfrm flipV="1">
            <a:off x="4433104" y="2729552"/>
            <a:ext cx="848580" cy="522931"/>
          </a:xfrm>
          <a:prstGeom prst="line">
            <a:avLst/>
          </a:prstGeom>
          <a:noFill/>
          <a:ln w="12700">
            <a:solidFill>
              <a:srgbClr val="4D4D4D"/>
            </a:solidFill>
            <a:round/>
            <a:headEnd type="oval" w="med" len="med"/>
            <a:tailEnd type="stealth" w="med" len="med"/>
          </a:ln>
        </p:spPr>
        <p:txBody>
          <a:bodyPr/>
          <a:lstStyle/>
          <a:p>
            <a:endParaRPr lang="en-US"/>
          </a:p>
        </p:txBody>
      </p:sp>
      <p:sp>
        <p:nvSpPr>
          <p:cNvPr id="17424" name="Line 233"/>
          <p:cNvSpPr>
            <a:spLocks noChangeShapeType="1"/>
          </p:cNvSpPr>
          <p:nvPr/>
        </p:nvSpPr>
        <p:spPr bwMode="auto">
          <a:xfrm flipV="1">
            <a:off x="5720080" y="3728718"/>
            <a:ext cx="883919" cy="436881"/>
          </a:xfrm>
          <a:prstGeom prst="line">
            <a:avLst/>
          </a:prstGeom>
          <a:noFill/>
          <a:ln w="12700">
            <a:solidFill>
              <a:srgbClr val="4D4D4D"/>
            </a:solidFill>
            <a:round/>
            <a:headEnd type="oval" w="med" len="med"/>
            <a:tailEnd type="stealth" w="med" len="med"/>
          </a:ln>
        </p:spPr>
        <p:txBody>
          <a:bodyPr/>
          <a:lstStyle/>
          <a:p>
            <a:endParaRPr lang="en-US"/>
          </a:p>
        </p:txBody>
      </p:sp>
      <p:sp>
        <p:nvSpPr>
          <p:cNvPr id="17426" name="Rectangle 234"/>
          <p:cNvSpPr>
            <a:spLocks noChangeArrowheads="1"/>
          </p:cNvSpPr>
          <p:nvPr/>
        </p:nvSpPr>
        <p:spPr bwMode="auto">
          <a:xfrm>
            <a:off x="-801688" y="1428750"/>
            <a:ext cx="1092201" cy="4943475"/>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17431" name="Picture 30" descr="FCC blanco"/>
          <p:cNvPicPr>
            <a:picLocks noChangeAspect="1" noChangeArrowheads="1"/>
          </p:cNvPicPr>
          <p:nvPr/>
        </p:nvPicPr>
        <p:blipFill>
          <a:blip r:embed="rId7"/>
          <a:srcRect/>
          <a:stretch>
            <a:fillRect/>
          </a:stretch>
        </p:blipFill>
        <p:spPr bwMode="auto">
          <a:xfrm>
            <a:off x="395288" y="168275"/>
            <a:ext cx="942975" cy="531813"/>
          </a:xfrm>
          <a:prstGeom prst="rect">
            <a:avLst/>
          </a:prstGeom>
          <a:noFill/>
          <a:ln w="9525">
            <a:noFill/>
            <a:miter lim="800000"/>
            <a:headEnd/>
            <a:tailEnd/>
          </a:ln>
        </p:spPr>
      </p:pic>
      <p:pic>
        <p:nvPicPr>
          <p:cNvPr id="17442" name="312 Imagen" descr="Puente_Gerald_Desmond_L-Angeles.jpg"/>
          <p:cNvPicPr>
            <a:picLocks noChangeAspect="1"/>
          </p:cNvPicPr>
          <p:nvPr/>
        </p:nvPicPr>
        <p:blipFill>
          <a:blip r:embed="rId8"/>
          <a:srcRect/>
          <a:stretch>
            <a:fillRect/>
          </a:stretch>
        </p:blipFill>
        <p:spPr bwMode="auto">
          <a:xfrm>
            <a:off x="178048" y="1723427"/>
            <a:ext cx="1817688" cy="1039812"/>
          </a:xfrm>
          <a:prstGeom prst="rect">
            <a:avLst/>
          </a:prstGeom>
          <a:noFill/>
          <a:ln w="9525">
            <a:noFill/>
            <a:miter lim="800000"/>
            <a:headEnd/>
            <a:tailEnd/>
          </a:ln>
        </p:spPr>
      </p:pic>
      <p:grpSp>
        <p:nvGrpSpPr>
          <p:cNvPr id="2" name="Group 267"/>
          <p:cNvGrpSpPr>
            <a:grpSpLocks/>
          </p:cNvGrpSpPr>
          <p:nvPr/>
        </p:nvGrpSpPr>
        <p:grpSpPr bwMode="auto">
          <a:xfrm>
            <a:off x="185986" y="1710727"/>
            <a:ext cx="1817687" cy="1096962"/>
            <a:chOff x="165" y="1275"/>
            <a:chExt cx="1134" cy="688"/>
          </a:xfrm>
        </p:grpSpPr>
        <p:sp>
          <p:nvSpPr>
            <p:cNvPr id="17474" name="Rectangle 254" descr="Papel periódico"/>
            <p:cNvSpPr>
              <a:spLocks noChangeArrowheads="1"/>
            </p:cNvSpPr>
            <p:nvPr/>
          </p:nvSpPr>
          <p:spPr bwMode="auto">
            <a:xfrm>
              <a:off x="165" y="1275"/>
              <a:ext cx="50" cy="688"/>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75" name="Rectangle 257" descr="Papel periódico"/>
            <p:cNvSpPr>
              <a:spLocks noChangeArrowheads="1"/>
            </p:cNvSpPr>
            <p:nvPr/>
          </p:nvSpPr>
          <p:spPr bwMode="auto">
            <a:xfrm>
              <a:off x="1243" y="1279"/>
              <a:ext cx="56" cy="681"/>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76" name="Rectangle 258" descr="Papel periódico"/>
            <p:cNvSpPr>
              <a:spLocks noChangeArrowheads="1"/>
            </p:cNvSpPr>
            <p:nvPr/>
          </p:nvSpPr>
          <p:spPr bwMode="auto">
            <a:xfrm>
              <a:off x="216" y="1278"/>
              <a:ext cx="1028" cy="50"/>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77" name="Rectangle 260" descr="Papel periódico"/>
            <p:cNvSpPr>
              <a:spLocks noChangeArrowheads="1"/>
            </p:cNvSpPr>
            <p:nvPr/>
          </p:nvSpPr>
          <p:spPr bwMode="auto">
            <a:xfrm>
              <a:off x="214" y="1909"/>
              <a:ext cx="1028" cy="50"/>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grpSp>
      <p:sp>
        <p:nvSpPr>
          <p:cNvPr id="17444" name="232 CuadroTexto"/>
          <p:cNvSpPr txBox="1">
            <a:spLocks noChangeArrowheads="1"/>
          </p:cNvSpPr>
          <p:nvPr/>
        </p:nvSpPr>
        <p:spPr bwMode="auto">
          <a:xfrm>
            <a:off x="184209" y="2318739"/>
            <a:ext cx="1811714" cy="461665"/>
          </a:xfrm>
          <a:prstGeom prst="rect">
            <a:avLst/>
          </a:prstGeom>
          <a:noFill/>
          <a:ln w="9525" algn="ctr">
            <a:noFill/>
            <a:miter lim="800000"/>
            <a:headEnd/>
            <a:tailEnd/>
          </a:ln>
        </p:spPr>
        <p:txBody>
          <a:bodyPr wrap="none">
            <a:spAutoFit/>
          </a:bodyPr>
          <a:lstStyle/>
          <a:p>
            <a:pPr algn="ctr"/>
            <a:r>
              <a:rPr lang="en-US" sz="1200" smtClean="0">
                <a:solidFill>
                  <a:schemeClr val="bg1"/>
                </a:solidFill>
                <a:cs typeface="Arial" pitchFamily="34" charset="0"/>
              </a:rPr>
              <a:t>Gerald Desmond bridge</a:t>
            </a:r>
          </a:p>
          <a:p>
            <a:pPr algn="ctr"/>
            <a:r>
              <a:rPr lang="en-US" sz="1200" smtClean="0">
                <a:solidFill>
                  <a:schemeClr val="bg1"/>
                </a:solidFill>
                <a:cs typeface="Arial" pitchFamily="34" charset="0"/>
              </a:rPr>
              <a:t>Los Ángeles</a:t>
            </a:r>
            <a:endParaRPr lang="en-US" sz="1200">
              <a:solidFill>
                <a:schemeClr val="bg1"/>
              </a:solidFill>
              <a:cs typeface="Arial" pitchFamily="34" charset="0"/>
            </a:endParaRPr>
          </a:p>
        </p:txBody>
      </p:sp>
      <p:sp>
        <p:nvSpPr>
          <p:cNvPr id="17454" name="Line 233"/>
          <p:cNvSpPr>
            <a:spLocks noChangeShapeType="1"/>
          </p:cNvSpPr>
          <p:nvPr/>
        </p:nvSpPr>
        <p:spPr bwMode="auto">
          <a:xfrm>
            <a:off x="5567680" y="4178300"/>
            <a:ext cx="0" cy="220980"/>
          </a:xfrm>
          <a:prstGeom prst="line">
            <a:avLst/>
          </a:prstGeom>
          <a:noFill/>
          <a:ln w="12700">
            <a:solidFill>
              <a:srgbClr val="4D4D4D"/>
            </a:solidFill>
            <a:round/>
            <a:headEnd type="oval" w="med" len="med"/>
            <a:tailEnd type="stealth" w="med" len="med"/>
          </a:ln>
        </p:spPr>
        <p:txBody>
          <a:bodyPr/>
          <a:lstStyle/>
          <a:p>
            <a:endParaRPr lang="en-US"/>
          </a:p>
        </p:txBody>
      </p:sp>
      <p:grpSp>
        <p:nvGrpSpPr>
          <p:cNvPr id="3" name="Group 317"/>
          <p:cNvGrpSpPr>
            <a:grpSpLocks/>
          </p:cNvGrpSpPr>
          <p:nvPr/>
        </p:nvGrpSpPr>
        <p:grpSpPr bwMode="auto">
          <a:xfrm>
            <a:off x="4795965" y="4585373"/>
            <a:ext cx="1817688" cy="1096962"/>
            <a:chOff x="165" y="1275"/>
            <a:chExt cx="1134" cy="688"/>
          </a:xfrm>
        </p:grpSpPr>
        <p:sp>
          <p:nvSpPr>
            <p:cNvPr id="17458" name="Rectangle 318" descr="Papel periódico"/>
            <p:cNvSpPr>
              <a:spLocks noChangeArrowheads="1"/>
            </p:cNvSpPr>
            <p:nvPr/>
          </p:nvSpPr>
          <p:spPr bwMode="auto">
            <a:xfrm>
              <a:off x="165" y="1275"/>
              <a:ext cx="50" cy="688"/>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59" name="Rectangle 319" descr="Papel periódico"/>
            <p:cNvSpPr>
              <a:spLocks noChangeArrowheads="1"/>
            </p:cNvSpPr>
            <p:nvPr/>
          </p:nvSpPr>
          <p:spPr bwMode="auto">
            <a:xfrm>
              <a:off x="1243" y="1279"/>
              <a:ext cx="56" cy="681"/>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60" name="Rectangle 320" descr="Papel periódico"/>
            <p:cNvSpPr>
              <a:spLocks noChangeArrowheads="1"/>
            </p:cNvSpPr>
            <p:nvPr/>
          </p:nvSpPr>
          <p:spPr bwMode="auto">
            <a:xfrm>
              <a:off x="216" y="1278"/>
              <a:ext cx="1028" cy="50"/>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61" name="Rectangle 321" descr="Papel periódico"/>
            <p:cNvSpPr>
              <a:spLocks noChangeArrowheads="1"/>
            </p:cNvSpPr>
            <p:nvPr/>
          </p:nvSpPr>
          <p:spPr bwMode="auto">
            <a:xfrm>
              <a:off x="214" y="1909"/>
              <a:ext cx="1028" cy="50"/>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grpSp>
      <p:sp>
        <p:nvSpPr>
          <p:cNvPr id="325" name="235 CuadroTexto"/>
          <p:cNvSpPr txBox="1">
            <a:spLocks noChangeArrowheads="1"/>
          </p:cNvSpPr>
          <p:nvPr/>
        </p:nvSpPr>
        <p:spPr bwMode="auto">
          <a:xfrm>
            <a:off x="5100648" y="4332008"/>
            <a:ext cx="1140056" cy="276999"/>
          </a:xfrm>
          <a:prstGeom prst="rect">
            <a:avLst/>
          </a:prstGeom>
          <a:noFill/>
          <a:ln w="9525" algn="ctr">
            <a:noFill/>
            <a:miter lim="800000"/>
            <a:headEnd/>
            <a:tailEnd/>
          </a:ln>
        </p:spPr>
        <p:txBody>
          <a:bodyPr wrap="none">
            <a:spAutoFit/>
          </a:bodyPr>
          <a:lstStyle/>
          <a:p>
            <a:pPr algn="ctr">
              <a:defRPr/>
            </a:pPr>
            <a:r>
              <a:rPr lang="en-US" sz="1200" dirty="0" smtClean="0">
                <a:solidFill>
                  <a:srgbClr val="003F87"/>
                </a:solidFill>
                <a:cs typeface="Arial" pitchFamily="34" charset="0"/>
              </a:rPr>
              <a:t>Riyadh Metro</a:t>
            </a:r>
            <a:endParaRPr lang="en-US" sz="1200" dirty="0">
              <a:solidFill>
                <a:srgbClr val="003F87"/>
              </a:solidFill>
              <a:cs typeface="Arial" pitchFamily="34" charset="0"/>
            </a:endParaRPr>
          </a:p>
        </p:txBody>
      </p:sp>
      <p:grpSp>
        <p:nvGrpSpPr>
          <p:cNvPr id="4" name="292 Grupo"/>
          <p:cNvGrpSpPr/>
          <p:nvPr/>
        </p:nvGrpSpPr>
        <p:grpSpPr>
          <a:xfrm>
            <a:off x="2774927" y="1369044"/>
            <a:ext cx="1826739" cy="1096962"/>
            <a:chOff x="2256311" y="1206183"/>
            <a:chExt cx="1826739" cy="1096962"/>
          </a:xfrm>
        </p:grpSpPr>
        <p:pic>
          <p:nvPicPr>
            <p:cNvPr id="292" name="291 Imagen" descr="Puente_Mersey.jpg"/>
            <p:cNvPicPr>
              <a:picLocks noChangeAspect="1"/>
            </p:cNvPicPr>
            <p:nvPr/>
          </p:nvPicPr>
          <p:blipFill>
            <a:blip r:embed="rId10"/>
            <a:stretch>
              <a:fillRect/>
            </a:stretch>
          </p:blipFill>
          <p:spPr>
            <a:xfrm>
              <a:off x="2256311" y="1211282"/>
              <a:ext cx="1804017" cy="1068779"/>
            </a:xfrm>
            <a:prstGeom prst="rect">
              <a:avLst/>
            </a:prstGeom>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pic>
        <p:grpSp>
          <p:nvGrpSpPr>
            <p:cNvPr id="5" name="Group 268"/>
            <p:cNvGrpSpPr>
              <a:grpSpLocks/>
            </p:cNvGrpSpPr>
            <p:nvPr/>
          </p:nvGrpSpPr>
          <p:grpSpPr bwMode="auto">
            <a:xfrm>
              <a:off x="2258951" y="1206183"/>
              <a:ext cx="1824099" cy="1096962"/>
              <a:chOff x="161" y="1275"/>
              <a:chExt cx="1138" cy="688"/>
            </a:xfrm>
          </p:grpSpPr>
          <p:sp>
            <p:nvSpPr>
              <p:cNvPr id="17478" name="Rectangle 269" descr="Papel periódico"/>
              <p:cNvSpPr>
                <a:spLocks noChangeArrowheads="1"/>
              </p:cNvSpPr>
              <p:nvPr/>
            </p:nvSpPr>
            <p:spPr bwMode="auto">
              <a:xfrm>
                <a:off x="165" y="1275"/>
                <a:ext cx="50" cy="688"/>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79" name="Rectangle 270" descr="Papel periódico"/>
              <p:cNvSpPr>
                <a:spLocks noChangeArrowheads="1"/>
              </p:cNvSpPr>
              <p:nvPr/>
            </p:nvSpPr>
            <p:spPr bwMode="auto">
              <a:xfrm>
                <a:off x="1243" y="1279"/>
                <a:ext cx="56" cy="681"/>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80" name="Rectangle 271" descr="Papel periódico"/>
              <p:cNvSpPr>
                <a:spLocks noChangeArrowheads="1"/>
              </p:cNvSpPr>
              <p:nvPr/>
            </p:nvSpPr>
            <p:spPr bwMode="auto">
              <a:xfrm>
                <a:off x="216" y="1278"/>
                <a:ext cx="1028" cy="50"/>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81" name="Rectangle 272" descr="Papel periódico"/>
              <p:cNvSpPr>
                <a:spLocks noChangeArrowheads="1"/>
              </p:cNvSpPr>
              <p:nvPr/>
            </p:nvSpPr>
            <p:spPr bwMode="auto">
              <a:xfrm>
                <a:off x="161" y="1909"/>
                <a:ext cx="1091" cy="35"/>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grpSp>
      </p:grpSp>
      <p:sp>
        <p:nvSpPr>
          <p:cNvPr id="17441" name="232 CuadroTexto"/>
          <p:cNvSpPr txBox="1">
            <a:spLocks noChangeArrowheads="1"/>
          </p:cNvSpPr>
          <p:nvPr/>
        </p:nvSpPr>
        <p:spPr bwMode="auto">
          <a:xfrm>
            <a:off x="3101996" y="1427217"/>
            <a:ext cx="1173719" cy="276999"/>
          </a:xfrm>
          <a:prstGeom prst="rect">
            <a:avLst/>
          </a:prstGeom>
          <a:noFill/>
          <a:ln w="9525" algn="ctr">
            <a:noFill/>
            <a:miter lim="800000"/>
            <a:headEnd/>
            <a:tailEnd/>
          </a:ln>
        </p:spPr>
        <p:txBody>
          <a:bodyPr wrap="none">
            <a:spAutoFit/>
          </a:bodyPr>
          <a:lstStyle/>
          <a:p>
            <a:pPr algn="ctr"/>
            <a:r>
              <a:rPr lang="en-US" sz="1200" smtClean="0">
                <a:solidFill>
                  <a:srgbClr val="003F87"/>
                </a:solidFill>
                <a:cs typeface="Arial" pitchFamily="34" charset="0"/>
              </a:rPr>
              <a:t>Mersey Bridge</a:t>
            </a:r>
            <a:endParaRPr lang="en-US" sz="1200">
              <a:solidFill>
                <a:srgbClr val="003F87"/>
              </a:solidFill>
              <a:cs typeface="Arial" pitchFamily="34" charset="0"/>
            </a:endParaRPr>
          </a:p>
        </p:txBody>
      </p:sp>
      <p:grpSp>
        <p:nvGrpSpPr>
          <p:cNvPr id="6" name="Group 288"/>
          <p:cNvGrpSpPr>
            <a:grpSpLocks/>
          </p:cNvGrpSpPr>
          <p:nvPr/>
        </p:nvGrpSpPr>
        <p:grpSpPr bwMode="auto">
          <a:xfrm>
            <a:off x="2924356" y="3824653"/>
            <a:ext cx="1627643" cy="1044139"/>
            <a:chOff x="165" y="1275"/>
            <a:chExt cx="1134" cy="696"/>
          </a:xfrm>
        </p:grpSpPr>
        <p:sp>
          <p:nvSpPr>
            <p:cNvPr id="17482" name="Rectangle 289" descr="Papel periódico"/>
            <p:cNvSpPr>
              <a:spLocks noChangeArrowheads="1"/>
            </p:cNvSpPr>
            <p:nvPr/>
          </p:nvSpPr>
          <p:spPr bwMode="auto">
            <a:xfrm>
              <a:off x="165" y="1275"/>
              <a:ext cx="50" cy="688"/>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83" name="Rectangle 290" descr="Papel periódico"/>
            <p:cNvSpPr>
              <a:spLocks noChangeArrowheads="1"/>
            </p:cNvSpPr>
            <p:nvPr/>
          </p:nvSpPr>
          <p:spPr bwMode="auto">
            <a:xfrm>
              <a:off x="1243" y="1290"/>
              <a:ext cx="56" cy="681"/>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84" name="Rectangle 291" descr="Papel periódico"/>
            <p:cNvSpPr>
              <a:spLocks noChangeArrowheads="1"/>
            </p:cNvSpPr>
            <p:nvPr/>
          </p:nvSpPr>
          <p:spPr bwMode="auto">
            <a:xfrm>
              <a:off x="216" y="1278"/>
              <a:ext cx="1028" cy="50"/>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85" name="Rectangle 292" descr="Papel periódico"/>
            <p:cNvSpPr>
              <a:spLocks noChangeArrowheads="1"/>
            </p:cNvSpPr>
            <p:nvPr/>
          </p:nvSpPr>
          <p:spPr bwMode="auto">
            <a:xfrm>
              <a:off x="214" y="1926"/>
              <a:ext cx="1062" cy="43"/>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grpSp>
      <p:sp>
        <p:nvSpPr>
          <p:cNvPr id="17417" name="Line 233"/>
          <p:cNvSpPr>
            <a:spLocks noChangeShapeType="1"/>
          </p:cNvSpPr>
          <p:nvPr/>
        </p:nvSpPr>
        <p:spPr bwMode="auto">
          <a:xfrm flipV="1">
            <a:off x="1940942" y="4833257"/>
            <a:ext cx="683503" cy="506494"/>
          </a:xfrm>
          <a:prstGeom prst="line">
            <a:avLst/>
          </a:prstGeom>
          <a:noFill/>
          <a:ln w="12700">
            <a:solidFill>
              <a:srgbClr val="4D4D4D"/>
            </a:solidFill>
            <a:round/>
            <a:headEnd type="oval" w="med" len="med"/>
            <a:tailEnd type="stealth" w="med" len="med"/>
          </a:ln>
        </p:spPr>
        <p:txBody>
          <a:bodyPr/>
          <a:lstStyle/>
          <a:p>
            <a:endParaRPr lang="en-US"/>
          </a:p>
        </p:txBody>
      </p:sp>
      <p:sp>
        <p:nvSpPr>
          <p:cNvPr id="17438" name="235 CuadroTexto"/>
          <p:cNvSpPr txBox="1">
            <a:spLocks noChangeArrowheads="1"/>
          </p:cNvSpPr>
          <p:nvPr/>
        </p:nvSpPr>
        <p:spPr bwMode="auto">
          <a:xfrm>
            <a:off x="3249403" y="4561544"/>
            <a:ext cx="952505" cy="276999"/>
          </a:xfrm>
          <a:prstGeom prst="rect">
            <a:avLst/>
          </a:prstGeom>
          <a:noFill/>
          <a:ln w="9525" algn="ctr">
            <a:noFill/>
            <a:miter lim="800000"/>
            <a:headEnd/>
            <a:tailEnd/>
          </a:ln>
        </p:spPr>
        <p:txBody>
          <a:bodyPr wrap="none">
            <a:spAutoFit/>
          </a:bodyPr>
          <a:lstStyle/>
          <a:p>
            <a:pPr algn="ctr"/>
            <a:r>
              <a:rPr lang="en-US" sz="1200" dirty="0" smtClean="0">
                <a:solidFill>
                  <a:schemeClr val="bg1"/>
                </a:solidFill>
                <a:cs typeface="Arial" pitchFamily="34" charset="0"/>
              </a:rPr>
              <a:t>Lima Metro</a:t>
            </a:r>
            <a:endParaRPr lang="en-US" sz="1200" dirty="0">
              <a:solidFill>
                <a:schemeClr val="bg1"/>
              </a:solidFill>
              <a:cs typeface="Arial" pitchFamily="34" charset="0"/>
            </a:endParaRPr>
          </a:p>
        </p:txBody>
      </p:sp>
      <p:sp>
        <p:nvSpPr>
          <p:cNvPr id="17425" name="247 CuadroTexto"/>
          <p:cNvSpPr txBox="1">
            <a:spLocks noChangeArrowheads="1"/>
          </p:cNvSpPr>
          <p:nvPr/>
        </p:nvSpPr>
        <p:spPr bwMode="auto">
          <a:xfrm>
            <a:off x="7123740" y="4229772"/>
            <a:ext cx="986167" cy="276999"/>
          </a:xfrm>
          <a:prstGeom prst="rect">
            <a:avLst/>
          </a:prstGeom>
          <a:noFill/>
          <a:ln w="9525" algn="ctr">
            <a:noFill/>
            <a:miter lim="800000"/>
            <a:headEnd/>
            <a:tailEnd/>
          </a:ln>
        </p:spPr>
        <p:txBody>
          <a:bodyPr wrap="none">
            <a:spAutoFit/>
          </a:bodyPr>
          <a:lstStyle/>
          <a:p>
            <a:pPr algn="ctr"/>
            <a:r>
              <a:rPr lang="en-US" sz="1200" dirty="0" smtClean="0">
                <a:solidFill>
                  <a:srgbClr val="003F87"/>
                </a:solidFill>
                <a:cs typeface="Arial" pitchFamily="34" charset="0"/>
              </a:rPr>
              <a:t>Doha Metro</a:t>
            </a:r>
            <a:endParaRPr lang="en-US" sz="1200" dirty="0">
              <a:solidFill>
                <a:srgbClr val="003F87"/>
              </a:solidFill>
              <a:cs typeface="Arial" pitchFamily="34" charset="0"/>
            </a:endParaRPr>
          </a:p>
        </p:txBody>
      </p:sp>
      <p:pic>
        <p:nvPicPr>
          <p:cNvPr id="297" name="296 Imagen" descr="hospital_Panama.jpg"/>
          <p:cNvPicPr>
            <a:picLocks noChangeAspect="1"/>
          </p:cNvPicPr>
          <p:nvPr/>
        </p:nvPicPr>
        <p:blipFill>
          <a:blip r:embed="rId11"/>
          <a:stretch>
            <a:fillRect/>
          </a:stretch>
        </p:blipFill>
        <p:spPr>
          <a:xfrm>
            <a:off x="999874" y="3009842"/>
            <a:ext cx="1711842" cy="1031358"/>
          </a:xfrm>
          <a:prstGeom prst="rect">
            <a:avLst/>
          </a:prstGeom>
        </p:spPr>
      </p:pic>
      <p:grpSp>
        <p:nvGrpSpPr>
          <p:cNvPr id="7" name="Group 283"/>
          <p:cNvGrpSpPr>
            <a:grpSpLocks/>
          </p:cNvGrpSpPr>
          <p:nvPr/>
        </p:nvGrpSpPr>
        <p:grpSpPr bwMode="auto">
          <a:xfrm>
            <a:off x="954936" y="2950644"/>
            <a:ext cx="1817687" cy="1096962"/>
            <a:chOff x="165" y="1275"/>
            <a:chExt cx="1134" cy="688"/>
          </a:xfrm>
        </p:grpSpPr>
        <p:sp>
          <p:nvSpPr>
            <p:cNvPr id="17486" name="Rectangle 284" descr="Papel periódico"/>
            <p:cNvSpPr>
              <a:spLocks noChangeArrowheads="1"/>
            </p:cNvSpPr>
            <p:nvPr/>
          </p:nvSpPr>
          <p:spPr bwMode="auto">
            <a:xfrm>
              <a:off x="165" y="1275"/>
              <a:ext cx="50" cy="688"/>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87" name="Rectangle 285" descr="Papel periódico"/>
            <p:cNvSpPr>
              <a:spLocks noChangeArrowheads="1"/>
            </p:cNvSpPr>
            <p:nvPr/>
          </p:nvSpPr>
          <p:spPr bwMode="auto">
            <a:xfrm>
              <a:off x="1243" y="1279"/>
              <a:ext cx="56" cy="681"/>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88" name="Rectangle 286" descr="Papel periódico"/>
            <p:cNvSpPr>
              <a:spLocks noChangeArrowheads="1"/>
            </p:cNvSpPr>
            <p:nvPr/>
          </p:nvSpPr>
          <p:spPr bwMode="auto">
            <a:xfrm>
              <a:off x="216" y="1278"/>
              <a:ext cx="1028" cy="50"/>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89" name="Rectangle 287" descr="Papel periódico"/>
            <p:cNvSpPr>
              <a:spLocks noChangeArrowheads="1"/>
            </p:cNvSpPr>
            <p:nvPr/>
          </p:nvSpPr>
          <p:spPr bwMode="auto">
            <a:xfrm>
              <a:off x="214" y="1909"/>
              <a:ext cx="1028" cy="50"/>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grpSp>
      <p:sp>
        <p:nvSpPr>
          <p:cNvPr id="17435" name="235 CuadroTexto"/>
          <p:cNvSpPr txBox="1">
            <a:spLocks noChangeArrowheads="1"/>
          </p:cNvSpPr>
          <p:nvPr/>
        </p:nvSpPr>
        <p:spPr bwMode="auto">
          <a:xfrm>
            <a:off x="1305268" y="3000132"/>
            <a:ext cx="1045479" cy="461665"/>
          </a:xfrm>
          <a:prstGeom prst="rect">
            <a:avLst/>
          </a:prstGeom>
          <a:noFill/>
          <a:ln w="9525" algn="ctr">
            <a:noFill/>
            <a:miter lim="800000"/>
            <a:headEnd/>
            <a:tailEnd/>
          </a:ln>
        </p:spPr>
        <p:txBody>
          <a:bodyPr wrap="none">
            <a:spAutoFit/>
          </a:bodyPr>
          <a:lstStyle/>
          <a:p>
            <a:pPr algn="ctr"/>
            <a:r>
              <a:rPr lang="en-US" sz="1200" smtClean="0">
                <a:solidFill>
                  <a:srgbClr val="003F87"/>
                </a:solidFill>
                <a:cs typeface="Arial" pitchFamily="34" charset="0"/>
              </a:rPr>
              <a:t>Hospital City</a:t>
            </a:r>
          </a:p>
          <a:p>
            <a:pPr algn="ctr"/>
            <a:r>
              <a:rPr lang="en-US" sz="1200" smtClean="0">
                <a:solidFill>
                  <a:srgbClr val="003F87"/>
                </a:solidFill>
                <a:cs typeface="Arial" pitchFamily="34" charset="0"/>
              </a:rPr>
              <a:t>Panama</a:t>
            </a:r>
            <a:endParaRPr lang="en-US" sz="1200">
              <a:solidFill>
                <a:srgbClr val="003F87"/>
              </a:solidFill>
              <a:cs typeface="Arial" pitchFamily="34" charset="0"/>
            </a:endParaRPr>
          </a:p>
        </p:txBody>
      </p:sp>
      <p:sp>
        <p:nvSpPr>
          <p:cNvPr id="298" name="297 Rectángulo"/>
          <p:cNvSpPr/>
          <p:nvPr/>
        </p:nvSpPr>
        <p:spPr>
          <a:xfrm>
            <a:off x="350321" y="5828890"/>
            <a:ext cx="8211788" cy="692497"/>
          </a:xfrm>
          <a:prstGeom prst="rect">
            <a:avLst/>
          </a:prstGeom>
        </p:spPr>
        <p:txBody>
          <a:bodyPr wrap="square">
            <a:spAutoFit/>
          </a:bodyPr>
          <a:lstStyle/>
          <a:p>
            <a:pPr algn="ctr">
              <a:lnSpc>
                <a:spcPct val="150000"/>
              </a:lnSpc>
            </a:pPr>
            <a:r>
              <a:rPr lang="en-US" sz="1300" b="1" dirty="0" smtClean="0">
                <a:solidFill>
                  <a:srgbClr val="003F87"/>
                </a:solidFill>
              </a:rPr>
              <a:t>Construction backlog of  6,608 €Mn</a:t>
            </a:r>
            <a:r>
              <a:rPr lang="en-US" sz="1300" b="1" baseline="30000" dirty="0" smtClean="0">
                <a:solidFill>
                  <a:srgbClr val="003F87"/>
                </a:solidFill>
              </a:rPr>
              <a:t>1</a:t>
            </a:r>
            <a:r>
              <a:rPr lang="en-US" sz="1300" b="1" dirty="0" smtClean="0">
                <a:solidFill>
                  <a:srgbClr val="003F87"/>
                </a:solidFill>
              </a:rPr>
              <a:t> covers 2.6 times annual revenues </a:t>
            </a:r>
            <a:r>
              <a:rPr lang="en-US" sz="1300" dirty="0" smtClean="0">
                <a:solidFill>
                  <a:srgbClr val="003F87"/>
                </a:solidFill>
              </a:rPr>
              <a:t>(38% Spain, </a:t>
            </a:r>
            <a:r>
              <a:rPr lang="en-US" sz="1300" dirty="0" smtClean="0">
                <a:solidFill>
                  <a:srgbClr val="FFC000"/>
                </a:solidFill>
              </a:rPr>
              <a:t>62% International</a:t>
            </a:r>
            <a:r>
              <a:rPr lang="en-US" sz="1300" dirty="0" smtClean="0">
                <a:solidFill>
                  <a:srgbClr val="003F87"/>
                </a:solidFill>
              </a:rPr>
              <a:t>)</a:t>
            </a:r>
          </a:p>
          <a:p>
            <a:pPr algn="ctr">
              <a:lnSpc>
                <a:spcPct val="150000"/>
              </a:lnSpc>
            </a:pPr>
            <a:r>
              <a:rPr lang="en-US" sz="1300" b="1" dirty="0" smtClean="0">
                <a:solidFill>
                  <a:srgbClr val="004187"/>
                </a:solidFill>
              </a:rPr>
              <a:t>Over 1 €</a:t>
            </a:r>
            <a:r>
              <a:rPr lang="en-US" sz="1300" b="1" dirty="0" err="1" smtClean="0">
                <a:solidFill>
                  <a:srgbClr val="004187"/>
                </a:solidFill>
              </a:rPr>
              <a:t>Bn</a:t>
            </a:r>
            <a:r>
              <a:rPr lang="en-US" sz="1300" b="1" dirty="0" smtClean="0">
                <a:solidFill>
                  <a:srgbClr val="004187"/>
                </a:solidFill>
              </a:rPr>
              <a:t> of recent new international contracts still to be included </a:t>
            </a:r>
            <a:endParaRPr lang="en-US" sz="1300" b="1" dirty="0" smtClean="0">
              <a:solidFill>
                <a:srgbClr val="003F87"/>
              </a:solidFill>
            </a:endParaRPr>
          </a:p>
        </p:txBody>
      </p:sp>
      <p:grpSp>
        <p:nvGrpSpPr>
          <p:cNvPr id="8" name="Group 301"/>
          <p:cNvGrpSpPr>
            <a:grpSpLocks/>
          </p:cNvGrpSpPr>
          <p:nvPr/>
        </p:nvGrpSpPr>
        <p:grpSpPr bwMode="auto">
          <a:xfrm>
            <a:off x="6730293" y="3149641"/>
            <a:ext cx="1817688" cy="1096962"/>
            <a:chOff x="165" y="1275"/>
            <a:chExt cx="1134" cy="688"/>
          </a:xfrm>
        </p:grpSpPr>
        <p:sp>
          <p:nvSpPr>
            <p:cNvPr id="17470" name="Rectangle 302" descr="Papel periódico"/>
            <p:cNvSpPr>
              <a:spLocks noChangeArrowheads="1"/>
            </p:cNvSpPr>
            <p:nvPr/>
          </p:nvSpPr>
          <p:spPr bwMode="auto">
            <a:xfrm>
              <a:off x="165" y="1275"/>
              <a:ext cx="50" cy="688"/>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71" name="Rectangle 303" descr="Papel periódico"/>
            <p:cNvSpPr>
              <a:spLocks noChangeArrowheads="1"/>
            </p:cNvSpPr>
            <p:nvPr/>
          </p:nvSpPr>
          <p:spPr bwMode="auto">
            <a:xfrm>
              <a:off x="1243" y="1279"/>
              <a:ext cx="56" cy="681"/>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72" name="Rectangle 304" descr="Papel periódico"/>
            <p:cNvSpPr>
              <a:spLocks noChangeArrowheads="1"/>
            </p:cNvSpPr>
            <p:nvPr/>
          </p:nvSpPr>
          <p:spPr bwMode="auto">
            <a:xfrm>
              <a:off x="216" y="1278"/>
              <a:ext cx="1028" cy="50"/>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73" name="Rectangle 305" descr="Papel periódico"/>
            <p:cNvSpPr>
              <a:spLocks noChangeArrowheads="1"/>
            </p:cNvSpPr>
            <p:nvPr/>
          </p:nvSpPr>
          <p:spPr bwMode="auto">
            <a:xfrm>
              <a:off x="214" y="1909"/>
              <a:ext cx="1028" cy="50"/>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grpSp>
      <p:sp>
        <p:nvSpPr>
          <p:cNvPr id="285" name="Text Box 21"/>
          <p:cNvSpPr txBox="1">
            <a:spLocks noChangeArrowheads="1"/>
          </p:cNvSpPr>
          <p:nvPr/>
        </p:nvSpPr>
        <p:spPr bwMode="auto">
          <a:xfrm>
            <a:off x="2017713" y="182563"/>
            <a:ext cx="6854825" cy="369887"/>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smtClean="0">
                <a:solidFill>
                  <a:schemeClr val="bg1"/>
                </a:solidFill>
              </a:rPr>
              <a:t>Construction</a:t>
            </a:r>
            <a:endParaRPr lang="en-US" b="1" dirty="0">
              <a:solidFill>
                <a:schemeClr val="bg1"/>
              </a:solidFill>
            </a:endParaRPr>
          </a:p>
        </p:txBody>
      </p:sp>
      <p:sp>
        <p:nvSpPr>
          <p:cNvPr id="95234" name="Rectangle 2"/>
          <p:cNvSpPr>
            <a:spLocks noChangeArrowheads="1"/>
          </p:cNvSpPr>
          <p:nvPr/>
        </p:nvSpPr>
        <p:spPr bwMode="auto">
          <a:xfrm>
            <a:off x="0"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5233" name="Picture 5" descr="Imagen5.jpg"/>
          <p:cNvPicPr>
            <a:picLocks noChangeAspect="1" noChangeArrowheads="1"/>
          </p:cNvPicPr>
          <p:nvPr/>
        </p:nvPicPr>
        <p:blipFill>
          <a:blip r:embed="rId12" r:link="rId13"/>
          <a:srcRect/>
          <a:stretch>
            <a:fillRect/>
          </a:stretch>
        </p:blipFill>
        <p:spPr bwMode="auto">
          <a:xfrm>
            <a:off x="5417477" y="1575562"/>
            <a:ext cx="1812909" cy="1081206"/>
          </a:xfrm>
          <a:prstGeom prst="rect">
            <a:avLst/>
          </a:prstGeom>
          <a:noFill/>
        </p:spPr>
      </p:pic>
      <p:grpSp>
        <p:nvGrpSpPr>
          <p:cNvPr id="9" name="Group 322"/>
          <p:cNvGrpSpPr>
            <a:grpSpLocks/>
          </p:cNvGrpSpPr>
          <p:nvPr/>
        </p:nvGrpSpPr>
        <p:grpSpPr bwMode="auto">
          <a:xfrm>
            <a:off x="5421585" y="1560891"/>
            <a:ext cx="1817688" cy="1096963"/>
            <a:chOff x="165" y="1275"/>
            <a:chExt cx="1134" cy="688"/>
          </a:xfrm>
        </p:grpSpPr>
        <p:sp>
          <p:nvSpPr>
            <p:cNvPr id="17462" name="Rectangle 323" descr="Papel periódico"/>
            <p:cNvSpPr>
              <a:spLocks noChangeArrowheads="1"/>
            </p:cNvSpPr>
            <p:nvPr/>
          </p:nvSpPr>
          <p:spPr bwMode="auto">
            <a:xfrm>
              <a:off x="165" y="1275"/>
              <a:ext cx="50" cy="688"/>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63" name="Rectangle 324" descr="Papel periódico"/>
            <p:cNvSpPr>
              <a:spLocks noChangeArrowheads="1"/>
            </p:cNvSpPr>
            <p:nvPr/>
          </p:nvSpPr>
          <p:spPr bwMode="auto">
            <a:xfrm>
              <a:off x="1243" y="1279"/>
              <a:ext cx="56" cy="681"/>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64" name="Rectangle 325" descr="Papel periódico"/>
            <p:cNvSpPr>
              <a:spLocks noChangeArrowheads="1"/>
            </p:cNvSpPr>
            <p:nvPr/>
          </p:nvSpPr>
          <p:spPr bwMode="auto">
            <a:xfrm>
              <a:off x="216" y="1278"/>
              <a:ext cx="1028" cy="50"/>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sp>
          <p:nvSpPr>
            <p:cNvPr id="17465" name="Rectangle 326" descr="Papel periódico"/>
            <p:cNvSpPr>
              <a:spLocks noChangeArrowheads="1"/>
            </p:cNvSpPr>
            <p:nvPr/>
          </p:nvSpPr>
          <p:spPr bwMode="auto">
            <a:xfrm>
              <a:off x="214" y="1909"/>
              <a:ext cx="1028" cy="50"/>
            </a:xfrm>
            <a:prstGeom prst="rect">
              <a:avLst/>
            </a:prstGeom>
            <a:blipFill dpi="0" rotWithShape="1">
              <a:blip r:embed="rId9">
                <a:alphaModFix amt="35000"/>
              </a:blip>
              <a:srcRect/>
              <a:tile tx="0" ty="0" sx="100000" sy="100000" flip="none" algn="tl"/>
            </a:blipFill>
            <a:ln w="9525">
              <a:noFill/>
              <a:miter lim="800000"/>
              <a:headEnd/>
              <a:tailEnd/>
            </a:ln>
          </p:spPr>
          <p:txBody>
            <a:bodyPr wrap="none" anchor="ctr"/>
            <a:lstStyle/>
            <a:p>
              <a:endParaRPr lang="en-US"/>
            </a:p>
          </p:txBody>
        </p:sp>
      </p:grpSp>
      <p:sp>
        <p:nvSpPr>
          <p:cNvPr id="17453" name="250 CuadroTexto"/>
          <p:cNvSpPr txBox="1">
            <a:spLocks noChangeArrowheads="1"/>
          </p:cNvSpPr>
          <p:nvPr/>
        </p:nvSpPr>
        <p:spPr bwMode="auto">
          <a:xfrm>
            <a:off x="5819280" y="2640391"/>
            <a:ext cx="1079143" cy="276999"/>
          </a:xfrm>
          <a:prstGeom prst="rect">
            <a:avLst/>
          </a:prstGeom>
          <a:noFill/>
          <a:ln w="9525" algn="ctr">
            <a:noFill/>
            <a:miter lim="800000"/>
            <a:headEnd/>
            <a:tailEnd/>
          </a:ln>
        </p:spPr>
        <p:txBody>
          <a:bodyPr wrap="none">
            <a:spAutoFit/>
          </a:bodyPr>
          <a:lstStyle/>
          <a:p>
            <a:pPr algn="ctr"/>
            <a:r>
              <a:rPr lang="en-US" sz="1200" smtClean="0">
                <a:solidFill>
                  <a:srgbClr val="003F87"/>
                </a:solidFill>
                <a:cs typeface="Arial" pitchFamily="34" charset="0"/>
              </a:rPr>
              <a:t>Haren Prison</a:t>
            </a:r>
            <a:endParaRPr lang="en-US" sz="1200">
              <a:solidFill>
                <a:srgbClr val="003F87"/>
              </a:solidFill>
              <a:cs typeface="Arial" pitchFamily="34" charset="0"/>
            </a:endParaRPr>
          </a:p>
        </p:txBody>
      </p:sp>
      <p:sp>
        <p:nvSpPr>
          <p:cNvPr id="81" name="Text Box 8"/>
          <p:cNvSpPr txBox="1">
            <a:spLocks noChangeArrowheads="1"/>
          </p:cNvSpPr>
          <p:nvPr/>
        </p:nvSpPr>
        <p:spPr bwMode="auto">
          <a:xfrm>
            <a:off x="1216025" y="454025"/>
            <a:ext cx="730250" cy="122238"/>
          </a:xfrm>
          <a:prstGeom prst="rect">
            <a:avLst/>
          </a:prstGeom>
          <a:noFill/>
          <a:ln w="9525">
            <a:noFill/>
            <a:miter lim="800000"/>
            <a:headEnd/>
            <a:tailEnd/>
          </a:ln>
        </p:spPr>
        <p:txBody>
          <a:bodyPr wrap="none" lIns="0" tIns="0" rIns="0" bIns="0">
            <a:spAutoFit/>
          </a:bodyPr>
          <a:lstStyle/>
          <a:p>
            <a:pPr eaLnBrk="0" hangingPunct="0"/>
            <a:r>
              <a:rPr lang="en-US" sz="800" i="1">
                <a:solidFill>
                  <a:schemeClr val="bg1"/>
                </a:solidFill>
              </a:rPr>
              <a:t>Citizen Services</a:t>
            </a:r>
          </a:p>
        </p:txBody>
      </p:sp>
      <p:sp>
        <p:nvSpPr>
          <p:cNvPr id="82" name="305 Rectángulo"/>
          <p:cNvSpPr>
            <a:spLocks noChangeArrowheads="1"/>
          </p:cNvSpPr>
          <p:nvPr/>
        </p:nvSpPr>
        <p:spPr bwMode="auto">
          <a:xfrm>
            <a:off x="2933696" y="837431"/>
            <a:ext cx="3305712" cy="292388"/>
          </a:xfrm>
          <a:prstGeom prst="rect">
            <a:avLst/>
          </a:prstGeom>
          <a:noFill/>
          <a:ln w="9525" algn="ctr">
            <a:noFill/>
            <a:miter lim="800000"/>
            <a:headEnd/>
            <a:tailEnd/>
          </a:ln>
        </p:spPr>
        <p:txBody>
          <a:bodyPr wrap="none">
            <a:spAutoFit/>
          </a:bodyPr>
          <a:lstStyle/>
          <a:p>
            <a:pPr algn="ctr">
              <a:spcBef>
                <a:spcPct val="50000"/>
              </a:spcBef>
            </a:pPr>
            <a:r>
              <a:rPr lang="en-US" sz="1300" dirty="0" smtClean="0">
                <a:solidFill>
                  <a:srgbClr val="003F87"/>
                </a:solidFill>
              </a:rPr>
              <a:t>Recent contracts </a:t>
            </a:r>
            <a:r>
              <a:rPr lang="en-US" sz="1300" dirty="0">
                <a:solidFill>
                  <a:srgbClr val="003F87"/>
                </a:solidFill>
              </a:rPr>
              <a:t>in international markets</a:t>
            </a:r>
          </a:p>
        </p:txBody>
      </p:sp>
      <p:sp>
        <p:nvSpPr>
          <p:cNvPr id="77" name="76 CuadroTexto"/>
          <p:cNvSpPr txBox="1"/>
          <p:nvPr/>
        </p:nvSpPr>
        <p:spPr>
          <a:xfrm>
            <a:off x="960698" y="6469393"/>
            <a:ext cx="7278959" cy="230832"/>
          </a:xfrm>
          <a:prstGeom prst="rect">
            <a:avLst/>
          </a:prstGeom>
          <a:noFill/>
        </p:spPr>
        <p:txBody>
          <a:bodyPr wrap="square" rtlCol="0">
            <a:spAutoFit/>
          </a:bodyPr>
          <a:lstStyle/>
          <a:p>
            <a:pPr marL="228600" indent="-228600" algn="r">
              <a:buAutoNum type="arabicParenBoth"/>
            </a:pPr>
            <a:r>
              <a:rPr lang="en-US" sz="900" dirty="0" smtClean="0">
                <a:solidFill>
                  <a:srgbClr val="003F87"/>
                </a:solidFill>
              </a:rPr>
              <a:t>As of December 2013. </a:t>
            </a:r>
          </a:p>
        </p:txBody>
      </p:sp>
      <p:sp>
        <p:nvSpPr>
          <p:cNvPr id="78" name="Rectangle 6"/>
          <p:cNvSpPr>
            <a:spLocks noGrp="1" noChangeArrowheads="1"/>
          </p:cNvSpPr>
          <p:nvPr>
            <p:ph type="sldNum" sz="quarter" idx="12"/>
          </p:nvPr>
        </p:nvSpPr>
        <p:spPr>
          <a:xfrm>
            <a:off x="7061200" y="6573838"/>
            <a:ext cx="1905000" cy="153888"/>
          </a:xfrm>
        </p:spPr>
        <p:txBody>
          <a:bodyPr/>
          <a:lstStyle/>
          <a:p>
            <a:pPr>
              <a:defRPr/>
            </a:pPr>
            <a:fld id="{8394EB68-7EAC-4409-83C5-3BF12EC1CBF5}" type="slidenum">
              <a:rPr lang="es-ES_tradnl" sz="1000" smtClean="0">
                <a:latin typeface="Arial" charset="0"/>
                <a:ea typeface="ＭＳ Ｐゴシック" charset="-128"/>
              </a:rPr>
              <a:pPr>
                <a:defRPr/>
              </a:pPr>
              <a:t>15</a:t>
            </a:fld>
            <a:endParaRPr lang="es-ES_tradnl" sz="1000" dirty="0" smtClean="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534988" y="4535400"/>
            <a:ext cx="3749675" cy="576000"/>
          </a:xfrm>
          <a:prstGeom prst="roundRect">
            <a:avLst>
              <a:gd name="adj" fmla="val 19621"/>
            </a:avLst>
          </a:prstGeom>
          <a:solidFill>
            <a:schemeClr val="bg1">
              <a:lumMod val="85000"/>
            </a:schemeClr>
          </a:solidFill>
          <a:ln>
            <a:solidFill>
              <a:schemeClr val="bg1">
                <a:lumMod val="65000"/>
              </a:schemeClr>
            </a:solidFill>
          </a:ln>
          <a:effectLst>
            <a:glow rad="63500">
              <a:schemeClr val="accent3">
                <a:satMod val="175000"/>
                <a:alpha val="40000"/>
              </a:schemeClr>
            </a:glo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fontAlgn="auto">
              <a:spcBef>
                <a:spcPts val="0"/>
              </a:spcBef>
              <a:spcAft>
                <a:spcPts val="0"/>
              </a:spcAft>
            </a:pPr>
            <a:r>
              <a:rPr lang="en-GB" sz="1300" b="1" dirty="0" smtClean="0">
                <a:solidFill>
                  <a:srgbClr val="003F87"/>
                </a:solidFill>
              </a:rPr>
              <a:t>Spanish Cement</a:t>
            </a:r>
          </a:p>
          <a:p>
            <a:pPr algn="ctr" fontAlgn="auto">
              <a:spcBef>
                <a:spcPts val="0"/>
              </a:spcBef>
              <a:spcAft>
                <a:spcPts val="0"/>
              </a:spcAft>
            </a:pPr>
            <a:r>
              <a:rPr lang="en-US" sz="1200" dirty="0" smtClean="0">
                <a:solidFill>
                  <a:srgbClr val="003F87"/>
                </a:solidFill>
              </a:rPr>
              <a:t>Adjustment of structure and efficiency improvement</a:t>
            </a:r>
          </a:p>
        </p:txBody>
      </p:sp>
      <p:sp>
        <p:nvSpPr>
          <p:cNvPr id="37" name="Text Placeholder 1"/>
          <p:cNvSpPr txBox="1">
            <a:spLocks/>
          </p:cNvSpPr>
          <p:nvPr/>
        </p:nvSpPr>
        <p:spPr bwMode="gray">
          <a:xfrm>
            <a:off x="534988" y="3929911"/>
            <a:ext cx="8061326" cy="492443"/>
          </a:xfrm>
          <a:prstGeom prst="rect">
            <a:avLst/>
          </a:prstGeom>
        </p:spPr>
        <p:txBody>
          <a:bodyPr vert="horz" wrap="square" lIns="0" tIns="45720" rIns="0" bIns="45720" rtlCol="0">
            <a:spAutoFit/>
          </a:bodyPr>
          <a:lstStyle>
            <a:lvl1pPr marL="0" indent="0" algn="l" rtl="0" eaLnBrk="1" fontAlgn="base" hangingPunct="1">
              <a:lnSpc>
                <a:spcPct val="100000"/>
              </a:lnSpc>
              <a:spcBef>
                <a:spcPts val="0"/>
              </a:spcBef>
              <a:spcAft>
                <a:spcPts val="600"/>
              </a:spcAft>
              <a:buFont typeface="Arial" charset="0"/>
              <a:buNone/>
              <a:defRPr sz="1600" b="0" i="0" kern="1200" spc="0" baseline="0">
                <a:solidFill>
                  <a:schemeClr val="tx1"/>
                </a:solidFill>
                <a:latin typeface="Arial" pitchFamily="34" charset="0"/>
                <a:ea typeface="Arial" pitchFamily="-105" charset="-52"/>
                <a:cs typeface="Arial" pitchFamily="34" charset="0"/>
              </a:defRPr>
            </a:lvl1pPr>
            <a:lvl2pPr marL="177800" indent="227013" algn="l" rtl="0" eaLnBrk="1" fontAlgn="base" hangingPunct="1">
              <a:lnSpc>
                <a:spcPct val="100000"/>
              </a:lnSpc>
              <a:spcBef>
                <a:spcPts val="0"/>
              </a:spcBef>
              <a:spcAft>
                <a:spcPts val="600"/>
              </a:spcAft>
              <a:buFont typeface="Wingdings" pitchFamily="2" charset="2"/>
              <a:buChar char="§"/>
              <a:defRPr sz="1600" b="0" i="0" kern="1200" spc="0" baseline="0">
                <a:solidFill>
                  <a:schemeClr val="tx1"/>
                </a:solidFill>
                <a:latin typeface="Arial" pitchFamily="34" charset="0"/>
                <a:ea typeface="Arial" pitchFamily="-105" charset="-52"/>
                <a:cs typeface="Arial" pitchFamily="34" charset="0"/>
              </a:defRPr>
            </a:lvl2pPr>
            <a:lvl3pPr marL="450850" indent="227013" algn="l" rtl="0" eaLnBrk="1" fontAlgn="base" hangingPunct="1">
              <a:lnSpc>
                <a:spcPct val="100000"/>
              </a:lnSpc>
              <a:spcBef>
                <a:spcPts val="0"/>
              </a:spcBef>
              <a:spcAft>
                <a:spcPts val="600"/>
              </a:spcAft>
              <a:buFont typeface="Arial" charset="0"/>
              <a:buNone/>
              <a:defRPr sz="1600" b="0" i="0" kern="1200" spc="0" baseline="0">
                <a:solidFill>
                  <a:schemeClr val="tx1"/>
                </a:solidFill>
                <a:latin typeface="Arial" pitchFamily="34" charset="0"/>
                <a:ea typeface="Arial" pitchFamily="-105" charset="-52"/>
                <a:cs typeface="Arial" pitchFamily="34" charset="0"/>
              </a:defRPr>
            </a:lvl3pPr>
            <a:lvl4pPr marL="712788" indent="227013" algn="l" rtl="0" eaLnBrk="1" fontAlgn="base" hangingPunct="1">
              <a:lnSpc>
                <a:spcPct val="100000"/>
              </a:lnSpc>
              <a:spcBef>
                <a:spcPts val="0"/>
              </a:spcBef>
              <a:spcAft>
                <a:spcPts val="600"/>
              </a:spcAft>
              <a:buFont typeface="Arial" charset="0"/>
              <a:buNone/>
              <a:defRPr sz="1600" b="0" i="0" kern="1200" spc="0" baseline="0">
                <a:solidFill>
                  <a:schemeClr val="tx1"/>
                </a:solidFill>
                <a:latin typeface="Arial" pitchFamily="34" charset="0"/>
                <a:ea typeface="Arial" pitchFamily="-105" charset="-52"/>
                <a:cs typeface="Arial" pitchFamily="34" charset="0"/>
              </a:defRPr>
            </a:lvl4pPr>
            <a:lvl5pPr marL="985838" indent="227013" algn="l" rtl="0" eaLnBrk="1" fontAlgn="base" hangingPunct="1">
              <a:lnSpc>
                <a:spcPct val="100000"/>
              </a:lnSpc>
              <a:spcBef>
                <a:spcPts val="0"/>
              </a:spcBef>
              <a:spcAft>
                <a:spcPts val="600"/>
              </a:spcAft>
              <a:buFont typeface="Lucida Grande"/>
              <a:buChar char="–"/>
              <a:defRPr sz="1600" b="0" i="0" kern="1200" spc="0" baseline="0">
                <a:solidFill>
                  <a:schemeClr val="tx1"/>
                </a:solidFill>
                <a:latin typeface="Arial" pitchFamily="34" charset="0"/>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300" b="1" dirty="0" smtClean="0">
                <a:solidFill>
                  <a:srgbClr val="003F87"/>
                </a:solidFill>
              </a:rPr>
              <a:t>CPV is implementing an adjustment in its means of production, along with the development of drivers to increase efficiency in both Spain and the U.S. </a:t>
            </a:r>
          </a:p>
        </p:txBody>
      </p:sp>
      <p:sp>
        <p:nvSpPr>
          <p:cNvPr id="47" name="Rounded Rectangle 46"/>
          <p:cNvSpPr/>
          <p:nvPr/>
        </p:nvSpPr>
        <p:spPr>
          <a:xfrm>
            <a:off x="4856163" y="4535399"/>
            <a:ext cx="3740150" cy="576000"/>
          </a:xfrm>
          <a:prstGeom prst="roundRect">
            <a:avLst>
              <a:gd name="adj" fmla="val 18636"/>
            </a:avLst>
          </a:prstGeom>
          <a:solidFill>
            <a:schemeClr val="bg1">
              <a:lumMod val="85000"/>
            </a:schemeClr>
          </a:solidFill>
          <a:ln>
            <a:solidFill>
              <a:schemeClr val="bg1">
                <a:lumMod val="65000"/>
              </a:schemeClr>
            </a:solidFill>
          </a:ln>
          <a:effectLst>
            <a:glow rad="63500">
              <a:schemeClr val="accent3">
                <a:satMod val="175000"/>
                <a:alpha val="40000"/>
              </a:schemeClr>
            </a:glo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fontAlgn="auto">
              <a:spcBef>
                <a:spcPts val="0"/>
              </a:spcBef>
              <a:spcAft>
                <a:spcPts val="0"/>
              </a:spcAft>
            </a:pPr>
            <a:r>
              <a:rPr lang="en-GB" sz="1300" b="1" dirty="0" smtClean="0">
                <a:solidFill>
                  <a:srgbClr val="003F87"/>
                </a:solidFill>
              </a:rPr>
              <a:t>International Cement </a:t>
            </a:r>
          </a:p>
          <a:p>
            <a:pPr algn="ctr" fontAlgn="auto">
              <a:spcBef>
                <a:spcPts val="0"/>
              </a:spcBef>
              <a:spcAft>
                <a:spcPts val="0"/>
              </a:spcAft>
            </a:pPr>
            <a:r>
              <a:rPr lang="en-US" sz="1200" dirty="0" smtClean="0">
                <a:solidFill>
                  <a:srgbClr val="003F87"/>
                </a:solidFill>
              </a:rPr>
              <a:t>Development of comprehensive optimization program</a:t>
            </a:r>
          </a:p>
        </p:txBody>
      </p:sp>
      <p:sp>
        <p:nvSpPr>
          <p:cNvPr id="30" name="TextBox 29"/>
          <p:cNvSpPr txBox="1"/>
          <p:nvPr/>
        </p:nvSpPr>
        <p:spPr>
          <a:xfrm>
            <a:off x="559854" y="5318663"/>
            <a:ext cx="3724809" cy="984885"/>
          </a:xfrm>
          <a:prstGeom prst="rect">
            <a:avLst/>
          </a:prstGeom>
          <a:noFill/>
        </p:spPr>
        <p:txBody>
          <a:bodyPr wrap="square" rtlCol="0">
            <a:spAutoFit/>
          </a:bodyPr>
          <a:lstStyle/>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Adjustment of personnel and structure including periodic closure of industrial plants</a:t>
            </a:r>
          </a:p>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Closure of less profitable business lines:</a:t>
            </a:r>
          </a:p>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Wage </a:t>
            </a:r>
            <a:r>
              <a:rPr lang="en-US" sz="1200" dirty="0" err="1" smtClean="0">
                <a:solidFill>
                  <a:srgbClr val="003F87"/>
                </a:solidFill>
                <a:latin typeface="Arial"/>
                <a:ea typeface="+mn-ea"/>
                <a:cs typeface="+mn-cs"/>
              </a:rPr>
              <a:t>flexibilization</a:t>
            </a:r>
            <a:r>
              <a:rPr lang="en-US" sz="1200" dirty="0" smtClean="0">
                <a:solidFill>
                  <a:srgbClr val="003F87"/>
                </a:solidFill>
                <a:latin typeface="Arial"/>
                <a:ea typeface="+mn-ea"/>
                <a:cs typeface="+mn-cs"/>
              </a:rPr>
              <a:t> </a:t>
            </a:r>
          </a:p>
        </p:txBody>
      </p:sp>
      <p:sp>
        <p:nvSpPr>
          <p:cNvPr id="61" name="TextBox 60"/>
          <p:cNvSpPr txBox="1"/>
          <p:nvPr/>
        </p:nvSpPr>
        <p:spPr>
          <a:xfrm>
            <a:off x="4856162" y="5325483"/>
            <a:ext cx="3740151" cy="1061829"/>
          </a:xfrm>
          <a:prstGeom prst="rect">
            <a:avLst/>
          </a:prstGeom>
          <a:noFill/>
        </p:spPr>
        <p:txBody>
          <a:bodyPr wrap="square" rtlCol="0">
            <a:spAutoFit/>
          </a:bodyPr>
          <a:lstStyle/>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Variable cost reduction</a:t>
            </a:r>
          </a:p>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Increased plant utilization </a:t>
            </a:r>
          </a:p>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Optimization procurement</a:t>
            </a:r>
          </a:p>
          <a:p>
            <a:pPr marL="180975" indent="-1809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Cancellation of expendable external contracts</a:t>
            </a:r>
          </a:p>
        </p:txBody>
      </p:sp>
      <p:sp>
        <p:nvSpPr>
          <p:cNvPr id="13" name="Text Box 40"/>
          <p:cNvSpPr txBox="1">
            <a:spLocks noChangeArrowheads="1"/>
          </p:cNvSpPr>
          <p:nvPr/>
        </p:nvSpPr>
        <p:spPr bwMode="auto">
          <a:xfrm>
            <a:off x="1113988" y="967389"/>
            <a:ext cx="3015569" cy="292388"/>
          </a:xfrm>
          <a:prstGeom prst="rect">
            <a:avLst/>
          </a:prstGeom>
          <a:noFill/>
          <a:ln w="9525">
            <a:noFill/>
            <a:miter lim="800000"/>
            <a:headEnd/>
            <a:tailEnd/>
          </a:ln>
        </p:spPr>
        <p:txBody>
          <a:bodyPr wrap="none">
            <a:spAutoFit/>
          </a:bodyPr>
          <a:lstStyle/>
          <a:p>
            <a:pPr algn="ctr">
              <a:spcBef>
                <a:spcPct val="50000"/>
              </a:spcBef>
            </a:pPr>
            <a:r>
              <a:rPr lang="en-US" sz="1300" dirty="0" smtClean="0">
                <a:solidFill>
                  <a:srgbClr val="003F87"/>
                </a:solidFill>
              </a:rPr>
              <a:t>2013 Revenues by Business Segment</a:t>
            </a:r>
            <a:endParaRPr lang="en-US" sz="1300" baseline="30000" dirty="0">
              <a:solidFill>
                <a:srgbClr val="003F87"/>
              </a:solidFill>
            </a:endParaRPr>
          </a:p>
        </p:txBody>
      </p:sp>
      <p:sp>
        <p:nvSpPr>
          <p:cNvPr id="14" name="Text Box 41"/>
          <p:cNvSpPr txBox="1">
            <a:spLocks noChangeArrowheads="1"/>
          </p:cNvSpPr>
          <p:nvPr/>
        </p:nvSpPr>
        <p:spPr bwMode="auto">
          <a:xfrm>
            <a:off x="5407024" y="967389"/>
            <a:ext cx="2878160" cy="292388"/>
          </a:xfrm>
          <a:prstGeom prst="rect">
            <a:avLst/>
          </a:prstGeom>
          <a:noFill/>
          <a:ln w="9525">
            <a:noFill/>
            <a:miter lim="800000"/>
            <a:headEnd/>
            <a:tailEnd/>
          </a:ln>
        </p:spPr>
        <p:txBody>
          <a:bodyPr wrap="none">
            <a:spAutoFit/>
          </a:bodyPr>
          <a:lstStyle/>
          <a:p>
            <a:pPr algn="ctr">
              <a:spcBef>
                <a:spcPct val="50000"/>
              </a:spcBef>
            </a:pPr>
            <a:r>
              <a:rPr lang="en-US" sz="1300" dirty="0" smtClean="0">
                <a:solidFill>
                  <a:srgbClr val="003F87"/>
                </a:solidFill>
              </a:rPr>
              <a:t>2013 Revenues by Geographic Area</a:t>
            </a:r>
            <a:endParaRPr lang="en-US" sz="1300" baseline="30000" dirty="0">
              <a:solidFill>
                <a:srgbClr val="003F87"/>
              </a:solidFill>
            </a:endParaRPr>
          </a:p>
        </p:txBody>
      </p:sp>
      <p:graphicFrame>
        <p:nvGraphicFramePr>
          <p:cNvPr id="57" name="Object 124"/>
          <p:cNvGraphicFramePr>
            <a:graphicFrameLocks/>
          </p:cNvGraphicFramePr>
          <p:nvPr/>
        </p:nvGraphicFramePr>
        <p:xfrm>
          <a:off x="5844977" y="1790709"/>
          <a:ext cx="1800622" cy="1817469"/>
        </p:xfrm>
        <a:graphic>
          <a:graphicData uri="http://schemas.openxmlformats.org/drawingml/2006/chart">
            <c:chart xmlns:c="http://schemas.openxmlformats.org/drawingml/2006/chart" xmlns:r="http://schemas.openxmlformats.org/officeDocument/2006/relationships" r:id="rId3"/>
          </a:graphicData>
        </a:graphic>
      </p:graphicFrame>
      <p:sp>
        <p:nvSpPr>
          <p:cNvPr id="58" name="Rectangle 132"/>
          <p:cNvSpPr>
            <a:spLocks noChangeArrowheads="1"/>
          </p:cNvSpPr>
          <p:nvPr/>
        </p:nvSpPr>
        <p:spPr bwMode="auto">
          <a:xfrm>
            <a:off x="5051425" y="1516112"/>
            <a:ext cx="662361" cy="461665"/>
          </a:xfrm>
          <a:prstGeom prst="rect">
            <a:avLst/>
          </a:prstGeom>
          <a:noFill/>
          <a:ln w="9525">
            <a:noFill/>
            <a:miter lim="800000"/>
            <a:headEnd/>
            <a:tailEnd/>
          </a:ln>
        </p:spPr>
        <p:txBody>
          <a:bodyPr wrap="none" anchor="ctr">
            <a:spAutoFit/>
          </a:bodyPr>
          <a:lstStyle/>
          <a:p>
            <a:pPr eaLnBrk="0" hangingPunct="0"/>
            <a:r>
              <a:rPr lang="en-US" sz="1200" dirty="0" smtClean="0">
                <a:solidFill>
                  <a:srgbClr val="003F87"/>
                </a:solidFill>
              </a:rPr>
              <a:t>Spain: </a:t>
            </a:r>
            <a:br>
              <a:rPr lang="en-US" sz="1200" dirty="0" smtClean="0">
                <a:solidFill>
                  <a:srgbClr val="003F87"/>
                </a:solidFill>
              </a:rPr>
            </a:br>
            <a:r>
              <a:rPr lang="en-US" sz="1200" dirty="0" smtClean="0">
                <a:solidFill>
                  <a:srgbClr val="003F87"/>
                </a:solidFill>
              </a:rPr>
              <a:t>40%</a:t>
            </a:r>
            <a:endParaRPr lang="en-US" sz="1200" dirty="0">
              <a:solidFill>
                <a:srgbClr val="003F87"/>
              </a:solidFill>
            </a:endParaRPr>
          </a:p>
        </p:txBody>
      </p:sp>
      <p:sp>
        <p:nvSpPr>
          <p:cNvPr id="60" name="Rectangle 136"/>
          <p:cNvSpPr>
            <a:spLocks noChangeArrowheads="1"/>
          </p:cNvSpPr>
          <p:nvPr/>
        </p:nvSpPr>
        <p:spPr bwMode="auto">
          <a:xfrm>
            <a:off x="7524299" y="3145815"/>
            <a:ext cx="1153294" cy="276999"/>
          </a:xfrm>
          <a:prstGeom prst="rect">
            <a:avLst/>
          </a:prstGeom>
          <a:noFill/>
          <a:ln w="9525">
            <a:noFill/>
            <a:miter lim="800000"/>
            <a:headEnd/>
            <a:tailEnd/>
          </a:ln>
        </p:spPr>
        <p:txBody>
          <a:bodyPr wrap="square" anchor="ctr">
            <a:spAutoFit/>
          </a:bodyPr>
          <a:lstStyle/>
          <a:p>
            <a:pPr algn="r" eaLnBrk="0" hangingPunct="0"/>
            <a:r>
              <a:rPr lang="en-US" sz="1200" dirty="0" smtClean="0">
                <a:solidFill>
                  <a:srgbClr val="003F87"/>
                </a:solidFill>
              </a:rPr>
              <a:t>Tunis: 16%</a:t>
            </a:r>
            <a:endParaRPr lang="en-US" sz="1200" dirty="0">
              <a:solidFill>
                <a:srgbClr val="003F87"/>
              </a:solidFill>
            </a:endParaRPr>
          </a:p>
        </p:txBody>
      </p:sp>
      <p:sp>
        <p:nvSpPr>
          <p:cNvPr id="65" name="Line 133"/>
          <p:cNvSpPr>
            <a:spLocks noChangeShapeType="1"/>
          </p:cNvSpPr>
          <p:nvPr/>
        </p:nvSpPr>
        <p:spPr bwMode="auto">
          <a:xfrm flipV="1">
            <a:off x="5075238" y="1975544"/>
            <a:ext cx="1368425" cy="0"/>
          </a:xfrm>
          <a:prstGeom prst="line">
            <a:avLst/>
          </a:prstGeom>
          <a:noFill/>
          <a:ln w="12700">
            <a:solidFill>
              <a:srgbClr val="003F87"/>
            </a:solidFill>
            <a:round/>
            <a:headEnd/>
            <a:tailEnd type="oval" w="med" len="med"/>
          </a:ln>
        </p:spPr>
        <p:txBody>
          <a:bodyPr/>
          <a:lstStyle/>
          <a:p>
            <a:endParaRPr lang="en-US" sz="1800">
              <a:solidFill>
                <a:srgbClr val="FF0000"/>
              </a:solidFill>
              <a:latin typeface="Trebuchet MS" pitchFamily="34" charset="0"/>
              <a:ea typeface="+mn-ea"/>
              <a:cs typeface="+mn-cs"/>
            </a:endParaRPr>
          </a:p>
        </p:txBody>
      </p:sp>
      <p:sp>
        <p:nvSpPr>
          <p:cNvPr id="68" name="Rectangle 136"/>
          <p:cNvSpPr>
            <a:spLocks noChangeArrowheads="1"/>
          </p:cNvSpPr>
          <p:nvPr/>
        </p:nvSpPr>
        <p:spPr bwMode="auto">
          <a:xfrm>
            <a:off x="7400925" y="1504618"/>
            <a:ext cx="1296988" cy="461665"/>
          </a:xfrm>
          <a:prstGeom prst="rect">
            <a:avLst/>
          </a:prstGeom>
          <a:noFill/>
          <a:ln w="9525">
            <a:noFill/>
            <a:miter lim="800000"/>
            <a:headEnd/>
            <a:tailEnd/>
          </a:ln>
        </p:spPr>
        <p:txBody>
          <a:bodyPr anchor="ctr">
            <a:spAutoFit/>
          </a:bodyPr>
          <a:lstStyle/>
          <a:p>
            <a:pPr algn="r" eaLnBrk="0" hangingPunct="0"/>
            <a:r>
              <a:rPr lang="en-US" sz="1200" dirty="0" smtClean="0">
                <a:solidFill>
                  <a:srgbClr val="003F87"/>
                </a:solidFill>
              </a:rPr>
              <a:t>United States: 33%</a:t>
            </a:r>
            <a:endParaRPr lang="en-US" sz="1200" dirty="0">
              <a:solidFill>
                <a:srgbClr val="003F87"/>
              </a:solidFill>
            </a:endParaRPr>
          </a:p>
        </p:txBody>
      </p:sp>
      <p:cxnSp>
        <p:nvCxnSpPr>
          <p:cNvPr id="70" name="Straight Connector 23"/>
          <p:cNvCxnSpPr/>
          <p:nvPr/>
        </p:nvCxnSpPr>
        <p:spPr>
          <a:xfrm>
            <a:off x="4558823" y="5201160"/>
            <a:ext cx="0" cy="1092530"/>
          </a:xfrm>
          <a:prstGeom prst="line">
            <a:avLst/>
          </a:prstGeom>
          <a:ln w="6350">
            <a:solidFill>
              <a:schemeClr val="bg1">
                <a:lumMod val="85000"/>
              </a:schemeClr>
            </a:solidFill>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80" name="Line 133"/>
          <p:cNvSpPr>
            <a:spLocks noChangeShapeType="1"/>
          </p:cNvSpPr>
          <p:nvPr/>
        </p:nvSpPr>
        <p:spPr bwMode="auto">
          <a:xfrm flipH="1" flipV="1">
            <a:off x="7030719" y="1981200"/>
            <a:ext cx="1565593" cy="0"/>
          </a:xfrm>
          <a:prstGeom prst="line">
            <a:avLst/>
          </a:prstGeom>
          <a:noFill/>
          <a:ln w="12700">
            <a:solidFill>
              <a:srgbClr val="003F87"/>
            </a:solidFill>
            <a:round/>
            <a:headEnd/>
            <a:tailEnd type="oval" w="med" len="med"/>
          </a:ln>
        </p:spPr>
        <p:txBody>
          <a:bodyPr/>
          <a:lstStyle/>
          <a:p>
            <a:endParaRPr lang="en-US" sz="1800">
              <a:solidFill>
                <a:srgbClr val="FF0000"/>
              </a:solidFill>
              <a:latin typeface="Trebuchet MS" pitchFamily="34" charset="0"/>
              <a:ea typeface="+mn-ea"/>
              <a:cs typeface="+mn-cs"/>
            </a:endParaRPr>
          </a:p>
        </p:txBody>
      </p:sp>
      <p:pic>
        <p:nvPicPr>
          <p:cNvPr id="29" name="Picture 30" descr="FCC blanco"/>
          <p:cNvPicPr>
            <a:picLocks noChangeAspect="1" noChangeArrowheads="1"/>
          </p:cNvPicPr>
          <p:nvPr/>
        </p:nvPicPr>
        <p:blipFill>
          <a:blip r:embed="rId4"/>
          <a:srcRect/>
          <a:stretch>
            <a:fillRect/>
          </a:stretch>
        </p:blipFill>
        <p:spPr bwMode="auto">
          <a:xfrm>
            <a:off x="395288" y="168275"/>
            <a:ext cx="942975" cy="531813"/>
          </a:xfrm>
          <a:prstGeom prst="rect">
            <a:avLst/>
          </a:prstGeom>
          <a:noFill/>
          <a:ln w="9525">
            <a:noFill/>
            <a:miter lim="800000"/>
            <a:headEnd/>
            <a:tailEnd/>
          </a:ln>
        </p:spPr>
      </p:pic>
      <p:sp>
        <p:nvSpPr>
          <p:cNvPr id="31" name="Text Box 8"/>
          <p:cNvSpPr txBox="1">
            <a:spLocks noChangeArrowheads="1"/>
          </p:cNvSpPr>
          <p:nvPr/>
        </p:nvSpPr>
        <p:spPr bwMode="auto">
          <a:xfrm>
            <a:off x="1216025" y="454025"/>
            <a:ext cx="730250" cy="122238"/>
          </a:xfrm>
          <a:prstGeom prst="rect">
            <a:avLst/>
          </a:prstGeom>
          <a:noFill/>
          <a:ln w="9525">
            <a:noFill/>
            <a:miter lim="800000"/>
            <a:headEnd/>
            <a:tailEnd/>
          </a:ln>
        </p:spPr>
        <p:txBody>
          <a:bodyPr wrap="none" lIns="0" tIns="0" rIns="0" bIns="0">
            <a:spAutoFit/>
          </a:bodyPr>
          <a:lstStyle/>
          <a:p>
            <a:pPr eaLnBrk="0" hangingPunct="0"/>
            <a:r>
              <a:rPr lang="en-US" sz="800" i="1" dirty="0">
                <a:solidFill>
                  <a:schemeClr val="bg1"/>
                </a:solidFill>
              </a:rPr>
              <a:t>Citizen Services</a:t>
            </a:r>
          </a:p>
        </p:txBody>
      </p:sp>
      <p:sp>
        <p:nvSpPr>
          <p:cNvPr id="32" name="Text Box 21"/>
          <p:cNvSpPr txBox="1">
            <a:spLocks noChangeArrowheads="1"/>
          </p:cNvSpPr>
          <p:nvPr/>
        </p:nvSpPr>
        <p:spPr bwMode="auto">
          <a:xfrm>
            <a:off x="2017713" y="182563"/>
            <a:ext cx="6854825" cy="369887"/>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smtClean="0">
                <a:solidFill>
                  <a:schemeClr val="bg1"/>
                </a:solidFill>
              </a:rPr>
              <a:t>Cement</a:t>
            </a:r>
            <a:endParaRPr lang="en-US" b="1" dirty="0">
              <a:solidFill>
                <a:schemeClr val="bg1"/>
              </a:solidFill>
            </a:endParaRPr>
          </a:p>
        </p:txBody>
      </p:sp>
      <p:pic>
        <p:nvPicPr>
          <p:cNvPr id="34" name="Picture 381"/>
          <p:cNvPicPr>
            <a:picLocks noChangeAspect="1" noChangeArrowheads="1"/>
          </p:cNvPicPr>
          <p:nvPr/>
        </p:nvPicPr>
        <p:blipFill>
          <a:blip r:embed="rId5" cstate="print"/>
          <a:srcRect t="25037" b="22801"/>
          <a:stretch>
            <a:fillRect/>
          </a:stretch>
        </p:blipFill>
        <p:spPr bwMode="auto">
          <a:xfrm>
            <a:off x="822959" y="2798093"/>
            <a:ext cx="821047" cy="428724"/>
          </a:xfrm>
          <a:prstGeom prst="rect">
            <a:avLst/>
          </a:prstGeom>
          <a:noFill/>
          <a:ln w="9525">
            <a:noFill/>
            <a:miter lim="800000"/>
            <a:headEnd/>
            <a:tailEnd/>
          </a:ln>
        </p:spPr>
      </p:pic>
      <p:pic>
        <p:nvPicPr>
          <p:cNvPr id="38" name="Picture 2"/>
          <p:cNvPicPr>
            <a:picLocks noChangeAspect="1" noChangeArrowheads="1"/>
          </p:cNvPicPr>
          <p:nvPr/>
        </p:nvPicPr>
        <p:blipFill>
          <a:blip r:embed="rId6"/>
          <a:srcRect/>
          <a:stretch>
            <a:fillRect/>
          </a:stretch>
        </p:blipFill>
        <p:spPr bwMode="auto">
          <a:xfrm>
            <a:off x="577414" y="1696720"/>
            <a:ext cx="1135510" cy="667659"/>
          </a:xfrm>
          <a:prstGeom prst="rect">
            <a:avLst/>
          </a:prstGeom>
          <a:noFill/>
          <a:ln w="9525">
            <a:noFill/>
            <a:miter lim="800000"/>
            <a:headEnd/>
            <a:tailEnd/>
          </a:ln>
          <a:effectLst/>
        </p:spPr>
      </p:pic>
      <p:sp>
        <p:nvSpPr>
          <p:cNvPr id="39" name="Text Box 118"/>
          <p:cNvSpPr txBox="1">
            <a:spLocks noChangeAspect="1" noChangeArrowheads="1"/>
          </p:cNvSpPr>
          <p:nvPr/>
        </p:nvSpPr>
        <p:spPr bwMode="auto">
          <a:xfrm>
            <a:off x="1910722" y="1862592"/>
            <a:ext cx="2593980" cy="443198"/>
          </a:xfrm>
          <a:prstGeom prst="rect">
            <a:avLst/>
          </a:prstGeom>
          <a:noFill/>
          <a:ln w="9525" algn="ctr">
            <a:noFill/>
            <a:miter lim="800000"/>
            <a:headEnd/>
            <a:tailEnd/>
          </a:ln>
        </p:spPr>
        <p:txBody>
          <a:bodyPr wrap="none">
            <a:spAutoFit/>
          </a:bodyPr>
          <a:lstStyle/>
          <a:p>
            <a:pPr>
              <a:spcBef>
                <a:spcPct val="20000"/>
              </a:spcBef>
            </a:pPr>
            <a:r>
              <a:rPr lang="en-US" sz="1200" b="1" dirty="0" smtClean="0">
                <a:solidFill>
                  <a:srgbClr val="003F87"/>
                </a:solidFill>
              </a:rPr>
              <a:t>Cement:  79%</a:t>
            </a:r>
          </a:p>
          <a:p>
            <a:pPr>
              <a:spcBef>
                <a:spcPct val="20000"/>
              </a:spcBef>
            </a:pPr>
            <a:r>
              <a:rPr lang="en-US" sz="900" i="1" dirty="0" smtClean="0">
                <a:solidFill>
                  <a:srgbClr val="003F87"/>
                </a:solidFill>
              </a:rPr>
              <a:t>2</a:t>
            </a:r>
            <a:r>
              <a:rPr lang="en-US" sz="900" i="1" baseline="30000" dirty="0" smtClean="0">
                <a:solidFill>
                  <a:srgbClr val="003F87"/>
                </a:solidFill>
              </a:rPr>
              <a:t>nd</a:t>
            </a:r>
            <a:r>
              <a:rPr lang="en-US" sz="900" i="1" dirty="0" smtClean="0">
                <a:solidFill>
                  <a:srgbClr val="003F87"/>
                </a:solidFill>
              </a:rPr>
              <a:t>  in Spain and Tunisia, 3</a:t>
            </a:r>
            <a:r>
              <a:rPr lang="en-US" sz="900" i="1" baseline="30000" dirty="0" smtClean="0">
                <a:solidFill>
                  <a:srgbClr val="003F87"/>
                </a:solidFill>
              </a:rPr>
              <a:t>rd</a:t>
            </a:r>
            <a:r>
              <a:rPr lang="en-US" sz="900" i="1" dirty="0" smtClean="0">
                <a:solidFill>
                  <a:srgbClr val="003F87"/>
                </a:solidFill>
              </a:rPr>
              <a:t> in US East Coast</a:t>
            </a:r>
            <a:endParaRPr lang="en-US" sz="900" i="1" dirty="0">
              <a:solidFill>
                <a:srgbClr val="003F87"/>
              </a:solidFill>
            </a:endParaRPr>
          </a:p>
        </p:txBody>
      </p:sp>
      <p:sp>
        <p:nvSpPr>
          <p:cNvPr id="40" name="Text Box 119"/>
          <p:cNvSpPr txBox="1">
            <a:spLocks noChangeAspect="1" noChangeArrowheads="1"/>
          </p:cNvSpPr>
          <p:nvPr/>
        </p:nvSpPr>
        <p:spPr bwMode="auto">
          <a:xfrm>
            <a:off x="1949333" y="2839921"/>
            <a:ext cx="2012950" cy="276999"/>
          </a:xfrm>
          <a:prstGeom prst="rect">
            <a:avLst/>
          </a:prstGeom>
          <a:noFill/>
          <a:ln w="9525" algn="ctr">
            <a:noFill/>
            <a:miter lim="800000"/>
            <a:headEnd/>
            <a:tailEnd/>
          </a:ln>
        </p:spPr>
        <p:txBody>
          <a:bodyPr>
            <a:spAutoFit/>
          </a:bodyPr>
          <a:lstStyle/>
          <a:p>
            <a:pPr>
              <a:spcBef>
                <a:spcPct val="20000"/>
              </a:spcBef>
            </a:pPr>
            <a:r>
              <a:rPr lang="en-US" sz="1200" dirty="0" smtClean="0">
                <a:solidFill>
                  <a:srgbClr val="003F87"/>
                </a:solidFill>
              </a:rPr>
              <a:t>Concrete &amp; other: 21% </a:t>
            </a:r>
          </a:p>
        </p:txBody>
      </p:sp>
      <p:sp>
        <p:nvSpPr>
          <p:cNvPr id="41" name="Line 133"/>
          <p:cNvSpPr>
            <a:spLocks noChangeShapeType="1"/>
          </p:cNvSpPr>
          <p:nvPr/>
        </p:nvSpPr>
        <p:spPr bwMode="auto">
          <a:xfrm flipH="1" flipV="1">
            <a:off x="7030720" y="3435985"/>
            <a:ext cx="1565593" cy="0"/>
          </a:xfrm>
          <a:prstGeom prst="line">
            <a:avLst/>
          </a:prstGeom>
          <a:noFill/>
          <a:ln w="12700">
            <a:solidFill>
              <a:srgbClr val="003F87"/>
            </a:solidFill>
            <a:round/>
            <a:headEnd/>
            <a:tailEnd type="oval" w="med" len="med"/>
          </a:ln>
        </p:spPr>
        <p:txBody>
          <a:bodyPr/>
          <a:lstStyle/>
          <a:p>
            <a:endParaRPr lang="en-US" sz="1800">
              <a:solidFill>
                <a:srgbClr val="FF0000"/>
              </a:solidFill>
              <a:latin typeface="Trebuchet MS" pitchFamily="34" charset="0"/>
              <a:ea typeface="+mn-ea"/>
              <a:cs typeface="+mn-cs"/>
            </a:endParaRPr>
          </a:p>
        </p:txBody>
      </p:sp>
      <p:sp>
        <p:nvSpPr>
          <p:cNvPr id="42" name="Line 133"/>
          <p:cNvSpPr>
            <a:spLocks noChangeShapeType="1"/>
          </p:cNvSpPr>
          <p:nvPr/>
        </p:nvSpPr>
        <p:spPr bwMode="auto">
          <a:xfrm flipV="1">
            <a:off x="5075238" y="3440807"/>
            <a:ext cx="1368425" cy="0"/>
          </a:xfrm>
          <a:prstGeom prst="line">
            <a:avLst/>
          </a:prstGeom>
          <a:noFill/>
          <a:ln w="12700">
            <a:solidFill>
              <a:srgbClr val="003F87"/>
            </a:solidFill>
            <a:round/>
            <a:headEnd/>
            <a:tailEnd type="oval" w="med" len="med"/>
          </a:ln>
        </p:spPr>
        <p:txBody>
          <a:bodyPr/>
          <a:lstStyle/>
          <a:p>
            <a:endParaRPr lang="en-US" sz="1800">
              <a:solidFill>
                <a:srgbClr val="FF0000"/>
              </a:solidFill>
              <a:latin typeface="Trebuchet MS" pitchFamily="34" charset="0"/>
              <a:ea typeface="+mn-ea"/>
              <a:cs typeface="+mn-cs"/>
            </a:endParaRPr>
          </a:p>
        </p:txBody>
      </p:sp>
      <p:sp>
        <p:nvSpPr>
          <p:cNvPr id="43" name="Rectangle 132"/>
          <p:cNvSpPr>
            <a:spLocks noChangeArrowheads="1"/>
          </p:cNvSpPr>
          <p:nvPr/>
        </p:nvSpPr>
        <p:spPr bwMode="auto">
          <a:xfrm>
            <a:off x="5075238" y="2984798"/>
            <a:ext cx="1023037" cy="461665"/>
          </a:xfrm>
          <a:prstGeom prst="rect">
            <a:avLst/>
          </a:prstGeom>
          <a:noFill/>
          <a:ln w="9525">
            <a:noFill/>
            <a:miter lim="800000"/>
            <a:headEnd/>
            <a:tailEnd/>
          </a:ln>
        </p:spPr>
        <p:txBody>
          <a:bodyPr wrap="none" anchor="ctr">
            <a:spAutoFit/>
          </a:bodyPr>
          <a:lstStyle/>
          <a:p>
            <a:pPr eaLnBrk="0" hangingPunct="0"/>
            <a:r>
              <a:rPr lang="en-US" sz="1200" dirty="0" smtClean="0">
                <a:solidFill>
                  <a:srgbClr val="003F87"/>
                </a:solidFill>
              </a:rPr>
              <a:t>UK &amp; other: </a:t>
            </a:r>
            <a:br>
              <a:rPr lang="en-US" sz="1200" dirty="0" smtClean="0">
                <a:solidFill>
                  <a:srgbClr val="003F87"/>
                </a:solidFill>
              </a:rPr>
            </a:br>
            <a:r>
              <a:rPr lang="en-US" sz="1200" dirty="0" smtClean="0">
                <a:solidFill>
                  <a:srgbClr val="003F87"/>
                </a:solidFill>
              </a:rPr>
              <a:t>11%</a:t>
            </a:r>
            <a:endParaRPr lang="en-US" sz="1200" dirty="0">
              <a:solidFill>
                <a:srgbClr val="003F87"/>
              </a:solidFill>
            </a:endParaRPr>
          </a:p>
        </p:txBody>
      </p:sp>
      <p:sp>
        <p:nvSpPr>
          <p:cNvPr id="44" name="Rectangle 6"/>
          <p:cNvSpPr>
            <a:spLocks noGrp="1" noChangeArrowheads="1"/>
          </p:cNvSpPr>
          <p:nvPr>
            <p:ph type="sldNum" sz="quarter" idx="12"/>
          </p:nvPr>
        </p:nvSpPr>
        <p:spPr>
          <a:xfrm>
            <a:off x="7061200" y="6573838"/>
            <a:ext cx="1905000" cy="153888"/>
          </a:xfrm>
        </p:spPr>
        <p:txBody>
          <a:bodyPr/>
          <a:lstStyle/>
          <a:p>
            <a:pPr>
              <a:defRPr/>
            </a:pPr>
            <a:fld id="{8394EB68-7EAC-4409-83C5-3BF12EC1CBF5}" type="slidenum">
              <a:rPr lang="es-ES_tradnl" sz="1000" smtClean="0">
                <a:latin typeface="Arial" charset="0"/>
                <a:ea typeface="ＭＳ Ｐゴシック" charset="-128"/>
              </a:rPr>
              <a:pPr>
                <a:defRPr/>
              </a:pPr>
              <a:t>16</a:t>
            </a:fld>
            <a:endParaRPr lang="es-ES_tradnl" sz="1000" dirty="0" smtClean="0">
              <a:latin typeface="Arial" charset="0"/>
              <a:ea typeface="ＭＳ Ｐゴシック" charset="-128"/>
            </a:endParaRPr>
          </a:p>
        </p:txBody>
      </p:sp>
    </p:spTree>
    <p:extLst>
      <p:ext uri="{BB962C8B-B14F-4D97-AF65-F5344CB8AC3E}">
        <p14:creationId xmlns:p14="http://schemas.microsoft.com/office/powerpoint/2010/main" xmlns="" val="566484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4"/>
          <p:cNvSpPr>
            <a:spLocks noChangeArrowheads="1"/>
          </p:cNvSpPr>
          <p:nvPr/>
        </p:nvSpPr>
        <p:spPr bwMode="auto">
          <a:xfrm>
            <a:off x="0" y="2290763"/>
            <a:ext cx="9144000" cy="3012757"/>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n-US"/>
          </a:p>
        </p:txBody>
      </p:sp>
      <p:sp>
        <p:nvSpPr>
          <p:cNvPr id="16387" name="Rectangle 6"/>
          <p:cNvSpPr txBox="1">
            <a:spLocks noGrp="1" noChangeArrowheads="1"/>
          </p:cNvSpPr>
          <p:nvPr/>
        </p:nvSpPr>
        <p:spPr bwMode="auto">
          <a:xfrm>
            <a:off x="7061200" y="6573838"/>
            <a:ext cx="1905000" cy="136525"/>
          </a:xfrm>
          <a:prstGeom prst="rect">
            <a:avLst/>
          </a:prstGeom>
          <a:noFill/>
          <a:ln w="9525">
            <a:noFill/>
            <a:miter lim="800000"/>
            <a:headEnd/>
            <a:tailEnd/>
          </a:ln>
        </p:spPr>
        <p:txBody>
          <a:bodyPr lIns="0" tIns="0" rIns="0" bIns="0">
            <a:spAutoFit/>
          </a:bodyPr>
          <a:lstStyle/>
          <a:p>
            <a:pPr algn="r" eaLnBrk="0" hangingPunct="0">
              <a:spcBef>
                <a:spcPct val="50000"/>
              </a:spcBef>
            </a:pPr>
            <a:fld id="{F25E6205-4254-4957-BFEC-11BCC5F84A6B}" type="slidenum">
              <a:rPr lang="en-US" sz="900">
                <a:solidFill>
                  <a:srgbClr val="003F87"/>
                </a:solidFill>
              </a:rPr>
              <a:pPr algn="r" eaLnBrk="0" hangingPunct="0">
                <a:spcBef>
                  <a:spcPct val="50000"/>
                </a:spcBef>
              </a:pPr>
              <a:t>17</a:t>
            </a:fld>
            <a:endParaRPr lang="en-US" sz="900">
              <a:solidFill>
                <a:srgbClr val="003F87"/>
              </a:solidFill>
            </a:endParaRPr>
          </a:p>
        </p:txBody>
      </p:sp>
      <p:pic>
        <p:nvPicPr>
          <p:cNvPr id="16388" name="Picture 6" descr="FCC"/>
          <p:cNvPicPr>
            <a:picLocks noChangeAspect="1" noChangeArrowheads="1"/>
          </p:cNvPicPr>
          <p:nvPr/>
        </p:nvPicPr>
        <p:blipFill>
          <a:blip r:embed="rId3"/>
          <a:srcRect/>
          <a:stretch>
            <a:fillRect/>
          </a:stretch>
        </p:blipFill>
        <p:spPr bwMode="auto">
          <a:xfrm>
            <a:off x="709613" y="368300"/>
            <a:ext cx="1798637" cy="1016000"/>
          </a:xfrm>
          <a:prstGeom prst="rect">
            <a:avLst/>
          </a:prstGeom>
          <a:noFill/>
          <a:ln w="9525">
            <a:noFill/>
            <a:miter lim="800000"/>
            <a:headEnd/>
            <a:tailEnd/>
          </a:ln>
        </p:spPr>
      </p:pic>
      <p:sp>
        <p:nvSpPr>
          <p:cNvPr id="16389" name="Text Box 8"/>
          <p:cNvSpPr txBox="1">
            <a:spLocks noChangeArrowheads="1"/>
          </p:cNvSpPr>
          <p:nvPr/>
        </p:nvSpPr>
        <p:spPr bwMode="auto">
          <a:xfrm>
            <a:off x="1157288" y="1446213"/>
            <a:ext cx="1089025" cy="182562"/>
          </a:xfrm>
          <a:prstGeom prst="rect">
            <a:avLst/>
          </a:prstGeom>
          <a:noFill/>
          <a:ln w="9525">
            <a:noFill/>
            <a:miter lim="800000"/>
            <a:headEnd/>
            <a:tailEnd/>
          </a:ln>
        </p:spPr>
        <p:txBody>
          <a:bodyPr wrap="none" lIns="0" tIns="0" rIns="0" bIns="0">
            <a:spAutoFit/>
          </a:bodyPr>
          <a:lstStyle/>
          <a:p>
            <a:pPr eaLnBrk="0" hangingPunct="0"/>
            <a:r>
              <a:rPr lang="en-US" sz="1200" i="1">
                <a:solidFill>
                  <a:srgbClr val="003F87"/>
                </a:solidFill>
              </a:rPr>
              <a:t>Citizen Services</a:t>
            </a:r>
          </a:p>
        </p:txBody>
      </p:sp>
      <p:sp>
        <p:nvSpPr>
          <p:cNvPr id="16392" name="Rectangle 16"/>
          <p:cNvSpPr>
            <a:spLocks noChangeArrowheads="1"/>
          </p:cNvSpPr>
          <p:nvPr/>
        </p:nvSpPr>
        <p:spPr bwMode="auto">
          <a:xfrm>
            <a:off x="8239125" y="6256338"/>
            <a:ext cx="904875" cy="601662"/>
          </a:xfrm>
          <a:prstGeom prst="rect">
            <a:avLst/>
          </a:prstGeom>
          <a:solidFill>
            <a:srgbClr val="FFFFFF"/>
          </a:solidFill>
          <a:ln w="9525">
            <a:noFill/>
            <a:miter lim="800000"/>
            <a:headEnd/>
            <a:tailEnd/>
          </a:ln>
        </p:spPr>
        <p:txBody>
          <a:bodyPr wrap="none" anchor="ctr"/>
          <a:lstStyle/>
          <a:p>
            <a:endParaRPr lang="en-US"/>
          </a:p>
        </p:txBody>
      </p:sp>
      <p:sp>
        <p:nvSpPr>
          <p:cNvPr id="16395" name="Text Box 14"/>
          <p:cNvSpPr txBox="1">
            <a:spLocks noChangeArrowheads="1"/>
          </p:cNvSpPr>
          <p:nvPr/>
        </p:nvSpPr>
        <p:spPr bwMode="auto">
          <a:xfrm>
            <a:off x="6588125" y="250825"/>
            <a:ext cx="2508250" cy="4664075"/>
          </a:xfrm>
          <a:prstGeom prst="rect">
            <a:avLst/>
          </a:prstGeom>
          <a:noFill/>
          <a:ln w="9525">
            <a:noFill/>
            <a:miter lim="800000"/>
            <a:headEnd/>
            <a:tailEnd/>
          </a:ln>
        </p:spPr>
        <p:txBody>
          <a:bodyPr>
            <a:spAutoFit/>
          </a:bodyPr>
          <a:lstStyle/>
          <a:p>
            <a:pPr>
              <a:spcBef>
                <a:spcPct val="50000"/>
              </a:spcBef>
            </a:pPr>
            <a:r>
              <a:rPr lang="en-GB" sz="30000" b="1" dirty="0" smtClean="0">
                <a:solidFill>
                  <a:srgbClr val="004B9E"/>
                </a:solidFill>
              </a:rPr>
              <a:t>3</a:t>
            </a:r>
            <a:endParaRPr lang="en-GB" sz="30000" b="1" dirty="0">
              <a:solidFill>
                <a:srgbClr val="004B9E"/>
              </a:solidFill>
            </a:endParaRPr>
          </a:p>
        </p:txBody>
      </p:sp>
      <p:sp>
        <p:nvSpPr>
          <p:cNvPr id="10" name="Text Box 4"/>
          <p:cNvSpPr txBox="1">
            <a:spLocks noChangeArrowheads="1"/>
          </p:cNvSpPr>
          <p:nvPr/>
        </p:nvSpPr>
        <p:spPr bwMode="auto">
          <a:xfrm>
            <a:off x="1165225" y="2708275"/>
            <a:ext cx="4484948" cy="307777"/>
          </a:xfrm>
          <a:prstGeom prst="rect">
            <a:avLst/>
          </a:prstGeom>
          <a:noFill/>
          <a:ln w="9525">
            <a:noFill/>
            <a:miter lim="800000"/>
            <a:headEnd/>
            <a:tailEnd/>
          </a:ln>
        </p:spPr>
        <p:txBody>
          <a:bodyPr wrap="square" lIns="0" tIns="0" rIns="0" bIns="0">
            <a:spAutoFit/>
          </a:bodyPr>
          <a:lstStyle/>
          <a:p>
            <a:pPr eaLnBrk="0" hangingPunct="0">
              <a:spcBef>
                <a:spcPct val="50000"/>
              </a:spcBef>
            </a:pPr>
            <a:r>
              <a:rPr lang="en-GB" sz="2000" b="1" dirty="0" smtClean="0">
                <a:solidFill>
                  <a:schemeClr val="bg1"/>
                </a:solidFill>
              </a:rPr>
              <a:t>Why FCC?</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0" y="0"/>
            <a:ext cx="9144000" cy="6858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s-ES" sz="2400">
              <a:latin typeface="Calibri" pitchFamily="34" charset="0"/>
              <a:ea typeface="ＭＳ Ｐゴシック"/>
              <a:cs typeface="ＭＳ Ｐゴシック"/>
            </a:endParaRPr>
          </a:p>
        </p:txBody>
      </p:sp>
      <p:pic>
        <p:nvPicPr>
          <p:cNvPr id="5125" name="Picture 30" descr="FCC blanco"/>
          <p:cNvPicPr>
            <a:picLocks noChangeAspect="1" noChangeArrowheads="1"/>
          </p:cNvPicPr>
          <p:nvPr/>
        </p:nvPicPr>
        <p:blipFill>
          <a:blip r:embed="rId14" cstate="print"/>
          <a:srcRect/>
          <a:stretch>
            <a:fillRect/>
          </a:stretch>
        </p:blipFill>
        <p:spPr bwMode="auto">
          <a:xfrm>
            <a:off x="395288" y="168275"/>
            <a:ext cx="942975" cy="531813"/>
          </a:xfrm>
          <a:prstGeom prst="rect">
            <a:avLst/>
          </a:prstGeom>
          <a:noFill/>
          <a:ln w="9525">
            <a:noFill/>
            <a:miter lim="800000"/>
            <a:headEnd/>
            <a:tailEnd/>
          </a:ln>
        </p:spPr>
      </p:pic>
      <p:sp>
        <p:nvSpPr>
          <p:cNvPr id="5126" name="Text Box 21"/>
          <p:cNvSpPr txBox="1">
            <a:spLocks noChangeArrowheads="1"/>
          </p:cNvSpPr>
          <p:nvPr/>
        </p:nvSpPr>
        <p:spPr bwMode="auto">
          <a:xfrm>
            <a:off x="827088" y="184150"/>
            <a:ext cx="8147050" cy="369332"/>
          </a:xfrm>
          <a:prstGeom prst="rect">
            <a:avLst/>
          </a:prstGeom>
          <a:noFill/>
          <a:ln w="9525">
            <a:noFill/>
            <a:miter lim="800000"/>
            <a:headEnd/>
            <a:tailEnd/>
          </a:ln>
        </p:spPr>
        <p:txBody>
          <a:bodyPr lIns="0" tIns="0" rIns="0" bIns="0">
            <a:spAutoFit/>
          </a:bodyPr>
          <a:lstStyle/>
          <a:p>
            <a:pPr algn="r" eaLnBrk="0" hangingPunct="0">
              <a:spcBef>
                <a:spcPct val="50000"/>
              </a:spcBef>
            </a:pPr>
            <a:r>
              <a:rPr lang="es-ES_tradnl" sz="2400" b="1" dirty="0" err="1" smtClean="0">
                <a:solidFill>
                  <a:schemeClr val="bg1"/>
                </a:solidFill>
                <a:latin typeface="Calibri" pitchFamily="34" charset="0"/>
                <a:ea typeface="ＭＳ Ｐゴシック"/>
                <a:cs typeface="ＭＳ Ｐゴシック"/>
              </a:rPr>
              <a:t>why</a:t>
            </a:r>
            <a:r>
              <a:rPr lang="es-ES_tradnl" sz="2400" b="1" dirty="0" smtClean="0">
                <a:solidFill>
                  <a:schemeClr val="bg1"/>
                </a:solidFill>
                <a:latin typeface="Calibri" pitchFamily="34" charset="0"/>
                <a:ea typeface="ＭＳ Ｐゴシック"/>
                <a:cs typeface="ＭＳ Ｐゴシック"/>
              </a:rPr>
              <a:t> FCC</a:t>
            </a:r>
            <a:r>
              <a:rPr lang="es-ES_tradnl" sz="2400" b="1" dirty="0">
                <a:solidFill>
                  <a:schemeClr val="bg1"/>
                </a:solidFill>
                <a:latin typeface="Calibri" pitchFamily="34" charset="0"/>
                <a:ea typeface="ＭＳ Ｐゴシック"/>
                <a:cs typeface="ＭＳ Ｐゴシック"/>
              </a:rPr>
              <a:t>?</a:t>
            </a:r>
          </a:p>
        </p:txBody>
      </p:sp>
      <p:sp>
        <p:nvSpPr>
          <p:cNvPr id="5129" name="Rectangle 5"/>
          <p:cNvSpPr>
            <a:spLocks noChangeArrowheads="1"/>
          </p:cNvSpPr>
          <p:nvPr/>
        </p:nvSpPr>
        <p:spPr bwMode="auto">
          <a:xfrm>
            <a:off x="1691680" y="1124744"/>
            <a:ext cx="5616623" cy="1528624"/>
          </a:xfrm>
          <a:prstGeom prst="rect">
            <a:avLst/>
          </a:prstGeom>
          <a:noFill/>
          <a:ln w="9525">
            <a:noFill/>
            <a:miter lim="800000"/>
            <a:headEnd/>
            <a:tailEnd/>
          </a:ln>
        </p:spPr>
        <p:txBody>
          <a:bodyPr wrap="square" lIns="0" tIns="0" rIns="0" bIns="0">
            <a:spAutoFit/>
          </a:bodyPr>
          <a:lstStyle/>
          <a:p>
            <a:pPr marL="193675" lvl="1" indent="-192088" defTabSz="895350">
              <a:spcAft>
                <a:spcPts val="200"/>
              </a:spcAft>
              <a:buClr>
                <a:srgbClr val="000066"/>
              </a:buClr>
              <a:buFont typeface="Arial" pitchFamily="34" charset="0"/>
              <a:buChar char="▪"/>
            </a:pPr>
            <a:r>
              <a:rPr lang="en-US" sz="1200" b="1" dirty="0" smtClean="0">
                <a:solidFill>
                  <a:srgbClr val="003399"/>
                </a:solidFill>
                <a:latin typeface="Calibri" pitchFamily="34" charset="0"/>
              </a:rPr>
              <a:t>There´s an important need of </a:t>
            </a:r>
            <a:r>
              <a:rPr lang="en-US" sz="1200" b="1" dirty="0" smtClean="0">
                <a:solidFill>
                  <a:srgbClr val="003399"/>
                </a:solidFill>
                <a:latin typeface="Calibri" pitchFamily="34" charset="0"/>
              </a:rPr>
              <a:t>Infrastructure </a:t>
            </a:r>
            <a:r>
              <a:rPr lang="en-US" sz="1200" b="1" dirty="0" smtClean="0">
                <a:solidFill>
                  <a:srgbClr val="003399"/>
                </a:solidFill>
                <a:latin typeface="Calibri" pitchFamily="34" charset="0"/>
              </a:rPr>
              <a:t>investments in the region</a:t>
            </a:r>
            <a:r>
              <a:rPr lang="en-US" sz="1200" dirty="0" smtClean="0">
                <a:solidFill>
                  <a:srgbClr val="003399"/>
                </a:solidFill>
                <a:latin typeface="Calibri" pitchFamily="34" charset="0"/>
              </a:rPr>
              <a:t> to improve </a:t>
            </a:r>
            <a:r>
              <a:rPr lang="en-US" sz="1200" dirty="0" err="1" smtClean="0">
                <a:solidFill>
                  <a:srgbClr val="003399"/>
                </a:solidFill>
                <a:latin typeface="Calibri" pitchFamily="34" charset="0"/>
              </a:rPr>
              <a:t>competitivity</a:t>
            </a:r>
            <a:r>
              <a:rPr lang="en-US" sz="1200" dirty="0" smtClean="0">
                <a:solidFill>
                  <a:srgbClr val="003399"/>
                </a:solidFill>
                <a:latin typeface="Calibri" pitchFamily="34" charset="0"/>
              </a:rPr>
              <a:t> and due to social needs in the </a:t>
            </a:r>
            <a:r>
              <a:rPr lang="en-US" sz="1200" dirty="0" smtClean="0">
                <a:solidFill>
                  <a:srgbClr val="003399"/>
                </a:solidFill>
                <a:latin typeface="Calibri" pitchFamily="34" charset="0"/>
              </a:rPr>
              <a:t>area</a:t>
            </a:r>
            <a:r>
              <a:rPr lang="en-US" sz="1200" dirty="0" smtClean="0">
                <a:solidFill>
                  <a:srgbClr val="003399"/>
                </a:solidFill>
                <a:latin typeface="Calibri" pitchFamily="34" charset="0"/>
              </a:rPr>
              <a:t>, requiring </a:t>
            </a:r>
            <a:r>
              <a:rPr lang="en-US" sz="1200" b="1" dirty="0" smtClean="0">
                <a:solidFill>
                  <a:srgbClr val="003399"/>
                </a:solidFill>
                <a:latin typeface="Calibri" pitchFamily="34" charset="0"/>
              </a:rPr>
              <a:t>bigger projects and more complex requiring an adequate funding for the project. </a:t>
            </a:r>
            <a:r>
              <a:rPr lang="en-US" sz="1200" dirty="0" smtClean="0">
                <a:solidFill>
                  <a:srgbClr val="003399"/>
                </a:solidFill>
                <a:latin typeface="Calibri" pitchFamily="34" charset="0"/>
              </a:rPr>
              <a:t>There is a need of international players with experience in how to deliver those projects and how to finance rationally the projects.</a:t>
            </a:r>
          </a:p>
          <a:p>
            <a:pPr marL="193675" lvl="1" indent="-192088" defTabSz="895350">
              <a:spcAft>
                <a:spcPts val="200"/>
              </a:spcAft>
              <a:buClr>
                <a:srgbClr val="000066"/>
              </a:buClr>
              <a:buFont typeface="Arial" pitchFamily="34" charset="0"/>
              <a:buChar char="▪"/>
            </a:pPr>
            <a:r>
              <a:rPr lang="en-US" sz="1200" b="1" dirty="0" smtClean="0">
                <a:solidFill>
                  <a:srgbClr val="003399"/>
                </a:solidFill>
                <a:latin typeface="Calibri" pitchFamily="34" charset="0"/>
              </a:rPr>
              <a:t>FCC has a deep experience in projects with risk share mechanism with Governments</a:t>
            </a:r>
            <a:r>
              <a:rPr lang="en-US" sz="1200" dirty="0" smtClean="0">
                <a:solidFill>
                  <a:srgbClr val="003399"/>
                </a:solidFill>
                <a:latin typeface="Calibri" pitchFamily="34" charset="0"/>
              </a:rPr>
              <a:t> with a PPP approach (turnkey, </a:t>
            </a:r>
            <a:r>
              <a:rPr lang="en-US" sz="1200" dirty="0" smtClean="0">
                <a:solidFill>
                  <a:srgbClr val="003399"/>
                </a:solidFill>
                <a:latin typeface="Calibri" pitchFamily="34" charset="0"/>
              </a:rPr>
              <a:t>DBOM, DBF </a:t>
            </a:r>
            <a:r>
              <a:rPr lang="en-US" sz="1200" dirty="0" smtClean="0">
                <a:solidFill>
                  <a:srgbClr val="003399"/>
                </a:solidFill>
                <a:latin typeface="Calibri" pitchFamily="34" charset="0"/>
              </a:rPr>
              <a:t>or PPP)</a:t>
            </a:r>
            <a:endParaRPr lang="en-US" sz="1200" b="1" dirty="0" smtClean="0">
              <a:solidFill>
                <a:srgbClr val="003399"/>
              </a:solidFill>
              <a:latin typeface="Calibri" pitchFamily="34" charset="0"/>
            </a:endParaRPr>
          </a:p>
          <a:p>
            <a:pPr marL="193675" lvl="1" indent="-192088" defTabSz="895350">
              <a:spcAft>
                <a:spcPts val="200"/>
              </a:spcAft>
              <a:buClr>
                <a:srgbClr val="000066"/>
              </a:buClr>
              <a:buFont typeface="Arial" pitchFamily="34" charset="0"/>
              <a:buChar char="▪"/>
            </a:pPr>
            <a:r>
              <a:rPr lang="en-US" sz="1200" b="1" dirty="0" smtClean="0">
                <a:solidFill>
                  <a:srgbClr val="003399"/>
                </a:solidFill>
                <a:latin typeface="Calibri" pitchFamily="34" charset="0"/>
              </a:rPr>
              <a:t>FCC is global leader in </a:t>
            </a:r>
            <a:r>
              <a:rPr lang="en-US" sz="1200" b="1" dirty="0" smtClean="0">
                <a:solidFill>
                  <a:srgbClr val="003399"/>
                </a:solidFill>
                <a:latin typeface="Calibri" pitchFamily="34" charset="0"/>
              </a:rPr>
              <a:t>infrastructures, </a:t>
            </a:r>
            <a:r>
              <a:rPr lang="en-US" sz="1200" b="1" dirty="0" smtClean="0">
                <a:solidFill>
                  <a:srgbClr val="003399"/>
                </a:solidFill>
                <a:latin typeface="Calibri" pitchFamily="34" charset="0"/>
              </a:rPr>
              <a:t>environmental services and water</a:t>
            </a:r>
            <a:endParaRPr lang="en-US" sz="1200" b="1" dirty="0">
              <a:solidFill>
                <a:srgbClr val="003399"/>
              </a:solidFill>
              <a:latin typeface="Calibri" pitchFamily="34" charset="0"/>
            </a:endParaRPr>
          </a:p>
        </p:txBody>
      </p:sp>
      <p:sp>
        <p:nvSpPr>
          <p:cNvPr id="262153" name="Rectangle 17"/>
          <p:cNvSpPr>
            <a:spLocks noChangeArrowheads="1"/>
          </p:cNvSpPr>
          <p:nvPr>
            <p:custDataLst>
              <p:tags r:id="rId1"/>
            </p:custDataLst>
          </p:nvPr>
        </p:nvSpPr>
        <p:spPr bwMode="auto">
          <a:xfrm>
            <a:off x="203200" y="1124744"/>
            <a:ext cx="1416472" cy="1554480"/>
          </a:xfrm>
          <a:prstGeom prst="rect">
            <a:avLst/>
          </a:prstGeom>
          <a:solidFill>
            <a:srgbClr val="808080"/>
          </a:solidFill>
          <a:ln w="19050" algn="ctr">
            <a:solidFill>
              <a:srgbClr val="808080"/>
            </a:solidFill>
            <a:miter lim="800000"/>
            <a:headEnd/>
            <a:tailEnd/>
          </a:ln>
          <a:effectLst>
            <a:prstShdw prst="shdw17" dist="17961" dir="2700000">
              <a:srgbClr val="858585"/>
            </a:prstShdw>
          </a:effectLst>
        </p:spPr>
        <p:txBody>
          <a:bodyPr lIns="72009" tIns="72009" rIns="36000" bIns="72009" anchor="ctr"/>
          <a:lstStyle/>
          <a:p>
            <a:pPr defTabSz="895350">
              <a:buClr>
                <a:schemeClr val="tx2"/>
              </a:buClr>
            </a:pPr>
            <a:r>
              <a:rPr lang="en-US" sz="1200" b="1" dirty="0" smtClean="0">
                <a:solidFill>
                  <a:schemeClr val="bg1"/>
                </a:solidFill>
                <a:latin typeface="Calibri" pitchFamily="34" charset="0"/>
              </a:rPr>
              <a:t>Growing demand of complex projects in </a:t>
            </a:r>
            <a:r>
              <a:rPr lang="en-US" sz="1200" b="1" dirty="0" smtClean="0">
                <a:solidFill>
                  <a:schemeClr val="bg1"/>
                </a:solidFill>
                <a:latin typeface="Calibri" pitchFamily="34" charset="0"/>
              </a:rPr>
              <a:t>the </a:t>
            </a:r>
            <a:r>
              <a:rPr lang="en-US" sz="1200" b="1" dirty="0" smtClean="0">
                <a:solidFill>
                  <a:schemeClr val="bg1"/>
                </a:solidFill>
                <a:latin typeface="Calibri" pitchFamily="34" charset="0"/>
              </a:rPr>
              <a:t>region</a:t>
            </a:r>
            <a:endParaRPr lang="en-US" sz="1200" b="1" dirty="0">
              <a:solidFill>
                <a:schemeClr val="bg1"/>
              </a:solidFill>
              <a:latin typeface="Calibri" pitchFamily="34" charset="0"/>
            </a:endParaRPr>
          </a:p>
        </p:txBody>
      </p:sp>
      <p:sp>
        <p:nvSpPr>
          <p:cNvPr id="262154" name="Rectangle 6"/>
          <p:cNvSpPr>
            <a:spLocks noChangeArrowheads="1"/>
          </p:cNvSpPr>
          <p:nvPr>
            <p:custDataLst>
              <p:tags r:id="rId2"/>
            </p:custDataLst>
          </p:nvPr>
        </p:nvSpPr>
        <p:spPr bwMode="auto">
          <a:xfrm>
            <a:off x="203200" y="2852936"/>
            <a:ext cx="1416472" cy="1152128"/>
          </a:xfrm>
          <a:prstGeom prst="rect">
            <a:avLst/>
          </a:prstGeom>
          <a:solidFill>
            <a:srgbClr val="808080"/>
          </a:solidFill>
          <a:ln w="19050" algn="ctr">
            <a:noFill/>
            <a:miter lim="800000"/>
            <a:headEnd/>
            <a:tailEnd/>
          </a:ln>
          <a:effectLst>
            <a:prstShdw prst="shdw17" dist="17961" dir="2700000">
              <a:srgbClr val="858585"/>
            </a:prstShdw>
          </a:effectLst>
        </p:spPr>
        <p:txBody>
          <a:bodyPr lIns="72009" tIns="72009" rIns="36000" bIns="72009" anchor="ctr"/>
          <a:lstStyle/>
          <a:p>
            <a:pPr defTabSz="895350">
              <a:buClr>
                <a:schemeClr val="tx2"/>
              </a:buClr>
            </a:pPr>
            <a:r>
              <a:rPr lang="en-US" sz="1200" b="1" dirty="0" smtClean="0">
                <a:solidFill>
                  <a:schemeClr val="bg1"/>
                </a:solidFill>
                <a:latin typeface="Calibri" pitchFamily="34" charset="0"/>
              </a:rPr>
              <a:t>Project Financing Experience</a:t>
            </a:r>
            <a:endParaRPr lang="en-US" sz="1200" b="1" dirty="0">
              <a:solidFill>
                <a:schemeClr val="bg1"/>
              </a:solidFill>
              <a:latin typeface="Calibri" pitchFamily="34" charset="0"/>
            </a:endParaRPr>
          </a:p>
        </p:txBody>
      </p:sp>
      <p:sp>
        <p:nvSpPr>
          <p:cNvPr id="262156" name="Rectangle 7"/>
          <p:cNvSpPr>
            <a:spLocks noChangeArrowheads="1"/>
          </p:cNvSpPr>
          <p:nvPr>
            <p:custDataLst>
              <p:tags r:id="rId3"/>
            </p:custDataLst>
          </p:nvPr>
        </p:nvSpPr>
        <p:spPr bwMode="auto">
          <a:xfrm>
            <a:off x="203200" y="5229696"/>
            <a:ext cx="1416472" cy="1511672"/>
          </a:xfrm>
          <a:prstGeom prst="rect">
            <a:avLst/>
          </a:prstGeom>
          <a:solidFill>
            <a:srgbClr val="808080"/>
          </a:solidFill>
          <a:ln w="19050" algn="ctr">
            <a:noFill/>
            <a:miter lim="800000"/>
            <a:headEnd/>
            <a:tailEnd/>
          </a:ln>
          <a:effectLst>
            <a:prstShdw prst="shdw17" dist="17961" dir="2700000">
              <a:srgbClr val="858585"/>
            </a:prstShdw>
          </a:effectLst>
        </p:spPr>
        <p:txBody>
          <a:bodyPr lIns="72009" tIns="72009" rIns="36000" bIns="72009" anchor="ctr"/>
          <a:lstStyle/>
          <a:p>
            <a:pPr defTabSz="895350">
              <a:buClr>
                <a:schemeClr val="tx2"/>
              </a:buClr>
            </a:pPr>
            <a:r>
              <a:rPr lang="en-US" sz="1200" b="1" dirty="0" smtClean="0">
                <a:solidFill>
                  <a:schemeClr val="bg1"/>
                </a:solidFill>
                <a:latin typeface="Calibri" pitchFamily="34" charset="0"/>
              </a:rPr>
              <a:t>Unique technical capabilities</a:t>
            </a:r>
            <a:endParaRPr lang="en-US" sz="1200" b="1" dirty="0">
              <a:solidFill>
                <a:schemeClr val="bg1"/>
              </a:solidFill>
              <a:latin typeface="Calibri" pitchFamily="34" charset="0"/>
            </a:endParaRPr>
          </a:p>
        </p:txBody>
      </p:sp>
      <p:sp>
        <p:nvSpPr>
          <p:cNvPr id="5133" name="Rectangle 8"/>
          <p:cNvSpPr>
            <a:spLocks noChangeArrowheads="1"/>
          </p:cNvSpPr>
          <p:nvPr/>
        </p:nvSpPr>
        <p:spPr bwMode="auto">
          <a:xfrm>
            <a:off x="1865313" y="846361"/>
            <a:ext cx="4567237" cy="184666"/>
          </a:xfrm>
          <a:prstGeom prst="rect">
            <a:avLst/>
          </a:prstGeom>
          <a:noFill/>
          <a:ln w="9525">
            <a:noFill/>
            <a:miter lim="800000"/>
            <a:headEnd/>
            <a:tailEnd/>
          </a:ln>
        </p:spPr>
        <p:txBody>
          <a:bodyPr lIns="0" tIns="0" rIns="0" bIns="0">
            <a:spAutoFit/>
          </a:bodyPr>
          <a:lstStyle/>
          <a:p>
            <a:pPr marL="193675" lvl="1" indent="-192088" defTabSz="895350">
              <a:buClr>
                <a:schemeClr val="tx2"/>
              </a:buClr>
              <a:buSzPct val="125000"/>
              <a:buFont typeface="Arial" pitchFamily="34" charset="0"/>
              <a:buNone/>
            </a:pPr>
            <a:r>
              <a:rPr lang="en-US" sz="1200" b="1" smtClean="0">
                <a:latin typeface="Calibri" pitchFamily="34" charset="0"/>
              </a:rPr>
              <a:t>Description</a:t>
            </a:r>
            <a:endParaRPr lang="en-US" sz="1200" b="1">
              <a:latin typeface="Calibri" pitchFamily="34" charset="0"/>
            </a:endParaRPr>
          </a:p>
        </p:txBody>
      </p:sp>
      <p:sp>
        <p:nvSpPr>
          <p:cNvPr id="5134" name="Rectangle 27"/>
          <p:cNvSpPr>
            <a:spLocks noChangeArrowheads="1"/>
          </p:cNvSpPr>
          <p:nvPr/>
        </p:nvSpPr>
        <p:spPr bwMode="auto">
          <a:xfrm>
            <a:off x="1691680" y="5229200"/>
            <a:ext cx="5616623" cy="1554272"/>
          </a:xfrm>
          <a:prstGeom prst="rect">
            <a:avLst/>
          </a:prstGeom>
          <a:noFill/>
          <a:ln w="9525">
            <a:noFill/>
            <a:miter lim="800000"/>
            <a:headEnd/>
            <a:tailEnd/>
          </a:ln>
        </p:spPr>
        <p:txBody>
          <a:bodyPr wrap="square" lIns="0" tIns="0" rIns="0" bIns="0">
            <a:spAutoFit/>
          </a:bodyPr>
          <a:lstStyle/>
          <a:p>
            <a:pPr marL="193675" lvl="1" indent="-192088" defTabSz="895350">
              <a:spcAft>
                <a:spcPts val="300"/>
              </a:spcAft>
              <a:buClr>
                <a:srgbClr val="000066"/>
              </a:buClr>
              <a:buFont typeface="Arial" pitchFamily="34" charset="0"/>
              <a:buChar char="▪"/>
            </a:pPr>
            <a:r>
              <a:rPr lang="en-US" sz="1200" b="1" dirty="0" smtClean="0">
                <a:solidFill>
                  <a:srgbClr val="003399"/>
                </a:solidFill>
                <a:latin typeface="Calibri" pitchFamily="34" charset="0"/>
              </a:rPr>
              <a:t>Unique technical capabilities and knowledge of FCC in complex projects:</a:t>
            </a:r>
            <a:r>
              <a:rPr lang="en-US" sz="1200" dirty="0" smtClean="0">
                <a:solidFill>
                  <a:srgbClr val="003399"/>
                </a:solidFill>
                <a:latin typeface="Calibri" pitchFamily="34" charset="0"/>
              </a:rPr>
              <a:t> </a:t>
            </a:r>
            <a:r>
              <a:rPr lang="en-US" sz="1200" dirty="0" smtClean="0">
                <a:solidFill>
                  <a:srgbClr val="003399"/>
                </a:solidFill>
                <a:latin typeface="Calibri" pitchFamily="34" charset="0"/>
              </a:rPr>
              <a:t>water (3rd worldwide), rail </a:t>
            </a:r>
            <a:r>
              <a:rPr lang="en-US" sz="1200" dirty="0" smtClean="0">
                <a:solidFill>
                  <a:srgbClr val="003399"/>
                </a:solidFill>
                <a:latin typeface="Calibri" pitchFamily="34" charset="0"/>
              </a:rPr>
              <a:t>(high speed rail, metros and light rails), </a:t>
            </a:r>
            <a:r>
              <a:rPr lang="en-US" sz="1200" dirty="0" smtClean="0">
                <a:solidFill>
                  <a:srgbClr val="003399"/>
                </a:solidFill>
                <a:latin typeface="Calibri" pitchFamily="34" charset="0"/>
              </a:rPr>
              <a:t>toll </a:t>
            </a:r>
            <a:r>
              <a:rPr lang="en-US" sz="1200" dirty="0" smtClean="0">
                <a:solidFill>
                  <a:srgbClr val="003399"/>
                </a:solidFill>
                <a:latin typeface="Calibri" pitchFamily="34" charset="0"/>
              </a:rPr>
              <a:t>roads (tunnels and bridges), environmental services and renewable energy</a:t>
            </a:r>
          </a:p>
          <a:p>
            <a:pPr marL="193675" lvl="1" indent="-192088" defTabSz="895350">
              <a:spcAft>
                <a:spcPts val="300"/>
              </a:spcAft>
              <a:buClr>
                <a:srgbClr val="000066"/>
              </a:buClr>
              <a:buFont typeface="Arial" pitchFamily="34" charset="0"/>
              <a:buChar char="▪"/>
            </a:pPr>
            <a:r>
              <a:rPr lang="en-US" sz="1200" b="1" dirty="0" smtClean="0">
                <a:solidFill>
                  <a:srgbClr val="003399"/>
                </a:solidFill>
                <a:latin typeface="Calibri" pitchFamily="34" charset="0"/>
              </a:rPr>
              <a:t>Good track record with no significant extra costs or delays in projects</a:t>
            </a:r>
            <a:r>
              <a:rPr lang="en-US" sz="1200" dirty="0" smtClean="0">
                <a:solidFill>
                  <a:srgbClr val="003399"/>
                </a:solidFill>
                <a:latin typeface="Calibri" pitchFamily="34" charset="0"/>
              </a:rPr>
              <a:t>.</a:t>
            </a:r>
            <a:endParaRPr lang="en-US" sz="1200" b="1" dirty="0" smtClean="0">
              <a:solidFill>
                <a:srgbClr val="003399"/>
              </a:solidFill>
              <a:latin typeface="Calibri" pitchFamily="34" charset="0"/>
            </a:endParaRPr>
          </a:p>
          <a:p>
            <a:pPr marL="193675" lvl="1" indent="-192088" defTabSz="895350">
              <a:spcAft>
                <a:spcPts val="300"/>
              </a:spcAft>
              <a:buClr>
                <a:srgbClr val="000066"/>
              </a:buClr>
              <a:buFont typeface="Arial" pitchFamily="34" charset="0"/>
              <a:buChar char="▪"/>
            </a:pPr>
            <a:r>
              <a:rPr lang="en-US" sz="1200" b="1" dirty="0" smtClean="0">
                <a:solidFill>
                  <a:srgbClr val="003399"/>
                </a:solidFill>
                <a:latin typeface="Calibri" pitchFamily="34" charset="0"/>
              </a:rPr>
              <a:t>Local presence in </a:t>
            </a:r>
            <a:r>
              <a:rPr lang="en-US" sz="1200" b="1" dirty="0" smtClean="0">
                <a:solidFill>
                  <a:srgbClr val="003399"/>
                </a:solidFill>
                <a:latin typeface="Calibri" pitchFamily="34" charset="0"/>
              </a:rPr>
              <a:t>the America´s region</a:t>
            </a:r>
            <a:r>
              <a:rPr lang="en-US" sz="1200" b="1" dirty="0" smtClean="0">
                <a:solidFill>
                  <a:srgbClr val="003399"/>
                </a:solidFill>
                <a:latin typeface="Calibri" pitchFamily="34" charset="0"/>
              </a:rPr>
              <a:t>, starting around 40 years ago in Venezuela and with permanent presence across the region in the last 20 years with over 5,000 local employees with self performance capabilities</a:t>
            </a:r>
            <a:r>
              <a:rPr lang="en-US" sz="1200" dirty="0" smtClean="0">
                <a:solidFill>
                  <a:srgbClr val="003399"/>
                </a:solidFill>
                <a:latin typeface="Calibri" pitchFamily="34" charset="0"/>
              </a:rPr>
              <a:t> and good relations with Governments, partners, suppliers, local banks and local players</a:t>
            </a:r>
            <a:endParaRPr lang="en-US" sz="1200" dirty="0">
              <a:solidFill>
                <a:srgbClr val="003399"/>
              </a:solidFill>
              <a:latin typeface="Calibri" pitchFamily="34" charset="0"/>
            </a:endParaRPr>
          </a:p>
        </p:txBody>
      </p:sp>
      <p:sp>
        <p:nvSpPr>
          <p:cNvPr id="5135" name="Rectangle 28"/>
          <p:cNvSpPr>
            <a:spLocks noChangeArrowheads="1"/>
          </p:cNvSpPr>
          <p:nvPr>
            <p:custDataLst>
              <p:tags r:id="rId4"/>
            </p:custDataLst>
          </p:nvPr>
        </p:nvSpPr>
        <p:spPr bwMode="auto">
          <a:xfrm>
            <a:off x="1691680" y="2876751"/>
            <a:ext cx="5616623" cy="1000274"/>
          </a:xfrm>
          <a:prstGeom prst="rect">
            <a:avLst/>
          </a:prstGeom>
          <a:noFill/>
          <a:ln w="9525">
            <a:noFill/>
            <a:miter lim="800000"/>
            <a:headEnd/>
            <a:tailEnd/>
          </a:ln>
        </p:spPr>
        <p:txBody>
          <a:bodyPr wrap="square" lIns="0" tIns="0" rIns="0" bIns="0">
            <a:spAutoFit/>
          </a:bodyPr>
          <a:lstStyle/>
          <a:p>
            <a:pPr marL="193675" lvl="1" indent="-192088" defTabSz="895350">
              <a:spcAft>
                <a:spcPts val="300"/>
              </a:spcAft>
              <a:buClr>
                <a:srgbClr val="000066"/>
              </a:buClr>
              <a:buFont typeface="Arial" pitchFamily="34" charset="0"/>
              <a:buChar char="▪"/>
            </a:pPr>
            <a:r>
              <a:rPr lang="en-US" sz="1200" b="1" dirty="0" smtClean="0">
                <a:solidFill>
                  <a:srgbClr val="003399"/>
                </a:solidFill>
                <a:latin typeface="Calibri" pitchFamily="34" charset="0"/>
              </a:rPr>
              <a:t>Local and international </a:t>
            </a:r>
            <a:r>
              <a:rPr lang="en-US" sz="1200" b="1" dirty="0" smtClean="0">
                <a:solidFill>
                  <a:srgbClr val="003399"/>
                </a:solidFill>
                <a:latin typeface="Calibri" pitchFamily="34" charset="0"/>
              </a:rPr>
              <a:t>markets </a:t>
            </a:r>
            <a:r>
              <a:rPr lang="en-US" sz="1200" b="1" dirty="0" smtClean="0">
                <a:solidFill>
                  <a:srgbClr val="003399"/>
                </a:solidFill>
                <a:latin typeface="Calibri" pitchFamily="34" charset="0"/>
              </a:rPr>
              <a:t>with growing appetite in the region </a:t>
            </a:r>
            <a:r>
              <a:rPr lang="en-US" sz="1200" dirty="0" smtClean="0">
                <a:solidFill>
                  <a:srgbClr val="003399"/>
                </a:solidFill>
                <a:latin typeface="Calibri" pitchFamily="34" charset="0"/>
              </a:rPr>
              <a:t>with </a:t>
            </a:r>
            <a:r>
              <a:rPr lang="en-US" sz="1200" dirty="0" smtClean="0">
                <a:solidFill>
                  <a:srgbClr val="003399"/>
                </a:solidFill>
                <a:latin typeface="Calibri" pitchFamily="34" charset="0"/>
              </a:rPr>
              <a:t>longer tenors. The experience in innovative financings </a:t>
            </a:r>
            <a:r>
              <a:rPr lang="en-US" sz="1200" dirty="0" smtClean="0">
                <a:solidFill>
                  <a:srgbClr val="003399"/>
                </a:solidFill>
                <a:latin typeface="Calibri" pitchFamily="34" charset="0"/>
              </a:rPr>
              <a:t>is </a:t>
            </a:r>
            <a:r>
              <a:rPr lang="en-US" sz="1200" dirty="0" smtClean="0">
                <a:solidFill>
                  <a:srgbClr val="003399"/>
                </a:solidFill>
                <a:latin typeface="Calibri" pitchFamily="34" charset="0"/>
              </a:rPr>
              <a:t>key</a:t>
            </a:r>
          </a:p>
          <a:p>
            <a:pPr marL="193675" lvl="1" indent="-192088" defTabSz="895350">
              <a:spcAft>
                <a:spcPts val="300"/>
              </a:spcAft>
              <a:buClr>
                <a:srgbClr val="000066"/>
              </a:buClr>
              <a:buFont typeface="Arial" pitchFamily="34" charset="0"/>
              <a:buChar char="▪"/>
            </a:pPr>
            <a:r>
              <a:rPr lang="en-US" sz="1200" b="1" dirty="0" smtClean="0">
                <a:solidFill>
                  <a:srgbClr val="003399"/>
                </a:solidFill>
                <a:latin typeface="Calibri" pitchFamily="34" charset="0"/>
              </a:rPr>
              <a:t>Excellent relationship with </a:t>
            </a:r>
            <a:r>
              <a:rPr lang="en-US" sz="1200" b="1" dirty="0" smtClean="0">
                <a:solidFill>
                  <a:srgbClr val="003399"/>
                </a:solidFill>
                <a:latin typeface="Calibri" pitchFamily="34" charset="0"/>
              </a:rPr>
              <a:t>funds which </a:t>
            </a:r>
            <a:r>
              <a:rPr lang="en-US" sz="1200" b="1" dirty="0" smtClean="0">
                <a:solidFill>
                  <a:srgbClr val="003399"/>
                </a:solidFill>
                <a:latin typeface="Calibri" pitchFamily="34" charset="0"/>
              </a:rPr>
              <a:t>will be key in the process</a:t>
            </a:r>
          </a:p>
          <a:p>
            <a:pPr marL="193675" lvl="1" indent="-192088" defTabSz="895350">
              <a:spcAft>
                <a:spcPts val="300"/>
              </a:spcAft>
              <a:buClr>
                <a:srgbClr val="000066"/>
              </a:buClr>
              <a:buFont typeface="Arial" pitchFamily="34" charset="0"/>
              <a:buChar char="▪"/>
            </a:pPr>
            <a:r>
              <a:rPr lang="en-US" sz="1200" b="1" dirty="0" smtClean="0">
                <a:solidFill>
                  <a:srgbClr val="003399"/>
                </a:solidFill>
                <a:latin typeface="Calibri" pitchFamily="34" charset="0"/>
              </a:rPr>
              <a:t>Growing demand of </a:t>
            </a:r>
            <a:r>
              <a:rPr lang="en-US" sz="1200" b="1" dirty="0" smtClean="0">
                <a:solidFill>
                  <a:srgbClr val="003399"/>
                </a:solidFill>
                <a:latin typeface="Calibri" pitchFamily="34" charset="0"/>
              </a:rPr>
              <a:t>pension funds and the WIFIA financing component enhance the appetite in the market for bigger projects</a:t>
            </a:r>
            <a:r>
              <a:rPr lang="en-US" sz="1200" dirty="0" smtClean="0">
                <a:solidFill>
                  <a:srgbClr val="003399"/>
                </a:solidFill>
                <a:latin typeface="Calibri" pitchFamily="34" charset="0"/>
              </a:rPr>
              <a:t>.</a:t>
            </a:r>
            <a:endParaRPr lang="en-US" sz="1200" dirty="0">
              <a:solidFill>
                <a:srgbClr val="003399"/>
              </a:solidFill>
              <a:latin typeface="Calibri" pitchFamily="34" charset="0"/>
            </a:endParaRPr>
          </a:p>
        </p:txBody>
      </p:sp>
      <p:sp>
        <p:nvSpPr>
          <p:cNvPr id="5136" name="Line 16"/>
          <p:cNvSpPr>
            <a:spLocks noChangeShapeType="1"/>
          </p:cNvSpPr>
          <p:nvPr>
            <p:custDataLst>
              <p:tags r:id="rId5"/>
            </p:custDataLst>
          </p:nvPr>
        </p:nvSpPr>
        <p:spPr bwMode="auto">
          <a:xfrm>
            <a:off x="1763713" y="1051148"/>
            <a:ext cx="5510212" cy="1588"/>
          </a:xfrm>
          <a:prstGeom prst="line">
            <a:avLst/>
          </a:prstGeom>
          <a:noFill/>
          <a:ln w="9525">
            <a:solidFill>
              <a:srgbClr val="333333"/>
            </a:solidFill>
            <a:round/>
            <a:headEnd/>
            <a:tailEnd/>
          </a:ln>
        </p:spPr>
        <p:txBody>
          <a:bodyPr/>
          <a:lstStyle/>
          <a:p>
            <a:endParaRPr lang="en-US"/>
          </a:p>
        </p:txBody>
      </p:sp>
      <p:sp>
        <p:nvSpPr>
          <p:cNvPr id="5137" name="Line 15"/>
          <p:cNvSpPr>
            <a:spLocks noChangeShapeType="1"/>
          </p:cNvSpPr>
          <p:nvPr/>
        </p:nvSpPr>
        <p:spPr bwMode="auto">
          <a:xfrm>
            <a:off x="1730464" y="2781300"/>
            <a:ext cx="5577840" cy="1588"/>
          </a:xfrm>
          <a:prstGeom prst="line">
            <a:avLst/>
          </a:prstGeom>
          <a:noFill/>
          <a:ln w="9525">
            <a:solidFill>
              <a:schemeClr val="tx1">
                <a:lumMod val="50000"/>
                <a:lumOff val="50000"/>
              </a:schemeClr>
            </a:solidFill>
            <a:prstDash val="dash"/>
            <a:round/>
            <a:headEnd/>
            <a:tailEnd/>
          </a:ln>
        </p:spPr>
        <p:txBody>
          <a:bodyPr/>
          <a:lstStyle/>
          <a:p>
            <a:endParaRPr lang="en-US"/>
          </a:p>
        </p:txBody>
      </p:sp>
      <p:sp>
        <p:nvSpPr>
          <p:cNvPr id="5138" name="Line 29"/>
          <p:cNvSpPr>
            <a:spLocks noChangeShapeType="1"/>
          </p:cNvSpPr>
          <p:nvPr>
            <p:custDataLst>
              <p:tags r:id="rId6"/>
            </p:custDataLst>
          </p:nvPr>
        </p:nvSpPr>
        <p:spPr bwMode="auto">
          <a:xfrm>
            <a:off x="1730464" y="4077072"/>
            <a:ext cx="5577840" cy="0"/>
          </a:xfrm>
          <a:prstGeom prst="line">
            <a:avLst/>
          </a:prstGeom>
          <a:noFill/>
          <a:ln w="9525">
            <a:solidFill>
              <a:schemeClr val="tx1">
                <a:lumMod val="50000"/>
                <a:lumOff val="50000"/>
              </a:schemeClr>
            </a:solidFill>
            <a:prstDash val="dash"/>
            <a:round/>
            <a:headEnd/>
            <a:tailEnd/>
          </a:ln>
        </p:spPr>
        <p:txBody>
          <a:bodyPr/>
          <a:lstStyle/>
          <a:p>
            <a:endParaRPr lang="en-US"/>
          </a:p>
        </p:txBody>
      </p:sp>
      <p:sp>
        <p:nvSpPr>
          <p:cNvPr id="262174" name="Rectangle 30"/>
          <p:cNvSpPr>
            <a:spLocks noChangeArrowheads="1"/>
          </p:cNvSpPr>
          <p:nvPr>
            <p:custDataLst>
              <p:tags r:id="rId7"/>
            </p:custDataLst>
          </p:nvPr>
        </p:nvSpPr>
        <p:spPr bwMode="gray">
          <a:xfrm>
            <a:off x="7739063" y="2395457"/>
            <a:ext cx="1225550" cy="3430133"/>
          </a:xfrm>
          <a:prstGeom prst="rect">
            <a:avLst/>
          </a:prstGeom>
          <a:solidFill>
            <a:srgbClr val="008000"/>
          </a:solidFill>
          <a:ln w="19050">
            <a:solidFill>
              <a:srgbClr val="808080"/>
            </a:solidFill>
            <a:miter lim="800000"/>
            <a:headEnd/>
            <a:tailEnd/>
          </a:ln>
          <a:effectLst>
            <a:prstShdw prst="shdw17" dist="17961" dir="2700000">
              <a:srgbClr val="8C8C8C"/>
            </a:prstShdw>
          </a:effectLst>
        </p:spPr>
        <p:txBody>
          <a:bodyPr lIns="108000" tIns="144000" rIns="108000" bIns="144000" anchor="ctr">
            <a:spAutoFit/>
          </a:bodyPr>
          <a:lstStyle/>
          <a:p>
            <a:pPr defTabSz="895350">
              <a:spcAft>
                <a:spcPct val="25000"/>
              </a:spcAft>
              <a:buClr>
                <a:schemeClr val="tx2"/>
              </a:buClr>
            </a:pPr>
            <a:r>
              <a:rPr lang="en-US" sz="1200" dirty="0" smtClean="0">
                <a:solidFill>
                  <a:schemeClr val="bg1"/>
                </a:solidFill>
                <a:latin typeface="Calibri" pitchFamily="34" charset="0"/>
              </a:rPr>
              <a:t>Due to the needs in Infrastructure and the need to enhance the Services in the region , </a:t>
            </a:r>
            <a:r>
              <a:rPr lang="en-US" sz="1200" b="1" dirty="0" smtClean="0">
                <a:solidFill>
                  <a:schemeClr val="bg1"/>
                </a:solidFill>
                <a:latin typeface="Calibri" pitchFamily="34" charset="0"/>
              </a:rPr>
              <a:t>FCC is an ideal </a:t>
            </a:r>
            <a:r>
              <a:rPr lang="en-US" sz="1200" b="1" dirty="0" smtClean="0">
                <a:solidFill>
                  <a:schemeClr val="bg1"/>
                </a:solidFill>
                <a:latin typeface="Calibri" pitchFamily="34" charset="0"/>
              </a:rPr>
              <a:t>partner </a:t>
            </a:r>
            <a:r>
              <a:rPr lang="en-US" sz="1200" b="1" dirty="0" smtClean="0">
                <a:solidFill>
                  <a:schemeClr val="bg1"/>
                </a:solidFill>
                <a:latin typeface="Calibri" pitchFamily="34" charset="0"/>
              </a:rPr>
              <a:t>both for Governments and Lenders as a result of its experience to develop this projects in all matters</a:t>
            </a:r>
            <a:endParaRPr lang="en-US" sz="1200" b="1" dirty="0">
              <a:solidFill>
                <a:schemeClr val="bg1"/>
              </a:solidFill>
              <a:latin typeface="Calibri" pitchFamily="34" charset="0"/>
            </a:endParaRPr>
          </a:p>
        </p:txBody>
      </p:sp>
      <p:sp>
        <p:nvSpPr>
          <p:cNvPr id="5140" name="AutoShape 14"/>
          <p:cNvSpPr>
            <a:spLocks noChangeArrowheads="1"/>
          </p:cNvSpPr>
          <p:nvPr>
            <p:custDataLst>
              <p:tags r:id="rId8"/>
            </p:custDataLst>
          </p:nvPr>
        </p:nvSpPr>
        <p:spPr bwMode="auto">
          <a:xfrm rot="5400000">
            <a:off x="5872981" y="4014787"/>
            <a:ext cx="3225800" cy="211138"/>
          </a:xfrm>
          <a:prstGeom prst="triangle">
            <a:avLst>
              <a:gd name="adj" fmla="val 50000"/>
            </a:avLst>
          </a:prstGeom>
          <a:solidFill>
            <a:srgbClr val="FFCC00"/>
          </a:solidFill>
          <a:ln w="12700">
            <a:solidFill>
              <a:srgbClr val="008000"/>
            </a:solidFill>
            <a:miter lim="800000"/>
            <a:headEnd/>
            <a:tailEnd/>
          </a:ln>
        </p:spPr>
        <p:txBody>
          <a:bodyPr wrap="none" anchor="ctr"/>
          <a:lstStyle/>
          <a:p>
            <a:endParaRPr lang="en-US"/>
          </a:p>
        </p:txBody>
      </p:sp>
      <p:sp>
        <p:nvSpPr>
          <p:cNvPr id="5141" name="Rectangle 32"/>
          <p:cNvSpPr>
            <a:spLocks noChangeArrowheads="1"/>
          </p:cNvSpPr>
          <p:nvPr>
            <p:custDataLst>
              <p:tags r:id="rId9"/>
            </p:custDataLst>
          </p:nvPr>
        </p:nvSpPr>
        <p:spPr bwMode="auto">
          <a:xfrm>
            <a:off x="203200" y="846361"/>
            <a:ext cx="1417638" cy="184666"/>
          </a:xfrm>
          <a:prstGeom prst="rect">
            <a:avLst/>
          </a:prstGeom>
          <a:noFill/>
          <a:ln w="9525">
            <a:noFill/>
            <a:miter lim="800000"/>
            <a:headEnd/>
            <a:tailEnd/>
          </a:ln>
        </p:spPr>
        <p:txBody>
          <a:bodyPr lIns="0" tIns="0" rIns="0" bIns="0">
            <a:spAutoFit/>
          </a:bodyPr>
          <a:lstStyle/>
          <a:p>
            <a:pPr marL="193675" lvl="1" indent="-192088" defTabSz="895350">
              <a:buClr>
                <a:schemeClr val="tx2"/>
              </a:buClr>
              <a:buSzPct val="125000"/>
              <a:buFont typeface="Arial" pitchFamily="34" charset="0"/>
              <a:buNone/>
            </a:pPr>
            <a:r>
              <a:rPr lang="en-US" sz="1200" b="1" smtClean="0">
                <a:latin typeface="Calibri" pitchFamily="34" charset="0"/>
              </a:rPr>
              <a:t>Rational</a:t>
            </a:r>
            <a:endParaRPr lang="en-US" sz="1200" b="1">
              <a:latin typeface="Calibri" pitchFamily="34" charset="0"/>
            </a:endParaRPr>
          </a:p>
        </p:txBody>
      </p:sp>
      <p:sp>
        <p:nvSpPr>
          <p:cNvPr id="2" name="Rectangle 7"/>
          <p:cNvSpPr>
            <a:spLocks noChangeArrowheads="1"/>
          </p:cNvSpPr>
          <p:nvPr>
            <p:custDataLst>
              <p:tags r:id="rId10"/>
            </p:custDataLst>
          </p:nvPr>
        </p:nvSpPr>
        <p:spPr bwMode="auto">
          <a:xfrm>
            <a:off x="203200" y="4156446"/>
            <a:ext cx="1416472" cy="928737"/>
          </a:xfrm>
          <a:prstGeom prst="rect">
            <a:avLst/>
          </a:prstGeom>
          <a:solidFill>
            <a:srgbClr val="808080"/>
          </a:solidFill>
          <a:ln w="19050" algn="ctr">
            <a:noFill/>
            <a:miter lim="800000"/>
            <a:headEnd/>
            <a:tailEnd/>
          </a:ln>
          <a:effectLst>
            <a:prstShdw prst="shdw17" dist="17961" dir="2700000">
              <a:srgbClr val="858585"/>
            </a:prstShdw>
          </a:effectLst>
        </p:spPr>
        <p:txBody>
          <a:bodyPr lIns="72009" tIns="72009" rIns="36000" bIns="72009" anchor="ctr"/>
          <a:lstStyle/>
          <a:p>
            <a:pPr defTabSz="895350">
              <a:buClr>
                <a:schemeClr val="tx2"/>
              </a:buClr>
            </a:pPr>
            <a:r>
              <a:rPr lang="en-US" sz="1200" b="1" dirty="0" smtClean="0">
                <a:solidFill>
                  <a:schemeClr val="bg1"/>
                </a:solidFill>
                <a:latin typeface="Calibri" pitchFamily="34" charset="0"/>
              </a:rPr>
              <a:t>Deep capabilities in managing contractual issues and conflicts</a:t>
            </a:r>
            <a:endParaRPr lang="en-US" sz="1200" b="1" dirty="0">
              <a:solidFill>
                <a:schemeClr val="bg1"/>
              </a:solidFill>
              <a:latin typeface="Calibri" pitchFamily="34" charset="0"/>
            </a:endParaRPr>
          </a:p>
        </p:txBody>
      </p:sp>
      <p:sp>
        <p:nvSpPr>
          <p:cNvPr id="5144" name="Rectangle 27"/>
          <p:cNvSpPr>
            <a:spLocks noChangeArrowheads="1"/>
          </p:cNvSpPr>
          <p:nvPr/>
        </p:nvSpPr>
        <p:spPr bwMode="auto">
          <a:xfrm>
            <a:off x="1691680" y="4149080"/>
            <a:ext cx="5616623" cy="961802"/>
          </a:xfrm>
          <a:prstGeom prst="rect">
            <a:avLst/>
          </a:prstGeom>
          <a:noFill/>
          <a:ln w="9525">
            <a:noFill/>
            <a:miter lim="800000"/>
            <a:headEnd/>
            <a:tailEnd/>
          </a:ln>
        </p:spPr>
        <p:txBody>
          <a:bodyPr wrap="square" lIns="0" tIns="0" rIns="0" bIns="0">
            <a:spAutoFit/>
          </a:bodyPr>
          <a:lstStyle/>
          <a:p>
            <a:pPr marL="193675" lvl="1" indent="-192088" defTabSz="895350">
              <a:spcAft>
                <a:spcPts val="300"/>
              </a:spcAft>
              <a:buClr>
                <a:srgbClr val="000066"/>
              </a:buClr>
              <a:buFont typeface="Arial" pitchFamily="34" charset="0"/>
              <a:buChar char="▪"/>
            </a:pPr>
            <a:r>
              <a:rPr lang="en-US" sz="1200" b="1" dirty="0" smtClean="0">
                <a:solidFill>
                  <a:srgbClr val="003399"/>
                </a:solidFill>
                <a:latin typeface="Calibri" pitchFamily="34" charset="0"/>
              </a:rPr>
              <a:t>An adequate regulation in PPP reinforce the participation of the private sector. </a:t>
            </a:r>
            <a:r>
              <a:rPr lang="en-US" sz="1200" dirty="0" smtClean="0">
                <a:solidFill>
                  <a:srgbClr val="003399"/>
                </a:solidFill>
                <a:latin typeface="Calibri" pitchFamily="34" charset="0"/>
              </a:rPr>
              <a:t>FCC can help in the procurement process of a PPP due to its experience, improving the equilibrium of the transfer of risks to the private sector</a:t>
            </a:r>
          </a:p>
          <a:p>
            <a:pPr marL="193675" lvl="1" indent="-192088" defTabSz="895350">
              <a:spcAft>
                <a:spcPts val="300"/>
              </a:spcAft>
              <a:buClr>
                <a:srgbClr val="000066"/>
              </a:buClr>
              <a:buFont typeface="Arial" pitchFamily="34" charset="0"/>
              <a:buChar char="▪"/>
            </a:pPr>
            <a:r>
              <a:rPr lang="en-US" sz="1200" b="1" dirty="0" smtClean="0">
                <a:solidFill>
                  <a:srgbClr val="003399"/>
                </a:solidFill>
                <a:latin typeface="Calibri" pitchFamily="34" charset="0"/>
              </a:rPr>
              <a:t>The speed in conflicts resolution is a key factor in the success of the project </a:t>
            </a:r>
            <a:r>
              <a:rPr lang="en-US" sz="1200" dirty="0" smtClean="0">
                <a:solidFill>
                  <a:srgbClr val="003399"/>
                </a:solidFill>
                <a:latin typeface="Calibri" pitchFamily="34" charset="0"/>
              </a:rPr>
              <a:t>(right of way, </a:t>
            </a:r>
            <a:r>
              <a:rPr lang="en-US" sz="1200" dirty="0" smtClean="0">
                <a:solidFill>
                  <a:srgbClr val="003399"/>
                </a:solidFill>
                <a:latin typeface="Calibri" pitchFamily="34" charset="0"/>
              </a:rPr>
              <a:t>permits</a:t>
            </a:r>
            <a:r>
              <a:rPr lang="en-US" sz="1200" dirty="0" smtClean="0">
                <a:solidFill>
                  <a:srgbClr val="003399"/>
                </a:solidFill>
                <a:latin typeface="Calibri" pitchFamily="34" charset="0"/>
              </a:rPr>
              <a:t>) </a:t>
            </a:r>
            <a:r>
              <a:rPr lang="en-US" sz="1200" dirty="0" smtClean="0">
                <a:solidFill>
                  <a:srgbClr val="003399"/>
                </a:solidFill>
                <a:latin typeface="Calibri" pitchFamily="34" charset="0"/>
              </a:rPr>
              <a:t>and where the experience in PPP is a differentiation element.</a:t>
            </a:r>
            <a:endParaRPr lang="en-US" sz="1200" dirty="0">
              <a:solidFill>
                <a:srgbClr val="003399"/>
              </a:solidFill>
              <a:latin typeface="Calibri" pitchFamily="34" charset="0"/>
            </a:endParaRPr>
          </a:p>
        </p:txBody>
      </p:sp>
      <p:sp>
        <p:nvSpPr>
          <p:cNvPr id="5145" name="Line 29"/>
          <p:cNvSpPr>
            <a:spLocks noChangeShapeType="1"/>
          </p:cNvSpPr>
          <p:nvPr>
            <p:custDataLst>
              <p:tags r:id="rId11"/>
            </p:custDataLst>
          </p:nvPr>
        </p:nvSpPr>
        <p:spPr bwMode="auto">
          <a:xfrm>
            <a:off x="1730464" y="5155604"/>
            <a:ext cx="5577840" cy="1588"/>
          </a:xfrm>
          <a:prstGeom prst="line">
            <a:avLst/>
          </a:prstGeom>
          <a:noFill/>
          <a:ln w="9525">
            <a:solidFill>
              <a:schemeClr val="tx1">
                <a:lumMod val="50000"/>
                <a:lumOff val="50000"/>
              </a:schemeClr>
            </a:solidFill>
            <a:prstDash val="dash"/>
            <a:round/>
            <a:headEnd/>
            <a:tailEnd/>
          </a:ln>
        </p:spPr>
        <p:txBody>
          <a:bodyPr/>
          <a:lstStyle/>
          <a:p>
            <a:endParaRPr lang="en-US"/>
          </a:p>
        </p:txBody>
      </p:sp>
      <p:sp>
        <p:nvSpPr>
          <p:cNvPr id="5147" name="Text Box 8"/>
          <p:cNvSpPr txBox="1">
            <a:spLocks noChangeArrowheads="1"/>
          </p:cNvSpPr>
          <p:nvPr/>
        </p:nvSpPr>
        <p:spPr bwMode="auto">
          <a:xfrm>
            <a:off x="1216025" y="454025"/>
            <a:ext cx="937757" cy="123111"/>
          </a:xfrm>
          <a:prstGeom prst="rect">
            <a:avLst/>
          </a:prstGeom>
          <a:noFill/>
          <a:ln w="9525">
            <a:noFill/>
            <a:miter lim="800000"/>
            <a:headEnd/>
            <a:tailEnd/>
          </a:ln>
        </p:spPr>
        <p:txBody>
          <a:bodyPr wrap="none" lIns="0" tIns="0" rIns="0" bIns="0">
            <a:spAutoFit/>
          </a:bodyPr>
          <a:lstStyle/>
          <a:p>
            <a:pPr eaLnBrk="0" hangingPunct="0"/>
            <a:r>
              <a:rPr lang="en-US" sz="800" i="1" dirty="0" smtClean="0">
                <a:solidFill>
                  <a:schemeClr val="bg1"/>
                </a:solidFill>
                <a:ea typeface="ＭＳ Ｐゴシック"/>
                <a:cs typeface="ＭＳ Ｐゴシック"/>
              </a:rPr>
              <a:t>Services for Citizens</a:t>
            </a:r>
            <a:endParaRPr lang="en-US" sz="800" i="1" dirty="0">
              <a:solidFill>
                <a:schemeClr val="bg1"/>
              </a:solidFill>
              <a:ea typeface="ＭＳ Ｐゴシック"/>
              <a:cs typeface="ＭＳ Ｐゴシック"/>
            </a:endParaRPr>
          </a:p>
        </p:txBody>
      </p:sp>
      <p:sp>
        <p:nvSpPr>
          <p:cNvPr id="5148" name="Text Box 26"/>
          <p:cNvSpPr txBox="1">
            <a:spLocks noChangeArrowheads="1"/>
          </p:cNvSpPr>
          <p:nvPr/>
        </p:nvSpPr>
        <p:spPr bwMode="auto">
          <a:xfrm>
            <a:off x="8658225" y="6635750"/>
            <a:ext cx="260350" cy="138499"/>
          </a:xfrm>
          <a:prstGeom prst="rect">
            <a:avLst/>
          </a:prstGeom>
          <a:noFill/>
          <a:ln w="9525">
            <a:noFill/>
            <a:miter lim="800000"/>
            <a:headEnd/>
            <a:tailEnd/>
          </a:ln>
        </p:spPr>
        <p:txBody>
          <a:bodyPr lIns="0" tIns="0" rIns="0" bIns="0">
            <a:spAutoFit/>
          </a:bodyPr>
          <a:lstStyle/>
          <a:p>
            <a:pPr eaLnBrk="0" hangingPunct="0">
              <a:spcBef>
                <a:spcPct val="50000"/>
              </a:spcBef>
            </a:pPr>
            <a:r>
              <a:rPr lang="en-US" sz="900" dirty="0" smtClean="0">
                <a:solidFill>
                  <a:srgbClr val="003F87"/>
                </a:solidFill>
              </a:rPr>
              <a:t>18</a:t>
            </a:r>
            <a:endParaRPr lang="en-US" sz="900" dirty="0">
              <a:ea typeface="ＭＳ Ｐゴシック"/>
              <a:cs typeface="ＭＳ Ｐゴシック"/>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0" y="0"/>
            <a:ext cx="9144000" cy="6858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s-ES">
              <a:solidFill>
                <a:srgbClr val="000000"/>
              </a:solidFill>
              <a:cs typeface="Arial" pitchFamily="34" charset="0"/>
            </a:endParaRPr>
          </a:p>
        </p:txBody>
      </p:sp>
      <p:sp>
        <p:nvSpPr>
          <p:cNvPr id="37891" name="Rectangle 3"/>
          <p:cNvSpPr txBox="1">
            <a:spLocks noChangeArrowheads="1"/>
          </p:cNvSpPr>
          <p:nvPr/>
        </p:nvSpPr>
        <p:spPr bwMode="auto">
          <a:xfrm>
            <a:off x="2212975" y="184150"/>
            <a:ext cx="6716713" cy="369332"/>
          </a:xfrm>
          <a:prstGeom prst="rect">
            <a:avLst/>
          </a:prstGeom>
          <a:noFill/>
          <a:ln w="9525" algn="ctr">
            <a:noFill/>
            <a:miter lim="800000"/>
            <a:headEnd/>
            <a:tailEnd/>
          </a:ln>
          <a:effectLst/>
        </p:spPr>
        <p:txBody>
          <a:bodyPr lIns="0" tIns="0" rIns="0" bIns="0">
            <a:spAutoFit/>
          </a:bodyPr>
          <a:lstStyle/>
          <a:p>
            <a:pPr algn="r" eaLnBrk="0" hangingPunct="0">
              <a:spcBef>
                <a:spcPct val="50000"/>
              </a:spcBef>
            </a:pPr>
            <a:r>
              <a:rPr lang="en-US" sz="2400" b="1" dirty="0" smtClean="0">
                <a:solidFill>
                  <a:schemeClr val="bg1"/>
                </a:solidFill>
                <a:latin typeface="Calibri" pitchFamily="34" charset="0"/>
                <a:cs typeface="Arial" pitchFamily="34" charset="0"/>
              </a:rPr>
              <a:t>Lessons of experience in PPPs</a:t>
            </a:r>
            <a:endParaRPr lang="en-US" sz="2400" b="1" dirty="0">
              <a:solidFill>
                <a:schemeClr val="bg1"/>
              </a:solidFill>
              <a:latin typeface="Calibri" pitchFamily="34" charset="0"/>
              <a:cs typeface="Arial" pitchFamily="34" charset="0"/>
            </a:endParaRPr>
          </a:p>
        </p:txBody>
      </p:sp>
      <p:pic>
        <p:nvPicPr>
          <p:cNvPr id="37892" name="Picture 30" descr="FCC blanco"/>
          <p:cNvPicPr>
            <a:picLocks noChangeAspect="1" noChangeArrowheads="1"/>
          </p:cNvPicPr>
          <p:nvPr/>
        </p:nvPicPr>
        <p:blipFill>
          <a:blip r:embed="rId4" cstate="print"/>
          <a:srcRect/>
          <a:stretch>
            <a:fillRect/>
          </a:stretch>
        </p:blipFill>
        <p:spPr bwMode="auto">
          <a:xfrm>
            <a:off x="395288" y="168275"/>
            <a:ext cx="942975" cy="531813"/>
          </a:xfrm>
          <a:prstGeom prst="rect">
            <a:avLst/>
          </a:prstGeom>
          <a:noFill/>
          <a:ln w="9525">
            <a:noFill/>
            <a:miter lim="800000"/>
            <a:headEnd/>
            <a:tailEnd/>
          </a:ln>
        </p:spPr>
      </p:pic>
      <p:sp>
        <p:nvSpPr>
          <p:cNvPr id="37893" name="Line 8"/>
          <p:cNvSpPr>
            <a:spLocks noChangeShapeType="1"/>
          </p:cNvSpPr>
          <p:nvPr/>
        </p:nvSpPr>
        <p:spPr bwMode="auto">
          <a:xfrm>
            <a:off x="684213" y="4372000"/>
            <a:ext cx="7632700" cy="0"/>
          </a:xfrm>
          <a:prstGeom prst="line">
            <a:avLst/>
          </a:prstGeom>
          <a:noFill/>
          <a:ln w="12700">
            <a:solidFill>
              <a:schemeClr val="tx1"/>
            </a:solidFill>
            <a:round/>
            <a:headEnd/>
            <a:tailEnd/>
          </a:ln>
        </p:spPr>
        <p:txBody>
          <a:bodyPr/>
          <a:lstStyle/>
          <a:p>
            <a:endParaRPr lang="en-US"/>
          </a:p>
        </p:txBody>
      </p:sp>
      <p:sp>
        <p:nvSpPr>
          <p:cNvPr id="37894" name="Line 9"/>
          <p:cNvSpPr>
            <a:spLocks noChangeShapeType="1"/>
          </p:cNvSpPr>
          <p:nvPr/>
        </p:nvSpPr>
        <p:spPr bwMode="auto">
          <a:xfrm>
            <a:off x="684213" y="1924075"/>
            <a:ext cx="0" cy="4211638"/>
          </a:xfrm>
          <a:prstGeom prst="line">
            <a:avLst/>
          </a:prstGeom>
          <a:noFill/>
          <a:ln w="12700">
            <a:solidFill>
              <a:schemeClr val="tx1"/>
            </a:solidFill>
            <a:round/>
            <a:headEnd type="triangle" w="med" len="med"/>
            <a:tailEnd type="triangle" w="med" len="med"/>
          </a:ln>
        </p:spPr>
        <p:txBody>
          <a:bodyPr/>
          <a:lstStyle/>
          <a:p>
            <a:endParaRPr lang="en-US"/>
          </a:p>
        </p:txBody>
      </p:sp>
      <p:sp>
        <p:nvSpPr>
          <p:cNvPr id="37895" name="Line 10"/>
          <p:cNvSpPr>
            <a:spLocks noChangeShapeType="1"/>
          </p:cNvSpPr>
          <p:nvPr/>
        </p:nvSpPr>
        <p:spPr bwMode="auto">
          <a:xfrm>
            <a:off x="709613" y="4372000"/>
            <a:ext cx="766762" cy="0"/>
          </a:xfrm>
          <a:prstGeom prst="line">
            <a:avLst/>
          </a:prstGeom>
          <a:noFill/>
          <a:ln w="19050">
            <a:solidFill>
              <a:srgbClr val="FF0000"/>
            </a:solidFill>
            <a:round/>
            <a:headEnd/>
            <a:tailEnd/>
          </a:ln>
        </p:spPr>
        <p:txBody>
          <a:bodyPr/>
          <a:lstStyle/>
          <a:p>
            <a:endParaRPr lang="en-US"/>
          </a:p>
        </p:txBody>
      </p:sp>
      <p:sp>
        <p:nvSpPr>
          <p:cNvPr id="37896" name="Text Box 11"/>
          <p:cNvSpPr txBox="1">
            <a:spLocks noChangeArrowheads="1"/>
          </p:cNvSpPr>
          <p:nvPr/>
        </p:nvSpPr>
        <p:spPr bwMode="auto">
          <a:xfrm>
            <a:off x="792163" y="3975125"/>
            <a:ext cx="1042987" cy="261610"/>
          </a:xfrm>
          <a:prstGeom prst="rect">
            <a:avLst/>
          </a:prstGeom>
          <a:noFill/>
          <a:ln w="9525">
            <a:noFill/>
            <a:miter lim="800000"/>
            <a:headEnd/>
            <a:tailEnd/>
          </a:ln>
        </p:spPr>
        <p:txBody>
          <a:bodyPr>
            <a:spAutoFit/>
          </a:bodyPr>
          <a:lstStyle/>
          <a:p>
            <a:pPr>
              <a:spcBef>
                <a:spcPct val="50000"/>
              </a:spcBef>
            </a:pPr>
            <a:r>
              <a:rPr lang="es-ES" sz="1100" b="1" dirty="0" smtClean="0">
                <a:solidFill>
                  <a:srgbClr val="FF0000"/>
                </a:solidFill>
                <a:latin typeface="Calibri" pitchFamily="34" charset="0"/>
                <a:cs typeface="Arial" pitchFamily="34" charset="0"/>
              </a:rPr>
              <a:t>BID PHASE</a:t>
            </a:r>
            <a:endParaRPr lang="es-ES_tradnl" sz="1100" b="1" dirty="0" smtClean="0">
              <a:solidFill>
                <a:srgbClr val="FF0000"/>
              </a:solidFill>
              <a:latin typeface="Calibri" pitchFamily="34" charset="0"/>
              <a:cs typeface="Arial" pitchFamily="34" charset="0"/>
            </a:endParaRPr>
          </a:p>
        </p:txBody>
      </p:sp>
      <p:sp>
        <p:nvSpPr>
          <p:cNvPr id="37897" name="Line 12"/>
          <p:cNvSpPr>
            <a:spLocks noChangeShapeType="1"/>
          </p:cNvSpPr>
          <p:nvPr/>
        </p:nvSpPr>
        <p:spPr bwMode="auto">
          <a:xfrm>
            <a:off x="755650" y="4384700"/>
            <a:ext cx="0" cy="92075"/>
          </a:xfrm>
          <a:prstGeom prst="line">
            <a:avLst/>
          </a:prstGeom>
          <a:noFill/>
          <a:ln w="19050">
            <a:solidFill>
              <a:srgbClr val="FF0000"/>
            </a:solidFill>
            <a:round/>
            <a:headEnd/>
            <a:tailEnd/>
          </a:ln>
        </p:spPr>
        <p:txBody>
          <a:bodyPr/>
          <a:lstStyle/>
          <a:p>
            <a:endParaRPr lang="en-US"/>
          </a:p>
        </p:txBody>
      </p:sp>
      <p:sp>
        <p:nvSpPr>
          <p:cNvPr id="37898" name="Line 14"/>
          <p:cNvSpPr>
            <a:spLocks noChangeShapeType="1"/>
          </p:cNvSpPr>
          <p:nvPr/>
        </p:nvSpPr>
        <p:spPr bwMode="auto">
          <a:xfrm>
            <a:off x="1042988" y="4384700"/>
            <a:ext cx="0" cy="92075"/>
          </a:xfrm>
          <a:prstGeom prst="line">
            <a:avLst/>
          </a:prstGeom>
          <a:noFill/>
          <a:ln w="19050">
            <a:solidFill>
              <a:srgbClr val="FF0000"/>
            </a:solidFill>
            <a:round/>
            <a:headEnd/>
            <a:tailEnd/>
          </a:ln>
        </p:spPr>
        <p:txBody>
          <a:bodyPr/>
          <a:lstStyle/>
          <a:p>
            <a:endParaRPr lang="en-US"/>
          </a:p>
        </p:txBody>
      </p:sp>
      <p:sp>
        <p:nvSpPr>
          <p:cNvPr id="37899" name="Line 15"/>
          <p:cNvSpPr>
            <a:spLocks noChangeShapeType="1"/>
          </p:cNvSpPr>
          <p:nvPr/>
        </p:nvSpPr>
        <p:spPr bwMode="auto">
          <a:xfrm>
            <a:off x="1187450" y="4397400"/>
            <a:ext cx="0" cy="92075"/>
          </a:xfrm>
          <a:prstGeom prst="line">
            <a:avLst/>
          </a:prstGeom>
          <a:noFill/>
          <a:ln w="19050">
            <a:solidFill>
              <a:srgbClr val="FF0000"/>
            </a:solidFill>
            <a:round/>
            <a:headEnd/>
            <a:tailEnd/>
          </a:ln>
        </p:spPr>
        <p:txBody>
          <a:bodyPr/>
          <a:lstStyle/>
          <a:p>
            <a:endParaRPr lang="en-US"/>
          </a:p>
        </p:txBody>
      </p:sp>
      <p:sp>
        <p:nvSpPr>
          <p:cNvPr id="37900" name="Line 16"/>
          <p:cNvSpPr>
            <a:spLocks noChangeShapeType="1"/>
          </p:cNvSpPr>
          <p:nvPr/>
        </p:nvSpPr>
        <p:spPr bwMode="auto">
          <a:xfrm>
            <a:off x="1331913" y="4397400"/>
            <a:ext cx="0" cy="92075"/>
          </a:xfrm>
          <a:prstGeom prst="line">
            <a:avLst/>
          </a:prstGeom>
          <a:noFill/>
          <a:ln w="19050">
            <a:solidFill>
              <a:srgbClr val="FF0000"/>
            </a:solidFill>
            <a:round/>
            <a:headEnd/>
            <a:tailEnd/>
          </a:ln>
        </p:spPr>
        <p:txBody>
          <a:bodyPr/>
          <a:lstStyle/>
          <a:p>
            <a:endParaRPr lang="en-US"/>
          </a:p>
        </p:txBody>
      </p:sp>
      <p:sp>
        <p:nvSpPr>
          <p:cNvPr id="37901" name="Line 17"/>
          <p:cNvSpPr>
            <a:spLocks noChangeShapeType="1"/>
          </p:cNvSpPr>
          <p:nvPr/>
        </p:nvSpPr>
        <p:spPr bwMode="auto">
          <a:xfrm>
            <a:off x="1476375" y="4397400"/>
            <a:ext cx="0" cy="92075"/>
          </a:xfrm>
          <a:prstGeom prst="line">
            <a:avLst/>
          </a:prstGeom>
          <a:noFill/>
          <a:ln w="19050">
            <a:solidFill>
              <a:srgbClr val="FF0000"/>
            </a:solidFill>
            <a:round/>
            <a:headEnd/>
            <a:tailEnd/>
          </a:ln>
        </p:spPr>
        <p:txBody>
          <a:bodyPr/>
          <a:lstStyle/>
          <a:p>
            <a:endParaRPr lang="en-US"/>
          </a:p>
        </p:txBody>
      </p:sp>
      <p:sp>
        <p:nvSpPr>
          <p:cNvPr id="37902" name="Line 18"/>
          <p:cNvSpPr>
            <a:spLocks noChangeShapeType="1"/>
          </p:cNvSpPr>
          <p:nvPr/>
        </p:nvSpPr>
        <p:spPr bwMode="auto">
          <a:xfrm>
            <a:off x="1489075" y="4372000"/>
            <a:ext cx="766763" cy="0"/>
          </a:xfrm>
          <a:prstGeom prst="line">
            <a:avLst/>
          </a:prstGeom>
          <a:noFill/>
          <a:ln w="19050">
            <a:solidFill>
              <a:srgbClr val="0000FF"/>
            </a:solidFill>
            <a:round/>
            <a:headEnd/>
            <a:tailEnd/>
          </a:ln>
        </p:spPr>
        <p:txBody>
          <a:bodyPr/>
          <a:lstStyle/>
          <a:p>
            <a:endParaRPr lang="en-US"/>
          </a:p>
        </p:txBody>
      </p:sp>
      <p:sp>
        <p:nvSpPr>
          <p:cNvPr id="37903" name="Text Box 19"/>
          <p:cNvSpPr txBox="1">
            <a:spLocks noChangeArrowheads="1"/>
          </p:cNvSpPr>
          <p:nvPr/>
        </p:nvSpPr>
        <p:spPr bwMode="auto">
          <a:xfrm>
            <a:off x="1585913" y="4592663"/>
            <a:ext cx="898525" cy="430887"/>
          </a:xfrm>
          <a:prstGeom prst="rect">
            <a:avLst/>
          </a:prstGeom>
          <a:noFill/>
          <a:ln w="9525">
            <a:noFill/>
            <a:miter lim="800000"/>
            <a:headEnd/>
            <a:tailEnd/>
          </a:ln>
        </p:spPr>
        <p:txBody>
          <a:bodyPr>
            <a:spAutoFit/>
          </a:bodyPr>
          <a:lstStyle/>
          <a:p>
            <a:pPr>
              <a:spcBef>
                <a:spcPct val="50000"/>
              </a:spcBef>
            </a:pPr>
            <a:r>
              <a:rPr lang="es-ES_tradnl" sz="1100" b="1" dirty="0" smtClean="0">
                <a:solidFill>
                  <a:schemeClr val="hlink"/>
                </a:solidFill>
                <a:latin typeface="Calibri" pitchFamily="34" charset="0"/>
                <a:cs typeface="Arial" pitchFamily="34" charset="0"/>
              </a:rPr>
              <a:t>DESIGN STAGE</a:t>
            </a:r>
            <a:endParaRPr lang="es-ES" sz="1100" b="1" dirty="0">
              <a:solidFill>
                <a:schemeClr val="hlink"/>
              </a:solidFill>
              <a:latin typeface="Calibri" pitchFamily="34" charset="0"/>
              <a:cs typeface="Arial" pitchFamily="34" charset="0"/>
            </a:endParaRPr>
          </a:p>
        </p:txBody>
      </p:sp>
      <p:sp>
        <p:nvSpPr>
          <p:cNvPr id="37904" name="Line 20"/>
          <p:cNvSpPr>
            <a:spLocks noChangeShapeType="1"/>
          </p:cNvSpPr>
          <p:nvPr/>
        </p:nvSpPr>
        <p:spPr bwMode="auto">
          <a:xfrm>
            <a:off x="1616075" y="4379938"/>
            <a:ext cx="0" cy="215900"/>
          </a:xfrm>
          <a:prstGeom prst="line">
            <a:avLst/>
          </a:prstGeom>
          <a:noFill/>
          <a:ln w="19050">
            <a:solidFill>
              <a:schemeClr val="hlink"/>
            </a:solidFill>
            <a:round/>
            <a:headEnd/>
            <a:tailEnd/>
          </a:ln>
        </p:spPr>
        <p:txBody>
          <a:bodyPr/>
          <a:lstStyle/>
          <a:p>
            <a:endParaRPr lang="en-US"/>
          </a:p>
        </p:txBody>
      </p:sp>
      <p:sp>
        <p:nvSpPr>
          <p:cNvPr id="37905" name="Line 21"/>
          <p:cNvSpPr>
            <a:spLocks noChangeShapeType="1"/>
          </p:cNvSpPr>
          <p:nvPr/>
        </p:nvSpPr>
        <p:spPr bwMode="auto">
          <a:xfrm>
            <a:off x="900113" y="4384700"/>
            <a:ext cx="0" cy="92075"/>
          </a:xfrm>
          <a:prstGeom prst="line">
            <a:avLst/>
          </a:prstGeom>
          <a:noFill/>
          <a:ln w="19050">
            <a:solidFill>
              <a:srgbClr val="FF0000"/>
            </a:solidFill>
            <a:round/>
            <a:headEnd/>
            <a:tailEnd/>
          </a:ln>
        </p:spPr>
        <p:txBody>
          <a:bodyPr/>
          <a:lstStyle/>
          <a:p>
            <a:endParaRPr lang="en-US"/>
          </a:p>
        </p:txBody>
      </p:sp>
      <p:sp>
        <p:nvSpPr>
          <p:cNvPr id="37906" name="Line 22"/>
          <p:cNvSpPr>
            <a:spLocks noChangeShapeType="1"/>
          </p:cNvSpPr>
          <p:nvPr/>
        </p:nvSpPr>
        <p:spPr bwMode="auto">
          <a:xfrm>
            <a:off x="1763713" y="4372000"/>
            <a:ext cx="0" cy="215900"/>
          </a:xfrm>
          <a:prstGeom prst="line">
            <a:avLst/>
          </a:prstGeom>
          <a:noFill/>
          <a:ln w="19050">
            <a:solidFill>
              <a:schemeClr val="hlink"/>
            </a:solidFill>
            <a:round/>
            <a:headEnd/>
            <a:tailEnd/>
          </a:ln>
        </p:spPr>
        <p:txBody>
          <a:bodyPr/>
          <a:lstStyle/>
          <a:p>
            <a:endParaRPr lang="en-US"/>
          </a:p>
        </p:txBody>
      </p:sp>
      <p:sp>
        <p:nvSpPr>
          <p:cNvPr id="37907" name="Line 23"/>
          <p:cNvSpPr>
            <a:spLocks noChangeShapeType="1"/>
          </p:cNvSpPr>
          <p:nvPr/>
        </p:nvSpPr>
        <p:spPr bwMode="auto">
          <a:xfrm>
            <a:off x="1908175" y="4372000"/>
            <a:ext cx="0" cy="215900"/>
          </a:xfrm>
          <a:prstGeom prst="line">
            <a:avLst/>
          </a:prstGeom>
          <a:noFill/>
          <a:ln w="19050">
            <a:solidFill>
              <a:schemeClr val="hlink"/>
            </a:solidFill>
            <a:round/>
            <a:headEnd/>
            <a:tailEnd/>
          </a:ln>
        </p:spPr>
        <p:txBody>
          <a:bodyPr/>
          <a:lstStyle/>
          <a:p>
            <a:endParaRPr lang="en-US"/>
          </a:p>
        </p:txBody>
      </p:sp>
      <p:sp>
        <p:nvSpPr>
          <p:cNvPr id="37908" name="Line 24"/>
          <p:cNvSpPr>
            <a:spLocks noChangeShapeType="1"/>
          </p:cNvSpPr>
          <p:nvPr/>
        </p:nvSpPr>
        <p:spPr bwMode="auto">
          <a:xfrm>
            <a:off x="2052638" y="4372000"/>
            <a:ext cx="0" cy="215900"/>
          </a:xfrm>
          <a:prstGeom prst="line">
            <a:avLst/>
          </a:prstGeom>
          <a:noFill/>
          <a:ln w="19050">
            <a:solidFill>
              <a:schemeClr val="hlink"/>
            </a:solidFill>
            <a:round/>
            <a:headEnd/>
            <a:tailEnd/>
          </a:ln>
        </p:spPr>
        <p:txBody>
          <a:bodyPr/>
          <a:lstStyle/>
          <a:p>
            <a:endParaRPr lang="en-US"/>
          </a:p>
        </p:txBody>
      </p:sp>
      <p:sp>
        <p:nvSpPr>
          <p:cNvPr id="37909" name="Line 25"/>
          <p:cNvSpPr>
            <a:spLocks noChangeShapeType="1"/>
          </p:cNvSpPr>
          <p:nvPr/>
        </p:nvSpPr>
        <p:spPr bwMode="auto">
          <a:xfrm>
            <a:off x="2195513" y="4372000"/>
            <a:ext cx="0" cy="215900"/>
          </a:xfrm>
          <a:prstGeom prst="line">
            <a:avLst/>
          </a:prstGeom>
          <a:noFill/>
          <a:ln w="19050">
            <a:solidFill>
              <a:schemeClr val="hlink"/>
            </a:solidFill>
            <a:round/>
            <a:headEnd/>
            <a:tailEnd/>
          </a:ln>
        </p:spPr>
        <p:txBody>
          <a:bodyPr/>
          <a:lstStyle/>
          <a:p>
            <a:endParaRPr lang="en-US"/>
          </a:p>
        </p:txBody>
      </p:sp>
      <p:sp>
        <p:nvSpPr>
          <p:cNvPr id="37910" name="Line 26"/>
          <p:cNvSpPr>
            <a:spLocks noChangeShapeType="1"/>
          </p:cNvSpPr>
          <p:nvPr/>
        </p:nvSpPr>
        <p:spPr bwMode="auto">
          <a:xfrm>
            <a:off x="2220913" y="4372000"/>
            <a:ext cx="1558925" cy="0"/>
          </a:xfrm>
          <a:prstGeom prst="line">
            <a:avLst/>
          </a:prstGeom>
          <a:noFill/>
          <a:ln w="19050">
            <a:solidFill>
              <a:srgbClr val="336600"/>
            </a:solidFill>
            <a:round/>
            <a:headEnd/>
            <a:tailEnd/>
          </a:ln>
        </p:spPr>
        <p:txBody>
          <a:bodyPr/>
          <a:lstStyle/>
          <a:p>
            <a:endParaRPr lang="en-US"/>
          </a:p>
        </p:txBody>
      </p:sp>
      <p:sp>
        <p:nvSpPr>
          <p:cNvPr id="37911" name="Text Box 27"/>
          <p:cNvSpPr txBox="1">
            <a:spLocks noChangeArrowheads="1"/>
          </p:cNvSpPr>
          <p:nvPr/>
        </p:nvSpPr>
        <p:spPr bwMode="auto">
          <a:xfrm>
            <a:off x="2051050" y="5799163"/>
            <a:ext cx="1873250" cy="260350"/>
          </a:xfrm>
          <a:prstGeom prst="rect">
            <a:avLst/>
          </a:prstGeom>
          <a:noFill/>
          <a:ln w="9525">
            <a:noFill/>
            <a:miter lim="800000"/>
            <a:headEnd/>
            <a:tailEnd/>
          </a:ln>
        </p:spPr>
        <p:txBody>
          <a:bodyPr>
            <a:spAutoFit/>
          </a:bodyPr>
          <a:lstStyle/>
          <a:p>
            <a:pPr algn="ctr">
              <a:spcBef>
                <a:spcPct val="50000"/>
              </a:spcBef>
            </a:pPr>
            <a:r>
              <a:rPr lang="es-ES_tradnl" sz="1100" b="1">
                <a:solidFill>
                  <a:srgbClr val="336600"/>
                </a:solidFill>
                <a:latin typeface="Calibri" pitchFamily="34" charset="0"/>
                <a:cs typeface="Arial" pitchFamily="34" charset="0"/>
              </a:rPr>
              <a:t>CAPEX CONSTRUCCION</a:t>
            </a:r>
            <a:endParaRPr lang="es-ES" sz="1100" b="1">
              <a:solidFill>
                <a:srgbClr val="336600"/>
              </a:solidFill>
              <a:latin typeface="Calibri" pitchFamily="34" charset="0"/>
              <a:cs typeface="Arial" pitchFamily="34" charset="0"/>
            </a:endParaRPr>
          </a:p>
        </p:txBody>
      </p:sp>
      <p:sp>
        <p:nvSpPr>
          <p:cNvPr id="37912" name="Line 28"/>
          <p:cNvSpPr>
            <a:spLocks noChangeShapeType="1"/>
          </p:cNvSpPr>
          <p:nvPr/>
        </p:nvSpPr>
        <p:spPr bwMode="auto">
          <a:xfrm>
            <a:off x="2339975" y="4372000"/>
            <a:ext cx="0" cy="1371600"/>
          </a:xfrm>
          <a:prstGeom prst="line">
            <a:avLst/>
          </a:prstGeom>
          <a:noFill/>
          <a:ln w="19050">
            <a:solidFill>
              <a:srgbClr val="336600"/>
            </a:solidFill>
            <a:round/>
            <a:headEnd/>
            <a:tailEnd/>
          </a:ln>
        </p:spPr>
        <p:txBody>
          <a:bodyPr/>
          <a:lstStyle/>
          <a:p>
            <a:endParaRPr lang="en-US"/>
          </a:p>
        </p:txBody>
      </p:sp>
      <p:sp>
        <p:nvSpPr>
          <p:cNvPr id="37913" name="Line 29"/>
          <p:cNvSpPr>
            <a:spLocks noChangeShapeType="1"/>
          </p:cNvSpPr>
          <p:nvPr/>
        </p:nvSpPr>
        <p:spPr bwMode="auto">
          <a:xfrm>
            <a:off x="2509838" y="4372000"/>
            <a:ext cx="0" cy="1371600"/>
          </a:xfrm>
          <a:prstGeom prst="line">
            <a:avLst/>
          </a:prstGeom>
          <a:noFill/>
          <a:ln w="19050">
            <a:solidFill>
              <a:srgbClr val="336600"/>
            </a:solidFill>
            <a:round/>
            <a:headEnd/>
            <a:tailEnd/>
          </a:ln>
        </p:spPr>
        <p:txBody>
          <a:bodyPr/>
          <a:lstStyle/>
          <a:p>
            <a:endParaRPr lang="en-US"/>
          </a:p>
        </p:txBody>
      </p:sp>
      <p:sp>
        <p:nvSpPr>
          <p:cNvPr id="37914" name="Line 30"/>
          <p:cNvSpPr>
            <a:spLocks noChangeShapeType="1"/>
          </p:cNvSpPr>
          <p:nvPr/>
        </p:nvSpPr>
        <p:spPr bwMode="auto">
          <a:xfrm>
            <a:off x="2674938" y="4372000"/>
            <a:ext cx="0" cy="1371600"/>
          </a:xfrm>
          <a:prstGeom prst="line">
            <a:avLst/>
          </a:prstGeom>
          <a:noFill/>
          <a:ln w="19050">
            <a:solidFill>
              <a:srgbClr val="336600"/>
            </a:solidFill>
            <a:round/>
            <a:headEnd/>
            <a:tailEnd/>
          </a:ln>
        </p:spPr>
        <p:txBody>
          <a:bodyPr/>
          <a:lstStyle/>
          <a:p>
            <a:endParaRPr lang="en-US"/>
          </a:p>
        </p:txBody>
      </p:sp>
      <p:sp>
        <p:nvSpPr>
          <p:cNvPr id="37915" name="Line 31"/>
          <p:cNvSpPr>
            <a:spLocks noChangeShapeType="1"/>
          </p:cNvSpPr>
          <p:nvPr/>
        </p:nvSpPr>
        <p:spPr bwMode="auto">
          <a:xfrm>
            <a:off x="2852738" y="4372000"/>
            <a:ext cx="0" cy="1371600"/>
          </a:xfrm>
          <a:prstGeom prst="line">
            <a:avLst/>
          </a:prstGeom>
          <a:noFill/>
          <a:ln w="19050">
            <a:solidFill>
              <a:srgbClr val="336600"/>
            </a:solidFill>
            <a:round/>
            <a:headEnd/>
            <a:tailEnd/>
          </a:ln>
        </p:spPr>
        <p:txBody>
          <a:bodyPr/>
          <a:lstStyle/>
          <a:p>
            <a:endParaRPr lang="en-US"/>
          </a:p>
        </p:txBody>
      </p:sp>
      <p:sp>
        <p:nvSpPr>
          <p:cNvPr id="37916" name="Line 32"/>
          <p:cNvSpPr>
            <a:spLocks noChangeShapeType="1"/>
          </p:cNvSpPr>
          <p:nvPr/>
        </p:nvSpPr>
        <p:spPr bwMode="auto">
          <a:xfrm>
            <a:off x="3022600" y="4372000"/>
            <a:ext cx="0" cy="1371600"/>
          </a:xfrm>
          <a:prstGeom prst="line">
            <a:avLst/>
          </a:prstGeom>
          <a:noFill/>
          <a:ln w="19050">
            <a:solidFill>
              <a:srgbClr val="336600"/>
            </a:solidFill>
            <a:round/>
            <a:headEnd/>
            <a:tailEnd/>
          </a:ln>
        </p:spPr>
        <p:txBody>
          <a:bodyPr/>
          <a:lstStyle/>
          <a:p>
            <a:endParaRPr lang="en-US"/>
          </a:p>
        </p:txBody>
      </p:sp>
      <p:sp>
        <p:nvSpPr>
          <p:cNvPr id="37917" name="Line 33"/>
          <p:cNvSpPr>
            <a:spLocks noChangeShapeType="1"/>
          </p:cNvSpPr>
          <p:nvPr/>
        </p:nvSpPr>
        <p:spPr bwMode="auto">
          <a:xfrm>
            <a:off x="3200400" y="4372000"/>
            <a:ext cx="0" cy="1371600"/>
          </a:xfrm>
          <a:prstGeom prst="line">
            <a:avLst/>
          </a:prstGeom>
          <a:noFill/>
          <a:ln w="19050">
            <a:solidFill>
              <a:srgbClr val="336600"/>
            </a:solidFill>
            <a:round/>
            <a:headEnd/>
            <a:tailEnd/>
          </a:ln>
        </p:spPr>
        <p:txBody>
          <a:bodyPr/>
          <a:lstStyle/>
          <a:p>
            <a:endParaRPr lang="en-US"/>
          </a:p>
        </p:txBody>
      </p:sp>
      <p:sp>
        <p:nvSpPr>
          <p:cNvPr id="37918" name="Line 34"/>
          <p:cNvSpPr>
            <a:spLocks noChangeShapeType="1"/>
          </p:cNvSpPr>
          <p:nvPr/>
        </p:nvSpPr>
        <p:spPr bwMode="auto">
          <a:xfrm>
            <a:off x="3754438" y="4372000"/>
            <a:ext cx="0" cy="1371600"/>
          </a:xfrm>
          <a:prstGeom prst="line">
            <a:avLst/>
          </a:prstGeom>
          <a:noFill/>
          <a:ln w="19050">
            <a:solidFill>
              <a:srgbClr val="336600"/>
            </a:solidFill>
            <a:round/>
            <a:headEnd/>
            <a:tailEnd/>
          </a:ln>
        </p:spPr>
        <p:txBody>
          <a:bodyPr/>
          <a:lstStyle/>
          <a:p>
            <a:endParaRPr lang="en-US"/>
          </a:p>
        </p:txBody>
      </p:sp>
      <p:sp>
        <p:nvSpPr>
          <p:cNvPr id="37919" name="Line 35"/>
          <p:cNvSpPr>
            <a:spLocks noChangeShapeType="1"/>
          </p:cNvSpPr>
          <p:nvPr/>
        </p:nvSpPr>
        <p:spPr bwMode="auto">
          <a:xfrm>
            <a:off x="3378200" y="4368825"/>
            <a:ext cx="0" cy="1371600"/>
          </a:xfrm>
          <a:prstGeom prst="line">
            <a:avLst/>
          </a:prstGeom>
          <a:noFill/>
          <a:ln w="19050">
            <a:solidFill>
              <a:srgbClr val="336600"/>
            </a:solidFill>
            <a:round/>
            <a:headEnd/>
            <a:tailEnd/>
          </a:ln>
        </p:spPr>
        <p:txBody>
          <a:bodyPr/>
          <a:lstStyle/>
          <a:p>
            <a:endParaRPr lang="en-US"/>
          </a:p>
        </p:txBody>
      </p:sp>
      <p:sp>
        <p:nvSpPr>
          <p:cNvPr id="37920" name="Line 36"/>
          <p:cNvSpPr>
            <a:spLocks noChangeShapeType="1"/>
          </p:cNvSpPr>
          <p:nvPr/>
        </p:nvSpPr>
        <p:spPr bwMode="auto">
          <a:xfrm>
            <a:off x="3551238" y="4372000"/>
            <a:ext cx="0" cy="1371600"/>
          </a:xfrm>
          <a:prstGeom prst="line">
            <a:avLst/>
          </a:prstGeom>
          <a:noFill/>
          <a:ln w="19050">
            <a:solidFill>
              <a:srgbClr val="336600"/>
            </a:solidFill>
            <a:round/>
            <a:headEnd/>
            <a:tailEnd/>
          </a:ln>
        </p:spPr>
        <p:txBody>
          <a:bodyPr/>
          <a:lstStyle/>
          <a:p>
            <a:endParaRPr lang="en-US"/>
          </a:p>
        </p:txBody>
      </p:sp>
      <p:sp>
        <p:nvSpPr>
          <p:cNvPr id="37921" name="Line 37"/>
          <p:cNvSpPr>
            <a:spLocks noChangeShapeType="1"/>
          </p:cNvSpPr>
          <p:nvPr/>
        </p:nvSpPr>
        <p:spPr bwMode="auto">
          <a:xfrm>
            <a:off x="3898900" y="4392638"/>
            <a:ext cx="0" cy="274637"/>
          </a:xfrm>
          <a:prstGeom prst="line">
            <a:avLst/>
          </a:prstGeom>
          <a:noFill/>
          <a:ln w="19050">
            <a:solidFill>
              <a:schemeClr val="folHlink"/>
            </a:solidFill>
            <a:round/>
            <a:headEnd/>
            <a:tailEnd/>
          </a:ln>
        </p:spPr>
        <p:txBody>
          <a:bodyPr/>
          <a:lstStyle/>
          <a:p>
            <a:endParaRPr lang="en-US"/>
          </a:p>
        </p:txBody>
      </p:sp>
      <p:sp>
        <p:nvSpPr>
          <p:cNvPr id="37922" name="Line 38"/>
          <p:cNvSpPr>
            <a:spLocks noChangeShapeType="1"/>
          </p:cNvSpPr>
          <p:nvPr/>
        </p:nvSpPr>
        <p:spPr bwMode="auto">
          <a:xfrm>
            <a:off x="3779838" y="4372000"/>
            <a:ext cx="3744912" cy="0"/>
          </a:xfrm>
          <a:prstGeom prst="line">
            <a:avLst/>
          </a:prstGeom>
          <a:noFill/>
          <a:ln w="19050">
            <a:solidFill>
              <a:srgbClr val="993366"/>
            </a:solidFill>
            <a:round/>
            <a:headEnd/>
            <a:tailEnd/>
          </a:ln>
        </p:spPr>
        <p:txBody>
          <a:bodyPr/>
          <a:lstStyle/>
          <a:p>
            <a:endParaRPr lang="en-US"/>
          </a:p>
        </p:txBody>
      </p:sp>
      <p:sp>
        <p:nvSpPr>
          <p:cNvPr id="37923" name="Line 39"/>
          <p:cNvSpPr>
            <a:spLocks noChangeShapeType="1"/>
          </p:cNvSpPr>
          <p:nvPr/>
        </p:nvSpPr>
        <p:spPr bwMode="auto">
          <a:xfrm>
            <a:off x="4043363" y="4392638"/>
            <a:ext cx="0" cy="228600"/>
          </a:xfrm>
          <a:prstGeom prst="line">
            <a:avLst/>
          </a:prstGeom>
          <a:noFill/>
          <a:ln w="19050">
            <a:solidFill>
              <a:schemeClr val="folHlink"/>
            </a:solidFill>
            <a:round/>
            <a:headEnd/>
            <a:tailEnd/>
          </a:ln>
        </p:spPr>
        <p:txBody>
          <a:bodyPr/>
          <a:lstStyle/>
          <a:p>
            <a:endParaRPr lang="en-US"/>
          </a:p>
        </p:txBody>
      </p:sp>
      <p:sp>
        <p:nvSpPr>
          <p:cNvPr id="37924" name="Line 40"/>
          <p:cNvSpPr>
            <a:spLocks noChangeShapeType="1"/>
          </p:cNvSpPr>
          <p:nvPr/>
        </p:nvSpPr>
        <p:spPr bwMode="auto">
          <a:xfrm>
            <a:off x="4198938" y="4372000"/>
            <a:ext cx="0" cy="182563"/>
          </a:xfrm>
          <a:prstGeom prst="line">
            <a:avLst/>
          </a:prstGeom>
          <a:noFill/>
          <a:ln w="19050">
            <a:solidFill>
              <a:schemeClr val="folHlink"/>
            </a:solidFill>
            <a:round/>
            <a:headEnd/>
            <a:tailEnd/>
          </a:ln>
        </p:spPr>
        <p:txBody>
          <a:bodyPr/>
          <a:lstStyle/>
          <a:p>
            <a:endParaRPr lang="en-US"/>
          </a:p>
        </p:txBody>
      </p:sp>
      <p:sp>
        <p:nvSpPr>
          <p:cNvPr id="37925" name="Line 41"/>
          <p:cNvSpPr>
            <a:spLocks noChangeShapeType="1"/>
          </p:cNvSpPr>
          <p:nvPr/>
        </p:nvSpPr>
        <p:spPr bwMode="auto">
          <a:xfrm>
            <a:off x="4348163" y="4372000"/>
            <a:ext cx="0" cy="182563"/>
          </a:xfrm>
          <a:prstGeom prst="line">
            <a:avLst/>
          </a:prstGeom>
          <a:noFill/>
          <a:ln w="19050">
            <a:solidFill>
              <a:schemeClr val="folHlink"/>
            </a:solidFill>
            <a:round/>
            <a:headEnd/>
            <a:tailEnd/>
          </a:ln>
        </p:spPr>
        <p:txBody>
          <a:bodyPr/>
          <a:lstStyle/>
          <a:p>
            <a:endParaRPr lang="en-US"/>
          </a:p>
        </p:txBody>
      </p:sp>
      <p:sp>
        <p:nvSpPr>
          <p:cNvPr id="37926" name="Line 42"/>
          <p:cNvSpPr>
            <a:spLocks noChangeShapeType="1"/>
          </p:cNvSpPr>
          <p:nvPr/>
        </p:nvSpPr>
        <p:spPr bwMode="auto">
          <a:xfrm>
            <a:off x="4500563" y="4372000"/>
            <a:ext cx="0" cy="182563"/>
          </a:xfrm>
          <a:prstGeom prst="line">
            <a:avLst/>
          </a:prstGeom>
          <a:noFill/>
          <a:ln w="19050">
            <a:solidFill>
              <a:schemeClr val="folHlink"/>
            </a:solidFill>
            <a:round/>
            <a:headEnd/>
            <a:tailEnd/>
          </a:ln>
        </p:spPr>
        <p:txBody>
          <a:bodyPr/>
          <a:lstStyle/>
          <a:p>
            <a:endParaRPr lang="en-US"/>
          </a:p>
        </p:txBody>
      </p:sp>
      <p:sp>
        <p:nvSpPr>
          <p:cNvPr id="37927" name="Line 43"/>
          <p:cNvSpPr>
            <a:spLocks noChangeShapeType="1"/>
          </p:cNvSpPr>
          <p:nvPr/>
        </p:nvSpPr>
        <p:spPr bwMode="auto">
          <a:xfrm>
            <a:off x="4652963" y="4372000"/>
            <a:ext cx="0" cy="182563"/>
          </a:xfrm>
          <a:prstGeom prst="line">
            <a:avLst/>
          </a:prstGeom>
          <a:noFill/>
          <a:ln w="19050">
            <a:solidFill>
              <a:schemeClr val="folHlink"/>
            </a:solidFill>
            <a:round/>
            <a:headEnd/>
            <a:tailEnd/>
          </a:ln>
        </p:spPr>
        <p:txBody>
          <a:bodyPr/>
          <a:lstStyle/>
          <a:p>
            <a:endParaRPr lang="en-US"/>
          </a:p>
        </p:txBody>
      </p:sp>
      <p:sp>
        <p:nvSpPr>
          <p:cNvPr id="37928" name="Line 44"/>
          <p:cNvSpPr>
            <a:spLocks noChangeShapeType="1"/>
          </p:cNvSpPr>
          <p:nvPr/>
        </p:nvSpPr>
        <p:spPr bwMode="auto">
          <a:xfrm>
            <a:off x="4822825" y="4379938"/>
            <a:ext cx="0" cy="182562"/>
          </a:xfrm>
          <a:prstGeom prst="line">
            <a:avLst/>
          </a:prstGeom>
          <a:noFill/>
          <a:ln w="19050">
            <a:solidFill>
              <a:schemeClr val="folHlink"/>
            </a:solidFill>
            <a:round/>
            <a:headEnd/>
            <a:tailEnd/>
          </a:ln>
        </p:spPr>
        <p:txBody>
          <a:bodyPr/>
          <a:lstStyle/>
          <a:p>
            <a:endParaRPr lang="en-US"/>
          </a:p>
        </p:txBody>
      </p:sp>
      <p:sp>
        <p:nvSpPr>
          <p:cNvPr id="37929" name="Line 45"/>
          <p:cNvSpPr>
            <a:spLocks noChangeShapeType="1"/>
          </p:cNvSpPr>
          <p:nvPr/>
        </p:nvSpPr>
        <p:spPr bwMode="auto">
          <a:xfrm>
            <a:off x="4991100" y="4372000"/>
            <a:ext cx="0" cy="182563"/>
          </a:xfrm>
          <a:prstGeom prst="line">
            <a:avLst/>
          </a:prstGeom>
          <a:noFill/>
          <a:ln w="19050">
            <a:solidFill>
              <a:schemeClr val="folHlink"/>
            </a:solidFill>
            <a:round/>
            <a:headEnd/>
            <a:tailEnd/>
          </a:ln>
        </p:spPr>
        <p:txBody>
          <a:bodyPr/>
          <a:lstStyle/>
          <a:p>
            <a:endParaRPr lang="en-US"/>
          </a:p>
        </p:txBody>
      </p:sp>
      <p:sp>
        <p:nvSpPr>
          <p:cNvPr id="37930" name="Line 46"/>
          <p:cNvSpPr>
            <a:spLocks noChangeShapeType="1"/>
          </p:cNvSpPr>
          <p:nvPr/>
        </p:nvSpPr>
        <p:spPr bwMode="auto">
          <a:xfrm>
            <a:off x="5148263" y="4372000"/>
            <a:ext cx="0" cy="182563"/>
          </a:xfrm>
          <a:prstGeom prst="line">
            <a:avLst/>
          </a:prstGeom>
          <a:noFill/>
          <a:ln w="19050">
            <a:solidFill>
              <a:schemeClr val="folHlink"/>
            </a:solidFill>
            <a:round/>
            <a:headEnd/>
            <a:tailEnd/>
          </a:ln>
        </p:spPr>
        <p:txBody>
          <a:bodyPr/>
          <a:lstStyle/>
          <a:p>
            <a:endParaRPr lang="en-US"/>
          </a:p>
        </p:txBody>
      </p:sp>
      <p:sp>
        <p:nvSpPr>
          <p:cNvPr id="37931" name="Line 47"/>
          <p:cNvSpPr>
            <a:spLocks noChangeShapeType="1"/>
          </p:cNvSpPr>
          <p:nvPr/>
        </p:nvSpPr>
        <p:spPr bwMode="auto">
          <a:xfrm>
            <a:off x="5305425" y="4372000"/>
            <a:ext cx="0" cy="182563"/>
          </a:xfrm>
          <a:prstGeom prst="line">
            <a:avLst/>
          </a:prstGeom>
          <a:noFill/>
          <a:ln w="19050">
            <a:solidFill>
              <a:schemeClr val="folHlink"/>
            </a:solidFill>
            <a:round/>
            <a:headEnd/>
            <a:tailEnd/>
          </a:ln>
        </p:spPr>
        <p:txBody>
          <a:bodyPr/>
          <a:lstStyle/>
          <a:p>
            <a:endParaRPr lang="en-US"/>
          </a:p>
        </p:txBody>
      </p:sp>
      <p:sp>
        <p:nvSpPr>
          <p:cNvPr id="37932" name="Line 48"/>
          <p:cNvSpPr>
            <a:spLocks noChangeShapeType="1"/>
          </p:cNvSpPr>
          <p:nvPr/>
        </p:nvSpPr>
        <p:spPr bwMode="auto">
          <a:xfrm>
            <a:off x="5473700" y="4372000"/>
            <a:ext cx="0" cy="182563"/>
          </a:xfrm>
          <a:prstGeom prst="line">
            <a:avLst/>
          </a:prstGeom>
          <a:noFill/>
          <a:ln w="19050">
            <a:solidFill>
              <a:schemeClr val="folHlink"/>
            </a:solidFill>
            <a:round/>
            <a:headEnd/>
            <a:tailEnd/>
          </a:ln>
        </p:spPr>
        <p:txBody>
          <a:bodyPr/>
          <a:lstStyle/>
          <a:p>
            <a:endParaRPr lang="en-US"/>
          </a:p>
        </p:txBody>
      </p:sp>
      <p:sp>
        <p:nvSpPr>
          <p:cNvPr id="37933" name="Line 49"/>
          <p:cNvSpPr>
            <a:spLocks noChangeShapeType="1"/>
          </p:cNvSpPr>
          <p:nvPr/>
        </p:nvSpPr>
        <p:spPr bwMode="auto">
          <a:xfrm>
            <a:off x="5626100" y="4372000"/>
            <a:ext cx="0" cy="182563"/>
          </a:xfrm>
          <a:prstGeom prst="line">
            <a:avLst/>
          </a:prstGeom>
          <a:noFill/>
          <a:ln w="19050">
            <a:solidFill>
              <a:schemeClr val="folHlink"/>
            </a:solidFill>
            <a:round/>
            <a:headEnd/>
            <a:tailEnd/>
          </a:ln>
        </p:spPr>
        <p:txBody>
          <a:bodyPr/>
          <a:lstStyle/>
          <a:p>
            <a:endParaRPr lang="en-US"/>
          </a:p>
        </p:txBody>
      </p:sp>
      <p:sp>
        <p:nvSpPr>
          <p:cNvPr id="37934" name="Line 50"/>
          <p:cNvSpPr>
            <a:spLocks noChangeShapeType="1"/>
          </p:cNvSpPr>
          <p:nvPr/>
        </p:nvSpPr>
        <p:spPr bwMode="auto">
          <a:xfrm>
            <a:off x="5788025" y="4372000"/>
            <a:ext cx="0" cy="182563"/>
          </a:xfrm>
          <a:prstGeom prst="line">
            <a:avLst/>
          </a:prstGeom>
          <a:noFill/>
          <a:ln w="19050">
            <a:solidFill>
              <a:schemeClr val="folHlink"/>
            </a:solidFill>
            <a:round/>
            <a:headEnd/>
            <a:tailEnd/>
          </a:ln>
        </p:spPr>
        <p:txBody>
          <a:bodyPr/>
          <a:lstStyle/>
          <a:p>
            <a:endParaRPr lang="en-US"/>
          </a:p>
        </p:txBody>
      </p:sp>
      <p:sp>
        <p:nvSpPr>
          <p:cNvPr id="37935" name="Line 51"/>
          <p:cNvSpPr>
            <a:spLocks noChangeShapeType="1"/>
          </p:cNvSpPr>
          <p:nvPr/>
        </p:nvSpPr>
        <p:spPr bwMode="auto">
          <a:xfrm>
            <a:off x="5953125" y="4359300"/>
            <a:ext cx="0" cy="182563"/>
          </a:xfrm>
          <a:prstGeom prst="line">
            <a:avLst/>
          </a:prstGeom>
          <a:noFill/>
          <a:ln w="19050">
            <a:solidFill>
              <a:schemeClr val="folHlink"/>
            </a:solidFill>
            <a:round/>
            <a:headEnd/>
            <a:tailEnd/>
          </a:ln>
        </p:spPr>
        <p:txBody>
          <a:bodyPr/>
          <a:lstStyle/>
          <a:p>
            <a:endParaRPr lang="en-US"/>
          </a:p>
        </p:txBody>
      </p:sp>
      <p:sp>
        <p:nvSpPr>
          <p:cNvPr id="37936" name="Line 52"/>
          <p:cNvSpPr>
            <a:spLocks noChangeShapeType="1"/>
          </p:cNvSpPr>
          <p:nvPr/>
        </p:nvSpPr>
        <p:spPr bwMode="auto">
          <a:xfrm>
            <a:off x="6135688" y="4359300"/>
            <a:ext cx="0" cy="182563"/>
          </a:xfrm>
          <a:prstGeom prst="line">
            <a:avLst/>
          </a:prstGeom>
          <a:noFill/>
          <a:ln w="19050">
            <a:solidFill>
              <a:schemeClr val="folHlink"/>
            </a:solidFill>
            <a:round/>
            <a:headEnd/>
            <a:tailEnd/>
          </a:ln>
        </p:spPr>
        <p:txBody>
          <a:bodyPr/>
          <a:lstStyle/>
          <a:p>
            <a:endParaRPr lang="en-US"/>
          </a:p>
        </p:txBody>
      </p:sp>
      <p:sp>
        <p:nvSpPr>
          <p:cNvPr id="37937" name="Line 53"/>
          <p:cNvSpPr>
            <a:spLocks noChangeShapeType="1"/>
          </p:cNvSpPr>
          <p:nvPr/>
        </p:nvSpPr>
        <p:spPr bwMode="auto">
          <a:xfrm>
            <a:off x="6288088" y="4354538"/>
            <a:ext cx="0" cy="182562"/>
          </a:xfrm>
          <a:prstGeom prst="line">
            <a:avLst/>
          </a:prstGeom>
          <a:noFill/>
          <a:ln w="19050">
            <a:solidFill>
              <a:schemeClr val="folHlink"/>
            </a:solidFill>
            <a:round/>
            <a:headEnd/>
            <a:tailEnd/>
          </a:ln>
        </p:spPr>
        <p:txBody>
          <a:bodyPr/>
          <a:lstStyle/>
          <a:p>
            <a:endParaRPr lang="en-US"/>
          </a:p>
        </p:txBody>
      </p:sp>
      <p:sp>
        <p:nvSpPr>
          <p:cNvPr id="37938" name="Line 54"/>
          <p:cNvSpPr>
            <a:spLocks noChangeShapeType="1"/>
          </p:cNvSpPr>
          <p:nvPr/>
        </p:nvSpPr>
        <p:spPr bwMode="auto">
          <a:xfrm>
            <a:off x="6456363" y="4357713"/>
            <a:ext cx="0" cy="182562"/>
          </a:xfrm>
          <a:prstGeom prst="line">
            <a:avLst/>
          </a:prstGeom>
          <a:noFill/>
          <a:ln w="19050">
            <a:solidFill>
              <a:schemeClr val="folHlink"/>
            </a:solidFill>
            <a:round/>
            <a:headEnd/>
            <a:tailEnd/>
          </a:ln>
        </p:spPr>
        <p:txBody>
          <a:bodyPr/>
          <a:lstStyle/>
          <a:p>
            <a:endParaRPr lang="en-US"/>
          </a:p>
        </p:txBody>
      </p:sp>
      <p:sp>
        <p:nvSpPr>
          <p:cNvPr id="37939" name="Line 55"/>
          <p:cNvSpPr>
            <a:spLocks noChangeShapeType="1"/>
          </p:cNvSpPr>
          <p:nvPr/>
        </p:nvSpPr>
        <p:spPr bwMode="auto">
          <a:xfrm>
            <a:off x="6638925" y="4359300"/>
            <a:ext cx="0" cy="182563"/>
          </a:xfrm>
          <a:prstGeom prst="line">
            <a:avLst/>
          </a:prstGeom>
          <a:noFill/>
          <a:ln w="19050">
            <a:solidFill>
              <a:schemeClr val="folHlink"/>
            </a:solidFill>
            <a:round/>
            <a:headEnd/>
            <a:tailEnd/>
          </a:ln>
        </p:spPr>
        <p:txBody>
          <a:bodyPr/>
          <a:lstStyle/>
          <a:p>
            <a:endParaRPr lang="en-US"/>
          </a:p>
        </p:txBody>
      </p:sp>
      <p:sp>
        <p:nvSpPr>
          <p:cNvPr id="37940" name="Line 56"/>
          <p:cNvSpPr>
            <a:spLocks noChangeShapeType="1"/>
          </p:cNvSpPr>
          <p:nvPr/>
        </p:nvSpPr>
        <p:spPr bwMode="auto">
          <a:xfrm>
            <a:off x="6791325" y="4359300"/>
            <a:ext cx="0" cy="182563"/>
          </a:xfrm>
          <a:prstGeom prst="line">
            <a:avLst/>
          </a:prstGeom>
          <a:noFill/>
          <a:ln w="19050">
            <a:solidFill>
              <a:schemeClr val="folHlink"/>
            </a:solidFill>
            <a:round/>
            <a:headEnd/>
            <a:tailEnd/>
          </a:ln>
        </p:spPr>
        <p:txBody>
          <a:bodyPr/>
          <a:lstStyle/>
          <a:p>
            <a:endParaRPr lang="en-US"/>
          </a:p>
        </p:txBody>
      </p:sp>
      <p:sp>
        <p:nvSpPr>
          <p:cNvPr id="37941" name="Line 57"/>
          <p:cNvSpPr>
            <a:spLocks noChangeShapeType="1"/>
          </p:cNvSpPr>
          <p:nvPr/>
        </p:nvSpPr>
        <p:spPr bwMode="auto">
          <a:xfrm>
            <a:off x="6948488" y="4372000"/>
            <a:ext cx="0" cy="182563"/>
          </a:xfrm>
          <a:prstGeom prst="line">
            <a:avLst/>
          </a:prstGeom>
          <a:noFill/>
          <a:ln w="19050">
            <a:solidFill>
              <a:schemeClr val="folHlink"/>
            </a:solidFill>
            <a:round/>
            <a:headEnd/>
            <a:tailEnd/>
          </a:ln>
        </p:spPr>
        <p:txBody>
          <a:bodyPr/>
          <a:lstStyle/>
          <a:p>
            <a:endParaRPr lang="en-US"/>
          </a:p>
        </p:txBody>
      </p:sp>
      <p:sp>
        <p:nvSpPr>
          <p:cNvPr id="37942" name="Line 58"/>
          <p:cNvSpPr>
            <a:spLocks noChangeShapeType="1"/>
          </p:cNvSpPr>
          <p:nvPr/>
        </p:nvSpPr>
        <p:spPr bwMode="auto">
          <a:xfrm>
            <a:off x="7092950" y="4359300"/>
            <a:ext cx="0" cy="182563"/>
          </a:xfrm>
          <a:prstGeom prst="line">
            <a:avLst/>
          </a:prstGeom>
          <a:noFill/>
          <a:ln w="19050">
            <a:solidFill>
              <a:schemeClr val="folHlink"/>
            </a:solidFill>
            <a:round/>
            <a:headEnd/>
            <a:tailEnd/>
          </a:ln>
        </p:spPr>
        <p:txBody>
          <a:bodyPr/>
          <a:lstStyle/>
          <a:p>
            <a:endParaRPr lang="en-US"/>
          </a:p>
        </p:txBody>
      </p:sp>
      <p:sp>
        <p:nvSpPr>
          <p:cNvPr id="37943" name="Line 59"/>
          <p:cNvSpPr>
            <a:spLocks noChangeShapeType="1"/>
          </p:cNvSpPr>
          <p:nvPr/>
        </p:nvSpPr>
        <p:spPr bwMode="auto">
          <a:xfrm>
            <a:off x="7235825" y="4372000"/>
            <a:ext cx="0" cy="182563"/>
          </a:xfrm>
          <a:prstGeom prst="line">
            <a:avLst/>
          </a:prstGeom>
          <a:noFill/>
          <a:ln w="19050">
            <a:solidFill>
              <a:schemeClr val="folHlink"/>
            </a:solidFill>
            <a:round/>
            <a:headEnd/>
            <a:tailEnd/>
          </a:ln>
        </p:spPr>
        <p:txBody>
          <a:bodyPr/>
          <a:lstStyle/>
          <a:p>
            <a:endParaRPr lang="en-US"/>
          </a:p>
        </p:txBody>
      </p:sp>
      <p:sp>
        <p:nvSpPr>
          <p:cNvPr id="37944" name="Line 60"/>
          <p:cNvSpPr>
            <a:spLocks noChangeShapeType="1"/>
          </p:cNvSpPr>
          <p:nvPr/>
        </p:nvSpPr>
        <p:spPr bwMode="auto">
          <a:xfrm>
            <a:off x="7385050" y="4372000"/>
            <a:ext cx="0" cy="182563"/>
          </a:xfrm>
          <a:prstGeom prst="line">
            <a:avLst/>
          </a:prstGeom>
          <a:noFill/>
          <a:ln w="19050">
            <a:solidFill>
              <a:schemeClr val="folHlink"/>
            </a:solidFill>
            <a:round/>
            <a:headEnd/>
            <a:tailEnd/>
          </a:ln>
        </p:spPr>
        <p:txBody>
          <a:bodyPr/>
          <a:lstStyle/>
          <a:p>
            <a:endParaRPr lang="en-US"/>
          </a:p>
        </p:txBody>
      </p:sp>
      <p:sp>
        <p:nvSpPr>
          <p:cNvPr id="37945" name="Line 61"/>
          <p:cNvSpPr>
            <a:spLocks noChangeShapeType="1"/>
          </p:cNvSpPr>
          <p:nvPr/>
        </p:nvSpPr>
        <p:spPr bwMode="auto">
          <a:xfrm>
            <a:off x="7512050" y="4359300"/>
            <a:ext cx="0" cy="182563"/>
          </a:xfrm>
          <a:prstGeom prst="line">
            <a:avLst/>
          </a:prstGeom>
          <a:noFill/>
          <a:ln w="19050">
            <a:solidFill>
              <a:schemeClr val="folHlink"/>
            </a:solidFill>
            <a:round/>
            <a:headEnd/>
            <a:tailEnd/>
          </a:ln>
        </p:spPr>
        <p:txBody>
          <a:bodyPr/>
          <a:lstStyle/>
          <a:p>
            <a:endParaRPr lang="en-US"/>
          </a:p>
        </p:txBody>
      </p:sp>
      <p:sp>
        <p:nvSpPr>
          <p:cNvPr id="37946" name="Text Box 62"/>
          <p:cNvSpPr txBox="1">
            <a:spLocks noChangeArrowheads="1"/>
          </p:cNvSpPr>
          <p:nvPr/>
        </p:nvSpPr>
        <p:spPr bwMode="auto">
          <a:xfrm>
            <a:off x="4498975" y="4822850"/>
            <a:ext cx="2952750" cy="260350"/>
          </a:xfrm>
          <a:prstGeom prst="rect">
            <a:avLst/>
          </a:prstGeom>
          <a:noFill/>
          <a:ln w="9525">
            <a:noFill/>
            <a:miter lim="800000"/>
            <a:headEnd/>
            <a:tailEnd/>
          </a:ln>
        </p:spPr>
        <p:txBody>
          <a:bodyPr>
            <a:spAutoFit/>
          </a:bodyPr>
          <a:lstStyle/>
          <a:p>
            <a:pPr>
              <a:spcBef>
                <a:spcPct val="50000"/>
              </a:spcBef>
            </a:pPr>
            <a:r>
              <a:rPr lang="es-ES_tradnl" sz="1100" b="1" dirty="0" smtClean="0">
                <a:solidFill>
                  <a:srgbClr val="993366"/>
                </a:solidFill>
                <a:latin typeface="Calibri" pitchFamily="34" charset="0"/>
                <a:cs typeface="Arial" pitchFamily="34" charset="0"/>
              </a:rPr>
              <a:t>OPERATION AND MAINTENANCE</a:t>
            </a:r>
            <a:endParaRPr lang="es-ES" sz="1100" b="1" dirty="0">
              <a:solidFill>
                <a:srgbClr val="993366"/>
              </a:solidFill>
              <a:latin typeface="Calibri" pitchFamily="34" charset="0"/>
              <a:cs typeface="Arial" pitchFamily="34" charset="0"/>
            </a:endParaRPr>
          </a:p>
        </p:txBody>
      </p:sp>
      <p:sp>
        <p:nvSpPr>
          <p:cNvPr id="37947" name="Text Box 63"/>
          <p:cNvSpPr txBox="1">
            <a:spLocks noChangeArrowheads="1"/>
          </p:cNvSpPr>
          <p:nvPr/>
        </p:nvSpPr>
        <p:spPr bwMode="auto">
          <a:xfrm>
            <a:off x="5207000" y="5127650"/>
            <a:ext cx="1452563" cy="430887"/>
          </a:xfrm>
          <a:prstGeom prst="rect">
            <a:avLst/>
          </a:prstGeom>
          <a:noFill/>
          <a:ln w="9525">
            <a:noFill/>
            <a:miter lim="800000"/>
            <a:headEnd/>
            <a:tailEnd/>
          </a:ln>
        </p:spPr>
        <p:txBody>
          <a:bodyPr>
            <a:spAutoFit/>
          </a:bodyPr>
          <a:lstStyle/>
          <a:p>
            <a:pPr>
              <a:spcBef>
                <a:spcPct val="50000"/>
              </a:spcBef>
            </a:pPr>
            <a:r>
              <a:rPr lang="es-ES_tradnl" sz="1100" b="1" dirty="0" smtClean="0">
                <a:solidFill>
                  <a:srgbClr val="00CC00"/>
                </a:solidFill>
                <a:latin typeface="Calibri" pitchFamily="34" charset="0"/>
                <a:cs typeface="Arial" pitchFamily="34" charset="0"/>
              </a:rPr>
              <a:t>MANTAINANCE CAPEX</a:t>
            </a:r>
            <a:endParaRPr lang="es-ES" sz="1100" b="1" dirty="0">
              <a:solidFill>
                <a:srgbClr val="00CC00"/>
              </a:solidFill>
              <a:latin typeface="Calibri" pitchFamily="34" charset="0"/>
              <a:cs typeface="Arial" pitchFamily="34" charset="0"/>
            </a:endParaRPr>
          </a:p>
        </p:txBody>
      </p:sp>
      <p:sp>
        <p:nvSpPr>
          <p:cNvPr id="37948" name="Line 64"/>
          <p:cNvSpPr>
            <a:spLocks noChangeShapeType="1"/>
          </p:cNvSpPr>
          <p:nvPr/>
        </p:nvSpPr>
        <p:spPr bwMode="auto">
          <a:xfrm>
            <a:off x="4822825" y="4527575"/>
            <a:ext cx="0" cy="182563"/>
          </a:xfrm>
          <a:prstGeom prst="line">
            <a:avLst/>
          </a:prstGeom>
          <a:noFill/>
          <a:ln w="19050">
            <a:solidFill>
              <a:srgbClr val="00CC00"/>
            </a:solidFill>
            <a:round/>
            <a:headEnd/>
            <a:tailEnd/>
          </a:ln>
        </p:spPr>
        <p:txBody>
          <a:bodyPr/>
          <a:lstStyle/>
          <a:p>
            <a:endParaRPr lang="en-US"/>
          </a:p>
        </p:txBody>
      </p:sp>
      <p:sp>
        <p:nvSpPr>
          <p:cNvPr id="37949" name="Line 66"/>
          <p:cNvSpPr>
            <a:spLocks noChangeShapeType="1"/>
          </p:cNvSpPr>
          <p:nvPr/>
        </p:nvSpPr>
        <p:spPr bwMode="auto">
          <a:xfrm>
            <a:off x="4991100" y="4535513"/>
            <a:ext cx="0" cy="274637"/>
          </a:xfrm>
          <a:prstGeom prst="line">
            <a:avLst/>
          </a:prstGeom>
          <a:noFill/>
          <a:ln w="19050">
            <a:solidFill>
              <a:srgbClr val="00CC00"/>
            </a:solidFill>
            <a:round/>
            <a:headEnd/>
            <a:tailEnd/>
          </a:ln>
        </p:spPr>
        <p:txBody>
          <a:bodyPr/>
          <a:lstStyle/>
          <a:p>
            <a:endParaRPr lang="en-US"/>
          </a:p>
        </p:txBody>
      </p:sp>
      <p:sp>
        <p:nvSpPr>
          <p:cNvPr id="37950" name="Line 67"/>
          <p:cNvSpPr>
            <a:spLocks noChangeShapeType="1"/>
          </p:cNvSpPr>
          <p:nvPr/>
        </p:nvSpPr>
        <p:spPr bwMode="auto">
          <a:xfrm>
            <a:off x="5148263" y="4549800"/>
            <a:ext cx="0" cy="182563"/>
          </a:xfrm>
          <a:prstGeom prst="line">
            <a:avLst/>
          </a:prstGeom>
          <a:noFill/>
          <a:ln w="19050">
            <a:solidFill>
              <a:srgbClr val="00CC00"/>
            </a:solidFill>
            <a:round/>
            <a:headEnd/>
            <a:tailEnd/>
          </a:ln>
        </p:spPr>
        <p:txBody>
          <a:bodyPr/>
          <a:lstStyle/>
          <a:p>
            <a:endParaRPr lang="en-US"/>
          </a:p>
        </p:txBody>
      </p:sp>
      <p:sp>
        <p:nvSpPr>
          <p:cNvPr id="37951" name="Line 68"/>
          <p:cNvSpPr>
            <a:spLocks noChangeShapeType="1"/>
          </p:cNvSpPr>
          <p:nvPr/>
        </p:nvSpPr>
        <p:spPr bwMode="auto">
          <a:xfrm>
            <a:off x="5949950" y="4514875"/>
            <a:ext cx="0" cy="182563"/>
          </a:xfrm>
          <a:prstGeom prst="line">
            <a:avLst/>
          </a:prstGeom>
          <a:noFill/>
          <a:ln w="19050">
            <a:solidFill>
              <a:srgbClr val="00CC00"/>
            </a:solidFill>
            <a:round/>
            <a:headEnd/>
            <a:tailEnd/>
          </a:ln>
        </p:spPr>
        <p:txBody>
          <a:bodyPr/>
          <a:lstStyle/>
          <a:p>
            <a:endParaRPr lang="en-US"/>
          </a:p>
        </p:txBody>
      </p:sp>
      <p:sp>
        <p:nvSpPr>
          <p:cNvPr id="37952" name="Line 69"/>
          <p:cNvSpPr>
            <a:spLocks noChangeShapeType="1"/>
          </p:cNvSpPr>
          <p:nvPr/>
        </p:nvSpPr>
        <p:spPr bwMode="auto">
          <a:xfrm>
            <a:off x="6130925" y="4522813"/>
            <a:ext cx="0" cy="274637"/>
          </a:xfrm>
          <a:prstGeom prst="line">
            <a:avLst/>
          </a:prstGeom>
          <a:noFill/>
          <a:ln w="19050">
            <a:solidFill>
              <a:srgbClr val="00CC00"/>
            </a:solidFill>
            <a:round/>
            <a:headEnd/>
            <a:tailEnd/>
          </a:ln>
        </p:spPr>
        <p:txBody>
          <a:bodyPr/>
          <a:lstStyle/>
          <a:p>
            <a:endParaRPr lang="en-US"/>
          </a:p>
        </p:txBody>
      </p:sp>
      <p:sp>
        <p:nvSpPr>
          <p:cNvPr id="37953" name="Line 70"/>
          <p:cNvSpPr>
            <a:spLocks noChangeShapeType="1"/>
          </p:cNvSpPr>
          <p:nvPr/>
        </p:nvSpPr>
        <p:spPr bwMode="auto">
          <a:xfrm>
            <a:off x="6288088" y="4537100"/>
            <a:ext cx="0" cy="182563"/>
          </a:xfrm>
          <a:prstGeom prst="line">
            <a:avLst/>
          </a:prstGeom>
          <a:noFill/>
          <a:ln w="19050">
            <a:solidFill>
              <a:srgbClr val="00CC00"/>
            </a:solidFill>
            <a:round/>
            <a:headEnd/>
            <a:tailEnd/>
          </a:ln>
        </p:spPr>
        <p:txBody>
          <a:bodyPr/>
          <a:lstStyle/>
          <a:p>
            <a:endParaRPr lang="en-US"/>
          </a:p>
        </p:txBody>
      </p:sp>
      <p:sp>
        <p:nvSpPr>
          <p:cNvPr id="37954" name="Line 71"/>
          <p:cNvSpPr>
            <a:spLocks noChangeShapeType="1"/>
          </p:cNvSpPr>
          <p:nvPr/>
        </p:nvSpPr>
        <p:spPr bwMode="auto">
          <a:xfrm>
            <a:off x="6940550" y="4541863"/>
            <a:ext cx="0" cy="182562"/>
          </a:xfrm>
          <a:prstGeom prst="line">
            <a:avLst/>
          </a:prstGeom>
          <a:noFill/>
          <a:ln w="19050">
            <a:solidFill>
              <a:srgbClr val="00CC00"/>
            </a:solidFill>
            <a:round/>
            <a:headEnd/>
            <a:tailEnd/>
          </a:ln>
        </p:spPr>
        <p:txBody>
          <a:bodyPr/>
          <a:lstStyle/>
          <a:p>
            <a:endParaRPr lang="en-US"/>
          </a:p>
        </p:txBody>
      </p:sp>
      <p:sp>
        <p:nvSpPr>
          <p:cNvPr id="37955" name="Line 72"/>
          <p:cNvSpPr>
            <a:spLocks noChangeShapeType="1"/>
          </p:cNvSpPr>
          <p:nvPr/>
        </p:nvSpPr>
        <p:spPr bwMode="auto">
          <a:xfrm>
            <a:off x="7096125" y="4537100"/>
            <a:ext cx="0" cy="274638"/>
          </a:xfrm>
          <a:prstGeom prst="line">
            <a:avLst/>
          </a:prstGeom>
          <a:noFill/>
          <a:ln w="19050">
            <a:solidFill>
              <a:srgbClr val="00CC00"/>
            </a:solidFill>
            <a:round/>
            <a:headEnd/>
            <a:tailEnd/>
          </a:ln>
        </p:spPr>
        <p:txBody>
          <a:bodyPr/>
          <a:lstStyle/>
          <a:p>
            <a:endParaRPr lang="en-US"/>
          </a:p>
        </p:txBody>
      </p:sp>
      <p:sp>
        <p:nvSpPr>
          <p:cNvPr id="37956" name="Line 73"/>
          <p:cNvSpPr>
            <a:spLocks noChangeShapeType="1"/>
          </p:cNvSpPr>
          <p:nvPr/>
        </p:nvSpPr>
        <p:spPr bwMode="auto">
          <a:xfrm>
            <a:off x="7240588" y="4538688"/>
            <a:ext cx="0" cy="182562"/>
          </a:xfrm>
          <a:prstGeom prst="line">
            <a:avLst/>
          </a:prstGeom>
          <a:noFill/>
          <a:ln w="19050">
            <a:solidFill>
              <a:srgbClr val="00CC00"/>
            </a:solidFill>
            <a:round/>
            <a:headEnd/>
            <a:tailEnd/>
          </a:ln>
        </p:spPr>
        <p:txBody>
          <a:bodyPr/>
          <a:lstStyle/>
          <a:p>
            <a:endParaRPr lang="en-US"/>
          </a:p>
        </p:txBody>
      </p:sp>
      <p:sp>
        <p:nvSpPr>
          <p:cNvPr id="37957" name="Line 74"/>
          <p:cNvSpPr>
            <a:spLocks noChangeShapeType="1"/>
          </p:cNvSpPr>
          <p:nvPr/>
        </p:nvSpPr>
        <p:spPr bwMode="auto">
          <a:xfrm>
            <a:off x="7512050" y="2524150"/>
            <a:ext cx="0" cy="1828800"/>
          </a:xfrm>
          <a:prstGeom prst="line">
            <a:avLst/>
          </a:prstGeom>
          <a:noFill/>
          <a:ln w="19050">
            <a:solidFill>
              <a:srgbClr val="808080"/>
            </a:solidFill>
            <a:round/>
            <a:headEnd/>
            <a:tailEnd/>
          </a:ln>
        </p:spPr>
        <p:txBody>
          <a:bodyPr/>
          <a:lstStyle/>
          <a:p>
            <a:endParaRPr lang="en-US"/>
          </a:p>
        </p:txBody>
      </p:sp>
      <p:sp>
        <p:nvSpPr>
          <p:cNvPr id="37958" name="Line 75"/>
          <p:cNvSpPr>
            <a:spLocks noChangeShapeType="1"/>
          </p:cNvSpPr>
          <p:nvPr/>
        </p:nvSpPr>
        <p:spPr bwMode="auto">
          <a:xfrm>
            <a:off x="7380288" y="2546375"/>
            <a:ext cx="0" cy="1800225"/>
          </a:xfrm>
          <a:prstGeom prst="line">
            <a:avLst/>
          </a:prstGeom>
          <a:noFill/>
          <a:ln w="19050">
            <a:solidFill>
              <a:srgbClr val="808080"/>
            </a:solidFill>
            <a:round/>
            <a:headEnd/>
            <a:tailEnd/>
          </a:ln>
        </p:spPr>
        <p:txBody>
          <a:bodyPr/>
          <a:lstStyle/>
          <a:p>
            <a:endParaRPr lang="en-US"/>
          </a:p>
        </p:txBody>
      </p:sp>
      <p:sp>
        <p:nvSpPr>
          <p:cNvPr id="37959" name="Line 76"/>
          <p:cNvSpPr>
            <a:spLocks noChangeShapeType="1"/>
          </p:cNvSpPr>
          <p:nvPr/>
        </p:nvSpPr>
        <p:spPr bwMode="auto">
          <a:xfrm>
            <a:off x="7235825" y="2567013"/>
            <a:ext cx="0" cy="1782762"/>
          </a:xfrm>
          <a:prstGeom prst="line">
            <a:avLst/>
          </a:prstGeom>
          <a:noFill/>
          <a:ln w="19050">
            <a:solidFill>
              <a:srgbClr val="808080"/>
            </a:solidFill>
            <a:round/>
            <a:headEnd/>
            <a:tailEnd/>
          </a:ln>
        </p:spPr>
        <p:txBody>
          <a:bodyPr/>
          <a:lstStyle/>
          <a:p>
            <a:endParaRPr lang="en-US"/>
          </a:p>
        </p:txBody>
      </p:sp>
      <p:sp>
        <p:nvSpPr>
          <p:cNvPr id="37960" name="Line 77"/>
          <p:cNvSpPr>
            <a:spLocks noChangeShapeType="1"/>
          </p:cNvSpPr>
          <p:nvPr/>
        </p:nvSpPr>
        <p:spPr bwMode="auto">
          <a:xfrm>
            <a:off x="7092950" y="2592413"/>
            <a:ext cx="0" cy="1755775"/>
          </a:xfrm>
          <a:prstGeom prst="line">
            <a:avLst/>
          </a:prstGeom>
          <a:noFill/>
          <a:ln w="19050">
            <a:solidFill>
              <a:srgbClr val="808080"/>
            </a:solidFill>
            <a:round/>
            <a:headEnd/>
            <a:tailEnd/>
          </a:ln>
        </p:spPr>
        <p:txBody>
          <a:bodyPr/>
          <a:lstStyle/>
          <a:p>
            <a:endParaRPr lang="en-US"/>
          </a:p>
        </p:txBody>
      </p:sp>
      <p:sp>
        <p:nvSpPr>
          <p:cNvPr id="37961" name="Line 78"/>
          <p:cNvSpPr>
            <a:spLocks noChangeShapeType="1"/>
          </p:cNvSpPr>
          <p:nvPr/>
        </p:nvSpPr>
        <p:spPr bwMode="auto">
          <a:xfrm>
            <a:off x="6791325" y="2638450"/>
            <a:ext cx="0" cy="1709738"/>
          </a:xfrm>
          <a:prstGeom prst="line">
            <a:avLst/>
          </a:prstGeom>
          <a:noFill/>
          <a:ln w="19050">
            <a:solidFill>
              <a:srgbClr val="808080"/>
            </a:solidFill>
            <a:round/>
            <a:headEnd/>
            <a:tailEnd/>
          </a:ln>
        </p:spPr>
        <p:txBody>
          <a:bodyPr/>
          <a:lstStyle/>
          <a:p>
            <a:endParaRPr lang="en-US"/>
          </a:p>
        </p:txBody>
      </p:sp>
      <p:sp>
        <p:nvSpPr>
          <p:cNvPr id="37962" name="Line 79"/>
          <p:cNvSpPr>
            <a:spLocks noChangeShapeType="1"/>
          </p:cNvSpPr>
          <p:nvPr/>
        </p:nvSpPr>
        <p:spPr bwMode="auto">
          <a:xfrm>
            <a:off x="6948488" y="2609875"/>
            <a:ext cx="0" cy="1736725"/>
          </a:xfrm>
          <a:prstGeom prst="line">
            <a:avLst/>
          </a:prstGeom>
          <a:noFill/>
          <a:ln w="19050">
            <a:solidFill>
              <a:srgbClr val="808080"/>
            </a:solidFill>
            <a:round/>
            <a:headEnd/>
            <a:tailEnd/>
          </a:ln>
        </p:spPr>
        <p:txBody>
          <a:bodyPr/>
          <a:lstStyle/>
          <a:p>
            <a:endParaRPr lang="en-US"/>
          </a:p>
        </p:txBody>
      </p:sp>
      <p:sp>
        <p:nvSpPr>
          <p:cNvPr id="37963" name="Line 80"/>
          <p:cNvSpPr>
            <a:spLocks noChangeShapeType="1"/>
          </p:cNvSpPr>
          <p:nvPr/>
        </p:nvSpPr>
        <p:spPr bwMode="auto">
          <a:xfrm>
            <a:off x="6635750" y="2668613"/>
            <a:ext cx="0" cy="1682750"/>
          </a:xfrm>
          <a:prstGeom prst="line">
            <a:avLst/>
          </a:prstGeom>
          <a:noFill/>
          <a:ln w="19050">
            <a:solidFill>
              <a:srgbClr val="808080"/>
            </a:solidFill>
            <a:round/>
            <a:headEnd/>
            <a:tailEnd/>
          </a:ln>
        </p:spPr>
        <p:txBody>
          <a:bodyPr/>
          <a:lstStyle/>
          <a:p>
            <a:endParaRPr lang="en-US"/>
          </a:p>
        </p:txBody>
      </p:sp>
      <p:sp>
        <p:nvSpPr>
          <p:cNvPr id="37964" name="Line 81"/>
          <p:cNvSpPr>
            <a:spLocks noChangeShapeType="1"/>
          </p:cNvSpPr>
          <p:nvPr/>
        </p:nvSpPr>
        <p:spPr bwMode="auto">
          <a:xfrm>
            <a:off x="6456363" y="2701950"/>
            <a:ext cx="0" cy="1644650"/>
          </a:xfrm>
          <a:prstGeom prst="line">
            <a:avLst/>
          </a:prstGeom>
          <a:noFill/>
          <a:ln w="19050">
            <a:solidFill>
              <a:srgbClr val="808080"/>
            </a:solidFill>
            <a:round/>
            <a:headEnd/>
            <a:tailEnd/>
          </a:ln>
        </p:spPr>
        <p:txBody>
          <a:bodyPr/>
          <a:lstStyle/>
          <a:p>
            <a:endParaRPr lang="en-US"/>
          </a:p>
        </p:txBody>
      </p:sp>
      <p:sp>
        <p:nvSpPr>
          <p:cNvPr id="37965" name="Line 82"/>
          <p:cNvSpPr>
            <a:spLocks noChangeShapeType="1"/>
          </p:cNvSpPr>
          <p:nvPr/>
        </p:nvSpPr>
        <p:spPr bwMode="auto">
          <a:xfrm>
            <a:off x="6288088" y="2740050"/>
            <a:ext cx="0" cy="1608138"/>
          </a:xfrm>
          <a:prstGeom prst="line">
            <a:avLst/>
          </a:prstGeom>
          <a:noFill/>
          <a:ln w="19050">
            <a:solidFill>
              <a:srgbClr val="808080"/>
            </a:solidFill>
            <a:round/>
            <a:headEnd/>
            <a:tailEnd/>
          </a:ln>
        </p:spPr>
        <p:txBody>
          <a:bodyPr/>
          <a:lstStyle/>
          <a:p>
            <a:endParaRPr lang="en-US"/>
          </a:p>
        </p:txBody>
      </p:sp>
      <p:sp>
        <p:nvSpPr>
          <p:cNvPr id="37966" name="Line 83"/>
          <p:cNvSpPr>
            <a:spLocks noChangeShapeType="1"/>
          </p:cNvSpPr>
          <p:nvPr/>
        </p:nvSpPr>
        <p:spPr bwMode="auto">
          <a:xfrm>
            <a:off x="5953125" y="2838475"/>
            <a:ext cx="0" cy="1508125"/>
          </a:xfrm>
          <a:prstGeom prst="line">
            <a:avLst/>
          </a:prstGeom>
          <a:noFill/>
          <a:ln w="19050">
            <a:solidFill>
              <a:srgbClr val="808080"/>
            </a:solidFill>
            <a:round/>
            <a:headEnd/>
            <a:tailEnd/>
          </a:ln>
        </p:spPr>
        <p:txBody>
          <a:bodyPr/>
          <a:lstStyle/>
          <a:p>
            <a:endParaRPr lang="en-US"/>
          </a:p>
        </p:txBody>
      </p:sp>
      <p:sp>
        <p:nvSpPr>
          <p:cNvPr id="37967" name="Line 84"/>
          <p:cNvSpPr>
            <a:spLocks noChangeShapeType="1"/>
          </p:cNvSpPr>
          <p:nvPr/>
        </p:nvSpPr>
        <p:spPr bwMode="auto">
          <a:xfrm>
            <a:off x="6130925" y="2787675"/>
            <a:ext cx="0" cy="1563688"/>
          </a:xfrm>
          <a:prstGeom prst="line">
            <a:avLst/>
          </a:prstGeom>
          <a:noFill/>
          <a:ln w="19050">
            <a:solidFill>
              <a:srgbClr val="808080"/>
            </a:solidFill>
            <a:round/>
            <a:headEnd/>
            <a:tailEnd/>
          </a:ln>
        </p:spPr>
        <p:txBody>
          <a:bodyPr/>
          <a:lstStyle/>
          <a:p>
            <a:endParaRPr lang="en-US"/>
          </a:p>
        </p:txBody>
      </p:sp>
      <p:sp>
        <p:nvSpPr>
          <p:cNvPr id="37968" name="Line 85"/>
          <p:cNvSpPr>
            <a:spLocks noChangeShapeType="1"/>
          </p:cNvSpPr>
          <p:nvPr/>
        </p:nvSpPr>
        <p:spPr bwMode="auto">
          <a:xfrm>
            <a:off x="5783263" y="2884513"/>
            <a:ext cx="0" cy="1462087"/>
          </a:xfrm>
          <a:prstGeom prst="line">
            <a:avLst/>
          </a:prstGeom>
          <a:noFill/>
          <a:ln w="19050">
            <a:solidFill>
              <a:srgbClr val="808080"/>
            </a:solidFill>
            <a:round/>
            <a:headEnd/>
            <a:tailEnd/>
          </a:ln>
        </p:spPr>
        <p:txBody>
          <a:bodyPr/>
          <a:lstStyle/>
          <a:p>
            <a:endParaRPr lang="en-US"/>
          </a:p>
        </p:txBody>
      </p:sp>
      <p:sp>
        <p:nvSpPr>
          <p:cNvPr id="37969" name="Line 86"/>
          <p:cNvSpPr>
            <a:spLocks noChangeShapeType="1"/>
          </p:cNvSpPr>
          <p:nvPr/>
        </p:nvSpPr>
        <p:spPr bwMode="auto">
          <a:xfrm>
            <a:off x="5613400" y="2928963"/>
            <a:ext cx="0" cy="1417637"/>
          </a:xfrm>
          <a:prstGeom prst="line">
            <a:avLst/>
          </a:prstGeom>
          <a:noFill/>
          <a:ln w="19050">
            <a:solidFill>
              <a:srgbClr val="808080"/>
            </a:solidFill>
            <a:round/>
            <a:headEnd/>
            <a:tailEnd/>
          </a:ln>
        </p:spPr>
        <p:txBody>
          <a:bodyPr/>
          <a:lstStyle/>
          <a:p>
            <a:endParaRPr lang="en-US"/>
          </a:p>
        </p:txBody>
      </p:sp>
      <p:sp>
        <p:nvSpPr>
          <p:cNvPr id="37970" name="Line 87"/>
          <p:cNvSpPr>
            <a:spLocks noChangeShapeType="1"/>
          </p:cNvSpPr>
          <p:nvPr/>
        </p:nvSpPr>
        <p:spPr bwMode="auto">
          <a:xfrm>
            <a:off x="5470525" y="2978175"/>
            <a:ext cx="0" cy="1371600"/>
          </a:xfrm>
          <a:prstGeom prst="line">
            <a:avLst/>
          </a:prstGeom>
          <a:noFill/>
          <a:ln w="19050">
            <a:solidFill>
              <a:srgbClr val="808080"/>
            </a:solidFill>
            <a:round/>
            <a:headEnd/>
            <a:tailEnd/>
          </a:ln>
        </p:spPr>
        <p:txBody>
          <a:bodyPr/>
          <a:lstStyle/>
          <a:p>
            <a:endParaRPr lang="en-US"/>
          </a:p>
        </p:txBody>
      </p:sp>
      <p:sp>
        <p:nvSpPr>
          <p:cNvPr id="37971" name="Line 88"/>
          <p:cNvSpPr>
            <a:spLocks noChangeShapeType="1"/>
          </p:cNvSpPr>
          <p:nvPr/>
        </p:nvSpPr>
        <p:spPr bwMode="auto">
          <a:xfrm>
            <a:off x="5305425" y="3021038"/>
            <a:ext cx="0" cy="1325562"/>
          </a:xfrm>
          <a:prstGeom prst="line">
            <a:avLst/>
          </a:prstGeom>
          <a:noFill/>
          <a:ln w="19050">
            <a:solidFill>
              <a:srgbClr val="808080"/>
            </a:solidFill>
            <a:round/>
            <a:headEnd/>
            <a:tailEnd/>
          </a:ln>
        </p:spPr>
        <p:txBody>
          <a:bodyPr/>
          <a:lstStyle/>
          <a:p>
            <a:endParaRPr lang="en-US"/>
          </a:p>
        </p:txBody>
      </p:sp>
      <p:sp>
        <p:nvSpPr>
          <p:cNvPr id="37972" name="Line 89"/>
          <p:cNvSpPr>
            <a:spLocks noChangeShapeType="1"/>
          </p:cNvSpPr>
          <p:nvPr/>
        </p:nvSpPr>
        <p:spPr bwMode="auto">
          <a:xfrm>
            <a:off x="5148263" y="3075013"/>
            <a:ext cx="0" cy="1279525"/>
          </a:xfrm>
          <a:prstGeom prst="line">
            <a:avLst/>
          </a:prstGeom>
          <a:noFill/>
          <a:ln w="19050">
            <a:solidFill>
              <a:srgbClr val="808080"/>
            </a:solidFill>
            <a:round/>
            <a:headEnd/>
            <a:tailEnd/>
          </a:ln>
        </p:spPr>
        <p:txBody>
          <a:bodyPr/>
          <a:lstStyle/>
          <a:p>
            <a:endParaRPr lang="en-US"/>
          </a:p>
        </p:txBody>
      </p:sp>
      <p:sp>
        <p:nvSpPr>
          <p:cNvPr id="37973" name="Line 90"/>
          <p:cNvSpPr>
            <a:spLocks noChangeShapeType="1"/>
          </p:cNvSpPr>
          <p:nvPr/>
        </p:nvSpPr>
        <p:spPr bwMode="auto">
          <a:xfrm>
            <a:off x="4991100" y="3116288"/>
            <a:ext cx="0" cy="1233487"/>
          </a:xfrm>
          <a:prstGeom prst="line">
            <a:avLst/>
          </a:prstGeom>
          <a:noFill/>
          <a:ln w="19050">
            <a:solidFill>
              <a:srgbClr val="808080"/>
            </a:solidFill>
            <a:round/>
            <a:headEnd/>
            <a:tailEnd/>
          </a:ln>
        </p:spPr>
        <p:txBody>
          <a:bodyPr/>
          <a:lstStyle/>
          <a:p>
            <a:endParaRPr lang="en-US"/>
          </a:p>
        </p:txBody>
      </p:sp>
      <p:sp>
        <p:nvSpPr>
          <p:cNvPr id="37974" name="Line 91"/>
          <p:cNvSpPr>
            <a:spLocks noChangeShapeType="1"/>
          </p:cNvSpPr>
          <p:nvPr/>
        </p:nvSpPr>
        <p:spPr bwMode="auto">
          <a:xfrm>
            <a:off x="4656138" y="3206775"/>
            <a:ext cx="0" cy="1143000"/>
          </a:xfrm>
          <a:prstGeom prst="line">
            <a:avLst/>
          </a:prstGeom>
          <a:noFill/>
          <a:ln w="19050">
            <a:solidFill>
              <a:srgbClr val="808080"/>
            </a:solidFill>
            <a:round/>
            <a:headEnd/>
            <a:tailEnd/>
          </a:ln>
        </p:spPr>
        <p:txBody>
          <a:bodyPr/>
          <a:lstStyle/>
          <a:p>
            <a:endParaRPr lang="en-US"/>
          </a:p>
        </p:txBody>
      </p:sp>
      <p:sp>
        <p:nvSpPr>
          <p:cNvPr id="37975" name="Line 92"/>
          <p:cNvSpPr>
            <a:spLocks noChangeShapeType="1"/>
          </p:cNvSpPr>
          <p:nvPr/>
        </p:nvSpPr>
        <p:spPr bwMode="auto">
          <a:xfrm>
            <a:off x="4822825" y="3160738"/>
            <a:ext cx="0" cy="1189037"/>
          </a:xfrm>
          <a:prstGeom prst="line">
            <a:avLst/>
          </a:prstGeom>
          <a:noFill/>
          <a:ln w="19050">
            <a:solidFill>
              <a:srgbClr val="808080"/>
            </a:solidFill>
            <a:round/>
            <a:headEnd/>
            <a:tailEnd/>
          </a:ln>
        </p:spPr>
        <p:txBody>
          <a:bodyPr/>
          <a:lstStyle/>
          <a:p>
            <a:endParaRPr lang="en-US"/>
          </a:p>
        </p:txBody>
      </p:sp>
      <p:sp>
        <p:nvSpPr>
          <p:cNvPr id="37976" name="Line 93"/>
          <p:cNvSpPr>
            <a:spLocks noChangeShapeType="1"/>
          </p:cNvSpPr>
          <p:nvPr/>
        </p:nvSpPr>
        <p:spPr bwMode="auto">
          <a:xfrm>
            <a:off x="4500563" y="3252813"/>
            <a:ext cx="0" cy="1096962"/>
          </a:xfrm>
          <a:prstGeom prst="line">
            <a:avLst/>
          </a:prstGeom>
          <a:noFill/>
          <a:ln w="19050">
            <a:solidFill>
              <a:srgbClr val="808080"/>
            </a:solidFill>
            <a:round/>
            <a:headEnd/>
            <a:tailEnd/>
          </a:ln>
        </p:spPr>
        <p:txBody>
          <a:bodyPr/>
          <a:lstStyle/>
          <a:p>
            <a:endParaRPr lang="en-US"/>
          </a:p>
        </p:txBody>
      </p:sp>
      <p:sp>
        <p:nvSpPr>
          <p:cNvPr id="37977" name="Line 94"/>
          <p:cNvSpPr>
            <a:spLocks noChangeShapeType="1"/>
          </p:cNvSpPr>
          <p:nvPr/>
        </p:nvSpPr>
        <p:spPr bwMode="auto">
          <a:xfrm>
            <a:off x="4343400" y="3298850"/>
            <a:ext cx="0" cy="1050925"/>
          </a:xfrm>
          <a:prstGeom prst="line">
            <a:avLst/>
          </a:prstGeom>
          <a:noFill/>
          <a:ln w="19050">
            <a:solidFill>
              <a:srgbClr val="808080"/>
            </a:solidFill>
            <a:round/>
            <a:headEnd/>
            <a:tailEnd/>
          </a:ln>
        </p:spPr>
        <p:txBody>
          <a:bodyPr/>
          <a:lstStyle/>
          <a:p>
            <a:endParaRPr lang="en-US"/>
          </a:p>
        </p:txBody>
      </p:sp>
      <p:sp>
        <p:nvSpPr>
          <p:cNvPr id="37978" name="Line 95"/>
          <p:cNvSpPr>
            <a:spLocks noChangeShapeType="1"/>
          </p:cNvSpPr>
          <p:nvPr/>
        </p:nvSpPr>
        <p:spPr bwMode="auto">
          <a:xfrm>
            <a:off x="4198938" y="3432200"/>
            <a:ext cx="0" cy="914400"/>
          </a:xfrm>
          <a:prstGeom prst="line">
            <a:avLst/>
          </a:prstGeom>
          <a:noFill/>
          <a:ln w="19050">
            <a:solidFill>
              <a:srgbClr val="808080"/>
            </a:solidFill>
            <a:round/>
            <a:headEnd/>
            <a:tailEnd/>
          </a:ln>
        </p:spPr>
        <p:txBody>
          <a:bodyPr/>
          <a:lstStyle/>
          <a:p>
            <a:endParaRPr lang="en-US"/>
          </a:p>
        </p:txBody>
      </p:sp>
      <p:sp>
        <p:nvSpPr>
          <p:cNvPr id="37979" name="Line 96"/>
          <p:cNvSpPr>
            <a:spLocks noChangeShapeType="1"/>
          </p:cNvSpPr>
          <p:nvPr/>
        </p:nvSpPr>
        <p:spPr bwMode="auto">
          <a:xfrm>
            <a:off x="4043363" y="3570313"/>
            <a:ext cx="0" cy="776287"/>
          </a:xfrm>
          <a:prstGeom prst="line">
            <a:avLst/>
          </a:prstGeom>
          <a:noFill/>
          <a:ln w="19050">
            <a:solidFill>
              <a:srgbClr val="808080"/>
            </a:solidFill>
            <a:round/>
            <a:headEnd/>
            <a:tailEnd/>
          </a:ln>
        </p:spPr>
        <p:txBody>
          <a:bodyPr/>
          <a:lstStyle/>
          <a:p>
            <a:endParaRPr lang="en-US"/>
          </a:p>
        </p:txBody>
      </p:sp>
      <p:sp>
        <p:nvSpPr>
          <p:cNvPr id="37980" name="Line 97"/>
          <p:cNvSpPr>
            <a:spLocks noChangeShapeType="1"/>
          </p:cNvSpPr>
          <p:nvPr/>
        </p:nvSpPr>
        <p:spPr bwMode="auto">
          <a:xfrm>
            <a:off x="3911600" y="3706838"/>
            <a:ext cx="0" cy="639762"/>
          </a:xfrm>
          <a:prstGeom prst="line">
            <a:avLst/>
          </a:prstGeom>
          <a:noFill/>
          <a:ln w="19050">
            <a:solidFill>
              <a:srgbClr val="808080"/>
            </a:solidFill>
            <a:round/>
            <a:headEnd/>
            <a:tailEnd/>
          </a:ln>
        </p:spPr>
        <p:txBody>
          <a:bodyPr/>
          <a:lstStyle/>
          <a:p>
            <a:endParaRPr lang="en-US"/>
          </a:p>
        </p:txBody>
      </p:sp>
      <p:sp>
        <p:nvSpPr>
          <p:cNvPr id="37981" name="Text Box 98"/>
          <p:cNvSpPr txBox="1">
            <a:spLocks noChangeArrowheads="1"/>
          </p:cNvSpPr>
          <p:nvPr/>
        </p:nvSpPr>
        <p:spPr bwMode="auto">
          <a:xfrm>
            <a:off x="4618038" y="2651150"/>
            <a:ext cx="1728787" cy="261938"/>
          </a:xfrm>
          <a:prstGeom prst="rect">
            <a:avLst/>
          </a:prstGeom>
          <a:noFill/>
          <a:ln w="9525">
            <a:noFill/>
            <a:miter lim="800000"/>
            <a:headEnd/>
            <a:tailEnd/>
          </a:ln>
        </p:spPr>
        <p:txBody>
          <a:bodyPr>
            <a:spAutoFit/>
          </a:bodyPr>
          <a:lstStyle/>
          <a:p>
            <a:pPr algn="ctr">
              <a:spcBef>
                <a:spcPct val="50000"/>
              </a:spcBef>
            </a:pPr>
            <a:r>
              <a:rPr lang="es-ES_tradnl" sz="1100" b="1" dirty="0" smtClean="0">
                <a:solidFill>
                  <a:srgbClr val="808080"/>
                </a:solidFill>
                <a:latin typeface="Calibri" pitchFamily="34" charset="0"/>
                <a:cs typeface="Arial" pitchFamily="34" charset="0"/>
              </a:rPr>
              <a:t>DEMAND RISK</a:t>
            </a:r>
            <a:endParaRPr lang="es-ES" sz="1100" b="1" dirty="0">
              <a:solidFill>
                <a:srgbClr val="808080"/>
              </a:solidFill>
              <a:latin typeface="Calibri" pitchFamily="34" charset="0"/>
              <a:cs typeface="Arial" pitchFamily="34" charset="0"/>
            </a:endParaRPr>
          </a:p>
        </p:txBody>
      </p:sp>
      <p:sp>
        <p:nvSpPr>
          <p:cNvPr id="37982" name="Text Box 99"/>
          <p:cNvSpPr txBox="1">
            <a:spLocks noChangeArrowheads="1"/>
          </p:cNvSpPr>
          <p:nvPr/>
        </p:nvSpPr>
        <p:spPr bwMode="auto">
          <a:xfrm>
            <a:off x="395288" y="2041550"/>
            <a:ext cx="360362" cy="307975"/>
          </a:xfrm>
          <a:prstGeom prst="rect">
            <a:avLst/>
          </a:prstGeom>
          <a:noFill/>
          <a:ln w="9525">
            <a:noFill/>
            <a:miter lim="800000"/>
            <a:headEnd/>
            <a:tailEnd/>
          </a:ln>
        </p:spPr>
        <p:txBody>
          <a:bodyPr>
            <a:spAutoFit/>
          </a:bodyPr>
          <a:lstStyle/>
          <a:p>
            <a:pPr>
              <a:spcBef>
                <a:spcPct val="50000"/>
              </a:spcBef>
            </a:pPr>
            <a:r>
              <a:rPr lang="es-ES_tradnl" sz="1400">
                <a:cs typeface="Arial" pitchFamily="34" charset="0"/>
              </a:rPr>
              <a:t>$</a:t>
            </a:r>
            <a:endParaRPr lang="es-ES" sz="1400">
              <a:cs typeface="Arial" pitchFamily="34" charset="0"/>
            </a:endParaRPr>
          </a:p>
        </p:txBody>
      </p:sp>
      <p:sp>
        <p:nvSpPr>
          <p:cNvPr id="37983" name="Text Box 100"/>
          <p:cNvSpPr txBox="1">
            <a:spLocks noChangeArrowheads="1"/>
          </p:cNvSpPr>
          <p:nvPr/>
        </p:nvSpPr>
        <p:spPr bwMode="auto">
          <a:xfrm>
            <a:off x="8167688" y="4335488"/>
            <a:ext cx="360362" cy="307975"/>
          </a:xfrm>
          <a:prstGeom prst="rect">
            <a:avLst/>
          </a:prstGeom>
          <a:noFill/>
          <a:ln w="9525">
            <a:noFill/>
            <a:miter lim="800000"/>
            <a:headEnd/>
            <a:tailEnd/>
          </a:ln>
        </p:spPr>
        <p:txBody>
          <a:bodyPr>
            <a:spAutoFit/>
          </a:bodyPr>
          <a:lstStyle/>
          <a:p>
            <a:pPr>
              <a:spcBef>
                <a:spcPct val="50000"/>
              </a:spcBef>
            </a:pPr>
            <a:r>
              <a:rPr lang="es-ES_tradnl" sz="1400">
                <a:cs typeface="Arial" pitchFamily="34" charset="0"/>
              </a:rPr>
              <a:t>t</a:t>
            </a:r>
            <a:endParaRPr lang="es-ES" sz="1400">
              <a:cs typeface="Arial" pitchFamily="34" charset="0"/>
            </a:endParaRPr>
          </a:p>
        </p:txBody>
      </p:sp>
      <p:sp>
        <p:nvSpPr>
          <p:cNvPr id="37984" name="Line 101"/>
          <p:cNvSpPr>
            <a:spLocks noChangeShapeType="1"/>
          </p:cNvSpPr>
          <p:nvPr/>
        </p:nvSpPr>
        <p:spPr bwMode="auto">
          <a:xfrm>
            <a:off x="2195513" y="4108475"/>
            <a:ext cx="0" cy="228600"/>
          </a:xfrm>
          <a:prstGeom prst="line">
            <a:avLst/>
          </a:prstGeom>
          <a:noFill/>
          <a:ln w="19050">
            <a:solidFill>
              <a:srgbClr val="FF6600"/>
            </a:solidFill>
            <a:round/>
            <a:headEnd/>
            <a:tailEnd/>
          </a:ln>
        </p:spPr>
        <p:txBody>
          <a:bodyPr/>
          <a:lstStyle/>
          <a:p>
            <a:endParaRPr lang="en-US"/>
          </a:p>
        </p:txBody>
      </p:sp>
      <p:sp>
        <p:nvSpPr>
          <p:cNvPr id="37985" name="Line 102"/>
          <p:cNvSpPr>
            <a:spLocks noChangeShapeType="1"/>
          </p:cNvSpPr>
          <p:nvPr/>
        </p:nvSpPr>
        <p:spPr bwMode="auto">
          <a:xfrm>
            <a:off x="2052638" y="4118000"/>
            <a:ext cx="0" cy="228600"/>
          </a:xfrm>
          <a:prstGeom prst="line">
            <a:avLst/>
          </a:prstGeom>
          <a:noFill/>
          <a:ln w="19050">
            <a:solidFill>
              <a:srgbClr val="FF6600"/>
            </a:solidFill>
            <a:round/>
            <a:headEnd/>
            <a:tailEnd/>
          </a:ln>
        </p:spPr>
        <p:txBody>
          <a:bodyPr/>
          <a:lstStyle/>
          <a:p>
            <a:endParaRPr lang="en-US"/>
          </a:p>
        </p:txBody>
      </p:sp>
      <p:sp>
        <p:nvSpPr>
          <p:cNvPr id="37986" name="Line 103"/>
          <p:cNvSpPr>
            <a:spLocks noChangeShapeType="1"/>
          </p:cNvSpPr>
          <p:nvPr/>
        </p:nvSpPr>
        <p:spPr bwMode="auto">
          <a:xfrm>
            <a:off x="2347913" y="3663975"/>
            <a:ext cx="0" cy="685800"/>
          </a:xfrm>
          <a:prstGeom prst="line">
            <a:avLst/>
          </a:prstGeom>
          <a:noFill/>
          <a:ln w="19050">
            <a:solidFill>
              <a:srgbClr val="FF6600"/>
            </a:solidFill>
            <a:round/>
            <a:headEnd/>
            <a:tailEnd/>
          </a:ln>
        </p:spPr>
        <p:txBody>
          <a:bodyPr/>
          <a:lstStyle/>
          <a:p>
            <a:endParaRPr lang="en-US"/>
          </a:p>
        </p:txBody>
      </p:sp>
      <p:sp>
        <p:nvSpPr>
          <p:cNvPr id="37987" name="Line 104"/>
          <p:cNvSpPr>
            <a:spLocks noChangeShapeType="1"/>
          </p:cNvSpPr>
          <p:nvPr/>
        </p:nvSpPr>
        <p:spPr bwMode="auto">
          <a:xfrm>
            <a:off x="2674938" y="3660800"/>
            <a:ext cx="0" cy="685800"/>
          </a:xfrm>
          <a:prstGeom prst="line">
            <a:avLst/>
          </a:prstGeom>
          <a:noFill/>
          <a:ln w="19050">
            <a:solidFill>
              <a:srgbClr val="FF6600"/>
            </a:solidFill>
            <a:round/>
            <a:headEnd/>
            <a:tailEnd/>
          </a:ln>
        </p:spPr>
        <p:txBody>
          <a:bodyPr/>
          <a:lstStyle/>
          <a:p>
            <a:endParaRPr lang="en-US"/>
          </a:p>
        </p:txBody>
      </p:sp>
      <p:sp>
        <p:nvSpPr>
          <p:cNvPr id="37988" name="Line 105"/>
          <p:cNvSpPr>
            <a:spLocks noChangeShapeType="1"/>
          </p:cNvSpPr>
          <p:nvPr/>
        </p:nvSpPr>
        <p:spPr bwMode="auto">
          <a:xfrm>
            <a:off x="3009900" y="3663975"/>
            <a:ext cx="0" cy="685800"/>
          </a:xfrm>
          <a:prstGeom prst="line">
            <a:avLst/>
          </a:prstGeom>
          <a:noFill/>
          <a:ln w="19050">
            <a:solidFill>
              <a:srgbClr val="FF6600"/>
            </a:solidFill>
            <a:round/>
            <a:headEnd/>
            <a:tailEnd/>
          </a:ln>
        </p:spPr>
        <p:txBody>
          <a:bodyPr/>
          <a:lstStyle/>
          <a:p>
            <a:endParaRPr lang="en-US"/>
          </a:p>
        </p:txBody>
      </p:sp>
      <p:sp>
        <p:nvSpPr>
          <p:cNvPr id="37989" name="Line 106"/>
          <p:cNvSpPr>
            <a:spLocks noChangeShapeType="1"/>
          </p:cNvSpPr>
          <p:nvPr/>
        </p:nvSpPr>
        <p:spPr bwMode="auto">
          <a:xfrm>
            <a:off x="3373438" y="3660800"/>
            <a:ext cx="0" cy="685800"/>
          </a:xfrm>
          <a:prstGeom prst="line">
            <a:avLst/>
          </a:prstGeom>
          <a:noFill/>
          <a:ln w="19050">
            <a:solidFill>
              <a:srgbClr val="FF6600"/>
            </a:solidFill>
            <a:round/>
            <a:headEnd/>
            <a:tailEnd/>
          </a:ln>
        </p:spPr>
        <p:txBody>
          <a:bodyPr/>
          <a:lstStyle/>
          <a:p>
            <a:endParaRPr lang="en-US"/>
          </a:p>
        </p:txBody>
      </p:sp>
      <p:sp>
        <p:nvSpPr>
          <p:cNvPr id="37990" name="Line 107"/>
          <p:cNvSpPr>
            <a:spLocks noChangeShapeType="1"/>
          </p:cNvSpPr>
          <p:nvPr/>
        </p:nvSpPr>
        <p:spPr bwMode="auto">
          <a:xfrm>
            <a:off x="3754438" y="3660800"/>
            <a:ext cx="0" cy="685800"/>
          </a:xfrm>
          <a:prstGeom prst="line">
            <a:avLst/>
          </a:prstGeom>
          <a:noFill/>
          <a:ln w="19050">
            <a:solidFill>
              <a:srgbClr val="FF6600"/>
            </a:solidFill>
            <a:round/>
            <a:headEnd/>
            <a:tailEnd/>
          </a:ln>
        </p:spPr>
        <p:txBody>
          <a:bodyPr/>
          <a:lstStyle/>
          <a:p>
            <a:endParaRPr lang="en-US"/>
          </a:p>
        </p:txBody>
      </p:sp>
      <p:sp>
        <p:nvSpPr>
          <p:cNvPr id="37991" name="Line 108"/>
          <p:cNvSpPr>
            <a:spLocks noChangeShapeType="1"/>
          </p:cNvSpPr>
          <p:nvPr/>
        </p:nvSpPr>
        <p:spPr bwMode="auto">
          <a:xfrm>
            <a:off x="4043363" y="3351238"/>
            <a:ext cx="0" cy="228600"/>
          </a:xfrm>
          <a:prstGeom prst="line">
            <a:avLst/>
          </a:prstGeom>
          <a:noFill/>
          <a:ln w="19050">
            <a:solidFill>
              <a:srgbClr val="FF6600"/>
            </a:solidFill>
            <a:round/>
            <a:headEnd/>
            <a:tailEnd/>
          </a:ln>
        </p:spPr>
        <p:txBody>
          <a:bodyPr/>
          <a:lstStyle/>
          <a:p>
            <a:endParaRPr lang="en-US"/>
          </a:p>
        </p:txBody>
      </p:sp>
      <p:sp>
        <p:nvSpPr>
          <p:cNvPr id="37992" name="Line 109"/>
          <p:cNvSpPr>
            <a:spLocks noChangeShapeType="1"/>
          </p:cNvSpPr>
          <p:nvPr/>
        </p:nvSpPr>
        <p:spPr bwMode="auto">
          <a:xfrm>
            <a:off x="4198938" y="3211538"/>
            <a:ext cx="0" cy="228600"/>
          </a:xfrm>
          <a:prstGeom prst="line">
            <a:avLst/>
          </a:prstGeom>
          <a:noFill/>
          <a:ln w="19050">
            <a:solidFill>
              <a:srgbClr val="FF6600"/>
            </a:solidFill>
            <a:round/>
            <a:headEnd/>
            <a:tailEnd/>
          </a:ln>
        </p:spPr>
        <p:txBody>
          <a:bodyPr/>
          <a:lstStyle/>
          <a:p>
            <a:endParaRPr lang="en-US"/>
          </a:p>
        </p:txBody>
      </p:sp>
      <p:sp>
        <p:nvSpPr>
          <p:cNvPr id="37993" name="Text Box 111"/>
          <p:cNvSpPr txBox="1">
            <a:spLocks noChangeArrowheads="1"/>
          </p:cNvSpPr>
          <p:nvPr/>
        </p:nvSpPr>
        <p:spPr bwMode="auto">
          <a:xfrm>
            <a:off x="2268538" y="3051200"/>
            <a:ext cx="1439862" cy="600164"/>
          </a:xfrm>
          <a:prstGeom prst="rect">
            <a:avLst/>
          </a:prstGeom>
          <a:noFill/>
          <a:ln w="9525">
            <a:noFill/>
            <a:miter lim="800000"/>
            <a:headEnd/>
            <a:tailEnd/>
          </a:ln>
        </p:spPr>
        <p:txBody>
          <a:bodyPr>
            <a:spAutoFit/>
          </a:bodyPr>
          <a:lstStyle/>
          <a:p>
            <a:pPr algn="ctr">
              <a:spcBef>
                <a:spcPct val="50000"/>
              </a:spcBef>
            </a:pPr>
            <a:r>
              <a:rPr lang="es-ES_tradnl" sz="1100" b="1" dirty="0" smtClean="0">
                <a:solidFill>
                  <a:srgbClr val="FF6600"/>
                </a:solidFill>
                <a:latin typeface="Calibri" pitchFamily="34" charset="0"/>
                <a:cs typeface="Arial" pitchFamily="34" charset="0"/>
              </a:rPr>
              <a:t>PARTIAL PAYMENTS DURING CONSTRUCTION</a:t>
            </a:r>
            <a:endParaRPr lang="es-ES" sz="1100" b="1" dirty="0">
              <a:solidFill>
                <a:srgbClr val="FF6600"/>
              </a:solidFill>
              <a:latin typeface="Calibri" pitchFamily="34" charset="0"/>
              <a:cs typeface="Arial" pitchFamily="34" charset="0"/>
            </a:endParaRPr>
          </a:p>
        </p:txBody>
      </p:sp>
      <p:sp>
        <p:nvSpPr>
          <p:cNvPr id="37994" name="Line 113"/>
          <p:cNvSpPr>
            <a:spLocks noChangeShapeType="1"/>
          </p:cNvSpPr>
          <p:nvPr/>
        </p:nvSpPr>
        <p:spPr bwMode="auto">
          <a:xfrm flipH="1">
            <a:off x="7656513" y="1997100"/>
            <a:ext cx="12700" cy="2349500"/>
          </a:xfrm>
          <a:prstGeom prst="line">
            <a:avLst/>
          </a:prstGeom>
          <a:noFill/>
          <a:ln w="19050">
            <a:solidFill>
              <a:srgbClr val="FF6600"/>
            </a:solidFill>
            <a:round/>
            <a:headEnd/>
            <a:tailEnd/>
          </a:ln>
        </p:spPr>
        <p:txBody>
          <a:bodyPr/>
          <a:lstStyle/>
          <a:p>
            <a:endParaRPr lang="en-US"/>
          </a:p>
        </p:txBody>
      </p:sp>
      <p:sp>
        <p:nvSpPr>
          <p:cNvPr id="37995" name="Oval 114"/>
          <p:cNvSpPr>
            <a:spLocks noChangeArrowheads="1"/>
          </p:cNvSpPr>
          <p:nvPr/>
        </p:nvSpPr>
        <p:spPr bwMode="auto">
          <a:xfrm>
            <a:off x="7489825" y="1801838"/>
            <a:ext cx="360363" cy="3097212"/>
          </a:xfrm>
          <a:prstGeom prst="ellipse">
            <a:avLst/>
          </a:prstGeom>
          <a:noFill/>
          <a:ln w="12700" algn="ctr">
            <a:solidFill>
              <a:schemeClr val="tx2"/>
            </a:solidFill>
            <a:prstDash val="dash"/>
            <a:round/>
            <a:headEnd/>
            <a:tailEnd/>
          </a:ln>
        </p:spPr>
        <p:txBody>
          <a:bodyPr/>
          <a:lstStyle/>
          <a:p>
            <a:endParaRPr lang="es-ES">
              <a:cs typeface="Arial" pitchFamily="34" charset="0"/>
            </a:endParaRPr>
          </a:p>
        </p:txBody>
      </p:sp>
      <p:sp>
        <p:nvSpPr>
          <p:cNvPr id="37996" name="Oval 115"/>
          <p:cNvSpPr>
            <a:spLocks noChangeArrowheads="1"/>
          </p:cNvSpPr>
          <p:nvPr/>
        </p:nvSpPr>
        <p:spPr bwMode="auto">
          <a:xfrm>
            <a:off x="1835150" y="2932138"/>
            <a:ext cx="2376488" cy="1439862"/>
          </a:xfrm>
          <a:prstGeom prst="ellipse">
            <a:avLst/>
          </a:prstGeom>
          <a:noFill/>
          <a:ln w="12700" algn="ctr">
            <a:solidFill>
              <a:schemeClr val="tx2"/>
            </a:solidFill>
            <a:prstDash val="dash"/>
            <a:round/>
            <a:headEnd/>
            <a:tailEnd/>
          </a:ln>
        </p:spPr>
        <p:txBody>
          <a:bodyPr/>
          <a:lstStyle/>
          <a:p>
            <a:endParaRPr lang="es-ES">
              <a:latin typeface="Calibri" pitchFamily="34" charset="0"/>
              <a:cs typeface="Arial" pitchFamily="34" charset="0"/>
            </a:endParaRPr>
          </a:p>
        </p:txBody>
      </p:sp>
      <p:sp>
        <p:nvSpPr>
          <p:cNvPr id="37997" name="Oval 116"/>
          <p:cNvSpPr>
            <a:spLocks noChangeArrowheads="1"/>
          </p:cNvSpPr>
          <p:nvPr/>
        </p:nvSpPr>
        <p:spPr bwMode="auto">
          <a:xfrm>
            <a:off x="3708400" y="2547963"/>
            <a:ext cx="3960813" cy="2041525"/>
          </a:xfrm>
          <a:prstGeom prst="ellipse">
            <a:avLst/>
          </a:prstGeom>
          <a:noFill/>
          <a:ln w="12700" algn="ctr">
            <a:solidFill>
              <a:schemeClr val="tx2"/>
            </a:solidFill>
            <a:prstDash val="dash"/>
            <a:round/>
            <a:headEnd/>
            <a:tailEnd/>
          </a:ln>
        </p:spPr>
        <p:txBody>
          <a:bodyPr/>
          <a:lstStyle/>
          <a:p>
            <a:endParaRPr lang="es-ES">
              <a:latin typeface="Calibri" pitchFamily="34" charset="0"/>
              <a:cs typeface="Arial" pitchFamily="34" charset="0"/>
            </a:endParaRPr>
          </a:p>
        </p:txBody>
      </p:sp>
      <p:sp>
        <p:nvSpPr>
          <p:cNvPr id="37998" name="Text Box 118"/>
          <p:cNvSpPr txBox="1">
            <a:spLocks noChangeArrowheads="1"/>
          </p:cNvSpPr>
          <p:nvPr/>
        </p:nvSpPr>
        <p:spPr bwMode="auto">
          <a:xfrm>
            <a:off x="827584" y="1621249"/>
            <a:ext cx="2736304" cy="1015663"/>
          </a:xfrm>
          <a:prstGeom prst="rect">
            <a:avLst/>
          </a:prstGeom>
          <a:noFill/>
          <a:ln w="9525" algn="ctr">
            <a:solidFill>
              <a:schemeClr val="tx2"/>
            </a:solidFill>
            <a:miter lim="800000"/>
            <a:headEnd/>
            <a:tailEnd/>
          </a:ln>
        </p:spPr>
        <p:txBody>
          <a:bodyPr wrap="square">
            <a:spAutoFit/>
          </a:bodyPr>
          <a:lstStyle/>
          <a:p>
            <a:pPr algn="ctr">
              <a:spcBef>
                <a:spcPct val="50000"/>
              </a:spcBef>
            </a:pPr>
            <a:r>
              <a:rPr lang="en-US" sz="1000" b="1" dirty="0" smtClean="0">
                <a:solidFill>
                  <a:srgbClr val="003F87"/>
                </a:solidFill>
                <a:latin typeface="Calibri" pitchFamily="34" charset="0"/>
                <a:cs typeface="Arial" pitchFamily="34" charset="0"/>
              </a:rPr>
              <a:t>Partial payments during construction </a:t>
            </a:r>
            <a:r>
              <a:rPr lang="en-US" sz="1000" b="1" dirty="0" smtClean="0">
                <a:solidFill>
                  <a:srgbClr val="003F87"/>
                </a:solidFill>
                <a:latin typeface="Calibri" pitchFamily="34" charset="0"/>
                <a:cs typeface="Arial" pitchFamily="34" charset="0"/>
              </a:rPr>
              <a:t>reduce </a:t>
            </a:r>
            <a:r>
              <a:rPr lang="en-US" sz="1000" b="1" dirty="0" smtClean="0">
                <a:solidFill>
                  <a:srgbClr val="003F87"/>
                </a:solidFill>
                <a:latin typeface="Calibri" pitchFamily="34" charset="0"/>
                <a:cs typeface="Arial" pitchFamily="34" charset="0"/>
              </a:rPr>
              <a:t>the financial cost</a:t>
            </a:r>
            <a:r>
              <a:rPr lang="en-US" sz="1000" dirty="0" smtClean="0">
                <a:solidFill>
                  <a:srgbClr val="003F87"/>
                </a:solidFill>
                <a:latin typeface="Calibri" pitchFamily="34" charset="0"/>
                <a:cs typeface="Arial" pitchFamily="34" charset="0"/>
              </a:rPr>
              <a:t>, limiting the projects to be procured by the Government due to debt limits. </a:t>
            </a:r>
            <a:r>
              <a:rPr lang="en-US" sz="1000" b="1" dirty="0" smtClean="0">
                <a:solidFill>
                  <a:srgbClr val="003F87"/>
                </a:solidFill>
                <a:latin typeface="Calibri" pitchFamily="34" charset="0"/>
                <a:cs typeface="Arial" pitchFamily="34" charset="0"/>
              </a:rPr>
              <a:t>A good structuring will allocate the cash flow generation of the project to the debt to be supported by the private sector</a:t>
            </a:r>
            <a:endParaRPr lang="en-US" sz="1000" b="1" dirty="0">
              <a:solidFill>
                <a:srgbClr val="003F87"/>
              </a:solidFill>
              <a:latin typeface="Calibri" pitchFamily="34" charset="0"/>
              <a:cs typeface="Arial" pitchFamily="34" charset="0"/>
            </a:endParaRPr>
          </a:p>
        </p:txBody>
      </p:sp>
      <p:sp>
        <p:nvSpPr>
          <p:cNvPr id="37999" name="Line 119"/>
          <p:cNvSpPr>
            <a:spLocks noChangeShapeType="1"/>
          </p:cNvSpPr>
          <p:nvPr/>
        </p:nvSpPr>
        <p:spPr bwMode="auto">
          <a:xfrm>
            <a:off x="2483768" y="2636912"/>
            <a:ext cx="432470" cy="330151"/>
          </a:xfrm>
          <a:prstGeom prst="line">
            <a:avLst/>
          </a:prstGeom>
          <a:noFill/>
          <a:ln w="12700">
            <a:solidFill>
              <a:schemeClr val="tx2"/>
            </a:solidFill>
            <a:prstDash val="dash"/>
            <a:round/>
            <a:headEnd/>
            <a:tailEnd/>
          </a:ln>
        </p:spPr>
        <p:txBody>
          <a:bodyPr/>
          <a:lstStyle/>
          <a:p>
            <a:endParaRPr lang="en-US"/>
          </a:p>
        </p:txBody>
      </p:sp>
      <p:sp>
        <p:nvSpPr>
          <p:cNvPr id="38000" name="Text Box 120"/>
          <p:cNvSpPr txBox="1">
            <a:spLocks noChangeArrowheads="1"/>
          </p:cNvSpPr>
          <p:nvPr/>
        </p:nvSpPr>
        <p:spPr bwMode="auto">
          <a:xfrm>
            <a:off x="3707904" y="1628800"/>
            <a:ext cx="3744416" cy="600164"/>
          </a:xfrm>
          <a:prstGeom prst="rect">
            <a:avLst/>
          </a:prstGeom>
          <a:noFill/>
          <a:ln w="12700">
            <a:solidFill>
              <a:schemeClr val="tx2"/>
            </a:solidFill>
            <a:miter lim="800000"/>
            <a:headEnd/>
            <a:tailEnd/>
          </a:ln>
        </p:spPr>
        <p:txBody>
          <a:bodyPr wrap="square" lIns="36576" rIns="36576">
            <a:spAutoFit/>
          </a:bodyPr>
          <a:lstStyle/>
          <a:p>
            <a:pPr algn="ctr">
              <a:spcBef>
                <a:spcPct val="10000"/>
              </a:spcBef>
            </a:pPr>
            <a:r>
              <a:rPr lang="en-US" sz="1100" b="1" dirty="0" smtClean="0">
                <a:solidFill>
                  <a:srgbClr val="003F87"/>
                </a:solidFill>
                <a:latin typeface="Calibri" pitchFamily="34" charset="0"/>
                <a:cs typeface="Arial" pitchFamily="34" charset="0"/>
              </a:rPr>
              <a:t>For the security of the project, Lenders and Sponsors will avoid demand </a:t>
            </a:r>
            <a:r>
              <a:rPr lang="en-US" sz="1100" b="1" dirty="0" smtClean="0">
                <a:solidFill>
                  <a:srgbClr val="003F87"/>
                </a:solidFill>
                <a:latin typeface="Calibri" pitchFamily="34" charset="0"/>
                <a:cs typeface="Arial" pitchFamily="34" charset="0"/>
              </a:rPr>
              <a:t>risk</a:t>
            </a:r>
            <a:r>
              <a:rPr lang="en-US" sz="1100" dirty="0" smtClean="0">
                <a:solidFill>
                  <a:srgbClr val="003F87"/>
                </a:solidFill>
                <a:latin typeface="Calibri" pitchFamily="34" charset="0"/>
                <a:cs typeface="Arial" pitchFamily="34" charset="0"/>
              </a:rPr>
              <a:t>, </a:t>
            </a:r>
            <a:r>
              <a:rPr lang="en-US" sz="1100" dirty="0" smtClean="0">
                <a:solidFill>
                  <a:srgbClr val="003F87"/>
                </a:solidFill>
                <a:latin typeface="Calibri" pitchFamily="34" charset="0"/>
                <a:cs typeface="Arial" pitchFamily="34" charset="0"/>
              </a:rPr>
              <a:t>having a preference in the payment per availability method </a:t>
            </a:r>
            <a:r>
              <a:rPr lang="en-US" sz="1100" dirty="0" err="1" smtClean="0">
                <a:solidFill>
                  <a:srgbClr val="003F87"/>
                </a:solidFill>
                <a:latin typeface="Calibri" pitchFamily="34" charset="0"/>
                <a:cs typeface="Arial" pitchFamily="34" charset="0"/>
              </a:rPr>
              <a:t>vs</a:t>
            </a:r>
            <a:r>
              <a:rPr lang="en-US" sz="1100" dirty="0" smtClean="0">
                <a:solidFill>
                  <a:srgbClr val="003F87"/>
                </a:solidFill>
                <a:latin typeface="Calibri" pitchFamily="34" charset="0"/>
                <a:cs typeface="Arial" pitchFamily="34" charset="0"/>
              </a:rPr>
              <a:t> demand risk.</a:t>
            </a:r>
            <a:endParaRPr lang="en-US" sz="1100" dirty="0">
              <a:solidFill>
                <a:srgbClr val="003F87"/>
              </a:solidFill>
              <a:latin typeface="Calibri" pitchFamily="34" charset="0"/>
              <a:cs typeface="Arial" pitchFamily="34" charset="0"/>
            </a:endParaRPr>
          </a:p>
        </p:txBody>
      </p:sp>
      <p:sp>
        <p:nvSpPr>
          <p:cNvPr id="38001" name="Line 121"/>
          <p:cNvSpPr>
            <a:spLocks noChangeShapeType="1"/>
          </p:cNvSpPr>
          <p:nvPr/>
        </p:nvSpPr>
        <p:spPr bwMode="auto">
          <a:xfrm>
            <a:off x="5508625" y="2260625"/>
            <a:ext cx="142875" cy="287338"/>
          </a:xfrm>
          <a:prstGeom prst="line">
            <a:avLst/>
          </a:prstGeom>
          <a:noFill/>
          <a:ln w="12700">
            <a:solidFill>
              <a:schemeClr val="tx2"/>
            </a:solidFill>
            <a:prstDash val="dash"/>
            <a:round/>
            <a:headEnd/>
            <a:tailEnd/>
          </a:ln>
        </p:spPr>
        <p:txBody>
          <a:bodyPr/>
          <a:lstStyle/>
          <a:p>
            <a:endParaRPr lang="en-US"/>
          </a:p>
        </p:txBody>
      </p:sp>
      <p:sp>
        <p:nvSpPr>
          <p:cNvPr id="38002" name="Text Box 123"/>
          <p:cNvSpPr txBox="1">
            <a:spLocks noChangeArrowheads="1"/>
          </p:cNvSpPr>
          <p:nvPr/>
        </p:nvSpPr>
        <p:spPr bwMode="auto">
          <a:xfrm>
            <a:off x="6588125" y="5283225"/>
            <a:ext cx="2376488" cy="769441"/>
          </a:xfrm>
          <a:prstGeom prst="rect">
            <a:avLst/>
          </a:prstGeom>
          <a:noFill/>
          <a:ln w="9525" algn="ctr">
            <a:solidFill>
              <a:schemeClr val="tx2"/>
            </a:solidFill>
            <a:miter lim="800000"/>
            <a:headEnd/>
            <a:tailEnd/>
          </a:ln>
        </p:spPr>
        <p:txBody>
          <a:bodyPr>
            <a:spAutoFit/>
          </a:bodyPr>
          <a:lstStyle/>
          <a:p>
            <a:pPr algn="ctr">
              <a:spcBef>
                <a:spcPct val="50000"/>
              </a:spcBef>
            </a:pPr>
            <a:r>
              <a:rPr lang="en-GB" sz="1100" b="1" dirty="0" smtClean="0">
                <a:solidFill>
                  <a:srgbClr val="003F87"/>
                </a:solidFill>
                <a:latin typeface="Calibri" pitchFamily="34" charset="0"/>
                <a:cs typeface="Arial" pitchFamily="34" charset="0"/>
              </a:rPr>
              <a:t>A balloon payment in the case of an availability payment mechanism covering the gap of traffic risk </a:t>
            </a:r>
            <a:r>
              <a:rPr lang="en-GB" sz="1100" dirty="0" smtClean="0">
                <a:solidFill>
                  <a:srgbClr val="003F87"/>
                </a:solidFill>
                <a:latin typeface="Calibri" pitchFamily="34" charset="0"/>
                <a:cs typeface="Arial" pitchFamily="34" charset="0"/>
              </a:rPr>
              <a:t>is not attractive to the Sponsors (leverage)</a:t>
            </a:r>
            <a:endParaRPr lang="en-GB" sz="1100" dirty="0">
              <a:solidFill>
                <a:srgbClr val="003F87"/>
              </a:solidFill>
              <a:latin typeface="Calibri" pitchFamily="34" charset="0"/>
              <a:cs typeface="Arial" pitchFamily="34" charset="0"/>
            </a:endParaRPr>
          </a:p>
        </p:txBody>
      </p:sp>
      <p:sp>
        <p:nvSpPr>
          <p:cNvPr id="38003" name="Line 124"/>
          <p:cNvSpPr>
            <a:spLocks noChangeShapeType="1"/>
          </p:cNvSpPr>
          <p:nvPr/>
        </p:nvSpPr>
        <p:spPr bwMode="auto">
          <a:xfrm>
            <a:off x="7688263" y="4851425"/>
            <a:ext cx="0" cy="431800"/>
          </a:xfrm>
          <a:prstGeom prst="line">
            <a:avLst/>
          </a:prstGeom>
          <a:noFill/>
          <a:ln w="9525" algn="ctr">
            <a:solidFill>
              <a:schemeClr val="tx2"/>
            </a:solidFill>
            <a:prstDash val="dash"/>
            <a:miter lim="800000"/>
            <a:headEnd/>
            <a:tailEnd/>
          </a:ln>
        </p:spPr>
        <p:txBody>
          <a:bodyPr>
            <a:spAutoFit/>
          </a:bodyPr>
          <a:lstStyle/>
          <a:p>
            <a:endParaRPr lang="en-US"/>
          </a:p>
        </p:txBody>
      </p:sp>
      <p:sp>
        <p:nvSpPr>
          <p:cNvPr id="38005" name="Freeform 126"/>
          <p:cNvSpPr>
            <a:spLocks/>
          </p:cNvSpPr>
          <p:nvPr/>
        </p:nvSpPr>
        <p:spPr bwMode="auto">
          <a:xfrm>
            <a:off x="661988" y="3614763"/>
            <a:ext cx="6985000" cy="1765300"/>
          </a:xfrm>
          <a:custGeom>
            <a:avLst/>
            <a:gdLst>
              <a:gd name="T0" fmla="*/ 0 w 4400"/>
              <a:gd name="T1" fmla="*/ 2147483647 h 1112"/>
              <a:gd name="T2" fmla="*/ 2147483647 w 4400"/>
              <a:gd name="T3" fmla="*/ 2147483647 h 1112"/>
              <a:gd name="T4" fmla="*/ 2147483647 w 4400"/>
              <a:gd name="T5" fmla="*/ 2147483647 h 1112"/>
              <a:gd name="T6" fmla="*/ 2147483647 w 4400"/>
              <a:gd name="T7" fmla="*/ 0 h 1112"/>
              <a:gd name="T8" fmla="*/ 0 60000 65536"/>
              <a:gd name="T9" fmla="*/ 0 60000 65536"/>
              <a:gd name="T10" fmla="*/ 0 60000 65536"/>
              <a:gd name="T11" fmla="*/ 0 60000 65536"/>
              <a:gd name="T12" fmla="*/ 0 w 4400"/>
              <a:gd name="T13" fmla="*/ 0 h 1112"/>
              <a:gd name="T14" fmla="*/ 4400 w 4400"/>
              <a:gd name="T15" fmla="*/ 1112 h 1112"/>
            </a:gdLst>
            <a:ahLst/>
            <a:cxnLst>
              <a:cxn ang="T8">
                <a:pos x="T0" y="T1"/>
              </a:cxn>
              <a:cxn ang="T9">
                <a:pos x="T2" y="T3"/>
              </a:cxn>
              <a:cxn ang="T10">
                <a:pos x="T4" y="T5"/>
              </a:cxn>
              <a:cxn ang="T11">
                <a:pos x="T6" y="T7"/>
              </a:cxn>
            </a:cxnLst>
            <a:rect l="T12" t="T13" r="T14" b="T15"/>
            <a:pathLst>
              <a:path w="4400" h="1112">
                <a:moveTo>
                  <a:pt x="0" y="590"/>
                </a:moveTo>
                <a:cubicBezTo>
                  <a:pt x="427" y="851"/>
                  <a:pt x="855" y="1112"/>
                  <a:pt x="1361" y="1089"/>
                </a:cubicBezTo>
                <a:cubicBezTo>
                  <a:pt x="1867" y="1066"/>
                  <a:pt x="2533" y="635"/>
                  <a:pt x="3039" y="454"/>
                </a:cubicBezTo>
                <a:cubicBezTo>
                  <a:pt x="3545" y="273"/>
                  <a:pt x="4158" y="113"/>
                  <a:pt x="4400" y="0"/>
                </a:cubicBezTo>
              </a:path>
            </a:pathLst>
          </a:custGeom>
          <a:noFill/>
          <a:ln w="19050">
            <a:solidFill>
              <a:srgbClr val="FF0000"/>
            </a:solidFill>
            <a:prstDash val="lgDashDot"/>
            <a:round/>
            <a:headEnd/>
            <a:tailEnd/>
          </a:ln>
        </p:spPr>
        <p:txBody>
          <a:bodyPr/>
          <a:lstStyle/>
          <a:p>
            <a:endParaRPr lang="en-US"/>
          </a:p>
        </p:txBody>
      </p:sp>
      <p:sp>
        <p:nvSpPr>
          <p:cNvPr id="38006" name="Text Box 11"/>
          <p:cNvSpPr txBox="1">
            <a:spLocks noChangeArrowheads="1"/>
          </p:cNvSpPr>
          <p:nvPr/>
        </p:nvSpPr>
        <p:spPr bwMode="auto">
          <a:xfrm>
            <a:off x="3708400" y="5095900"/>
            <a:ext cx="1295400" cy="260350"/>
          </a:xfrm>
          <a:prstGeom prst="rect">
            <a:avLst/>
          </a:prstGeom>
          <a:noFill/>
          <a:ln w="9525">
            <a:noFill/>
            <a:miter lim="800000"/>
            <a:headEnd/>
            <a:tailEnd/>
          </a:ln>
        </p:spPr>
        <p:txBody>
          <a:bodyPr>
            <a:spAutoFit/>
          </a:bodyPr>
          <a:lstStyle/>
          <a:p>
            <a:pPr algn="ctr">
              <a:spcBef>
                <a:spcPct val="50000"/>
              </a:spcBef>
            </a:pPr>
            <a:r>
              <a:rPr lang="es-ES_tradnl" sz="1100" b="1" dirty="0" smtClean="0">
                <a:solidFill>
                  <a:srgbClr val="FF0000"/>
                </a:solidFill>
                <a:latin typeface="Calibri" pitchFamily="34" charset="0"/>
                <a:cs typeface="Arial" pitchFamily="34" charset="0"/>
              </a:rPr>
              <a:t>EQUITY RETURN</a:t>
            </a:r>
            <a:endParaRPr lang="es-ES" sz="1100" b="1" dirty="0">
              <a:solidFill>
                <a:srgbClr val="FF0000"/>
              </a:solidFill>
              <a:latin typeface="Calibri" pitchFamily="34" charset="0"/>
              <a:cs typeface="Arial" pitchFamily="34" charset="0"/>
            </a:endParaRPr>
          </a:p>
        </p:txBody>
      </p:sp>
      <p:sp>
        <p:nvSpPr>
          <p:cNvPr id="38008" name="124 Rectángulo redondeado"/>
          <p:cNvSpPr>
            <a:spLocks noChangeArrowheads="1"/>
          </p:cNvSpPr>
          <p:nvPr>
            <p:custDataLst>
              <p:tags r:id="rId1"/>
            </p:custDataLst>
          </p:nvPr>
        </p:nvSpPr>
        <p:spPr bwMode="auto">
          <a:xfrm>
            <a:off x="251520" y="778480"/>
            <a:ext cx="8823325" cy="546318"/>
          </a:xfrm>
          <a:prstGeom prst="roundRect">
            <a:avLst>
              <a:gd name="adj" fmla="val 5454"/>
            </a:avLst>
          </a:prstGeom>
          <a:noFill/>
          <a:ln w="12700" algn="ctr">
            <a:noFill/>
            <a:round/>
            <a:headEnd/>
            <a:tailEnd/>
          </a:ln>
        </p:spPr>
        <p:txBody>
          <a:bodyPr wrap="square">
            <a:spAutoFit/>
          </a:bodyPr>
          <a:lstStyle/>
          <a:p>
            <a:pPr algn="just" eaLnBrk="0" hangingPunct="0">
              <a:spcAft>
                <a:spcPts val="300"/>
              </a:spcAft>
            </a:pPr>
            <a:r>
              <a:rPr lang="en-US" sz="1300" b="1" dirty="0" smtClean="0">
                <a:solidFill>
                  <a:srgbClr val="003F87"/>
                </a:solidFill>
                <a:latin typeface="Calibri" pitchFamily="34" charset="0"/>
                <a:ea typeface="ＭＳ Ｐゴシック"/>
                <a:cs typeface="Arial" pitchFamily="34" charset="0"/>
              </a:rPr>
              <a:t>A good equilibrium in the transfer of risks and rewards between the private and public sectors is the key element (deal break)</a:t>
            </a:r>
          </a:p>
          <a:p>
            <a:pPr algn="just" eaLnBrk="0" hangingPunct="0">
              <a:spcAft>
                <a:spcPts val="300"/>
              </a:spcAft>
            </a:pPr>
            <a:r>
              <a:rPr lang="en-US" sz="1300" b="1" dirty="0" smtClean="0">
                <a:solidFill>
                  <a:srgbClr val="003F87"/>
                </a:solidFill>
                <a:latin typeface="Calibri" pitchFamily="34" charset="0"/>
                <a:ea typeface="ＭＳ Ｐゴシック"/>
                <a:cs typeface="Arial" pitchFamily="34" charset="0"/>
              </a:rPr>
              <a:t>The support of </a:t>
            </a:r>
            <a:r>
              <a:rPr lang="en-US" sz="1300" b="1" dirty="0" smtClean="0">
                <a:solidFill>
                  <a:srgbClr val="003F87"/>
                </a:solidFill>
                <a:latin typeface="Calibri" pitchFamily="34" charset="0"/>
                <a:ea typeface="ＭＳ Ｐゴシック"/>
                <a:cs typeface="Arial" pitchFamily="34" charset="0"/>
              </a:rPr>
              <a:t>capital markets, ECAs and surety providers is </a:t>
            </a:r>
            <a:r>
              <a:rPr lang="en-US" sz="1300" b="1" dirty="0" smtClean="0">
                <a:solidFill>
                  <a:srgbClr val="003F87"/>
                </a:solidFill>
                <a:latin typeface="Calibri" pitchFamily="34" charset="0"/>
                <a:ea typeface="ＭＳ Ｐゴシック"/>
                <a:cs typeface="Arial" pitchFamily="34" charset="0"/>
              </a:rPr>
              <a:t>crucial in big </a:t>
            </a:r>
            <a:r>
              <a:rPr lang="en-US" sz="1300" b="1" dirty="0" smtClean="0">
                <a:solidFill>
                  <a:srgbClr val="003F87"/>
                </a:solidFill>
                <a:latin typeface="Calibri" pitchFamily="34" charset="0"/>
                <a:ea typeface="ＭＳ Ｐゴシック"/>
                <a:cs typeface="Arial" pitchFamily="34" charset="0"/>
              </a:rPr>
              <a:t>projects</a:t>
            </a:r>
            <a:endParaRPr lang="en-US" sz="1300" b="1" dirty="0" smtClean="0">
              <a:solidFill>
                <a:srgbClr val="003F87"/>
              </a:solidFill>
              <a:latin typeface="Calibri" pitchFamily="34" charset="0"/>
              <a:ea typeface="ＭＳ Ｐゴシック"/>
              <a:cs typeface="Arial" pitchFamily="34" charset="0"/>
            </a:endParaRPr>
          </a:p>
        </p:txBody>
      </p:sp>
      <p:sp>
        <p:nvSpPr>
          <p:cNvPr id="38009" name="125 Rectángulo redondeado"/>
          <p:cNvSpPr>
            <a:spLocks noChangeArrowheads="1"/>
          </p:cNvSpPr>
          <p:nvPr>
            <p:custDataLst>
              <p:tags r:id="rId2"/>
            </p:custDataLst>
          </p:nvPr>
        </p:nvSpPr>
        <p:spPr bwMode="auto">
          <a:xfrm>
            <a:off x="395537" y="6165304"/>
            <a:ext cx="8352928" cy="475059"/>
          </a:xfrm>
          <a:prstGeom prst="roundRect">
            <a:avLst>
              <a:gd name="adj" fmla="val 5454"/>
            </a:avLst>
          </a:prstGeom>
          <a:noFill/>
          <a:ln w="12700" algn="ctr">
            <a:solidFill>
              <a:srgbClr val="92D050"/>
            </a:solidFill>
            <a:round/>
            <a:headEnd/>
            <a:tailEnd/>
          </a:ln>
        </p:spPr>
        <p:txBody>
          <a:bodyPr wrap="square">
            <a:spAutoFit/>
          </a:bodyPr>
          <a:lstStyle/>
          <a:p>
            <a:pPr algn="just" eaLnBrk="0" hangingPunct="0">
              <a:spcAft>
                <a:spcPts val="600"/>
              </a:spcAft>
            </a:pPr>
            <a:r>
              <a:rPr lang="en-US" sz="1200" b="1" dirty="0" smtClean="0">
                <a:solidFill>
                  <a:srgbClr val="003F87"/>
                </a:solidFill>
                <a:latin typeface="Calibri" pitchFamily="34" charset="0"/>
                <a:ea typeface="ＭＳ Ｐゴシック"/>
                <a:cs typeface="Arial" pitchFamily="34" charset="0"/>
              </a:rPr>
              <a:t>A good </a:t>
            </a:r>
            <a:r>
              <a:rPr lang="en-US" sz="1200" b="1" dirty="0" smtClean="0">
                <a:solidFill>
                  <a:srgbClr val="003F87"/>
                </a:solidFill>
                <a:latin typeface="Calibri" pitchFamily="34" charset="0"/>
                <a:ea typeface="ＭＳ Ｐゴシック"/>
                <a:cs typeface="Arial" pitchFamily="34" charset="0"/>
              </a:rPr>
              <a:t>allocation </a:t>
            </a:r>
            <a:r>
              <a:rPr lang="en-US" sz="1200" b="1" dirty="0" smtClean="0">
                <a:solidFill>
                  <a:srgbClr val="003F87"/>
                </a:solidFill>
                <a:latin typeface="Calibri" pitchFamily="34" charset="0"/>
                <a:ea typeface="ＭＳ Ｐゴシック"/>
                <a:cs typeface="Arial" pitchFamily="34" charset="0"/>
              </a:rPr>
              <a:t>of risks and an adequate structure secures that construction price and technical capabilities are the criteria for the award without paying an extra cost due to debt structuring, excess of equity or inadequate transfer of risk to the sponsors</a:t>
            </a:r>
            <a:r>
              <a:rPr lang="en-US" sz="1200" dirty="0" smtClean="0">
                <a:solidFill>
                  <a:srgbClr val="003F87"/>
                </a:solidFill>
                <a:latin typeface="Calibri" pitchFamily="34" charset="0"/>
                <a:ea typeface="ＭＳ Ｐゴシック"/>
                <a:cs typeface="Arial" pitchFamily="34" charset="0"/>
              </a:rPr>
              <a:t>. </a:t>
            </a:r>
          </a:p>
        </p:txBody>
      </p:sp>
      <p:sp>
        <p:nvSpPr>
          <p:cNvPr id="38011" name="Text Box 8"/>
          <p:cNvSpPr txBox="1">
            <a:spLocks noChangeArrowheads="1"/>
          </p:cNvSpPr>
          <p:nvPr/>
        </p:nvSpPr>
        <p:spPr bwMode="auto">
          <a:xfrm>
            <a:off x="1216025" y="454025"/>
            <a:ext cx="937757" cy="123111"/>
          </a:xfrm>
          <a:prstGeom prst="rect">
            <a:avLst/>
          </a:prstGeom>
          <a:noFill/>
          <a:ln w="9525">
            <a:noFill/>
            <a:miter lim="800000"/>
            <a:headEnd/>
            <a:tailEnd/>
          </a:ln>
        </p:spPr>
        <p:txBody>
          <a:bodyPr wrap="none" lIns="0" tIns="0" rIns="0" bIns="0">
            <a:spAutoFit/>
          </a:bodyPr>
          <a:lstStyle/>
          <a:p>
            <a:pPr eaLnBrk="0" hangingPunct="0"/>
            <a:r>
              <a:rPr lang="en-US" sz="800" i="1" dirty="0" smtClean="0">
                <a:solidFill>
                  <a:schemeClr val="bg1"/>
                </a:solidFill>
                <a:ea typeface="ＭＳ Ｐゴシック"/>
                <a:cs typeface="ＭＳ Ｐゴシック"/>
              </a:rPr>
              <a:t>Services for Citizens</a:t>
            </a:r>
            <a:endParaRPr lang="en-US" sz="800" i="1" dirty="0">
              <a:solidFill>
                <a:schemeClr val="bg1"/>
              </a:solidFill>
              <a:ea typeface="ＭＳ Ｐゴシック"/>
              <a:cs typeface="ＭＳ Ｐゴシック"/>
            </a:endParaRPr>
          </a:p>
        </p:txBody>
      </p:sp>
      <p:sp>
        <p:nvSpPr>
          <p:cNvPr id="38012" name="Text Box 26"/>
          <p:cNvSpPr txBox="1">
            <a:spLocks noChangeArrowheads="1"/>
          </p:cNvSpPr>
          <p:nvPr/>
        </p:nvSpPr>
        <p:spPr bwMode="auto">
          <a:xfrm>
            <a:off x="8658225" y="6635750"/>
            <a:ext cx="260350" cy="138499"/>
          </a:xfrm>
          <a:prstGeom prst="rect">
            <a:avLst/>
          </a:prstGeom>
          <a:noFill/>
          <a:ln w="9525">
            <a:noFill/>
            <a:miter lim="800000"/>
            <a:headEnd/>
            <a:tailEnd/>
          </a:ln>
        </p:spPr>
        <p:txBody>
          <a:bodyPr lIns="0" tIns="0" rIns="0" bIns="0">
            <a:spAutoFit/>
          </a:bodyPr>
          <a:lstStyle/>
          <a:p>
            <a:pPr eaLnBrk="0" hangingPunct="0">
              <a:spcBef>
                <a:spcPct val="50000"/>
              </a:spcBef>
            </a:pPr>
            <a:r>
              <a:rPr lang="en-US" sz="900" dirty="0" smtClean="0">
                <a:solidFill>
                  <a:srgbClr val="003F87"/>
                </a:solidFill>
              </a:rPr>
              <a:t>19</a:t>
            </a:r>
            <a:endParaRPr lang="en-US" sz="900" dirty="0">
              <a:ea typeface="ＭＳ Ｐゴシック"/>
              <a:cs typeface="ＭＳ Ｐゴシック"/>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0" y="0"/>
            <a:ext cx="9144000" cy="6858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n-US"/>
          </a:p>
        </p:txBody>
      </p:sp>
      <p:sp>
        <p:nvSpPr>
          <p:cNvPr id="11268" name="Text Box 8"/>
          <p:cNvSpPr txBox="1">
            <a:spLocks noChangeArrowheads="1"/>
          </p:cNvSpPr>
          <p:nvPr/>
        </p:nvSpPr>
        <p:spPr bwMode="auto">
          <a:xfrm>
            <a:off x="1216025" y="454025"/>
            <a:ext cx="730250" cy="122238"/>
          </a:xfrm>
          <a:prstGeom prst="rect">
            <a:avLst/>
          </a:prstGeom>
          <a:noFill/>
          <a:ln w="9525">
            <a:noFill/>
            <a:miter lim="800000"/>
            <a:headEnd/>
            <a:tailEnd/>
          </a:ln>
        </p:spPr>
        <p:txBody>
          <a:bodyPr wrap="none" lIns="0" tIns="0" rIns="0" bIns="0">
            <a:spAutoFit/>
          </a:bodyPr>
          <a:lstStyle/>
          <a:p>
            <a:pPr eaLnBrk="0" hangingPunct="0"/>
            <a:r>
              <a:rPr lang="en-US" sz="800" i="1" dirty="0">
                <a:solidFill>
                  <a:schemeClr val="bg1"/>
                </a:solidFill>
              </a:rPr>
              <a:t>Citizen Services</a:t>
            </a:r>
          </a:p>
        </p:txBody>
      </p:sp>
      <p:sp>
        <p:nvSpPr>
          <p:cNvPr id="11269" name="Text Box 16"/>
          <p:cNvSpPr txBox="1">
            <a:spLocks noChangeArrowheads="1"/>
          </p:cNvSpPr>
          <p:nvPr/>
        </p:nvSpPr>
        <p:spPr bwMode="auto">
          <a:xfrm>
            <a:off x="2174875" y="198438"/>
            <a:ext cx="6824663" cy="369887"/>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a:solidFill>
                  <a:schemeClr val="bg1"/>
                </a:solidFill>
              </a:rPr>
              <a:t>Disclaimer</a:t>
            </a:r>
          </a:p>
        </p:txBody>
      </p:sp>
      <p:pic>
        <p:nvPicPr>
          <p:cNvPr id="11271" name="Picture 30" descr="FCC blanco"/>
          <p:cNvPicPr>
            <a:picLocks noChangeAspect="1" noChangeArrowheads="1"/>
          </p:cNvPicPr>
          <p:nvPr/>
        </p:nvPicPr>
        <p:blipFill>
          <a:blip r:embed="rId3"/>
          <a:srcRect/>
          <a:stretch>
            <a:fillRect/>
          </a:stretch>
        </p:blipFill>
        <p:spPr bwMode="auto">
          <a:xfrm>
            <a:off x="395288" y="168275"/>
            <a:ext cx="942975" cy="531813"/>
          </a:xfrm>
          <a:prstGeom prst="rect">
            <a:avLst/>
          </a:prstGeom>
          <a:noFill/>
          <a:ln w="9525">
            <a:noFill/>
            <a:miter lim="800000"/>
            <a:headEnd/>
            <a:tailEnd/>
          </a:ln>
        </p:spPr>
      </p:pic>
      <p:sp>
        <p:nvSpPr>
          <p:cNvPr id="11272" name="Text Box 22"/>
          <p:cNvSpPr txBox="1">
            <a:spLocks noChangeArrowheads="1"/>
          </p:cNvSpPr>
          <p:nvPr/>
        </p:nvSpPr>
        <p:spPr bwMode="auto">
          <a:xfrm>
            <a:off x="211139" y="1268029"/>
            <a:ext cx="8468838" cy="4001095"/>
          </a:xfrm>
          <a:prstGeom prst="rect">
            <a:avLst/>
          </a:prstGeom>
          <a:noFill/>
          <a:ln w="9525">
            <a:noFill/>
            <a:miter lim="800000"/>
            <a:headEnd/>
            <a:tailEnd/>
          </a:ln>
        </p:spPr>
        <p:txBody>
          <a:bodyPr wrap="square" lIns="0" tIns="0" rIns="0" bIns="0">
            <a:spAutoFit/>
          </a:bodyPr>
          <a:lstStyle/>
          <a:p>
            <a:pPr marL="635000" lvl="2" indent="-188913" algn="just">
              <a:buClr>
                <a:srgbClr val="006600"/>
              </a:buClr>
              <a:buFont typeface="Wingdings" pitchFamily="2" charset="2"/>
              <a:buChar char="§"/>
            </a:pPr>
            <a:r>
              <a:rPr lang="en-US" sz="1300" dirty="0" smtClean="0"/>
              <a:t>This document may contain forward-looking statements regarding intentions, expectations or predictions by the FCC Group and its management as of the date of writing in connection with various aspects such as the growth of the business lines, FCC Group earnings, and other aspects related to its activity and situation.</a:t>
            </a:r>
          </a:p>
          <a:p>
            <a:pPr marL="635000" lvl="2" indent="-188913" algn="just">
              <a:buClr>
                <a:srgbClr val="006600"/>
              </a:buClr>
              <a:buFont typeface="Wingdings" pitchFamily="2" charset="2"/>
              <a:buChar char="§"/>
            </a:pPr>
            <a:endParaRPr lang="en-US" sz="1300" dirty="0" smtClean="0"/>
          </a:p>
          <a:p>
            <a:pPr marL="635000" lvl="2" indent="-188913" algn="just">
              <a:buClr>
                <a:srgbClr val="006600"/>
              </a:buClr>
              <a:buFont typeface="Wingdings" pitchFamily="2" charset="2"/>
              <a:buChar char="§"/>
            </a:pPr>
            <a:r>
              <a:rPr lang="en-US" sz="1300" dirty="0" smtClean="0"/>
              <a:t>By their nature, such forward-looking statements do not constitute guarantees of future performance and are affected by risks, uncertainties and other material aspects that could lead developments and final outcomes to differ materially from those expressed in these statements.</a:t>
            </a:r>
          </a:p>
          <a:p>
            <a:pPr marL="635000" lvl="2" indent="-188913" algn="just">
              <a:buClr>
                <a:srgbClr val="006600"/>
              </a:buClr>
              <a:buFont typeface="Wingdings" pitchFamily="2" charset="2"/>
              <a:buChar char="§"/>
            </a:pPr>
            <a:endParaRPr lang="en-US" sz="1300" dirty="0" smtClean="0"/>
          </a:p>
          <a:p>
            <a:pPr marL="635000" lvl="2" indent="-188913" algn="just">
              <a:buClr>
                <a:srgbClr val="006600"/>
              </a:buClr>
              <a:buFont typeface="Wingdings" pitchFamily="2" charset="2"/>
              <a:buChar char="§"/>
            </a:pPr>
            <a:r>
              <a:rPr lang="en-US" sz="1300" dirty="0" smtClean="0"/>
              <a:t>This document does not constitute an offering or an invitation to acquire or subscribe shares in accordance with Act 24/1988, of 28 July, on the Securities Market, Royal Decree-Act 5/2005, of 11 March, and/or Royal Decree 1310/2005, of 4 November, and their implementing regulations.</a:t>
            </a:r>
          </a:p>
          <a:p>
            <a:pPr marL="635000" lvl="2" indent="-188913" algn="just">
              <a:buClr>
                <a:srgbClr val="006600"/>
              </a:buClr>
              <a:buFont typeface="Wingdings" pitchFamily="2" charset="2"/>
              <a:buChar char="§"/>
            </a:pPr>
            <a:endParaRPr lang="en-US" sz="1300" dirty="0" smtClean="0"/>
          </a:p>
          <a:p>
            <a:pPr marL="635000" lvl="2" indent="-188913" algn="just">
              <a:buClr>
                <a:srgbClr val="006600"/>
              </a:buClr>
              <a:buFont typeface="Wingdings" pitchFamily="2" charset="2"/>
              <a:buChar char="§"/>
            </a:pPr>
            <a:r>
              <a:rPr lang="en-US" sz="1300" dirty="0" smtClean="0"/>
              <a:t>Additionally, this document is neither an offer to buy nor a solicitation to purchase, sell or exchange shares, nor is it a request for any kind of vote or approval in any other jurisdiction.</a:t>
            </a:r>
          </a:p>
          <a:p>
            <a:pPr marL="635000" lvl="2" indent="-188913" algn="just">
              <a:buClr>
                <a:srgbClr val="006600"/>
              </a:buClr>
              <a:buFont typeface="Wingdings" pitchFamily="2" charset="2"/>
              <a:buChar char="§"/>
            </a:pPr>
            <a:endParaRPr lang="en-US" sz="1300" dirty="0" smtClean="0"/>
          </a:p>
          <a:p>
            <a:pPr marL="635000" lvl="2" indent="-188913" algn="just">
              <a:buClr>
                <a:srgbClr val="006600"/>
              </a:buClr>
              <a:buFont typeface="Wingdings" pitchFamily="2" charset="2"/>
              <a:buChar char="§"/>
            </a:pPr>
            <a:r>
              <a:rPr lang="en-US" sz="1300" dirty="0" smtClean="0"/>
              <a:t>The contents of this statement should be taken into account by any person or entity that has to make decisions or prepare or distribute opinions about securities issued by FCC Group. They are all encouraged to consult FCC Group's public documentation filed with the Spanish National Securities Market Commission.</a:t>
            </a:r>
          </a:p>
        </p:txBody>
      </p:sp>
      <p:sp>
        <p:nvSpPr>
          <p:cNvPr id="9" name="Rectangle 6"/>
          <p:cNvSpPr>
            <a:spLocks noGrp="1" noChangeArrowheads="1"/>
          </p:cNvSpPr>
          <p:nvPr>
            <p:ph type="sldNum" sz="quarter" idx="12"/>
          </p:nvPr>
        </p:nvSpPr>
        <p:spPr>
          <a:xfrm>
            <a:off x="7061200" y="6573838"/>
            <a:ext cx="1905000" cy="153888"/>
          </a:xfrm>
        </p:spPr>
        <p:txBody>
          <a:bodyPr/>
          <a:lstStyle/>
          <a:p>
            <a:pPr>
              <a:defRPr/>
            </a:pPr>
            <a:fld id="{8394EB68-7EAC-4409-83C5-3BF12EC1CBF5}" type="slidenum">
              <a:rPr lang="es-ES_tradnl" sz="1000" smtClean="0">
                <a:latin typeface="Arial" charset="0"/>
                <a:ea typeface="ＭＳ Ｐゴシック" charset="-128"/>
              </a:rPr>
              <a:pPr>
                <a:defRPr/>
              </a:pPr>
              <a:t>2</a:t>
            </a:fld>
            <a:endParaRPr lang="es-ES_tradnl" sz="1000" dirty="0" smtClean="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81" name="Rectangle 2"/>
          <p:cNvSpPr>
            <a:spLocks noChangeArrowheads="1"/>
          </p:cNvSpPr>
          <p:nvPr/>
        </p:nvSpPr>
        <p:spPr bwMode="auto">
          <a:xfrm>
            <a:off x="0" y="0"/>
            <a:ext cx="9144000" cy="6858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n-US"/>
          </a:p>
        </p:txBody>
      </p:sp>
      <p:sp>
        <p:nvSpPr>
          <p:cNvPr id="408582" name="Text Box 3"/>
          <p:cNvSpPr txBox="1">
            <a:spLocks noChangeArrowheads="1"/>
          </p:cNvSpPr>
          <p:nvPr/>
        </p:nvSpPr>
        <p:spPr bwMode="auto">
          <a:xfrm>
            <a:off x="1216025" y="454025"/>
            <a:ext cx="937757" cy="123111"/>
          </a:xfrm>
          <a:prstGeom prst="rect">
            <a:avLst/>
          </a:prstGeom>
          <a:noFill/>
          <a:ln w="9525">
            <a:noFill/>
            <a:miter lim="800000"/>
            <a:headEnd/>
            <a:tailEnd/>
          </a:ln>
        </p:spPr>
        <p:txBody>
          <a:bodyPr wrap="none" lIns="0" tIns="0" rIns="0" bIns="0">
            <a:spAutoFit/>
          </a:bodyPr>
          <a:lstStyle/>
          <a:p>
            <a:pPr eaLnBrk="0" hangingPunct="0"/>
            <a:r>
              <a:rPr lang="en-US" sz="800" i="1" dirty="0" smtClean="0">
                <a:solidFill>
                  <a:schemeClr val="bg1"/>
                </a:solidFill>
              </a:rPr>
              <a:t>Services for Citizens</a:t>
            </a:r>
            <a:endParaRPr lang="en-US" sz="800" i="1" dirty="0">
              <a:solidFill>
                <a:schemeClr val="bg1"/>
              </a:solidFill>
            </a:endParaRPr>
          </a:p>
        </p:txBody>
      </p:sp>
      <p:sp>
        <p:nvSpPr>
          <p:cNvPr id="408583" name="Text Box 11"/>
          <p:cNvSpPr txBox="1">
            <a:spLocks noChangeArrowheads="1"/>
          </p:cNvSpPr>
          <p:nvPr/>
        </p:nvSpPr>
        <p:spPr bwMode="auto">
          <a:xfrm>
            <a:off x="855663" y="188640"/>
            <a:ext cx="8147050" cy="276999"/>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smtClean="0">
                <a:solidFill>
                  <a:schemeClr val="bg1"/>
                </a:solidFill>
              </a:rPr>
              <a:t>Some of our experiences</a:t>
            </a:r>
            <a:endParaRPr lang="en-US" b="1" dirty="0">
              <a:solidFill>
                <a:schemeClr val="bg1"/>
              </a:solidFill>
            </a:endParaRPr>
          </a:p>
        </p:txBody>
      </p:sp>
      <p:pic>
        <p:nvPicPr>
          <p:cNvPr id="408584" name="Picture 30" descr="FCC blanco"/>
          <p:cNvPicPr>
            <a:picLocks noChangeAspect="1" noChangeArrowheads="1"/>
          </p:cNvPicPr>
          <p:nvPr/>
        </p:nvPicPr>
        <p:blipFill>
          <a:blip r:embed="rId3" cstate="print"/>
          <a:srcRect/>
          <a:stretch>
            <a:fillRect/>
          </a:stretch>
        </p:blipFill>
        <p:spPr bwMode="auto">
          <a:xfrm>
            <a:off x="395288" y="168275"/>
            <a:ext cx="942975" cy="531813"/>
          </a:xfrm>
          <a:prstGeom prst="rect">
            <a:avLst/>
          </a:prstGeom>
          <a:noFill/>
          <a:ln w="9525">
            <a:noFill/>
            <a:miter lim="800000"/>
            <a:headEnd/>
            <a:tailEnd/>
          </a:ln>
        </p:spPr>
      </p:pic>
      <p:sp>
        <p:nvSpPr>
          <p:cNvPr id="8" name="Text Box 26"/>
          <p:cNvSpPr txBox="1">
            <a:spLocks noChangeArrowheads="1"/>
          </p:cNvSpPr>
          <p:nvPr/>
        </p:nvSpPr>
        <p:spPr bwMode="auto">
          <a:xfrm>
            <a:off x="8658225" y="6635750"/>
            <a:ext cx="260350" cy="138499"/>
          </a:xfrm>
          <a:prstGeom prst="rect">
            <a:avLst/>
          </a:prstGeom>
          <a:noFill/>
          <a:ln w="9525">
            <a:noFill/>
            <a:miter lim="800000"/>
            <a:headEnd/>
            <a:tailEnd/>
          </a:ln>
        </p:spPr>
        <p:txBody>
          <a:bodyPr lIns="0" tIns="0" rIns="0" bIns="0">
            <a:spAutoFit/>
          </a:bodyPr>
          <a:lstStyle/>
          <a:p>
            <a:pPr eaLnBrk="0" hangingPunct="0">
              <a:spcBef>
                <a:spcPct val="50000"/>
              </a:spcBef>
            </a:pPr>
            <a:r>
              <a:rPr lang="en-US" sz="900" dirty="0" smtClean="0">
                <a:solidFill>
                  <a:srgbClr val="003F87"/>
                </a:solidFill>
                <a:ea typeface="ＭＳ Ｐゴシック"/>
                <a:cs typeface="ＭＳ Ｐゴシック"/>
              </a:rPr>
              <a:t>20</a:t>
            </a:r>
            <a:endParaRPr lang="en-US" sz="900" dirty="0">
              <a:ea typeface="ＭＳ Ｐゴシック"/>
              <a:cs typeface="ＭＳ Ｐゴシック"/>
            </a:endParaRPr>
          </a:p>
        </p:txBody>
      </p:sp>
      <p:graphicFrame>
        <p:nvGraphicFramePr>
          <p:cNvPr id="12" name="Group 101"/>
          <p:cNvGraphicFramePr>
            <a:graphicFrameLocks noGrp="1"/>
          </p:cNvGraphicFramePr>
          <p:nvPr/>
        </p:nvGraphicFramePr>
        <p:xfrm>
          <a:off x="127000" y="861092"/>
          <a:ext cx="8909050" cy="5687504"/>
        </p:xfrm>
        <a:graphic>
          <a:graphicData uri="http://schemas.openxmlformats.org/drawingml/2006/table">
            <a:tbl>
              <a:tblPr/>
              <a:tblGrid>
                <a:gridCol w="2716808"/>
                <a:gridCol w="1008112"/>
                <a:gridCol w="864096"/>
                <a:gridCol w="576064"/>
                <a:gridCol w="648072"/>
                <a:gridCol w="892448"/>
                <a:gridCol w="2203450"/>
              </a:tblGrid>
              <a:tr h="33967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rPr>
                        <a:t>PROJECT</a:t>
                      </a:r>
                      <a:endParaRPr kumimoji="0" lang="en-US" sz="18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rPr>
                        <a:t>DESCRIPTION</a:t>
                      </a:r>
                      <a:endParaRPr kumimoji="0" lang="en-US" sz="18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rPr>
                        <a:t>STATUS</a:t>
                      </a:r>
                      <a:endParaRPr kumimoji="0" lang="en-US" sz="18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rPr>
                        <a:t>TENOR</a:t>
                      </a:r>
                      <a:endParaRPr kumimoji="0" lang="en-US" sz="18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rPr>
                        <a:t>CAPEX</a:t>
                      </a:r>
                      <a:endParaRPr kumimoji="0" lang="en-US" sz="18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rPr>
                        <a:t>CONSORTIUM</a:t>
                      </a:r>
                      <a:endParaRPr kumimoji="0" lang="en-US" sz="18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rPr>
                        <a:t>MAIN MILESTONES</a:t>
                      </a:r>
                      <a:endParaRPr kumimoji="0" lang="en-US" sz="1800" b="0" i="0" u="none" strike="noStrike" cap="none" normalizeH="0" baseline="0" noProof="0" dirty="0" smtClean="0">
                        <a:ln>
                          <a:noFill/>
                        </a:ln>
                        <a:solidFill>
                          <a:schemeClr val="bg1"/>
                        </a:solidFill>
                        <a:effectLst/>
                        <a:latin typeface="Calibri" pitchFamily="34" charset="0"/>
                        <a:ea typeface="Times New Roman" pitchFamily="18" charset="0"/>
                        <a:cs typeface="Arial" pitchFamily="34"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11420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CONCESSION SAN JOSÉ CALDERA </a:t>
                      </a:r>
                      <a:endPar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a:t>
                      </a: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COSTA RICA)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1" i="0" u="none" strike="noStrike" cap="none" normalizeH="0" baseline="0" noProof="0" dirty="0" smtClean="0">
                        <a:ln>
                          <a:noFill/>
                        </a:ln>
                        <a:solidFill>
                          <a:schemeClr val="accent2"/>
                        </a:solidFill>
                        <a:effectLst/>
                        <a:latin typeface="Calibri" pitchFamily="34" charset="0"/>
                        <a:ea typeface="ＭＳ Ｐゴシック" pitchFamily="34" charset="-128"/>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Times New Roman" pitchFamily="18" charset="0"/>
                          <a:cs typeface="Arial" pitchFamily="34" charset="0"/>
                        </a:rPr>
                        <a:t>Concession of a Toll Road San José – Caldera with minimum secured revenues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ＭＳ Ｐゴシック" pitchFamily="34" charset="-128"/>
                        </a:rPr>
                        <a:t>Operational</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Times New Roman" pitchFamily="18" charset="0"/>
                          <a:cs typeface="Arial" pitchFamily="34" charset="0"/>
                        </a:rPr>
                        <a:t>25 years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Times New Roman" pitchFamily="18" charset="0"/>
                          <a:cs typeface="Arial" pitchFamily="34" charset="0"/>
                        </a:rPr>
                        <a:t>$ 215 M</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ＭＳ Ｐゴシック" pitchFamily="34" charset="-128"/>
                        </a:rPr>
                        <a:t>FCC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ＭＳ Ｐゴシック" pitchFamily="34" charset="-128"/>
                        </a:rPr>
                        <a:t>SACYR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ＭＳ Ｐゴシック" pitchFamily="34" charset="-128"/>
                        </a:rPr>
                        <a:t>SOARES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First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PPP in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Costa Rica</a:t>
                      </a:r>
                    </a:p>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Involvement of MIGA  for the wrap up of the payment risk of Costa Rica and to enhance tenor</a:t>
                      </a:r>
                    </a:p>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Success of Minimum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availability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payments secured every year opposed to traffic risk</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50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LINE 1 PANAMA METRO </a:t>
                      </a:r>
                      <a:endPar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a:t>
                      </a: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PANAMA)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Times New Roman" pitchFamily="18" charset="0"/>
                          <a:cs typeface="Arial" pitchFamily="34" charset="0"/>
                        </a:rPr>
                        <a:t>Line 1 of Panama City (8 Kms tunnel and 14 Kms in total with 11 stations)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ＭＳ Ｐゴシック" pitchFamily="34" charset="-128"/>
                        </a:rPr>
                        <a:t>Under execution (+80% completed)</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Times New Roman" pitchFamily="18" charset="0"/>
                          <a:cs typeface="Arial" pitchFamily="34" charset="0"/>
                        </a:rPr>
                        <a:t>DBF (no O&amp;M)</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Times New Roman" pitchFamily="18" charset="0"/>
                          <a:cs typeface="Arial" pitchFamily="34" charset="0"/>
                        </a:rPr>
                        <a:t>$ 2,000 M</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ＭＳ Ｐゴシック" pitchFamily="34" charset="-128"/>
                        </a:rPr>
                        <a:t>FCC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smtClean="0">
                          <a:ln>
                            <a:noFill/>
                          </a:ln>
                          <a:solidFill>
                            <a:schemeClr val="accent2"/>
                          </a:solidFill>
                          <a:effectLst/>
                          <a:latin typeface="Calibri" pitchFamily="34" charset="0"/>
                          <a:ea typeface="ＭＳ Ｐゴシック" pitchFamily="34" charset="-128"/>
                        </a:rPr>
                        <a:t>Odebrecht </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smtClean="0">
                          <a:ln>
                            <a:noFill/>
                          </a:ln>
                          <a:solidFill>
                            <a:schemeClr val="accent2"/>
                          </a:solidFill>
                          <a:effectLst/>
                          <a:latin typeface="Calibri" pitchFamily="34" charset="0"/>
                          <a:ea typeface="ＭＳ Ｐゴシック" pitchFamily="34" charset="-128"/>
                        </a:rPr>
                        <a:t>First Metro  project in Panama</a:t>
                      </a:r>
                    </a:p>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smtClean="0">
                          <a:ln>
                            <a:noFill/>
                          </a:ln>
                          <a:solidFill>
                            <a:schemeClr val="accent2"/>
                          </a:solidFill>
                          <a:effectLst/>
                          <a:latin typeface="Calibri" pitchFamily="34" charset="0"/>
                          <a:ea typeface="ＭＳ Ｐゴシック" pitchFamily="34" charset="-128"/>
                        </a:rPr>
                        <a:t>Great success of the Securitization Model with CNO (1,200 M$ in  total)  mixed with ECA financing for the government for the rolling stock.</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60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NEW CAIRO WASTE WATER TREATEMENT PLANT 250,000 cm/day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(EGYPT)</a:t>
                      </a:r>
                      <a:endPar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BOT concession for the Ministry of Housing in the Cairo region</a:t>
                      </a:r>
                      <a:endPar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Under operation</a:t>
                      </a: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20 years</a:t>
                      </a:r>
                      <a:endPar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  </a:t>
                      </a: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140 </a:t>
                      </a: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M</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FCC </a:t>
                      </a:r>
                      <a:r>
                        <a:rPr kumimoji="0" lang="en-US" sz="1000" b="0" i="0" u="none" strike="noStrike" cap="none" normalizeH="0" baseline="0" noProof="0" dirty="0" err="1" smtClean="0">
                          <a:ln>
                            <a:noFill/>
                          </a:ln>
                          <a:solidFill>
                            <a:schemeClr val="accent2"/>
                          </a:solidFill>
                          <a:effectLst/>
                          <a:latin typeface="Calibri" pitchFamily="34" charset="0"/>
                          <a:ea typeface="ＭＳ Ｐゴシック" pitchFamily="34" charset="-128"/>
                        </a:rPr>
                        <a:t>Aqualia</a:t>
                      </a: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err="1" smtClean="0">
                          <a:ln>
                            <a:noFill/>
                          </a:ln>
                          <a:solidFill>
                            <a:schemeClr val="accent2"/>
                          </a:solidFill>
                          <a:effectLst/>
                          <a:latin typeface="Calibri" pitchFamily="34" charset="0"/>
                          <a:ea typeface="ＭＳ Ｐゴシック" pitchFamily="34" charset="-128"/>
                        </a:rPr>
                        <a:t>Orascom</a:t>
                      </a: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First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PPP project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in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Egypt</a:t>
                      </a:r>
                    </a:p>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Success in project completion despite the geopolitical issues in the Country (Arab Spring)</a:t>
                      </a: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Financing success with 15 years tenor</a:t>
                      </a: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20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ACUEDUCT </a:t>
                      </a: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QUERETARO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1.5 cm/second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(MEXICO)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BOT concession for the Queretaro </a:t>
                      </a: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aqueduct</a:t>
                      </a:r>
                      <a:endPar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Under operation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25 years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  200 M</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FCC </a:t>
                      </a:r>
                      <a:r>
                        <a:rPr kumimoji="0" lang="en-US" sz="1000" b="0" i="0" u="none" strike="noStrike" cap="none" normalizeH="0" baseline="0" noProof="0" dirty="0" err="1" smtClean="0">
                          <a:ln>
                            <a:noFill/>
                          </a:ln>
                          <a:solidFill>
                            <a:schemeClr val="accent2"/>
                          </a:solidFill>
                          <a:effectLst/>
                          <a:latin typeface="Calibri" pitchFamily="34" charset="0"/>
                          <a:ea typeface="ＭＳ Ｐゴシック" pitchFamily="34" charset="-128"/>
                        </a:rPr>
                        <a:t>Aqualia</a:t>
                      </a: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ICA</a:t>
                      </a: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MITSUI</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One of the first water concession in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Mexico</a:t>
                      </a:r>
                    </a:p>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Involvement of Development bank of Mexico in the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transaction and </a:t>
                      </a:r>
                      <a:r>
                        <a:rPr kumimoji="0" lang="en-US" sz="1000" b="0" i="0" u="none" strike="noStrike" cap="none" normalizeH="0" baseline="0" noProof="0" dirty="0" err="1" smtClean="0">
                          <a:ln>
                            <a:noFill/>
                          </a:ln>
                          <a:solidFill>
                            <a:schemeClr val="accent2"/>
                          </a:solidFill>
                          <a:effectLst/>
                          <a:latin typeface="Calibri" pitchFamily="34" charset="0"/>
                          <a:ea typeface="ＭＳ Ｐゴシック" pitchFamily="34" charset="-128"/>
                        </a:rPr>
                        <a:t>Fonadin</a:t>
                      </a: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Success in the implementation of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Trust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for the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payment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of the project</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026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MOSTAGANEM DESALINATION PLANT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200,000 cm/day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rPr>
                        <a:t>(ALGERIA)</a:t>
                      </a:r>
                      <a:endParaRPr kumimoji="0" lang="en-US" sz="1000" b="1" i="0" u="none" strike="noStrike" cap="none" normalizeH="0" baseline="0" noProof="0" dirty="0" smtClean="0">
                        <a:ln>
                          <a:noFill/>
                        </a:ln>
                        <a:solidFill>
                          <a:schemeClr val="accent2"/>
                        </a:solidFill>
                        <a:effectLst/>
                        <a:latin typeface="Calibri" pitchFamily="34" charset="0"/>
                        <a:ea typeface="ＭＳ Ｐゴシック" pitchFamily="34" charset="-128"/>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BOT for desalination plant for </a:t>
                      </a:r>
                      <a:r>
                        <a:rPr kumimoji="0" lang="en-US" sz="1000" b="0" i="0" u="none" strike="noStrike" cap="none" normalizeH="0" baseline="0" noProof="0" dirty="0" err="1" smtClean="0">
                          <a:ln>
                            <a:noFill/>
                          </a:ln>
                          <a:solidFill>
                            <a:schemeClr val="accent2"/>
                          </a:solidFill>
                          <a:effectLst/>
                          <a:latin typeface="Calibri" pitchFamily="34" charset="0"/>
                          <a:ea typeface="Times New Roman" pitchFamily="18" charset="0"/>
                          <a:cs typeface="Arial" pitchFamily="34" charset="0"/>
                        </a:rPr>
                        <a:t>Sonatrach</a:t>
                      </a: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 / ADE</a:t>
                      </a:r>
                      <a:endPar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Under operation</a:t>
                      </a: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30 </a:t>
                      </a: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years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  </a:t>
                      </a: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220 </a:t>
                      </a:r>
                      <a:r>
                        <a:rPr kumimoji="0" lang="en-US" sz="1000" b="0" i="0" u="none" strike="noStrike" cap="none" normalizeH="0" baseline="0" noProof="0" dirty="0" smtClean="0">
                          <a:ln>
                            <a:noFill/>
                          </a:ln>
                          <a:solidFill>
                            <a:schemeClr val="accent2"/>
                          </a:solidFill>
                          <a:effectLst/>
                          <a:latin typeface="Calibri" pitchFamily="34" charset="0"/>
                          <a:ea typeface="Times New Roman" pitchFamily="18" charset="0"/>
                          <a:cs typeface="Arial" pitchFamily="34" charset="0"/>
                        </a:rPr>
                        <a:t>M</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FCC </a:t>
                      </a:r>
                      <a:r>
                        <a:rPr kumimoji="0" lang="en-US" sz="1000" b="0" i="0" u="none" strike="noStrike" cap="none" normalizeH="0" baseline="0" noProof="0" dirty="0" err="1" smtClean="0">
                          <a:ln>
                            <a:noFill/>
                          </a:ln>
                          <a:solidFill>
                            <a:schemeClr val="accent2"/>
                          </a:solidFill>
                          <a:effectLst/>
                          <a:latin typeface="Calibri" pitchFamily="34" charset="0"/>
                          <a:ea typeface="ＭＳ Ｐゴシック" pitchFamily="34" charset="-128"/>
                        </a:rPr>
                        <a:t>Aqualia</a:t>
                      </a: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GS </a:t>
                      </a:r>
                      <a:r>
                        <a:rPr kumimoji="0" lang="en-US" sz="1000" b="0" i="0" u="none" strike="noStrike" cap="none" normalizeH="0" baseline="0" noProof="0" dirty="0" err="1" smtClean="0">
                          <a:ln>
                            <a:noFill/>
                          </a:ln>
                          <a:solidFill>
                            <a:schemeClr val="accent2"/>
                          </a:solidFill>
                          <a:effectLst/>
                          <a:latin typeface="Calibri" pitchFamily="34" charset="0"/>
                          <a:ea typeface="ＭＳ Ｐゴシック" pitchFamily="34" charset="-128"/>
                        </a:rPr>
                        <a:t>Inima</a:t>
                      </a: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AEC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Very complex work </a:t>
                      </a: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in complex environment </a:t>
                      </a:r>
                    </a:p>
                    <a:p>
                      <a:pPr marL="174625" marR="0" lvl="0" indent="-174625" algn="l" defTabSz="914400" rtl="0" eaLnBrk="0" fontAlgn="base" latinLnBrk="0" hangingPunct="0">
                        <a:lnSpc>
                          <a:spcPct val="100000"/>
                        </a:lnSpc>
                        <a:spcBef>
                          <a:spcPct val="0"/>
                        </a:spcBef>
                        <a:spcAft>
                          <a:spcPct val="0"/>
                        </a:spcAft>
                        <a:buClr>
                          <a:srgbClr val="0000FF"/>
                        </a:buClr>
                        <a:buSzTx/>
                        <a:buFont typeface="Wingdings" pitchFamily="2" charset="2"/>
                        <a:buChar char=""/>
                        <a:tabLst>
                          <a:tab pos="46038" algn="l"/>
                        </a:tabLst>
                      </a:pPr>
                      <a:r>
                        <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rPr>
                        <a:t>Success of financing with 80% leverage and low fixed rate with local lenders</a:t>
                      </a:r>
                      <a:endParaRPr kumimoji="0" lang="en-US" sz="1000" b="0" i="0" u="none" strike="noStrike" cap="none" normalizeH="0" baseline="0" noProof="0" dirty="0" smtClean="0">
                        <a:ln>
                          <a:noFill/>
                        </a:ln>
                        <a:solidFill>
                          <a:schemeClr val="accent2"/>
                        </a:solidFill>
                        <a:effectLst/>
                        <a:latin typeface="Calibri" pitchFamily="34" charset="0"/>
                        <a:ea typeface="ＭＳ Ｐゴシック" pitchFamily="34" charset="-128"/>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2"/>
          <p:cNvGrpSpPr>
            <a:grpSpLocks/>
          </p:cNvGrpSpPr>
          <p:nvPr/>
        </p:nvGrpSpPr>
        <p:grpSpPr bwMode="auto">
          <a:xfrm>
            <a:off x="3148013" y="503238"/>
            <a:ext cx="2262187" cy="1563687"/>
            <a:chOff x="447" y="232"/>
            <a:chExt cx="1133" cy="804"/>
          </a:xfrm>
        </p:grpSpPr>
        <p:pic>
          <p:nvPicPr>
            <p:cNvPr id="27654" name="Picture 7" descr="FCC"/>
            <p:cNvPicPr>
              <a:picLocks noChangeAspect="1" noChangeArrowheads="1"/>
            </p:cNvPicPr>
            <p:nvPr/>
          </p:nvPicPr>
          <p:blipFill>
            <a:blip r:embed="rId3"/>
            <a:srcRect/>
            <a:stretch>
              <a:fillRect/>
            </a:stretch>
          </p:blipFill>
          <p:spPr bwMode="auto">
            <a:xfrm>
              <a:off x="447" y="232"/>
              <a:ext cx="1133" cy="640"/>
            </a:xfrm>
            <a:prstGeom prst="rect">
              <a:avLst/>
            </a:prstGeom>
            <a:noFill/>
            <a:ln w="9525">
              <a:noFill/>
              <a:miter lim="800000"/>
              <a:headEnd/>
              <a:tailEnd/>
            </a:ln>
          </p:spPr>
        </p:pic>
        <p:sp>
          <p:nvSpPr>
            <p:cNvPr id="27655" name="Text Box 13"/>
            <p:cNvSpPr txBox="1">
              <a:spLocks noChangeArrowheads="1"/>
            </p:cNvSpPr>
            <p:nvPr/>
          </p:nvSpPr>
          <p:spPr bwMode="auto">
            <a:xfrm>
              <a:off x="729" y="911"/>
              <a:ext cx="729" cy="125"/>
            </a:xfrm>
            <a:prstGeom prst="rect">
              <a:avLst/>
            </a:prstGeom>
            <a:noFill/>
            <a:ln w="9525">
              <a:noFill/>
              <a:miter lim="800000"/>
              <a:headEnd/>
              <a:tailEnd/>
            </a:ln>
          </p:spPr>
          <p:txBody>
            <a:bodyPr wrap="none" lIns="0" tIns="0" rIns="0" bIns="0">
              <a:spAutoFit/>
            </a:bodyPr>
            <a:lstStyle/>
            <a:p>
              <a:pPr eaLnBrk="0" hangingPunct="0"/>
              <a:r>
                <a:rPr lang="en-US" sz="1600" i="1">
                  <a:solidFill>
                    <a:srgbClr val="003F87"/>
                  </a:solidFill>
                </a:rPr>
                <a:t>Citizen Services</a:t>
              </a:r>
            </a:p>
          </p:txBody>
        </p:sp>
      </p:grpSp>
      <p:sp>
        <p:nvSpPr>
          <p:cNvPr id="27652" name="Rectangle 2"/>
          <p:cNvSpPr>
            <a:spLocks noChangeArrowheads="1"/>
          </p:cNvSpPr>
          <p:nvPr/>
        </p:nvSpPr>
        <p:spPr bwMode="auto">
          <a:xfrm>
            <a:off x="0" y="2290763"/>
            <a:ext cx="9144000" cy="2579687"/>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s-ES"/>
          </a:p>
        </p:txBody>
      </p:sp>
      <p:sp>
        <p:nvSpPr>
          <p:cNvPr id="27653" name="Text Box 15"/>
          <p:cNvSpPr txBox="1">
            <a:spLocks noChangeArrowheads="1"/>
          </p:cNvSpPr>
          <p:nvPr/>
        </p:nvSpPr>
        <p:spPr bwMode="auto">
          <a:xfrm>
            <a:off x="2428875" y="2819400"/>
            <a:ext cx="6248400" cy="1938992"/>
          </a:xfrm>
          <a:prstGeom prst="rect">
            <a:avLst/>
          </a:prstGeom>
          <a:noFill/>
          <a:ln w="9525">
            <a:noFill/>
            <a:miter lim="800000"/>
            <a:headEnd/>
            <a:tailEnd/>
          </a:ln>
        </p:spPr>
        <p:txBody>
          <a:bodyPr>
            <a:spAutoFit/>
          </a:bodyPr>
          <a:lstStyle/>
          <a:p>
            <a:pPr>
              <a:spcBef>
                <a:spcPct val="50000"/>
              </a:spcBef>
            </a:pPr>
            <a:r>
              <a:rPr lang="en-US" i="1" dirty="0" smtClean="0">
                <a:solidFill>
                  <a:schemeClr val="bg1"/>
                </a:solidFill>
                <a:latin typeface="Calibri" pitchFamily="34" charset="0"/>
              </a:rPr>
              <a:t>FCC is ready to participate in the development of PPP projects in the US and particularly in Florida</a:t>
            </a:r>
            <a:endParaRPr lang="en-US" i="1" dirty="0">
              <a:solidFill>
                <a:schemeClr val="bg1"/>
              </a:solidFill>
              <a:latin typeface="Calibri" pitchFamily="34" charset="0"/>
            </a:endParaRPr>
          </a:p>
          <a:p>
            <a:pPr>
              <a:spcBef>
                <a:spcPct val="50000"/>
              </a:spcBef>
            </a:pPr>
            <a:endParaRPr lang="en-US" i="1" dirty="0">
              <a:solidFill>
                <a:schemeClr val="bg1"/>
              </a:solidFill>
              <a:latin typeface="Calibri" pitchFamily="34" charset="0"/>
            </a:endParaRPr>
          </a:p>
          <a:p>
            <a:pPr>
              <a:spcBef>
                <a:spcPct val="50000"/>
              </a:spcBef>
            </a:pPr>
            <a:r>
              <a:rPr lang="en-US" i="1" dirty="0">
                <a:solidFill>
                  <a:schemeClr val="bg1"/>
                </a:solidFill>
                <a:latin typeface="Calibri" pitchFamily="34"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4"/>
          <p:cNvSpPr>
            <a:spLocks noChangeArrowheads="1"/>
          </p:cNvSpPr>
          <p:nvPr/>
        </p:nvSpPr>
        <p:spPr bwMode="auto">
          <a:xfrm>
            <a:off x="0" y="2290763"/>
            <a:ext cx="9144000" cy="2665412"/>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n-US"/>
          </a:p>
        </p:txBody>
      </p:sp>
      <p:sp>
        <p:nvSpPr>
          <p:cNvPr id="12291" name="Rectangle 6"/>
          <p:cNvSpPr txBox="1">
            <a:spLocks noGrp="1" noChangeArrowheads="1"/>
          </p:cNvSpPr>
          <p:nvPr/>
        </p:nvSpPr>
        <p:spPr bwMode="auto">
          <a:xfrm>
            <a:off x="7061200" y="6573838"/>
            <a:ext cx="1905000" cy="136525"/>
          </a:xfrm>
          <a:prstGeom prst="rect">
            <a:avLst/>
          </a:prstGeom>
          <a:noFill/>
          <a:ln w="9525">
            <a:noFill/>
            <a:miter lim="800000"/>
            <a:headEnd/>
            <a:tailEnd/>
          </a:ln>
        </p:spPr>
        <p:txBody>
          <a:bodyPr lIns="0" tIns="0" rIns="0" bIns="0">
            <a:spAutoFit/>
          </a:bodyPr>
          <a:lstStyle/>
          <a:p>
            <a:pPr algn="r" eaLnBrk="0" hangingPunct="0">
              <a:spcBef>
                <a:spcPct val="50000"/>
              </a:spcBef>
            </a:pPr>
            <a:fld id="{82A6DABB-B1CE-4448-846F-59BB0915DBB3}" type="slidenum">
              <a:rPr lang="en-US" sz="900">
                <a:solidFill>
                  <a:srgbClr val="003F87"/>
                </a:solidFill>
              </a:rPr>
              <a:pPr algn="r" eaLnBrk="0" hangingPunct="0">
                <a:spcBef>
                  <a:spcPct val="50000"/>
                </a:spcBef>
              </a:pPr>
              <a:t>3</a:t>
            </a:fld>
            <a:endParaRPr lang="en-US" sz="900">
              <a:solidFill>
                <a:srgbClr val="003F87"/>
              </a:solidFill>
            </a:endParaRPr>
          </a:p>
        </p:txBody>
      </p:sp>
      <p:sp>
        <p:nvSpPr>
          <p:cNvPr id="24579" name="Text Box 3"/>
          <p:cNvSpPr txBox="1">
            <a:spLocks noChangeArrowheads="1"/>
          </p:cNvSpPr>
          <p:nvPr/>
        </p:nvSpPr>
        <p:spPr bwMode="auto">
          <a:xfrm>
            <a:off x="6330950" y="123167"/>
            <a:ext cx="2303463" cy="4664075"/>
          </a:xfrm>
          <a:prstGeom prst="rect">
            <a:avLst/>
          </a:prstGeom>
          <a:noFill/>
          <a:ln w="9525">
            <a:noFill/>
            <a:miter lim="800000"/>
            <a:headEnd/>
            <a:tailEnd/>
          </a:ln>
        </p:spPr>
        <p:txBody>
          <a:bodyPr wrap="none">
            <a:spAutoFit/>
          </a:bodyPr>
          <a:lstStyle/>
          <a:p>
            <a:pPr eaLnBrk="0" hangingPunct="0">
              <a:defRPr/>
            </a:pPr>
            <a:r>
              <a:rPr lang="es-ES_tradnl" sz="30000" b="1" dirty="0">
                <a:solidFill>
                  <a:srgbClr val="003F87">
                    <a:alpha val="67999"/>
                  </a:srgbClr>
                </a:solidFill>
                <a:latin typeface="Arial" charset="0"/>
                <a:ea typeface="ＭＳ Ｐゴシック" charset="-128"/>
                <a:cs typeface="+mn-cs"/>
              </a:rPr>
              <a:t>1</a:t>
            </a:r>
            <a:endParaRPr lang="es-ES_tradnl" dirty="0">
              <a:solidFill>
                <a:srgbClr val="003F87"/>
              </a:solidFill>
              <a:latin typeface="Arial" charset="0"/>
              <a:ea typeface="ＭＳ Ｐゴシック" charset="-128"/>
              <a:cs typeface="+mn-cs"/>
            </a:endParaRPr>
          </a:p>
        </p:txBody>
      </p:sp>
      <p:pic>
        <p:nvPicPr>
          <p:cNvPr id="12293" name="Picture 6" descr="FCC"/>
          <p:cNvPicPr>
            <a:picLocks noChangeAspect="1" noChangeArrowheads="1"/>
          </p:cNvPicPr>
          <p:nvPr/>
        </p:nvPicPr>
        <p:blipFill>
          <a:blip r:embed="rId3"/>
          <a:srcRect/>
          <a:stretch>
            <a:fillRect/>
          </a:stretch>
        </p:blipFill>
        <p:spPr bwMode="auto">
          <a:xfrm>
            <a:off x="709613" y="368300"/>
            <a:ext cx="1798637" cy="1016000"/>
          </a:xfrm>
          <a:prstGeom prst="rect">
            <a:avLst/>
          </a:prstGeom>
          <a:noFill/>
          <a:ln w="9525">
            <a:noFill/>
            <a:miter lim="800000"/>
            <a:headEnd/>
            <a:tailEnd/>
          </a:ln>
        </p:spPr>
      </p:pic>
      <p:sp>
        <p:nvSpPr>
          <p:cNvPr id="12294" name="Text Box 8"/>
          <p:cNvSpPr txBox="1">
            <a:spLocks noChangeArrowheads="1"/>
          </p:cNvSpPr>
          <p:nvPr/>
        </p:nvSpPr>
        <p:spPr bwMode="auto">
          <a:xfrm>
            <a:off x="1157288" y="1446213"/>
            <a:ext cx="1089025" cy="182562"/>
          </a:xfrm>
          <a:prstGeom prst="rect">
            <a:avLst/>
          </a:prstGeom>
          <a:noFill/>
          <a:ln w="9525">
            <a:noFill/>
            <a:miter lim="800000"/>
            <a:headEnd/>
            <a:tailEnd/>
          </a:ln>
        </p:spPr>
        <p:txBody>
          <a:bodyPr wrap="none" lIns="0" tIns="0" rIns="0" bIns="0">
            <a:spAutoFit/>
          </a:bodyPr>
          <a:lstStyle/>
          <a:p>
            <a:pPr eaLnBrk="0" hangingPunct="0"/>
            <a:r>
              <a:rPr lang="en-US" sz="1200" i="1">
                <a:solidFill>
                  <a:srgbClr val="003F87"/>
                </a:solidFill>
              </a:rPr>
              <a:t>Citizen Services</a:t>
            </a:r>
          </a:p>
        </p:txBody>
      </p:sp>
      <p:sp>
        <p:nvSpPr>
          <p:cNvPr id="12297" name="Rectangle 16"/>
          <p:cNvSpPr>
            <a:spLocks noChangeArrowheads="1"/>
          </p:cNvSpPr>
          <p:nvPr/>
        </p:nvSpPr>
        <p:spPr bwMode="auto">
          <a:xfrm>
            <a:off x="8239125" y="6256338"/>
            <a:ext cx="904875" cy="601662"/>
          </a:xfrm>
          <a:prstGeom prst="rect">
            <a:avLst/>
          </a:prstGeom>
          <a:solidFill>
            <a:srgbClr val="FFFFFF"/>
          </a:solidFill>
          <a:ln w="9525">
            <a:noFill/>
            <a:miter lim="800000"/>
            <a:headEnd/>
            <a:tailEnd/>
          </a:ln>
        </p:spPr>
        <p:txBody>
          <a:bodyPr wrap="none" anchor="ctr"/>
          <a:lstStyle/>
          <a:p>
            <a:endParaRPr lang="en-US"/>
          </a:p>
        </p:txBody>
      </p:sp>
      <p:sp>
        <p:nvSpPr>
          <p:cNvPr id="12298" name="Text Box 4"/>
          <p:cNvSpPr txBox="1">
            <a:spLocks noChangeArrowheads="1"/>
          </p:cNvSpPr>
          <p:nvPr/>
        </p:nvSpPr>
        <p:spPr bwMode="auto">
          <a:xfrm>
            <a:off x="1165225" y="2441935"/>
            <a:ext cx="4484948" cy="307777"/>
          </a:xfrm>
          <a:prstGeom prst="rect">
            <a:avLst/>
          </a:prstGeom>
          <a:noFill/>
          <a:ln w="9525">
            <a:noFill/>
            <a:miter lim="800000"/>
            <a:headEnd/>
            <a:tailEnd/>
          </a:ln>
        </p:spPr>
        <p:txBody>
          <a:bodyPr wrap="square" lIns="0" tIns="0" rIns="0" bIns="0">
            <a:spAutoFit/>
          </a:bodyPr>
          <a:lstStyle/>
          <a:p>
            <a:pPr eaLnBrk="0" hangingPunct="0">
              <a:spcBef>
                <a:spcPct val="50000"/>
              </a:spcBef>
            </a:pPr>
            <a:r>
              <a:rPr lang="en-GB" sz="2000" b="1" dirty="0" smtClean="0">
                <a:solidFill>
                  <a:schemeClr val="bg1"/>
                </a:solidFill>
              </a:rPr>
              <a:t>FCC Group</a:t>
            </a:r>
            <a:endParaRPr lang="en-GB" sz="2000" b="1" dirty="0">
              <a:solidFill>
                <a:schemeClr val="bg1"/>
              </a:solidFill>
            </a:endParaRPr>
          </a:p>
        </p:txBody>
      </p:sp>
      <p:sp>
        <p:nvSpPr>
          <p:cNvPr id="12299" name="Text Box 5"/>
          <p:cNvSpPr txBox="1">
            <a:spLocks noChangeArrowheads="1"/>
          </p:cNvSpPr>
          <p:nvPr/>
        </p:nvSpPr>
        <p:spPr bwMode="auto">
          <a:xfrm>
            <a:off x="1441450" y="2846748"/>
            <a:ext cx="4716282" cy="2077492"/>
          </a:xfrm>
          <a:prstGeom prst="rect">
            <a:avLst/>
          </a:prstGeom>
          <a:noFill/>
          <a:ln w="9525">
            <a:noFill/>
            <a:miter lim="800000"/>
            <a:headEnd/>
            <a:tailEnd/>
          </a:ln>
        </p:spPr>
        <p:txBody>
          <a:bodyPr wrap="square" lIns="0" tIns="0" rIns="0" bIns="0">
            <a:spAutoFit/>
          </a:bodyPr>
          <a:lstStyle/>
          <a:p>
            <a:pPr eaLnBrk="0" hangingPunct="0">
              <a:lnSpc>
                <a:spcPct val="150000"/>
              </a:lnSpc>
            </a:pPr>
            <a:r>
              <a:rPr lang="en-GB" sz="1500" b="1" i="1" dirty="0" smtClean="0">
                <a:solidFill>
                  <a:schemeClr val="bg1"/>
                </a:solidFill>
              </a:rPr>
              <a:t>1.1  Environmental Services, Water &amp; Infrastructure</a:t>
            </a:r>
          </a:p>
          <a:p>
            <a:pPr eaLnBrk="0" hangingPunct="0">
              <a:lnSpc>
                <a:spcPct val="150000"/>
              </a:lnSpc>
            </a:pPr>
            <a:r>
              <a:rPr lang="en-GB" sz="1500" b="1" i="1" dirty="0" smtClean="0">
                <a:solidFill>
                  <a:schemeClr val="bg1"/>
                </a:solidFill>
              </a:rPr>
              <a:t>1.2  Leading position</a:t>
            </a:r>
          </a:p>
          <a:p>
            <a:pPr eaLnBrk="0" hangingPunct="0">
              <a:lnSpc>
                <a:spcPct val="150000"/>
              </a:lnSpc>
            </a:pPr>
            <a:r>
              <a:rPr lang="en-GB" sz="1500" b="1" i="1" dirty="0" smtClean="0">
                <a:solidFill>
                  <a:schemeClr val="bg1"/>
                </a:solidFill>
              </a:rPr>
              <a:t>1.3  Diversified business </a:t>
            </a:r>
            <a:r>
              <a:rPr lang="en-GB" sz="1500" b="1" i="1" dirty="0" smtClean="0">
                <a:solidFill>
                  <a:schemeClr val="bg1"/>
                </a:solidFill>
              </a:rPr>
              <a:t>model</a:t>
            </a:r>
          </a:p>
          <a:p>
            <a:pPr eaLnBrk="0" hangingPunct="0">
              <a:lnSpc>
                <a:spcPct val="150000"/>
              </a:lnSpc>
            </a:pPr>
            <a:r>
              <a:rPr lang="en-GB" sz="1500" b="1" i="1" dirty="0" smtClean="0">
                <a:solidFill>
                  <a:schemeClr val="bg1"/>
                </a:solidFill>
              </a:rPr>
              <a:t>1.4  </a:t>
            </a:r>
            <a:r>
              <a:rPr lang="en-US" sz="1500" b="1" i="1" dirty="0" smtClean="0">
                <a:solidFill>
                  <a:schemeClr val="bg1"/>
                </a:solidFill>
              </a:rPr>
              <a:t>A </a:t>
            </a:r>
            <a:r>
              <a:rPr lang="en-US" sz="1500" b="1" i="1" dirty="0" smtClean="0">
                <a:solidFill>
                  <a:schemeClr val="bg1"/>
                </a:solidFill>
              </a:rPr>
              <a:t>global PPP </a:t>
            </a:r>
            <a:r>
              <a:rPr lang="en-US" sz="1500" b="1" i="1" dirty="0" smtClean="0">
                <a:solidFill>
                  <a:schemeClr val="bg1"/>
                </a:solidFill>
              </a:rPr>
              <a:t>leader</a:t>
            </a:r>
          </a:p>
          <a:p>
            <a:pPr eaLnBrk="0" hangingPunct="0">
              <a:lnSpc>
                <a:spcPct val="150000"/>
              </a:lnSpc>
            </a:pPr>
            <a:r>
              <a:rPr lang="en-US" sz="1500" b="1" i="1" dirty="0" smtClean="0">
                <a:solidFill>
                  <a:schemeClr val="bg1"/>
                </a:solidFill>
              </a:rPr>
              <a:t>1.5  Strategic Plan Initiatives</a:t>
            </a:r>
            <a:endParaRPr lang="en-US" sz="1500" b="1" i="1" dirty="0" smtClean="0">
              <a:solidFill>
                <a:schemeClr val="bg1"/>
              </a:solidFill>
            </a:endParaRPr>
          </a:p>
          <a:p>
            <a:pPr eaLnBrk="0" hangingPunct="0">
              <a:lnSpc>
                <a:spcPct val="150000"/>
              </a:lnSpc>
            </a:pPr>
            <a:endParaRPr lang="en-GB" sz="1500" b="1"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932363" y="1818882"/>
            <a:ext cx="4030662" cy="3673475"/>
            <a:chOff x="3560" y="1207"/>
            <a:chExt cx="2086" cy="2086"/>
          </a:xfrm>
        </p:grpSpPr>
        <p:pic>
          <p:nvPicPr>
            <p:cNvPr id="171016" name="Picture 5" descr="C:\Documents and Settings\fmartinm.FCCSG\Configuración local\Archivos temporales de Internet\Content.IE5\IJA4IWYE\MCj04380680000[1].png"/>
            <p:cNvPicPr>
              <a:picLocks noChangeAspect="1" noChangeArrowheads="1"/>
            </p:cNvPicPr>
            <p:nvPr/>
          </p:nvPicPr>
          <p:blipFill>
            <a:blip r:embed="rId3" cstate="print"/>
            <a:srcRect/>
            <a:stretch>
              <a:fillRect/>
            </a:stretch>
          </p:blipFill>
          <p:spPr bwMode="auto">
            <a:xfrm>
              <a:off x="3560" y="1207"/>
              <a:ext cx="2086" cy="2086"/>
            </a:xfrm>
            <a:prstGeom prst="rect">
              <a:avLst/>
            </a:prstGeom>
            <a:noFill/>
            <a:ln w="9525">
              <a:noFill/>
              <a:miter lim="800000"/>
              <a:headEnd/>
              <a:tailEnd/>
            </a:ln>
          </p:spPr>
        </p:pic>
        <p:sp>
          <p:nvSpPr>
            <p:cNvPr id="171017" name="Rectangle 9"/>
            <p:cNvSpPr>
              <a:spLocks noChangeArrowheads="1"/>
            </p:cNvSpPr>
            <p:nvPr/>
          </p:nvSpPr>
          <p:spPr bwMode="auto">
            <a:xfrm>
              <a:off x="3696" y="1207"/>
              <a:ext cx="1906" cy="1996"/>
            </a:xfrm>
            <a:prstGeom prst="rect">
              <a:avLst/>
            </a:prstGeom>
            <a:solidFill>
              <a:srgbClr val="FFFFFF">
                <a:alpha val="35001"/>
              </a:srgbClr>
            </a:solidFill>
            <a:ln w="9525">
              <a:noFill/>
              <a:miter lim="800000"/>
              <a:headEnd/>
              <a:tailEnd/>
            </a:ln>
            <a:effectLst/>
          </p:spPr>
          <p:txBody>
            <a:bodyPr wrap="none" anchor="ctr"/>
            <a:lstStyle/>
            <a:p>
              <a:endParaRPr lang="en-US" sz="1800">
                <a:solidFill>
                  <a:srgbClr val="000000"/>
                </a:solidFill>
                <a:latin typeface="Trebuchet MS" pitchFamily="34" charset="0"/>
                <a:ea typeface="+mn-ea"/>
                <a:cs typeface="+mn-cs"/>
              </a:endParaRPr>
            </a:p>
          </p:txBody>
        </p:sp>
      </p:grpSp>
      <p:sp>
        <p:nvSpPr>
          <p:cNvPr id="171010" name="Rectangle 5"/>
          <p:cNvSpPr>
            <a:spLocks noChangeArrowheads="1"/>
          </p:cNvSpPr>
          <p:nvPr/>
        </p:nvSpPr>
        <p:spPr bwMode="auto">
          <a:xfrm>
            <a:off x="0" y="0"/>
            <a:ext cx="9144000" cy="6858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n-US">
              <a:solidFill>
                <a:srgbClr val="000000"/>
              </a:solidFill>
            </a:endParaRPr>
          </a:p>
        </p:txBody>
      </p:sp>
      <p:sp>
        <p:nvSpPr>
          <p:cNvPr id="171012" name="Text Box 22"/>
          <p:cNvSpPr txBox="1">
            <a:spLocks noChangeArrowheads="1"/>
          </p:cNvSpPr>
          <p:nvPr/>
        </p:nvSpPr>
        <p:spPr bwMode="auto">
          <a:xfrm>
            <a:off x="481013" y="992166"/>
            <a:ext cx="5603875" cy="5539978"/>
          </a:xfrm>
          <a:prstGeom prst="rect">
            <a:avLst/>
          </a:prstGeom>
          <a:noFill/>
          <a:ln w="9525" algn="ctr">
            <a:noFill/>
            <a:miter lim="800000"/>
            <a:headEnd/>
            <a:tailEnd/>
          </a:ln>
          <a:effectLst/>
        </p:spPr>
        <p:txBody>
          <a:bodyPr lIns="0" tIns="0" rIns="0" bIns="0">
            <a:spAutoFit/>
          </a:bodyPr>
          <a:lstStyle/>
          <a:p>
            <a:pPr marL="446088" lvl="1" indent="-255588" eaLnBrk="0" hangingPunct="0">
              <a:lnSpc>
                <a:spcPct val="150000"/>
              </a:lnSpc>
              <a:spcBef>
                <a:spcPct val="85000"/>
              </a:spcBef>
              <a:spcAft>
                <a:spcPct val="40000"/>
              </a:spcAft>
              <a:buClr>
                <a:srgbClr val="17732F"/>
              </a:buClr>
              <a:buFont typeface="Wingdings" pitchFamily="2" charset="2"/>
              <a:buChar char="§"/>
            </a:pPr>
            <a:r>
              <a:rPr lang="en-US" sz="1600" b="1" dirty="0">
                <a:solidFill>
                  <a:srgbClr val="003F87"/>
                </a:solidFill>
              </a:rPr>
              <a:t>Leading Group in Environmental </a:t>
            </a:r>
            <a:r>
              <a:rPr lang="en-US" sz="1600" b="1" dirty="0" smtClean="0">
                <a:solidFill>
                  <a:srgbClr val="003F87"/>
                </a:solidFill>
              </a:rPr>
              <a:t>Services, Water and </a:t>
            </a:r>
            <a:r>
              <a:rPr lang="en-US" sz="1600" b="1" dirty="0">
                <a:solidFill>
                  <a:srgbClr val="003F87"/>
                </a:solidFill>
              </a:rPr>
              <a:t>Infrastructure </a:t>
            </a:r>
            <a:r>
              <a:rPr lang="en-US" sz="1600" b="1" dirty="0" smtClean="0">
                <a:solidFill>
                  <a:srgbClr val="003F87"/>
                </a:solidFill>
              </a:rPr>
              <a:t>development</a:t>
            </a:r>
            <a:endParaRPr lang="en-US" sz="1600" b="1" dirty="0">
              <a:solidFill>
                <a:srgbClr val="003F87"/>
              </a:solidFill>
            </a:endParaRPr>
          </a:p>
          <a:p>
            <a:pPr marL="446088" lvl="1" indent="-255588" eaLnBrk="0" hangingPunct="0">
              <a:lnSpc>
                <a:spcPct val="150000"/>
              </a:lnSpc>
              <a:spcBef>
                <a:spcPct val="85000"/>
              </a:spcBef>
              <a:spcAft>
                <a:spcPct val="40000"/>
              </a:spcAft>
              <a:buClr>
                <a:srgbClr val="17732F"/>
              </a:buClr>
              <a:buFont typeface="Wingdings" pitchFamily="2" charset="2"/>
              <a:buChar char="§"/>
            </a:pPr>
            <a:r>
              <a:rPr lang="en-US" sz="1600" b="1" dirty="0" smtClean="0">
                <a:solidFill>
                  <a:srgbClr val="003F87"/>
                </a:solidFill>
              </a:rPr>
              <a:t>€ 6.7 </a:t>
            </a:r>
            <a:r>
              <a:rPr lang="en-US" sz="1600" b="1" dirty="0" err="1" smtClean="0">
                <a:solidFill>
                  <a:srgbClr val="003F87"/>
                </a:solidFill>
              </a:rPr>
              <a:t>Bn</a:t>
            </a:r>
            <a:r>
              <a:rPr lang="en-US" sz="1600" b="1" dirty="0" smtClean="0">
                <a:solidFill>
                  <a:srgbClr val="003F87"/>
                </a:solidFill>
              </a:rPr>
              <a:t> revenues and                                                   € 720 </a:t>
            </a:r>
            <a:r>
              <a:rPr lang="en-US" sz="1600" b="1" dirty="0" err="1" smtClean="0">
                <a:solidFill>
                  <a:srgbClr val="003F87"/>
                </a:solidFill>
              </a:rPr>
              <a:t>Mn</a:t>
            </a:r>
            <a:r>
              <a:rPr lang="en-US" sz="1600" b="1" dirty="0" smtClean="0">
                <a:solidFill>
                  <a:srgbClr val="003F87"/>
                </a:solidFill>
              </a:rPr>
              <a:t> EBITDA in 2013</a:t>
            </a:r>
            <a:endParaRPr lang="en-US" sz="1600" b="1" baseline="30000" dirty="0">
              <a:solidFill>
                <a:srgbClr val="003F87"/>
              </a:solidFill>
            </a:endParaRPr>
          </a:p>
          <a:p>
            <a:pPr marL="446088" lvl="1" indent="-255588" eaLnBrk="0" hangingPunct="0">
              <a:lnSpc>
                <a:spcPct val="150000"/>
              </a:lnSpc>
              <a:spcBef>
                <a:spcPct val="85000"/>
              </a:spcBef>
              <a:spcAft>
                <a:spcPct val="40000"/>
              </a:spcAft>
              <a:buClr>
                <a:srgbClr val="17732F"/>
              </a:buClr>
              <a:buFont typeface="Wingdings" pitchFamily="2" charset="2"/>
              <a:buChar char="§"/>
            </a:pPr>
            <a:r>
              <a:rPr lang="en-US" sz="1600" b="1" dirty="0">
                <a:solidFill>
                  <a:srgbClr val="003F87"/>
                </a:solidFill>
              </a:rPr>
              <a:t>Over </a:t>
            </a:r>
            <a:r>
              <a:rPr lang="en-US" sz="1600" b="1" dirty="0" smtClean="0">
                <a:solidFill>
                  <a:srgbClr val="003F87"/>
                </a:solidFill>
              </a:rPr>
              <a:t>55.000 employees</a:t>
            </a:r>
            <a:endParaRPr lang="en-US" sz="1600" b="1" dirty="0">
              <a:solidFill>
                <a:srgbClr val="003F87"/>
              </a:solidFill>
            </a:endParaRPr>
          </a:p>
          <a:p>
            <a:pPr marL="446088" lvl="1" indent="-255588" eaLnBrk="0" hangingPunct="0">
              <a:lnSpc>
                <a:spcPct val="150000"/>
              </a:lnSpc>
              <a:spcBef>
                <a:spcPct val="85000"/>
              </a:spcBef>
              <a:spcAft>
                <a:spcPct val="40000"/>
              </a:spcAft>
              <a:buClr>
                <a:srgbClr val="17732F"/>
              </a:buClr>
              <a:buFont typeface="Wingdings" pitchFamily="2" charset="2"/>
              <a:buChar char="§"/>
            </a:pPr>
            <a:r>
              <a:rPr lang="en-US" sz="1600" b="1" dirty="0">
                <a:solidFill>
                  <a:srgbClr val="003F87"/>
                </a:solidFill>
              </a:rPr>
              <a:t>Diversified business model </a:t>
            </a:r>
          </a:p>
          <a:p>
            <a:pPr marL="446088" lvl="1" indent="-255588" eaLnBrk="0" hangingPunct="0">
              <a:lnSpc>
                <a:spcPct val="150000"/>
              </a:lnSpc>
              <a:spcBef>
                <a:spcPct val="85000"/>
              </a:spcBef>
              <a:spcAft>
                <a:spcPct val="40000"/>
              </a:spcAft>
              <a:buClr>
                <a:srgbClr val="17732F"/>
              </a:buClr>
              <a:buFont typeface="Wingdings" pitchFamily="2" charset="2"/>
              <a:buChar char="§"/>
            </a:pPr>
            <a:r>
              <a:rPr lang="en-US" sz="1600" b="1" dirty="0" smtClean="0">
                <a:solidFill>
                  <a:srgbClr val="003F87"/>
                </a:solidFill>
              </a:rPr>
              <a:t>Operating in over 20 countries / 42% of         revenues come from international markets</a:t>
            </a:r>
            <a:endParaRPr lang="en-US" sz="1600" i="1" dirty="0" smtClean="0">
              <a:solidFill>
                <a:srgbClr val="003F87"/>
              </a:solidFill>
            </a:endParaRPr>
          </a:p>
          <a:p>
            <a:pPr marL="446088" lvl="1" indent="-255588" eaLnBrk="0" hangingPunct="0">
              <a:lnSpc>
                <a:spcPct val="150000"/>
              </a:lnSpc>
              <a:spcBef>
                <a:spcPct val="85000"/>
              </a:spcBef>
              <a:spcAft>
                <a:spcPct val="40000"/>
              </a:spcAft>
              <a:buClr>
                <a:srgbClr val="17732F"/>
              </a:buClr>
              <a:buFont typeface="Wingdings" pitchFamily="2" charset="2"/>
              <a:buChar char="§"/>
            </a:pPr>
            <a:r>
              <a:rPr lang="en-US" sz="1600" b="1" dirty="0" smtClean="0">
                <a:solidFill>
                  <a:srgbClr val="003F87"/>
                </a:solidFill>
              </a:rPr>
              <a:t>High </a:t>
            </a:r>
            <a:r>
              <a:rPr lang="en-US" sz="1600" b="1" dirty="0">
                <a:solidFill>
                  <a:srgbClr val="003F87"/>
                </a:solidFill>
              </a:rPr>
              <a:t>income </a:t>
            </a:r>
            <a:r>
              <a:rPr lang="en-US" sz="1600" b="1" dirty="0" smtClean="0">
                <a:solidFill>
                  <a:srgbClr val="003F87"/>
                </a:solidFill>
              </a:rPr>
              <a:t>visibility</a:t>
            </a:r>
          </a:p>
          <a:p>
            <a:pPr marL="446088" lvl="1" indent="-255588" eaLnBrk="0" hangingPunct="0">
              <a:lnSpc>
                <a:spcPct val="150000"/>
              </a:lnSpc>
              <a:spcBef>
                <a:spcPct val="85000"/>
              </a:spcBef>
              <a:spcAft>
                <a:spcPct val="40000"/>
              </a:spcAft>
              <a:buClr>
                <a:srgbClr val="17732F"/>
              </a:buClr>
              <a:buFont typeface="Wingdings" pitchFamily="2" charset="2"/>
              <a:buChar char="§"/>
            </a:pPr>
            <a:r>
              <a:rPr lang="en-US" sz="1600" b="1" dirty="0" smtClean="0">
                <a:solidFill>
                  <a:srgbClr val="003F87"/>
                </a:solidFill>
              </a:rPr>
              <a:t>Permanent presence in the Florida since 2008</a:t>
            </a:r>
            <a:endParaRPr lang="en-US" sz="1600" b="1" dirty="0">
              <a:solidFill>
                <a:srgbClr val="003F87"/>
              </a:solidFill>
            </a:endParaRPr>
          </a:p>
        </p:txBody>
      </p:sp>
      <p:sp>
        <p:nvSpPr>
          <p:cNvPr id="9" name="Text Box 16"/>
          <p:cNvSpPr txBox="1">
            <a:spLocks noChangeArrowheads="1"/>
          </p:cNvSpPr>
          <p:nvPr/>
        </p:nvSpPr>
        <p:spPr bwMode="auto">
          <a:xfrm>
            <a:off x="2047875" y="182563"/>
            <a:ext cx="6824663" cy="369887"/>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smtClean="0">
                <a:solidFill>
                  <a:schemeClr val="bg1"/>
                </a:solidFill>
              </a:rPr>
              <a:t>FCC Group</a:t>
            </a:r>
            <a:endParaRPr lang="en-US" b="1" dirty="0">
              <a:solidFill>
                <a:schemeClr val="bg1"/>
              </a:solidFill>
            </a:endParaRPr>
          </a:p>
        </p:txBody>
      </p:sp>
      <p:pic>
        <p:nvPicPr>
          <p:cNvPr id="10" name="Picture 30" descr="FCC blanco"/>
          <p:cNvPicPr>
            <a:picLocks noChangeAspect="1" noChangeArrowheads="1"/>
          </p:cNvPicPr>
          <p:nvPr/>
        </p:nvPicPr>
        <p:blipFill>
          <a:blip r:embed="rId4"/>
          <a:srcRect/>
          <a:stretch>
            <a:fillRect/>
          </a:stretch>
        </p:blipFill>
        <p:spPr bwMode="auto">
          <a:xfrm>
            <a:off x="395288" y="168275"/>
            <a:ext cx="942975" cy="531813"/>
          </a:xfrm>
          <a:prstGeom prst="rect">
            <a:avLst/>
          </a:prstGeom>
          <a:noFill/>
          <a:ln w="9525">
            <a:noFill/>
            <a:miter lim="800000"/>
            <a:headEnd/>
            <a:tailEnd/>
          </a:ln>
        </p:spPr>
      </p:pic>
      <p:sp>
        <p:nvSpPr>
          <p:cNvPr id="11" name="Text Box 8"/>
          <p:cNvSpPr txBox="1">
            <a:spLocks noChangeArrowheads="1"/>
          </p:cNvSpPr>
          <p:nvPr/>
        </p:nvSpPr>
        <p:spPr bwMode="auto">
          <a:xfrm>
            <a:off x="1216025" y="454025"/>
            <a:ext cx="730250" cy="122238"/>
          </a:xfrm>
          <a:prstGeom prst="rect">
            <a:avLst/>
          </a:prstGeom>
          <a:noFill/>
          <a:ln w="9525">
            <a:noFill/>
            <a:miter lim="800000"/>
            <a:headEnd/>
            <a:tailEnd/>
          </a:ln>
        </p:spPr>
        <p:txBody>
          <a:bodyPr wrap="none" lIns="0" tIns="0" rIns="0" bIns="0">
            <a:spAutoFit/>
          </a:bodyPr>
          <a:lstStyle/>
          <a:p>
            <a:pPr eaLnBrk="0" hangingPunct="0"/>
            <a:r>
              <a:rPr lang="en-US" sz="800" i="1" dirty="0">
                <a:solidFill>
                  <a:schemeClr val="bg1"/>
                </a:solidFill>
              </a:rPr>
              <a:t>Citizen Services</a:t>
            </a:r>
          </a:p>
        </p:txBody>
      </p:sp>
      <p:sp>
        <p:nvSpPr>
          <p:cNvPr id="12" name="Rectangle 6"/>
          <p:cNvSpPr>
            <a:spLocks noGrp="1" noChangeArrowheads="1"/>
          </p:cNvSpPr>
          <p:nvPr>
            <p:ph type="sldNum" sz="quarter" idx="12"/>
          </p:nvPr>
        </p:nvSpPr>
        <p:spPr>
          <a:xfrm>
            <a:off x="7061200" y="6573838"/>
            <a:ext cx="1905000" cy="153888"/>
          </a:xfrm>
        </p:spPr>
        <p:txBody>
          <a:bodyPr/>
          <a:lstStyle/>
          <a:p>
            <a:pPr>
              <a:defRPr/>
            </a:pPr>
            <a:fld id="{8394EB68-7EAC-4409-83C5-3BF12EC1CBF5}" type="slidenum">
              <a:rPr lang="es-ES_tradnl" sz="1000" smtClean="0">
                <a:latin typeface="Arial" charset="0"/>
                <a:ea typeface="ＭＳ Ｐゴシック" charset="-128"/>
              </a:rPr>
              <a:pPr>
                <a:defRPr/>
              </a:pPr>
              <a:t>4</a:t>
            </a:fld>
            <a:endParaRPr lang="es-ES_tradnl" sz="1000" dirty="0" smtClean="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p:cNvPicPr>
            <a:picLocks noChangeAspect="1" noChangeArrowheads="1"/>
          </p:cNvPicPr>
          <p:nvPr/>
        </p:nvPicPr>
        <p:blipFill>
          <a:blip r:embed="rId3"/>
          <a:srcRect/>
          <a:stretch>
            <a:fillRect/>
          </a:stretch>
        </p:blipFill>
        <p:spPr bwMode="auto">
          <a:xfrm>
            <a:off x="-775502" y="1197750"/>
            <a:ext cx="10718156" cy="5720686"/>
          </a:xfrm>
          <a:prstGeom prst="rect">
            <a:avLst/>
          </a:prstGeom>
          <a:noFill/>
          <a:ln w="9525">
            <a:noFill/>
            <a:miter lim="800000"/>
            <a:headEnd/>
            <a:tailEnd/>
          </a:ln>
          <a:effectLst/>
        </p:spPr>
      </p:pic>
      <p:grpSp>
        <p:nvGrpSpPr>
          <p:cNvPr id="2" name="Group 207"/>
          <p:cNvGrpSpPr>
            <a:grpSpLocks/>
          </p:cNvGrpSpPr>
          <p:nvPr/>
        </p:nvGrpSpPr>
        <p:grpSpPr bwMode="auto">
          <a:xfrm>
            <a:off x="42532" y="572020"/>
            <a:ext cx="9144000" cy="6169025"/>
            <a:chOff x="0" y="434"/>
            <a:chExt cx="5760" cy="3886"/>
          </a:xfrm>
          <a:solidFill>
            <a:schemeClr val="bg1">
              <a:alpha val="40000"/>
            </a:schemeClr>
          </a:solidFill>
        </p:grpSpPr>
        <p:sp>
          <p:nvSpPr>
            <p:cNvPr id="246" name="Rectangle 208"/>
            <p:cNvSpPr>
              <a:spLocks noChangeArrowheads="1"/>
            </p:cNvSpPr>
            <p:nvPr/>
          </p:nvSpPr>
          <p:spPr bwMode="auto">
            <a:xfrm>
              <a:off x="0" y="434"/>
              <a:ext cx="5760" cy="3706"/>
            </a:xfrm>
            <a:prstGeom prst="rect">
              <a:avLst/>
            </a:prstGeom>
            <a:grpFill/>
            <a:ln w="9525">
              <a:noFill/>
              <a:miter lim="800000"/>
              <a:headEnd/>
              <a:tailEnd/>
            </a:ln>
          </p:spPr>
          <p:txBody>
            <a:bodyPr wrap="none" anchor="ctr"/>
            <a:lstStyle/>
            <a:p>
              <a:endParaRPr lang="en-US">
                <a:solidFill>
                  <a:srgbClr val="000000"/>
                </a:solidFill>
              </a:endParaRPr>
            </a:p>
          </p:txBody>
        </p:sp>
        <p:sp>
          <p:nvSpPr>
            <p:cNvPr id="247" name="Rectangle 209"/>
            <p:cNvSpPr>
              <a:spLocks noChangeArrowheads="1"/>
            </p:cNvSpPr>
            <p:nvPr/>
          </p:nvSpPr>
          <p:spPr bwMode="auto">
            <a:xfrm>
              <a:off x="0" y="4140"/>
              <a:ext cx="2857" cy="180"/>
            </a:xfrm>
            <a:prstGeom prst="rect">
              <a:avLst/>
            </a:prstGeom>
            <a:grpFill/>
            <a:ln w="9525">
              <a:noFill/>
              <a:miter lim="800000"/>
              <a:headEnd/>
              <a:tailEnd/>
            </a:ln>
          </p:spPr>
          <p:txBody>
            <a:bodyPr wrap="none" anchor="ctr"/>
            <a:lstStyle/>
            <a:p>
              <a:endParaRPr lang="en-US">
                <a:solidFill>
                  <a:srgbClr val="000000"/>
                </a:solidFill>
              </a:endParaRPr>
            </a:p>
          </p:txBody>
        </p:sp>
      </p:grpSp>
      <p:sp>
        <p:nvSpPr>
          <p:cNvPr id="173269" name="Rectangle 235"/>
          <p:cNvSpPr>
            <a:spLocks noChangeArrowheads="1"/>
          </p:cNvSpPr>
          <p:nvPr/>
        </p:nvSpPr>
        <p:spPr bwMode="auto">
          <a:xfrm>
            <a:off x="-808038" y="1571625"/>
            <a:ext cx="1092201" cy="4943475"/>
          </a:xfrm>
          <a:prstGeom prst="rect">
            <a:avLst/>
          </a:prstGeom>
          <a:solidFill>
            <a:schemeClr val="bg1"/>
          </a:solidFill>
          <a:ln w="9525">
            <a:solidFill>
              <a:schemeClr val="bg1"/>
            </a:solidFill>
            <a:miter lim="800000"/>
            <a:headEnd/>
            <a:tailEnd/>
          </a:ln>
        </p:spPr>
        <p:txBody>
          <a:bodyPr wrap="none" anchor="ctr"/>
          <a:lstStyle/>
          <a:p>
            <a:endParaRPr lang="en-US">
              <a:solidFill>
                <a:srgbClr val="000000"/>
              </a:solidFill>
            </a:endParaRPr>
          </a:p>
        </p:txBody>
      </p:sp>
      <p:sp>
        <p:nvSpPr>
          <p:cNvPr id="173266" name="Rectangle 5"/>
          <p:cNvSpPr>
            <a:spLocks noChangeArrowheads="1"/>
          </p:cNvSpPr>
          <p:nvPr/>
        </p:nvSpPr>
        <p:spPr bwMode="auto">
          <a:xfrm>
            <a:off x="0" y="0"/>
            <a:ext cx="9144000" cy="6858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n-US">
              <a:solidFill>
                <a:srgbClr val="000000"/>
              </a:solidFill>
            </a:endParaRPr>
          </a:p>
        </p:txBody>
      </p:sp>
      <p:sp>
        <p:nvSpPr>
          <p:cNvPr id="173272" name="Rectangle 216"/>
          <p:cNvSpPr>
            <a:spLocks noChangeArrowheads="1"/>
          </p:cNvSpPr>
          <p:nvPr/>
        </p:nvSpPr>
        <p:spPr bwMode="auto">
          <a:xfrm>
            <a:off x="2805113" y="5734050"/>
            <a:ext cx="5545137" cy="647700"/>
          </a:xfrm>
          <a:prstGeom prst="rect">
            <a:avLst/>
          </a:prstGeom>
          <a:solidFill>
            <a:srgbClr val="C0C0C0">
              <a:alpha val="5000"/>
            </a:srgbClr>
          </a:solidFill>
          <a:ln w="9525" algn="ctr">
            <a:noFill/>
            <a:miter lim="800000"/>
            <a:headEnd/>
            <a:tailEnd/>
          </a:ln>
          <a:effectLst/>
        </p:spPr>
        <p:txBody>
          <a:bodyPr wrap="none" anchor="ctr"/>
          <a:lstStyle/>
          <a:p>
            <a:endParaRPr lang="en-US" sz="1800">
              <a:solidFill>
                <a:srgbClr val="000000"/>
              </a:solidFill>
              <a:latin typeface="Trebuchet MS" pitchFamily="34" charset="0"/>
              <a:ea typeface="+mn-ea"/>
              <a:cs typeface="+mn-cs"/>
            </a:endParaRPr>
          </a:p>
        </p:txBody>
      </p:sp>
      <p:sp>
        <p:nvSpPr>
          <p:cNvPr id="173268" name="Rectangle 234"/>
          <p:cNvSpPr>
            <a:spLocks noChangeArrowheads="1"/>
          </p:cNvSpPr>
          <p:nvPr/>
        </p:nvSpPr>
        <p:spPr bwMode="auto">
          <a:xfrm>
            <a:off x="8855075" y="1358900"/>
            <a:ext cx="1174750" cy="5338763"/>
          </a:xfrm>
          <a:prstGeom prst="rect">
            <a:avLst/>
          </a:prstGeom>
          <a:solidFill>
            <a:schemeClr val="bg1"/>
          </a:solidFill>
          <a:ln w="9525">
            <a:solidFill>
              <a:schemeClr val="bg1"/>
            </a:solidFill>
            <a:miter lim="800000"/>
            <a:headEnd/>
            <a:tailEnd/>
          </a:ln>
        </p:spPr>
        <p:txBody>
          <a:bodyPr wrap="none" anchor="ctr"/>
          <a:lstStyle/>
          <a:p>
            <a:endParaRPr lang="en-US">
              <a:solidFill>
                <a:srgbClr val="000000"/>
              </a:solidFill>
            </a:endParaRPr>
          </a:p>
        </p:txBody>
      </p:sp>
      <p:sp>
        <p:nvSpPr>
          <p:cNvPr id="173273" name="Line 217"/>
          <p:cNvSpPr>
            <a:spLocks noChangeShapeType="1"/>
          </p:cNvSpPr>
          <p:nvPr/>
        </p:nvSpPr>
        <p:spPr bwMode="auto">
          <a:xfrm>
            <a:off x="4702048" y="3395663"/>
            <a:ext cx="583692" cy="175578"/>
          </a:xfrm>
          <a:prstGeom prst="line">
            <a:avLst/>
          </a:prstGeom>
          <a:noFill/>
          <a:ln w="12700">
            <a:solidFill>
              <a:srgbClr val="4D4D4D"/>
            </a:solidFill>
            <a:round/>
            <a:headEnd type="oval" w="med" len="med"/>
            <a:tailEnd type="stealth" w="med" len="med"/>
          </a:ln>
          <a:effectLst/>
        </p:spPr>
        <p:txBody>
          <a:bodyPr/>
          <a:lstStyle/>
          <a:p>
            <a:endParaRPr lang="en-US" sz="1800">
              <a:solidFill>
                <a:srgbClr val="000000"/>
              </a:solidFill>
              <a:latin typeface="Trebuchet MS" pitchFamily="34" charset="0"/>
              <a:ea typeface="+mn-ea"/>
              <a:cs typeface="+mn-cs"/>
            </a:endParaRPr>
          </a:p>
        </p:txBody>
      </p:sp>
      <p:sp>
        <p:nvSpPr>
          <p:cNvPr id="173275" name="Text Box 219"/>
          <p:cNvSpPr txBox="1">
            <a:spLocks noChangeArrowheads="1"/>
          </p:cNvSpPr>
          <p:nvPr/>
        </p:nvSpPr>
        <p:spPr bwMode="auto">
          <a:xfrm>
            <a:off x="6005716" y="3440715"/>
            <a:ext cx="2714625" cy="492443"/>
          </a:xfrm>
          <a:prstGeom prst="rect">
            <a:avLst/>
          </a:prstGeom>
          <a:noFill/>
          <a:ln w="9525">
            <a:noFill/>
            <a:miter lim="800000"/>
            <a:headEnd/>
            <a:tailEnd/>
          </a:ln>
          <a:effectLst/>
        </p:spPr>
        <p:txBody>
          <a:bodyPr>
            <a:spAutoFit/>
          </a:bodyPr>
          <a:lstStyle/>
          <a:p>
            <a:r>
              <a:rPr lang="en-US" sz="1300" b="1" dirty="0">
                <a:solidFill>
                  <a:srgbClr val="003F87"/>
                </a:solidFill>
              </a:rPr>
              <a:t>1</a:t>
            </a:r>
            <a:r>
              <a:rPr lang="en-US" sz="1300" b="1" baseline="30000" dirty="0">
                <a:solidFill>
                  <a:srgbClr val="003F87"/>
                </a:solidFill>
              </a:rPr>
              <a:t>st</a:t>
            </a:r>
            <a:r>
              <a:rPr lang="en-US" sz="1300" dirty="0">
                <a:solidFill>
                  <a:srgbClr val="003F87"/>
                </a:solidFill>
              </a:rPr>
              <a:t> in waste management in Austria and Eastern Europe</a:t>
            </a:r>
          </a:p>
        </p:txBody>
      </p:sp>
      <p:sp>
        <p:nvSpPr>
          <p:cNvPr id="173279" name="Text Box 223"/>
          <p:cNvSpPr txBox="1">
            <a:spLocks noChangeArrowheads="1"/>
          </p:cNvSpPr>
          <p:nvPr/>
        </p:nvSpPr>
        <p:spPr bwMode="auto">
          <a:xfrm>
            <a:off x="174935" y="2702207"/>
            <a:ext cx="2952532" cy="492443"/>
          </a:xfrm>
          <a:prstGeom prst="rect">
            <a:avLst/>
          </a:prstGeom>
          <a:noFill/>
          <a:ln w="9525">
            <a:noFill/>
            <a:miter lim="800000"/>
            <a:headEnd/>
            <a:tailEnd/>
          </a:ln>
          <a:effectLst/>
        </p:spPr>
        <p:txBody>
          <a:bodyPr wrap="square">
            <a:spAutoFit/>
          </a:bodyPr>
          <a:lstStyle/>
          <a:p>
            <a:pPr marL="176213" indent="-176213" algn="r"/>
            <a:r>
              <a:rPr lang="en-US" sz="1300" b="1" dirty="0">
                <a:solidFill>
                  <a:srgbClr val="003F87"/>
                </a:solidFill>
              </a:rPr>
              <a:t>1</a:t>
            </a:r>
            <a:r>
              <a:rPr lang="en-US" sz="1300" b="1" baseline="30000" dirty="0">
                <a:solidFill>
                  <a:srgbClr val="003F87"/>
                </a:solidFill>
              </a:rPr>
              <a:t>st</a:t>
            </a:r>
            <a:r>
              <a:rPr lang="en-US" sz="1300" dirty="0">
                <a:solidFill>
                  <a:srgbClr val="003F87"/>
                </a:solidFill>
              </a:rPr>
              <a:t> in environmental </a:t>
            </a:r>
            <a:r>
              <a:rPr lang="en-US" sz="1300" dirty="0" smtClean="0">
                <a:solidFill>
                  <a:srgbClr val="003F87"/>
                </a:solidFill>
              </a:rPr>
              <a:t>services and </a:t>
            </a:r>
            <a:endParaRPr lang="en-US" sz="1300" dirty="0">
              <a:solidFill>
                <a:srgbClr val="003F87"/>
              </a:solidFill>
            </a:endParaRPr>
          </a:p>
          <a:p>
            <a:pPr marL="176213" indent="-176213" algn="r"/>
            <a:r>
              <a:rPr lang="en-US" sz="1300" dirty="0" smtClean="0">
                <a:solidFill>
                  <a:srgbClr val="003F87"/>
                </a:solidFill>
              </a:rPr>
              <a:t>infrastructure construction in Spain</a:t>
            </a:r>
            <a:endParaRPr lang="en-US" sz="1300" dirty="0">
              <a:solidFill>
                <a:srgbClr val="003F87"/>
              </a:solidFill>
            </a:endParaRPr>
          </a:p>
        </p:txBody>
      </p:sp>
      <p:pic>
        <p:nvPicPr>
          <p:cNvPr id="173284" name="Picture 228" descr="ASA"/>
          <p:cNvPicPr>
            <a:picLocks noChangeAspect="1" noChangeArrowheads="1"/>
          </p:cNvPicPr>
          <p:nvPr/>
        </p:nvPicPr>
        <p:blipFill>
          <a:blip r:embed="rId4" cstate="print">
            <a:clrChange>
              <a:clrFrom>
                <a:srgbClr val="FDFDFD"/>
              </a:clrFrom>
              <a:clrTo>
                <a:srgbClr val="FDFDFD">
                  <a:alpha val="0"/>
                </a:srgbClr>
              </a:clrTo>
            </a:clrChange>
          </a:blip>
          <a:srcRect l="8502" t="21428" b="9184"/>
          <a:stretch>
            <a:fillRect/>
          </a:stretch>
        </p:blipFill>
        <p:spPr bwMode="auto">
          <a:xfrm>
            <a:off x="5380685" y="3501548"/>
            <a:ext cx="576263" cy="347662"/>
          </a:xfrm>
          <a:prstGeom prst="rect">
            <a:avLst/>
          </a:prstGeom>
          <a:noFill/>
        </p:spPr>
      </p:pic>
      <p:sp>
        <p:nvSpPr>
          <p:cNvPr id="173287" name="Text Box 231"/>
          <p:cNvSpPr txBox="1">
            <a:spLocks noChangeArrowheads="1"/>
          </p:cNvSpPr>
          <p:nvPr/>
        </p:nvSpPr>
        <p:spPr bwMode="auto">
          <a:xfrm>
            <a:off x="3402960" y="5010400"/>
            <a:ext cx="1493135" cy="492443"/>
          </a:xfrm>
          <a:prstGeom prst="rect">
            <a:avLst/>
          </a:prstGeom>
          <a:noFill/>
          <a:ln w="9525">
            <a:noFill/>
            <a:miter lim="800000"/>
            <a:headEnd/>
            <a:tailEnd/>
          </a:ln>
          <a:effectLst/>
        </p:spPr>
        <p:txBody>
          <a:bodyPr wrap="square">
            <a:spAutoFit/>
          </a:bodyPr>
          <a:lstStyle/>
          <a:p>
            <a:pPr algn="ctr"/>
            <a:r>
              <a:rPr lang="en-US" sz="1300" b="1" dirty="0" smtClean="0">
                <a:solidFill>
                  <a:srgbClr val="003F87"/>
                </a:solidFill>
              </a:rPr>
              <a:t>2</a:t>
            </a:r>
            <a:r>
              <a:rPr lang="en-US" sz="1300" b="1" baseline="30000" dirty="0" smtClean="0">
                <a:solidFill>
                  <a:srgbClr val="003F87"/>
                </a:solidFill>
              </a:rPr>
              <a:t>nd</a:t>
            </a:r>
            <a:r>
              <a:rPr lang="en-US" sz="1300" baseline="30000" dirty="0" smtClean="0">
                <a:solidFill>
                  <a:srgbClr val="003F87"/>
                </a:solidFill>
              </a:rPr>
              <a:t> </a:t>
            </a:r>
            <a:r>
              <a:rPr lang="en-US" sz="1300" dirty="0" smtClean="0">
                <a:solidFill>
                  <a:srgbClr val="003F87"/>
                </a:solidFill>
              </a:rPr>
              <a:t>cement producer in Spain</a:t>
            </a:r>
            <a:endParaRPr lang="en-US" sz="1300" dirty="0">
              <a:solidFill>
                <a:srgbClr val="003F87"/>
              </a:solidFill>
            </a:endParaRPr>
          </a:p>
        </p:txBody>
      </p:sp>
      <p:sp>
        <p:nvSpPr>
          <p:cNvPr id="173291" name="Text Box 235"/>
          <p:cNvSpPr txBox="1">
            <a:spLocks noChangeArrowheads="1"/>
          </p:cNvSpPr>
          <p:nvPr/>
        </p:nvSpPr>
        <p:spPr bwMode="auto">
          <a:xfrm>
            <a:off x="4597931" y="2014492"/>
            <a:ext cx="2663825" cy="292388"/>
          </a:xfrm>
          <a:prstGeom prst="rect">
            <a:avLst/>
          </a:prstGeom>
          <a:noFill/>
          <a:ln w="9525">
            <a:noFill/>
            <a:miter lim="800000"/>
            <a:headEnd/>
            <a:tailEnd/>
          </a:ln>
          <a:effectLst/>
        </p:spPr>
        <p:txBody>
          <a:bodyPr>
            <a:spAutoFit/>
          </a:bodyPr>
          <a:lstStyle/>
          <a:p>
            <a:r>
              <a:rPr lang="en-US" sz="1300" b="1" dirty="0">
                <a:solidFill>
                  <a:srgbClr val="003F87"/>
                </a:solidFill>
              </a:rPr>
              <a:t>1</a:t>
            </a:r>
            <a:r>
              <a:rPr lang="en-US" sz="1300" b="1" baseline="30000" dirty="0">
                <a:solidFill>
                  <a:srgbClr val="003F87"/>
                </a:solidFill>
              </a:rPr>
              <a:t>st</a:t>
            </a:r>
            <a:r>
              <a:rPr lang="en-US" sz="1300" dirty="0">
                <a:solidFill>
                  <a:srgbClr val="003F87"/>
                </a:solidFill>
              </a:rPr>
              <a:t> in waste disposal in the UK</a:t>
            </a:r>
          </a:p>
        </p:txBody>
      </p:sp>
      <p:sp>
        <p:nvSpPr>
          <p:cNvPr id="173292" name="Line 236"/>
          <p:cNvSpPr>
            <a:spLocks noChangeShapeType="1"/>
          </p:cNvSpPr>
          <p:nvPr/>
        </p:nvSpPr>
        <p:spPr bwMode="auto">
          <a:xfrm flipH="1" flipV="1">
            <a:off x="3750196" y="3298825"/>
            <a:ext cx="393175" cy="393697"/>
          </a:xfrm>
          <a:prstGeom prst="line">
            <a:avLst/>
          </a:prstGeom>
          <a:noFill/>
          <a:ln w="12700">
            <a:solidFill>
              <a:srgbClr val="4D4D4D"/>
            </a:solidFill>
            <a:round/>
            <a:headEnd/>
            <a:tailEnd type="stealth" w="med" len="med"/>
          </a:ln>
          <a:effectLst/>
        </p:spPr>
        <p:txBody>
          <a:bodyPr/>
          <a:lstStyle/>
          <a:p>
            <a:endParaRPr lang="en-US" sz="1800">
              <a:solidFill>
                <a:srgbClr val="000000"/>
              </a:solidFill>
              <a:latin typeface="Trebuchet MS" pitchFamily="34" charset="0"/>
              <a:ea typeface="+mn-ea"/>
              <a:cs typeface="+mn-cs"/>
            </a:endParaRPr>
          </a:p>
        </p:txBody>
      </p:sp>
      <p:sp>
        <p:nvSpPr>
          <p:cNvPr id="173294" name="Line 238"/>
          <p:cNvSpPr>
            <a:spLocks noChangeShapeType="1"/>
          </p:cNvSpPr>
          <p:nvPr/>
        </p:nvSpPr>
        <p:spPr bwMode="auto">
          <a:xfrm flipH="1" flipV="1">
            <a:off x="4241799" y="2500131"/>
            <a:ext cx="0" cy="648181"/>
          </a:xfrm>
          <a:prstGeom prst="line">
            <a:avLst/>
          </a:prstGeom>
          <a:noFill/>
          <a:ln w="12700">
            <a:solidFill>
              <a:srgbClr val="4D4D4D"/>
            </a:solidFill>
            <a:round/>
            <a:headEnd type="oval" w="med" len="med"/>
            <a:tailEnd type="stealth" w="med" len="med"/>
          </a:ln>
          <a:effectLst/>
        </p:spPr>
        <p:txBody>
          <a:bodyPr/>
          <a:lstStyle/>
          <a:p>
            <a:endParaRPr lang="en-US" sz="1800">
              <a:solidFill>
                <a:srgbClr val="000000"/>
              </a:solidFill>
              <a:latin typeface="Trebuchet MS" pitchFamily="34" charset="0"/>
              <a:ea typeface="+mn-ea"/>
              <a:cs typeface="+mn-cs"/>
            </a:endParaRPr>
          </a:p>
        </p:txBody>
      </p:sp>
      <p:pic>
        <p:nvPicPr>
          <p:cNvPr id="173300" name="Picture 244" descr="AQUALIA"/>
          <p:cNvPicPr>
            <a:picLocks noChangeAspect="1" noChangeArrowheads="1"/>
          </p:cNvPicPr>
          <p:nvPr/>
        </p:nvPicPr>
        <p:blipFill>
          <a:blip r:embed="rId5" cstate="print">
            <a:clrChange>
              <a:clrFrom>
                <a:srgbClr val="FFFFFF"/>
              </a:clrFrom>
              <a:clrTo>
                <a:srgbClr val="FFFFFF">
                  <a:alpha val="0"/>
                </a:srgbClr>
              </a:clrTo>
            </a:clrChange>
          </a:blip>
          <a:srcRect l="7167" t="10068" r="9688" b="8725"/>
          <a:stretch>
            <a:fillRect/>
          </a:stretch>
        </p:blipFill>
        <p:spPr bwMode="auto">
          <a:xfrm>
            <a:off x="2202782" y="3528425"/>
            <a:ext cx="1482725" cy="506413"/>
          </a:xfrm>
          <a:prstGeom prst="rect">
            <a:avLst/>
          </a:prstGeom>
          <a:noFill/>
        </p:spPr>
      </p:pic>
      <p:sp>
        <p:nvSpPr>
          <p:cNvPr id="173301" name="Text Box 21"/>
          <p:cNvSpPr txBox="1">
            <a:spLocks noChangeArrowheads="1"/>
          </p:cNvSpPr>
          <p:nvPr/>
        </p:nvSpPr>
        <p:spPr bwMode="auto">
          <a:xfrm>
            <a:off x="395288" y="1034733"/>
            <a:ext cx="6670675" cy="215444"/>
          </a:xfrm>
          <a:prstGeom prst="rect">
            <a:avLst/>
          </a:prstGeom>
          <a:noFill/>
          <a:ln w="9525">
            <a:noFill/>
            <a:miter lim="800000"/>
            <a:headEnd/>
            <a:tailEnd/>
          </a:ln>
        </p:spPr>
        <p:txBody>
          <a:bodyPr lIns="0" tIns="0" rIns="0" bIns="0">
            <a:spAutoFit/>
          </a:bodyPr>
          <a:lstStyle/>
          <a:p>
            <a:pPr eaLnBrk="0" hangingPunct="0">
              <a:spcBef>
                <a:spcPct val="50000"/>
              </a:spcBef>
            </a:pPr>
            <a:r>
              <a:rPr lang="en-US" sz="1400" b="1" dirty="0">
                <a:solidFill>
                  <a:srgbClr val="17732F"/>
                </a:solidFill>
              </a:rPr>
              <a:t>Leading Group in </a:t>
            </a:r>
            <a:r>
              <a:rPr lang="en-US" sz="1400" b="1" dirty="0" smtClean="0">
                <a:solidFill>
                  <a:srgbClr val="17732F"/>
                </a:solidFill>
              </a:rPr>
              <a:t>Environmental Services, Water </a:t>
            </a:r>
            <a:r>
              <a:rPr lang="en-US" sz="1400" b="1" dirty="0">
                <a:solidFill>
                  <a:srgbClr val="17732F"/>
                </a:solidFill>
              </a:rPr>
              <a:t>and Infrastructure…</a:t>
            </a:r>
          </a:p>
        </p:txBody>
      </p:sp>
      <p:sp>
        <p:nvSpPr>
          <p:cNvPr id="173302" name="Text Box 21"/>
          <p:cNvSpPr txBox="1">
            <a:spLocks noChangeArrowheads="1"/>
          </p:cNvSpPr>
          <p:nvPr/>
        </p:nvSpPr>
        <p:spPr bwMode="auto">
          <a:xfrm>
            <a:off x="755650" y="6083500"/>
            <a:ext cx="7894638" cy="215444"/>
          </a:xfrm>
          <a:prstGeom prst="rect">
            <a:avLst/>
          </a:prstGeom>
          <a:noFill/>
          <a:ln w="9525">
            <a:noFill/>
            <a:miter lim="800000"/>
            <a:headEnd/>
            <a:tailEnd/>
          </a:ln>
        </p:spPr>
        <p:txBody>
          <a:bodyPr lIns="0" tIns="0" rIns="0" bIns="0">
            <a:spAutoFit/>
          </a:bodyPr>
          <a:lstStyle/>
          <a:p>
            <a:pPr algn="r" eaLnBrk="0" hangingPunct="0">
              <a:spcBef>
                <a:spcPct val="50000"/>
              </a:spcBef>
            </a:pPr>
            <a:r>
              <a:rPr lang="en-US" sz="1400" b="1" dirty="0">
                <a:solidFill>
                  <a:srgbClr val="17732F"/>
                </a:solidFill>
              </a:rPr>
              <a:t>… operating in over </a:t>
            </a:r>
            <a:r>
              <a:rPr lang="en-US" sz="1400" b="1" dirty="0" smtClean="0">
                <a:solidFill>
                  <a:srgbClr val="17732F"/>
                </a:solidFill>
              </a:rPr>
              <a:t>20 </a:t>
            </a:r>
            <a:r>
              <a:rPr lang="en-US" sz="1400" b="1" dirty="0">
                <a:solidFill>
                  <a:srgbClr val="17732F"/>
                </a:solidFill>
              </a:rPr>
              <a:t>countries </a:t>
            </a:r>
          </a:p>
        </p:txBody>
      </p:sp>
      <p:pic>
        <p:nvPicPr>
          <p:cNvPr id="176134" name="Picture 6" descr="http://www.fccenvironment.co.uk/assets/images/aboutus/logo/fcc-logo2-thumb.jpg"/>
          <p:cNvPicPr>
            <a:picLocks noChangeAspect="1" noChangeArrowheads="1"/>
          </p:cNvPicPr>
          <p:nvPr/>
        </p:nvPicPr>
        <p:blipFill>
          <a:blip r:embed="rId6"/>
          <a:srcRect/>
          <a:stretch>
            <a:fillRect/>
          </a:stretch>
        </p:blipFill>
        <p:spPr bwMode="auto">
          <a:xfrm>
            <a:off x="3870285" y="1907765"/>
            <a:ext cx="710609" cy="530419"/>
          </a:xfrm>
          <a:prstGeom prst="rect">
            <a:avLst/>
          </a:prstGeom>
          <a:noFill/>
        </p:spPr>
      </p:pic>
      <p:pic>
        <p:nvPicPr>
          <p:cNvPr id="176138" name="Picture 10" descr="https://encrypted-tbn3.gstatic.com/images?q=tbn:ANd9GcQx2CjPahlT6pUI7rE_dOiC41v71vY4-OyXn7RgmFGbV_c_d1SH"/>
          <p:cNvPicPr>
            <a:picLocks noChangeAspect="1" noChangeArrowheads="1"/>
          </p:cNvPicPr>
          <p:nvPr/>
        </p:nvPicPr>
        <p:blipFill>
          <a:blip r:embed="rId7"/>
          <a:srcRect/>
          <a:stretch>
            <a:fillRect/>
          </a:stretch>
        </p:blipFill>
        <p:spPr bwMode="auto">
          <a:xfrm>
            <a:off x="3166920" y="2684400"/>
            <a:ext cx="743953" cy="533400"/>
          </a:xfrm>
          <a:prstGeom prst="rect">
            <a:avLst/>
          </a:prstGeom>
          <a:noFill/>
        </p:spPr>
      </p:pic>
      <p:sp>
        <p:nvSpPr>
          <p:cNvPr id="38" name="Text Box 16"/>
          <p:cNvSpPr txBox="1">
            <a:spLocks noChangeArrowheads="1"/>
          </p:cNvSpPr>
          <p:nvPr/>
        </p:nvSpPr>
        <p:spPr bwMode="auto">
          <a:xfrm>
            <a:off x="2047875" y="182563"/>
            <a:ext cx="6824663" cy="369887"/>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smtClean="0">
                <a:solidFill>
                  <a:schemeClr val="bg1"/>
                </a:solidFill>
              </a:rPr>
              <a:t>Leading position</a:t>
            </a:r>
            <a:endParaRPr lang="en-US" b="1" dirty="0">
              <a:solidFill>
                <a:schemeClr val="bg1"/>
              </a:solidFill>
            </a:endParaRPr>
          </a:p>
        </p:txBody>
      </p:sp>
      <p:pic>
        <p:nvPicPr>
          <p:cNvPr id="39" name="Picture 30" descr="FCC blanco"/>
          <p:cNvPicPr>
            <a:picLocks noChangeAspect="1" noChangeArrowheads="1"/>
          </p:cNvPicPr>
          <p:nvPr/>
        </p:nvPicPr>
        <p:blipFill>
          <a:blip r:embed="rId8"/>
          <a:srcRect/>
          <a:stretch>
            <a:fillRect/>
          </a:stretch>
        </p:blipFill>
        <p:spPr bwMode="auto">
          <a:xfrm>
            <a:off x="395288" y="168275"/>
            <a:ext cx="942975" cy="531813"/>
          </a:xfrm>
          <a:prstGeom prst="rect">
            <a:avLst/>
          </a:prstGeom>
          <a:noFill/>
          <a:ln w="9525">
            <a:noFill/>
            <a:miter lim="800000"/>
            <a:headEnd/>
            <a:tailEnd/>
          </a:ln>
        </p:spPr>
      </p:pic>
      <p:sp>
        <p:nvSpPr>
          <p:cNvPr id="40" name="Text Box 8"/>
          <p:cNvSpPr txBox="1">
            <a:spLocks noChangeArrowheads="1"/>
          </p:cNvSpPr>
          <p:nvPr/>
        </p:nvSpPr>
        <p:spPr bwMode="auto">
          <a:xfrm>
            <a:off x="1216025" y="454025"/>
            <a:ext cx="730250" cy="122238"/>
          </a:xfrm>
          <a:prstGeom prst="rect">
            <a:avLst/>
          </a:prstGeom>
          <a:noFill/>
          <a:ln w="9525">
            <a:noFill/>
            <a:miter lim="800000"/>
            <a:headEnd/>
            <a:tailEnd/>
          </a:ln>
        </p:spPr>
        <p:txBody>
          <a:bodyPr wrap="none" lIns="0" tIns="0" rIns="0" bIns="0">
            <a:spAutoFit/>
          </a:bodyPr>
          <a:lstStyle/>
          <a:p>
            <a:pPr eaLnBrk="0" hangingPunct="0"/>
            <a:r>
              <a:rPr lang="en-US" sz="800" i="1" dirty="0">
                <a:solidFill>
                  <a:schemeClr val="bg1"/>
                </a:solidFill>
              </a:rPr>
              <a:t>Citizen Services</a:t>
            </a:r>
          </a:p>
        </p:txBody>
      </p:sp>
      <p:pic>
        <p:nvPicPr>
          <p:cNvPr id="150530" name="Picture 2" descr="Grupo Cementos Portland Valderrivas">
            <a:hlinkClick r:id="rId9"/>
          </p:cNvPr>
          <p:cNvPicPr>
            <a:picLocks noChangeAspect="1" noChangeArrowheads="1"/>
          </p:cNvPicPr>
          <p:nvPr/>
        </p:nvPicPr>
        <p:blipFill>
          <a:blip r:embed="rId10"/>
          <a:srcRect/>
          <a:stretch>
            <a:fillRect/>
          </a:stretch>
        </p:blipFill>
        <p:spPr bwMode="auto">
          <a:xfrm>
            <a:off x="3910756" y="4577119"/>
            <a:ext cx="1066358" cy="405341"/>
          </a:xfrm>
          <a:prstGeom prst="rect">
            <a:avLst/>
          </a:prstGeom>
          <a:noFill/>
        </p:spPr>
      </p:pic>
      <p:sp>
        <p:nvSpPr>
          <p:cNvPr id="173274" name="Line 218"/>
          <p:cNvSpPr>
            <a:spLocks noChangeShapeType="1"/>
          </p:cNvSpPr>
          <p:nvPr/>
        </p:nvSpPr>
        <p:spPr bwMode="auto">
          <a:xfrm flipH="1">
            <a:off x="3692323" y="3702050"/>
            <a:ext cx="456875" cy="0"/>
          </a:xfrm>
          <a:prstGeom prst="line">
            <a:avLst/>
          </a:prstGeom>
          <a:noFill/>
          <a:ln w="12700">
            <a:solidFill>
              <a:srgbClr val="4D4D4D"/>
            </a:solidFill>
            <a:round/>
            <a:headEnd type="oval"/>
            <a:tailEnd type="stealth" w="med" len="med"/>
          </a:ln>
          <a:effectLst/>
        </p:spPr>
        <p:txBody>
          <a:bodyPr/>
          <a:lstStyle/>
          <a:p>
            <a:endParaRPr lang="en-US" sz="1800">
              <a:solidFill>
                <a:srgbClr val="000000"/>
              </a:solidFill>
              <a:latin typeface="Trebuchet MS" pitchFamily="34" charset="0"/>
              <a:ea typeface="+mn-ea"/>
              <a:cs typeface="+mn-cs"/>
            </a:endParaRPr>
          </a:p>
        </p:txBody>
      </p:sp>
      <p:sp>
        <p:nvSpPr>
          <p:cNvPr id="173285" name="Line 229"/>
          <p:cNvSpPr>
            <a:spLocks noChangeShapeType="1"/>
          </p:cNvSpPr>
          <p:nvPr/>
        </p:nvSpPr>
        <p:spPr bwMode="auto">
          <a:xfrm flipH="1">
            <a:off x="4149724" y="3702049"/>
            <a:ext cx="1" cy="754203"/>
          </a:xfrm>
          <a:prstGeom prst="line">
            <a:avLst/>
          </a:prstGeom>
          <a:noFill/>
          <a:ln w="12700">
            <a:solidFill>
              <a:srgbClr val="4D4D4D"/>
            </a:solidFill>
            <a:round/>
            <a:headEnd/>
            <a:tailEnd type="stealth" w="med" len="med"/>
          </a:ln>
          <a:effectLst/>
        </p:spPr>
        <p:txBody>
          <a:bodyPr/>
          <a:lstStyle/>
          <a:p>
            <a:endParaRPr lang="en-US" sz="1800">
              <a:solidFill>
                <a:srgbClr val="000000"/>
              </a:solidFill>
              <a:latin typeface="Trebuchet MS" pitchFamily="34" charset="0"/>
              <a:ea typeface="+mn-ea"/>
              <a:cs typeface="+mn-cs"/>
            </a:endParaRPr>
          </a:p>
        </p:txBody>
      </p:sp>
      <p:sp>
        <p:nvSpPr>
          <p:cNvPr id="173299" name="Text Box 243"/>
          <p:cNvSpPr txBox="1">
            <a:spLocks noChangeArrowheads="1"/>
          </p:cNvSpPr>
          <p:nvPr/>
        </p:nvSpPr>
        <p:spPr bwMode="auto">
          <a:xfrm>
            <a:off x="1627313" y="3942040"/>
            <a:ext cx="2633663" cy="492443"/>
          </a:xfrm>
          <a:prstGeom prst="rect">
            <a:avLst/>
          </a:prstGeom>
          <a:noFill/>
          <a:ln w="9525">
            <a:noFill/>
            <a:miter lim="800000"/>
            <a:headEnd/>
            <a:tailEnd/>
          </a:ln>
          <a:effectLst/>
        </p:spPr>
        <p:txBody>
          <a:bodyPr>
            <a:spAutoFit/>
          </a:bodyPr>
          <a:lstStyle/>
          <a:p>
            <a:pPr algn="ctr"/>
            <a:r>
              <a:rPr lang="en-US" sz="1300" b="1" dirty="0">
                <a:solidFill>
                  <a:srgbClr val="003F87"/>
                </a:solidFill>
              </a:rPr>
              <a:t>2</a:t>
            </a:r>
            <a:r>
              <a:rPr lang="en-US" sz="1300" b="1" baseline="30000" dirty="0">
                <a:solidFill>
                  <a:srgbClr val="003F87"/>
                </a:solidFill>
              </a:rPr>
              <a:t>nd</a:t>
            </a:r>
            <a:r>
              <a:rPr lang="en-US" sz="1300" dirty="0">
                <a:solidFill>
                  <a:srgbClr val="003F87"/>
                </a:solidFill>
              </a:rPr>
              <a:t> in water management in Spain and 4</a:t>
            </a:r>
            <a:r>
              <a:rPr lang="en-US" sz="1300" baseline="30000" dirty="0">
                <a:solidFill>
                  <a:srgbClr val="003F87"/>
                </a:solidFill>
              </a:rPr>
              <a:t>th</a:t>
            </a:r>
            <a:r>
              <a:rPr lang="en-US" sz="1300" dirty="0">
                <a:solidFill>
                  <a:srgbClr val="003F87"/>
                </a:solidFill>
              </a:rPr>
              <a:t> in the world</a:t>
            </a:r>
          </a:p>
        </p:txBody>
      </p:sp>
      <p:pic>
        <p:nvPicPr>
          <p:cNvPr id="150532" name="Picture 4" descr="http://infoportaly.cz/public/images/foto_clanku/12723/stredni-826-smvak-se-vratil-do-opravene-budovy-v-centru-ostravy.jpg"/>
          <p:cNvPicPr>
            <a:picLocks noChangeAspect="1" noChangeArrowheads="1"/>
          </p:cNvPicPr>
          <p:nvPr/>
        </p:nvPicPr>
        <p:blipFill>
          <a:blip r:embed="rId11"/>
          <a:srcRect l="14629" t="24137" r="15094" b="23773"/>
          <a:stretch>
            <a:fillRect/>
          </a:stretch>
        </p:blipFill>
        <p:spPr bwMode="auto">
          <a:xfrm>
            <a:off x="5303520" y="2858147"/>
            <a:ext cx="698756" cy="389180"/>
          </a:xfrm>
          <a:prstGeom prst="rect">
            <a:avLst/>
          </a:prstGeom>
          <a:noFill/>
        </p:spPr>
      </p:pic>
      <p:sp>
        <p:nvSpPr>
          <p:cNvPr id="43" name="Line 217"/>
          <p:cNvSpPr>
            <a:spLocks noChangeShapeType="1"/>
          </p:cNvSpPr>
          <p:nvPr/>
        </p:nvSpPr>
        <p:spPr bwMode="auto">
          <a:xfrm flipV="1">
            <a:off x="4732528" y="3096768"/>
            <a:ext cx="473456" cy="184690"/>
          </a:xfrm>
          <a:prstGeom prst="line">
            <a:avLst/>
          </a:prstGeom>
          <a:noFill/>
          <a:ln w="12700">
            <a:solidFill>
              <a:srgbClr val="4D4D4D"/>
            </a:solidFill>
            <a:round/>
            <a:headEnd type="oval" w="med" len="med"/>
            <a:tailEnd type="stealth" w="med" len="med"/>
          </a:ln>
          <a:effectLst/>
        </p:spPr>
        <p:txBody>
          <a:bodyPr/>
          <a:lstStyle/>
          <a:p>
            <a:endParaRPr lang="en-US" sz="1800">
              <a:solidFill>
                <a:srgbClr val="000000"/>
              </a:solidFill>
              <a:latin typeface="Trebuchet MS" pitchFamily="34" charset="0"/>
              <a:ea typeface="+mn-ea"/>
              <a:cs typeface="+mn-cs"/>
            </a:endParaRPr>
          </a:p>
        </p:txBody>
      </p:sp>
      <p:sp>
        <p:nvSpPr>
          <p:cNvPr id="44" name="Text Box 219"/>
          <p:cNvSpPr txBox="1">
            <a:spLocks noChangeArrowheads="1"/>
          </p:cNvSpPr>
          <p:nvPr/>
        </p:nvSpPr>
        <p:spPr bwMode="auto">
          <a:xfrm>
            <a:off x="6005716" y="2811780"/>
            <a:ext cx="2714625" cy="492443"/>
          </a:xfrm>
          <a:prstGeom prst="rect">
            <a:avLst/>
          </a:prstGeom>
          <a:noFill/>
          <a:ln w="9525">
            <a:noFill/>
            <a:miter lim="800000"/>
            <a:headEnd/>
            <a:tailEnd/>
          </a:ln>
          <a:effectLst/>
        </p:spPr>
        <p:txBody>
          <a:bodyPr>
            <a:spAutoFit/>
          </a:bodyPr>
          <a:lstStyle/>
          <a:p>
            <a:r>
              <a:rPr lang="en-US" sz="1300" dirty="0" smtClean="0">
                <a:solidFill>
                  <a:srgbClr val="003F87"/>
                </a:solidFill>
              </a:rPr>
              <a:t>3</a:t>
            </a:r>
            <a:r>
              <a:rPr lang="en-US" sz="1300" baseline="30000" dirty="0" smtClean="0">
                <a:solidFill>
                  <a:srgbClr val="003F87"/>
                </a:solidFill>
              </a:rPr>
              <a:t>rd</a:t>
            </a:r>
            <a:r>
              <a:rPr lang="en-US" sz="1300" dirty="0" smtClean="0">
                <a:solidFill>
                  <a:srgbClr val="003F87"/>
                </a:solidFill>
              </a:rPr>
              <a:t> </a:t>
            </a:r>
            <a:r>
              <a:rPr lang="en-US" sz="1300" dirty="0">
                <a:solidFill>
                  <a:srgbClr val="003F87"/>
                </a:solidFill>
              </a:rPr>
              <a:t>in </a:t>
            </a:r>
            <a:r>
              <a:rPr lang="en-US" sz="1300" dirty="0" smtClean="0">
                <a:solidFill>
                  <a:srgbClr val="003F87"/>
                </a:solidFill>
              </a:rPr>
              <a:t>water management </a:t>
            </a:r>
            <a:r>
              <a:rPr lang="en-US" sz="1300" dirty="0">
                <a:solidFill>
                  <a:srgbClr val="003F87"/>
                </a:solidFill>
              </a:rPr>
              <a:t>in </a:t>
            </a:r>
            <a:r>
              <a:rPr lang="en-US" sz="1300" dirty="0" smtClean="0">
                <a:solidFill>
                  <a:srgbClr val="003F87"/>
                </a:solidFill>
              </a:rPr>
              <a:t>Czech Republic</a:t>
            </a:r>
            <a:endParaRPr lang="en-US" sz="1300" dirty="0">
              <a:solidFill>
                <a:srgbClr val="003F87"/>
              </a:solidFill>
            </a:endParaRPr>
          </a:p>
        </p:txBody>
      </p:sp>
      <p:sp>
        <p:nvSpPr>
          <p:cNvPr id="34" name="Rectangle 6"/>
          <p:cNvSpPr>
            <a:spLocks noGrp="1" noChangeArrowheads="1"/>
          </p:cNvSpPr>
          <p:nvPr>
            <p:ph type="sldNum" sz="quarter" idx="12"/>
          </p:nvPr>
        </p:nvSpPr>
        <p:spPr>
          <a:xfrm>
            <a:off x="7061200" y="6573838"/>
            <a:ext cx="1905000" cy="153888"/>
          </a:xfrm>
        </p:spPr>
        <p:txBody>
          <a:bodyPr/>
          <a:lstStyle/>
          <a:p>
            <a:pPr>
              <a:defRPr/>
            </a:pPr>
            <a:fld id="{8394EB68-7EAC-4409-83C5-3BF12EC1CBF5}" type="slidenum">
              <a:rPr lang="es-ES_tradnl" sz="1000" smtClean="0">
                <a:latin typeface="Arial" charset="0"/>
                <a:ea typeface="ＭＳ Ｐゴシック" charset="-128"/>
              </a:rPr>
              <a:pPr>
                <a:defRPr/>
              </a:pPr>
              <a:t>5</a:t>
            </a:fld>
            <a:endParaRPr lang="es-ES_tradnl" sz="1000" dirty="0" smtClean="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ChangeArrowheads="1"/>
          </p:cNvSpPr>
          <p:nvPr/>
        </p:nvSpPr>
        <p:spPr bwMode="auto">
          <a:xfrm>
            <a:off x="0" y="0"/>
            <a:ext cx="9144000" cy="6858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n-US">
              <a:solidFill>
                <a:srgbClr val="000000"/>
              </a:solidFill>
            </a:endParaRPr>
          </a:p>
        </p:txBody>
      </p:sp>
      <p:sp>
        <p:nvSpPr>
          <p:cNvPr id="175108" name="Text Box 5"/>
          <p:cNvSpPr txBox="1">
            <a:spLocks noChangeArrowheads="1"/>
          </p:cNvSpPr>
          <p:nvPr/>
        </p:nvSpPr>
        <p:spPr bwMode="auto">
          <a:xfrm>
            <a:off x="588963" y="5046063"/>
            <a:ext cx="8283575" cy="1243417"/>
          </a:xfrm>
          <a:prstGeom prst="rect">
            <a:avLst/>
          </a:prstGeom>
          <a:noFill/>
          <a:ln w="9525" algn="ctr">
            <a:noFill/>
            <a:miter lim="800000"/>
            <a:headEnd/>
            <a:tailEnd/>
          </a:ln>
        </p:spPr>
        <p:txBody>
          <a:bodyPr>
            <a:spAutoFit/>
          </a:bodyPr>
          <a:lstStyle/>
          <a:p>
            <a:pPr marL="269875" indent="-269875">
              <a:lnSpc>
                <a:spcPct val="110000"/>
              </a:lnSpc>
              <a:spcBef>
                <a:spcPct val="50000"/>
              </a:spcBef>
              <a:spcAft>
                <a:spcPct val="20000"/>
              </a:spcAft>
              <a:buClr>
                <a:srgbClr val="003F87"/>
              </a:buClr>
              <a:buFont typeface="Wingdings" pitchFamily="2" charset="2"/>
              <a:buChar char="§"/>
              <a:tabLst>
                <a:tab pos="93663" algn="l"/>
              </a:tabLst>
            </a:pPr>
            <a:r>
              <a:rPr lang="en-US" sz="1300" b="1" dirty="0" smtClean="0">
                <a:solidFill>
                  <a:srgbClr val="17732F"/>
                </a:solidFill>
              </a:rPr>
              <a:t>80% </a:t>
            </a:r>
            <a:r>
              <a:rPr lang="en-US" sz="1300" b="1" dirty="0">
                <a:solidFill>
                  <a:srgbClr val="17732F"/>
                </a:solidFill>
              </a:rPr>
              <a:t>of the EBITDA comes from recurrent activities with high visibility such as </a:t>
            </a:r>
            <a:r>
              <a:rPr lang="en-US" sz="1300" b="1" dirty="0" smtClean="0">
                <a:solidFill>
                  <a:srgbClr val="17732F"/>
                </a:solidFill>
              </a:rPr>
              <a:t>Environmental Services and Water</a:t>
            </a:r>
            <a:endParaRPr lang="en-US" sz="1300" b="1" dirty="0">
              <a:solidFill>
                <a:srgbClr val="17732F"/>
              </a:solidFill>
            </a:endParaRPr>
          </a:p>
          <a:p>
            <a:pPr marL="269875" indent="-269875">
              <a:lnSpc>
                <a:spcPct val="110000"/>
              </a:lnSpc>
              <a:spcBef>
                <a:spcPts val="1800"/>
              </a:spcBef>
              <a:spcAft>
                <a:spcPct val="20000"/>
              </a:spcAft>
              <a:buClr>
                <a:srgbClr val="003F87"/>
              </a:buClr>
              <a:buFont typeface="Wingdings" pitchFamily="2" charset="2"/>
              <a:buChar char="§"/>
              <a:tabLst>
                <a:tab pos="93663" algn="l"/>
              </a:tabLst>
            </a:pPr>
            <a:r>
              <a:rPr lang="en-US" sz="1300" b="1" dirty="0" smtClean="0">
                <a:solidFill>
                  <a:srgbClr val="17732F"/>
                </a:solidFill>
              </a:rPr>
              <a:t>42% </a:t>
            </a:r>
            <a:r>
              <a:rPr lang="en-US" sz="1300" b="1" dirty="0">
                <a:solidFill>
                  <a:srgbClr val="17732F"/>
                </a:solidFill>
              </a:rPr>
              <a:t>of revenues come from international markets, where FCC is a leading Group in Environmental Services and Infrastructure </a:t>
            </a:r>
            <a:r>
              <a:rPr lang="en-US" sz="1300" b="1" dirty="0" smtClean="0">
                <a:solidFill>
                  <a:srgbClr val="17732F"/>
                </a:solidFill>
              </a:rPr>
              <a:t>development</a:t>
            </a:r>
            <a:endParaRPr lang="en-US" sz="1300" b="1" dirty="0">
              <a:solidFill>
                <a:srgbClr val="17732F"/>
              </a:solidFill>
            </a:endParaRPr>
          </a:p>
        </p:txBody>
      </p:sp>
      <p:graphicFrame>
        <p:nvGraphicFramePr>
          <p:cNvPr id="26" name="Object 86"/>
          <p:cNvGraphicFramePr>
            <a:graphicFrameLocks/>
          </p:cNvGraphicFramePr>
          <p:nvPr/>
        </p:nvGraphicFramePr>
        <p:xfrm>
          <a:off x="5967675" y="2205038"/>
          <a:ext cx="1995488" cy="1966912"/>
        </p:xfrm>
        <a:graphic>
          <a:graphicData uri="http://schemas.openxmlformats.org/drawingml/2006/chart">
            <c:chart xmlns:c="http://schemas.openxmlformats.org/drawingml/2006/chart" xmlns:r="http://schemas.openxmlformats.org/officeDocument/2006/relationships" r:id="rId3"/>
          </a:graphicData>
        </a:graphic>
      </p:graphicFrame>
      <p:sp>
        <p:nvSpPr>
          <p:cNvPr id="175116" name="Rectangle 20"/>
          <p:cNvSpPr>
            <a:spLocks noChangeArrowheads="1"/>
          </p:cNvSpPr>
          <p:nvPr/>
        </p:nvSpPr>
        <p:spPr bwMode="auto">
          <a:xfrm>
            <a:off x="4850075" y="2010296"/>
            <a:ext cx="1100138" cy="457200"/>
          </a:xfrm>
          <a:prstGeom prst="rect">
            <a:avLst/>
          </a:prstGeom>
          <a:noFill/>
          <a:ln w="9525">
            <a:noFill/>
            <a:miter lim="800000"/>
            <a:headEnd/>
            <a:tailEnd/>
          </a:ln>
        </p:spPr>
        <p:txBody>
          <a:bodyPr wrap="none" anchor="ctr">
            <a:spAutoFit/>
          </a:bodyPr>
          <a:lstStyle/>
          <a:p>
            <a:pPr eaLnBrk="0" hangingPunct="0"/>
            <a:r>
              <a:rPr lang="en-US" sz="1200" b="1" dirty="0">
                <a:solidFill>
                  <a:srgbClr val="004187"/>
                </a:solidFill>
              </a:rPr>
              <a:t>International</a:t>
            </a:r>
            <a:br>
              <a:rPr lang="en-US" sz="1200" b="1" dirty="0">
                <a:solidFill>
                  <a:srgbClr val="004187"/>
                </a:solidFill>
              </a:rPr>
            </a:br>
            <a:r>
              <a:rPr lang="en-US" sz="1200" b="1" dirty="0" smtClean="0">
                <a:solidFill>
                  <a:srgbClr val="004187"/>
                </a:solidFill>
              </a:rPr>
              <a:t>42%</a:t>
            </a:r>
            <a:endParaRPr lang="en-US" sz="1200" b="1" dirty="0">
              <a:solidFill>
                <a:srgbClr val="004187"/>
              </a:solidFill>
            </a:endParaRPr>
          </a:p>
        </p:txBody>
      </p:sp>
      <p:sp>
        <p:nvSpPr>
          <p:cNvPr id="175117" name="Line 21"/>
          <p:cNvSpPr>
            <a:spLocks noChangeShapeType="1"/>
          </p:cNvSpPr>
          <p:nvPr/>
        </p:nvSpPr>
        <p:spPr bwMode="auto">
          <a:xfrm>
            <a:off x="4916750" y="2491309"/>
            <a:ext cx="1497013" cy="1587"/>
          </a:xfrm>
          <a:prstGeom prst="line">
            <a:avLst/>
          </a:prstGeom>
          <a:noFill/>
          <a:ln w="12700">
            <a:solidFill>
              <a:srgbClr val="003F87"/>
            </a:solidFill>
            <a:round/>
            <a:headEnd/>
            <a:tailEnd type="oval" w="med" len="med"/>
          </a:ln>
        </p:spPr>
        <p:txBody>
          <a:bodyPr/>
          <a:lstStyle/>
          <a:p>
            <a:endParaRPr lang="en-US" sz="1800">
              <a:solidFill>
                <a:srgbClr val="000000"/>
              </a:solidFill>
              <a:latin typeface="Trebuchet MS" pitchFamily="34" charset="0"/>
              <a:ea typeface="+mn-ea"/>
              <a:cs typeface="+mn-cs"/>
            </a:endParaRPr>
          </a:p>
        </p:txBody>
      </p:sp>
      <p:sp>
        <p:nvSpPr>
          <p:cNvPr id="175118" name="Rectangle 22"/>
          <p:cNvSpPr>
            <a:spLocks noChangeArrowheads="1"/>
          </p:cNvSpPr>
          <p:nvPr/>
        </p:nvSpPr>
        <p:spPr bwMode="auto">
          <a:xfrm>
            <a:off x="8290450" y="3475300"/>
            <a:ext cx="571500" cy="457200"/>
          </a:xfrm>
          <a:prstGeom prst="rect">
            <a:avLst/>
          </a:prstGeom>
          <a:noFill/>
          <a:ln w="9525">
            <a:noFill/>
            <a:miter lim="800000"/>
            <a:headEnd/>
            <a:tailEnd/>
          </a:ln>
        </p:spPr>
        <p:txBody>
          <a:bodyPr wrap="none" anchor="ctr">
            <a:spAutoFit/>
          </a:bodyPr>
          <a:lstStyle/>
          <a:p>
            <a:pPr algn="r" eaLnBrk="0" hangingPunct="0"/>
            <a:r>
              <a:rPr lang="en-US" sz="1200" dirty="0">
                <a:solidFill>
                  <a:srgbClr val="004187"/>
                </a:solidFill>
              </a:rPr>
              <a:t>Spain</a:t>
            </a:r>
            <a:br>
              <a:rPr lang="en-US" sz="1200" dirty="0">
                <a:solidFill>
                  <a:srgbClr val="004187"/>
                </a:solidFill>
              </a:rPr>
            </a:br>
            <a:r>
              <a:rPr lang="en-US" sz="1200" dirty="0" smtClean="0">
                <a:solidFill>
                  <a:srgbClr val="004187"/>
                </a:solidFill>
              </a:rPr>
              <a:t>58%</a:t>
            </a:r>
            <a:endParaRPr lang="en-US" sz="1200" dirty="0">
              <a:solidFill>
                <a:srgbClr val="004187"/>
              </a:solidFill>
            </a:endParaRPr>
          </a:p>
        </p:txBody>
      </p:sp>
      <p:sp>
        <p:nvSpPr>
          <p:cNvPr id="175119" name="Line 23"/>
          <p:cNvSpPr>
            <a:spLocks noChangeShapeType="1"/>
          </p:cNvSpPr>
          <p:nvPr/>
        </p:nvSpPr>
        <p:spPr bwMode="auto">
          <a:xfrm flipV="1">
            <a:off x="7369438" y="3935212"/>
            <a:ext cx="1497012" cy="0"/>
          </a:xfrm>
          <a:prstGeom prst="line">
            <a:avLst/>
          </a:prstGeom>
          <a:noFill/>
          <a:ln w="12700">
            <a:solidFill>
              <a:srgbClr val="003F87"/>
            </a:solidFill>
            <a:round/>
            <a:headEnd type="oval" w="med" len="med"/>
            <a:tailEnd/>
          </a:ln>
        </p:spPr>
        <p:txBody>
          <a:bodyPr/>
          <a:lstStyle/>
          <a:p>
            <a:endParaRPr lang="en-US" sz="1800">
              <a:solidFill>
                <a:srgbClr val="000000"/>
              </a:solidFill>
              <a:latin typeface="Trebuchet MS" pitchFamily="34" charset="0"/>
              <a:ea typeface="+mn-ea"/>
              <a:cs typeface="+mn-cs"/>
            </a:endParaRPr>
          </a:p>
        </p:txBody>
      </p:sp>
      <p:sp>
        <p:nvSpPr>
          <p:cNvPr id="175120" name="Text Box 9"/>
          <p:cNvSpPr txBox="1">
            <a:spLocks noChangeArrowheads="1"/>
          </p:cNvSpPr>
          <p:nvPr/>
        </p:nvSpPr>
        <p:spPr bwMode="auto">
          <a:xfrm>
            <a:off x="5256321" y="1125538"/>
            <a:ext cx="3017622" cy="292388"/>
          </a:xfrm>
          <a:prstGeom prst="rect">
            <a:avLst/>
          </a:prstGeom>
          <a:noFill/>
          <a:ln w="9525">
            <a:noFill/>
            <a:miter lim="800000"/>
            <a:headEnd/>
            <a:tailEnd/>
          </a:ln>
        </p:spPr>
        <p:txBody>
          <a:bodyPr wrap="none">
            <a:spAutoFit/>
          </a:bodyPr>
          <a:lstStyle/>
          <a:p>
            <a:pPr algn="ctr">
              <a:spcBef>
                <a:spcPct val="50000"/>
              </a:spcBef>
            </a:pPr>
            <a:r>
              <a:rPr lang="en-US" sz="1300" dirty="0" smtClean="0">
                <a:solidFill>
                  <a:srgbClr val="004187"/>
                </a:solidFill>
              </a:rPr>
              <a:t> 2013 Revenues </a:t>
            </a:r>
            <a:r>
              <a:rPr lang="en-US" sz="1300" dirty="0">
                <a:solidFill>
                  <a:srgbClr val="004187"/>
                </a:solidFill>
              </a:rPr>
              <a:t>by Geographic </a:t>
            </a:r>
            <a:r>
              <a:rPr lang="en-US" sz="1300" dirty="0" smtClean="0">
                <a:solidFill>
                  <a:srgbClr val="004187"/>
                </a:solidFill>
              </a:rPr>
              <a:t>Area</a:t>
            </a:r>
            <a:endParaRPr lang="en-US" sz="1300" baseline="30000" dirty="0">
              <a:solidFill>
                <a:srgbClr val="004187"/>
              </a:solidFill>
            </a:endParaRPr>
          </a:p>
        </p:txBody>
      </p:sp>
      <p:graphicFrame>
        <p:nvGraphicFramePr>
          <p:cNvPr id="25" name="Object 79"/>
          <p:cNvGraphicFramePr>
            <a:graphicFrameLocks/>
          </p:cNvGraphicFramePr>
          <p:nvPr/>
        </p:nvGraphicFramePr>
        <p:xfrm>
          <a:off x="1568925" y="2201863"/>
          <a:ext cx="1995488" cy="1966912"/>
        </p:xfrm>
        <a:graphic>
          <a:graphicData uri="http://schemas.openxmlformats.org/drawingml/2006/chart">
            <c:chart xmlns:c="http://schemas.openxmlformats.org/drawingml/2006/chart" xmlns:r="http://schemas.openxmlformats.org/officeDocument/2006/relationships" r:id="rId4"/>
          </a:graphicData>
        </a:graphic>
      </p:graphicFrame>
      <p:sp>
        <p:nvSpPr>
          <p:cNvPr id="175124" name="Rectangle 15"/>
          <p:cNvSpPr>
            <a:spLocks noChangeArrowheads="1"/>
          </p:cNvSpPr>
          <p:nvPr/>
        </p:nvSpPr>
        <p:spPr bwMode="auto">
          <a:xfrm>
            <a:off x="2993424" y="3278507"/>
            <a:ext cx="1668462" cy="646331"/>
          </a:xfrm>
          <a:prstGeom prst="rect">
            <a:avLst/>
          </a:prstGeom>
          <a:noFill/>
          <a:ln w="9525">
            <a:noFill/>
            <a:miter lim="800000"/>
            <a:headEnd/>
            <a:tailEnd/>
          </a:ln>
        </p:spPr>
        <p:txBody>
          <a:bodyPr anchor="ctr">
            <a:spAutoFit/>
          </a:bodyPr>
          <a:lstStyle/>
          <a:p>
            <a:pPr algn="r" eaLnBrk="0" hangingPunct="0"/>
            <a:r>
              <a:rPr lang="en-US" sz="1200" dirty="0">
                <a:solidFill>
                  <a:srgbClr val="003F87"/>
                </a:solidFill>
              </a:rPr>
              <a:t>Infrastructure </a:t>
            </a:r>
            <a:r>
              <a:rPr lang="en-US" sz="1200" dirty="0" smtClean="0">
                <a:solidFill>
                  <a:srgbClr val="003F87"/>
                </a:solidFill>
              </a:rPr>
              <a:t>Development</a:t>
            </a:r>
            <a:r>
              <a:rPr lang="en-US" sz="1200" dirty="0">
                <a:solidFill>
                  <a:srgbClr val="003F87"/>
                </a:solidFill>
              </a:rPr>
              <a:t/>
            </a:r>
            <a:br>
              <a:rPr lang="en-US" sz="1200" dirty="0">
                <a:solidFill>
                  <a:srgbClr val="003F87"/>
                </a:solidFill>
              </a:rPr>
            </a:br>
            <a:r>
              <a:rPr lang="en-US" sz="1200" dirty="0" smtClean="0">
                <a:solidFill>
                  <a:srgbClr val="003F87"/>
                </a:solidFill>
              </a:rPr>
              <a:t>20%</a:t>
            </a:r>
            <a:endParaRPr lang="en-US" sz="1200" dirty="0">
              <a:solidFill>
                <a:srgbClr val="003F87"/>
              </a:solidFill>
            </a:endParaRPr>
          </a:p>
        </p:txBody>
      </p:sp>
      <p:sp>
        <p:nvSpPr>
          <p:cNvPr id="175125" name="Line 16"/>
          <p:cNvSpPr>
            <a:spLocks noChangeShapeType="1"/>
          </p:cNvSpPr>
          <p:nvPr/>
        </p:nvSpPr>
        <p:spPr bwMode="auto">
          <a:xfrm>
            <a:off x="2986268" y="3943350"/>
            <a:ext cx="1592081" cy="0"/>
          </a:xfrm>
          <a:prstGeom prst="line">
            <a:avLst/>
          </a:prstGeom>
          <a:noFill/>
          <a:ln w="12700">
            <a:solidFill>
              <a:srgbClr val="003F87"/>
            </a:solidFill>
            <a:round/>
            <a:headEnd type="oval" w="med" len="med"/>
            <a:tailEnd/>
          </a:ln>
        </p:spPr>
        <p:txBody>
          <a:bodyPr/>
          <a:lstStyle/>
          <a:p>
            <a:endParaRPr lang="en-US" sz="1800">
              <a:solidFill>
                <a:srgbClr val="000000"/>
              </a:solidFill>
              <a:latin typeface="Trebuchet MS" pitchFamily="34" charset="0"/>
              <a:ea typeface="+mn-ea"/>
              <a:cs typeface="+mn-cs"/>
            </a:endParaRPr>
          </a:p>
        </p:txBody>
      </p:sp>
      <p:sp>
        <p:nvSpPr>
          <p:cNvPr id="175126" name="Rectangle 13"/>
          <p:cNvSpPr>
            <a:spLocks noChangeArrowheads="1"/>
          </p:cNvSpPr>
          <p:nvPr/>
        </p:nvSpPr>
        <p:spPr bwMode="auto">
          <a:xfrm>
            <a:off x="475792" y="2020015"/>
            <a:ext cx="1503362" cy="461665"/>
          </a:xfrm>
          <a:prstGeom prst="rect">
            <a:avLst/>
          </a:prstGeom>
          <a:noFill/>
          <a:ln w="9525">
            <a:noFill/>
            <a:miter lim="800000"/>
            <a:headEnd/>
            <a:tailEnd/>
          </a:ln>
        </p:spPr>
        <p:txBody>
          <a:bodyPr anchor="ctr">
            <a:spAutoFit/>
          </a:bodyPr>
          <a:lstStyle/>
          <a:p>
            <a:pPr eaLnBrk="0" hangingPunct="0"/>
            <a:r>
              <a:rPr lang="en-US" sz="1200" b="1" dirty="0">
                <a:solidFill>
                  <a:srgbClr val="004187"/>
                </a:solidFill>
              </a:rPr>
              <a:t>Environmental    </a:t>
            </a:r>
            <a:r>
              <a:rPr lang="en-US" sz="1200" b="1" dirty="0" smtClean="0">
                <a:solidFill>
                  <a:srgbClr val="004187"/>
                </a:solidFill>
              </a:rPr>
              <a:t>Services </a:t>
            </a:r>
            <a:r>
              <a:rPr lang="en-US" sz="1200" b="1" dirty="0">
                <a:solidFill>
                  <a:srgbClr val="004187"/>
                </a:solidFill>
              </a:rPr>
              <a:t> </a:t>
            </a:r>
            <a:r>
              <a:rPr lang="en-US" sz="1200" b="1" dirty="0" smtClean="0">
                <a:solidFill>
                  <a:srgbClr val="004187"/>
                </a:solidFill>
              </a:rPr>
              <a:t>55%</a:t>
            </a:r>
            <a:endParaRPr lang="en-US" sz="1200" b="1" dirty="0">
              <a:solidFill>
                <a:srgbClr val="004187"/>
              </a:solidFill>
            </a:endParaRPr>
          </a:p>
        </p:txBody>
      </p:sp>
      <p:sp>
        <p:nvSpPr>
          <p:cNvPr id="175127" name="Line 14"/>
          <p:cNvSpPr>
            <a:spLocks noChangeShapeType="1"/>
          </p:cNvSpPr>
          <p:nvPr/>
        </p:nvSpPr>
        <p:spPr bwMode="auto">
          <a:xfrm flipV="1">
            <a:off x="559275" y="2489721"/>
            <a:ext cx="1497013" cy="1588"/>
          </a:xfrm>
          <a:prstGeom prst="line">
            <a:avLst/>
          </a:prstGeom>
          <a:noFill/>
          <a:ln w="12700">
            <a:solidFill>
              <a:srgbClr val="003F87"/>
            </a:solidFill>
            <a:round/>
            <a:headEnd/>
            <a:tailEnd type="oval" w="med" len="med"/>
          </a:ln>
        </p:spPr>
        <p:txBody>
          <a:bodyPr/>
          <a:lstStyle/>
          <a:p>
            <a:endParaRPr lang="en-US" sz="1800">
              <a:solidFill>
                <a:srgbClr val="000000"/>
              </a:solidFill>
              <a:latin typeface="Trebuchet MS" pitchFamily="34" charset="0"/>
              <a:ea typeface="+mn-ea"/>
              <a:cs typeface="+mn-cs"/>
            </a:endParaRPr>
          </a:p>
        </p:txBody>
      </p:sp>
      <p:sp>
        <p:nvSpPr>
          <p:cNvPr id="175128" name="Text Box 6"/>
          <p:cNvSpPr txBox="1">
            <a:spLocks noChangeArrowheads="1"/>
          </p:cNvSpPr>
          <p:nvPr/>
        </p:nvSpPr>
        <p:spPr bwMode="auto">
          <a:xfrm>
            <a:off x="1268867" y="1125538"/>
            <a:ext cx="2670218" cy="292388"/>
          </a:xfrm>
          <a:prstGeom prst="rect">
            <a:avLst/>
          </a:prstGeom>
          <a:noFill/>
          <a:ln w="9525">
            <a:noFill/>
            <a:miter lim="800000"/>
            <a:headEnd/>
            <a:tailEnd/>
          </a:ln>
        </p:spPr>
        <p:txBody>
          <a:bodyPr wrap="none">
            <a:spAutoFit/>
          </a:bodyPr>
          <a:lstStyle/>
          <a:p>
            <a:pPr algn="ctr">
              <a:spcBef>
                <a:spcPct val="50000"/>
              </a:spcBef>
            </a:pPr>
            <a:r>
              <a:rPr lang="en-US" sz="1300" dirty="0" smtClean="0">
                <a:solidFill>
                  <a:srgbClr val="004187"/>
                </a:solidFill>
              </a:rPr>
              <a:t> 2013 EBITDA </a:t>
            </a:r>
            <a:r>
              <a:rPr lang="en-US" sz="1300" dirty="0">
                <a:solidFill>
                  <a:srgbClr val="004187"/>
                </a:solidFill>
              </a:rPr>
              <a:t>by Business </a:t>
            </a:r>
            <a:r>
              <a:rPr lang="en-US" sz="1300" dirty="0" smtClean="0">
                <a:solidFill>
                  <a:srgbClr val="004187"/>
                </a:solidFill>
              </a:rPr>
              <a:t>Area</a:t>
            </a:r>
            <a:endParaRPr lang="en-US" sz="1300" baseline="30000" dirty="0">
              <a:solidFill>
                <a:srgbClr val="004187"/>
              </a:solidFill>
            </a:endParaRPr>
          </a:p>
        </p:txBody>
      </p:sp>
      <p:sp>
        <p:nvSpPr>
          <p:cNvPr id="22" name="Rectangle 13"/>
          <p:cNvSpPr>
            <a:spLocks noChangeArrowheads="1"/>
          </p:cNvSpPr>
          <p:nvPr/>
        </p:nvSpPr>
        <p:spPr bwMode="auto">
          <a:xfrm>
            <a:off x="170978" y="3440812"/>
            <a:ext cx="1503362" cy="276999"/>
          </a:xfrm>
          <a:prstGeom prst="rect">
            <a:avLst/>
          </a:prstGeom>
          <a:noFill/>
          <a:ln w="9525">
            <a:noFill/>
            <a:miter lim="800000"/>
            <a:headEnd/>
            <a:tailEnd/>
          </a:ln>
        </p:spPr>
        <p:txBody>
          <a:bodyPr anchor="ctr">
            <a:spAutoFit/>
          </a:bodyPr>
          <a:lstStyle/>
          <a:p>
            <a:pPr algn="ctr" eaLnBrk="0" hangingPunct="0"/>
            <a:r>
              <a:rPr lang="en-US" sz="1200" b="1" dirty="0" smtClean="0">
                <a:solidFill>
                  <a:srgbClr val="003F87"/>
                </a:solidFill>
              </a:rPr>
              <a:t>Water 25%</a:t>
            </a:r>
            <a:endParaRPr lang="en-US" sz="1200" b="1" dirty="0">
              <a:solidFill>
                <a:srgbClr val="003F87"/>
              </a:solidFill>
            </a:endParaRPr>
          </a:p>
        </p:txBody>
      </p:sp>
      <p:sp>
        <p:nvSpPr>
          <p:cNvPr id="23" name="Line 14"/>
          <p:cNvSpPr>
            <a:spLocks noChangeShapeType="1"/>
          </p:cNvSpPr>
          <p:nvPr/>
        </p:nvSpPr>
        <p:spPr bwMode="auto">
          <a:xfrm flipV="1">
            <a:off x="598488" y="3724275"/>
            <a:ext cx="1413192" cy="0"/>
          </a:xfrm>
          <a:prstGeom prst="line">
            <a:avLst/>
          </a:prstGeom>
          <a:noFill/>
          <a:ln w="12700">
            <a:solidFill>
              <a:srgbClr val="003F87"/>
            </a:solidFill>
            <a:round/>
            <a:headEnd/>
            <a:tailEnd type="oval" w="med" len="med"/>
          </a:ln>
        </p:spPr>
        <p:txBody>
          <a:bodyPr/>
          <a:lstStyle/>
          <a:p>
            <a:endParaRPr lang="en-US" sz="1800">
              <a:solidFill>
                <a:srgbClr val="000000"/>
              </a:solidFill>
              <a:latin typeface="Trebuchet MS" pitchFamily="34" charset="0"/>
              <a:ea typeface="+mn-ea"/>
              <a:cs typeface="+mn-cs"/>
            </a:endParaRPr>
          </a:p>
        </p:txBody>
      </p:sp>
      <p:sp>
        <p:nvSpPr>
          <p:cNvPr id="24" name="Text Box 16"/>
          <p:cNvSpPr txBox="1">
            <a:spLocks noChangeArrowheads="1"/>
          </p:cNvSpPr>
          <p:nvPr/>
        </p:nvSpPr>
        <p:spPr bwMode="auto">
          <a:xfrm>
            <a:off x="2047875" y="182563"/>
            <a:ext cx="6824663" cy="369887"/>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smtClean="0">
                <a:solidFill>
                  <a:schemeClr val="bg1"/>
                </a:solidFill>
              </a:rPr>
              <a:t>Diversified business model</a:t>
            </a:r>
            <a:endParaRPr lang="en-US" b="1" dirty="0">
              <a:solidFill>
                <a:schemeClr val="bg1"/>
              </a:solidFill>
            </a:endParaRPr>
          </a:p>
        </p:txBody>
      </p:sp>
      <p:pic>
        <p:nvPicPr>
          <p:cNvPr id="27" name="Picture 30" descr="FCC blanco"/>
          <p:cNvPicPr>
            <a:picLocks noChangeAspect="1" noChangeArrowheads="1"/>
          </p:cNvPicPr>
          <p:nvPr/>
        </p:nvPicPr>
        <p:blipFill>
          <a:blip r:embed="rId5"/>
          <a:srcRect/>
          <a:stretch>
            <a:fillRect/>
          </a:stretch>
        </p:blipFill>
        <p:spPr bwMode="auto">
          <a:xfrm>
            <a:off x="395288" y="168275"/>
            <a:ext cx="942975" cy="531813"/>
          </a:xfrm>
          <a:prstGeom prst="rect">
            <a:avLst/>
          </a:prstGeom>
          <a:noFill/>
          <a:ln w="9525">
            <a:noFill/>
            <a:miter lim="800000"/>
            <a:headEnd/>
            <a:tailEnd/>
          </a:ln>
        </p:spPr>
      </p:pic>
      <p:sp>
        <p:nvSpPr>
          <p:cNvPr id="28" name="Text Box 8"/>
          <p:cNvSpPr txBox="1">
            <a:spLocks noChangeArrowheads="1"/>
          </p:cNvSpPr>
          <p:nvPr/>
        </p:nvSpPr>
        <p:spPr bwMode="auto">
          <a:xfrm>
            <a:off x="1216025" y="454025"/>
            <a:ext cx="730250" cy="122238"/>
          </a:xfrm>
          <a:prstGeom prst="rect">
            <a:avLst/>
          </a:prstGeom>
          <a:noFill/>
          <a:ln w="9525">
            <a:noFill/>
            <a:miter lim="800000"/>
            <a:headEnd/>
            <a:tailEnd/>
          </a:ln>
        </p:spPr>
        <p:txBody>
          <a:bodyPr wrap="none" lIns="0" tIns="0" rIns="0" bIns="0">
            <a:spAutoFit/>
          </a:bodyPr>
          <a:lstStyle/>
          <a:p>
            <a:pPr eaLnBrk="0" hangingPunct="0"/>
            <a:r>
              <a:rPr lang="en-US" sz="800" i="1" dirty="0">
                <a:solidFill>
                  <a:schemeClr val="bg1"/>
                </a:solidFill>
              </a:rPr>
              <a:t>Citizen Services</a:t>
            </a:r>
          </a:p>
        </p:txBody>
      </p:sp>
      <p:sp>
        <p:nvSpPr>
          <p:cNvPr id="30" name="Rectangle 6"/>
          <p:cNvSpPr>
            <a:spLocks noGrp="1" noChangeArrowheads="1"/>
          </p:cNvSpPr>
          <p:nvPr>
            <p:ph type="sldNum" sz="quarter" idx="12"/>
          </p:nvPr>
        </p:nvSpPr>
        <p:spPr>
          <a:xfrm>
            <a:off x="7061200" y="6573838"/>
            <a:ext cx="1905000" cy="153888"/>
          </a:xfrm>
        </p:spPr>
        <p:txBody>
          <a:bodyPr/>
          <a:lstStyle/>
          <a:p>
            <a:pPr>
              <a:defRPr/>
            </a:pPr>
            <a:fld id="{8394EB68-7EAC-4409-83C5-3BF12EC1CBF5}" type="slidenum">
              <a:rPr lang="es-ES_tradnl" sz="1000" smtClean="0">
                <a:latin typeface="Arial" charset="0"/>
                <a:ea typeface="ＭＳ Ｐゴシック" charset="-128"/>
              </a:rPr>
              <a:pPr>
                <a:defRPr/>
              </a:pPr>
              <a:t>6</a:t>
            </a:fld>
            <a:endParaRPr lang="es-ES_tradnl" sz="1000" dirty="0" smtClean="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0"/>
            <a:ext cx="9144000" cy="685800"/>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endParaRPr lang="es-ES"/>
          </a:p>
        </p:txBody>
      </p:sp>
      <p:pic>
        <p:nvPicPr>
          <p:cNvPr id="22534" name="Picture 30" descr="FCC blanco"/>
          <p:cNvPicPr>
            <a:picLocks noChangeAspect="1" noChangeArrowheads="1"/>
          </p:cNvPicPr>
          <p:nvPr/>
        </p:nvPicPr>
        <p:blipFill>
          <a:blip r:embed="rId347" cstate="print"/>
          <a:srcRect/>
          <a:stretch>
            <a:fillRect/>
          </a:stretch>
        </p:blipFill>
        <p:spPr bwMode="auto">
          <a:xfrm>
            <a:off x="395288" y="168275"/>
            <a:ext cx="942975" cy="531813"/>
          </a:xfrm>
          <a:prstGeom prst="rect">
            <a:avLst/>
          </a:prstGeom>
          <a:noFill/>
          <a:ln w="9525">
            <a:noFill/>
            <a:miter lim="800000"/>
            <a:headEnd/>
            <a:tailEnd/>
          </a:ln>
        </p:spPr>
      </p:pic>
      <p:grpSp>
        <p:nvGrpSpPr>
          <p:cNvPr id="2" name="Group 12"/>
          <p:cNvGrpSpPr>
            <a:grpSpLocks noChangeAspect="1"/>
          </p:cNvGrpSpPr>
          <p:nvPr/>
        </p:nvGrpSpPr>
        <p:grpSpPr bwMode="auto">
          <a:xfrm>
            <a:off x="803275" y="1429738"/>
            <a:ext cx="7604125" cy="5186362"/>
            <a:chOff x="1646" y="745"/>
            <a:chExt cx="3964" cy="2704"/>
          </a:xfrm>
        </p:grpSpPr>
        <p:sp>
          <p:nvSpPr>
            <p:cNvPr id="606" name="Freeform 13"/>
            <p:cNvSpPr>
              <a:spLocks/>
            </p:cNvSpPr>
            <p:nvPr>
              <p:custDataLst>
                <p:tags r:id="rId1"/>
              </p:custDataLst>
            </p:nvPr>
          </p:nvSpPr>
          <p:spPr bwMode="auto">
            <a:xfrm>
              <a:off x="2186" y="1481"/>
              <a:ext cx="204" cy="176"/>
            </a:xfrm>
            <a:custGeom>
              <a:avLst/>
              <a:gdLst/>
              <a:ahLst/>
              <a:cxnLst>
                <a:cxn ang="0">
                  <a:pos x="0" y="89"/>
                </a:cxn>
                <a:cxn ang="0">
                  <a:pos x="16" y="97"/>
                </a:cxn>
                <a:cxn ang="0">
                  <a:pos x="9" y="114"/>
                </a:cxn>
                <a:cxn ang="0">
                  <a:pos x="25" y="121"/>
                </a:cxn>
                <a:cxn ang="0">
                  <a:pos x="65" y="121"/>
                </a:cxn>
                <a:cxn ang="0">
                  <a:pos x="81" y="139"/>
                </a:cxn>
                <a:cxn ang="0">
                  <a:pos x="65" y="146"/>
                </a:cxn>
                <a:cxn ang="0">
                  <a:pos x="25" y="146"/>
                </a:cxn>
                <a:cxn ang="0">
                  <a:pos x="34" y="170"/>
                </a:cxn>
                <a:cxn ang="0">
                  <a:pos x="49" y="177"/>
                </a:cxn>
                <a:cxn ang="0">
                  <a:pos x="65" y="177"/>
                </a:cxn>
                <a:cxn ang="0">
                  <a:pos x="74" y="202"/>
                </a:cxn>
                <a:cxn ang="0">
                  <a:pos x="114" y="195"/>
                </a:cxn>
                <a:cxn ang="0">
                  <a:pos x="155" y="177"/>
                </a:cxn>
                <a:cxn ang="0">
                  <a:pos x="162" y="170"/>
                </a:cxn>
                <a:cxn ang="0">
                  <a:pos x="196" y="195"/>
                </a:cxn>
                <a:cxn ang="0">
                  <a:pos x="211" y="186"/>
                </a:cxn>
                <a:cxn ang="0">
                  <a:pos x="220" y="177"/>
                </a:cxn>
                <a:cxn ang="0">
                  <a:pos x="220" y="162"/>
                </a:cxn>
                <a:cxn ang="0">
                  <a:pos x="227" y="162"/>
                </a:cxn>
                <a:cxn ang="0">
                  <a:pos x="236" y="146"/>
                </a:cxn>
                <a:cxn ang="0">
                  <a:pos x="196" y="121"/>
                </a:cxn>
                <a:cxn ang="0">
                  <a:pos x="180" y="114"/>
                </a:cxn>
                <a:cxn ang="0">
                  <a:pos x="180" y="89"/>
                </a:cxn>
                <a:cxn ang="0">
                  <a:pos x="171" y="49"/>
                </a:cxn>
                <a:cxn ang="0">
                  <a:pos x="186" y="8"/>
                </a:cxn>
                <a:cxn ang="0">
                  <a:pos x="180" y="0"/>
                </a:cxn>
                <a:cxn ang="0">
                  <a:pos x="155" y="0"/>
                </a:cxn>
                <a:cxn ang="0">
                  <a:pos x="139" y="40"/>
                </a:cxn>
                <a:cxn ang="0">
                  <a:pos x="121" y="33"/>
                </a:cxn>
                <a:cxn ang="0">
                  <a:pos x="106" y="33"/>
                </a:cxn>
                <a:cxn ang="0">
                  <a:pos x="89" y="25"/>
                </a:cxn>
                <a:cxn ang="0">
                  <a:pos x="74" y="40"/>
                </a:cxn>
                <a:cxn ang="0">
                  <a:pos x="65" y="15"/>
                </a:cxn>
                <a:cxn ang="0">
                  <a:pos x="49" y="15"/>
                </a:cxn>
                <a:cxn ang="0">
                  <a:pos x="9" y="49"/>
                </a:cxn>
                <a:cxn ang="0">
                  <a:pos x="9" y="56"/>
                </a:cxn>
                <a:cxn ang="0">
                  <a:pos x="0" y="74"/>
                </a:cxn>
                <a:cxn ang="0">
                  <a:pos x="0" y="89"/>
                </a:cxn>
              </a:cxnLst>
              <a:rect l="0" t="0" r="r" b="b"/>
              <a:pathLst>
                <a:path w="237" h="203">
                  <a:moveTo>
                    <a:pt x="0" y="89"/>
                  </a:moveTo>
                  <a:lnTo>
                    <a:pt x="16" y="97"/>
                  </a:lnTo>
                  <a:lnTo>
                    <a:pt x="9" y="114"/>
                  </a:lnTo>
                  <a:lnTo>
                    <a:pt x="25" y="121"/>
                  </a:lnTo>
                  <a:lnTo>
                    <a:pt x="65" y="121"/>
                  </a:lnTo>
                  <a:lnTo>
                    <a:pt x="81" y="139"/>
                  </a:lnTo>
                  <a:lnTo>
                    <a:pt x="65" y="146"/>
                  </a:lnTo>
                  <a:lnTo>
                    <a:pt x="25" y="146"/>
                  </a:lnTo>
                  <a:lnTo>
                    <a:pt x="34" y="170"/>
                  </a:lnTo>
                  <a:lnTo>
                    <a:pt x="49" y="177"/>
                  </a:lnTo>
                  <a:lnTo>
                    <a:pt x="65" y="177"/>
                  </a:lnTo>
                  <a:lnTo>
                    <a:pt x="74" y="202"/>
                  </a:lnTo>
                  <a:lnTo>
                    <a:pt x="114" y="195"/>
                  </a:lnTo>
                  <a:lnTo>
                    <a:pt x="155" y="177"/>
                  </a:lnTo>
                  <a:lnTo>
                    <a:pt x="162" y="170"/>
                  </a:lnTo>
                  <a:lnTo>
                    <a:pt x="196" y="195"/>
                  </a:lnTo>
                  <a:lnTo>
                    <a:pt x="211" y="186"/>
                  </a:lnTo>
                  <a:lnTo>
                    <a:pt x="220" y="177"/>
                  </a:lnTo>
                  <a:lnTo>
                    <a:pt x="220" y="162"/>
                  </a:lnTo>
                  <a:lnTo>
                    <a:pt x="227" y="162"/>
                  </a:lnTo>
                  <a:lnTo>
                    <a:pt x="236" y="146"/>
                  </a:lnTo>
                  <a:lnTo>
                    <a:pt x="196" y="121"/>
                  </a:lnTo>
                  <a:lnTo>
                    <a:pt x="180" y="114"/>
                  </a:lnTo>
                  <a:lnTo>
                    <a:pt x="180" y="89"/>
                  </a:lnTo>
                  <a:lnTo>
                    <a:pt x="171" y="49"/>
                  </a:lnTo>
                  <a:lnTo>
                    <a:pt x="186" y="8"/>
                  </a:lnTo>
                  <a:lnTo>
                    <a:pt x="180" y="0"/>
                  </a:lnTo>
                  <a:lnTo>
                    <a:pt x="155" y="0"/>
                  </a:lnTo>
                  <a:lnTo>
                    <a:pt x="139" y="40"/>
                  </a:lnTo>
                  <a:lnTo>
                    <a:pt x="121" y="33"/>
                  </a:lnTo>
                  <a:lnTo>
                    <a:pt x="106" y="33"/>
                  </a:lnTo>
                  <a:lnTo>
                    <a:pt x="89" y="25"/>
                  </a:lnTo>
                  <a:lnTo>
                    <a:pt x="74" y="40"/>
                  </a:lnTo>
                  <a:lnTo>
                    <a:pt x="65" y="15"/>
                  </a:lnTo>
                  <a:lnTo>
                    <a:pt x="49" y="15"/>
                  </a:lnTo>
                  <a:lnTo>
                    <a:pt x="9" y="49"/>
                  </a:lnTo>
                  <a:lnTo>
                    <a:pt x="9" y="56"/>
                  </a:lnTo>
                  <a:lnTo>
                    <a:pt x="0" y="74"/>
                  </a:lnTo>
                  <a:lnTo>
                    <a:pt x="0" y="89"/>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626" name="Freeform 14"/>
            <p:cNvSpPr>
              <a:spLocks/>
            </p:cNvSpPr>
            <p:nvPr>
              <p:custDataLst>
                <p:tags r:id="rId2"/>
              </p:custDataLst>
            </p:nvPr>
          </p:nvSpPr>
          <p:spPr bwMode="auto">
            <a:xfrm>
              <a:off x="2509" y="1474"/>
              <a:ext cx="317" cy="357"/>
            </a:xfrm>
            <a:custGeom>
              <a:avLst/>
              <a:gdLst/>
              <a:ahLst/>
              <a:cxnLst>
                <a:cxn ang="0">
                  <a:pos x="34" y="148"/>
                </a:cxn>
                <a:cxn ang="0">
                  <a:pos x="99" y="163"/>
                </a:cxn>
                <a:cxn ang="0">
                  <a:pos x="131" y="171"/>
                </a:cxn>
                <a:cxn ang="0">
                  <a:pos x="146" y="148"/>
                </a:cxn>
                <a:cxn ang="0">
                  <a:pos x="179" y="186"/>
                </a:cxn>
                <a:cxn ang="0">
                  <a:pos x="187" y="195"/>
                </a:cxn>
                <a:cxn ang="0">
                  <a:pos x="211" y="226"/>
                </a:cxn>
                <a:cxn ang="0">
                  <a:pos x="196" y="292"/>
                </a:cxn>
                <a:cxn ang="0">
                  <a:pos x="196" y="317"/>
                </a:cxn>
                <a:cxn ang="0">
                  <a:pos x="155" y="325"/>
                </a:cxn>
                <a:cxn ang="0">
                  <a:pos x="146" y="350"/>
                </a:cxn>
                <a:cxn ang="0">
                  <a:pos x="179" y="341"/>
                </a:cxn>
                <a:cxn ang="0">
                  <a:pos x="227" y="365"/>
                </a:cxn>
                <a:cxn ang="0">
                  <a:pos x="261" y="397"/>
                </a:cxn>
                <a:cxn ang="0">
                  <a:pos x="301" y="413"/>
                </a:cxn>
                <a:cxn ang="0">
                  <a:pos x="268" y="373"/>
                </a:cxn>
                <a:cxn ang="0">
                  <a:pos x="310" y="390"/>
                </a:cxn>
                <a:cxn ang="0">
                  <a:pos x="326" y="365"/>
                </a:cxn>
                <a:cxn ang="0">
                  <a:pos x="317" y="341"/>
                </a:cxn>
                <a:cxn ang="0">
                  <a:pos x="285" y="300"/>
                </a:cxn>
                <a:cxn ang="0">
                  <a:pos x="310" y="300"/>
                </a:cxn>
                <a:cxn ang="0">
                  <a:pos x="333" y="325"/>
                </a:cxn>
                <a:cxn ang="0">
                  <a:pos x="350" y="308"/>
                </a:cxn>
                <a:cxn ang="0">
                  <a:pos x="317" y="226"/>
                </a:cxn>
                <a:cxn ang="0">
                  <a:pos x="276" y="211"/>
                </a:cxn>
                <a:cxn ang="0">
                  <a:pos x="293" y="186"/>
                </a:cxn>
                <a:cxn ang="0">
                  <a:pos x="285" y="163"/>
                </a:cxn>
                <a:cxn ang="0">
                  <a:pos x="251" y="130"/>
                </a:cxn>
                <a:cxn ang="0">
                  <a:pos x="220" y="98"/>
                </a:cxn>
                <a:cxn ang="0">
                  <a:pos x="196" y="58"/>
                </a:cxn>
                <a:cxn ang="0">
                  <a:pos x="155" y="49"/>
                </a:cxn>
                <a:cxn ang="0">
                  <a:pos x="122" y="58"/>
                </a:cxn>
                <a:cxn ang="0">
                  <a:pos x="114" y="49"/>
                </a:cxn>
                <a:cxn ang="0">
                  <a:pos x="106" y="9"/>
                </a:cxn>
                <a:cxn ang="0">
                  <a:pos x="90" y="0"/>
                </a:cxn>
                <a:cxn ang="0">
                  <a:pos x="49" y="74"/>
                </a:cxn>
                <a:cxn ang="0">
                  <a:pos x="40" y="83"/>
                </a:cxn>
                <a:cxn ang="0">
                  <a:pos x="59" y="17"/>
                </a:cxn>
                <a:cxn ang="0">
                  <a:pos x="34" y="0"/>
                </a:cxn>
                <a:cxn ang="0">
                  <a:pos x="0" y="65"/>
                </a:cxn>
              </a:cxnLst>
              <a:rect l="0" t="0" r="r" b="b"/>
              <a:pathLst>
                <a:path w="367" h="414">
                  <a:moveTo>
                    <a:pt x="0" y="89"/>
                  </a:moveTo>
                  <a:lnTo>
                    <a:pt x="34" y="148"/>
                  </a:lnTo>
                  <a:lnTo>
                    <a:pt x="49" y="155"/>
                  </a:lnTo>
                  <a:lnTo>
                    <a:pt x="99" y="163"/>
                  </a:lnTo>
                  <a:lnTo>
                    <a:pt x="106" y="163"/>
                  </a:lnTo>
                  <a:lnTo>
                    <a:pt x="131" y="171"/>
                  </a:lnTo>
                  <a:lnTo>
                    <a:pt x="139" y="171"/>
                  </a:lnTo>
                  <a:lnTo>
                    <a:pt x="146" y="148"/>
                  </a:lnTo>
                  <a:lnTo>
                    <a:pt x="155" y="163"/>
                  </a:lnTo>
                  <a:lnTo>
                    <a:pt x="179" y="186"/>
                  </a:lnTo>
                  <a:lnTo>
                    <a:pt x="171" y="204"/>
                  </a:lnTo>
                  <a:lnTo>
                    <a:pt x="187" y="195"/>
                  </a:lnTo>
                  <a:lnTo>
                    <a:pt x="196" y="211"/>
                  </a:lnTo>
                  <a:lnTo>
                    <a:pt x="211" y="226"/>
                  </a:lnTo>
                  <a:lnTo>
                    <a:pt x="220" y="251"/>
                  </a:lnTo>
                  <a:lnTo>
                    <a:pt x="196" y="292"/>
                  </a:lnTo>
                  <a:lnTo>
                    <a:pt x="202" y="308"/>
                  </a:lnTo>
                  <a:lnTo>
                    <a:pt x="196" y="317"/>
                  </a:lnTo>
                  <a:lnTo>
                    <a:pt x="155" y="308"/>
                  </a:lnTo>
                  <a:lnTo>
                    <a:pt x="155" y="325"/>
                  </a:lnTo>
                  <a:lnTo>
                    <a:pt x="146" y="325"/>
                  </a:lnTo>
                  <a:lnTo>
                    <a:pt x="146" y="350"/>
                  </a:lnTo>
                  <a:lnTo>
                    <a:pt x="171" y="350"/>
                  </a:lnTo>
                  <a:lnTo>
                    <a:pt x="179" y="341"/>
                  </a:lnTo>
                  <a:lnTo>
                    <a:pt x="196" y="341"/>
                  </a:lnTo>
                  <a:lnTo>
                    <a:pt x="227" y="365"/>
                  </a:lnTo>
                  <a:lnTo>
                    <a:pt x="227" y="373"/>
                  </a:lnTo>
                  <a:lnTo>
                    <a:pt x="261" y="397"/>
                  </a:lnTo>
                  <a:lnTo>
                    <a:pt x="276" y="407"/>
                  </a:lnTo>
                  <a:lnTo>
                    <a:pt x="301" y="413"/>
                  </a:lnTo>
                  <a:lnTo>
                    <a:pt x="301" y="407"/>
                  </a:lnTo>
                  <a:lnTo>
                    <a:pt x="268" y="373"/>
                  </a:lnTo>
                  <a:lnTo>
                    <a:pt x="268" y="357"/>
                  </a:lnTo>
                  <a:lnTo>
                    <a:pt x="310" y="390"/>
                  </a:lnTo>
                  <a:lnTo>
                    <a:pt x="326" y="390"/>
                  </a:lnTo>
                  <a:lnTo>
                    <a:pt x="326" y="365"/>
                  </a:lnTo>
                  <a:lnTo>
                    <a:pt x="317" y="357"/>
                  </a:lnTo>
                  <a:lnTo>
                    <a:pt x="317" y="341"/>
                  </a:lnTo>
                  <a:lnTo>
                    <a:pt x="293" y="317"/>
                  </a:lnTo>
                  <a:lnTo>
                    <a:pt x="285" y="300"/>
                  </a:lnTo>
                  <a:lnTo>
                    <a:pt x="293" y="285"/>
                  </a:lnTo>
                  <a:lnTo>
                    <a:pt x="310" y="300"/>
                  </a:lnTo>
                  <a:lnTo>
                    <a:pt x="317" y="317"/>
                  </a:lnTo>
                  <a:lnTo>
                    <a:pt x="333" y="325"/>
                  </a:lnTo>
                  <a:lnTo>
                    <a:pt x="333" y="308"/>
                  </a:lnTo>
                  <a:lnTo>
                    <a:pt x="350" y="308"/>
                  </a:lnTo>
                  <a:lnTo>
                    <a:pt x="366" y="276"/>
                  </a:lnTo>
                  <a:lnTo>
                    <a:pt x="317" y="226"/>
                  </a:lnTo>
                  <a:lnTo>
                    <a:pt x="293" y="226"/>
                  </a:lnTo>
                  <a:lnTo>
                    <a:pt x="276" y="211"/>
                  </a:lnTo>
                  <a:lnTo>
                    <a:pt x="276" y="195"/>
                  </a:lnTo>
                  <a:lnTo>
                    <a:pt x="293" y="186"/>
                  </a:lnTo>
                  <a:lnTo>
                    <a:pt x="276" y="171"/>
                  </a:lnTo>
                  <a:lnTo>
                    <a:pt x="285" y="163"/>
                  </a:lnTo>
                  <a:lnTo>
                    <a:pt x="276" y="139"/>
                  </a:lnTo>
                  <a:lnTo>
                    <a:pt x="251" y="130"/>
                  </a:lnTo>
                  <a:lnTo>
                    <a:pt x="236" y="106"/>
                  </a:lnTo>
                  <a:lnTo>
                    <a:pt x="220" y="98"/>
                  </a:lnTo>
                  <a:lnTo>
                    <a:pt x="202" y="89"/>
                  </a:lnTo>
                  <a:lnTo>
                    <a:pt x="196" y="58"/>
                  </a:lnTo>
                  <a:lnTo>
                    <a:pt x="179" y="58"/>
                  </a:lnTo>
                  <a:lnTo>
                    <a:pt x="155" y="49"/>
                  </a:lnTo>
                  <a:lnTo>
                    <a:pt x="139" y="58"/>
                  </a:lnTo>
                  <a:lnTo>
                    <a:pt x="122" y="58"/>
                  </a:lnTo>
                  <a:lnTo>
                    <a:pt x="106" y="74"/>
                  </a:lnTo>
                  <a:lnTo>
                    <a:pt x="114" y="49"/>
                  </a:lnTo>
                  <a:lnTo>
                    <a:pt x="106" y="34"/>
                  </a:lnTo>
                  <a:lnTo>
                    <a:pt x="106" y="9"/>
                  </a:lnTo>
                  <a:lnTo>
                    <a:pt x="106" y="0"/>
                  </a:lnTo>
                  <a:lnTo>
                    <a:pt x="90" y="0"/>
                  </a:lnTo>
                  <a:lnTo>
                    <a:pt x="59" y="42"/>
                  </a:lnTo>
                  <a:lnTo>
                    <a:pt x="49" y="74"/>
                  </a:lnTo>
                  <a:lnTo>
                    <a:pt x="59" y="98"/>
                  </a:lnTo>
                  <a:lnTo>
                    <a:pt x="40" y="83"/>
                  </a:lnTo>
                  <a:lnTo>
                    <a:pt x="40" y="42"/>
                  </a:lnTo>
                  <a:lnTo>
                    <a:pt x="59" y="17"/>
                  </a:lnTo>
                  <a:lnTo>
                    <a:pt x="74" y="0"/>
                  </a:lnTo>
                  <a:lnTo>
                    <a:pt x="34" y="0"/>
                  </a:lnTo>
                  <a:lnTo>
                    <a:pt x="9" y="34"/>
                  </a:lnTo>
                  <a:lnTo>
                    <a:pt x="0" y="65"/>
                  </a:lnTo>
                  <a:lnTo>
                    <a:pt x="0" y="89"/>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22543" name="Freeform 15"/>
            <p:cNvSpPr>
              <a:spLocks/>
            </p:cNvSpPr>
            <p:nvPr>
              <p:custDataLst>
                <p:tags r:id="rId3"/>
              </p:custDataLst>
            </p:nvPr>
          </p:nvSpPr>
          <p:spPr bwMode="auto">
            <a:xfrm>
              <a:off x="2125" y="2077"/>
              <a:ext cx="637" cy="342"/>
            </a:xfrm>
            <a:custGeom>
              <a:avLst/>
              <a:gdLst>
                <a:gd name="T0" fmla="*/ 380 w 738"/>
                <a:gd name="T1" fmla="*/ 0 h 396"/>
                <a:gd name="T2" fmla="*/ 420 w 738"/>
                <a:gd name="T3" fmla="*/ 32 h 396"/>
                <a:gd name="T4" fmla="*/ 429 w 738"/>
                <a:gd name="T5" fmla="*/ 48 h 396"/>
                <a:gd name="T6" fmla="*/ 461 w 738"/>
                <a:gd name="T7" fmla="*/ 56 h 396"/>
                <a:gd name="T8" fmla="*/ 504 w 738"/>
                <a:gd name="T9" fmla="*/ 56 h 396"/>
                <a:gd name="T10" fmla="*/ 519 w 738"/>
                <a:gd name="T11" fmla="*/ 72 h 396"/>
                <a:gd name="T12" fmla="*/ 479 w 738"/>
                <a:gd name="T13" fmla="*/ 88 h 396"/>
                <a:gd name="T14" fmla="*/ 470 w 738"/>
                <a:gd name="T15" fmla="*/ 145 h 396"/>
                <a:gd name="T16" fmla="*/ 485 w 738"/>
                <a:gd name="T17" fmla="*/ 103 h 396"/>
                <a:gd name="T18" fmla="*/ 504 w 738"/>
                <a:gd name="T19" fmla="*/ 72 h 396"/>
                <a:gd name="T20" fmla="*/ 519 w 738"/>
                <a:gd name="T21" fmla="*/ 113 h 396"/>
                <a:gd name="T22" fmla="*/ 544 w 738"/>
                <a:gd name="T23" fmla="*/ 122 h 396"/>
                <a:gd name="T24" fmla="*/ 551 w 738"/>
                <a:gd name="T25" fmla="*/ 145 h 396"/>
                <a:gd name="T26" fmla="*/ 616 w 738"/>
                <a:gd name="T27" fmla="*/ 113 h 396"/>
                <a:gd name="T28" fmla="*/ 672 w 738"/>
                <a:gd name="T29" fmla="*/ 88 h 396"/>
                <a:gd name="T30" fmla="*/ 713 w 738"/>
                <a:gd name="T31" fmla="*/ 48 h 396"/>
                <a:gd name="T32" fmla="*/ 730 w 738"/>
                <a:gd name="T33" fmla="*/ 72 h 396"/>
                <a:gd name="T34" fmla="*/ 730 w 738"/>
                <a:gd name="T35" fmla="*/ 97 h 396"/>
                <a:gd name="T36" fmla="*/ 690 w 738"/>
                <a:gd name="T37" fmla="*/ 145 h 396"/>
                <a:gd name="T38" fmla="*/ 672 w 738"/>
                <a:gd name="T39" fmla="*/ 145 h 396"/>
                <a:gd name="T40" fmla="*/ 641 w 738"/>
                <a:gd name="T41" fmla="*/ 194 h 396"/>
                <a:gd name="T42" fmla="*/ 624 w 738"/>
                <a:gd name="T43" fmla="*/ 218 h 396"/>
                <a:gd name="T44" fmla="*/ 616 w 738"/>
                <a:gd name="T45" fmla="*/ 178 h 396"/>
                <a:gd name="T46" fmla="*/ 624 w 738"/>
                <a:gd name="T47" fmla="*/ 242 h 396"/>
                <a:gd name="T48" fmla="*/ 559 w 738"/>
                <a:gd name="T49" fmla="*/ 299 h 396"/>
                <a:gd name="T50" fmla="*/ 567 w 738"/>
                <a:gd name="T51" fmla="*/ 396 h 396"/>
                <a:gd name="T52" fmla="*/ 535 w 738"/>
                <a:gd name="T53" fmla="*/ 371 h 396"/>
                <a:gd name="T54" fmla="*/ 504 w 738"/>
                <a:gd name="T55" fmla="*/ 331 h 396"/>
                <a:gd name="T56" fmla="*/ 445 w 738"/>
                <a:gd name="T57" fmla="*/ 331 h 396"/>
                <a:gd name="T58" fmla="*/ 420 w 738"/>
                <a:gd name="T59" fmla="*/ 331 h 396"/>
                <a:gd name="T60" fmla="*/ 348 w 738"/>
                <a:gd name="T61" fmla="*/ 364 h 396"/>
                <a:gd name="T62" fmla="*/ 292 w 738"/>
                <a:gd name="T63" fmla="*/ 331 h 396"/>
                <a:gd name="T64" fmla="*/ 268 w 738"/>
                <a:gd name="T65" fmla="*/ 339 h 396"/>
                <a:gd name="T66" fmla="*/ 234 w 738"/>
                <a:gd name="T67" fmla="*/ 299 h 396"/>
                <a:gd name="T68" fmla="*/ 97 w 738"/>
                <a:gd name="T69" fmla="*/ 290 h 396"/>
                <a:gd name="T70" fmla="*/ 81 w 738"/>
                <a:gd name="T71" fmla="*/ 267 h 396"/>
                <a:gd name="T72" fmla="*/ 32 w 738"/>
                <a:gd name="T73" fmla="*/ 234 h 396"/>
                <a:gd name="T74" fmla="*/ 24 w 738"/>
                <a:gd name="T75" fmla="*/ 210 h 396"/>
                <a:gd name="T76" fmla="*/ 24 w 738"/>
                <a:gd name="T77" fmla="*/ 202 h 396"/>
                <a:gd name="T78" fmla="*/ 0 w 738"/>
                <a:gd name="T79" fmla="*/ 169 h 396"/>
                <a:gd name="T80" fmla="*/ 7 w 738"/>
                <a:gd name="T81" fmla="*/ 63 h 396"/>
                <a:gd name="T82" fmla="*/ 16 w 738"/>
                <a:gd name="T83" fmla="*/ 40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8"/>
                <a:gd name="T127" fmla="*/ 0 h 396"/>
                <a:gd name="T128" fmla="*/ 738 w 738"/>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8" h="396">
                  <a:moveTo>
                    <a:pt x="24" y="8"/>
                  </a:moveTo>
                  <a:lnTo>
                    <a:pt x="373" y="8"/>
                  </a:lnTo>
                  <a:lnTo>
                    <a:pt x="380" y="0"/>
                  </a:lnTo>
                  <a:lnTo>
                    <a:pt x="389" y="16"/>
                  </a:lnTo>
                  <a:lnTo>
                    <a:pt x="405" y="16"/>
                  </a:lnTo>
                  <a:lnTo>
                    <a:pt x="420" y="32"/>
                  </a:lnTo>
                  <a:lnTo>
                    <a:pt x="445" y="32"/>
                  </a:lnTo>
                  <a:lnTo>
                    <a:pt x="414" y="56"/>
                  </a:lnTo>
                  <a:lnTo>
                    <a:pt x="429" y="48"/>
                  </a:lnTo>
                  <a:lnTo>
                    <a:pt x="438" y="56"/>
                  </a:lnTo>
                  <a:lnTo>
                    <a:pt x="461" y="48"/>
                  </a:lnTo>
                  <a:lnTo>
                    <a:pt x="461" y="56"/>
                  </a:lnTo>
                  <a:lnTo>
                    <a:pt x="470" y="48"/>
                  </a:lnTo>
                  <a:lnTo>
                    <a:pt x="479" y="56"/>
                  </a:lnTo>
                  <a:lnTo>
                    <a:pt x="504" y="56"/>
                  </a:lnTo>
                  <a:lnTo>
                    <a:pt x="510" y="56"/>
                  </a:lnTo>
                  <a:lnTo>
                    <a:pt x="519" y="63"/>
                  </a:lnTo>
                  <a:lnTo>
                    <a:pt x="519" y="72"/>
                  </a:lnTo>
                  <a:lnTo>
                    <a:pt x="479" y="72"/>
                  </a:lnTo>
                  <a:lnTo>
                    <a:pt x="470" y="97"/>
                  </a:lnTo>
                  <a:lnTo>
                    <a:pt x="479" y="88"/>
                  </a:lnTo>
                  <a:lnTo>
                    <a:pt x="470" y="122"/>
                  </a:lnTo>
                  <a:lnTo>
                    <a:pt x="470" y="137"/>
                  </a:lnTo>
                  <a:lnTo>
                    <a:pt x="470" y="145"/>
                  </a:lnTo>
                  <a:lnTo>
                    <a:pt x="479" y="145"/>
                  </a:lnTo>
                  <a:lnTo>
                    <a:pt x="485" y="137"/>
                  </a:lnTo>
                  <a:lnTo>
                    <a:pt x="485" y="103"/>
                  </a:lnTo>
                  <a:lnTo>
                    <a:pt x="494" y="88"/>
                  </a:lnTo>
                  <a:lnTo>
                    <a:pt x="504" y="81"/>
                  </a:lnTo>
                  <a:lnTo>
                    <a:pt x="504" y="72"/>
                  </a:lnTo>
                  <a:lnTo>
                    <a:pt x="526" y="81"/>
                  </a:lnTo>
                  <a:lnTo>
                    <a:pt x="526" y="97"/>
                  </a:lnTo>
                  <a:lnTo>
                    <a:pt x="519" y="113"/>
                  </a:lnTo>
                  <a:lnTo>
                    <a:pt x="535" y="103"/>
                  </a:lnTo>
                  <a:lnTo>
                    <a:pt x="535" y="122"/>
                  </a:lnTo>
                  <a:lnTo>
                    <a:pt x="544" y="122"/>
                  </a:lnTo>
                  <a:lnTo>
                    <a:pt x="526" y="145"/>
                  </a:lnTo>
                  <a:lnTo>
                    <a:pt x="535" y="145"/>
                  </a:lnTo>
                  <a:lnTo>
                    <a:pt x="551" y="145"/>
                  </a:lnTo>
                  <a:lnTo>
                    <a:pt x="584" y="122"/>
                  </a:lnTo>
                  <a:lnTo>
                    <a:pt x="584" y="113"/>
                  </a:lnTo>
                  <a:lnTo>
                    <a:pt x="616" y="113"/>
                  </a:lnTo>
                  <a:lnTo>
                    <a:pt x="616" y="97"/>
                  </a:lnTo>
                  <a:lnTo>
                    <a:pt x="632" y="88"/>
                  </a:lnTo>
                  <a:lnTo>
                    <a:pt x="672" y="88"/>
                  </a:lnTo>
                  <a:lnTo>
                    <a:pt x="690" y="81"/>
                  </a:lnTo>
                  <a:lnTo>
                    <a:pt x="706" y="40"/>
                  </a:lnTo>
                  <a:lnTo>
                    <a:pt x="713" y="48"/>
                  </a:lnTo>
                  <a:lnTo>
                    <a:pt x="721" y="40"/>
                  </a:lnTo>
                  <a:lnTo>
                    <a:pt x="721" y="48"/>
                  </a:lnTo>
                  <a:lnTo>
                    <a:pt x="730" y="72"/>
                  </a:lnTo>
                  <a:lnTo>
                    <a:pt x="738" y="81"/>
                  </a:lnTo>
                  <a:lnTo>
                    <a:pt x="738" y="88"/>
                  </a:lnTo>
                  <a:lnTo>
                    <a:pt x="730" y="97"/>
                  </a:lnTo>
                  <a:lnTo>
                    <a:pt x="713" y="97"/>
                  </a:lnTo>
                  <a:lnTo>
                    <a:pt x="681" y="128"/>
                  </a:lnTo>
                  <a:lnTo>
                    <a:pt x="690" y="145"/>
                  </a:lnTo>
                  <a:lnTo>
                    <a:pt x="696" y="137"/>
                  </a:lnTo>
                  <a:lnTo>
                    <a:pt x="696" y="153"/>
                  </a:lnTo>
                  <a:lnTo>
                    <a:pt x="672" y="145"/>
                  </a:lnTo>
                  <a:lnTo>
                    <a:pt x="656" y="153"/>
                  </a:lnTo>
                  <a:lnTo>
                    <a:pt x="647" y="162"/>
                  </a:lnTo>
                  <a:lnTo>
                    <a:pt x="641" y="194"/>
                  </a:lnTo>
                  <a:lnTo>
                    <a:pt x="632" y="185"/>
                  </a:lnTo>
                  <a:lnTo>
                    <a:pt x="632" y="194"/>
                  </a:lnTo>
                  <a:lnTo>
                    <a:pt x="624" y="218"/>
                  </a:lnTo>
                  <a:lnTo>
                    <a:pt x="624" y="202"/>
                  </a:lnTo>
                  <a:lnTo>
                    <a:pt x="616" y="194"/>
                  </a:lnTo>
                  <a:lnTo>
                    <a:pt x="616" y="178"/>
                  </a:lnTo>
                  <a:lnTo>
                    <a:pt x="607" y="194"/>
                  </a:lnTo>
                  <a:lnTo>
                    <a:pt x="616" y="218"/>
                  </a:lnTo>
                  <a:lnTo>
                    <a:pt x="624" y="242"/>
                  </a:lnTo>
                  <a:lnTo>
                    <a:pt x="616" y="259"/>
                  </a:lnTo>
                  <a:lnTo>
                    <a:pt x="584" y="274"/>
                  </a:lnTo>
                  <a:lnTo>
                    <a:pt x="559" y="299"/>
                  </a:lnTo>
                  <a:lnTo>
                    <a:pt x="551" y="315"/>
                  </a:lnTo>
                  <a:lnTo>
                    <a:pt x="567" y="371"/>
                  </a:lnTo>
                  <a:lnTo>
                    <a:pt x="567" y="396"/>
                  </a:lnTo>
                  <a:lnTo>
                    <a:pt x="559" y="396"/>
                  </a:lnTo>
                  <a:lnTo>
                    <a:pt x="551" y="387"/>
                  </a:lnTo>
                  <a:lnTo>
                    <a:pt x="535" y="371"/>
                  </a:lnTo>
                  <a:lnTo>
                    <a:pt x="535" y="339"/>
                  </a:lnTo>
                  <a:lnTo>
                    <a:pt x="519" y="324"/>
                  </a:lnTo>
                  <a:lnTo>
                    <a:pt x="504" y="331"/>
                  </a:lnTo>
                  <a:lnTo>
                    <a:pt x="504" y="324"/>
                  </a:lnTo>
                  <a:lnTo>
                    <a:pt x="454" y="324"/>
                  </a:lnTo>
                  <a:lnTo>
                    <a:pt x="445" y="331"/>
                  </a:lnTo>
                  <a:lnTo>
                    <a:pt x="454" y="339"/>
                  </a:lnTo>
                  <a:lnTo>
                    <a:pt x="429" y="339"/>
                  </a:lnTo>
                  <a:lnTo>
                    <a:pt x="420" y="331"/>
                  </a:lnTo>
                  <a:lnTo>
                    <a:pt x="397" y="331"/>
                  </a:lnTo>
                  <a:lnTo>
                    <a:pt x="380" y="339"/>
                  </a:lnTo>
                  <a:lnTo>
                    <a:pt x="348" y="364"/>
                  </a:lnTo>
                  <a:lnTo>
                    <a:pt x="348" y="387"/>
                  </a:lnTo>
                  <a:lnTo>
                    <a:pt x="323" y="380"/>
                  </a:lnTo>
                  <a:lnTo>
                    <a:pt x="292" y="331"/>
                  </a:lnTo>
                  <a:lnTo>
                    <a:pt x="283" y="331"/>
                  </a:lnTo>
                  <a:lnTo>
                    <a:pt x="276" y="339"/>
                  </a:lnTo>
                  <a:lnTo>
                    <a:pt x="268" y="339"/>
                  </a:lnTo>
                  <a:lnTo>
                    <a:pt x="252" y="331"/>
                  </a:lnTo>
                  <a:lnTo>
                    <a:pt x="252" y="315"/>
                  </a:lnTo>
                  <a:lnTo>
                    <a:pt x="234" y="299"/>
                  </a:lnTo>
                  <a:lnTo>
                    <a:pt x="169" y="308"/>
                  </a:lnTo>
                  <a:lnTo>
                    <a:pt x="121" y="290"/>
                  </a:lnTo>
                  <a:lnTo>
                    <a:pt x="97" y="290"/>
                  </a:lnTo>
                  <a:lnTo>
                    <a:pt x="88" y="274"/>
                  </a:lnTo>
                  <a:lnTo>
                    <a:pt x="81" y="274"/>
                  </a:lnTo>
                  <a:lnTo>
                    <a:pt x="81" y="267"/>
                  </a:lnTo>
                  <a:lnTo>
                    <a:pt x="47" y="259"/>
                  </a:lnTo>
                  <a:lnTo>
                    <a:pt x="47" y="250"/>
                  </a:lnTo>
                  <a:lnTo>
                    <a:pt x="32" y="234"/>
                  </a:lnTo>
                  <a:lnTo>
                    <a:pt x="32" y="218"/>
                  </a:lnTo>
                  <a:lnTo>
                    <a:pt x="24" y="218"/>
                  </a:lnTo>
                  <a:lnTo>
                    <a:pt x="24" y="210"/>
                  </a:lnTo>
                  <a:lnTo>
                    <a:pt x="32" y="210"/>
                  </a:lnTo>
                  <a:lnTo>
                    <a:pt x="32" y="202"/>
                  </a:lnTo>
                  <a:lnTo>
                    <a:pt x="24" y="202"/>
                  </a:lnTo>
                  <a:lnTo>
                    <a:pt x="7" y="185"/>
                  </a:lnTo>
                  <a:lnTo>
                    <a:pt x="7" y="178"/>
                  </a:lnTo>
                  <a:lnTo>
                    <a:pt x="0" y="169"/>
                  </a:lnTo>
                  <a:lnTo>
                    <a:pt x="7" y="145"/>
                  </a:lnTo>
                  <a:lnTo>
                    <a:pt x="0" y="122"/>
                  </a:lnTo>
                  <a:lnTo>
                    <a:pt x="7" y="63"/>
                  </a:lnTo>
                  <a:lnTo>
                    <a:pt x="0" y="23"/>
                  </a:lnTo>
                  <a:lnTo>
                    <a:pt x="16" y="23"/>
                  </a:lnTo>
                  <a:lnTo>
                    <a:pt x="16" y="40"/>
                  </a:lnTo>
                  <a:lnTo>
                    <a:pt x="24" y="40"/>
                  </a:lnTo>
                  <a:lnTo>
                    <a:pt x="24" y="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44" name="Freeform 16"/>
            <p:cNvSpPr>
              <a:spLocks/>
            </p:cNvSpPr>
            <p:nvPr>
              <p:custDataLst>
                <p:tags r:id="rId4"/>
              </p:custDataLst>
            </p:nvPr>
          </p:nvSpPr>
          <p:spPr bwMode="auto">
            <a:xfrm>
              <a:off x="1646" y="1565"/>
              <a:ext cx="415" cy="428"/>
            </a:xfrm>
            <a:custGeom>
              <a:avLst/>
              <a:gdLst>
                <a:gd name="T0" fmla="*/ 479 w 480"/>
                <a:gd name="T1" fmla="*/ 453 h 494"/>
                <a:gd name="T2" fmla="*/ 432 w 480"/>
                <a:gd name="T3" fmla="*/ 388 h 494"/>
                <a:gd name="T4" fmla="*/ 414 w 480"/>
                <a:gd name="T5" fmla="*/ 365 h 494"/>
                <a:gd name="T6" fmla="*/ 389 w 480"/>
                <a:gd name="T7" fmla="*/ 381 h 494"/>
                <a:gd name="T8" fmla="*/ 366 w 480"/>
                <a:gd name="T9" fmla="*/ 348 h 494"/>
                <a:gd name="T10" fmla="*/ 341 w 480"/>
                <a:gd name="T11" fmla="*/ 348 h 494"/>
                <a:gd name="T12" fmla="*/ 317 w 480"/>
                <a:gd name="T13" fmla="*/ 49 h 494"/>
                <a:gd name="T14" fmla="*/ 276 w 480"/>
                <a:gd name="T15" fmla="*/ 49 h 494"/>
                <a:gd name="T16" fmla="*/ 236 w 480"/>
                <a:gd name="T17" fmla="*/ 33 h 494"/>
                <a:gd name="T18" fmla="*/ 196 w 480"/>
                <a:gd name="T19" fmla="*/ 17 h 494"/>
                <a:gd name="T20" fmla="*/ 162 w 480"/>
                <a:gd name="T21" fmla="*/ 8 h 494"/>
                <a:gd name="T22" fmla="*/ 131 w 480"/>
                <a:gd name="T23" fmla="*/ 17 h 494"/>
                <a:gd name="T24" fmla="*/ 90 w 480"/>
                <a:gd name="T25" fmla="*/ 42 h 494"/>
                <a:gd name="T26" fmla="*/ 65 w 480"/>
                <a:gd name="T27" fmla="*/ 57 h 494"/>
                <a:gd name="T28" fmla="*/ 25 w 480"/>
                <a:gd name="T29" fmla="*/ 98 h 494"/>
                <a:gd name="T30" fmla="*/ 50 w 480"/>
                <a:gd name="T31" fmla="*/ 139 h 494"/>
                <a:gd name="T32" fmla="*/ 74 w 480"/>
                <a:gd name="T33" fmla="*/ 179 h 494"/>
                <a:gd name="T34" fmla="*/ 50 w 480"/>
                <a:gd name="T35" fmla="*/ 186 h 494"/>
                <a:gd name="T36" fmla="*/ 40 w 480"/>
                <a:gd name="T37" fmla="*/ 170 h 494"/>
                <a:gd name="T38" fmla="*/ 0 w 480"/>
                <a:gd name="T39" fmla="*/ 202 h 494"/>
                <a:gd name="T40" fmla="*/ 18 w 480"/>
                <a:gd name="T41" fmla="*/ 219 h 494"/>
                <a:gd name="T42" fmla="*/ 34 w 480"/>
                <a:gd name="T43" fmla="*/ 235 h 494"/>
                <a:gd name="T44" fmla="*/ 65 w 480"/>
                <a:gd name="T45" fmla="*/ 235 h 494"/>
                <a:gd name="T46" fmla="*/ 82 w 480"/>
                <a:gd name="T47" fmla="*/ 235 h 494"/>
                <a:gd name="T48" fmla="*/ 82 w 480"/>
                <a:gd name="T49" fmla="*/ 267 h 494"/>
                <a:gd name="T50" fmla="*/ 59 w 480"/>
                <a:gd name="T51" fmla="*/ 276 h 494"/>
                <a:gd name="T52" fmla="*/ 40 w 480"/>
                <a:gd name="T53" fmla="*/ 276 h 494"/>
                <a:gd name="T54" fmla="*/ 50 w 480"/>
                <a:gd name="T55" fmla="*/ 365 h 494"/>
                <a:gd name="T56" fmla="*/ 74 w 480"/>
                <a:gd name="T57" fmla="*/ 356 h 494"/>
                <a:gd name="T58" fmla="*/ 74 w 480"/>
                <a:gd name="T59" fmla="*/ 381 h 494"/>
                <a:gd name="T60" fmla="*/ 106 w 480"/>
                <a:gd name="T61" fmla="*/ 388 h 494"/>
                <a:gd name="T62" fmla="*/ 114 w 480"/>
                <a:gd name="T63" fmla="*/ 388 h 494"/>
                <a:gd name="T64" fmla="*/ 131 w 480"/>
                <a:gd name="T65" fmla="*/ 406 h 494"/>
                <a:gd name="T66" fmla="*/ 90 w 480"/>
                <a:gd name="T67" fmla="*/ 453 h 494"/>
                <a:gd name="T68" fmla="*/ 59 w 480"/>
                <a:gd name="T69" fmla="*/ 471 h 494"/>
                <a:gd name="T70" fmla="*/ 40 w 480"/>
                <a:gd name="T71" fmla="*/ 493 h 494"/>
                <a:gd name="T72" fmla="*/ 114 w 480"/>
                <a:gd name="T73" fmla="*/ 453 h 494"/>
                <a:gd name="T74" fmla="*/ 139 w 480"/>
                <a:gd name="T75" fmla="*/ 429 h 494"/>
                <a:gd name="T76" fmla="*/ 187 w 480"/>
                <a:gd name="T77" fmla="*/ 388 h 494"/>
                <a:gd name="T78" fmla="*/ 179 w 480"/>
                <a:gd name="T79" fmla="*/ 372 h 494"/>
                <a:gd name="T80" fmla="*/ 196 w 480"/>
                <a:gd name="T81" fmla="*/ 341 h 494"/>
                <a:gd name="T82" fmla="*/ 227 w 480"/>
                <a:gd name="T83" fmla="*/ 325 h 494"/>
                <a:gd name="T84" fmla="*/ 211 w 480"/>
                <a:gd name="T85" fmla="*/ 341 h 494"/>
                <a:gd name="T86" fmla="*/ 211 w 480"/>
                <a:gd name="T87" fmla="*/ 372 h 494"/>
                <a:gd name="T88" fmla="*/ 211 w 480"/>
                <a:gd name="T89" fmla="*/ 381 h 494"/>
                <a:gd name="T90" fmla="*/ 243 w 480"/>
                <a:gd name="T91" fmla="*/ 365 h 494"/>
                <a:gd name="T92" fmla="*/ 243 w 480"/>
                <a:gd name="T93" fmla="*/ 332 h 494"/>
                <a:gd name="T94" fmla="*/ 301 w 480"/>
                <a:gd name="T95" fmla="*/ 356 h 494"/>
                <a:gd name="T96" fmla="*/ 349 w 480"/>
                <a:gd name="T97" fmla="*/ 365 h 494"/>
                <a:gd name="T98" fmla="*/ 358 w 480"/>
                <a:gd name="T99" fmla="*/ 372 h 494"/>
                <a:gd name="T100" fmla="*/ 423 w 480"/>
                <a:gd name="T101" fmla="*/ 453 h 494"/>
                <a:gd name="T102" fmla="*/ 407 w 480"/>
                <a:gd name="T103" fmla="*/ 406 h 494"/>
                <a:gd name="T104" fmla="*/ 414 w 480"/>
                <a:gd name="T105" fmla="*/ 388 h 494"/>
                <a:gd name="T106" fmla="*/ 432 w 480"/>
                <a:gd name="T107" fmla="*/ 421 h 494"/>
                <a:gd name="T108" fmla="*/ 432 w 480"/>
                <a:gd name="T109" fmla="*/ 429 h 494"/>
                <a:gd name="T110" fmla="*/ 432 w 480"/>
                <a:gd name="T111" fmla="*/ 453 h 494"/>
                <a:gd name="T112" fmla="*/ 438 w 480"/>
                <a:gd name="T113" fmla="*/ 462 h 494"/>
                <a:gd name="T114" fmla="*/ 455 w 480"/>
                <a:gd name="T115" fmla="*/ 471 h 494"/>
                <a:gd name="T116" fmla="*/ 455 w 480"/>
                <a:gd name="T117" fmla="*/ 453 h 494"/>
                <a:gd name="T118" fmla="*/ 463 w 480"/>
                <a:gd name="T119" fmla="*/ 478 h 494"/>
                <a:gd name="T120" fmla="*/ 479 w 480"/>
                <a:gd name="T121" fmla="*/ 478 h 4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494"/>
                <a:gd name="T185" fmla="*/ 480 w 480"/>
                <a:gd name="T186" fmla="*/ 494 h 4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494">
                  <a:moveTo>
                    <a:pt x="479" y="478"/>
                  </a:moveTo>
                  <a:lnTo>
                    <a:pt x="479" y="453"/>
                  </a:lnTo>
                  <a:lnTo>
                    <a:pt x="455" y="438"/>
                  </a:lnTo>
                  <a:lnTo>
                    <a:pt x="432" y="388"/>
                  </a:lnTo>
                  <a:lnTo>
                    <a:pt x="423" y="388"/>
                  </a:lnTo>
                  <a:lnTo>
                    <a:pt x="414" y="365"/>
                  </a:lnTo>
                  <a:lnTo>
                    <a:pt x="398" y="372"/>
                  </a:lnTo>
                  <a:lnTo>
                    <a:pt x="389" y="381"/>
                  </a:lnTo>
                  <a:lnTo>
                    <a:pt x="366" y="356"/>
                  </a:lnTo>
                  <a:lnTo>
                    <a:pt x="366" y="348"/>
                  </a:lnTo>
                  <a:lnTo>
                    <a:pt x="341" y="356"/>
                  </a:lnTo>
                  <a:lnTo>
                    <a:pt x="341" y="348"/>
                  </a:lnTo>
                  <a:lnTo>
                    <a:pt x="341" y="65"/>
                  </a:lnTo>
                  <a:lnTo>
                    <a:pt x="317" y="49"/>
                  </a:lnTo>
                  <a:lnTo>
                    <a:pt x="293" y="57"/>
                  </a:lnTo>
                  <a:lnTo>
                    <a:pt x="276" y="49"/>
                  </a:lnTo>
                  <a:lnTo>
                    <a:pt x="261" y="49"/>
                  </a:lnTo>
                  <a:lnTo>
                    <a:pt x="236" y="33"/>
                  </a:lnTo>
                  <a:lnTo>
                    <a:pt x="202" y="33"/>
                  </a:lnTo>
                  <a:lnTo>
                    <a:pt x="196" y="17"/>
                  </a:lnTo>
                  <a:lnTo>
                    <a:pt x="171" y="17"/>
                  </a:lnTo>
                  <a:lnTo>
                    <a:pt x="162" y="8"/>
                  </a:lnTo>
                  <a:lnTo>
                    <a:pt x="147" y="0"/>
                  </a:lnTo>
                  <a:lnTo>
                    <a:pt x="131" y="17"/>
                  </a:lnTo>
                  <a:lnTo>
                    <a:pt x="114" y="24"/>
                  </a:lnTo>
                  <a:lnTo>
                    <a:pt x="90" y="42"/>
                  </a:lnTo>
                  <a:lnTo>
                    <a:pt x="82" y="42"/>
                  </a:lnTo>
                  <a:lnTo>
                    <a:pt x="65" y="57"/>
                  </a:lnTo>
                  <a:lnTo>
                    <a:pt x="59" y="89"/>
                  </a:lnTo>
                  <a:lnTo>
                    <a:pt x="25" y="98"/>
                  </a:lnTo>
                  <a:lnTo>
                    <a:pt x="18" y="114"/>
                  </a:lnTo>
                  <a:lnTo>
                    <a:pt x="50" y="139"/>
                  </a:lnTo>
                  <a:lnTo>
                    <a:pt x="59" y="154"/>
                  </a:lnTo>
                  <a:lnTo>
                    <a:pt x="74" y="179"/>
                  </a:lnTo>
                  <a:lnTo>
                    <a:pt x="74" y="186"/>
                  </a:lnTo>
                  <a:lnTo>
                    <a:pt x="50" y="186"/>
                  </a:lnTo>
                  <a:lnTo>
                    <a:pt x="50" y="170"/>
                  </a:lnTo>
                  <a:lnTo>
                    <a:pt x="40" y="170"/>
                  </a:lnTo>
                  <a:lnTo>
                    <a:pt x="9" y="186"/>
                  </a:lnTo>
                  <a:lnTo>
                    <a:pt x="0" y="202"/>
                  </a:lnTo>
                  <a:lnTo>
                    <a:pt x="18" y="211"/>
                  </a:lnTo>
                  <a:lnTo>
                    <a:pt x="18" y="219"/>
                  </a:lnTo>
                  <a:lnTo>
                    <a:pt x="18" y="226"/>
                  </a:lnTo>
                  <a:lnTo>
                    <a:pt x="34" y="235"/>
                  </a:lnTo>
                  <a:lnTo>
                    <a:pt x="50" y="235"/>
                  </a:lnTo>
                  <a:lnTo>
                    <a:pt x="65" y="235"/>
                  </a:lnTo>
                  <a:lnTo>
                    <a:pt x="82" y="226"/>
                  </a:lnTo>
                  <a:lnTo>
                    <a:pt x="82" y="235"/>
                  </a:lnTo>
                  <a:lnTo>
                    <a:pt x="90" y="251"/>
                  </a:lnTo>
                  <a:lnTo>
                    <a:pt x="82" y="267"/>
                  </a:lnTo>
                  <a:lnTo>
                    <a:pt x="65" y="267"/>
                  </a:lnTo>
                  <a:lnTo>
                    <a:pt x="59" y="276"/>
                  </a:lnTo>
                  <a:lnTo>
                    <a:pt x="50" y="276"/>
                  </a:lnTo>
                  <a:lnTo>
                    <a:pt x="40" y="276"/>
                  </a:lnTo>
                  <a:lnTo>
                    <a:pt x="25" y="316"/>
                  </a:lnTo>
                  <a:lnTo>
                    <a:pt x="50" y="365"/>
                  </a:lnTo>
                  <a:lnTo>
                    <a:pt x="59" y="365"/>
                  </a:lnTo>
                  <a:lnTo>
                    <a:pt x="74" y="356"/>
                  </a:lnTo>
                  <a:lnTo>
                    <a:pt x="74" y="372"/>
                  </a:lnTo>
                  <a:lnTo>
                    <a:pt x="74" y="381"/>
                  </a:lnTo>
                  <a:lnTo>
                    <a:pt x="82" y="388"/>
                  </a:lnTo>
                  <a:lnTo>
                    <a:pt x="106" y="388"/>
                  </a:lnTo>
                  <a:lnTo>
                    <a:pt x="114" y="396"/>
                  </a:lnTo>
                  <a:lnTo>
                    <a:pt x="114" y="388"/>
                  </a:lnTo>
                  <a:lnTo>
                    <a:pt x="131" y="388"/>
                  </a:lnTo>
                  <a:lnTo>
                    <a:pt x="131" y="406"/>
                  </a:lnTo>
                  <a:lnTo>
                    <a:pt x="131" y="421"/>
                  </a:lnTo>
                  <a:lnTo>
                    <a:pt x="90" y="453"/>
                  </a:lnTo>
                  <a:lnTo>
                    <a:pt x="65" y="462"/>
                  </a:lnTo>
                  <a:lnTo>
                    <a:pt x="59" y="471"/>
                  </a:lnTo>
                  <a:lnTo>
                    <a:pt x="34" y="487"/>
                  </a:lnTo>
                  <a:lnTo>
                    <a:pt x="40" y="493"/>
                  </a:lnTo>
                  <a:lnTo>
                    <a:pt x="82" y="471"/>
                  </a:lnTo>
                  <a:lnTo>
                    <a:pt x="114" y="453"/>
                  </a:lnTo>
                  <a:lnTo>
                    <a:pt x="122" y="446"/>
                  </a:lnTo>
                  <a:lnTo>
                    <a:pt x="139" y="429"/>
                  </a:lnTo>
                  <a:lnTo>
                    <a:pt x="179" y="396"/>
                  </a:lnTo>
                  <a:lnTo>
                    <a:pt x="187" y="388"/>
                  </a:lnTo>
                  <a:lnTo>
                    <a:pt x="171" y="381"/>
                  </a:lnTo>
                  <a:lnTo>
                    <a:pt x="179" y="372"/>
                  </a:lnTo>
                  <a:lnTo>
                    <a:pt x="196" y="356"/>
                  </a:lnTo>
                  <a:lnTo>
                    <a:pt x="196" y="341"/>
                  </a:lnTo>
                  <a:lnTo>
                    <a:pt x="221" y="325"/>
                  </a:lnTo>
                  <a:lnTo>
                    <a:pt x="227" y="325"/>
                  </a:lnTo>
                  <a:lnTo>
                    <a:pt x="221" y="332"/>
                  </a:lnTo>
                  <a:lnTo>
                    <a:pt x="211" y="341"/>
                  </a:lnTo>
                  <a:lnTo>
                    <a:pt x="202" y="365"/>
                  </a:lnTo>
                  <a:lnTo>
                    <a:pt x="211" y="372"/>
                  </a:lnTo>
                  <a:lnTo>
                    <a:pt x="202" y="381"/>
                  </a:lnTo>
                  <a:lnTo>
                    <a:pt x="211" y="381"/>
                  </a:lnTo>
                  <a:lnTo>
                    <a:pt x="236" y="365"/>
                  </a:lnTo>
                  <a:lnTo>
                    <a:pt x="243" y="365"/>
                  </a:lnTo>
                  <a:lnTo>
                    <a:pt x="252" y="348"/>
                  </a:lnTo>
                  <a:lnTo>
                    <a:pt x="243" y="332"/>
                  </a:lnTo>
                  <a:lnTo>
                    <a:pt x="268" y="341"/>
                  </a:lnTo>
                  <a:lnTo>
                    <a:pt x="301" y="356"/>
                  </a:lnTo>
                  <a:lnTo>
                    <a:pt x="324" y="356"/>
                  </a:lnTo>
                  <a:lnTo>
                    <a:pt x="349" y="365"/>
                  </a:lnTo>
                  <a:lnTo>
                    <a:pt x="358" y="365"/>
                  </a:lnTo>
                  <a:lnTo>
                    <a:pt x="358" y="372"/>
                  </a:lnTo>
                  <a:lnTo>
                    <a:pt x="398" y="406"/>
                  </a:lnTo>
                  <a:lnTo>
                    <a:pt x="423" y="453"/>
                  </a:lnTo>
                  <a:lnTo>
                    <a:pt x="414" y="413"/>
                  </a:lnTo>
                  <a:lnTo>
                    <a:pt x="407" y="406"/>
                  </a:lnTo>
                  <a:lnTo>
                    <a:pt x="414" y="406"/>
                  </a:lnTo>
                  <a:lnTo>
                    <a:pt x="414" y="388"/>
                  </a:lnTo>
                  <a:lnTo>
                    <a:pt x="423" y="429"/>
                  </a:lnTo>
                  <a:lnTo>
                    <a:pt x="432" y="421"/>
                  </a:lnTo>
                  <a:lnTo>
                    <a:pt x="447" y="438"/>
                  </a:lnTo>
                  <a:lnTo>
                    <a:pt x="432" y="429"/>
                  </a:lnTo>
                  <a:lnTo>
                    <a:pt x="432" y="438"/>
                  </a:lnTo>
                  <a:lnTo>
                    <a:pt x="432" y="453"/>
                  </a:lnTo>
                  <a:lnTo>
                    <a:pt x="438" y="446"/>
                  </a:lnTo>
                  <a:lnTo>
                    <a:pt x="438" y="462"/>
                  </a:lnTo>
                  <a:lnTo>
                    <a:pt x="455" y="487"/>
                  </a:lnTo>
                  <a:lnTo>
                    <a:pt x="455" y="471"/>
                  </a:lnTo>
                  <a:lnTo>
                    <a:pt x="447" y="453"/>
                  </a:lnTo>
                  <a:lnTo>
                    <a:pt x="455" y="453"/>
                  </a:lnTo>
                  <a:lnTo>
                    <a:pt x="455" y="462"/>
                  </a:lnTo>
                  <a:lnTo>
                    <a:pt x="463" y="478"/>
                  </a:lnTo>
                  <a:lnTo>
                    <a:pt x="472" y="487"/>
                  </a:lnTo>
                  <a:lnTo>
                    <a:pt x="479" y="47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685" name="Freeform 17"/>
            <p:cNvSpPr>
              <a:spLocks/>
            </p:cNvSpPr>
            <p:nvPr>
              <p:custDataLst>
                <p:tags r:id="rId5"/>
              </p:custDataLst>
            </p:nvPr>
          </p:nvSpPr>
          <p:spPr bwMode="auto">
            <a:xfrm>
              <a:off x="1941" y="1460"/>
              <a:ext cx="948" cy="744"/>
            </a:xfrm>
            <a:custGeom>
              <a:avLst/>
              <a:gdLst/>
              <a:ahLst/>
              <a:cxnLst>
                <a:cxn ang="0">
                  <a:pos x="756" y="851"/>
                </a:cxn>
                <a:cxn ang="0">
                  <a:pos x="763" y="827"/>
                </a:cxn>
                <a:cxn ang="0">
                  <a:pos x="771" y="786"/>
                </a:cxn>
                <a:cxn ang="0">
                  <a:pos x="706" y="746"/>
                </a:cxn>
                <a:cxn ang="0">
                  <a:pos x="632" y="746"/>
                </a:cxn>
                <a:cxn ang="0">
                  <a:pos x="585" y="722"/>
                </a:cxn>
                <a:cxn ang="0">
                  <a:pos x="171" y="680"/>
                </a:cxn>
                <a:cxn ang="0">
                  <a:pos x="138" y="615"/>
                </a:cxn>
                <a:cxn ang="0">
                  <a:pos x="91" y="510"/>
                </a:cxn>
                <a:cxn ang="0">
                  <a:pos x="48" y="503"/>
                </a:cxn>
                <a:cxn ang="0">
                  <a:pos x="0" y="470"/>
                </a:cxn>
                <a:cxn ang="0">
                  <a:pos x="66" y="202"/>
                </a:cxn>
                <a:cxn ang="0">
                  <a:pos x="147" y="164"/>
                </a:cxn>
                <a:cxn ang="0">
                  <a:pos x="187" y="171"/>
                </a:cxn>
                <a:cxn ang="0">
                  <a:pos x="212" y="195"/>
                </a:cxn>
                <a:cxn ang="0">
                  <a:pos x="268" y="195"/>
                </a:cxn>
                <a:cxn ang="0">
                  <a:pos x="341" y="220"/>
                </a:cxn>
                <a:cxn ang="0">
                  <a:pos x="358" y="261"/>
                </a:cxn>
                <a:cxn ang="0">
                  <a:pos x="415" y="236"/>
                </a:cxn>
                <a:cxn ang="0">
                  <a:pos x="504" y="252"/>
                </a:cxn>
                <a:cxn ang="0">
                  <a:pos x="552" y="227"/>
                </a:cxn>
                <a:cxn ang="0">
                  <a:pos x="569" y="202"/>
                </a:cxn>
                <a:cxn ang="0">
                  <a:pos x="577" y="261"/>
                </a:cxn>
                <a:cxn ang="0">
                  <a:pos x="601" y="195"/>
                </a:cxn>
                <a:cxn ang="0">
                  <a:pos x="592" y="105"/>
                </a:cxn>
                <a:cxn ang="0">
                  <a:pos x="617" y="0"/>
                </a:cxn>
                <a:cxn ang="0">
                  <a:pos x="617" y="65"/>
                </a:cxn>
                <a:cxn ang="0">
                  <a:pos x="632" y="171"/>
                </a:cxn>
                <a:cxn ang="0">
                  <a:pos x="666" y="202"/>
                </a:cxn>
                <a:cxn ang="0">
                  <a:pos x="697" y="267"/>
                </a:cxn>
                <a:cxn ang="0">
                  <a:pos x="731" y="179"/>
                </a:cxn>
                <a:cxn ang="0">
                  <a:pos x="763" y="227"/>
                </a:cxn>
                <a:cxn ang="0">
                  <a:pos x="763" y="276"/>
                </a:cxn>
                <a:cxn ang="0">
                  <a:pos x="697" y="292"/>
                </a:cxn>
                <a:cxn ang="0">
                  <a:pos x="673" y="373"/>
                </a:cxn>
                <a:cxn ang="0">
                  <a:pos x="626" y="413"/>
                </a:cxn>
                <a:cxn ang="0">
                  <a:pos x="592" y="478"/>
                </a:cxn>
                <a:cxn ang="0">
                  <a:pos x="626" y="560"/>
                </a:cxn>
                <a:cxn ang="0">
                  <a:pos x="716" y="593"/>
                </a:cxn>
                <a:cxn ang="0">
                  <a:pos x="788" y="680"/>
                </a:cxn>
                <a:cxn ang="0">
                  <a:pos x="819" y="575"/>
                </a:cxn>
                <a:cxn ang="0">
                  <a:pos x="812" y="503"/>
                </a:cxn>
                <a:cxn ang="0">
                  <a:pos x="803" y="429"/>
                </a:cxn>
                <a:cxn ang="0">
                  <a:pos x="859" y="413"/>
                </a:cxn>
                <a:cxn ang="0">
                  <a:pos x="918" y="454"/>
                </a:cxn>
                <a:cxn ang="0">
                  <a:pos x="967" y="487"/>
                </a:cxn>
                <a:cxn ang="0">
                  <a:pos x="1015" y="575"/>
                </a:cxn>
                <a:cxn ang="0">
                  <a:pos x="1055" y="600"/>
                </a:cxn>
                <a:cxn ang="0">
                  <a:pos x="1070" y="633"/>
                </a:cxn>
                <a:cxn ang="0">
                  <a:pos x="1095" y="665"/>
                </a:cxn>
                <a:cxn ang="0">
                  <a:pos x="1015" y="705"/>
                </a:cxn>
                <a:cxn ang="0">
                  <a:pos x="933" y="722"/>
                </a:cxn>
                <a:cxn ang="0">
                  <a:pos x="925" y="737"/>
                </a:cxn>
                <a:cxn ang="0">
                  <a:pos x="983" y="737"/>
                </a:cxn>
                <a:cxn ang="0">
                  <a:pos x="974" y="746"/>
                </a:cxn>
                <a:cxn ang="0">
                  <a:pos x="1015" y="786"/>
                </a:cxn>
                <a:cxn ang="0">
                  <a:pos x="1039" y="777"/>
                </a:cxn>
                <a:cxn ang="0">
                  <a:pos x="967" y="827"/>
                </a:cxn>
                <a:cxn ang="0">
                  <a:pos x="974" y="786"/>
                </a:cxn>
                <a:cxn ang="0">
                  <a:pos x="933" y="762"/>
                </a:cxn>
                <a:cxn ang="0">
                  <a:pos x="902" y="795"/>
                </a:cxn>
                <a:cxn ang="0">
                  <a:pos x="819" y="817"/>
                </a:cxn>
              </a:cxnLst>
              <a:rect l="0" t="0" r="r" b="b"/>
              <a:pathLst>
                <a:path w="1096" h="860">
                  <a:moveTo>
                    <a:pt x="796" y="817"/>
                  </a:moveTo>
                  <a:lnTo>
                    <a:pt x="796" y="836"/>
                  </a:lnTo>
                  <a:lnTo>
                    <a:pt x="763" y="842"/>
                  </a:lnTo>
                  <a:lnTo>
                    <a:pt x="756" y="851"/>
                  </a:lnTo>
                  <a:lnTo>
                    <a:pt x="738" y="859"/>
                  </a:lnTo>
                  <a:lnTo>
                    <a:pt x="756" y="836"/>
                  </a:lnTo>
                  <a:lnTo>
                    <a:pt x="747" y="836"/>
                  </a:lnTo>
                  <a:lnTo>
                    <a:pt x="763" y="827"/>
                  </a:lnTo>
                  <a:lnTo>
                    <a:pt x="763" y="795"/>
                  </a:lnTo>
                  <a:lnTo>
                    <a:pt x="779" y="811"/>
                  </a:lnTo>
                  <a:lnTo>
                    <a:pt x="788" y="802"/>
                  </a:lnTo>
                  <a:lnTo>
                    <a:pt x="771" y="786"/>
                  </a:lnTo>
                  <a:lnTo>
                    <a:pt x="731" y="777"/>
                  </a:lnTo>
                  <a:lnTo>
                    <a:pt x="722" y="770"/>
                  </a:lnTo>
                  <a:lnTo>
                    <a:pt x="716" y="746"/>
                  </a:lnTo>
                  <a:lnTo>
                    <a:pt x="706" y="746"/>
                  </a:lnTo>
                  <a:lnTo>
                    <a:pt x="697" y="730"/>
                  </a:lnTo>
                  <a:lnTo>
                    <a:pt x="682" y="722"/>
                  </a:lnTo>
                  <a:lnTo>
                    <a:pt x="657" y="746"/>
                  </a:lnTo>
                  <a:lnTo>
                    <a:pt x="632" y="746"/>
                  </a:lnTo>
                  <a:lnTo>
                    <a:pt x="617" y="730"/>
                  </a:lnTo>
                  <a:lnTo>
                    <a:pt x="601" y="730"/>
                  </a:lnTo>
                  <a:lnTo>
                    <a:pt x="592" y="714"/>
                  </a:lnTo>
                  <a:lnTo>
                    <a:pt x="585" y="722"/>
                  </a:lnTo>
                  <a:lnTo>
                    <a:pt x="236" y="722"/>
                  </a:lnTo>
                  <a:lnTo>
                    <a:pt x="228" y="722"/>
                  </a:lnTo>
                  <a:lnTo>
                    <a:pt x="219" y="714"/>
                  </a:lnTo>
                  <a:lnTo>
                    <a:pt x="171" y="680"/>
                  </a:lnTo>
                  <a:lnTo>
                    <a:pt x="162" y="656"/>
                  </a:lnTo>
                  <a:lnTo>
                    <a:pt x="154" y="649"/>
                  </a:lnTo>
                  <a:lnTo>
                    <a:pt x="131" y="625"/>
                  </a:lnTo>
                  <a:lnTo>
                    <a:pt x="138" y="615"/>
                  </a:lnTo>
                  <a:lnTo>
                    <a:pt x="138" y="600"/>
                  </a:lnTo>
                  <a:lnTo>
                    <a:pt x="138" y="575"/>
                  </a:lnTo>
                  <a:lnTo>
                    <a:pt x="114" y="560"/>
                  </a:lnTo>
                  <a:lnTo>
                    <a:pt x="91" y="510"/>
                  </a:lnTo>
                  <a:lnTo>
                    <a:pt x="82" y="510"/>
                  </a:lnTo>
                  <a:lnTo>
                    <a:pt x="73" y="487"/>
                  </a:lnTo>
                  <a:lnTo>
                    <a:pt x="57" y="494"/>
                  </a:lnTo>
                  <a:lnTo>
                    <a:pt x="48" y="503"/>
                  </a:lnTo>
                  <a:lnTo>
                    <a:pt x="25" y="478"/>
                  </a:lnTo>
                  <a:lnTo>
                    <a:pt x="25" y="470"/>
                  </a:lnTo>
                  <a:lnTo>
                    <a:pt x="0" y="478"/>
                  </a:lnTo>
                  <a:lnTo>
                    <a:pt x="0" y="470"/>
                  </a:lnTo>
                  <a:lnTo>
                    <a:pt x="0" y="187"/>
                  </a:lnTo>
                  <a:lnTo>
                    <a:pt x="17" y="187"/>
                  </a:lnTo>
                  <a:lnTo>
                    <a:pt x="66" y="220"/>
                  </a:lnTo>
                  <a:lnTo>
                    <a:pt x="66" y="202"/>
                  </a:lnTo>
                  <a:lnTo>
                    <a:pt x="73" y="195"/>
                  </a:lnTo>
                  <a:lnTo>
                    <a:pt x="91" y="187"/>
                  </a:lnTo>
                  <a:lnTo>
                    <a:pt x="97" y="195"/>
                  </a:lnTo>
                  <a:lnTo>
                    <a:pt x="147" y="164"/>
                  </a:lnTo>
                  <a:lnTo>
                    <a:pt x="147" y="179"/>
                  </a:lnTo>
                  <a:lnTo>
                    <a:pt x="162" y="179"/>
                  </a:lnTo>
                  <a:lnTo>
                    <a:pt x="171" y="155"/>
                  </a:lnTo>
                  <a:lnTo>
                    <a:pt x="187" y="171"/>
                  </a:lnTo>
                  <a:lnTo>
                    <a:pt x="187" y="187"/>
                  </a:lnTo>
                  <a:lnTo>
                    <a:pt x="203" y="195"/>
                  </a:lnTo>
                  <a:lnTo>
                    <a:pt x="212" y="179"/>
                  </a:lnTo>
                  <a:lnTo>
                    <a:pt x="212" y="195"/>
                  </a:lnTo>
                  <a:lnTo>
                    <a:pt x="228" y="195"/>
                  </a:lnTo>
                  <a:lnTo>
                    <a:pt x="228" y="179"/>
                  </a:lnTo>
                  <a:lnTo>
                    <a:pt x="253" y="179"/>
                  </a:lnTo>
                  <a:lnTo>
                    <a:pt x="268" y="195"/>
                  </a:lnTo>
                  <a:lnTo>
                    <a:pt x="284" y="202"/>
                  </a:lnTo>
                  <a:lnTo>
                    <a:pt x="300" y="211"/>
                  </a:lnTo>
                  <a:lnTo>
                    <a:pt x="318" y="211"/>
                  </a:lnTo>
                  <a:lnTo>
                    <a:pt x="341" y="220"/>
                  </a:lnTo>
                  <a:lnTo>
                    <a:pt x="341" y="236"/>
                  </a:lnTo>
                  <a:lnTo>
                    <a:pt x="333" y="242"/>
                  </a:lnTo>
                  <a:lnTo>
                    <a:pt x="333" y="252"/>
                  </a:lnTo>
                  <a:lnTo>
                    <a:pt x="358" y="261"/>
                  </a:lnTo>
                  <a:lnTo>
                    <a:pt x="398" y="242"/>
                  </a:lnTo>
                  <a:lnTo>
                    <a:pt x="423" y="261"/>
                  </a:lnTo>
                  <a:lnTo>
                    <a:pt x="423" y="242"/>
                  </a:lnTo>
                  <a:lnTo>
                    <a:pt x="415" y="236"/>
                  </a:lnTo>
                  <a:lnTo>
                    <a:pt x="423" y="227"/>
                  </a:lnTo>
                  <a:lnTo>
                    <a:pt x="455" y="211"/>
                  </a:lnTo>
                  <a:lnTo>
                    <a:pt x="464" y="236"/>
                  </a:lnTo>
                  <a:lnTo>
                    <a:pt x="504" y="252"/>
                  </a:lnTo>
                  <a:lnTo>
                    <a:pt x="529" y="261"/>
                  </a:lnTo>
                  <a:lnTo>
                    <a:pt x="544" y="261"/>
                  </a:lnTo>
                  <a:lnTo>
                    <a:pt x="544" y="236"/>
                  </a:lnTo>
                  <a:lnTo>
                    <a:pt x="552" y="227"/>
                  </a:lnTo>
                  <a:lnTo>
                    <a:pt x="529" y="211"/>
                  </a:lnTo>
                  <a:lnTo>
                    <a:pt x="544" y="202"/>
                  </a:lnTo>
                  <a:lnTo>
                    <a:pt x="552" y="179"/>
                  </a:lnTo>
                  <a:lnTo>
                    <a:pt x="569" y="202"/>
                  </a:lnTo>
                  <a:lnTo>
                    <a:pt x="585" y="220"/>
                  </a:lnTo>
                  <a:lnTo>
                    <a:pt x="569" y="236"/>
                  </a:lnTo>
                  <a:lnTo>
                    <a:pt x="569" y="252"/>
                  </a:lnTo>
                  <a:lnTo>
                    <a:pt x="577" y="261"/>
                  </a:lnTo>
                  <a:lnTo>
                    <a:pt x="585" y="242"/>
                  </a:lnTo>
                  <a:lnTo>
                    <a:pt x="601" y="227"/>
                  </a:lnTo>
                  <a:lnTo>
                    <a:pt x="592" y="211"/>
                  </a:lnTo>
                  <a:lnTo>
                    <a:pt x="601" y="195"/>
                  </a:lnTo>
                  <a:lnTo>
                    <a:pt x="585" y="179"/>
                  </a:lnTo>
                  <a:lnTo>
                    <a:pt x="569" y="164"/>
                  </a:lnTo>
                  <a:lnTo>
                    <a:pt x="577" y="114"/>
                  </a:lnTo>
                  <a:lnTo>
                    <a:pt x="592" y="105"/>
                  </a:lnTo>
                  <a:lnTo>
                    <a:pt x="592" y="65"/>
                  </a:lnTo>
                  <a:lnTo>
                    <a:pt x="585" y="25"/>
                  </a:lnTo>
                  <a:lnTo>
                    <a:pt x="585" y="9"/>
                  </a:lnTo>
                  <a:lnTo>
                    <a:pt x="617" y="0"/>
                  </a:lnTo>
                  <a:lnTo>
                    <a:pt x="641" y="9"/>
                  </a:lnTo>
                  <a:lnTo>
                    <a:pt x="650" y="16"/>
                  </a:lnTo>
                  <a:lnTo>
                    <a:pt x="626" y="65"/>
                  </a:lnTo>
                  <a:lnTo>
                    <a:pt x="617" y="65"/>
                  </a:lnTo>
                  <a:lnTo>
                    <a:pt x="601" y="74"/>
                  </a:lnTo>
                  <a:lnTo>
                    <a:pt x="609" y="90"/>
                  </a:lnTo>
                  <a:lnTo>
                    <a:pt x="601" y="99"/>
                  </a:lnTo>
                  <a:lnTo>
                    <a:pt x="632" y="171"/>
                  </a:lnTo>
                  <a:lnTo>
                    <a:pt x="626" y="187"/>
                  </a:lnTo>
                  <a:lnTo>
                    <a:pt x="632" y="195"/>
                  </a:lnTo>
                  <a:lnTo>
                    <a:pt x="657" y="227"/>
                  </a:lnTo>
                  <a:lnTo>
                    <a:pt x="666" y="202"/>
                  </a:lnTo>
                  <a:lnTo>
                    <a:pt x="682" y="220"/>
                  </a:lnTo>
                  <a:lnTo>
                    <a:pt x="673" y="252"/>
                  </a:lnTo>
                  <a:lnTo>
                    <a:pt x="691" y="267"/>
                  </a:lnTo>
                  <a:lnTo>
                    <a:pt x="697" y="267"/>
                  </a:lnTo>
                  <a:lnTo>
                    <a:pt x="697" y="252"/>
                  </a:lnTo>
                  <a:lnTo>
                    <a:pt x="716" y="242"/>
                  </a:lnTo>
                  <a:lnTo>
                    <a:pt x="716" y="179"/>
                  </a:lnTo>
                  <a:lnTo>
                    <a:pt x="731" y="179"/>
                  </a:lnTo>
                  <a:lnTo>
                    <a:pt x="747" y="187"/>
                  </a:lnTo>
                  <a:lnTo>
                    <a:pt x="747" y="202"/>
                  </a:lnTo>
                  <a:lnTo>
                    <a:pt x="763" y="202"/>
                  </a:lnTo>
                  <a:lnTo>
                    <a:pt x="763" y="227"/>
                  </a:lnTo>
                  <a:lnTo>
                    <a:pt x="747" y="236"/>
                  </a:lnTo>
                  <a:lnTo>
                    <a:pt x="747" y="252"/>
                  </a:lnTo>
                  <a:lnTo>
                    <a:pt x="763" y="261"/>
                  </a:lnTo>
                  <a:lnTo>
                    <a:pt x="763" y="276"/>
                  </a:lnTo>
                  <a:lnTo>
                    <a:pt x="731" y="308"/>
                  </a:lnTo>
                  <a:lnTo>
                    <a:pt x="716" y="301"/>
                  </a:lnTo>
                  <a:lnTo>
                    <a:pt x="716" y="292"/>
                  </a:lnTo>
                  <a:lnTo>
                    <a:pt x="697" y="292"/>
                  </a:lnTo>
                  <a:lnTo>
                    <a:pt x="706" y="308"/>
                  </a:lnTo>
                  <a:lnTo>
                    <a:pt x="691" y="324"/>
                  </a:lnTo>
                  <a:lnTo>
                    <a:pt x="691" y="341"/>
                  </a:lnTo>
                  <a:lnTo>
                    <a:pt x="673" y="373"/>
                  </a:lnTo>
                  <a:lnTo>
                    <a:pt x="657" y="373"/>
                  </a:lnTo>
                  <a:lnTo>
                    <a:pt x="641" y="389"/>
                  </a:lnTo>
                  <a:lnTo>
                    <a:pt x="650" y="406"/>
                  </a:lnTo>
                  <a:lnTo>
                    <a:pt x="626" y="413"/>
                  </a:lnTo>
                  <a:lnTo>
                    <a:pt x="626" y="429"/>
                  </a:lnTo>
                  <a:lnTo>
                    <a:pt x="617" y="429"/>
                  </a:lnTo>
                  <a:lnTo>
                    <a:pt x="609" y="438"/>
                  </a:lnTo>
                  <a:lnTo>
                    <a:pt x="592" y="478"/>
                  </a:lnTo>
                  <a:lnTo>
                    <a:pt x="592" y="503"/>
                  </a:lnTo>
                  <a:lnTo>
                    <a:pt x="601" y="510"/>
                  </a:lnTo>
                  <a:lnTo>
                    <a:pt x="617" y="510"/>
                  </a:lnTo>
                  <a:lnTo>
                    <a:pt x="626" y="560"/>
                  </a:lnTo>
                  <a:lnTo>
                    <a:pt x="641" y="551"/>
                  </a:lnTo>
                  <a:lnTo>
                    <a:pt x="666" y="560"/>
                  </a:lnTo>
                  <a:lnTo>
                    <a:pt x="682" y="575"/>
                  </a:lnTo>
                  <a:lnTo>
                    <a:pt x="716" y="593"/>
                  </a:lnTo>
                  <a:lnTo>
                    <a:pt x="747" y="593"/>
                  </a:lnTo>
                  <a:lnTo>
                    <a:pt x="756" y="600"/>
                  </a:lnTo>
                  <a:lnTo>
                    <a:pt x="756" y="649"/>
                  </a:lnTo>
                  <a:lnTo>
                    <a:pt x="788" y="680"/>
                  </a:lnTo>
                  <a:lnTo>
                    <a:pt x="803" y="665"/>
                  </a:lnTo>
                  <a:lnTo>
                    <a:pt x="788" y="609"/>
                  </a:lnTo>
                  <a:lnTo>
                    <a:pt x="803" y="600"/>
                  </a:lnTo>
                  <a:lnTo>
                    <a:pt x="819" y="575"/>
                  </a:lnTo>
                  <a:lnTo>
                    <a:pt x="812" y="528"/>
                  </a:lnTo>
                  <a:lnTo>
                    <a:pt x="796" y="510"/>
                  </a:lnTo>
                  <a:lnTo>
                    <a:pt x="803" y="503"/>
                  </a:lnTo>
                  <a:lnTo>
                    <a:pt x="812" y="503"/>
                  </a:lnTo>
                  <a:lnTo>
                    <a:pt x="812" y="470"/>
                  </a:lnTo>
                  <a:lnTo>
                    <a:pt x="803" y="463"/>
                  </a:lnTo>
                  <a:lnTo>
                    <a:pt x="812" y="438"/>
                  </a:lnTo>
                  <a:lnTo>
                    <a:pt x="803" y="429"/>
                  </a:lnTo>
                  <a:lnTo>
                    <a:pt x="803" y="423"/>
                  </a:lnTo>
                  <a:lnTo>
                    <a:pt x="812" y="413"/>
                  </a:lnTo>
                  <a:lnTo>
                    <a:pt x="836" y="423"/>
                  </a:lnTo>
                  <a:lnTo>
                    <a:pt x="859" y="413"/>
                  </a:lnTo>
                  <a:lnTo>
                    <a:pt x="893" y="438"/>
                  </a:lnTo>
                  <a:lnTo>
                    <a:pt x="884" y="447"/>
                  </a:lnTo>
                  <a:lnTo>
                    <a:pt x="893" y="454"/>
                  </a:lnTo>
                  <a:lnTo>
                    <a:pt x="918" y="454"/>
                  </a:lnTo>
                  <a:lnTo>
                    <a:pt x="918" y="503"/>
                  </a:lnTo>
                  <a:lnTo>
                    <a:pt x="942" y="528"/>
                  </a:lnTo>
                  <a:lnTo>
                    <a:pt x="974" y="494"/>
                  </a:lnTo>
                  <a:lnTo>
                    <a:pt x="967" y="487"/>
                  </a:lnTo>
                  <a:lnTo>
                    <a:pt x="974" y="470"/>
                  </a:lnTo>
                  <a:lnTo>
                    <a:pt x="1023" y="551"/>
                  </a:lnTo>
                  <a:lnTo>
                    <a:pt x="1015" y="560"/>
                  </a:lnTo>
                  <a:lnTo>
                    <a:pt x="1015" y="575"/>
                  </a:lnTo>
                  <a:lnTo>
                    <a:pt x="1030" y="584"/>
                  </a:lnTo>
                  <a:lnTo>
                    <a:pt x="1030" y="593"/>
                  </a:lnTo>
                  <a:lnTo>
                    <a:pt x="1047" y="600"/>
                  </a:lnTo>
                  <a:lnTo>
                    <a:pt x="1055" y="600"/>
                  </a:lnTo>
                  <a:lnTo>
                    <a:pt x="1070" y="609"/>
                  </a:lnTo>
                  <a:lnTo>
                    <a:pt x="1055" y="615"/>
                  </a:lnTo>
                  <a:lnTo>
                    <a:pt x="1070" y="615"/>
                  </a:lnTo>
                  <a:lnTo>
                    <a:pt x="1070" y="633"/>
                  </a:lnTo>
                  <a:lnTo>
                    <a:pt x="1079" y="633"/>
                  </a:lnTo>
                  <a:lnTo>
                    <a:pt x="1089" y="640"/>
                  </a:lnTo>
                  <a:lnTo>
                    <a:pt x="1089" y="649"/>
                  </a:lnTo>
                  <a:lnTo>
                    <a:pt x="1095" y="665"/>
                  </a:lnTo>
                  <a:lnTo>
                    <a:pt x="1079" y="674"/>
                  </a:lnTo>
                  <a:lnTo>
                    <a:pt x="1055" y="680"/>
                  </a:lnTo>
                  <a:lnTo>
                    <a:pt x="1039" y="705"/>
                  </a:lnTo>
                  <a:lnTo>
                    <a:pt x="1015" y="705"/>
                  </a:lnTo>
                  <a:lnTo>
                    <a:pt x="990" y="697"/>
                  </a:lnTo>
                  <a:lnTo>
                    <a:pt x="950" y="705"/>
                  </a:lnTo>
                  <a:lnTo>
                    <a:pt x="942" y="722"/>
                  </a:lnTo>
                  <a:lnTo>
                    <a:pt x="933" y="722"/>
                  </a:lnTo>
                  <a:lnTo>
                    <a:pt x="918" y="730"/>
                  </a:lnTo>
                  <a:lnTo>
                    <a:pt x="893" y="762"/>
                  </a:lnTo>
                  <a:lnTo>
                    <a:pt x="902" y="762"/>
                  </a:lnTo>
                  <a:lnTo>
                    <a:pt x="925" y="737"/>
                  </a:lnTo>
                  <a:lnTo>
                    <a:pt x="950" y="722"/>
                  </a:lnTo>
                  <a:lnTo>
                    <a:pt x="974" y="722"/>
                  </a:lnTo>
                  <a:lnTo>
                    <a:pt x="983" y="722"/>
                  </a:lnTo>
                  <a:lnTo>
                    <a:pt x="983" y="737"/>
                  </a:lnTo>
                  <a:lnTo>
                    <a:pt x="967" y="746"/>
                  </a:lnTo>
                  <a:lnTo>
                    <a:pt x="958" y="746"/>
                  </a:lnTo>
                  <a:lnTo>
                    <a:pt x="967" y="754"/>
                  </a:lnTo>
                  <a:lnTo>
                    <a:pt x="974" y="746"/>
                  </a:lnTo>
                  <a:lnTo>
                    <a:pt x="974" y="770"/>
                  </a:lnTo>
                  <a:lnTo>
                    <a:pt x="983" y="777"/>
                  </a:lnTo>
                  <a:lnTo>
                    <a:pt x="999" y="786"/>
                  </a:lnTo>
                  <a:lnTo>
                    <a:pt x="1015" y="786"/>
                  </a:lnTo>
                  <a:lnTo>
                    <a:pt x="1015" y="777"/>
                  </a:lnTo>
                  <a:lnTo>
                    <a:pt x="1030" y="762"/>
                  </a:lnTo>
                  <a:lnTo>
                    <a:pt x="1030" y="777"/>
                  </a:lnTo>
                  <a:lnTo>
                    <a:pt x="1039" y="777"/>
                  </a:lnTo>
                  <a:lnTo>
                    <a:pt x="1030" y="786"/>
                  </a:lnTo>
                  <a:lnTo>
                    <a:pt x="1023" y="795"/>
                  </a:lnTo>
                  <a:lnTo>
                    <a:pt x="983" y="811"/>
                  </a:lnTo>
                  <a:lnTo>
                    <a:pt x="967" y="827"/>
                  </a:lnTo>
                  <a:lnTo>
                    <a:pt x="958" y="811"/>
                  </a:lnTo>
                  <a:lnTo>
                    <a:pt x="983" y="795"/>
                  </a:lnTo>
                  <a:lnTo>
                    <a:pt x="974" y="795"/>
                  </a:lnTo>
                  <a:lnTo>
                    <a:pt x="974" y="786"/>
                  </a:lnTo>
                  <a:lnTo>
                    <a:pt x="958" y="795"/>
                  </a:lnTo>
                  <a:lnTo>
                    <a:pt x="950" y="795"/>
                  </a:lnTo>
                  <a:lnTo>
                    <a:pt x="942" y="786"/>
                  </a:lnTo>
                  <a:lnTo>
                    <a:pt x="933" y="762"/>
                  </a:lnTo>
                  <a:lnTo>
                    <a:pt x="933" y="754"/>
                  </a:lnTo>
                  <a:lnTo>
                    <a:pt x="925" y="762"/>
                  </a:lnTo>
                  <a:lnTo>
                    <a:pt x="918" y="754"/>
                  </a:lnTo>
                  <a:lnTo>
                    <a:pt x="902" y="795"/>
                  </a:lnTo>
                  <a:lnTo>
                    <a:pt x="884" y="802"/>
                  </a:lnTo>
                  <a:lnTo>
                    <a:pt x="844" y="802"/>
                  </a:lnTo>
                  <a:lnTo>
                    <a:pt x="828" y="811"/>
                  </a:lnTo>
                  <a:lnTo>
                    <a:pt x="819" y="817"/>
                  </a:lnTo>
                  <a:lnTo>
                    <a:pt x="796" y="817"/>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717" name="Freeform 18"/>
            <p:cNvSpPr>
              <a:spLocks/>
            </p:cNvSpPr>
            <p:nvPr>
              <p:custDataLst>
                <p:tags r:id="rId6"/>
              </p:custDataLst>
            </p:nvPr>
          </p:nvSpPr>
          <p:spPr bwMode="auto">
            <a:xfrm>
              <a:off x="4319" y="2007"/>
              <a:ext cx="674" cy="470"/>
            </a:xfrm>
            <a:custGeom>
              <a:avLst/>
              <a:gdLst/>
              <a:ahLst/>
              <a:cxnLst>
                <a:cxn ang="0">
                  <a:pos x="194" y="113"/>
                </a:cxn>
                <a:cxn ang="0">
                  <a:pos x="219" y="162"/>
                </a:cxn>
                <a:cxn ang="0">
                  <a:pos x="340" y="203"/>
                </a:cxn>
                <a:cxn ang="0">
                  <a:pos x="430" y="209"/>
                </a:cxn>
                <a:cxn ang="0">
                  <a:pos x="480" y="178"/>
                </a:cxn>
                <a:cxn ang="0">
                  <a:pos x="535" y="153"/>
                </a:cxn>
                <a:cxn ang="0">
                  <a:pos x="575" y="121"/>
                </a:cxn>
                <a:cxn ang="0">
                  <a:pos x="535" y="121"/>
                </a:cxn>
                <a:cxn ang="0">
                  <a:pos x="560" y="81"/>
                </a:cxn>
                <a:cxn ang="0">
                  <a:pos x="600" y="32"/>
                </a:cxn>
                <a:cxn ang="0">
                  <a:pos x="600" y="7"/>
                </a:cxn>
                <a:cxn ang="0">
                  <a:pos x="672" y="23"/>
                </a:cxn>
                <a:cxn ang="0">
                  <a:pos x="731" y="97"/>
                </a:cxn>
                <a:cxn ang="0">
                  <a:pos x="779" y="104"/>
                </a:cxn>
                <a:cxn ang="0">
                  <a:pos x="747" y="162"/>
                </a:cxn>
                <a:cxn ang="0">
                  <a:pos x="731" y="209"/>
                </a:cxn>
                <a:cxn ang="0">
                  <a:pos x="697" y="218"/>
                </a:cxn>
                <a:cxn ang="0">
                  <a:pos x="650" y="250"/>
                </a:cxn>
                <a:cxn ang="0">
                  <a:pos x="609" y="275"/>
                </a:cxn>
                <a:cxn ang="0">
                  <a:pos x="617" y="243"/>
                </a:cxn>
                <a:cxn ang="0">
                  <a:pos x="575" y="266"/>
                </a:cxn>
                <a:cxn ang="0">
                  <a:pos x="585" y="299"/>
                </a:cxn>
                <a:cxn ang="0">
                  <a:pos x="625" y="308"/>
                </a:cxn>
                <a:cxn ang="0">
                  <a:pos x="585" y="331"/>
                </a:cxn>
                <a:cxn ang="0">
                  <a:pos x="617" y="380"/>
                </a:cxn>
                <a:cxn ang="0">
                  <a:pos x="592" y="405"/>
                </a:cxn>
                <a:cxn ang="0">
                  <a:pos x="592" y="452"/>
                </a:cxn>
                <a:cxn ang="0">
                  <a:pos x="575" y="485"/>
                </a:cxn>
                <a:cxn ang="0">
                  <a:pos x="544" y="510"/>
                </a:cxn>
                <a:cxn ang="0">
                  <a:pos x="511" y="510"/>
                </a:cxn>
                <a:cxn ang="0">
                  <a:pos x="470" y="533"/>
                </a:cxn>
                <a:cxn ang="0">
                  <a:pos x="446" y="526"/>
                </a:cxn>
                <a:cxn ang="0">
                  <a:pos x="423" y="510"/>
                </a:cxn>
                <a:cxn ang="0">
                  <a:pos x="364" y="510"/>
                </a:cxn>
                <a:cxn ang="0">
                  <a:pos x="358" y="533"/>
                </a:cxn>
                <a:cxn ang="0">
                  <a:pos x="340" y="526"/>
                </a:cxn>
                <a:cxn ang="0">
                  <a:pos x="324" y="502"/>
                </a:cxn>
                <a:cxn ang="0">
                  <a:pos x="317" y="452"/>
                </a:cxn>
                <a:cxn ang="0">
                  <a:pos x="284" y="420"/>
                </a:cxn>
                <a:cxn ang="0">
                  <a:pos x="202" y="436"/>
                </a:cxn>
                <a:cxn ang="0">
                  <a:pos x="178" y="436"/>
                </a:cxn>
                <a:cxn ang="0">
                  <a:pos x="129" y="420"/>
                </a:cxn>
                <a:cxn ang="0">
                  <a:pos x="88" y="405"/>
                </a:cxn>
                <a:cxn ang="0">
                  <a:pos x="73" y="371"/>
                </a:cxn>
                <a:cxn ang="0">
                  <a:pos x="82" y="323"/>
                </a:cxn>
                <a:cxn ang="0">
                  <a:pos x="32" y="315"/>
                </a:cxn>
                <a:cxn ang="0">
                  <a:pos x="16" y="299"/>
                </a:cxn>
                <a:cxn ang="0">
                  <a:pos x="0" y="250"/>
                </a:cxn>
                <a:cxn ang="0">
                  <a:pos x="40" y="234"/>
                </a:cxn>
                <a:cxn ang="0">
                  <a:pos x="88" y="203"/>
                </a:cxn>
                <a:cxn ang="0">
                  <a:pos x="106" y="162"/>
                </a:cxn>
                <a:cxn ang="0">
                  <a:pos x="147" y="129"/>
                </a:cxn>
              </a:cxnLst>
              <a:rect l="0" t="0" r="r" b="b"/>
              <a:pathLst>
                <a:path w="780" h="543">
                  <a:moveTo>
                    <a:pt x="162" y="97"/>
                  </a:moveTo>
                  <a:lnTo>
                    <a:pt x="178" y="89"/>
                  </a:lnTo>
                  <a:lnTo>
                    <a:pt x="194" y="113"/>
                  </a:lnTo>
                  <a:lnTo>
                    <a:pt x="212" y="113"/>
                  </a:lnTo>
                  <a:lnTo>
                    <a:pt x="219" y="129"/>
                  </a:lnTo>
                  <a:lnTo>
                    <a:pt x="219" y="162"/>
                  </a:lnTo>
                  <a:lnTo>
                    <a:pt x="268" y="178"/>
                  </a:lnTo>
                  <a:lnTo>
                    <a:pt x="293" y="203"/>
                  </a:lnTo>
                  <a:lnTo>
                    <a:pt x="340" y="203"/>
                  </a:lnTo>
                  <a:lnTo>
                    <a:pt x="364" y="218"/>
                  </a:lnTo>
                  <a:lnTo>
                    <a:pt x="398" y="226"/>
                  </a:lnTo>
                  <a:lnTo>
                    <a:pt x="430" y="209"/>
                  </a:lnTo>
                  <a:lnTo>
                    <a:pt x="463" y="209"/>
                  </a:lnTo>
                  <a:lnTo>
                    <a:pt x="486" y="184"/>
                  </a:lnTo>
                  <a:lnTo>
                    <a:pt x="480" y="178"/>
                  </a:lnTo>
                  <a:lnTo>
                    <a:pt x="495" y="162"/>
                  </a:lnTo>
                  <a:lnTo>
                    <a:pt x="511" y="169"/>
                  </a:lnTo>
                  <a:lnTo>
                    <a:pt x="535" y="153"/>
                  </a:lnTo>
                  <a:lnTo>
                    <a:pt x="551" y="137"/>
                  </a:lnTo>
                  <a:lnTo>
                    <a:pt x="585" y="137"/>
                  </a:lnTo>
                  <a:lnTo>
                    <a:pt x="575" y="121"/>
                  </a:lnTo>
                  <a:lnTo>
                    <a:pt x="567" y="113"/>
                  </a:lnTo>
                  <a:lnTo>
                    <a:pt x="551" y="121"/>
                  </a:lnTo>
                  <a:lnTo>
                    <a:pt x="535" y="121"/>
                  </a:lnTo>
                  <a:lnTo>
                    <a:pt x="535" y="89"/>
                  </a:lnTo>
                  <a:lnTo>
                    <a:pt x="544" y="72"/>
                  </a:lnTo>
                  <a:lnTo>
                    <a:pt x="560" y="81"/>
                  </a:lnTo>
                  <a:lnTo>
                    <a:pt x="585" y="72"/>
                  </a:lnTo>
                  <a:lnTo>
                    <a:pt x="592" y="41"/>
                  </a:lnTo>
                  <a:lnTo>
                    <a:pt x="600" y="32"/>
                  </a:lnTo>
                  <a:lnTo>
                    <a:pt x="600" y="23"/>
                  </a:lnTo>
                  <a:lnTo>
                    <a:pt x="592" y="23"/>
                  </a:lnTo>
                  <a:lnTo>
                    <a:pt x="600" y="7"/>
                  </a:lnTo>
                  <a:lnTo>
                    <a:pt x="632" y="0"/>
                  </a:lnTo>
                  <a:lnTo>
                    <a:pt x="657" y="7"/>
                  </a:lnTo>
                  <a:lnTo>
                    <a:pt x="672" y="23"/>
                  </a:lnTo>
                  <a:lnTo>
                    <a:pt x="690" y="81"/>
                  </a:lnTo>
                  <a:lnTo>
                    <a:pt x="706" y="81"/>
                  </a:lnTo>
                  <a:lnTo>
                    <a:pt x="731" y="97"/>
                  </a:lnTo>
                  <a:lnTo>
                    <a:pt x="731" y="113"/>
                  </a:lnTo>
                  <a:lnTo>
                    <a:pt x="747" y="113"/>
                  </a:lnTo>
                  <a:lnTo>
                    <a:pt x="779" y="104"/>
                  </a:lnTo>
                  <a:lnTo>
                    <a:pt x="779" y="121"/>
                  </a:lnTo>
                  <a:lnTo>
                    <a:pt x="756" y="169"/>
                  </a:lnTo>
                  <a:lnTo>
                    <a:pt x="747" y="162"/>
                  </a:lnTo>
                  <a:lnTo>
                    <a:pt x="731" y="169"/>
                  </a:lnTo>
                  <a:lnTo>
                    <a:pt x="737" y="194"/>
                  </a:lnTo>
                  <a:lnTo>
                    <a:pt x="731" y="209"/>
                  </a:lnTo>
                  <a:lnTo>
                    <a:pt x="722" y="209"/>
                  </a:lnTo>
                  <a:lnTo>
                    <a:pt x="706" y="218"/>
                  </a:lnTo>
                  <a:lnTo>
                    <a:pt x="697" y="218"/>
                  </a:lnTo>
                  <a:lnTo>
                    <a:pt x="690" y="226"/>
                  </a:lnTo>
                  <a:lnTo>
                    <a:pt x="682" y="226"/>
                  </a:lnTo>
                  <a:lnTo>
                    <a:pt x="650" y="250"/>
                  </a:lnTo>
                  <a:lnTo>
                    <a:pt x="650" y="259"/>
                  </a:lnTo>
                  <a:lnTo>
                    <a:pt x="632" y="259"/>
                  </a:lnTo>
                  <a:lnTo>
                    <a:pt x="609" y="275"/>
                  </a:lnTo>
                  <a:lnTo>
                    <a:pt x="609" y="266"/>
                  </a:lnTo>
                  <a:lnTo>
                    <a:pt x="609" y="259"/>
                  </a:lnTo>
                  <a:lnTo>
                    <a:pt x="617" y="243"/>
                  </a:lnTo>
                  <a:lnTo>
                    <a:pt x="609" y="234"/>
                  </a:lnTo>
                  <a:lnTo>
                    <a:pt x="585" y="259"/>
                  </a:lnTo>
                  <a:lnTo>
                    <a:pt x="575" y="266"/>
                  </a:lnTo>
                  <a:lnTo>
                    <a:pt x="567" y="266"/>
                  </a:lnTo>
                  <a:lnTo>
                    <a:pt x="560" y="275"/>
                  </a:lnTo>
                  <a:lnTo>
                    <a:pt x="585" y="299"/>
                  </a:lnTo>
                  <a:lnTo>
                    <a:pt x="600" y="291"/>
                  </a:lnTo>
                  <a:lnTo>
                    <a:pt x="625" y="299"/>
                  </a:lnTo>
                  <a:lnTo>
                    <a:pt x="625" y="308"/>
                  </a:lnTo>
                  <a:lnTo>
                    <a:pt x="617" y="299"/>
                  </a:lnTo>
                  <a:lnTo>
                    <a:pt x="600" y="308"/>
                  </a:lnTo>
                  <a:lnTo>
                    <a:pt x="585" y="331"/>
                  </a:lnTo>
                  <a:lnTo>
                    <a:pt x="592" y="340"/>
                  </a:lnTo>
                  <a:lnTo>
                    <a:pt x="600" y="371"/>
                  </a:lnTo>
                  <a:lnTo>
                    <a:pt x="617" y="380"/>
                  </a:lnTo>
                  <a:lnTo>
                    <a:pt x="609" y="380"/>
                  </a:lnTo>
                  <a:lnTo>
                    <a:pt x="617" y="396"/>
                  </a:lnTo>
                  <a:lnTo>
                    <a:pt x="592" y="405"/>
                  </a:lnTo>
                  <a:lnTo>
                    <a:pt x="617" y="405"/>
                  </a:lnTo>
                  <a:lnTo>
                    <a:pt x="609" y="436"/>
                  </a:lnTo>
                  <a:lnTo>
                    <a:pt x="592" y="452"/>
                  </a:lnTo>
                  <a:lnTo>
                    <a:pt x="585" y="452"/>
                  </a:lnTo>
                  <a:lnTo>
                    <a:pt x="585" y="468"/>
                  </a:lnTo>
                  <a:lnTo>
                    <a:pt x="575" y="485"/>
                  </a:lnTo>
                  <a:lnTo>
                    <a:pt x="567" y="485"/>
                  </a:lnTo>
                  <a:lnTo>
                    <a:pt x="567" y="493"/>
                  </a:lnTo>
                  <a:lnTo>
                    <a:pt x="544" y="510"/>
                  </a:lnTo>
                  <a:lnTo>
                    <a:pt x="520" y="510"/>
                  </a:lnTo>
                  <a:lnTo>
                    <a:pt x="520" y="517"/>
                  </a:lnTo>
                  <a:lnTo>
                    <a:pt x="511" y="510"/>
                  </a:lnTo>
                  <a:lnTo>
                    <a:pt x="511" y="517"/>
                  </a:lnTo>
                  <a:lnTo>
                    <a:pt x="503" y="517"/>
                  </a:lnTo>
                  <a:lnTo>
                    <a:pt x="470" y="533"/>
                  </a:lnTo>
                  <a:lnTo>
                    <a:pt x="463" y="542"/>
                  </a:lnTo>
                  <a:lnTo>
                    <a:pt x="463" y="526"/>
                  </a:lnTo>
                  <a:lnTo>
                    <a:pt x="446" y="526"/>
                  </a:lnTo>
                  <a:lnTo>
                    <a:pt x="438" y="526"/>
                  </a:lnTo>
                  <a:lnTo>
                    <a:pt x="423" y="526"/>
                  </a:lnTo>
                  <a:lnTo>
                    <a:pt x="423" y="510"/>
                  </a:lnTo>
                  <a:lnTo>
                    <a:pt x="405" y="510"/>
                  </a:lnTo>
                  <a:lnTo>
                    <a:pt x="373" y="517"/>
                  </a:lnTo>
                  <a:lnTo>
                    <a:pt x="364" y="510"/>
                  </a:lnTo>
                  <a:lnTo>
                    <a:pt x="364" y="517"/>
                  </a:lnTo>
                  <a:lnTo>
                    <a:pt x="358" y="517"/>
                  </a:lnTo>
                  <a:lnTo>
                    <a:pt x="358" y="533"/>
                  </a:lnTo>
                  <a:lnTo>
                    <a:pt x="349" y="533"/>
                  </a:lnTo>
                  <a:lnTo>
                    <a:pt x="349" y="526"/>
                  </a:lnTo>
                  <a:lnTo>
                    <a:pt x="340" y="526"/>
                  </a:lnTo>
                  <a:lnTo>
                    <a:pt x="324" y="517"/>
                  </a:lnTo>
                  <a:lnTo>
                    <a:pt x="324" y="510"/>
                  </a:lnTo>
                  <a:lnTo>
                    <a:pt x="324" y="502"/>
                  </a:lnTo>
                  <a:lnTo>
                    <a:pt x="317" y="493"/>
                  </a:lnTo>
                  <a:lnTo>
                    <a:pt x="308" y="493"/>
                  </a:lnTo>
                  <a:lnTo>
                    <a:pt x="317" y="452"/>
                  </a:lnTo>
                  <a:lnTo>
                    <a:pt x="308" y="436"/>
                  </a:lnTo>
                  <a:lnTo>
                    <a:pt x="299" y="436"/>
                  </a:lnTo>
                  <a:lnTo>
                    <a:pt x="284" y="420"/>
                  </a:lnTo>
                  <a:lnTo>
                    <a:pt x="268" y="420"/>
                  </a:lnTo>
                  <a:lnTo>
                    <a:pt x="227" y="436"/>
                  </a:lnTo>
                  <a:lnTo>
                    <a:pt x="202" y="436"/>
                  </a:lnTo>
                  <a:lnTo>
                    <a:pt x="194" y="445"/>
                  </a:lnTo>
                  <a:lnTo>
                    <a:pt x="187" y="436"/>
                  </a:lnTo>
                  <a:lnTo>
                    <a:pt x="178" y="436"/>
                  </a:lnTo>
                  <a:lnTo>
                    <a:pt x="154" y="436"/>
                  </a:lnTo>
                  <a:lnTo>
                    <a:pt x="137" y="428"/>
                  </a:lnTo>
                  <a:lnTo>
                    <a:pt x="129" y="420"/>
                  </a:lnTo>
                  <a:lnTo>
                    <a:pt x="122" y="420"/>
                  </a:lnTo>
                  <a:lnTo>
                    <a:pt x="106" y="405"/>
                  </a:lnTo>
                  <a:lnTo>
                    <a:pt x="88" y="405"/>
                  </a:lnTo>
                  <a:lnTo>
                    <a:pt x="65" y="396"/>
                  </a:lnTo>
                  <a:lnTo>
                    <a:pt x="57" y="371"/>
                  </a:lnTo>
                  <a:lnTo>
                    <a:pt x="73" y="371"/>
                  </a:lnTo>
                  <a:lnTo>
                    <a:pt x="65" y="355"/>
                  </a:lnTo>
                  <a:lnTo>
                    <a:pt x="82" y="340"/>
                  </a:lnTo>
                  <a:lnTo>
                    <a:pt x="82" y="323"/>
                  </a:lnTo>
                  <a:lnTo>
                    <a:pt x="73" y="315"/>
                  </a:lnTo>
                  <a:lnTo>
                    <a:pt x="48" y="323"/>
                  </a:lnTo>
                  <a:lnTo>
                    <a:pt x="32" y="315"/>
                  </a:lnTo>
                  <a:lnTo>
                    <a:pt x="25" y="308"/>
                  </a:lnTo>
                  <a:lnTo>
                    <a:pt x="8" y="299"/>
                  </a:lnTo>
                  <a:lnTo>
                    <a:pt x="16" y="299"/>
                  </a:lnTo>
                  <a:lnTo>
                    <a:pt x="16" y="275"/>
                  </a:lnTo>
                  <a:lnTo>
                    <a:pt x="0" y="275"/>
                  </a:lnTo>
                  <a:lnTo>
                    <a:pt x="0" y="250"/>
                  </a:lnTo>
                  <a:lnTo>
                    <a:pt x="16" y="243"/>
                  </a:lnTo>
                  <a:lnTo>
                    <a:pt x="32" y="243"/>
                  </a:lnTo>
                  <a:lnTo>
                    <a:pt x="40" y="234"/>
                  </a:lnTo>
                  <a:lnTo>
                    <a:pt x="57" y="234"/>
                  </a:lnTo>
                  <a:lnTo>
                    <a:pt x="82" y="218"/>
                  </a:lnTo>
                  <a:lnTo>
                    <a:pt x="88" y="203"/>
                  </a:lnTo>
                  <a:lnTo>
                    <a:pt x="82" y="169"/>
                  </a:lnTo>
                  <a:lnTo>
                    <a:pt x="82" y="162"/>
                  </a:lnTo>
                  <a:lnTo>
                    <a:pt x="106" y="162"/>
                  </a:lnTo>
                  <a:lnTo>
                    <a:pt x="113" y="129"/>
                  </a:lnTo>
                  <a:lnTo>
                    <a:pt x="137" y="129"/>
                  </a:lnTo>
                  <a:lnTo>
                    <a:pt x="147" y="129"/>
                  </a:lnTo>
                  <a:lnTo>
                    <a:pt x="154" y="104"/>
                  </a:lnTo>
                  <a:lnTo>
                    <a:pt x="162" y="97"/>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22547" name="Freeform 19"/>
            <p:cNvSpPr>
              <a:spLocks/>
            </p:cNvSpPr>
            <p:nvPr>
              <p:custDataLst>
                <p:tags r:id="rId7"/>
              </p:custDataLst>
            </p:nvPr>
          </p:nvSpPr>
          <p:spPr bwMode="auto">
            <a:xfrm>
              <a:off x="4178" y="2265"/>
              <a:ext cx="184" cy="177"/>
            </a:xfrm>
            <a:custGeom>
              <a:avLst/>
              <a:gdLst>
                <a:gd name="T0" fmla="*/ 8 w 211"/>
                <a:gd name="T1" fmla="*/ 178 h 204"/>
                <a:gd name="T2" fmla="*/ 8 w 211"/>
                <a:gd name="T3" fmla="*/ 162 h 204"/>
                <a:gd name="T4" fmla="*/ 23 w 211"/>
                <a:gd name="T5" fmla="*/ 153 h 204"/>
                <a:gd name="T6" fmla="*/ 16 w 211"/>
                <a:gd name="T7" fmla="*/ 137 h 204"/>
                <a:gd name="T8" fmla="*/ 8 w 211"/>
                <a:gd name="T9" fmla="*/ 129 h 204"/>
                <a:gd name="T10" fmla="*/ 0 w 211"/>
                <a:gd name="T11" fmla="*/ 113 h 204"/>
                <a:gd name="T12" fmla="*/ 16 w 211"/>
                <a:gd name="T13" fmla="*/ 121 h 204"/>
                <a:gd name="T14" fmla="*/ 65 w 211"/>
                <a:gd name="T15" fmla="*/ 113 h 204"/>
                <a:gd name="T16" fmla="*/ 65 w 211"/>
                <a:gd name="T17" fmla="*/ 97 h 204"/>
                <a:gd name="T18" fmla="*/ 73 w 211"/>
                <a:gd name="T19" fmla="*/ 90 h 204"/>
                <a:gd name="T20" fmla="*/ 107 w 211"/>
                <a:gd name="T21" fmla="*/ 81 h 204"/>
                <a:gd name="T22" fmla="*/ 107 w 211"/>
                <a:gd name="T23" fmla="*/ 66 h 204"/>
                <a:gd name="T24" fmla="*/ 113 w 211"/>
                <a:gd name="T25" fmla="*/ 56 h 204"/>
                <a:gd name="T26" fmla="*/ 113 w 211"/>
                <a:gd name="T27" fmla="*/ 49 h 204"/>
                <a:gd name="T28" fmla="*/ 122 w 211"/>
                <a:gd name="T29" fmla="*/ 49 h 204"/>
                <a:gd name="T30" fmla="*/ 129 w 211"/>
                <a:gd name="T31" fmla="*/ 32 h 204"/>
                <a:gd name="T32" fmla="*/ 129 w 211"/>
                <a:gd name="T33" fmla="*/ 16 h 204"/>
                <a:gd name="T34" fmla="*/ 147 w 211"/>
                <a:gd name="T35" fmla="*/ 9 h 204"/>
                <a:gd name="T36" fmla="*/ 162 w 211"/>
                <a:gd name="T37" fmla="*/ 0 h 204"/>
                <a:gd name="T38" fmla="*/ 170 w 211"/>
                <a:gd name="T39" fmla="*/ 0 h 204"/>
                <a:gd name="T40" fmla="*/ 187 w 211"/>
                <a:gd name="T41" fmla="*/ 9 h 204"/>
                <a:gd name="T42" fmla="*/ 194 w 211"/>
                <a:gd name="T43" fmla="*/ 16 h 204"/>
                <a:gd name="T44" fmla="*/ 210 w 211"/>
                <a:gd name="T45" fmla="*/ 24 h 204"/>
                <a:gd name="T46" fmla="*/ 202 w 211"/>
                <a:gd name="T47" fmla="*/ 32 h 204"/>
                <a:gd name="T48" fmla="*/ 187 w 211"/>
                <a:gd name="T49" fmla="*/ 41 h 204"/>
                <a:gd name="T50" fmla="*/ 170 w 211"/>
                <a:gd name="T51" fmla="*/ 32 h 204"/>
                <a:gd name="T52" fmla="*/ 162 w 211"/>
                <a:gd name="T53" fmla="*/ 41 h 204"/>
                <a:gd name="T54" fmla="*/ 170 w 211"/>
                <a:gd name="T55" fmla="*/ 49 h 204"/>
                <a:gd name="T56" fmla="*/ 162 w 211"/>
                <a:gd name="T57" fmla="*/ 66 h 204"/>
                <a:gd name="T58" fmla="*/ 178 w 211"/>
                <a:gd name="T59" fmla="*/ 72 h 204"/>
                <a:gd name="T60" fmla="*/ 178 w 211"/>
                <a:gd name="T61" fmla="*/ 81 h 204"/>
                <a:gd name="T62" fmla="*/ 170 w 211"/>
                <a:gd name="T63" fmla="*/ 81 h 204"/>
                <a:gd name="T64" fmla="*/ 178 w 211"/>
                <a:gd name="T65" fmla="*/ 90 h 204"/>
                <a:gd name="T66" fmla="*/ 138 w 211"/>
                <a:gd name="T67" fmla="*/ 137 h 204"/>
                <a:gd name="T68" fmla="*/ 122 w 211"/>
                <a:gd name="T69" fmla="*/ 146 h 204"/>
                <a:gd name="T70" fmla="*/ 113 w 211"/>
                <a:gd name="T71" fmla="*/ 137 h 204"/>
                <a:gd name="T72" fmla="*/ 107 w 211"/>
                <a:gd name="T73" fmla="*/ 146 h 204"/>
                <a:gd name="T74" fmla="*/ 107 w 211"/>
                <a:gd name="T75" fmla="*/ 162 h 204"/>
                <a:gd name="T76" fmla="*/ 113 w 211"/>
                <a:gd name="T77" fmla="*/ 162 h 204"/>
                <a:gd name="T78" fmla="*/ 113 w 211"/>
                <a:gd name="T79" fmla="*/ 169 h 204"/>
                <a:gd name="T80" fmla="*/ 122 w 211"/>
                <a:gd name="T81" fmla="*/ 169 h 204"/>
                <a:gd name="T82" fmla="*/ 122 w 211"/>
                <a:gd name="T83" fmla="*/ 186 h 204"/>
                <a:gd name="T84" fmla="*/ 122 w 211"/>
                <a:gd name="T85" fmla="*/ 194 h 204"/>
                <a:gd name="T86" fmla="*/ 97 w 211"/>
                <a:gd name="T87" fmla="*/ 194 h 204"/>
                <a:gd name="T88" fmla="*/ 88 w 211"/>
                <a:gd name="T89" fmla="*/ 203 h 204"/>
                <a:gd name="T90" fmla="*/ 82 w 211"/>
                <a:gd name="T91" fmla="*/ 194 h 204"/>
                <a:gd name="T92" fmla="*/ 73 w 211"/>
                <a:gd name="T93" fmla="*/ 178 h 204"/>
                <a:gd name="T94" fmla="*/ 48 w 211"/>
                <a:gd name="T95" fmla="*/ 178 h 204"/>
                <a:gd name="T96" fmla="*/ 32 w 211"/>
                <a:gd name="T97" fmla="*/ 178 h 204"/>
                <a:gd name="T98" fmla="*/ 8 w 211"/>
                <a:gd name="T99" fmla="*/ 178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
                <a:gd name="T151" fmla="*/ 0 h 204"/>
                <a:gd name="T152" fmla="*/ 211 w 211"/>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 h="204">
                  <a:moveTo>
                    <a:pt x="8" y="178"/>
                  </a:moveTo>
                  <a:lnTo>
                    <a:pt x="8" y="162"/>
                  </a:lnTo>
                  <a:lnTo>
                    <a:pt x="23" y="153"/>
                  </a:lnTo>
                  <a:lnTo>
                    <a:pt x="16" y="137"/>
                  </a:lnTo>
                  <a:lnTo>
                    <a:pt x="8" y="129"/>
                  </a:lnTo>
                  <a:lnTo>
                    <a:pt x="0" y="113"/>
                  </a:lnTo>
                  <a:lnTo>
                    <a:pt x="16" y="121"/>
                  </a:lnTo>
                  <a:lnTo>
                    <a:pt x="65" y="113"/>
                  </a:lnTo>
                  <a:lnTo>
                    <a:pt x="65" y="97"/>
                  </a:lnTo>
                  <a:lnTo>
                    <a:pt x="73" y="90"/>
                  </a:lnTo>
                  <a:lnTo>
                    <a:pt x="107" y="81"/>
                  </a:lnTo>
                  <a:lnTo>
                    <a:pt x="107" y="66"/>
                  </a:lnTo>
                  <a:lnTo>
                    <a:pt x="113" y="56"/>
                  </a:lnTo>
                  <a:lnTo>
                    <a:pt x="113" y="49"/>
                  </a:lnTo>
                  <a:lnTo>
                    <a:pt x="122" y="49"/>
                  </a:lnTo>
                  <a:lnTo>
                    <a:pt x="129" y="32"/>
                  </a:lnTo>
                  <a:lnTo>
                    <a:pt x="129" y="16"/>
                  </a:lnTo>
                  <a:lnTo>
                    <a:pt x="147" y="9"/>
                  </a:lnTo>
                  <a:lnTo>
                    <a:pt x="162" y="0"/>
                  </a:lnTo>
                  <a:lnTo>
                    <a:pt x="170" y="0"/>
                  </a:lnTo>
                  <a:lnTo>
                    <a:pt x="187" y="9"/>
                  </a:lnTo>
                  <a:lnTo>
                    <a:pt x="194" y="16"/>
                  </a:lnTo>
                  <a:lnTo>
                    <a:pt x="210" y="24"/>
                  </a:lnTo>
                  <a:lnTo>
                    <a:pt x="202" y="32"/>
                  </a:lnTo>
                  <a:lnTo>
                    <a:pt x="187" y="41"/>
                  </a:lnTo>
                  <a:lnTo>
                    <a:pt x="170" y="32"/>
                  </a:lnTo>
                  <a:lnTo>
                    <a:pt x="162" y="41"/>
                  </a:lnTo>
                  <a:lnTo>
                    <a:pt x="170" y="49"/>
                  </a:lnTo>
                  <a:lnTo>
                    <a:pt x="162" y="66"/>
                  </a:lnTo>
                  <a:lnTo>
                    <a:pt x="178" y="72"/>
                  </a:lnTo>
                  <a:lnTo>
                    <a:pt x="178" y="81"/>
                  </a:lnTo>
                  <a:lnTo>
                    <a:pt x="170" y="81"/>
                  </a:lnTo>
                  <a:lnTo>
                    <a:pt x="178" y="90"/>
                  </a:lnTo>
                  <a:lnTo>
                    <a:pt x="138" y="137"/>
                  </a:lnTo>
                  <a:lnTo>
                    <a:pt x="122" y="146"/>
                  </a:lnTo>
                  <a:lnTo>
                    <a:pt x="113" y="137"/>
                  </a:lnTo>
                  <a:lnTo>
                    <a:pt x="107" y="146"/>
                  </a:lnTo>
                  <a:lnTo>
                    <a:pt x="107" y="162"/>
                  </a:lnTo>
                  <a:lnTo>
                    <a:pt x="113" y="162"/>
                  </a:lnTo>
                  <a:lnTo>
                    <a:pt x="113" y="169"/>
                  </a:lnTo>
                  <a:lnTo>
                    <a:pt x="122" y="169"/>
                  </a:lnTo>
                  <a:lnTo>
                    <a:pt x="122" y="186"/>
                  </a:lnTo>
                  <a:lnTo>
                    <a:pt x="122" y="194"/>
                  </a:lnTo>
                  <a:lnTo>
                    <a:pt x="97" y="194"/>
                  </a:lnTo>
                  <a:lnTo>
                    <a:pt x="88" y="203"/>
                  </a:lnTo>
                  <a:lnTo>
                    <a:pt x="82" y="194"/>
                  </a:lnTo>
                  <a:lnTo>
                    <a:pt x="73" y="178"/>
                  </a:lnTo>
                  <a:lnTo>
                    <a:pt x="48" y="178"/>
                  </a:lnTo>
                  <a:lnTo>
                    <a:pt x="32" y="178"/>
                  </a:lnTo>
                  <a:lnTo>
                    <a:pt x="8" y="17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48" name="Freeform 20"/>
            <p:cNvSpPr>
              <a:spLocks/>
            </p:cNvSpPr>
            <p:nvPr>
              <p:custDataLst>
                <p:tags r:id="rId8"/>
              </p:custDataLst>
            </p:nvPr>
          </p:nvSpPr>
          <p:spPr bwMode="auto">
            <a:xfrm>
              <a:off x="4170" y="2245"/>
              <a:ext cx="163" cy="125"/>
            </a:xfrm>
            <a:custGeom>
              <a:avLst/>
              <a:gdLst>
                <a:gd name="T0" fmla="*/ 179 w 188"/>
                <a:gd name="T1" fmla="*/ 24 h 146"/>
                <a:gd name="T2" fmla="*/ 171 w 188"/>
                <a:gd name="T3" fmla="*/ 24 h 146"/>
                <a:gd name="T4" fmla="*/ 156 w 188"/>
                <a:gd name="T5" fmla="*/ 33 h 146"/>
                <a:gd name="T6" fmla="*/ 138 w 188"/>
                <a:gd name="T7" fmla="*/ 40 h 146"/>
                <a:gd name="T8" fmla="*/ 138 w 188"/>
                <a:gd name="T9" fmla="*/ 56 h 146"/>
                <a:gd name="T10" fmla="*/ 131 w 188"/>
                <a:gd name="T11" fmla="*/ 73 h 146"/>
                <a:gd name="T12" fmla="*/ 122 w 188"/>
                <a:gd name="T13" fmla="*/ 73 h 146"/>
                <a:gd name="T14" fmla="*/ 122 w 188"/>
                <a:gd name="T15" fmla="*/ 80 h 146"/>
                <a:gd name="T16" fmla="*/ 116 w 188"/>
                <a:gd name="T17" fmla="*/ 90 h 146"/>
                <a:gd name="T18" fmla="*/ 116 w 188"/>
                <a:gd name="T19" fmla="*/ 105 h 146"/>
                <a:gd name="T20" fmla="*/ 82 w 188"/>
                <a:gd name="T21" fmla="*/ 114 h 146"/>
                <a:gd name="T22" fmla="*/ 74 w 188"/>
                <a:gd name="T23" fmla="*/ 121 h 146"/>
                <a:gd name="T24" fmla="*/ 74 w 188"/>
                <a:gd name="T25" fmla="*/ 137 h 146"/>
                <a:gd name="T26" fmla="*/ 25 w 188"/>
                <a:gd name="T27" fmla="*/ 145 h 146"/>
                <a:gd name="T28" fmla="*/ 9 w 188"/>
                <a:gd name="T29" fmla="*/ 137 h 146"/>
                <a:gd name="T30" fmla="*/ 17 w 188"/>
                <a:gd name="T31" fmla="*/ 121 h 146"/>
                <a:gd name="T32" fmla="*/ 17 w 188"/>
                <a:gd name="T33" fmla="*/ 114 h 146"/>
                <a:gd name="T34" fmla="*/ 0 w 188"/>
                <a:gd name="T35" fmla="*/ 105 h 146"/>
                <a:gd name="T36" fmla="*/ 0 w 188"/>
                <a:gd name="T37" fmla="*/ 73 h 146"/>
                <a:gd name="T38" fmla="*/ 9 w 188"/>
                <a:gd name="T39" fmla="*/ 56 h 146"/>
                <a:gd name="T40" fmla="*/ 9 w 188"/>
                <a:gd name="T41" fmla="*/ 48 h 146"/>
                <a:gd name="T42" fmla="*/ 32 w 188"/>
                <a:gd name="T43" fmla="*/ 48 h 146"/>
                <a:gd name="T44" fmla="*/ 32 w 188"/>
                <a:gd name="T45" fmla="*/ 40 h 146"/>
                <a:gd name="T46" fmla="*/ 50 w 188"/>
                <a:gd name="T47" fmla="*/ 40 h 146"/>
                <a:gd name="T48" fmla="*/ 57 w 188"/>
                <a:gd name="T49" fmla="*/ 24 h 146"/>
                <a:gd name="T50" fmla="*/ 66 w 188"/>
                <a:gd name="T51" fmla="*/ 24 h 146"/>
                <a:gd name="T52" fmla="*/ 66 w 188"/>
                <a:gd name="T53" fmla="*/ 16 h 146"/>
                <a:gd name="T54" fmla="*/ 97 w 188"/>
                <a:gd name="T55" fmla="*/ 24 h 146"/>
                <a:gd name="T56" fmla="*/ 116 w 188"/>
                <a:gd name="T57" fmla="*/ 24 h 146"/>
                <a:gd name="T58" fmla="*/ 116 w 188"/>
                <a:gd name="T59" fmla="*/ 16 h 146"/>
                <a:gd name="T60" fmla="*/ 122 w 188"/>
                <a:gd name="T61" fmla="*/ 16 h 146"/>
                <a:gd name="T62" fmla="*/ 131 w 188"/>
                <a:gd name="T63" fmla="*/ 0 h 146"/>
                <a:gd name="T64" fmla="*/ 138 w 188"/>
                <a:gd name="T65" fmla="*/ 8 h 146"/>
                <a:gd name="T66" fmla="*/ 147 w 188"/>
                <a:gd name="T67" fmla="*/ 33 h 146"/>
                <a:gd name="T68" fmla="*/ 162 w 188"/>
                <a:gd name="T69" fmla="*/ 16 h 146"/>
                <a:gd name="T70" fmla="*/ 187 w 188"/>
                <a:gd name="T71" fmla="*/ 24 h 146"/>
                <a:gd name="T72" fmla="*/ 179 w 188"/>
                <a:gd name="T73" fmla="*/ 24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8"/>
                <a:gd name="T112" fmla="*/ 0 h 146"/>
                <a:gd name="T113" fmla="*/ 188 w 188"/>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8" h="146">
                  <a:moveTo>
                    <a:pt x="179" y="24"/>
                  </a:moveTo>
                  <a:lnTo>
                    <a:pt x="171" y="24"/>
                  </a:lnTo>
                  <a:lnTo>
                    <a:pt x="156" y="33"/>
                  </a:lnTo>
                  <a:lnTo>
                    <a:pt x="138" y="40"/>
                  </a:lnTo>
                  <a:lnTo>
                    <a:pt x="138" y="56"/>
                  </a:lnTo>
                  <a:lnTo>
                    <a:pt x="131" y="73"/>
                  </a:lnTo>
                  <a:lnTo>
                    <a:pt x="122" y="73"/>
                  </a:lnTo>
                  <a:lnTo>
                    <a:pt x="122" y="80"/>
                  </a:lnTo>
                  <a:lnTo>
                    <a:pt x="116" y="90"/>
                  </a:lnTo>
                  <a:lnTo>
                    <a:pt x="116" y="105"/>
                  </a:lnTo>
                  <a:lnTo>
                    <a:pt x="82" y="114"/>
                  </a:lnTo>
                  <a:lnTo>
                    <a:pt x="74" y="121"/>
                  </a:lnTo>
                  <a:lnTo>
                    <a:pt x="74" y="137"/>
                  </a:lnTo>
                  <a:lnTo>
                    <a:pt x="25" y="145"/>
                  </a:lnTo>
                  <a:lnTo>
                    <a:pt x="9" y="137"/>
                  </a:lnTo>
                  <a:lnTo>
                    <a:pt x="17" y="121"/>
                  </a:lnTo>
                  <a:lnTo>
                    <a:pt x="17" y="114"/>
                  </a:lnTo>
                  <a:lnTo>
                    <a:pt x="0" y="105"/>
                  </a:lnTo>
                  <a:lnTo>
                    <a:pt x="0" y="73"/>
                  </a:lnTo>
                  <a:lnTo>
                    <a:pt x="9" y="56"/>
                  </a:lnTo>
                  <a:lnTo>
                    <a:pt x="9" y="48"/>
                  </a:lnTo>
                  <a:lnTo>
                    <a:pt x="32" y="48"/>
                  </a:lnTo>
                  <a:lnTo>
                    <a:pt x="32" y="40"/>
                  </a:lnTo>
                  <a:lnTo>
                    <a:pt x="50" y="40"/>
                  </a:lnTo>
                  <a:lnTo>
                    <a:pt x="57" y="24"/>
                  </a:lnTo>
                  <a:lnTo>
                    <a:pt x="66" y="24"/>
                  </a:lnTo>
                  <a:lnTo>
                    <a:pt x="66" y="16"/>
                  </a:lnTo>
                  <a:lnTo>
                    <a:pt x="97" y="24"/>
                  </a:lnTo>
                  <a:lnTo>
                    <a:pt x="116" y="24"/>
                  </a:lnTo>
                  <a:lnTo>
                    <a:pt x="116" y="16"/>
                  </a:lnTo>
                  <a:lnTo>
                    <a:pt x="122" y="16"/>
                  </a:lnTo>
                  <a:lnTo>
                    <a:pt x="131" y="0"/>
                  </a:lnTo>
                  <a:lnTo>
                    <a:pt x="138" y="8"/>
                  </a:lnTo>
                  <a:lnTo>
                    <a:pt x="147" y="33"/>
                  </a:lnTo>
                  <a:lnTo>
                    <a:pt x="162" y="16"/>
                  </a:lnTo>
                  <a:lnTo>
                    <a:pt x="187" y="24"/>
                  </a:lnTo>
                  <a:lnTo>
                    <a:pt x="179" y="24"/>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49" name="Freeform 21"/>
            <p:cNvSpPr>
              <a:spLocks/>
            </p:cNvSpPr>
            <p:nvPr>
              <p:custDataLst>
                <p:tags r:id="rId9"/>
              </p:custDataLst>
            </p:nvPr>
          </p:nvSpPr>
          <p:spPr bwMode="auto">
            <a:xfrm>
              <a:off x="3990" y="2223"/>
              <a:ext cx="210" cy="197"/>
            </a:xfrm>
            <a:custGeom>
              <a:avLst/>
              <a:gdLst>
                <a:gd name="T0" fmla="*/ 227 w 243"/>
                <a:gd name="T1" fmla="*/ 227 h 228"/>
                <a:gd name="T2" fmla="*/ 170 w 243"/>
                <a:gd name="T3" fmla="*/ 218 h 228"/>
                <a:gd name="T4" fmla="*/ 162 w 243"/>
                <a:gd name="T5" fmla="*/ 202 h 228"/>
                <a:gd name="T6" fmla="*/ 137 w 243"/>
                <a:gd name="T7" fmla="*/ 211 h 228"/>
                <a:gd name="T8" fmla="*/ 121 w 243"/>
                <a:gd name="T9" fmla="*/ 211 h 228"/>
                <a:gd name="T10" fmla="*/ 96 w 243"/>
                <a:gd name="T11" fmla="*/ 186 h 228"/>
                <a:gd name="T12" fmla="*/ 80 w 243"/>
                <a:gd name="T13" fmla="*/ 162 h 228"/>
                <a:gd name="T14" fmla="*/ 65 w 243"/>
                <a:gd name="T15" fmla="*/ 155 h 228"/>
                <a:gd name="T16" fmla="*/ 56 w 243"/>
                <a:gd name="T17" fmla="*/ 155 h 228"/>
                <a:gd name="T18" fmla="*/ 48 w 243"/>
                <a:gd name="T19" fmla="*/ 146 h 228"/>
                <a:gd name="T20" fmla="*/ 40 w 243"/>
                <a:gd name="T21" fmla="*/ 121 h 228"/>
                <a:gd name="T22" fmla="*/ 24 w 243"/>
                <a:gd name="T23" fmla="*/ 115 h 228"/>
                <a:gd name="T24" fmla="*/ 15 w 243"/>
                <a:gd name="T25" fmla="*/ 98 h 228"/>
                <a:gd name="T26" fmla="*/ 24 w 243"/>
                <a:gd name="T27" fmla="*/ 81 h 228"/>
                <a:gd name="T28" fmla="*/ 24 w 243"/>
                <a:gd name="T29" fmla="*/ 65 h 228"/>
                <a:gd name="T30" fmla="*/ 15 w 243"/>
                <a:gd name="T31" fmla="*/ 65 h 228"/>
                <a:gd name="T32" fmla="*/ 8 w 243"/>
                <a:gd name="T33" fmla="*/ 49 h 228"/>
                <a:gd name="T34" fmla="*/ 0 w 243"/>
                <a:gd name="T35" fmla="*/ 9 h 228"/>
                <a:gd name="T36" fmla="*/ 8 w 243"/>
                <a:gd name="T37" fmla="*/ 0 h 228"/>
                <a:gd name="T38" fmla="*/ 15 w 243"/>
                <a:gd name="T39" fmla="*/ 16 h 228"/>
                <a:gd name="T40" fmla="*/ 24 w 243"/>
                <a:gd name="T41" fmla="*/ 16 h 228"/>
                <a:gd name="T42" fmla="*/ 31 w 243"/>
                <a:gd name="T43" fmla="*/ 16 h 228"/>
                <a:gd name="T44" fmla="*/ 48 w 243"/>
                <a:gd name="T45" fmla="*/ 9 h 228"/>
                <a:gd name="T46" fmla="*/ 56 w 243"/>
                <a:gd name="T47" fmla="*/ 9 h 228"/>
                <a:gd name="T48" fmla="*/ 48 w 243"/>
                <a:gd name="T49" fmla="*/ 16 h 228"/>
                <a:gd name="T50" fmla="*/ 65 w 243"/>
                <a:gd name="T51" fmla="*/ 25 h 228"/>
                <a:gd name="T52" fmla="*/ 65 w 243"/>
                <a:gd name="T53" fmla="*/ 41 h 228"/>
                <a:gd name="T54" fmla="*/ 96 w 243"/>
                <a:gd name="T55" fmla="*/ 58 h 228"/>
                <a:gd name="T56" fmla="*/ 130 w 243"/>
                <a:gd name="T57" fmla="*/ 58 h 228"/>
                <a:gd name="T58" fmla="*/ 130 w 243"/>
                <a:gd name="T59" fmla="*/ 41 h 228"/>
                <a:gd name="T60" fmla="*/ 145 w 243"/>
                <a:gd name="T61" fmla="*/ 33 h 228"/>
                <a:gd name="T62" fmla="*/ 170 w 243"/>
                <a:gd name="T63" fmla="*/ 33 h 228"/>
                <a:gd name="T64" fmla="*/ 219 w 243"/>
                <a:gd name="T65" fmla="*/ 58 h 228"/>
                <a:gd name="T66" fmla="*/ 219 w 243"/>
                <a:gd name="T67" fmla="*/ 65 h 228"/>
                <a:gd name="T68" fmla="*/ 219 w 243"/>
                <a:gd name="T69" fmla="*/ 73 h 228"/>
                <a:gd name="T70" fmla="*/ 219 w 243"/>
                <a:gd name="T71" fmla="*/ 81 h 228"/>
                <a:gd name="T72" fmla="*/ 210 w 243"/>
                <a:gd name="T73" fmla="*/ 98 h 228"/>
                <a:gd name="T74" fmla="*/ 210 w 243"/>
                <a:gd name="T75" fmla="*/ 130 h 228"/>
                <a:gd name="T76" fmla="*/ 227 w 243"/>
                <a:gd name="T77" fmla="*/ 139 h 228"/>
                <a:gd name="T78" fmla="*/ 227 w 243"/>
                <a:gd name="T79" fmla="*/ 146 h 228"/>
                <a:gd name="T80" fmla="*/ 219 w 243"/>
                <a:gd name="T81" fmla="*/ 162 h 228"/>
                <a:gd name="T82" fmla="*/ 227 w 243"/>
                <a:gd name="T83" fmla="*/ 178 h 228"/>
                <a:gd name="T84" fmla="*/ 235 w 243"/>
                <a:gd name="T85" fmla="*/ 186 h 228"/>
                <a:gd name="T86" fmla="*/ 242 w 243"/>
                <a:gd name="T87" fmla="*/ 202 h 228"/>
                <a:gd name="T88" fmla="*/ 227 w 243"/>
                <a:gd name="T89" fmla="*/ 211 h 228"/>
                <a:gd name="T90" fmla="*/ 227 w 243"/>
                <a:gd name="T91" fmla="*/ 227 h 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3"/>
                <a:gd name="T139" fmla="*/ 0 h 228"/>
                <a:gd name="T140" fmla="*/ 243 w 243"/>
                <a:gd name="T141" fmla="*/ 228 h 2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3" h="228">
                  <a:moveTo>
                    <a:pt x="227" y="227"/>
                  </a:moveTo>
                  <a:lnTo>
                    <a:pt x="170" y="218"/>
                  </a:lnTo>
                  <a:lnTo>
                    <a:pt x="162" y="202"/>
                  </a:lnTo>
                  <a:lnTo>
                    <a:pt x="137" y="211"/>
                  </a:lnTo>
                  <a:lnTo>
                    <a:pt x="121" y="211"/>
                  </a:lnTo>
                  <a:lnTo>
                    <a:pt x="96" y="186"/>
                  </a:lnTo>
                  <a:lnTo>
                    <a:pt x="80" y="162"/>
                  </a:lnTo>
                  <a:lnTo>
                    <a:pt x="65" y="155"/>
                  </a:lnTo>
                  <a:lnTo>
                    <a:pt x="56" y="155"/>
                  </a:lnTo>
                  <a:lnTo>
                    <a:pt x="48" y="146"/>
                  </a:lnTo>
                  <a:lnTo>
                    <a:pt x="40" y="121"/>
                  </a:lnTo>
                  <a:lnTo>
                    <a:pt x="24" y="115"/>
                  </a:lnTo>
                  <a:lnTo>
                    <a:pt x="15" y="98"/>
                  </a:lnTo>
                  <a:lnTo>
                    <a:pt x="24" y="81"/>
                  </a:lnTo>
                  <a:lnTo>
                    <a:pt x="24" y="65"/>
                  </a:lnTo>
                  <a:lnTo>
                    <a:pt x="15" y="65"/>
                  </a:lnTo>
                  <a:lnTo>
                    <a:pt x="8" y="49"/>
                  </a:lnTo>
                  <a:lnTo>
                    <a:pt x="0" y="9"/>
                  </a:lnTo>
                  <a:lnTo>
                    <a:pt x="8" y="0"/>
                  </a:lnTo>
                  <a:lnTo>
                    <a:pt x="15" y="16"/>
                  </a:lnTo>
                  <a:lnTo>
                    <a:pt x="24" y="16"/>
                  </a:lnTo>
                  <a:lnTo>
                    <a:pt x="31" y="16"/>
                  </a:lnTo>
                  <a:lnTo>
                    <a:pt x="48" y="9"/>
                  </a:lnTo>
                  <a:lnTo>
                    <a:pt x="56" y="9"/>
                  </a:lnTo>
                  <a:lnTo>
                    <a:pt x="48" y="16"/>
                  </a:lnTo>
                  <a:lnTo>
                    <a:pt x="65" y="25"/>
                  </a:lnTo>
                  <a:lnTo>
                    <a:pt x="65" y="41"/>
                  </a:lnTo>
                  <a:lnTo>
                    <a:pt x="96" y="58"/>
                  </a:lnTo>
                  <a:lnTo>
                    <a:pt x="130" y="58"/>
                  </a:lnTo>
                  <a:lnTo>
                    <a:pt x="130" y="41"/>
                  </a:lnTo>
                  <a:lnTo>
                    <a:pt x="145" y="33"/>
                  </a:lnTo>
                  <a:lnTo>
                    <a:pt x="170" y="33"/>
                  </a:lnTo>
                  <a:lnTo>
                    <a:pt x="219" y="58"/>
                  </a:lnTo>
                  <a:lnTo>
                    <a:pt x="219" y="65"/>
                  </a:lnTo>
                  <a:lnTo>
                    <a:pt x="219" y="73"/>
                  </a:lnTo>
                  <a:lnTo>
                    <a:pt x="219" y="81"/>
                  </a:lnTo>
                  <a:lnTo>
                    <a:pt x="210" y="98"/>
                  </a:lnTo>
                  <a:lnTo>
                    <a:pt x="210" y="130"/>
                  </a:lnTo>
                  <a:lnTo>
                    <a:pt x="227" y="139"/>
                  </a:lnTo>
                  <a:lnTo>
                    <a:pt x="227" y="146"/>
                  </a:lnTo>
                  <a:lnTo>
                    <a:pt x="219" y="162"/>
                  </a:lnTo>
                  <a:lnTo>
                    <a:pt x="227" y="178"/>
                  </a:lnTo>
                  <a:lnTo>
                    <a:pt x="235" y="186"/>
                  </a:lnTo>
                  <a:lnTo>
                    <a:pt x="242" y="202"/>
                  </a:lnTo>
                  <a:lnTo>
                    <a:pt x="227" y="211"/>
                  </a:lnTo>
                  <a:lnTo>
                    <a:pt x="227" y="227"/>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50" name="Freeform 22"/>
            <p:cNvSpPr>
              <a:spLocks/>
            </p:cNvSpPr>
            <p:nvPr>
              <p:custDataLst>
                <p:tags r:id="rId10"/>
              </p:custDataLst>
            </p:nvPr>
          </p:nvSpPr>
          <p:spPr bwMode="auto">
            <a:xfrm>
              <a:off x="4271" y="2174"/>
              <a:ext cx="120" cy="58"/>
            </a:xfrm>
            <a:custGeom>
              <a:avLst/>
              <a:gdLst>
                <a:gd name="T0" fmla="*/ 137 w 138"/>
                <a:gd name="T1" fmla="*/ 15 h 66"/>
                <a:gd name="T2" fmla="*/ 137 w 138"/>
                <a:gd name="T3" fmla="*/ 24 h 66"/>
                <a:gd name="T4" fmla="*/ 112 w 138"/>
                <a:gd name="T5" fmla="*/ 40 h 66"/>
                <a:gd name="T6" fmla="*/ 95 w 138"/>
                <a:gd name="T7" fmla="*/ 40 h 66"/>
                <a:gd name="T8" fmla="*/ 87 w 138"/>
                <a:gd name="T9" fmla="*/ 49 h 66"/>
                <a:gd name="T10" fmla="*/ 71 w 138"/>
                <a:gd name="T11" fmla="*/ 49 h 66"/>
                <a:gd name="T12" fmla="*/ 55 w 138"/>
                <a:gd name="T13" fmla="*/ 56 h 66"/>
                <a:gd name="T14" fmla="*/ 55 w 138"/>
                <a:gd name="T15" fmla="*/ 65 h 66"/>
                <a:gd name="T16" fmla="*/ 31 w 138"/>
                <a:gd name="T17" fmla="*/ 65 h 66"/>
                <a:gd name="T18" fmla="*/ 22 w 138"/>
                <a:gd name="T19" fmla="*/ 65 h 66"/>
                <a:gd name="T20" fmla="*/ 0 w 138"/>
                <a:gd name="T21" fmla="*/ 65 h 66"/>
                <a:gd name="T22" fmla="*/ 0 w 138"/>
                <a:gd name="T23" fmla="*/ 56 h 66"/>
                <a:gd name="T24" fmla="*/ 15 w 138"/>
                <a:gd name="T25" fmla="*/ 56 h 66"/>
                <a:gd name="T26" fmla="*/ 15 w 138"/>
                <a:gd name="T27" fmla="*/ 49 h 66"/>
                <a:gd name="T28" fmla="*/ 31 w 138"/>
                <a:gd name="T29" fmla="*/ 49 h 66"/>
                <a:gd name="T30" fmla="*/ 46 w 138"/>
                <a:gd name="T31" fmla="*/ 40 h 66"/>
                <a:gd name="T32" fmla="*/ 31 w 138"/>
                <a:gd name="T33" fmla="*/ 32 h 66"/>
                <a:gd name="T34" fmla="*/ 22 w 138"/>
                <a:gd name="T35" fmla="*/ 32 h 66"/>
                <a:gd name="T36" fmla="*/ 6 w 138"/>
                <a:gd name="T37" fmla="*/ 32 h 66"/>
                <a:gd name="T38" fmla="*/ 22 w 138"/>
                <a:gd name="T39" fmla="*/ 15 h 66"/>
                <a:gd name="T40" fmla="*/ 15 w 138"/>
                <a:gd name="T41" fmla="*/ 15 h 66"/>
                <a:gd name="T42" fmla="*/ 22 w 138"/>
                <a:gd name="T43" fmla="*/ 9 h 66"/>
                <a:gd name="T44" fmla="*/ 46 w 138"/>
                <a:gd name="T45" fmla="*/ 15 h 66"/>
                <a:gd name="T46" fmla="*/ 46 w 138"/>
                <a:gd name="T47" fmla="*/ 9 h 66"/>
                <a:gd name="T48" fmla="*/ 55 w 138"/>
                <a:gd name="T49" fmla="*/ 0 h 66"/>
                <a:gd name="T50" fmla="*/ 71 w 138"/>
                <a:gd name="T51" fmla="*/ 9 h 66"/>
                <a:gd name="T52" fmla="*/ 120 w 138"/>
                <a:gd name="T53" fmla="*/ 9 h 66"/>
                <a:gd name="T54" fmla="*/ 137 w 138"/>
                <a:gd name="T55" fmla="*/ 15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8"/>
                <a:gd name="T85" fmla="*/ 0 h 66"/>
                <a:gd name="T86" fmla="*/ 138 w 138"/>
                <a:gd name="T87" fmla="*/ 66 h 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8" h="66">
                  <a:moveTo>
                    <a:pt x="137" y="15"/>
                  </a:moveTo>
                  <a:lnTo>
                    <a:pt x="137" y="24"/>
                  </a:lnTo>
                  <a:lnTo>
                    <a:pt x="112" y="40"/>
                  </a:lnTo>
                  <a:lnTo>
                    <a:pt x="95" y="40"/>
                  </a:lnTo>
                  <a:lnTo>
                    <a:pt x="87" y="49"/>
                  </a:lnTo>
                  <a:lnTo>
                    <a:pt x="71" y="49"/>
                  </a:lnTo>
                  <a:lnTo>
                    <a:pt x="55" y="56"/>
                  </a:lnTo>
                  <a:lnTo>
                    <a:pt x="55" y="65"/>
                  </a:lnTo>
                  <a:lnTo>
                    <a:pt x="31" y="65"/>
                  </a:lnTo>
                  <a:lnTo>
                    <a:pt x="22" y="65"/>
                  </a:lnTo>
                  <a:lnTo>
                    <a:pt x="0" y="65"/>
                  </a:lnTo>
                  <a:lnTo>
                    <a:pt x="0" y="56"/>
                  </a:lnTo>
                  <a:lnTo>
                    <a:pt x="15" y="56"/>
                  </a:lnTo>
                  <a:lnTo>
                    <a:pt x="15" y="49"/>
                  </a:lnTo>
                  <a:lnTo>
                    <a:pt x="31" y="49"/>
                  </a:lnTo>
                  <a:lnTo>
                    <a:pt x="46" y="40"/>
                  </a:lnTo>
                  <a:lnTo>
                    <a:pt x="31" y="32"/>
                  </a:lnTo>
                  <a:lnTo>
                    <a:pt x="22" y="32"/>
                  </a:lnTo>
                  <a:lnTo>
                    <a:pt x="6" y="32"/>
                  </a:lnTo>
                  <a:lnTo>
                    <a:pt x="22" y="15"/>
                  </a:lnTo>
                  <a:lnTo>
                    <a:pt x="15" y="15"/>
                  </a:lnTo>
                  <a:lnTo>
                    <a:pt x="22" y="9"/>
                  </a:lnTo>
                  <a:lnTo>
                    <a:pt x="46" y="15"/>
                  </a:lnTo>
                  <a:lnTo>
                    <a:pt x="46" y="9"/>
                  </a:lnTo>
                  <a:lnTo>
                    <a:pt x="55" y="0"/>
                  </a:lnTo>
                  <a:lnTo>
                    <a:pt x="71" y="9"/>
                  </a:lnTo>
                  <a:lnTo>
                    <a:pt x="120" y="9"/>
                  </a:lnTo>
                  <a:lnTo>
                    <a:pt x="137" y="15"/>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51" name="Freeform 23"/>
            <p:cNvSpPr>
              <a:spLocks/>
            </p:cNvSpPr>
            <p:nvPr>
              <p:custDataLst>
                <p:tags r:id="rId11"/>
              </p:custDataLst>
            </p:nvPr>
          </p:nvSpPr>
          <p:spPr bwMode="auto">
            <a:xfrm>
              <a:off x="4080" y="2182"/>
              <a:ext cx="162" cy="104"/>
            </a:xfrm>
            <a:custGeom>
              <a:avLst/>
              <a:gdLst>
                <a:gd name="T0" fmla="*/ 179 w 188"/>
                <a:gd name="T1" fmla="*/ 96 h 121"/>
                <a:gd name="T2" fmla="*/ 171 w 188"/>
                <a:gd name="T3" fmla="*/ 88 h 121"/>
                <a:gd name="T4" fmla="*/ 171 w 188"/>
                <a:gd name="T5" fmla="*/ 96 h 121"/>
                <a:gd name="T6" fmla="*/ 162 w 188"/>
                <a:gd name="T7" fmla="*/ 96 h 121"/>
                <a:gd name="T8" fmla="*/ 155 w 188"/>
                <a:gd name="T9" fmla="*/ 112 h 121"/>
                <a:gd name="T10" fmla="*/ 137 w 188"/>
                <a:gd name="T11" fmla="*/ 112 h 121"/>
                <a:gd name="T12" fmla="*/ 137 w 188"/>
                <a:gd name="T13" fmla="*/ 120 h 121"/>
                <a:gd name="T14" fmla="*/ 114 w 188"/>
                <a:gd name="T15" fmla="*/ 120 h 121"/>
                <a:gd name="T16" fmla="*/ 114 w 188"/>
                <a:gd name="T17" fmla="*/ 112 h 121"/>
                <a:gd name="T18" fmla="*/ 114 w 188"/>
                <a:gd name="T19" fmla="*/ 105 h 121"/>
                <a:gd name="T20" fmla="*/ 65 w 188"/>
                <a:gd name="T21" fmla="*/ 80 h 121"/>
                <a:gd name="T22" fmla="*/ 40 w 188"/>
                <a:gd name="T23" fmla="*/ 80 h 121"/>
                <a:gd name="T24" fmla="*/ 25 w 188"/>
                <a:gd name="T25" fmla="*/ 88 h 121"/>
                <a:gd name="T26" fmla="*/ 25 w 188"/>
                <a:gd name="T27" fmla="*/ 63 h 121"/>
                <a:gd name="T28" fmla="*/ 16 w 188"/>
                <a:gd name="T29" fmla="*/ 63 h 121"/>
                <a:gd name="T30" fmla="*/ 16 w 188"/>
                <a:gd name="T31" fmla="*/ 47 h 121"/>
                <a:gd name="T32" fmla="*/ 9 w 188"/>
                <a:gd name="T33" fmla="*/ 47 h 121"/>
                <a:gd name="T34" fmla="*/ 9 w 188"/>
                <a:gd name="T35" fmla="*/ 40 h 121"/>
                <a:gd name="T36" fmla="*/ 25 w 188"/>
                <a:gd name="T37" fmla="*/ 40 h 121"/>
                <a:gd name="T38" fmla="*/ 32 w 188"/>
                <a:gd name="T39" fmla="*/ 31 h 121"/>
                <a:gd name="T40" fmla="*/ 16 w 188"/>
                <a:gd name="T41" fmla="*/ 15 h 121"/>
                <a:gd name="T42" fmla="*/ 9 w 188"/>
                <a:gd name="T43" fmla="*/ 15 h 121"/>
                <a:gd name="T44" fmla="*/ 9 w 188"/>
                <a:gd name="T45" fmla="*/ 31 h 121"/>
                <a:gd name="T46" fmla="*/ 0 w 188"/>
                <a:gd name="T47" fmla="*/ 15 h 121"/>
                <a:gd name="T48" fmla="*/ 25 w 188"/>
                <a:gd name="T49" fmla="*/ 6 h 121"/>
                <a:gd name="T50" fmla="*/ 40 w 188"/>
                <a:gd name="T51" fmla="*/ 23 h 121"/>
                <a:gd name="T52" fmla="*/ 49 w 188"/>
                <a:gd name="T53" fmla="*/ 23 h 121"/>
                <a:gd name="T54" fmla="*/ 57 w 188"/>
                <a:gd name="T55" fmla="*/ 23 h 121"/>
                <a:gd name="T56" fmla="*/ 57 w 188"/>
                <a:gd name="T57" fmla="*/ 15 h 121"/>
                <a:gd name="T58" fmla="*/ 74 w 188"/>
                <a:gd name="T59" fmla="*/ 6 h 121"/>
                <a:gd name="T60" fmla="*/ 81 w 188"/>
                <a:gd name="T61" fmla="*/ 6 h 121"/>
                <a:gd name="T62" fmla="*/ 74 w 188"/>
                <a:gd name="T63" fmla="*/ 0 h 121"/>
                <a:gd name="T64" fmla="*/ 81 w 188"/>
                <a:gd name="T65" fmla="*/ 0 h 121"/>
                <a:gd name="T66" fmla="*/ 97 w 188"/>
                <a:gd name="T67" fmla="*/ 6 h 121"/>
                <a:gd name="T68" fmla="*/ 97 w 188"/>
                <a:gd name="T69" fmla="*/ 23 h 121"/>
                <a:gd name="T70" fmla="*/ 122 w 188"/>
                <a:gd name="T71" fmla="*/ 23 h 121"/>
                <a:gd name="T72" fmla="*/ 130 w 188"/>
                <a:gd name="T73" fmla="*/ 47 h 121"/>
                <a:gd name="T74" fmla="*/ 171 w 188"/>
                <a:gd name="T75" fmla="*/ 72 h 121"/>
                <a:gd name="T76" fmla="*/ 187 w 188"/>
                <a:gd name="T77" fmla="*/ 80 h 121"/>
                <a:gd name="T78" fmla="*/ 179 w 188"/>
                <a:gd name="T79" fmla="*/ 96 h 1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8"/>
                <a:gd name="T121" fmla="*/ 0 h 121"/>
                <a:gd name="T122" fmla="*/ 188 w 188"/>
                <a:gd name="T123" fmla="*/ 121 h 1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8" h="121">
                  <a:moveTo>
                    <a:pt x="179" y="96"/>
                  </a:moveTo>
                  <a:lnTo>
                    <a:pt x="171" y="88"/>
                  </a:lnTo>
                  <a:lnTo>
                    <a:pt x="171" y="96"/>
                  </a:lnTo>
                  <a:lnTo>
                    <a:pt x="162" y="96"/>
                  </a:lnTo>
                  <a:lnTo>
                    <a:pt x="155" y="112"/>
                  </a:lnTo>
                  <a:lnTo>
                    <a:pt x="137" y="112"/>
                  </a:lnTo>
                  <a:lnTo>
                    <a:pt x="137" y="120"/>
                  </a:lnTo>
                  <a:lnTo>
                    <a:pt x="114" y="120"/>
                  </a:lnTo>
                  <a:lnTo>
                    <a:pt x="114" y="112"/>
                  </a:lnTo>
                  <a:lnTo>
                    <a:pt x="114" y="105"/>
                  </a:lnTo>
                  <a:lnTo>
                    <a:pt x="65" y="80"/>
                  </a:lnTo>
                  <a:lnTo>
                    <a:pt x="40" y="80"/>
                  </a:lnTo>
                  <a:lnTo>
                    <a:pt x="25" y="88"/>
                  </a:lnTo>
                  <a:lnTo>
                    <a:pt x="25" y="63"/>
                  </a:lnTo>
                  <a:lnTo>
                    <a:pt x="16" y="63"/>
                  </a:lnTo>
                  <a:lnTo>
                    <a:pt x="16" y="47"/>
                  </a:lnTo>
                  <a:lnTo>
                    <a:pt x="9" y="47"/>
                  </a:lnTo>
                  <a:lnTo>
                    <a:pt x="9" y="40"/>
                  </a:lnTo>
                  <a:lnTo>
                    <a:pt x="25" y="40"/>
                  </a:lnTo>
                  <a:lnTo>
                    <a:pt x="32" y="31"/>
                  </a:lnTo>
                  <a:lnTo>
                    <a:pt x="16" y="15"/>
                  </a:lnTo>
                  <a:lnTo>
                    <a:pt x="9" y="15"/>
                  </a:lnTo>
                  <a:lnTo>
                    <a:pt x="9" y="31"/>
                  </a:lnTo>
                  <a:lnTo>
                    <a:pt x="0" y="15"/>
                  </a:lnTo>
                  <a:lnTo>
                    <a:pt x="25" y="6"/>
                  </a:lnTo>
                  <a:lnTo>
                    <a:pt x="40" y="23"/>
                  </a:lnTo>
                  <a:lnTo>
                    <a:pt x="49" y="23"/>
                  </a:lnTo>
                  <a:lnTo>
                    <a:pt x="57" y="23"/>
                  </a:lnTo>
                  <a:lnTo>
                    <a:pt x="57" y="15"/>
                  </a:lnTo>
                  <a:lnTo>
                    <a:pt x="74" y="6"/>
                  </a:lnTo>
                  <a:lnTo>
                    <a:pt x="81" y="6"/>
                  </a:lnTo>
                  <a:lnTo>
                    <a:pt x="74" y="0"/>
                  </a:lnTo>
                  <a:lnTo>
                    <a:pt x="81" y="0"/>
                  </a:lnTo>
                  <a:lnTo>
                    <a:pt x="97" y="6"/>
                  </a:lnTo>
                  <a:lnTo>
                    <a:pt x="97" y="23"/>
                  </a:lnTo>
                  <a:lnTo>
                    <a:pt x="122" y="23"/>
                  </a:lnTo>
                  <a:lnTo>
                    <a:pt x="130" y="47"/>
                  </a:lnTo>
                  <a:lnTo>
                    <a:pt x="171" y="72"/>
                  </a:lnTo>
                  <a:lnTo>
                    <a:pt x="187" y="80"/>
                  </a:lnTo>
                  <a:lnTo>
                    <a:pt x="179" y="9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52" name="Freeform 24"/>
            <p:cNvSpPr>
              <a:spLocks/>
            </p:cNvSpPr>
            <p:nvPr>
              <p:custDataLst>
                <p:tags r:id="rId12"/>
              </p:custDataLst>
            </p:nvPr>
          </p:nvSpPr>
          <p:spPr bwMode="auto">
            <a:xfrm>
              <a:off x="4123" y="2140"/>
              <a:ext cx="189" cy="127"/>
            </a:xfrm>
            <a:custGeom>
              <a:avLst/>
              <a:gdLst>
                <a:gd name="T0" fmla="*/ 130 w 219"/>
                <a:gd name="T1" fmla="*/ 146 h 147"/>
                <a:gd name="T2" fmla="*/ 147 w 219"/>
                <a:gd name="T3" fmla="*/ 146 h 147"/>
                <a:gd name="T4" fmla="*/ 153 w 219"/>
                <a:gd name="T5" fmla="*/ 130 h 147"/>
                <a:gd name="T6" fmla="*/ 153 w 219"/>
                <a:gd name="T7" fmla="*/ 113 h 147"/>
                <a:gd name="T8" fmla="*/ 147 w 219"/>
                <a:gd name="T9" fmla="*/ 106 h 147"/>
                <a:gd name="T10" fmla="*/ 162 w 219"/>
                <a:gd name="T11" fmla="*/ 106 h 147"/>
                <a:gd name="T12" fmla="*/ 172 w 219"/>
                <a:gd name="T13" fmla="*/ 90 h 147"/>
                <a:gd name="T14" fmla="*/ 172 w 219"/>
                <a:gd name="T15" fmla="*/ 81 h 147"/>
                <a:gd name="T16" fmla="*/ 187 w 219"/>
                <a:gd name="T17" fmla="*/ 81 h 147"/>
                <a:gd name="T18" fmla="*/ 187 w 219"/>
                <a:gd name="T19" fmla="*/ 90 h 147"/>
                <a:gd name="T20" fmla="*/ 203 w 219"/>
                <a:gd name="T21" fmla="*/ 90 h 147"/>
                <a:gd name="T22" fmla="*/ 218 w 219"/>
                <a:gd name="T23" fmla="*/ 81 h 147"/>
                <a:gd name="T24" fmla="*/ 203 w 219"/>
                <a:gd name="T25" fmla="*/ 73 h 147"/>
                <a:gd name="T26" fmla="*/ 194 w 219"/>
                <a:gd name="T27" fmla="*/ 73 h 147"/>
                <a:gd name="T28" fmla="*/ 178 w 219"/>
                <a:gd name="T29" fmla="*/ 73 h 147"/>
                <a:gd name="T30" fmla="*/ 194 w 219"/>
                <a:gd name="T31" fmla="*/ 56 h 147"/>
                <a:gd name="T32" fmla="*/ 187 w 219"/>
                <a:gd name="T33" fmla="*/ 56 h 147"/>
                <a:gd name="T34" fmla="*/ 162 w 219"/>
                <a:gd name="T35" fmla="*/ 81 h 147"/>
                <a:gd name="T36" fmla="*/ 153 w 219"/>
                <a:gd name="T37" fmla="*/ 73 h 147"/>
                <a:gd name="T38" fmla="*/ 138 w 219"/>
                <a:gd name="T39" fmla="*/ 73 h 147"/>
                <a:gd name="T40" fmla="*/ 138 w 219"/>
                <a:gd name="T41" fmla="*/ 65 h 147"/>
                <a:gd name="T42" fmla="*/ 130 w 219"/>
                <a:gd name="T43" fmla="*/ 65 h 147"/>
                <a:gd name="T44" fmla="*/ 130 w 219"/>
                <a:gd name="T45" fmla="*/ 50 h 147"/>
                <a:gd name="T46" fmla="*/ 113 w 219"/>
                <a:gd name="T47" fmla="*/ 31 h 147"/>
                <a:gd name="T48" fmla="*/ 73 w 219"/>
                <a:gd name="T49" fmla="*/ 31 h 147"/>
                <a:gd name="T50" fmla="*/ 48 w 219"/>
                <a:gd name="T51" fmla="*/ 9 h 147"/>
                <a:gd name="T52" fmla="*/ 32 w 219"/>
                <a:gd name="T53" fmla="*/ 0 h 147"/>
                <a:gd name="T54" fmla="*/ 0 w 219"/>
                <a:gd name="T55" fmla="*/ 9 h 147"/>
                <a:gd name="T56" fmla="*/ 0 w 219"/>
                <a:gd name="T57" fmla="*/ 73 h 147"/>
                <a:gd name="T58" fmla="*/ 8 w 219"/>
                <a:gd name="T59" fmla="*/ 73 h 147"/>
                <a:gd name="T60" fmla="*/ 8 w 219"/>
                <a:gd name="T61" fmla="*/ 65 h 147"/>
                <a:gd name="T62" fmla="*/ 25 w 219"/>
                <a:gd name="T63" fmla="*/ 56 h 147"/>
                <a:gd name="T64" fmla="*/ 32 w 219"/>
                <a:gd name="T65" fmla="*/ 56 h 147"/>
                <a:gd name="T66" fmla="*/ 25 w 219"/>
                <a:gd name="T67" fmla="*/ 50 h 147"/>
                <a:gd name="T68" fmla="*/ 32 w 219"/>
                <a:gd name="T69" fmla="*/ 50 h 147"/>
                <a:gd name="T70" fmla="*/ 48 w 219"/>
                <a:gd name="T71" fmla="*/ 56 h 147"/>
                <a:gd name="T72" fmla="*/ 48 w 219"/>
                <a:gd name="T73" fmla="*/ 73 h 147"/>
                <a:gd name="T74" fmla="*/ 73 w 219"/>
                <a:gd name="T75" fmla="*/ 73 h 147"/>
                <a:gd name="T76" fmla="*/ 81 w 219"/>
                <a:gd name="T77" fmla="*/ 97 h 147"/>
                <a:gd name="T78" fmla="*/ 122 w 219"/>
                <a:gd name="T79" fmla="*/ 122 h 147"/>
                <a:gd name="T80" fmla="*/ 138 w 219"/>
                <a:gd name="T81" fmla="*/ 130 h 147"/>
                <a:gd name="T82" fmla="*/ 130 w 219"/>
                <a:gd name="T83" fmla="*/ 146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9"/>
                <a:gd name="T127" fmla="*/ 0 h 147"/>
                <a:gd name="T128" fmla="*/ 219 w 219"/>
                <a:gd name="T129" fmla="*/ 147 h 1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9" h="147">
                  <a:moveTo>
                    <a:pt x="130" y="146"/>
                  </a:moveTo>
                  <a:lnTo>
                    <a:pt x="147" y="146"/>
                  </a:lnTo>
                  <a:lnTo>
                    <a:pt x="153" y="130"/>
                  </a:lnTo>
                  <a:lnTo>
                    <a:pt x="153" y="113"/>
                  </a:lnTo>
                  <a:lnTo>
                    <a:pt x="147" y="106"/>
                  </a:lnTo>
                  <a:lnTo>
                    <a:pt x="162" y="106"/>
                  </a:lnTo>
                  <a:lnTo>
                    <a:pt x="172" y="90"/>
                  </a:lnTo>
                  <a:lnTo>
                    <a:pt x="172" y="81"/>
                  </a:lnTo>
                  <a:lnTo>
                    <a:pt x="187" y="81"/>
                  </a:lnTo>
                  <a:lnTo>
                    <a:pt x="187" y="90"/>
                  </a:lnTo>
                  <a:lnTo>
                    <a:pt x="203" y="90"/>
                  </a:lnTo>
                  <a:lnTo>
                    <a:pt x="218" y="81"/>
                  </a:lnTo>
                  <a:lnTo>
                    <a:pt x="203" y="73"/>
                  </a:lnTo>
                  <a:lnTo>
                    <a:pt x="194" y="73"/>
                  </a:lnTo>
                  <a:lnTo>
                    <a:pt x="178" y="73"/>
                  </a:lnTo>
                  <a:lnTo>
                    <a:pt x="194" y="56"/>
                  </a:lnTo>
                  <a:lnTo>
                    <a:pt x="187" y="56"/>
                  </a:lnTo>
                  <a:lnTo>
                    <a:pt x="162" y="81"/>
                  </a:lnTo>
                  <a:lnTo>
                    <a:pt x="153" y="73"/>
                  </a:lnTo>
                  <a:lnTo>
                    <a:pt x="138" y="73"/>
                  </a:lnTo>
                  <a:lnTo>
                    <a:pt x="138" y="65"/>
                  </a:lnTo>
                  <a:lnTo>
                    <a:pt x="130" y="65"/>
                  </a:lnTo>
                  <a:lnTo>
                    <a:pt x="130" y="50"/>
                  </a:lnTo>
                  <a:lnTo>
                    <a:pt x="113" y="31"/>
                  </a:lnTo>
                  <a:lnTo>
                    <a:pt x="73" y="31"/>
                  </a:lnTo>
                  <a:lnTo>
                    <a:pt x="48" y="9"/>
                  </a:lnTo>
                  <a:lnTo>
                    <a:pt x="32" y="0"/>
                  </a:lnTo>
                  <a:lnTo>
                    <a:pt x="0" y="9"/>
                  </a:lnTo>
                  <a:lnTo>
                    <a:pt x="0" y="73"/>
                  </a:lnTo>
                  <a:lnTo>
                    <a:pt x="8" y="73"/>
                  </a:lnTo>
                  <a:lnTo>
                    <a:pt x="8" y="65"/>
                  </a:lnTo>
                  <a:lnTo>
                    <a:pt x="25" y="56"/>
                  </a:lnTo>
                  <a:lnTo>
                    <a:pt x="32" y="56"/>
                  </a:lnTo>
                  <a:lnTo>
                    <a:pt x="25" y="50"/>
                  </a:lnTo>
                  <a:lnTo>
                    <a:pt x="32" y="50"/>
                  </a:lnTo>
                  <a:lnTo>
                    <a:pt x="48" y="56"/>
                  </a:lnTo>
                  <a:lnTo>
                    <a:pt x="48" y="73"/>
                  </a:lnTo>
                  <a:lnTo>
                    <a:pt x="73" y="73"/>
                  </a:lnTo>
                  <a:lnTo>
                    <a:pt x="81" y="97"/>
                  </a:lnTo>
                  <a:lnTo>
                    <a:pt x="122" y="122"/>
                  </a:lnTo>
                  <a:lnTo>
                    <a:pt x="138" y="130"/>
                  </a:lnTo>
                  <a:lnTo>
                    <a:pt x="130" y="14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53" name="Freeform 25"/>
            <p:cNvSpPr>
              <a:spLocks/>
            </p:cNvSpPr>
            <p:nvPr>
              <p:custDataLst>
                <p:tags r:id="rId13"/>
              </p:custDataLst>
            </p:nvPr>
          </p:nvSpPr>
          <p:spPr bwMode="auto">
            <a:xfrm>
              <a:off x="4017" y="1973"/>
              <a:ext cx="456" cy="238"/>
            </a:xfrm>
            <a:custGeom>
              <a:avLst/>
              <a:gdLst>
                <a:gd name="T0" fmla="*/ 504 w 529"/>
                <a:gd name="T1" fmla="*/ 144 h 275"/>
                <a:gd name="T2" fmla="*/ 487 w 529"/>
                <a:gd name="T3" fmla="*/ 169 h 275"/>
                <a:gd name="T4" fmla="*/ 456 w 529"/>
                <a:gd name="T5" fmla="*/ 202 h 275"/>
                <a:gd name="T6" fmla="*/ 432 w 529"/>
                <a:gd name="T7" fmla="*/ 209 h 275"/>
                <a:gd name="T8" fmla="*/ 432 w 529"/>
                <a:gd name="T9" fmla="*/ 249 h 275"/>
                <a:gd name="T10" fmla="*/ 366 w 529"/>
                <a:gd name="T11" fmla="*/ 243 h 275"/>
                <a:gd name="T12" fmla="*/ 341 w 529"/>
                <a:gd name="T13" fmla="*/ 243 h 275"/>
                <a:gd name="T14" fmla="*/ 317 w 529"/>
                <a:gd name="T15" fmla="*/ 243 h 275"/>
                <a:gd name="T16" fmla="*/ 285 w 529"/>
                <a:gd name="T17" fmla="*/ 274 h 275"/>
                <a:gd name="T18" fmla="*/ 261 w 529"/>
                <a:gd name="T19" fmla="*/ 266 h 275"/>
                <a:gd name="T20" fmla="*/ 253 w 529"/>
                <a:gd name="T21" fmla="*/ 258 h 275"/>
                <a:gd name="T22" fmla="*/ 236 w 529"/>
                <a:gd name="T23" fmla="*/ 224 h 275"/>
                <a:gd name="T24" fmla="*/ 171 w 529"/>
                <a:gd name="T25" fmla="*/ 202 h 275"/>
                <a:gd name="T26" fmla="*/ 123 w 529"/>
                <a:gd name="T27" fmla="*/ 202 h 275"/>
                <a:gd name="T28" fmla="*/ 114 w 529"/>
                <a:gd name="T29" fmla="*/ 266 h 275"/>
                <a:gd name="T30" fmla="*/ 74 w 529"/>
                <a:gd name="T31" fmla="*/ 258 h 275"/>
                <a:gd name="T32" fmla="*/ 65 w 529"/>
                <a:gd name="T33" fmla="*/ 243 h 275"/>
                <a:gd name="T34" fmla="*/ 49 w 529"/>
                <a:gd name="T35" fmla="*/ 218 h 275"/>
                <a:gd name="T36" fmla="*/ 59 w 529"/>
                <a:gd name="T37" fmla="*/ 209 h 275"/>
                <a:gd name="T38" fmla="*/ 99 w 529"/>
                <a:gd name="T39" fmla="*/ 202 h 275"/>
                <a:gd name="T40" fmla="*/ 74 w 529"/>
                <a:gd name="T41" fmla="*/ 169 h 275"/>
                <a:gd name="T42" fmla="*/ 34 w 529"/>
                <a:gd name="T43" fmla="*/ 177 h 275"/>
                <a:gd name="T44" fmla="*/ 34 w 529"/>
                <a:gd name="T45" fmla="*/ 169 h 275"/>
                <a:gd name="T46" fmla="*/ 9 w 529"/>
                <a:gd name="T47" fmla="*/ 153 h 275"/>
                <a:gd name="T48" fmla="*/ 9 w 529"/>
                <a:gd name="T49" fmla="*/ 96 h 275"/>
                <a:gd name="T50" fmla="*/ 34 w 529"/>
                <a:gd name="T51" fmla="*/ 112 h 275"/>
                <a:gd name="T52" fmla="*/ 49 w 529"/>
                <a:gd name="T53" fmla="*/ 72 h 275"/>
                <a:gd name="T54" fmla="*/ 74 w 529"/>
                <a:gd name="T55" fmla="*/ 72 h 275"/>
                <a:gd name="T56" fmla="*/ 114 w 529"/>
                <a:gd name="T57" fmla="*/ 96 h 275"/>
                <a:gd name="T58" fmla="*/ 148 w 529"/>
                <a:gd name="T59" fmla="*/ 87 h 275"/>
                <a:gd name="T60" fmla="*/ 188 w 529"/>
                <a:gd name="T61" fmla="*/ 96 h 275"/>
                <a:gd name="T62" fmla="*/ 171 w 529"/>
                <a:gd name="T63" fmla="*/ 72 h 275"/>
                <a:gd name="T64" fmla="*/ 179 w 529"/>
                <a:gd name="T65" fmla="*/ 56 h 275"/>
                <a:gd name="T66" fmla="*/ 188 w 529"/>
                <a:gd name="T67" fmla="*/ 22 h 275"/>
                <a:gd name="T68" fmla="*/ 276 w 529"/>
                <a:gd name="T69" fmla="*/ 7 h 275"/>
                <a:gd name="T70" fmla="*/ 285 w 529"/>
                <a:gd name="T71" fmla="*/ 0 h 275"/>
                <a:gd name="T72" fmla="*/ 317 w 529"/>
                <a:gd name="T73" fmla="*/ 16 h 275"/>
                <a:gd name="T74" fmla="*/ 326 w 529"/>
                <a:gd name="T75" fmla="*/ 22 h 275"/>
                <a:gd name="T76" fmla="*/ 341 w 529"/>
                <a:gd name="T77" fmla="*/ 40 h 275"/>
                <a:gd name="T78" fmla="*/ 375 w 529"/>
                <a:gd name="T79" fmla="*/ 22 h 275"/>
                <a:gd name="T80" fmla="*/ 398 w 529"/>
                <a:gd name="T81" fmla="*/ 40 h 275"/>
                <a:gd name="T82" fmla="*/ 438 w 529"/>
                <a:gd name="T83" fmla="*/ 81 h 275"/>
                <a:gd name="T84" fmla="*/ 472 w 529"/>
                <a:gd name="T85" fmla="*/ 87 h 275"/>
                <a:gd name="T86" fmla="*/ 512 w 529"/>
                <a:gd name="T87" fmla="*/ 121 h 275"/>
                <a:gd name="T88" fmla="*/ 528 w 529"/>
                <a:gd name="T89" fmla="*/ 129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275"/>
                <a:gd name="T137" fmla="*/ 529 w 529"/>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275">
                  <a:moveTo>
                    <a:pt x="512" y="137"/>
                  </a:moveTo>
                  <a:lnTo>
                    <a:pt x="504" y="144"/>
                  </a:lnTo>
                  <a:lnTo>
                    <a:pt x="497" y="169"/>
                  </a:lnTo>
                  <a:lnTo>
                    <a:pt x="487" y="169"/>
                  </a:lnTo>
                  <a:lnTo>
                    <a:pt x="463" y="169"/>
                  </a:lnTo>
                  <a:lnTo>
                    <a:pt x="456" y="202"/>
                  </a:lnTo>
                  <a:lnTo>
                    <a:pt x="432" y="202"/>
                  </a:lnTo>
                  <a:lnTo>
                    <a:pt x="432" y="209"/>
                  </a:lnTo>
                  <a:lnTo>
                    <a:pt x="438" y="243"/>
                  </a:lnTo>
                  <a:lnTo>
                    <a:pt x="432" y="249"/>
                  </a:lnTo>
                  <a:lnTo>
                    <a:pt x="415" y="243"/>
                  </a:lnTo>
                  <a:lnTo>
                    <a:pt x="366" y="243"/>
                  </a:lnTo>
                  <a:lnTo>
                    <a:pt x="350" y="234"/>
                  </a:lnTo>
                  <a:lnTo>
                    <a:pt x="341" y="243"/>
                  </a:lnTo>
                  <a:lnTo>
                    <a:pt x="341" y="249"/>
                  </a:lnTo>
                  <a:lnTo>
                    <a:pt x="317" y="243"/>
                  </a:lnTo>
                  <a:lnTo>
                    <a:pt x="310" y="249"/>
                  </a:lnTo>
                  <a:lnTo>
                    <a:pt x="285" y="274"/>
                  </a:lnTo>
                  <a:lnTo>
                    <a:pt x="276" y="266"/>
                  </a:lnTo>
                  <a:lnTo>
                    <a:pt x="261" y="266"/>
                  </a:lnTo>
                  <a:lnTo>
                    <a:pt x="261" y="258"/>
                  </a:lnTo>
                  <a:lnTo>
                    <a:pt x="253" y="258"/>
                  </a:lnTo>
                  <a:lnTo>
                    <a:pt x="253" y="243"/>
                  </a:lnTo>
                  <a:lnTo>
                    <a:pt x="236" y="224"/>
                  </a:lnTo>
                  <a:lnTo>
                    <a:pt x="196" y="224"/>
                  </a:lnTo>
                  <a:lnTo>
                    <a:pt x="171" y="202"/>
                  </a:lnTo>
                  <a:lnTo>
                    <a:pt x="155" y="193"/>
                  </a:lnTo>
                  <a:lnTo>
                    <a:pt x="123" y="202"/>
                  </a:lnTo>
                  <a:lnTo>
                    <a:pt x="123" y="266"/>
                  </a:lnTo>
                  <a:lnTo>
                    <a:pt x="114" y="266"/>
                  </a:lnTo>
                  <a:lnTo>
                    <a:pt x="99" y="249"/>
                  </a:lnTo>
                  <a:lnTo>
                    <a:pt x="74" y="258"/>
                  </a:lnTo>
                  <a:lnTo>
                    <a:pt x="74" y="243"/>
                  </a:lnTo>
                  <a:lnTo>
                    <a:pt x="65" y="243"/>
                  </a:lnTo>
                  <a:lnTo>
                    <a:pt x="59" y="218"/>
                  </a:lnTo>
                  <a:lnTo>
                    <a:pt x="49" y="218"/>
                  </a:lnTo>
                  <a:lnTo>
                    <a:pt x="65" y="218"/>
                  </a:lnTo>
                  <a:lnTo>
                    <a:pt x="59" y="209"/>
                  </a:lnTo>
                  <a:lnTo>
                    <a:pt x="65" y="202"/>
                  </a:lnTo>
                  <a:lnTo>
                    <a:pt x="99" y="202"/>
                  </a:lnTo>
                  <a:lnTo>
                    <a:pt x="90" y="177"/>
                  </a:lnTo>
                  <a:lnTo>
                    <a:pt x="74" y="169"/>
                  </a:lnTo>
                  <a:lnTo>
                    <a:pt x="59" y="161"/>
                  </a:lnTo>
                  <a:lnTo>
                    <a:pt x="34" y="177"/>
                  </a:lnTo>
                  <a:lnTo>
                    <a:pt x="25" y="177"/>
                  </a:lnTo>
                  <a:lnTo>
                    <a:pt x="34" y="169"/>
                  </a:lnTo>
                  <a:lnTo>
                    <a:pt x="25" y="153"/>
                  </a:lnTo>
                  <a:lnTo>
                    <a:pt x="9" y="153"/>
                  </a:lnTo>
                  <a:lnTo>
                    <a:pt x="0" y="137"/>
                  </a:lnTo>
                  <a:lnTo>
                    <a:pt x="9" y="96"/>
                  </a:lnTo>
                  <a:lnTo>
                    <a:pt x="25" y="112"/>
                  </a:lnTo>
                  <a:lnTo>
                    <a:pt x="34" y="112"/>
                  </a:lnTo>
                  <a:lnTo>
                    <a:pt x="25" y="96"/>
                  </a:lnTo>
                  <a:lnTo>
                    <a:pt x="49" y="72"/>
                  </a:lnTo>
                  <a:lnTo>
                    <a:pt x="65" y="81"/>
                  </a:lnTo>
                  <a:lnTo>
                    <a:pt x="74" y="72"/>
                  </a:lnTo>
                  <a:lnTo>
                    <a:pt x="90" y="81"/>
                  </a:lnTo>
                  <a:lnTo>
                    <a:pt x="114" y="96"/>
                  </a:lnTo>
                  <a:lnTo>
                    <a:pt x="131" y="87"/>
                  </a:lnTo>
                  <a:lnTo>
                    <a:pt x="148" y="87"/>
                  </a:lnTo>
                  <a:lnTo>
                    <a:pt x="155" y="96"/>
                  </a:lnTo>
                  <a:lnTo>
                    <a:pt x="188" y="96"/>
                  </a:lnTo>
                  <a:lnTo>
                    <a:pt x="196" y="81"/>
                  </a:lnTo>
                  <a:lnTo>
                    <a:pt x="171" y="72"/>
                  </a:lnTo>
                  <a:lnTo>
                    <a:pt x="188" y="63"/>
                  </a:lnTo>
                  <a:lnTo>
                    <a:pt x="179" y="56"/>
                  </a:lnTo>
                  <a:lnTo>
                    <a:pt x="188" y="47"/>
                  </a:lnTo>
                  <a:lnTo>
                    <a:pt x="188" y="22"/>
                  </a:lnTo>
                  <a:lnTo>
                    <a:pt x="204" y="32"/>
                  </a:lnTo>
                  <a:lnTo>
                    <a:pt x="276" y="7"/>
                  </a:lnTo>
                  <a:lnTo>
                    <a:pt x="276" y="0"/>
                  </a:lnTo>
                  <a:lnTo>
                    <a:pt x="285" y="0"/>
                  </a:lnTo>
                  <a:lnTo>
                    <a:pt x="310" y="0"/>
                  </a:lnTo>
                  <a:lnTo>
                    <a:pt x="317" y="16"/>
                  </a:lnTo>
                  <a:lnTo>
                    <a:pt x="317" y="22"/>
                  </a:lnTo>
                  <a:lnTo>
                    <a:pt x="326" y="22"/>
                  </a:lnTo>
                  <a:lnTo>
                    <a:pt x="341" y="32"/>
                  </a:lnTo>
                  <a:lnTo>
                    <a:pt x="341" y="40"/>
                  </a:lnTo>
                  <a:lnTo>
                    <a:pt x="358" y="40"/>
                  </a:lnTo>
                  <a:lnTo>
                    <a:pt x="375" y="22"/>
                  </a:lnTo>
                  <a:lnTo>
                    <a:pt x="390" y="16"/>
                  </a:lnTo>
                  <a:lnTo>
                    <a:pt x="398" y="40"/>
                  </a:lnTo>
                  <a:lnTo>
                    <a:pt x="432" y="96"/>
                  </a:lnTo>
                  <a:lnTo>
                    <a:pt x="438" y="81"/>
                  </a:lnTo>
                  <a:lnTo>
                    <a:pt x="447" y="96"/>
                  </a:lnTo>
                  <a:lnTo>
                    <a:pt x="472" y="87"/>
                  </a:lnTo>
                  <a:lnTo>
                    <a:pt x="497" y="112"/>
                  </a:lnTo>
                  <a:lnTo>
                    <a:pt x="512" y="121"/>
                  </a:lnTo>
                  <a:lnTo>
                    <a:pt x="512" y="112"/>
                  </a:lnTo>
                  <a:lnTo>
                    <a:pt x="528" y="129"/>
                  </a:lnTo>
                  <a:lnTo>
                    <a:pt x="512" y="137"/>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1092" name="Freeform 26"/>
            <p:cNvSpPr>
              <a:spLocks/>
            </p:cNvSpPr>
            <p:nvPr>
              <p:custDataLst>
                <p:tags r:id="rId14"/>
              </p:custDataLst>
            </p:nvPr>
          </p:nvSpPr>
          <p:spPr bwMode="auto">
            <a:xfrm>
              <a:off x="3770" y="2335"/>
              <a:ext cx="127" cy="128"/>
            </a:xfrm>
            <a:custGeom>
              <a:avLst/>
              <a:gdLst/>
              <a:ahLst/>
              <a:cxnLst>
                <a:cxn ang="0">
                  <a:pos x="147" y="130"/>
                </a:cxn>
                <a:cxn ang="0">
                  <a:pos x="122" y="146"/>
                </a:cxn>
                <a:cxn ang="0">
                  <a:pos x="115" y="137"/>
                </a:cxn>
                <a:cxn ang="0">
                  <a:pos x="10" y="137"/>
                </a:cxn>
                <a:cxn ang="0">
                  <a:pos x="10" y="48"/>
                </a:cxn>
                <a:cxn ang="0">
                  <a:pos x="0" y="32"/>
                </a:cxn>
                <a:cxn ang="0">
                  <a:pos x="10" y="0"/>
                </a:cxn>
                <a:cxn ang="0">
                  <a:pos x="10" y="9"/>
                </a:cxn>
                <a:cxn ang="0">
                  <a:pos x="34" y="9"/>
                </a:cxn>
                <a:cxn ang="0">
                  <a:pos x="57" y="16"/>
                </a:cxn>
                <a:cxn ang="0">
                  <a:pos x="91" y="9"/>
                </a:cxn>
                <a:cxn ang="0">
                  <a:pos x="97" y="9"/>
                </a:cxn>
                <a:cxn ang="0">
                  <a:pos x="97" y="16"/>
                </a:cxn>
                <a:cxn ang="0">
                  <a:pos x="107" y="9"/>
                </a:cxn>
                <a:cxn ang="0">
                  <a:pos x="107" y="16"/>
                </a:cxn>
                <a:cxn ang="0">
                  <a:pos x="122" y="9"/>
                </a:cxn>
                <a:cxn ang="0">
                  <a:pos x="131" y="40"/>
                </a:cxn>
                <a:cxn ang="0">
                  <a:pos x="122" y="65"/>
                </a:cxn>
                <a:cxn ang="0">
                  <a:pos x="115" y="48"/>
                </a:cxn>
                <a:cxn ang="0">
                  <a:pos x="107" y="25"/>
                </a:cxn>
                <a:cxn ang="0">
                  <a:pos x="107" y="32"/>
                </a:cxn>
                <a:cxn ang="0">
                  <a:pos x="107" y="40"/>
                </a:cxn>
                <a:cxn ang="0">
                  <a:pos x="147" y="130"/>
                </a:cxn>
              </a:cxnLst>
              <a:rect l="0" t="0" r="r" b="b"/>
              <a:pathLst>
                <a:path w="148" h="147">
                  <a:moveTo>
                    <a:pt x="147" y="130"/>
                  </a:moveTo>
                  <a:lnTo>
                    <a:pt x="122" y="146"/>
                  </a:lnTo>
                  <a:lnTo>
                    <a:pt x="115" y="137"/>
                  </a:lnTo>
                  <a:lnTo>
                    <a:pt x="10" y="137"/>
                  </a:lnTo>
                  <a:lnTo>
                    <a:pt x="10" y="48"/>
                  </a:lnTo>
                  <a:lnTo>
                    <a:pt x="0" y="32"/>
                  </a:lnTo>
                  <a:lnTo>
                    <a:pt x="10" y="0"/>
                  </a:lnTo>
                  <a:lnTo>
                    <a:pt x="10" y="9"/>
                  </a:lnTo>
                  <a:lnTo>
                    <a:pt x="34" y="9"/>
                  </a:lnTo>
                  <a:lnTo>
                    <a:pt x="57" y="16"/>
                  </a:lnTo>
                  <a:lnTo>
                    <a:pt x="91" y="9"/>
                  </a:lnTo>
                  <a:lnTo>
                    <a:pt x="97" y="9"/>
                  </a:lnTo>
                  <a:lnTo>
                    <a:pt x="97" y="16"/>
                  </a:lnTo>
                  <a:lnTo>
                    <a:pt x="107" y="9"/>
                  </a:lnTo>
                  <a:lnTo>
                    <a:pt x="107" y="16"/>
                  </a:lnTo>
                  <a:lnTo>
                    <a:pt x="122" y="9"/>
                  </a:lnTo>
                  <a:lnTo>
                    <a:pt x="131" y="40"/>
                  </a:lnTo>
                  <a:lnTo>
                    <a:pt x="122" y="65"/>
                  </a:lnTo>
                  <a:lnTo>
                    <a:pt x="115" y="48"/>
                  </a:lnTo>
                  <a:lnTo>
                    <a:pt x="107" y="25"/>
                  </a:lnTo>
                  <a:lnTo>
                    <a:pt x="107" y="32"/>
                  </a:lnTo>
                  <a:lnTo>
                    <a:pt x="107" y="40"/>
                  </a:lnTo>
                  <a:lnTo>
                    <a:pt x="147" y="130"/>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22555" name="Freeform 27"/>
            <p:cNvSpPr>
              <a:spLocks/>
            </p:cNvSpPr>
            <p:nvPr>
              <p:custDataLst>
                <p:tags r:id="rId15"/>
              </p:custDataLst>
            </p:nvPr>
          </p:nvSpPr>
          <p:spPr bwMode="auto">
            <a:xfrm>
              <a:off x="3605" y="2323"/>
              <a:ext cx="175" cy="167"/>
            </a:xfrm>
            <a:custGeom>
              <a:avLst/>
              <a:gdLst>
                <a:gd name="T0" fmla="*/ 31 w 203"/>
                <a:gd name="T1" fmla="*/ 137 h 193"/>
                <a:gd name="T2" fmla="*/ 22 w 203"/>
                <a:gd name="T3" fmla="*/ 120 h 193"/>
                <a:gd name="T4" fmla="*/ 15 w 203"/>
                <a:gd name="T5" fmla="*/ 120 h 193"/>
                <a:gd name="T6" fmla="*/ 0 w 203"/>
                <a:gd name="T7" fmla="*/ 96 h 193"/>
                <a:gd name="T8" fmla="*/ 6 w 203"/>
                <a:gd name="T9" fmla="*/ 87 h 193"/>
                <a:gd name="T10" fmla="*/ 6 w 203"/>
                <a:gd name="T11" fmla="*/ 71 h 193"/>
                <a:gd name="T12" fmla="*/ 6 w 203"/>
                <a:gd name="T13" fmla="*/ 55 h 193"/>
                <a:gd name="T14" fmla="*/ 0 w 203"/>
                <a:gd name="T15" fmla="*/ 47 h 193"/>
                <a:gd name="T16" fmla="*/ 0 w 203"/>
                <a:gd name="T17" fmla="*/ 40 h 193"/>
                <a:gd name="T18" fmla="*/ 6 w 203"/>
                <a:gd name="T19" fmla="*/ 31 h 193"/>
                <a:gd name="T20" fmla="*/ 6 w 203"/>
                <a:gd name="T21" fmla="*/ 24 h 193"/>
                <a:gd name="T22" fmla="*/ 22 w 203"/>
                <a:gd name="T23" fmla="*/ 6 h 193"/>
                <a:gd name="T24" fmla="*/ 22 w 203"/>
                <a:gd name="T25" fmla="*/ 0 h 193"/>
                <a:gd name="T26" fmla="*/ 40 w 203"/>
                <a:gd name="T27" fmla="*/ 0 h 193"/>
                <a:gd name="T28" fmla="*/ 63 w 203"/>
                <a:gd name="T29" fmla="*/ 6 h 193"/>
                <a:gd name="T30" fmla="*/ 80 w 203"/>
                <a:gd name="T31" fmla="*/ 6 h 193"/>
                <a:gd name="T32" fmla="*/ 80 w 203"/>
                <a:gd name="T33" fmla="*/ 24 h 193"/>
                <a:gd name="T34" fmla="*/ 128 w 203"/>
                <a:gd name="T35" fmla="*/ 40 h 193"/>
                <a:gd name="T36" fmla="*/ 137 w 203"/>
                <a:gd name="T37" fmla="*/ 31 h 193"/>
                <a:gd name="T38" fmla="*/ 137 w 203"/>
                <a:gd name="T39" fmla="*/ 15 h 193"/>
                <a:gd name="T40" fmla="*/ 161 w 203"/>
                <a:gd name="T41" fmla="*/ 0 h 193"/>
                <a:gd name="T42" fmla="*/ 177 w 203"/>
                <a:gd name="T43" fmla="*/ 6 h 193"/>
                <a:gd name="T44" fmla="*/ 177 w 203"/>
                <a:gd name="T45" fmla="*/ 15 h 193"/>
                <a:gd name="T46" fmla="*/ 202 w 203"/>
                <a:gd name="T47" fmla="*/ 15 h 193"/>
                <a:gd name="T48" fmla="*/ 192 w 203"/>
                <a:gd name="T49" fmla="*/ 47 h 193"/>
                <a:gd name="T50" fmla="*/ 202 w 203"/>
                <a:gd name="T51" fmla="*/ 63 h 193"/>
                <a:gd name="T52" fmla="*/ 202 w 203"/>
                <a:gd name="T53" fmla="*/ 152 h 193"/>
                <a:gd name="T54" fmla="*/ 202 w 203"/>
                <a:gd name="T55" fmla="*/ 177 h 193"/>
                <a:gd name="T56" fmla="*/ 192 w 203"/>
                <a:gd name="T57" fmla="*/ 186 h 193"/>
                <a:gd name="T58" fmla="*/ 184 w 203"/>
                <a:gd name="T59" fmla="*/ 192 h 193"/>
                <a:gd name="T60" fmla="*/ 87 w 203"/>
                <a:gd name="T61" fmla="*/ 137 h 193"/>
                <a:gd name="T62" fmla="*/ 72 w 203"/>
                <a:gd name="T63" fmla="*/ 145 h 193"/>
                <a:gd name="T64" fmla="*/ 63 w 203"/>
                <a:gd name="T65" fmla="*/ 137 h 193"/>
                <a:gd name="T66" fmla="*/ 31 w 203"/>
                <a:gd name="T67" fmla="*/ 137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193"/>
                <a:gd name="T104" fmla="*/ 203 w 203"/>
                <a:gd name="T105" fmla="*/ 193 h 1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193">
                  <a:moveTo>
                    <a:pt x="31" y="137"/>
                  </a:moveTo>
                  <a:lnTo>
                    <a:pt x="22" y="120"/>
                  </a:lnTo>
                  <a:lnTo>
                    <a:pt x="15" y="120"/>
                  </a:lnTo>
                  <a:lnTo>
                    <a:pt x="0" y="96"/>
                  </a:lnTo>
                  <a:lnTo>
                    <a:pt x="6" y="87"/>
                  </a:lnTo>
                  <a:lnTo>
                    <a:pt x="6" y="71"/>
                  </a:lnTo>
                  <a:lnTo>
                    <a:pt x="6" y="55"/>
                  </a:lnTo>
                  <a:lnTo>
                    <a:pt x="0" y="47"/>
                  </a:lnTo>
                  <a:lnTo>
                    <a:pt x="0" y="40"/>
                  </a:lnTo>
                  <a:lnTo>
                    <a:pt x="6" y="31"/>
                  </a:lnTo>
                  <a:lnTo>
                    <a:pt x="6" y="24"/>
                  </a:lnTo>
                  <a:lnTo>
                    <a:pt x="22" y="6"/>
                  </a:lnTo>
                  <a:lnTo>
                    <a:pt x="22" y="0"/>
                  </a:lnTo>
                  <a:lnTo>
                    <a:pt x="40" y="0"/>
                  </a:lnTo>
                  <a:lnTo>
                    <a:pt x="63" y="6"/>
                  </a:lnTo>
                  <a:lnTo>
                    <a:pt x="80" y="6"/>
                  </a:lnTo>
                  <a:lnTo>
                    <a:pt x="80" y="24"/>
                  </a:lnTo>
                  <a:lnTo>
                    <a:pt x="128" y="40"/>
                  </a:lnTo>
                  <a:lnTo>
                    <a:pt x="137" y="31"/>
                  </a:lnTo>
                  <a:lnTo>
                    <a:pt x="137" y="15"/>
                  </a:lnTo>
                  <a:lnTo>
                    <a:pt x="161" y="0"/>
                  </a:lnTo>
                  <a:lnTo>
                    <a:pt x="177" y="6"/>
                  </a:lnTo>
                  <a:lnTo>
                    <a:pt x="177" y="15"/>
                  </a:lnTo>
                  <a:lnTo>
                    <a:pt x="202" y="15"/>
                  </a:lnTo>
                  <a:lnTo>
                    <a:pt x="192" y="47"/>
                  </a:lnTo>
                  <a:lnTo>
                    <a:pt x="202" y="63"/>
                  </a:lnTo>
                  <a:lnTo>
                    <a:pt x="202" y="152"/>
                  </a:lnTo>
                  <a:lnTo>
                    <a:pt x="202" y="177"/>
                  </a:lnTo>
                  <a:lnTo>
                    <a:pt x="192" y="186"/>
                  </a:lnTo>
                  <a:lnTo>
                    <a:pt x="184" y="192"/>
                  </a:lnTo>
                  <a:lnTo>
                    <a:pt x="87" y="137"/>
                  </a:lnTo>
                  <a:lnTo>
                    <a:pt x="72" y="145"/>
                  </a:lnTo>
                  <a:lnTo>
                    <a:pt x="63" y="137"/>
                  </a:lnTo>
                  <a:lnTo>
                    <a:pt x="31" y="137"/>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1125" name="Freeform 28"/>
            <p:cNvSpPr>
              <a:spLocks/>
            </p:cNvSpPr>
            <p:nvPr>
              <p:custDataLst>
                <p:tags r:id="rId16"/>
              </p:custDataLst>
            </p:nvPr>
          </p:nvSpPr>
          <p:spPr bwMode="auto">
            <a:xfrm>
              <a:off x="3406" y="2265"/>
              <a:ext cx="226" cy="225"/>
            </a:xfrm>
            <a:custGeom>
              <a:avLst/>
              <a:gdLst/>
              <a:ahLst/>
              <a:cxnLst>
                <a:cxn ang="0">
                  <a:pos x="82" y="32"/>
                </a:cxn>
                <a:cxn ang="0">
                  <a:pos x="90" y="32"/>
                </a:cxn>
                <a:cxn ang="0">
                  <a:pos x="98" y="72"/>
                </a:cxn>
                <a:cxn ang="0">
                  <a:pos x="65" y="81"/>
                </a:cxn>
                <a:cxn ang="0">
                  <a:pos x="65" y="90"/>
                </a:cxn>
                <a:cxn ang="0">
                  <a:pos x="42" y="106"/>
                </a:cxn>
                <a:cxn ang="0">
                  <a:pos x="8" y="121"/>
                </a:cxn>
                <a:cxn ang="0">
                  <a:pos x="0" y="129"/>
                </a:cxn>
                <a:cxn ang="0">
                  <a:pos x="0" y="146"/>
                </a:cxn>
                <a:cxn ang="0">
                  <a:pos x="48" y="178"/>
                </a:cxn>
                <a:cxn ang="0">
                  <a:pos x="122" y="234"/>
                </a:cxn>
                <a:cxn ang="0">
                  <a:pos x="130" y="243"/>
                </a:cxn>
                <a:cxn ang="0">
                  <a:pos x="145" y="252"/>
                </a:cxn>
                <a:cxn ang="0">
                  <a:pos x="154" y="258"/>
                </a:cxn>
                <a:cxn ang="0">
                  <a:pos x="163" y="258"/>
                </a:cxn>
                <a:cxn ang="0">
                  <a:pos x="179" y="258"/>
                </a:cxn>
                <a:cxn ang="0">
                  <a:pos x="260" y="203"/>
                </a:cxn>
                <a:cxn ang="0">
                  <a:pos x="251" y="186"/>
                </a:cxn>
                <a:cxn ang="0">
                  <a:pos x="244" y="186"/>
                </a:cxn>
                <a:cxn ang="0">
                  <a:pos x="229" y="162"/>
                </a:cxn>
                <a:cxn ang="0">
                  <a:pos x="235" y="153"/>
                </a:cxn>
                <a:cxn ang="0">
                  <a:pos x="235" y="137"/>
                </a:cxn>
                <a:cxn ang="0">
                  <a:pos x="235" y="121"/>
                </a:cxn>
                <a:cxn ang="0">
                  <a:pos x="229" y="113"/>
                </a:cxn>
                <a:cxn ang="0">
                  <a:pos x="229" y="106"/>
                </a:cxn>
                <a:cxn ang="0">
                  <a:pos x="229" y="81"/>
                </a:cxn>
                <a:cxn ang="0">
                  <a:pos x="210" y="72"/>
                </a:cxn>
                <a:cxn ang="0">
                  <a:pos x="204" y="56"/>
                </a:cxn>
                <a:cxn ang="0">
                  <a:pos x="219" y="41"/>
                </a:cxn>
                <a:cxn ang="0">
                  <a:pos x="210" y="9"/>
                </a:cxn>
                <a:cxn ang="0">
                  <a:pos x="219" y="0"/>
                </a:cxn>
                <a:cxn ang="0">
                  <a:pos x="210" y="9"/>
                </a:cxn>
                <a:cxn ang="0">
                  <a:pos x="187" y="0"/>
                </a:cxn>
                <a:cxn ang="0">
                  <a:pos x="179" y="9"/>
                </a:cxn>
                <a:cxn ang="0">
                  <a:pos x="163" y="0"/>
                </a:cxn>
                <a:cxn ang="0">
                  <a:pos x="145" y="9"/>
                </a:cxn>
                <a:cxn ang="0">
                  <a:pos x="122" y="9"/>
                </a:cxn>
                <a:cxn ang="0">
                  <a:pos x="82" y="32"/>
                </a:cxn>
              </a:cxnLst>
              <a:rect l="0" t="0" r="r" b="b"/>
              <a:pathLst>
                <a:path w="261" h="259">
                  <a:moveTo>
                    <a:pt x="82" y="32"/>
                  </a:moveTo>
                  <a:lnTo>
                    <a:pt x="90" y="32"/>
                  </a:lnTo>
                  <a:lnTo>
                    <a:pt x="98" y="72"/>
                  </a:lnTo>
                  <a:lnTo>
                    <a:pt x="65" y="81"/>
                  </a:lnTo>
                  <a:lnTo>
                    <a:pt x="65" y="90"/>
                  </a:lnTo>
                  <a:lnTo>
                    <a:pt x="42" y="106"/>
                  </a:lnTo>
                  <a:lnTo>
                    <a:pt x="8" y="121"/>
                  </a:lnTo>
                  <a:lnTo>
                    <a:pt x="0" y="129"/>
                  </a:lnTo>
                  <a:lnTo>
                    <a:pt x="0" y="146"/>
                  </a:lnTo>
                  <a:lnTo>
                    <a:pt x="48" y="178"/>
                  </a:lnTo>
                  <a:lnTo>
                    <a:pt x="122" y="234"/>
                  </a:lnTo>
                  <a:lnTo>
                    <a:pt x="130" y="243"/>
                  </a:lnTo>
                  <a:lnTo>
                    <a:pt x="145" y="252"/>
                  </a:lnTo>
                  <a:lnTo>
                    <a:pt x="154" y="258"/>
                  </a:lnTo>
                  <a:lnTo>
                    <a:pt x="163" y="258"/>
                  </a:lnTo>
                  <a:lnTo>
                    <a:pt x="179" y="258"/>
                  </a:lnTo>
                  <a:lnTo>
                    <a:pt x="260" y="203"/>
                  </a:lnTo>
                  <a:lnTo>
                    <a:pt x="251" y="186"/>
                  </a:lnTo>
                  <a:lnTo>
                    <a:pt x="244" y="186"/>
                  </a:lnTo>
                  <a:lnTo>
                    <a:pt x="229" y="162"/>
                  </a:lnTo>
                  <a:lnTo>
                    <a:pt x="235" y="153"/>
                  </a:lnTo>
                  <a:lnTo>
                    <a:pt x="235" y="137"/>
                  </a:lnTo>
                  <a:lnTo>
                    <a:pt x="235" y="121"/>
                  </a:lnTo>
                  <a:lnTo>
                    <a:pt x="229" y="113"/>
                  </a:lnTo>
                  <a:lnTo>
                    <a:pt x="229" y="106"/>
                  </a:lnTo>
                  <a:lnTo>
                    <a:pt x="229" y="81"/>
                  </a:lnTo>
                  <a:lnTo>
                    <a:pt x="210" y="72"/>
                  </a:lnTo>
                  <a:lnTo>
                    <a:pt x="204" y="56"/>
                  </a:lnTo>
                  <a:lnTo>
                    <a:pt x="219" y="41"/>
                  </a:lnTo>
                  <a:lnTo>
                    <a:pt x="210" y="9"/>
                  </a:lnTo>
                  <a:lnTo>
                    <a:pt x="219" y="0"/>
                  </a:lnTo>
                  <a:lnTo>
                    <a:pt x="210" y="9"/>
                  </a:lnTo>
                  <a:lnTo>
                    <a:pt x="187" y="0"/>
                  </a:lnTo>
                  <a:lnTo>
                    <a:pt x="179" y="9"/>
                  </a:lnTo>
                  <a:lnTo>
                    <a:pt x="163" y="0"/>
                  </a:lnTo>
                  <a:lnTo>
                    <a:pt x="145" y="9"/>
                  </a:lnTo>
                  <a:lnTo>
                    <a:pt x="122" y="9"/>
                  </a:lnTo>
                  <a:lnTo>
                    <a:pt x="82" y="32"/>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22557" name="Freeform 29"/>
            <p:cNvSpPr>
              <a:spLocks/>
            </p:cNvSpPr>
            <p:nvPr>
              <p:custDataLst>
                <p:tags r:id="rId17"/>
              </p:custDataLst>
            </p:nvPr>
          </p:nvSpPr>
          <p:spPr bwMode="auto">
            <a:xfrm>
              <a:off x="3366" y="2419"/>
              <a:ext cx="182" cy="176"/>
            </a:xfrm>
            <a:custGeom>
              <a:avLst/>
              <a:gdLst>
                <a:gd name="T0" fmla="*/ 96 w 212"/>
                <a:gd name="T1" fmla="*/ 0 h 203"/>
                <a:gd name="T2" fmla="*/ 170 w 212"/>
                <a:gd name="T3" fmla="*/ 56 h 203"/>
                <a:gd name="T4" fmla="*/ 178 w 212"/>
                <a:gd name="T5" fmla="*/ 65 h 203"/>
                <a:gd name="T6" fmla="*/ 193 w 212"/>
                <a:gd name="T7" fmla="*/ 74 h 203"/>
                <a:gd name="T8" fmla="*/ 202 w 212"/>
                <a:gd name="T9" fmla="*/ 80 h 203"/>
                <a:gd name="T10" fmla="*/ 211 w 212"/>
                <a:gd name="T11" fmla="*/ 80 h 203"/>
                <a:gd name="T12" fmla="*/ 211 w 212"/>
                <a:gd name="T13" fmla="*/ 121 h 203"/>
                <a:gd name="T14" fmla="*/ 202 w 212"/>
                <a:gd name="T15" fmla="*/ 130 h 203"/>
                <a:gd name="T16" fmla="*/ 162 w 212"/>
                <a:gd name="T17" fmla="*/ 137 h 203"/>
                <a:gd name="T18" fmla="*/ 146 w 212"/>
                <a:gd name="T19" fmla="*/ 137 h 203"/>
                <a:gd name="T20" fmla="*/ 130 w 212"/>
                <a:gd name="T21" fmla="*/ 155 h 203"/>
                <a:gd name="T22" fmla="*/ 113 w 212"/>
                <a:gd name="T23" fmla="*/ 162 h 203"/>
                <a:gd name="T24" fmla="*/ 96 w 212"/>
                <a:gd name="T25" fmla="*/ 187 h 203"/>
                <a:gd name="T26" fmla="*/ 90 w 212"/>
                <a:gd name="T27" fmla="*/ 195 h 203"/>
                <a:gd name="T28" fmla="*/ 81 w 212"/>
                <a:gd name="T29" fmla="*/ 202 h 203"/>
                <a:gd name="T30" fmla="*/ 72 w 212"/>
                <a:gd name="T31" fmla="*/ 195 h 203"/>
                <a:gd name="T32" fmla="*/ 65 w 212"/>
                <a:gd name="T33" fmla="*/ 202 h 203"/>
                <a:gd name="T34" fmla="*/ 56 w 212"/>
                <a:gd name="T35" fmla="*/ 202 h 203"/>
                <a:gd name="T36" fmla="*/ 41 w 212"/>
                <a:gd name="T37" fmla="*/ 170 h 203"/>
                <a:gd name="T38" fmla="*/ 23 w 212"/>
                <a:gd name="T39" fmla="*/ 177 h 203"/>
                <a:gd name="T40" fmla="*/ 7 w 212"/>
                <a:gd name="T41" fmla="*/ 177 h 203"/>
                <a:gd name="T42" fmla="*/ 16 w 212"/>
                <a:gd name="T43" fmla="*/ 170 h 203"/>
                <a:gd name="T44" fmla="*/ 0 w 212"/>
                <a:gd name="T45" fmla="*/ 137 h 203"/>
                <a:gd name="T46" fmla="*/ 16 w 212"/>
                <a:gd name="T47" fmla="*/ 130 h 203"/>
                <a:gd name="T48" fmla="*/ 23 w 212"/>
                <a:gd name="T49" fmla="*/ 137 h 203"/>
                <a:gd name="T50" fmla="*/ 31 w 212"/>
                <a:gd name="T51" fmla="*/ 130 h 203"/>
                <a:gd name="T52" fmla="*/ 90 w 212"/>
                <a:gd name="T53" fmla="*/ 130 h 203"/>
                <a:gd name="T54" fmla="*/ 72 w 212"/>
                <a:gd name="T55" fmla="*/ 0 h 203"/>
                <a:gd name="T56" fmla="*/ 96 w 212"/>
                <a:gd name="T57" fmla="*/ 0 h 2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2"/>
                <a:gd name="T88" fmla="*/ 0 h 203"/>
                <a:gd name="T89" fmla="*/ 212 w 212"/>
                <a:gd name="T90" fmla="*/ 203 h 2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2" h="203">
                  <a:moveTo>
                    <a:pt x="96" y="0"/>
                  </a:moveTo>
                  <a:lnTo>
                    <a:pt x="170" y="56"/>
                  </a:lnTo>
                  <a:lnTo>
                    <a:pt x="178" y="65"/>
                  </a:lnTo>
                  <a:lnTo>
                    <a:pt x="193" y="74"/>
                  </a:lnTo>
                  <a:lnTo>
                    <a:pt x="202" y="80"/>
                  </a:lnTo>
                  <a:lnTo>
                    <a:pt x="211" y="80"/>
                  </a:lnTo>
                  <a:lnTo>
                    <a:pt x="211" y="121"/>
                  </a:lnTo>
                  <a:lnTo>
                    <a:pt x="202" y="130"/>
                  </a:lnTo>
                  <a:lnTo>
                    <a:pt x="162" y="137"/>
                  </a:lnTo>
                  <a:lnTo>
                    <a:pt x="146" y="137"/>
                  </a:lnTo>
                  <a:lnTo>
                    <a:pt x="130" y="155"/>
                  </a:lnTo>
                  <a:lnTo>
                    <a:pt x="113" y="162"/>
                  </a:lnTo>
                  <a:lnTo>
                    <a:pt x="96" y="187"/>
                  </a:lnTo>
                  <a:lnTo>
                    <a:pt x="90" y="195"/>
                  </a:lnTo>
                  <a:lnTo>
                    <a:pt x="81" y="202"/>
                  </a:lnTo>
                  <a:lnTo>
                    <a:pt x="72" y="195"/>
                  </a:lnTo>
                  <a:lnTo>
                    <a:pt x="65" y="202"/>
                  </a:lnTo>
                  <a:lnTo>
                    <a:pt x="56" y="202"/>
                  </a:lnTo>
                  <a:lnTo>
                    <a:pt x="41" y="170"/>
                  </a:lnTo>
                  <a:lnTo>
                    <a:pt x="23" y="177"/>
                  </a:lnTo>
                  <a:lnTo>
                    <a:pt x="7" y="177"/>
                  </a:lnTo>
                  <a:lnTo>
                    <a:pt x="16" y="170"/>
                  </a:lnTo>
                  <a:lnTo>
                    <a:pt x="0" y="137"/>
                  </a:lnTo>
                  <a:lnTo>
                    <a:pt x="16" y="130"/>
                  </a:lnTo>
                  <a:lnTo>
                    <a:pt x="23" y="137"/>
                  </a:lnTo>
                  <a:lnTo>
                    <a:pt x="31" y="130"/>
                  </a:lnTo>
                  <a:lnTo>
                    <a:pt x="90" y="130"/>
                  </a:lnTo>
                  <a:lnTo>
                    <a:pt x="72" y="0"/>
                  </a:lnTo>
                  <a:lnTo>
                    <a:pt x="96"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58" name="Freeform 30"/>
            <p:cNvSpPr>
              <a:spLocks/>
            </p:cNvSpPr>
            <p:nvPr>
              <p:custDataLst>
                <p:tags r:id="rId18"/>
              </p:custDataLst>
            </p:nvPr>
          </p:nvSpPr>
          <p:spPr bwMode="auto">
            <a:xfrm>
              <a:off x="3406" y="2588"/>
              <a:ext cx="72" cy="71"/>
            </a:xfrm>
            <a:custGeom>
              <a:avLst/>
              <a:gdLst>
                <a:gd name="T0" fmla="*/ 73 w 83"/>
                <a:gd name="T1" fmla="*/ 72 h 82"/>
                <a:gd name="T2" fmla="*/ 73 w 83"/>
                <a:gd name="T3" fmla="*/ 47 h 82"/>
                <a:gd name="T4" fmla="*/ 82 w 83"/>
                <a:gd name="T5" fmla="*/ 32 h 82"/>
                <a:gd name="T6" fmla="*/ 73 w 83"/>
                <a:gd name="T7" fmla="*/ 16 h 82"/>
                <a:gd name="T8" fmla="*/ 65 w 83"/>
                <a:gd name="T9" fmla="*/ 7 h 82"/>
                <a:gd name="T10" fmla="*/ 48 w 83"/>
                <a:gd name="T11" fmla="*/ 7 h 82"/>
                <a:gd name="T12" fmla="*/ 42 w 83"/>
                <a:gd name="T13" fmla="*/ 0 h 82"/>
                <a:gd name="T14" fmla="*/ 33 w 83"/>
                <a:gd name="T15" fmla="*/ 7 h 82"/>
                <a:gd name="T16" fmla="*/ 24 w 83"/>
                <a:gd name="T17" fmla="*/ 0 h 82"/>
                <a:gd name="T18" fmla="*/ 17 w 83"/>
                <a:gd name="T19" fmla="*/ 7 h 82"/>
                <a:gd name="T20" fmla="*/ 8 w 83"/>
                <a:gd name="T21" fmla="*/ 7 h 82"/>
                <a:gd name="T22" fmla="*/ 8 w 83"/>
                <a:gd name="T23" fmla="*/ 16 h 82"/>
                <a:gd name="T24" fmla="*/ 8 w 83"/>
                <a:gd name="T25" fmla="*/ 23 h 82"/>
                <a:gd name="T26" fmla="*/ 8 w 83"/>
                <a:gd name="T27" fmla="*/ 32 h 82"/>
                <a:gd name="T28" fmla="*/ 8 w 83"/>
                <a:gd name="T29" fmla="*/ 41 h 82"/>
                <a:gd name="T30" fmla="*/ 0 w 83"/>
                <a:gd name="T31" fmla="*/ 41 h 82"/>
                <a:gd name="T32" fmla="*/ 0 w 83"/>
                <a:gd name="T33" fmla="*/ 56 h 82"/>
                <a:gd name="T34" fmla="*/ 17 w 83"/>
                <a:gd name="T35" fmla="*/ 65 h 82"/>
                <a:gd name="T36" fmla="*/ 17 w 83"/>
                <a:gd name="T37" fmla="*/ 81 h 82"/>
                <a:gd name="T38" fmla="*/ 33 w 83"/>
                <a:gd name="T39" fmla="*/ 72 h 82"/>
                <a:gd name="T40" fmla="*/ 57 w 83"/>
                <a:gd name="T41" fmla="*/ 72 h 82"/>
                <a:gd name="T42" fmla="*/ 73 w 83"/>
                <a:gd name="T43" fmla="*/ 72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82"/>
                <a:gd name="T68" fmla="*/ 83 w 83"/>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82">
                  <a:moveTo>
                    <a:pt x="73" y="72"/>
                  </a:moveTo>
                  <a:lnTo>
                    <a:pt x="73" y="47"/>
                  </a:lnTo>
                  <a:lnTo>
                    <a:pt x="82" y="32"/>
                  </a:lnTo>
                  <a:lnTo>
                    <a:pt x="73" y="16"/>
                  </a:lnTo>
                  <a:lnTo>
                    <a:pt x="65" y="7"/>
                  </a:lnTo>
                  <a:lnTo>
                    <a:pt x="48" y="7"/>
                  </a:lnTo>
                  <a:lnTo>
                    <a:pt x="42" y="0"/>
                  </a:lnTo>
                  <a:lnTo>
                    <a:pt x="33" y="7"/>
                  </a:lnTo>
                  <a:lnTo>
                    <a:pt x="24" y="0"/>
                  </a:lnTo>
                  <a:lnTo>
                    <a:pt x="17" y="7"/>
                  </a:lnTo>
                  <a:lnTo>
                    <a:pt x="8" y="7"/>
                  </a:lnTo>
                  <a:lnTo>
                    <a:pt x="8" y="16"/>
                  </a:lnTo>
                  <a:lnTo>
                    <a:pt x="8" y="23"/>
                  </a:lnTo>
                  <a:lnTo>
                    <a:pt x="8" y="32"/>
                  </a:lnTo>
                  <a:lnTo>
                    <a:pt x="8" y="41"/>
                  </a:lnTo>
                  <a:lnTo>
                    <a:pt x="0" y="41"/>
                  </a:lnTo>
                  <a:lnTo>
                    <a:pt x="0" y="56"/>
                  </a:lnTo>
                  <a:lnTo>
                    <a:pt x="17" y="65"/>
                  </a:lnTo>
                  <a:lnTo>
                    <a:pt x="17" y="81"/>
                  </a:lnTo>
                  <a:lnTo>
                    <a:pt x="33" y="72"/>
                  </a:lnTo>
                  <a:lnTo>
                    <a:pt x="57" y="72"/>
                  </a:lnTo>
                  <a:lnTo>
                    <a:pt x="73" y="72"/>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59" name="Freeform 31"/>
            <p:cNvSpPr>
              <a:spLocks/>
            </p:cNvSpPr>
            <p:nvPr>
              <p:custDataLst>
                <p:tags r:id="rId19"/>
              </p:custDataLst>
            </p:nvPr>
          </p:nvSpPr>
          <p:spPr bwMode="auto">
            <a:xfrm>
              <a:off x="3470" y="2581"/>
              <a:ext cx="43" cy="71"/>
            </a:xfrm>
            <a:custGeom>
              <a:avLst/>
              <a:gdLst>
                <a:gd name="T0" fmla="*/ 0 w 50"/>
                <a:gd name="T1" fmla="*/ 24 h 81"/>
                <a:gd name="T2" fmla="*/ 0 w 50"/>
                <a:gd name="T3" fmla="*/ 8 h 81"/>
                <a:gd name="T4" fmla="*/ 0 w 50"/>
                <a:gd name="T5" fmla="*/ 0 h 81"/>
                <a:gd name="T6" fmla="*/ 32 w 50"/>
                <a:gd name="T7" fmla="*/ 0 h 81"/>
                <a:gd name="T8" fmla="*/ 41 w 50"/>
                <a:gd name="T9" fmla="*/ 31 h 81"/>
                <a:gd name="T10" fmla="*/ 49 w 50"/>
                <a:gd name="T11" fmla="*/ 55 h 81"/>
                <a:gd name="T12" fmla="*/ 49 w 50"/>
                <a:gd name="T13" fmla="*/ 64 h 81"/>
                <a:gd name="T14" fmla="*/ 9 w 50"/>
                <a:gd name="T15" fmla="*/ 80 h 81"/>
                <a:gd name="T16" fmla="*/ 0 w 50"/>
                <a:gd name="T17" fmla="*/ 80 h 81"/>
                <a:gd name="T18" fmla="*/ 0 w 50"/>
                <a:gd name="T19" fmla="*/ 55 h 81"/>
                <a:gd name="T20" fmla="*/ 9 w 50"/>
                <a:gd name="T21" fmla="*/ 40 h 81"/>
                <a:gd name="T22" fmla="*/ 0 w 50"/>
                <a:gd name="T23" fmla="*/ 24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81"/>
                <a:gd name="T38" fmla="*/ 50 w 50"/>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81">
                  <a:moveTo>
                    <a:pt x="0" y="24"/>
                  </a:moveTo>
                  <a:lnTo>
                    <a:pt x="0" y="8"/>
                  </a:lnTo>
                  <a:lnTo>
                    <a:pt x="0" y="0"/>
                  </a:lnTo>
                  <a:lnTo>
                    <a:pt x="32" y="0"/>
                  </a:lnTo>
                  <a:lnTo>
                    <a:pt x="41" y="31"/>
                  </a:lnTo>
                  <a:lnTo>
                    <a:pt x="49" y="55"/>
                  </a:lnTo>
                  <a:lnTo>
                    <a:pt x="49" y="64"/>
                  </a:lnTo>
                  <a:lnTo>
                    <a:pt x="9" y="80"/>
                  </a:lnTo>
                  <a:lnTo>
                    <a:pt x="0" y="80"/>
                  </a:lnTo>
                  <a:lnTo>
                    <a:pt x="0" y="55"/>
                  </a:lnTo>
                  <a:lnTo>
                    <a:pt x="9" y="40"/>
                  </a:lnTo>
                  <a:lnTo>
                    <a:pt x="0" y="24"/>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60" name="Freeform 32"/>
            <p:cNvSpPr>
              <a:spLocks/>
            </p:cNvSpPr>
            <p:nvPr>
              <p:custDataLst>
                <p:tags r:id="rId20"/>
              </p:custDataLst>
            </p:nvPr>
          </p:nvSpPr>
          <p:spPr bwMode="auto">
            <a:xfrm>
              <a:off x="3597" y="2679"/>
              <a:ext cx="62" cy="71"/>
            </a:xfrm>
            <a:custGeom>
              <a:avLst/>
              <a:gdLst>
                <a:gd name="T0" fmla="*/ 16 w 74"/>
                <a:gd name="T1" fmla="*/ 15 h 81"/>
                <a:gd name="T2" fmla="*/ 32 w 74"/>
                <a:gd name="T3" fmla="*/ 15 h 81"/>
                <a:gd name="T4" fmla="*/ 32 w 74"/>
                <a:gd name="T5" fmla="*/ 0 h 81"/>
                <a:gd name="T6" fmla="*/ 57 w 74"/>
                <a:gd name="T7" fmla="*/ 0 h 81"/>
                <a:gd name="T8" fmla="*/ 57 w 74"/>
                <a:gd name="T9" fmla="*/ 15 h 81"/>
                <a:gd name="T10" fmla="*/ 65 w 74"/>
                <a:gd name="T11" fmla="*/ 6 h 81"/>
                <a:gd name="T12" fmla="*/ 73 w 74"/>
                <a:gd name="T13" fmla="*/ 15 h 81"/>
                <a:gd name="T14" fmla="*/ 73 w 74"/>
                <a:gd name="T15" fmla="*/ 23 h 81"/>
                <a:gd name="T16" fmla="*/ 73 w 74"/>
                <a:gd name="T17" fmla="*/ 56 h 81"/>
                <a:gd name="T18" fmla="*/ 50 w 74"/>
                <a:gd name="T19" fmla="*/ 56 h 81"/>
                <a:gd name="T20" fmla="*/ 41 w 74"/>
                <a:gd name="T21" fmla="*/ 63 h 81"/>
                <a:gd name="T22" fmla="*/ 41 w 74"/>
                <a:gd name="T23" fmla="*/ 72 h 81"/>
                <a:gd name="T24" fmla="*/ 32 w 74"/>
                <a:gd name="T25" fmla="*/ 72 h 81"/>
                <a:gd name="T26" fmla="*/ 32 w 74"/>
                <a:gd name="T27" fmla="*/ 80 h 81"/>
                <a:gd name="T28" fmla="*/ 16 w 74"/>
                <a:gd name="T29" fmla="*/ 63 h 81"/>
                <a:gd name="T30" fmla="*/ 0 w 74"/>
                <a:gd name="T31" fmla="*/ 40 h 81"/>
                <a:gd name="T32" fmla="*/ 10 w 74"/>
                <a:gd name="T33" fmla="*/ 31 h 81"/>
                <a:gd name="T34" fmla="*/ 10 w 74"/>
                <a:gd name="T35" fmla="*/ 23 h 81"/>
                <a:gd name="T36" fmla="*/ 16 w 74"/>
                <a:gd name="T37" fmla="*/ 15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
                <a:gd name="T58" fmla="*/ 0 h 81"/>
                <a:gd name="T59" fmla="*/ 74 w 74"/>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 h="81">
                  <a:moveTo>
                    <a:pt x="16" y="15"/>
                  </a:moveTo>
                  <a:lnTo>
                    <a:pt x="32" y="15"/>
                  </a:lnTo>
                  <a:lnTo>
                    <a:pt x="32" y="0"/>
                  </a:lnTo>
                  <a:lnTo>
                    <a:pt x="57" y="0"/>
                  </a:lnTo>
                  <a:lnTo>
                    <a:pt x="57" y="15"/>
                  </a:lnTo>
                  <a:lnTo>
                    <a:pt x="65" y="6"/>
                  </a:lnTo>
                  <a:lnTo>
                    <a:pt x="73" y="15"/>
                  </a:lnTo>
                  <a:lnTo>
                    <a:pt x="73" y="23"/>
                  </a:lnTo>
                  <a:lnTo>
                    <a:pt x="73" y="56"/>
                  </a:lnTo>
                  <a:lnTo>
                    <a:pt x="50" y="56"/>
                  </a:lnTo>
                  <a:lnTo>
                    <a:pt x="41" y="63"/>
                  </a:lnTo>
                  <a:lnTo>
                    <a:pt x="41" y="72"/>
                  </a:lnTo>
                  <a:lnTo>
                    <a:pt x="32" y="72"/>
                  </a:lnTo>
                  <a:lnTo>
                    <a:pt x="32" y="80"/>
                  </a:lnTo>
                  <a:lnTo>
                    <a:pt x="16" y="63"/>
                  </a:lnTo>
                  <a:lnTo>
                    <a:pt x="0" y="40"/>
                  </a:lnTo>
                  <a:lnTo>
                    <a:pt x="10" y="31"/>
                  </a:lnTo>
                  <a:lnTo>
                    <a:pt x="10" y="23"/>
                  </a:lnTo>
                  <a:lnTo>
                    <a:pt x="16" y="15"/>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61" name="Freeform 33"/>
            <p:cNvSpPr>
              <a:spLocks/>
            </p:cNvSpPr>
            <p:nvPr>
              <p:custDataLst>
                <p:tags r:id="rId21"/>
              </p:custDataLst>
            </p:nvPr>
          </p:nvSpPr>
          <p:spPr bwMode="auto">
            <a:xfrm>
              <a:off x="3597" y="2560"/>
              <a:ext cx="84" cy="125"/>
            </a:xfrm>
            <a:custGeom>
              <a:avLst/>
              <a:gdLst>
                <a:gd name="T0" fmla="*/ 0 w 98"/>
                <a:gd name="T1" fmla="*/ 105 h 146"/>
                <a:gd name="T2" fmla="*/ 16 w 98"/>
                <a:gd name="T3" fmla="*/ 80 h 146"/>
                <a:gd name="T4" fmla="*/ 25 w 98"/>
                <a:gd name="T5" fmla="*/ 80 h 146"/>
                <a:gd name="T6" fmla="*/ 32 w 98"/>
                <a:gd name="T7" fmla="*/ 89 h 146"/>
                <a:gd name="T8" fmla="*/ 41 w 98"/>
                <a:gd name="T9" fmla="*/ 80 h 146"/>
                <a:gd name="T10" fmla="*/ 57 w 98"/>
                <a:gd name="T11" fmla="*/ 56 h 146"/>
                <a:gd name="T12" fmla="*/ 65 w 98"/>
                <a:gd name="T13" fmla="*/ 33 h 146"/>
                <a:gd name="T14" fmla="*/ 73 w 98"/>
                <a:gd name="T15" fmla="*/ 15 h 146"/>
                <a:gd name="T16" fmla="*/ 73 w 98"/>
                <a:gd name="T17" fmla="*/ 8 h 146"/>
                <a:gd name="T18" fmla="*/ 73 w 98"/>
                <a:gd name="T19" fmla="*/ 0 h 146"/>
                <a:gd name="T20" fmla="*/ 73 w 98"/>
                <a:gd name="T21" fmla="*/ 8 h 146"/>
                <a:gd name="T22" fmla="*/ 90 w 98"/>
                <a:gd name="T23" fmla="*/ 40 h 146"/>
                <a:gd name="T24" fmla="*/ 73 w 98"/>
                <a:gd name="T25" fmla="*/ 40 h 146"/>
                <a:gd name="T26" fmla="*/ 73 w 98"/>
                <a:gd name="T27" fmla="*/ 49 h 146"/>
                <a:gd name="T28" fmla="*/ 82 w 98"/>
                <a:gd name="T29" fmla="*/ 56 h 146"/>
                <a:gd name="T30" fmla="*/ 90 w 98"/>
                <a:gd name="T31" fmla="*/ 74 h 146"/>
                <a:gd name="T32" fmla="*/ 73 w 98"/>
                <a:gd name="T33" fmla="*/ 98 h 146"/>
                <a:gd name="T34" fmla="*/ 82 w 98"/>
                <a:gd name="T35" fmla="*/ 105 h 146"/>
                <a:gd name="T36" fmla="*/ 97 w 98"/>
                <a:gd name="T37" fmla="*/ 130 h 146"/>
                <a:gd name="T38" fmla="*/ 97 w 98"/>
                <a:gd name="T39" fmla="*/ 145 h 146"/>
                <a:gd name="T40" fmla="*/ 57 w 98"/>
                <a:gd name="T41" fmla="*/ 139 h 146"/>
                <a:gd name="T42" fmla="*/ 32 w 98"/>
                <a:gd name="T43" fmla="*/ 139 h 146"/>
                <a:gd name="T44" fmla="*/ 16 w 98"/>
                <a:gd name="T45" fmla="*/ 139 h 146"/>
                <a:gd name="T46" fmla="*/ 16 w 98"/>
                <a:gd name="T47" fmla="*/ 130 h 146"/>
                <a:gd name="T48" fmla="*/ 10 w 98"/>
                <a:gd name="T49" fmla="*/ 121 h 146"/>
                <a:gd name="T50" fmla="*/ 0 w 98"/>
                <a:gd name="T51" fmla="*/ 114 h 146"/>
                <a:gd name="T52" fmla="*/ 0 w 98"/>
                <a:gd name="T53" fmla="*/ 105 h 1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8"/>
                <a:gd name="T82" fmla="*/ 0 h 146"/>
                <a:gd name="T83" fmla="*/ 98 w 98"/>
                <a:gd name="T84" fmla="*/ 146 h 1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8" h="146">
                  <a:moveTo>
                    <a:pt x="0" y="105"/>
                  </a:moveTo>
                  <a:lnTo>
                    <a:pt x="16" y="80"/>
                  </a:lnTo>
                  <a:lnTo>
                    <a:pt x="25" y="80"/>
                  </a:lnTo>
                  <a:lnTo>
                    <a:pt x="32" y="89"/>
                  </a:lnTo>
                  <a:lnTo>
                    <a:pt x="41" y="80"/>
                  </a:lnTo>
                  <a:lnTo>
                    <a:pt x="57" y="56"/>
                  </a:lnTo>
                  <a:lnTo>
                    <a:pt x="65" y="33"/>
                  </a:lnTo>
                  <a:lnTo>
                    <a:pt x="73" y="15"/>
                  </a:lnTo>
                  <a:lnTo>
                    <a:pt x="73" y="8"/>
                  </a:lnTo>
                  <a:lnTo>
                    <a:pt x="73" y="0"/>
                  </a:lnTo>
                  <a:lnTo>
                    <a:pt x="73" y="8"/>
                  </a:lnTo>
                  <a:lnTo>
                    <a:pt x="90" y="40"/>
                  </a:lnTo>
                  <a:lnTo>
                    <a:pt x="73" y="40"/>
                  </a:lnTo>
                  <a:lnTo>
                    <a:pt x="73" y="49"/>
                  </a:lnTo>
                  <a:lnTo>
                    <a:pt x="82" y="56"/>
                  </a:lnTo>
                  <a:lnTo>
                    <a:pt x="90" y="74"/>
                  </a:lnTo>
                  <a:lnTo>
                    <a:pt x="73" y="98"/>
                  </a:lnTo>
                  <a:lnTo>
                    <a:pt x="82" y="105"/>
                  </a:lnTo>
                  <a:lnTo>
                    <a:pt x="97" y="130"/>
                  </a:lnTo>
                  <a:lnTo>
                    <a:pt x="97" y="145"/>
                  </a:lnTo>
                  <a:lnTo>
                    <a:pt x="57" y="139"/>
                  </a:lnTo>
                  <a:lnTo>
                    <a:pt x="32" y="139"/>
                  </a:lnTo>
                  <a:lnTo>
                    <a:pt x="16" y="139"/>
                  </a:lnTo>
                  <a:lnTo>
                    <a:pt x="16" y="130"/>
                  </a:lnTo>
                  <a:lnTo>
                    <a:pt x="10" y="121"/>
                  </a:lnTo>
                  <a:lnTo>
                    <a:pt x="0" y="114"/>
                  </a:lnTo>
                  <a:lnTo>
                    <a:pt x="0" y="105"/>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62" name="Freeform 34"/>
            <p:cNvSpPr>
              <a:spLocks/>
            </p:cNvSpPr>
            <p:nvPr>
              <p:custDataLst>
                <p:tags r:id="rId22"/>
              </p:custDataLst>
            </p:nvPr>
          </p:nvSpPr>
          <p:spPr bwMode="auto">
            <a:xfrm>
              <a:off x="3532" y="2554"/>
              <a:ext cx="127" cy="105"/>
            </a:xfrm>
            <a:custGeom>
              <a:avLst/>
              <a:gdLst>
                <a:gd name="T0" fmla="*/ 74 w 148"/>
                <a:gd name="T1" fmla="*/ 112 h 122"/>
                <a:gd name="T2" fmla="*/ 90 w 148"/>
                <a:gd name="T3" fmla="*/ 87 h 122"/>
                <a:gd name="T4" fmla="*/ 99 w 148"/>
                <a:gd name="T5" fmla="*/ 87 h 122"/>
                <a:gd name="T6" fmla="*/ 106 w 148"/>
                <a:gd name="T7" fmla="*/ 96 h 122"/>
                <a:gd name="T8" fmla="*/ 115 w 148"/>
                <a:gd name="T9" fmla="*/ 87 h 122"/>
                <a:gd name="T10" fmla="*/ 131 w 148"/>
                <a:gd name="T11" fmla="*/ 63 h 122"/>
                <a:gd name="T12" fmla="*/ 139 w 148"/>
                <a:gd name="T13" fmla="*/ 40 h 122"/>
                <a:gd name="T14" fmla="*/ 147 w 148"/>
                <a:gd name="T15" fmla="*/ 22 h 122"/>
                <a:gd name="T16" fmla="*/ 147 w 148"/>
                <a:gd name="T17" fmla="*/ 15 h 122"/>
                <a:gd name="T18" fmla="*/ 147 w 148"/>
                <a:gd name="T19" fmla="*/ 7 h 122"/>
                <a:gd name="T20" fmla="*/ 139 w 148"/>
                <a:gd name="T21" fmla="*/ 0 h 122"/>
                <a:gd name="T22" fmla="*/ 131 w 148"/>
                <a:gd name="T23" fmla="*/ 0 h 122"/>
                <a:gd name="T24" fmla="*/ 124 w 148"/>
                <a:gd name="T25" fmla="*/ 7 h 122"/>
                <a:gd name="T26" fmla="*/ 99 w 148"/>
                <a:gd name="T27" fmla="*/ 7 h 122"/>
                <a:gd name="T28" fmla="*/ 84 w 148"/>
                <a:gd name="T29" fmla="*/ 15 h 122"/>
                <a:gd name="T30" fmla="*/ 65 w 148"/>
                <a:gd name="T31" fmla="*/ 7 h 122"/>
                <a:gd name="T32" fmla="*/ 59 w 148"/>
                <a:gd name="T33" fmla="*/ 7 h 122"/>
                <a:gd name="T34" fmla="*/ 34 w 148"/>
                <a:gd name="T35" fmla="*/ 0 h 122"/>
                <a:gd name="T36" fmla="*/ 25 w 148"/>
                <a:gd name="T37" fmla="*/ 0 h 122"/>
                <a:gd name="T38" fmla="*/ 9 w 148"/>
                <a:gd name="T39" fmla="*/ 15 h 122"/>
                <a:gd name="T40" fmla="*/ 9 w 148"/>
                <a:gd name="T41" fmla="*/ 22 h 122"/>
                <a:gd name="T42" fmla="*/ 9 w 148"/>
                <a:gd name="T43" fmla="*/ 40 h 122"/>
                <a:gd name="T44" fmla="*/ 0 w 148"/>
                <a:gd name="T45" fmla="*/ 72 h 122"/>
                <a:gd name="T46" fmla="*/ 0 w 148"/>
                <a:gd name="T47" fmla="*/ 96 h 122"/>
                <a:gd name="T48" fmla="*/ 25 w 148"/>
                <a:gd name="T49" fmla="*/ 96 h 122"/>
                <a:gd name="T50" fmla="*/ 25 w 148"/>
                <a:gd name="T51" fmla="*/ 105 h 122"/>
                <a:gd name="T52" fmla="*/ 34 w 148"/>
                <a:gd name="T53" fmla="*/ 121 h 122"/>
                <a:gd name="T54" fmla="*/ 42 w 148"/>
                <a:gd name="T55" fmla="*/ 121 h 122"/>
                <a:gd name="T56" fmla="*/ 74 w 148"/>
                <a:gd name="T57" fmla="*/ 121 h 122"/>
                <a:gd name="T58" fmla="*/ 74 w 148"/>
                <a:gd name="T59" fmla="*/ 112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8"/>
                <a:gd name="T91" fmla="*/ 0 h 122"/>
                <a:gd name="T92" fmla="*/ 148 w 148"/>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8" h="122">
                  <a:moveTo>
                    <a:pt x="74" y="112"/>
                  </a:moveTo>
                  <a:lnTo>
                    <a:pt x="90" y="87"/>
                  </a:lnTo>
                  <a:lnTo>
                    <a:pt x="99" y="87"/>
                  </a:lnTo>
                  <a:lnTo>
                    <a:pt x="106" y="96"/>
                  </a:lnTo>
                  <a:lnTo>
                    <a:pt x="115" y="87"/>
                  </a:lnTo>
                  <a:lnTo>
                    <a:pt x="131" y="63"/>
                  </a:lnTo>
                  <a:lnTo>
                    <a:pt x="139" y="40"/>
                  </a:lnTo>
                  <a:lnTo>
                    <a:pt x="147" y="22"/>
                  </a:lnTo>
                  <a:lnTo>
                    <a:pt x="147" y="15"/>
                  </a:lnTo>
                  <a:lnTo>
                    <a:pt x="147" y="7"/>
                  </a:lnTo>
                  <a:lnTo>
                    <a:pt x="139" y="0"/>
                  </a:lnTo>
                  <a:lnTo>
                    <a:pt x="131" y="0"/>
                  </a:lnTo>
                  <a:lnTo>
                    <a:pt x="124" y="7"/>
                  </a:lnTo>
                  <a:lnTo>
                    <a:pt x="99" y="7"/>
                  </a:lnTo>
                  <a:lnTo>
                    <a:pt x="84" y="15"/>
                  </a:lnTo>
                  <a:lnTo>
                    <a:pt x="65" y="7"/>
                  </a:lnTo>
                  <a:lnTo>
                    <a:pt x="59" y="7"/>
                  </a:lnTo>
                  <a:lnTo>
                    <a:pt x="34" y="0"/>
                  </a:lnTo>
                  <a:lnTo>
                    <a:pt x="25" y="0"/>
                  </a:lnTo>
                  <a:lnTo>
                    <a:pt x="9" y="15"/>
                  </a:lnTo>
                  <a:lnTo>
                    <a:pt x="9" y="22"/>
                  </a:lnTo>
                  <a:lnTo>
                    <a:pt x="9" y="40"/>
                  </a:lnTo>
                  <a:lnTo>
                    <a:pt x="0" y="72"/>
                  </a:lnTo>
                  <a:lnTo>
                    <a:pt x="0" y="96"/>
                  </a:lnTo>
                  <a:lnTo>
                    <a:pt x="25" y="96"/>
                  </a:lnTo>
                  <a:lnTo>
                    <a:pt x="25" y="105"/>
                  </a:lnTo>
                  <a:lnTo>
                    <a:pt x="34" y="121"/>
                  </a:lnTo>
                  <a:lnTo>
                    <a:pt x="42" y="121"/>
                  </a:lnTo>
                  <a:lnTo>
                    <a:pt x="74" y="121"/>
                  </a:lnTo>
                  <a:lnTo>
                    <a:pt x="74" y="112"/>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63" name="Freeform 35"/>
            <p:cNvSpPr>
              <a:spLocks/>
            </p:cNvSpPr>
            <p:nvPr>
              <p:custDataLst>
                <p:tags r:id="rId23"/>
              </p:custDataLst>
            </p:nvPr>
          </p:nvSpPr>
          <p:spPr bwMode="auto">
            <a:xfrm>
              <a:off x="3505" y="2441"/>
              <a:ext cx="176" cy="132"/>
            </a:xfrm>
            <a:custGeom>
              <a:avLst/>
              <a:gdLst>
                <a:gd name="T0" fmla="*/ 170 w 203"/>
                <a:gd name="T1" fmla="*/ 130 h 153"/>
                <a:gd name="T2" fmla="*/ 170 w 203"/>
                <a:gd name="T3" fmla="*/ 120 h 153"/>
                <a:gd name="T4" fmla="*/ 195 w 203"/>
                <a:gd name="T5" fmla="*/ 89 h 153"/>
                <a:gd name="T6" fmla="*/ 202 w 203"/>
                <a:gd name="T7" fmla="*/ 40 h 153"/>
                <a:gd name="T8" fmla="*/ 187 w 203"/>
                <a:gd name="T9" fmla="*/ 24 h 153"/>
                <a:gd name="T10" fmla="*/ 187 w 203"/>
                <a:gd name="T11" fmla="*/ 8 h 153"/>
                <a:gd name="T12" fmla="*/ 178 w 203"/>
                <a:gd name="T13" fmla="*/ 0 h 153"/>
                <a:gd name="T14" fmla="*/ 146 w 203"/>
                <a:gd name="T15" fmla="*/ 0 h 153"/>
                <a:gd name="T16" fmla="*/ 65 w 203"/>
                <a:gd name="T17" fmla="*/ 55 h 153"/>
                <a:gd name="T18" fmla="*/ 49 w 203"/>
                <a:gd name="T19" fmla="*/ 55 h 153"/>
                <a:gd name="T20" fmla="*/ 49 w 203"/>
                <a:gd name="T21" fmla="*/ 96 h 153"/>
                <a:gd name="T22" fmla="*/ 40 w 203"/>
                <a:gd name="T23" fmla="*/ 105 h 153"/>
                <a:gd name="T24" fmla="*/ 0 w 203"/>
                <a:gd name="T25" fmla="*/ 112 h 153"/>
                <a:gd name="T26" fmla="*/ 0 w 203"/>
                <a:gd name="T27" fmla="*/ 130 h 153"/>
                <a:gd name="T28" fmla="*/ 16 w 203"/>
                <a:gd name="T29" fmla="*/ 145 h 153"/>
                <a:gd name="T30" fmla="*/ 25 w 203"/>
                <a:gd name="T31" fmla="*/ 145 h 153"/>
                <a:gd name="T32" fmla="*/ 25 w 203"/>
                <a:gd name="T33" fmla="*/ 152 h 153"/>
                <a:gd name="T34" fmla="*/ 25 w 203"/>
                <a:gd name="T35" fmla="*/ 145 h 153"/>
                <a:gd name="T36" fmla="*/ 31 w 203"/>
                <a:gd name="T37" fmla="*/ 145 h 153"/>
                <a:gd name="T38" fmla="*/ 40 w 203"/>
                <a:gd name="T39" fmla="*/ 152 h 153"/>
                <a:gd name="T40" fmla="*/ 40 w 203"/>
                <a:gd name="T41" fmla="*/ 145 h 153"/>
                <a:gd name="T42" fmla="*/ 56 w 203"/>
                <a:gd name="T43" fmla="*/ 130 h 153"/>
                <a:gd name="T44" fmla="*/ 65 w 203"/>
                <a:gd name="T45" fmla="*/ 130 h 153"/>
                <a:gd name="T46" fmla="*/ 90 w 203"/>
                <a:gd name="T47" fmla="*/ 137 h 153"/>
                <a:gd name="T48" fmla="*/ 96 w 203"/>
                <a:gd name="T49" fmla="*/ 137 h 153"/>
                <a:gd name="T50" fmla="*/ 115 w 203"/>
                <a:gd name="T51" fmla="*/ 145 h 153"/>
                <a:gd name="T52" fmla="*/ 130 w 203"/>
                <a:gd name="T53" fmla="*/ 137 h 153"/>
                <a:gd name="T54" fmla="*/ 155 w 203"/>
                <a:gd name="T55" fmla="*/ 137 h 153"/>
                <a:gd name="T56" fmla="*/ 162 w 203"/>
                <a:gd name="T57" fmla="*/ 130 h 153"/>
                <a:gd name="T58" fmla="*/ 170 w 203"/>
                <a:gd name="T59" fmla="*/ 130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3"/>
                <a:gd name="T91" fmla="*/ 0 h 153"/>
                <a:gd name="T92" fmla="*/ 203 w 203"/>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3" h="153">
                  <a:moveTo>
                    <a:pt x="170" y="130"/>
                  </a:moveTo>
                  <a:lnTo>
                    <a:pt x="170" y="120"/>
                  </a:lnTo>
                  <a:lnTo>
                    <a:pt x="195" y="89"/>
                  </a:lnTo>
                  <a:lnTo>
                    <a:pt x="202" y="40"/>
                  </a:lnTo>
                  <a:lnTo>
                    <a:pt x="187" y="24"/>
                  </a:lnTo>
                  <a:lnTo>
                    <a:pt x="187" y="8"/>
                  </a:lnTo>
                  <a:lnTo>
                    <a:pt x="178" y="0"/>
                  </a:lnTo>
                  <a:lnTo>
                    <a:pt x="146" y="0"/>
                  </a:lnTo>
                  <a:lnTo>
                    <a:pt x="65" y="55"/>
                  </a:lnTo>
                  <a:lnTo>
                    <a:pt x="49" y="55"/>
                  </a:lnTo>
                  <a:lnTo>
                    <a:pt x="49" y="96"/>
                  </a:lnTo>
                  <a:lnTo>
                    <a:pt x="40" y="105"/>
                  </a:lnTo>
                  <a:lnTo>
                    <a:pt x="0" y="112"/>
                  </a:lnTo>
                  <a:lnTo>
                    <a:pt x="0" y="130"/>
                  </a:lnTo>
                  <a:lnTo>
                    <a:pt x="16" y="145"/>
                  </a:lnTo>
                  <a:lnTo>
                    <a:pt x="25" y="145"/>
                  </a:lnTo>
                  <a:lnTo>
                    <a:pt x="25" y="152"/>
                  </a:lnTo>
                  <a:lnTo>
                    <a:pt x="25" y="145"/>
                  </a:lnTo>
                  <a:lnTo>
                    <a:pt x="31" y="145"/>
                  </a:lnTo>
                  <a:lnTo>
                    <a:pt x="40" y="152"/>
                  </a:lnTo>
                  <a:lnTo>
                    <a:pt x="40" y="145"/>
                  </a:lnTo>
                  <a:lnTo>
                    <a:pt x="56" y="130"/>
                  </a:lnTo>
                  <a:lnTo>
                    <a:pt x="65" y="130"/>
                  </a:lnTo>
                  <a:lnTo>
                    <a:pt x="90" y="137"/>
                  </a:lnTo>
                  <a:lnTo>
                    <a:pt x="96" y="137"/>
                  </a:lnTo>
                  <a:lnTo>
                    <a:pt x="115" y="145"/>
                  </a:lnTo>
                  <a:lnTo>
                    <a:pt x="130" y="137"/>
                  </a:lnTo>
                  <a:lnTo>
                    <a:pt x="155" y="137"/>
                  </a:lnTo>
                  <a:lnTo>
                    <a:pt x="162" y="130"/>
                  </a:lnTo>
                  <a:lnTo>
                    <a:pt x="170" y="13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64" name="Freeform 36"/>
            <p:cNvSpPr>
              <a:spLocks/>
            </p:cNvSpPr>
            <p:nvPr>
              <p:custDataLst>
                <p:tags r:id="rId24"/>
              </p:custDataLst>
            </p:nvPr>
          </p:nvSpPr>
          <p:spPr bwMode="auto">
            <a:xfrm>
              <a:off x="3743" y="2448"/>
              <a:ext cx="185" cy="217"/>
            </a:xfrm>
            <a:custGeom>
              <a:avLst/>
              <a:gdLst>
                <a:gd name="T0" fmla="*/ 7 w 213"/>
                <a:gd name="T1" fmla="*/ 154 h 251"/>
                <a:gd name="T2" fmla="*/ 23 w 213"/>
                <a:gd name="T3" fmla="*/ 169 h 251"/>
                <a:gd name="T4" fmla="*/ 23 w 213"/>
                <a:gd name="T5" fmla="*/ 185 h 251"/>
                <a:gd name="T6" fmla="*/ 41 w 213"/>
                <a:gd name="T7" fmla="*/ 194 h 251"/>
                <a:gd name="T8" fmla="*/ 73 w 213"/>
                <a:gd name="T9" fmla="*/ 234 h 251"/>
                <a:gd name="T10" fmla="*/ 81 w 213"/>
                <a:gd name="T11" fmla="*/ 243 h 251"/>
                <a:gd name="T12" fmla="*/ 106 w 213"/>
                <a:gd name="T13" fmla="*/ 243 h 251"/>
                <a:gd name="T14" fmla="*/ 113 w 213"/>
                <a:gd name="T15" fmla="*/ 250 h 251"/>
                <a:gd name="T16" fmla="*/ 128 w 213"/>
                <a:gd name="T17" fmla="*/ 250 h 251"/>
                <a:gd name="T18" fmla="*/ 153 w 213"/>
                <a:gd name="T19" fmla="*/ 243 h 251"/>
                <a:gd name="T20" fmla="*/ 162 w 213"/>
                <a:gd name="T21" fmla="*/ 243 h 251"/>
                <a:gd name="T22" fmla="*/ 178 w 213"/>
                <a:gd name="T23" fmla="*/ 243 h 251"/>
                <a:gd name="T24" fmla="*/ 178 w 213"/>
                <a:gd name="T25" fmla="*/ 227 h 251"/>
                <a:gd name="T26" fmla="*/ 170 w 213"/>
                <a:gd name="T27" fmla="*/ 227 h 251"/>
                <a:gd name="T28" fmla="*/ 153 w 213"/>
                <a:gd name="T29" fmla="*/ 203 h 251"/>
                <a:gd name="T30" fmla="*/ 146 w 213"/>
                <a:gd name="T31" fmla="*/ 194 h 251"/>
                <a:gd name="T32" fmla="*/ 153 w 213"/>
                <a:gd name="T33" fmla="*/ 185 h 251"/>
                <a:gd name="T34" fmla="*/ 162 w 213"/>
                <a:gd name="T35" fmla="*/ 162 h 251"/>
                <a:gd name="T36" fmla="*/ 187 w 213"/>
                <a:gd name="T37" fmla="*/ 129 h 251"/>
                <a:gd name="T38" fmla="*/ 193 w 213"/>
                <a:gd name="T39" fmla="*/ 81 h 251"/>
                <a:gd name="T40" fmla="*/ 212 w 213"/>
                <a:gd name="T41" fmla="*/ 72 h 251"/>
                <a:gd name="T42" fmla="*/ 212 w 213"/>
                <a:gd name="T43" fmla="*/ 64 h 251"/>
                <a:gd name="T44" fmla="*/ 203 w 213"/>
                <a:gd name="T45" fmla="*/ 57 h 251"/>
                <a:gd name="T46" fmla="*/ 193 w 213"/>
                <a:gd name="T47" fmla="*/ 7 h 251"/>
                <a:gd name="T48" fmla="*/ 178 w 213"/>
                <a:gd name="T49" fmla="*/ 0 h 251"/>
                <a:gd name="T50" fmla="*/ 153 w 213"/>
                <a:gd name="T51" fmla="*/ 16 h 251"/>
                <a:gd name="T52" fmla="*/ 146 w 213"/>
                <a:gd name="T53" fmla="*/ 7 h 251"/>
                <a:gd name="T54" fmla="*/ 41 w 213"/>
                <a:gd name="T55" fmla="*/ 7 h 251"/>
                <a:gd name="T56" fmla="*/ 41 w 213"/>
                <a:gd name="T57" fmla="*/ 32 h 251"/>
                <a:gd name="T58" fmla="*/ 31 w 213"/>
                <a:gd name="T59" fmla="*/ 41 h 251"/>
                <a:gd name="T60" fmla="*/ 23 w 213"/>
                <a:gd name="T61" fmla="*/ 47 h 251"/>
                <a:gd name="T62" fmla="*/ 23 w 213"/>
                <a:gd name="T63" fmla="*/ 88 h 251"/>
                <a:gd name="T64" fmla="*/ 23 w 213"/>
                <a:gd name="T65" fmla="*/ 97 h 251"/>
                <a:gd name="T66" fmla="*/ 16 w 213"/>
                <a:gd name="T67" fmla="*/ 97 h 251"/>
                <a:gd name="T68" fmla="*/ 0 w 213"/>
                <a:gd name="T69" fmla="*/ 129 h 251"/>
                <a:gd name="T70" fmla="*/ 16 w 213"/>
                <a:gd name="T71" fmla="*/ 154 h 251"/>
                <a:gd name="T72" fmla="*/ 7 w 213"/>
                <a:gd name="T73" fmla="*/ 154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251"/>
                <a:gd name="T113" fmla="*/ 213 w 213"/>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251">
                  <a:moveTo>
                    <a:pt x="7" y="154"/>
                  </a:moveTo>
                  <a:lnTo>
                    <a:pt x="23" y="169"/>
                  </a:lnTo>
                  <a:lnTo>
                    <a:pt x="23" y="185"/>
                  </a:lnTo>
                  <a:lnTo>
                    <a:pt x="41" y="194"/>
                  </a:lnTo>
                  <a:lnTo>
                    <a:pt x="73" y="234"/>
                  </a:lnTo>
                  <a:lnTo>
                    <a:pt x="81" y="243"/>
                  </a:lnTo>
                  <a:lnTo>
                    <a:pt x="106" y="243"/>
                  </a:lnTo>
                  <a:lnTo>
                    <a:pt x="113" y="250"/>
                  </a:lnTo>
                  <a:lnTo>
                    <a:pt x="128" y="250"/>
                  </a:lnTo>
                  <a:lnTo>
                    <a:pt x="153" y="243"/>
                  </a:lnTo>
                  <a:lnTo>
                    <a:pt x="162" y="243"/>
                  </a:lnTo>
                  <a:lnTo>
                    <a:pt x="178" y="243"/>
                  </a:lnTo>
                  <a:lnTo>
                    <a:pt x="178" y="227"/>
                  </a:lnTo>
                  <a:lnTo>
                    <a:pt x="170" y="227"/>
                  </a:lnTo>
                  <a:lnTo>
                    <a:pt x="153" y="203"/>
                  </a:lnTo>
                  <a:lnTo>
                    <a:pt x="146" y="194"/>
                  </a:lnTo>
                  <a:lnTo>
                    <a:pt x="153" y="185"/>
                  </a:lnTo>
                  <a:lnTo>
                    <a:pt x="162" y="162"/>
                  </a:lnTo>
                  <a:lnTo>
                    <a:pt x="187" y="129"/>
                  </a:lnTo>
                  <a:lnTo>
                    <a:pt x="193" y="81"/>
                  </a:lnTo>
                  <a:lnTo>
                    <a:pt x="212" y="72"/>
                  </a:lnTo>
                  <a:lnTo>
                    <a:pt x="212" y="64"/>
                  </a:lnTo>
                  <a:lnTo>
                    <a:pt x="203" y="57"/>
                  </a:lnTo>
                  <a:lnTo>
                    <a:pt x="193" y="7"/>
                  </a:lnTo>
                  <a:lnTo>
                    <a:pt x="178" y="0"/>
                  </a:lnTo>
                  <a:lnTo>
                    <a:pt x="153" y="16"/>
                  </a:lnTo>
                  <a:lnTo>
                    <a:pt x="146" y="7"/>
                  </a:lnTo>
                  <a:lnTo>
                    <a:pt x="41" y="7"/>
                  </a:lnTo>
                  <a:lnTo>
                    <a:pt x="41" y="32"/>
                  </a:lnTo>
                  <a:lnTo>
                    <a:pt x="31" y="41"/>
                  </a:lnTo>
                  <a:lnTo>
                    <a:pt x="23" y="47"/>
                  </a:lnTo>
                  <a:lnTo>
                    <a:pt x="23" y="88"/>
                  </a:lnTo>
                  <a:lnTo>
                    <a:pt x="23" y="97"/>
                  </a:lnTo>
                  <a:lnTo>
                    <a:pt x="16" y="97"/>
                  </a:lnTo>
                  <a:lnTo>
                    <a:pt x="0" y="129"/>
                  </a:lnTo>
                  <a:lnTo>
                    <a:pt x="16" y="154"/>
                  </a:lnTo>
                  <a:lnTo>
                    <a:pt x="7" y="154"/>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65" name="Freeform 37"/>
            <p:cNvSpPr>
              <a:spLocks/>
            </p:cNvSpPr>
            <p:nvPr>
              <p:custDataLst>
                <p:tags r:id="rId25"/>
              </p:custDataLst>
            </p:nvPr>
          </p:nvSpPr>
          <p:spPr bwMode="auto">
            <a:xfrm>
              <a:off x="3658" y="2581"/>
              <a:ext cx="150" cy="92"/>
            </a:xfrm>
            <a:custGeom>
              <a:avLst/>
              <a:gdLst>
                <a:gd name="T0" fmla="*/ 105 w 172"/>
                <a:gd name="T1" fmla="*/ 0 h 106"/>
                <a:gd name="T2" fmla="*/ 121 w 172"/>
                <a:gd name="T3" fmla="*/ 15 h 106"/>
                <a:gd name="T4" fmla="*/ 121 w 172"/>
                <a:gd name="T5" fmla="*/ 31 h 106"/>
                <a:gd name="T6" fmla="*/ 139 w 172"/>
                <a:gd name="T7" fmla="*/ 40 h 106"/>
                <a:gd name="T8" fmla="*/ 171 w 172"/>
                <a:gd name="T9" fmla="*/ 80 h 106"/>
                <a:gd name="T10" fmla="*/ 114 w 172"/>
                <a:gd name="T11" fmla="*/ 80 h 106"/>
                <a:gd name="T12" fmla="*/ 105 w 172"/>
                <a:gd name="T13" fmla="*/ 89 h 106"/>
                <a:gd name="T14" fmla="*/ 80 w 172"/>
                <a:gd name="T15" fmla="*/ 89 h 106"/>
                <a:gd name="T16" fmla="*/ 74 w 172"/>
                <a:gd name="T17" fmla="*/ 80 h 106"/>
                <a:gd name="T18" fmla="*/ 65 w 172"/>
                <a:gd name="T19" fmla="*/ 80 h 106"/>
                <a:gd name="T20" fmla="*/ 57 w 172"/>
                <a:gd name="T21" fmla="*/ 96 h 106"/>
                <a:gd name="T22" fmla="*/ 34 w 172"/>
                <a:gd name="T23" fmla="*/ 105 h 106"/>
                <a:gd name="T24" fmla="*/ 24 w 172"/>
                <a:gd name="T25" fmla="*/ 105 h 106"/>
                <a:gd name="T26" fmla="*/ 9 w 172"/>
                <a:gd name="T27" fmla="*/ 80 h 106"/>
                <a:gd name="T28" fmla="*/ 0 w 172"/>
                <a:gd name="T29" fmla="*/ 73 h 106"/>
                <a:gd name="T30" fmla="*/ 17 w 172"/>
                <a:gd name="T31" fmla="*/ 49 h 106"/>
                <a:gd name="T32" fmla="*/ 57 w 172"/>
                <a:gd name="T33" fmla="*/ 40 h 106"/>
                <a:gd name="T34" fmla="*/ 65 w 172"/>
                <a:gd name="T35" fmla="*/ 31 h 106"/>
                <a:gd name="T36" fmla="*/ 57 w 172"/>
                <a:gd name="T37" fmla="*/ 31 h 106"/>
                <a:gd name="T38" fmla="*/ 80 w 172"/>
                <a:gd name="T39" fmla="*/ 24 h 106"/>
                <a:gd name="T40" fmla="*/ 98 w 172"/>
                <a:gd name="T41" fmla="*/ 8 h 106"/>
                <a:gd name="T42" fmla="*/ 105 w 172"/>
                <a:gd name="T43" fmla="*/ 0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
                <a:gd name="T67" fmla="*/ 0 h 106"/>
                <a:gd name="T68" fmla="*/ 172 w 172"/>
                <a:gd name="T69" fmla="*/ 106 h 1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 h="106">
                  <a:moveTo>
                    <a:pt x="105" y="0"/>
                  </a:moveTo>
                  <a:lnTo>
                    <a:pt x="121" y="15"/>
                  </a:lnTo>
                  <a:lnTo>
                    <a:pt x="121" y="31"/>
                  </a:lnTo>
                  <a:lnTo>
                    <a:pt x="139" y="40"/>
                  </a:lnTo>
                  <a:lnTo>
                    <a:pt x="171" y="80"/>
                  </a:lnTo>
                  <a:lnTo>
                    <a:pt x="114" y="80"/>
                  </a:lnTo>
                  <a:lnTo>
                    <a:pt x="105" y="89"/>
                  </a:lnTo>
                  <a:lnTo>
                    <a:pt x="80" y="89"/>
                  </a:lnTo>
                  <a:lnTo>
                    <a:pt x="74" y="80"/>
                  </a:lnTo>
                  <a:lnTo>
                    <a:pt x="65" y="80"/>
                  </a:lnTo>
                  <a:lnTo>
                    <a:pt x="57" y="96"/>
                  </a:lnTo>
                  <a:lnTo>
                    <a:pt x="34" y="105"/>
                  </a:lnTo>
                  <a:lnTo>
                    <a:pt x="24" y="105"/>
                  </a:lnTo>
                  <a:lnTo>
                    <a:pt x="9" y="80"/>
                  </a:lnTo>
                  <a:lnTo>
                    <a:pt x="0" y="73"/>
                  </a:lnTo>
                  <a:lnTo>
                    <a:pt x="17" y="49"/>
                  </a:lnTo>
                  <a:lnTo>
                    <a:pt x="57" y="40"/>
                  </a:lnTo>
                  <a:lnTo>
                    <a:pt x="65" y="31"/>
                  </a:lnTo>
                  <a:lnTo>
                    <a:pt x="57" y="31"/>
                  </a:lnTo>
                  <a:lnTo>
                    <a:pt x="80" y="24"/>
                  </a:lnTo>
                  <a:lnTo>
                    <a:pt x="98" y="8"/>
                  </a:lnTo>
                  <a:lnTo>
                    <a:pt x="105"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66" name="Freeform 38"/>
            <p:cNvSpPr>
              <a:spLocks/>
            </p:cNvSpPr>
            <p:nvPr>
              <p:custDataLst>
                <p:tags r:id="rId26"/>
              </p:custDataLst>
            </p:nvPr>
          </p:nvSpPr>
          <p:spPr bwMode="auto">
            <a:xfrm>
              <a:off x="3876" y="2658"/>
              <a:ext cx="93" cy="98"/>
            </a:xfrm>
            <a:custGeom>
              <a:avLst/>
              <a:gdLst>
                <a:gd name="T0" fmla="*/ 106 w 107"/>
                <a:gd name="T1" fmla="*/ 7 h 114"/>
                <a:gd name="T2" fmla="*/ 90 w 107"/>
                <a:gd name="T3" fmla="*/ 0 h 114"/>
                <a:gd name="T4" fmla="*/ 65 w 107"/>
                <a:gd name="T5" fmla="*/ 7 h 114"/>
                <a:gd name="T6" fmla="*/ 25 w 107"/>
                <a:gd name="T7" fmla="*/ 0 h 114"/>
                <a:gd name="T8" fmla="*/ 9 w 107"/>
                <a:gd name="T9" fmla="*/ 0 h 114"/>
                <a:gd name="T10" fmla="*/ 0 w 107"/>
                <a:gd name="T11" fmla="*/ 0 h 114"/>
                <a:gd name="T12" fmla="*/ 9 w 107"/>
                <a:gd name="T13" fmla="*/ 7 h 114"/>
                <a:gd name="T14" fmla="*/ 17 w 107"/>
                <a:gd name="T15" fmla="*/ 31 h 114"/>
                <a:gd name="T16" fmla="*/ 0 w 107"/>
                <a:gd name="T17" fmla="*/ 56 h 114"/>
                <a:gd name="T18" fmla="*/ 0 w 107"/>
                <a:gd name="T19" fmla="*/ 65 h 114"/>
                <a:gd name="T20" fmla="*/ 9 w 107"/>
                <a:gd name="T21" fmla="*/ 65 h 114"/>
                <a:gd name="T22" fmla="*/ 50 w 107"/>
                <a:gd name="T23" fmla="*/ 88 h 114"/>
                <a:gd name="T24" fmla="*/ 50 w 107"/>
                <a:gd name="T25" fmla="*/ 105 h 114"/>
                <a:gd name="T26" fmla="*/ 74 w 107"/>
                <a:gd name="T27" fmla="*/ 113 h 114"/>
                <a:gd name="T28" fmla="*/ 82 w 107"/>
                <a:gd name="T29" fmla="*/ 88 h 114"/>
                <a:gd name="T30" fmla="*/ 90 w 107"/>
                <a:gd name="T31" fmla="*/ 88 h 114"/>
                <a:gd name="T32" fmla="*/ 99 w 107"/>
                <a:gd name="T33" fmla="*/ 72 h 114"/>
                <a:gd name="T34" fmla="*/ 90 w 107"/>
                <a:gd name="T35" fmla="*/ 65 h 114"/>
                <a:gd name="T36" fmla="*/ 90 w 107"/>
                <a:gd name="T37" fmla="*/ 25 h 114"/>
                <a:gd name="T38" fmla="*/ 106 w 107"/>
                <a:gd name="T39" fmla="*/ 7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14"/>
                <a:gd name="T62" fmla="*/ 107 w 107"/>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14">
                  <a:moveTo>
                    <a:pt x="106" y="7"/>
                  </a:moveTo>
                  <a:lnTo>
                    <a:pt x="90" y="0"/>
                  </a:lnTo>
                  <a:lnTo>
                    <a:pt x="65" y="7"/>
                  </a:lnTo>
                  <a:lnTo>
                    <a:pt x="25" y="0"/>
                  </a:lnTo>
                  <a:lnTo>
                    <a:pt x="9" y="0"/>
                  </a:lnTo>
                  <a:lnTo>
                    <a:pt x="0" y="0"/>
                  </a:lnTo>
                  <a:lnTo>
                    <a:pt x="9" y="7"/>
                  </a:lnTo>
                  <a:lnTo>
                    <a:pt x="17" y="31"/>
                  </a:lnTo>
                  <a:lnTo>
                    <a:pt x="0" y="56"/>
                  </a:lnTo>
                  <a:lnTo>
                    <a:pt x="0" y="65"/>
                  </a:lnTo>
                  <a:lnTo>
                    <a:pt x="9" y="65"/>
                  </a:lnTo>
                  <a:lnTo>
                    <a:pt x="50" y="88"/>
                  </a:lnTo>
                  <a:lnTo>
                    <a:pt x="50" y="105"/>
                  </a:lnTo>
                  <a:lnTo>
                    <a:pt x="74" y="113"/>
                  </a:lnTo>
                  <a:lnTo>
                    <a:pt x="82" y="88"/>
                  </a:lnTo>
                  <a:lnTo>
                    <a:pt x="90" y="88"/>
                  </a:lnTo>
                  <a:lnTo>
                    <a:pt x="99" y="72"/>
                  </a:lnTo>
                  <a:lnTo>
                    <a:pt x="90" y="65"/>
                  </a:lnTo>
                  <a:lnTo>
                    <a:pt x="90" y="25"/>
                  </a:lnTo>
                  <a:lnTo>
                    <a:pt x="106" y="7"/>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67" name="Freeform 39"/>
            <p:cNvSpPr>
              <a:spLocks/>
            </p:cNvSpPr>
            <p:nvPr>
              <p:custDataLst>
                <p:tags r:id="rId27"/>
              </p:custDataLst>
            </p:nvPr>
          </p:nvSpPr>
          <p:spPr bwMode="auto">
            <a:xfrm>
              <a:off x="3827" y="2658"/>
              <a:ext cx="65" cy="63"/>
            </a:xfrm>
            <a:custGeom>
              <a:avLst/>
              <a:gdLst>
                <a:gd name="T0" fmla="*/ 56 w 74"/>
                <a:gd name="T1" fmla="*/ 0 h 73"/>
                <a:gd name="T2" fmla="*/ 65 w 74"/>
                <a:gd name="T3" fmla="*/ 7 h 73"/>
                <a:gd name="T4" fmla="*/ 73 w 74"/>
                <a:gd name="T5" fmla="*/ 31 h 73"/>
                <a:gd name="T6" fmla="*/ 56 w 74"/>
                <a:gd name="T7" fmla="*/ 56 h 73"/>
                <a:gd name="T8" fmla="*/ 56 w 74"/>
                <a:gd name="T9" fmla="*/ 65 h 73"/>
                <a:gd name="T10" fmla="*/ 31 w 74"/>
                <a:gd name="T11" fmla="*/ 65 h 73"/>
                <a:gd name="T12" fmla="*/ 16 w 74"/>
                <a:gd name="T13" fmla="*/ 65 h 73"/>
                <a:gd name="T14" fmla="*/ 0 w 74"/>
                <a:gd name="T15" fmla="*/ 72 h 73"/>
                <a:gd name="T16" fmla="*/ 9 w 74"/>
                <a:gd name="T17" fmla="*/ 48 h 73"/>
                <a:gd name="T18" fmla="*/ 16 w 74"/>
                <a:gd name="T19" fmla="*/ 40 h 73"/>
                <a:gd name="T20" fmla="*/ 25 w 74"/>
                <a:gd name="T21" fmla="*/ 25 h 73"/>
                <a:gd name="T22" fmla="*/ 16 w 74"/>
                <a:gd name="T23" fmla="*/ 25 h 73"/>
                <a:gd name="T24" fmla="*/ 16 w 74"/>
                <a:gd name="T25" fmla="*/ 7 h 73"/>
                <a:gd name="T26" fmla="*/ 31 w 74"/>
                <a:gd name="T27" fmla="*/ 7 h 73"/>
                <a:gd name="T28" fmla="*/ 56 w 74"/>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73"/>
                <a:gd name="T47" fmla="*/ 74 w 74"/>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73">
                  <a:moveTo>
                    <a:pt x="56" y="0"/>
                  </a:moveTo>
                  <a:lnTo>
                    <a:pt x="65" y="7"/>
                  </a:lnTo>
                  <a:lnTo>
                    <a:pt x="73" y="31"/>
                  </a:lnTo>
                  <a:lnTo>
                    <a:pt x="56" y="56"/>
                  </a:lnTo>
                  <a:lnTo>
                    <a:pt x="56" y="65"/>
                  </a:lnTo>
                  <a:lnTo>
                    <a:pt x="31" y="65"/>
                  </a:lnTo>
                  <a:lnTo>
                    <a:pt x="16" y="65"/>
                  </a:lnTo>
                  <a:lnTo>
                    <a:pt x="0" y="72"/>
                  </a:lnTo>
                  <a:lnTo>
                    <a:pt x="9" y="48"/>
                  </a:lnTo>
                  <a:lnTo>
                    <a:pt x="16" y="40"/>
                  </a:lnTo>
                  <a:lnTo>
                    <a:pt x="25" y="25"/>
                  </a:lnTo>
                  <a:lnTo>
                    <a:pt x="16" y="25"/>
                  </a:lnTo>
                  <a:lnTo>
                    <a:pt x="16" y="7"/>
                  </a:lnTo>
                  <a:lnTo>
                    <a:pt x="31" y="7"/>
                  </a:lnTo>
                  <a:lnTo>
                    <a:pt x="56"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68" name="Freeform 40"/>
            <p:cNvSpPr>
              <a:spLocks/>
            </p:cNvSpPr>
            <p:nvPr>
              <p:custDataLst>
                <p:tags r:id="rId28"/>
              </p:custDataLst>
            </p:nvPr>
          </p:nvSpPr>
          <p:spPr bwMode="auto">
            <a:xfrm>
              <a:off x="3827" y="2714"/>
              <a:ext cx="121" cy="120"/>
            </a:xfrm>
            <a:custGeom>
              <a:avLst/>
              <a:gdLst>
                <a:gd name="T0" fmla="*/ 49 w 139"/>
                <a:gd name="T1" fmla="*/ 113 h 138"/>
                <a:gd name="T2" fmla="*/ 25 w 139"/>
                <a:gd name="T3" fmla="*/ 97 h 138"/>
                <a:gd name="T4" fmla="*/ 16 w 139"/>
                <a:gd name="T5" fmla="*/ 97 h 138"/>
                <a:gd name="T6" fmla="*/ 0 w 139"/>
                <a:gd name="T7" fmla="*/ 72 h 138"/>
                <a:gd name="T8" fmla="*/ 0 w 139"/>
                <a:gd name="T9" fmla="*/ 48 h 138"/>
                <a:gd name="T10" fmla="*/ 16 w 139"/>
                <a:gd name="T11" fmla="*/ 32 h 138"/>
                <a:gd name="T12" fmla="*/ 16 w 139"/>
                <a:gd name="T13" fmla="*/ 23 h 138"/>
                <a:gd name="T14" fmla="*/ 16 w 139"/>
                <a:gd name="T15" fmla="*/ 16 h 138"/>
                <a:gd name="T16" fmla="*/ 16 w 139"/>
                <a:gd name="T17" fmla="*/ 0 h 138"/>
                <a:gd name="T18" fmla="*/ 31 w 139"/>
                <a:gd name="T19" fmla="*/ 0 h 138"/>
                <a:gd name="T20" fmla="*/ 56 w 139"/>
                <a:gd name="T21" fmla="*/ 0 h 138"/>
                <a:gd name="T22" fmla="*/ 65 w 139"/>
                <a:gd name="T23" fmla="*/ 0 h 138"/>
                <a:gd name="T24" fmla="*/ 106 w 139"/>
                <a:gd name="T25" fmla="*/ 23 h 138"/>
                <a:gd name="T26" fmla="*/ 106 w 139"/>
                <a:gd name="T27" fmla="*/ 40 h 138"/>
                <a:gd name="T28" fmla="*/ 130 w 139"/>
                <a:gd name="T29" fmla="*/ 48 h 138"/>
                <a:gd name="T30" fmla="*/ 121 w 139"/>
                <a:gd name="T31" fmla="*/ 63 h 138"/>
                <a:gd name="T32" fmla="*/ 130 w 139"/>
                <a:gd name="T33" fmla="*/ 80 h 138"/>
                <a:gd name="T34" fmla="*/ 130 w 139"/>
                <a:gd name="T35" fmla="*/ 103 h 138"/>
                <a:gd name="T36" fmla="*/ 130 w 139"/>
                <a:gd name="T37" fmla="*/ 113 h 138"/>
                <a:gd name="T38" fmla="*/ 138 w 139"/>
                <a:gd name="T39" fmla="*/ 122 h 138"/>
                <a:gd name="T40" fmla="*/ 121 w 139"/>
                <a:gd name="T41" fmla="*/ 137 h 138"/>
                <a:gd name="T42" fmla="*/ 90 w 139"/>
                <a:gd name="T43" fmla="*/ 137 h 138"/>
                <a:gd name="T44" fmla="*/ 73 w 139"/>
                <a:gd name="T45" fmla="*/ 137 h 138"/>
                <a:gd name="T46" fmla="*/ 65 w 139"/>
                <a:gd name="T47" fmla="*/ 113 h 138"/>
                <a:gd name="T48" fmla="*/ 56 w 139"/>
                <a:gd name="T49" fmla="*/ 113 h 138"/>
                <a:gd name="T50" fmla="*/ 49 w 139"/>
                <a:gd name="T51" fmla="*/ 113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138"/>
                <a:gd name="T80" fmla="*/ 139 w 139"/>
                <a:gd name="T81" fmla="*/ 138 h 1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138">
                  <a:moveTo>
                    <a:pt x="49" y="113"/>
                  </a:moveTo>
                  <a:lnTo>
                    <a:pt x="25" y="97"/>
                  </a:lnTo>
                  <a:lnTo>
                    <a:pt x="16" y="97"/>
                  </a:lnTo>
                  <a:lnTo>
                    <a:pt x="0" y="72"/>
                  </a:lnTo>
                  <a:lnTo>
                    <a:pt x="0" y="48"/>
                  </a:lnTo>
                  <a:lnTo>
                    <a:pt x="16" y="32"/>
                  </a:lnTo>
                  <a:lnTo>
                    <a:pt x="16" y="23"/>
                  </a:lnTo>
                  <a:lnTo>
                    <a:pt x="16" y="16"/>
                  </a:lnTo>
                  <a:lnTo>
                    <a:pt x="16" y="0"/>
                  </a:lnTo>
                  <a:lnTo>
                    <a:pt x="31" y="0"/>
                  </a:lnTo>
                  <a:lnTo>
                    <a:pt x="56" y="0"/>
                  </a:lnTo>
                  <a:lnTo>
                    <a:pt x="65" y="0"/>
                  </a:lnTo>
                  <a:lnTo>
                    <a:pt x="106" y="23"/>
                  </a:lnTo>
                  <a:lnTo>
                    <a:pt x="106" y="40"/>
                  </a:lnTo>
                  <a:lnTo>
                    <a:pt x="130" y="48"/>
                  </a:lnTo>
                  <a:lnTo>
                    <a:pt x="121" y="63"/>
                  </a:lnTo>
                  <a:lnTo>
                    <a:pt x="130" y="80"/>
                  </a:lnTo>
                  <a:lnTo>
                    <a:pt x="130" y="103"/>
                  </a:lnTo>
                  <a:lnTo>
                    <a:pt x="130" y="113"/>
                  </a:lnTo>
                  <a:lnTo>
                    <a:pt x="138" y="122"/>
                  </a:lnTo>
                  <a:lnTo>
                    <a:pt x="121" y="137"/>
                  </a:lnTo>
                  <a:lnTo>
                    <a:pt x="90" y="137"/>
                  </a:lnTo>
                  <a:lnTo>
                    <a:pt x="73" y="137"/>
                  </a:lnTo>
                  <a:lnTo>
                    <a:pt x="65" y="113"/>
                  </a:lnTo>
                  <a:lnTo>
                    <a:pt x="56" y="113"/>
                  </a:lnTo>
                  <a:lnTo>
                    <a:pt x="49" y="113"/>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69" name="Freeform 41"/>
            <p:cNvSpPr>
              <a:spLocks/>
            </p:cNvSpPr>
            <p:nvPr>
              <p:custDataLst>
                <p:tags r:id="rId29"/>
              </p:custDataLst>
            </p:nvPr>
          </p:nvSpPr>
          <p:spPr bwMode="auto">
            <a:xfrm>
              <a:off x="3640" y="2650"/>
              <a:ext cx="210" cy="205"/>
            </a:xfrm>
            <a:custGeom>
              <a:avLst/>
              <a:gdLst>
                <a:gd name="T0" fmla="*/ 194 w 244"/>
                <a:gd name="T1" fmla="*/ 0 h 237"/>
                <a:gd name="T2" fmla="*/ 137 w 244"/>
                <a:gd name="T3" fmla="*/ 0 h 237"/>
                <a:gd name="T4" fmla="*/ 128 w 244"/>
                <a:gd name="T5" fmla="*/ 9 h 237"/>
                <a:gd name="T6" fmla="*/ 103 w 244"/>
                <a:gd name="T7" fmla="*/ 9 h 237"/>
                <a:gd name="T8" fmla="*/ 97 w 244"/>
                <a:gd name="T9" fmla="*/ 0 h 237"/>
                <a:gd name="T10" fmla="*/ 88 w 244"/>
                <a:gd name="T11" fmla="*/ 0 h 237"/>
                <a:gd name="T12" fmla="*/ 80 w 244"/>
                <a:gd name="T13" fmla="*/ 16 h 237"/>
                <a:gd name="T14" fmla="*/ 63 w 244"/>
                <a:gd name="T15" fmla="*/ 74 h 237"/>
                <a:gd name="T16" fmla="*/ 47 w 244"/>
                <a:gd name="T17" fmla="*/ 90 h 237"/>
                <a:gd name="T18" fmla="*/ 40 w 244"/>
                <a:gd name="T19" fmla="*/ 114 h 237"/>
                <a:gd name="T20" fmla="*/ 23 w 244"/>
                <a:gd name="T21" fmla="*/ 122 h 237"/>
                <a:gd name="T22" fmla="*/ 7 w 244"/>
                <a:gd name="T23" fmla="*/ 122 h 237"/>
                <a:gd name="T24" fmla="*/ 0 w 244"/>
                <a:gd name="T25" fmla="*/ 137 h 237"/>
                <a:gd name="T26" fmla="*/ 0 w 244"/>
                <a:gd name="T27" fmla="*/ 146 h 237"/>
                <a:gd name="T28" fmla="*/ 15 w 244"/>
                <a:gd name="T29" fmla="*/ 137 h 237"/>
                <a:gd name="T30" fmla="*/ 47 w 244"/>
                <a:gd name="T31" fmla="*/ 137 h 237"/>
                <a:gd name="T32" fmla="*/ 57 w 244"/>
                <a:gd name="T33" fmla="*/ 137 h 237"/>
                <a:gd name="T34" fmla="*/ 57 w 244"/>
                <a:gd name="T35" fmla="*/ 154 h 237"/>
                <a:gd name="T36" fmla="*/ 72 w 244"/>
                <a:gd name="T37" fmla="*/ 171 h 237"/>
                <a:gd name="T38" fmla="*/ 88 w 244"/>
                <a:gd name="T39" fmla="*/ 162 h 237"/>
                <a:gd name="T40" fmla="*/ 88 w 244"/>
                <a:gd name="T41" fmla="*/ 154 h 237"/>
                <a:gd name="T42" fmla="*/ 103 w 244"/>
                <a:gd name="T43" fmla="*/ 154 h 237"/>
                <a:gd name="T44" fmla="*/ 121 w 244"/>
                <a:gd name="T45" fmla="*/ 162 h 237"/>
                <a:gd name="T46" fmla="*/ 121 w 244"/>
                <a:gd name="T47" fmla="*/ 187 h 237"/>
                <a:gd name="T48" fmla="*/ 128 w 244"/>
                <a:gd name="T49" fmla="*/ 196 h 237"/>
                <a:gd name="T50" fmla="*/ 121 w 244"/>
                <a:gd name="T51" fmla="*/ 202 h 237"/>
                <a:gd name="T52" fmla="*/ 121 w 244"/>
                <a:gd name="T53" fmla="*/ 211 h 237"/>
                <a:gd name="T54" fmla="*/ 144 w 244"/>
                <a:gd name="T55" fmla="*/ 202 h 237"/>
                <a:gd name="T56" fmla="*/ 177 w 244"/>
                <a:gd name="T57" fmla="*/ 219 h 237"/>
                <a:gd name="T58" fmla="*/ 186 w 244"/>
                <a:gd name="T59" fmla="*/ 211 h 237"/>
                <a:gd name="T60" fmla="*/ 209 w 244"/>
                <a:gd name="T61" fmla="*/ 227 h 237"/>
                <a:gd name="T62" fmla="*/ 218 w 244"/>
                <a:gd name="T63" fmla="*/ 236 h 237"/>
                <a:gd name="T64" fmla="*/ 218 w 244"/>
                <a:gd name="T65" fmla="*/ 219 h 237"/>
                <a:gd name="T66" fmla="*/ 209 w 244"/>
                <a:gd name="T67" fmla="*/ 219 h 237"/>
                <a:gd name="T68" fmla="*/ 209 w 244"/>
                <a:gd name="T69" fmla="*/ 211 h 237"/>
                <a:gd name="T70" fmla="*/ 209 w 244"/>
                <a:gd name="T71" fmla="*/ 177 h 237"/>
                <a:gd name="T72" fmla="*/ 209 w 244"/>
                <a:gd name="T73" fmla="*/ 171 h 237"/>
                <a:gd name="T74" fmla="*/ 234 w 244"/>
                <a:gd name="T75" fmla="*/ 171 h 237"/>
                <a:gd name="T76" fmla="*/ 218 w 244"/>
                <a:gd name="T77" fmla="*/ 146 h 237"/>
                <a:gd name="T78" fmla="*/ 218 w 244"/>
                <a:gd name="T79" fmla="*/ 122 h 237"/>
                <a:gd name="T80" fmla="*/ 218 w 244"/>
                <a:gd name="T81" fmla="*/ 106 h 237"/>
                <a:gd name="T82" fmla="*/ 218 w 244"/>
                <a:gd name="T83" fmla="*/ 97 h 237"/>
                <a:gd name="T84" fmla="*/ 209 w 244"/>
                <a:gd name="T85" fmla="*/ 97 h 237"/>
                <a:gd name="T86" fmla="*/ 218 w 244"/>
                <a:gd name="T87" fmla="*/ 81 h 237"/>
                <a:gd name="T88" fmla="*/ 227 w 244"/>
                <a:gd name="T89" fmla="*/ 57 h 237"/>
                <a:gd name="T90" fmla="*/ 234 w 244"/>
                <a:gd name="T91" fmla="*/ 49 h 237"/>
                <a:gd name="T92" fmla="*/ 243 w 244"/>
                <a:gd name="T93" fmla="*/ 34 h 237"/>
                <a:gd name="T94" fmla="*/ 234 w 244"/>
                <a:gd name="T95" fmla="*/ 34 h 237"/>
                <a:gd name="T96" fmla="*/ 234 w 244"/>
                <a:gd name="T97" fmla="*/ 16 h 237"/>
                <a:gd name="T98" fmla="*/ 227 w 244"/>
                <a:gd name="T99" fmla="*/ 9 h 237"/>
                <a:gd name="T100" fmla="*/ 202 w 244"/>
                <a:gd name="T101" fmla="*/ 9 h 237"/>
                <a:gd name="T102" fmla="*/ 194 w 244"/>
                <a:gd name="T103" fmla="*/ 0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4"/>
                <a:gd name="T157" fmla="*/ 0 h 237"/>
                <a:gd name="T158" fmla="*/ 244 w 244"/>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4" h="237">
                  <a:moveTo>
                    <a:pt x="194" y="0"/>
                  </a:moveTo>
                  <a:lnTo>
                    <a:pt x="137" y="0"/>
                  </a:lnTo>
                  <a:lnTo>
                    <a:pt x="128" y="9"/>
                  </a:lnTo>
                  <a:lnTo>
                    <a:pt x="103" y="9"/>
                  </a:lnTo>
                  <a:lnTo>
                    <a:pt x="97" y="0"/>
                  </a:lnTo>
                  <a:lnTo>
                    <a:pt x="88" y="0"/>
                  </a:lnTo>
                  <a:lnTo>
                    <a:pt x="80" y="16"/>
                  </a:lnTo>
                  <a:lnTo>
                    <a:pt x="63" y="74"/>
                  </a:lnTo>
                  <a:lnTo>
                    <a:pt x="47" y="90"/>
                  </a:lnTo>
                  <a:lnTo>
                    <a:pt x="40" y="114"/>
                  </a:lnTo>
                  <a:lnTo>
                    <a:pt x="23" y="122"/>
                  </a:lnTo>
                  <a:lnTo>
                    <a:pt x="7" y="122"/>
                  </a:lnTo>
                  <a:lnTo>
                    <a:pt x="0" y="137"/>
                  </a:lnTo>
                  <a:lnTo>
                    <a:pt x="0" y="146"/>
                  </a:lnTo>
                  <a:lnTo>
                    <a:pt x="15" y="137"/>
                  </a:lnTo>
                  <a:lnTo>
                    <a:pt x="47" y="137"/>
                  </a:lnTo>
                  <a:lnTo>
                    <a:pt x="57" y="137"/>
                  </a:lnTo>
                  <a:lnTo>
                    <a:pt x="57" y="154"/>
                  </a:lnTo>
                  <a:lnTo>
                    <a:pt x="72" y="171"/>
                  </a:lnTo>
                  <a:lnTo>
                    <a:pt x="88" y="162"/>
                  </a:lnTo>
                  <a:lnTo>
                    <a:pt x="88" y="154"/>
                  </a:lnTo>
                  <a:lnTo>
                    <a:pt x="103" y="154"/>
                  </a:lnTo>
                  <a:lnTo>
                    <a:pt x="121" y="162"/>
                  </a:lnTo>
                  <a:lnTo>
                    <a:pt x="121" y="187"/>
                  </a:lnTo>
                  <a:lnTo>
                    <a:pt x="128" y="196"/>
                  </a:lnTo>
                  <a:lnTo>
                    <a:pt x="121" y="202"/>
                  </a:lnTo>
                  <a:lnTo>
                    <a:pt x="121" y="211"/>
                  </a:lnTo>
                  <a:lnTo>
                    <a:pt x="144" y="202"/>
                  </a:lnTo>
                  <a:lnTo>
                    <a:pt x="177" y="219"/>
                  </a:lnTo>
                  <a:lnTo>
                    <a:pt x="186" y="211"/>
                  </a:lnTo>
                  <a:lnTo>
                    <a:pt x="209" y="227"/>
                  </a:lnTo>
                  <a:lnTo>
                    <a:pt x="218" y="236"/>
                  </a:lnTo>
                  <a:lnTo>
                    <a:pt x="218" y="219"/>
                  </a:lnTo>
                  <a:lnTo>
                    <a:pt x="209" y="219"/>
                  </a:lnTo>
                  <a:lnTo>
                    <a:pt x="209" y="211"/>
                  </a:lnTo>
                  <a:lnTo>
                    <a:pt x="209" y="177"/>
                  </a:lnTo>
                  <a:lnTo>
                    <a:pt x="209" y="171"/>
                  </a:lnTo>
                  <a:lnTo>
                    <a:pt x="234" y="171"/>
                  </a:lnTo>
                  <a:lnTo>
                    <a:pt x="218" y="146"/>
                  </a:lnTo>
                  <a:lnTo>
                    <a:pt x="218" y="122"/>
                  </a:lnTo>
                  <a:lnTo>
                    <a:pt x="218" y="106"/>
                  </a:lnTo>
                  <a:lnTo>
                    <a:pt x="218" y="97"/>
                  </a:lnTo>
                  <a:lnTo>
                    <a:pt x="209" y="97"/>
                  </a:lnTo>
                  <a:lnTo>
                    <a:pt x="218" y="81"/>
                  </a:lnTo>
                  <a:lnTo>
                    <a:pt x="227" y="57"/>
                  </a:lnTo>
                  <a:lnTo>
                    <a:pt x="234" y="49"/>
                  </a:lnTo>
                  <a:lnTo>
                    <a:pt x="243" y="34"/>
                  </a:lnTo>
                  <a:lnTo>
                    <a:pt x="234" y="34"/>
                  </a:lnTo>
                  <a:lnTo>
                    <a:pt x="234" y="16"/>
                  </a:lnTo>
                  <a:lnTo>
                    <a:pt x="227" y="9"/>
                  </a:lnTo>
                  <a:lnTo>
                    <a:pt x="202" y="9"/>
                  </a:lnTo>
                  <a:lnTo>
                    <a:pt x="194"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70" name="Freeform 42"/>
            <p:cNvSpPr>
              <a:spLocks/>
            </p:cNvSpPr>
            <p:nvPr>
              <p:custDataLst>
                <p:tags r:id="rId30"/>
              </p:custDataLst>
            </p:nvPr>
          </p:nvSpPr>
          <p:spPr bwMode="auto">
            <a:xfrm>
              <a:off x="3743" y="2797"/>
              <a:ext cx="134" cy="107"/>
            </a:xfrm>
            <a:custGeom>
              <a:avLst/>
              <a:gdLst>
                <a:gd name="T0" fmla="*/ 23 w 154"/>
                <a:gd name="T1" fmla="*/ 31 h 122"/>
                <a:gd name="T2" fmla="*/ 56 w 154"/>
                <a:gd name="T3" fmla="*/ 48 h 122"/>
                <a:gd name="T4" fmla="*/ 65 w 154"/>
                <a:gd name="T5" fmla="*/ 40 h 122"/>
                <a:gd name="T6" fmla="*/ 88 w 154"/>
                <a:gd name="T7" fmla="*/ 56 h 122"/>
                <a:gd name="T8" fmla="*/ 97 w 154"/>
                <a:gd name="T9" fmla="*/ 65 h 122"/>
                <a:gd name="T10" fmla="*/ 97 w 154"/>
                <a:gd name="T11" fmla="*/ 48 h 122"/>
                <a:gd name="T12" fmla="*/ 88 w 154"/>
                <a:gd name="T13" fmla="*/ 48 h 122"/>
                <a:gd name="T14" fmla="*/ 88 w 154"/>
                <a:gd name="T15" fmla="*/ 40 h 122"/>
                <a:gd name="T16" fmla="*/ 88 w 154"/>
                <a:gd name="T17" fmla="*/ 6 h 122"/>
                <a:gd name="T18" fmla="*/ 88 w 154"/>
                <a:gd name="T19" fmla="*/ 0 h 122"/>
                <a:gd name="T20" fmla="*/ 113 w 154"/>
                <a:gd name="T21" fmla="*/ 0 h 122"/>
                <a:gd name="T22" fmla="*/ 122 w 154"/>
                <a:gd name="T23" fmla="*/ 0 h 122"/>
                <a:gd name="T24" fmla="*/ 146 w 154"/>
                <a:gd name="T25" fmla="*/ 16 h 122"/>
                <a:gd name="T26" fmla="*/ 153 w 154"/>
                <a:gd name="T27" fmla="*/ 31 h 122"/>
                <a:gd name="T28" fmla="*/ 146 w 154"/>
                <a:gd name="T29" fmla="*/ 40 h 122"/>
                <a:gd name="T30" fmla="*/ 146 w 154"/>
                <a:gd name="T31" fmla="*/ 48 h 122"/>
                <a:gd name="T32" fmla="*/ 138 w 154"/>
                <a:gd name="T33" fmla="*/ 65 h 122"/>
                <a:gd name="T34" fmla="*/ 146 w 154"/>
                <a:gd name="T35" fmla="*/ 72 h 122"/>
                <a:gd name="T36" fmla="*/ 106 w 154"/>
                <a:gd name="T37" fmla="*/ 88 h 122"/>
                <a:gd name="T38" fmla="*/ 106 w 154"/>
                <a:gd name="T39" fmla="*/ 97 h 122"/>
                <a:gd name="T40" fmla="*/ 88 w 154"/>
                <a:gd name="T41" fmla="*/ 97 h 122"/>
                <a:gd name="T42" fmla="*/ 88 w 154"/>
                <a:gd name="T43" fmla="*/ 105 h 122"/>
                <a:gd name="T44" fmla="*/ 65 w 154"/>
                <a:gd name="T45" fmla="*/ 121 h 122"/>
                <a:gd name="T46" fmla="*/ 41 w 154"/>
                <a:gd name="T47" fmla="*/ 121 h 122"/>
                <a:gd name="T48" fmla="*/ 23 w 154"/>
                <a:gd name="T49" fmla="*/ 112 h 122"/>
                <a:gd name="T50" fmla="*/ 16 w 154"/>
                <a:gd name="T51" fmla="*/ 121 h 122"/>
                <a:gd name="T52" fmla="*/ 0 w 154"/>
                <a:gd name="T53" fmla="*/ 105 h 122"/>
                <a:gd name="T54" fmla="*/ 0 w 154"/>
                <a:gd name="T55" fmla="*/ 65 h 122"/>
                <a:gd name="T56" fmla="*/ 31 w 154"/>
                <a:gd name="T57" fmla="*/ 56 h 122"/>
                <a:gd name="T58" fmla="*/ 23 w 154"/>
                <a:gd name="T59" fmla="*/ 31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4"/>
                <a:gd name="T91" fmla="*/ 0 h 122"/>
                <a:gd name="T92" fmla="*/ 154 w 154"/>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4" h="122">
                  <a:moveTo>
                    <a:pt x="23" y="31"/>
                  </a:moveTo>
                  <a:lnTo>
                    <a:pt x="56" y="48"/>
                  </a:lnTo>
                  <a:lnTo>
                    <a:pt x="65" y="40"/>
                  </a:lnTo>
                  <a:lnTo>
                    <a:pt x="88" y="56"/>
                  </a:lnTo>
                  <a:lnTo>
                    <a:pt x="97" y="65"/>
                  </a:lnTo>
                  <a:lnTo>
                    <a:pt x="97" y="48"/>
                  </a:lnTo>
                  <a:lnTo>
                    <a:pt x="88" y="48"/>
                  </a:lnTo>
                  <a:lnTo>
                    <a:pt x="88" y="40"/>
                  </a:lnTo>
                  <a:lnTo>
                    <a:pt x="88" y="6"/>
                  </a:lnTo>
                  <a:lnTo>
                    <a:pt x="88" y="0"/>
                  </a:lnTo>
                  <a:lnTo>
                    <a:pt x="113" y="0"/>
                  </a:lnTo>
                  <a:lnTo>
                    <a:pt x="122" y="0"/>
                  </a:lnTo>
                  <a:lnTo>
                    <a:pt x="146" y="16"/>
                  </a:lnTo>
                  <a:lnTo>
                    <a:pt x="153" y="31"/>
                  </a:lnTo>
                  <a:lnTo>
                    <a:pt x="146" y="40"/>
                  </a:lnTo>
                  <a:lnTo>
                    <a:pt x="146" y="48"/>
                  </a:lnTo>
                  <a:lnTo>
                    <a:pt x="138" y="65"/>
                  </a:lnTo>
                  <a:lnTo>
                    <a:pt x="146" y="72"/>
                  </a:lnTo>
                  <a:lnTo>
                    <a:pt x="106" y="88"/>
                  </a:lnTo>
                  <a:lnTo>
                    <a:pt x="106" y="97"/>
                  </a:lnTo>
                  <a:lnTo>
                    <a:pt x="88" y="97"/>
                  </a:lnTo>
                  <a:lnTo>
                    <a:pt x="88" y="105"/>
                  </a:lnTo>
                  <a:lnTo>
                    <a:pt x="65" y="121"/>
                  </a:lnTo>
                  <a:lnTo>
                    <a:pt x="41" y="121"/>
                  </a:lnTo>
                  <a:lnTo>
                    <a:pt x="23" y="112"/>
                  </a:lnTo>
                  <a:lnTo>
                    <a:pt x="16" y="121"/>
                  </a:lnTo>
                  <a:lnTo>
                    <a:pt x="0" y="105"/>
                  </a:lnTo>
                  <a:lnTo>
                    <a:pt x="0" y="65"/>
                  </a:lnTo>
                  <a:lnTo>
                    <a:pt x="31" y="56"/>
                  </a:lnTo>
                  <a:lnTo>
                    <a:pt x="23" y="31"/>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71" name="Freeform 43"/>
            <p:cNvSpPr>
              <a:spLocks/>
            </p:cNvSpPr>
            <p:nvPr>
              <p:custDataLst>
                <p:tags r:id="rId31"/>
              </p:custDataLst>
            </p:nvPr>
          </p:nvSpPr>
          <p:spPr bwMode="auto">
            <a:xfrm>
              <a:off x="3863" y="2812"/>
              <a:ext cx="35" cy="84"/>
            </a:xfrm>
            <a:custGeom>
              <a:avLst/>
              <a:gdLst>
                <a:gd name="T0" fmla="*/ 8 w 41"/>
                <a:gd name="T1" fmla="*/ 56 h 97"/>
                <a:gd name="T2" fmla="*/ 0 w 41"/>
                <a:gd name="T3" fmla="*/ 49 h 97"/>
                <a:gd name="T4" fmla="*/ 8 w 41"/>
                <a:gd name="T5" fmla="*/ 32 h 97"/>
                <a:gd name="T6" fmla="*/ 8 w 41"/>
                <a:gd name="T7" fmla="*/ 24 h 97"/>
                <a:gd name="T8" fmla="*/ 15 w 41"/>
                <a:gd name="T9" fmla="*/ 15 h 97"/>
                <a:gd name="T10" fmla="*/ 8 w 41"/>
                <a:gd name="T11" fmla="*/ 0 h 97"/>
                <a:gd name="T12" fmla="*/ 15 w 41"/>
                <a:gd name="T13" fmla="*/ 0 h 97"/>
                <a:gd name="T14" fmla="*/ 24 w 41"/>
                <a:gd name="T15" fmla="*/ 0 h 97"/>
                <a:gd name="T16" fmla="*/ 32 w 41"/>
                <a:gd name="T17" fmla="*/ 24 h 97"/>
                <a:gd name="T18" fmla="*/ 24 w 41"/>
                <a:gd name="T19" fmla="*/ 32 h 97"/>
                <a:gd name="T20" fmla="*/ 32 w 41"/>
                <a:gd name="T21" fmla="*/ 49 h 97"/>
                <a:gd name="T22" fmla="*/ 40 w 41"/>
                <a:gd name="T23" fmla="*/ 64 h 97"/>
                <a:gd name="T24" fmla="*/ 40 w 41"/>
                <a:gd name="T25" fmla="*/ 81 h 97"/>
                <a:gd name="T26" fmla="*/ 32 w 41"/>
                <a:gd name="T27" fmla="*/ 96 h 97"/>
                <a:gd name="T28" fmla="*/ 24 w 41"/>
                <a:gd name="T29" fmla="*/ 81 h 97"/>
                <a:gd name="T30" fmla="*/ 24 w 41"/>
                <a:gd name="T31" fmla="*/ 64 h 97"/>
                <a:gd name="T32" fmla="*/ 15 w 41"/>
                <a:gd name="T33" fmla="*/ 64 h 97"/>
                <a:gd name="T34" fmla="*/ 8 w 41"/>
                <a:gd name="T35" fmla="*/ 56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97"/>
                <a:gd name="T56" fmla="*/ 41 w 41"/>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97">
                  <a:moveTo>
                    <a:pt x="8" y="56"/>
                  </a:moveTo>
                  <a:lnTo>
                    <a:pt x="0" y="49"/>
                  </a:lnTo>
                  <a:lnTo>
                    <a:pt x="8" y="32"/>
                  </a:lnTo>
                  <a:lnTo>
                    <a:pt x="8" y="24"/>
                  </a:lnTo>
                  <a:lnTo>
                    <a:pt x="15" y="15"/>
                  </a:lnTo>
                  <a:lnTo>
                    <a:pt x="8" y="0"/>
                  </a:lnTo>
                  <a:lnTo>
                    <a:pt x="15" y="0"/>
                  </a:lnTo>
                  <a:lnTo>
                    <a:pt x="24" y="0"/>
                  </a:lnTo>
                  <a:lnTo>
                    <a:pt x="32" y="24"/>
                  </a:lnTo>
                  <a:lnTo>
                    <a:pt x="24" y="32"/>
                  </a:lnTo>
                  <a:lnTo>
                    <a:pt x="32" y="49"/>
                  </a:lnTo>
                  <a:lnTo>
                    <a:pt x="40" y="64"/>
                  </a:lnTo>
                  <a:lnTo>
                    <a:pt x="40" y="81"/>
                  </a:lnTo>
                  <a:lnTo>
                    <a:pt x="32" y="96"/>
                  </a:lnTo>
                  <a:lnTo>
                    <a:pt x="24" y="81"/>
                  </a:lnTo>
                  <a:lnTo>
                    <a:pt x="24" y="64"/>
                  </a:lnTo>
                  <a:lnTo>
                    <a:pt x="15" y="64"/>
                  </a:lnTo>
                  <a:lnTo>
                    <a:pt x="8" y="5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572" name="Freeform 44"/>
            <p:cNvSpPr>
              <a:spLocks/>
            </p:cNvSpPr>
            <p:nvPr>
              <p:custDataLst>
                <p:tags r:id="rId32"/>
              </p:custDataLst>
            </p:nvPr>
          </p:nvSpPr>
          <p:spPr bwMode="auto">
            <a:xfrm>
              <a:off x="3645" y="2545"/>
              <a:ext cx="30" cy="22"/>
            </a:xfrm>
            <a:custGeom>
              <a:avLst/>
              <a:gdLst>
                <a:gd name="T0" fmla="*/ 0 w 34"/>
                <a:gd name="T1" fmla="*/ 10 h 26"/>
                <a:gd name="T2" fmla="*/ 16 w 34"/>
                <a:gd name="T3" fmla="*/ 25 h 26"/>
                <a:gd name="T4" fmla="*/ 25 w 34"/>
                <a:gd name="T5" fmla="*/ 17 h 26"/>
                <a:gd name="T6" fmla="*/ 33 w 34"/>
                <a:gd name="T7" fmla="*/ 17 h 26"/>
                <a:gd name="T8" fmla="*/ 16 w 34"/>
                <a:gd name="T9" fmla="*/ 10 h 26"/>
                <a:gd name="T10" fmla="*/ 8 w 34"/>
                <a:gd name="T11" fmla="*/ 0 h 26"/>
                <a:gd name="T12" fmla="*/ 0 w 34"/>
                <a:gd name="T13" fmla="*/ 10 h 26"/>
                <a:gd name="T14" fmla="*/ 0 60000 65536"/>
                <a:gd name="T15" fmla="*/ 0 60000 65536"/>
                <a:gd name="T16" fmla="*/ 0 60000 65536"/>
                <a:gd name="T17" fmla="*/ 0 60000 65536"/>
                <a:gd name="T18" fmla="*/ 0 60000 65536"/>
                <a:gd name="T19" fmla="*/ 0 60000 65536"/>
                <a:gd name="T20" fmla="*/ 0 60000 65536"/>
                <a:gd name="T21" fmla="*/ 0 w 34"/>
                <a:gd name="T22" fmla="*/ 0 h 26"/>
                <a:gd name="T23" fmla="*/ 34 w 3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6">
                  <a:moveTo>
                    <a:pt x="0" y="10"/>
                  </a:moveTo>
                  <a:lnTo>
                    <a:pt x="16" y="25"/>
                  </a:lnTo>
                  <a:lnTo>
                    <a:pt x="25" y="17"/>
                  </a:lnTo>
                  <a:lnTo>
                    <a:pt x="33" y="17"/>
                  </a:lnTo>
                  <a:lnTo>
                    <a:pt x="16" y="10"/>
                  </a:lnTo>
                  <a:lnTo>
                    <a:pt x="8" y="0"/>
                  </a:lnTo>
                  <a:lnTo>
                    <a:pt x="0" y="1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573" name="Freeform 45"/>
            <p:cNvSpPr>
              <a:spLocks/>
            </p:cNvSpPr>
            <p:nvPr>
              <p:custDataLst>
                <p:tags r:id="rId33"/>
              </p:custDataLst>
            </p:nvPr>
          </p:nvSpPr>
          <p:spPr bwMode="auto">
            <a:xfrm>
              <a:off x="3645" y="2545"/>
              <a:ext cx="30" cy="22"/>
            </a:xfrm>
            <a:custGeom>
              <a:avLst/>
              <a:gdLst>
                <a:gd name="T0" fmla="*/ 0 w 34"/>
                <a:gd name="T1" fmla="*/ 10 h 26"/>
                <a:gd name="T2" fmla="*/ 16 w 34"/>
                <a:gd name="T3" fmla="*/ 25 h 26"/>
                <a:gd name="T4" fmla="*/ 25 w 34"/>
                <a:gd name="T5" fmla="*/ 17 h 26"/>
                <a:gd name="T6" fmla="*/ 33 w 34"/>
                <a:gd name="T7" fmla="*/ 17 h 26"/>
                <a:gd name="T8" fmla="*/ 16 w 34"/>
                <a:gd name="T9" fmla="*/ 10 h 26"/>
                <a:gd name="T10" fmla="*/ 8 w 34"/>
                <a:gd name="T11" fmla="*/ 0 h 26"/>
                <a:gd name="T12" fmla="*/ 0 w 34"/>
                <a:gd name="T13" fmla="*/ 10 h 26"/>
                <a:gd name="T14" fmla="*/ 0 60000 65536"/>
                <a:gd name="T15" fmla="*/ 0 60000 65536"/>
                <a:gd name="T16" fmla="*/ 0 60000 65536"/>
                <a:gd name="T17" fmla="*/ 0 60000 65536"/>
                <a:gd name="T18" fmla="*/ 0 60000 65536"/>
                <a:gd name="T19" fmla="*/ 0 60000 65536"/>
                <a:gd name="T20" fmla="*/ 0 60000 65536"/>
                <a:gd name="T21" fmla="*/ 0 w 34"/>
                <a:gd name="T22" fmla="*/ 0 h 26"/>
                <a:gd name="T23" fmla="*/ 34 w 3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6">
                  <a:moveTo>
                    <a:pt x="0" y="10"/>
                  </a:moveTo>
                  <a:lnTo>
                    <a:pt x="16" y="25"/>
                  </a:lnTo>
                  <a:lnTo>
                    <a:pt x="25" y="17"/>
                  </a:lnTo>
                  <a:lnTo>
                    <a:pt x="33" y="17"/>
                  </a:lnTo>
                  <a:lnTo>
                    <a:pt x="16" y="10"/>
                  </a:lnTo>
                  <a:lnTo>
                    <a:pt x="8" y="0"/>
                  </a:lnTo>
                  <a:lnTo>
                    <a:pt x="0" y="1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74" name="Line 46"/>
            <p:cNvSpPr>
              <a:spLocks noChangeShapeType="1"/>
            </p:cNvSpPr>
            <p:nvPr>
              <p:custDataLst>
                <p:tags r:id="rId34"/>
              </p:custDataLst>
            </p:nvPr>
          </p:nvSpPr>
          <p:spPr bwMode="auto">
            <a:xfrm>
              <a:off x="1759" y="2468"/>
              <a:ext cx="7" cy="0"/>
            </a:xfrm>
            <a:prstGeom prst="line">
              <a:avLst/>
            </a:prstGeom>
            <a:noFill/>
            <a:ln w="9525">
              <a:solidFill>
                <a:srgbClr val="B2B2B2"/>
              </a:solidFill>
              <a:round/>
              <a:headEnd type="none" w="sm" len="sm"/>
              <a:tailEnd type="none" w="sm" len="sm"/>
            </a:ln>
          </p:spPr>
          <p:txBody>
            <a:bodyPr wrap="none" anchor="ctr"/>
            <a:lstStyle/>
            <a:p>
              <a:endParaRPr lang="es-ES"/>
            </a:p>
          </p:txBody>
        </p:sp>
        <p:sp>
          <p:nvSpPr>
            <p:cNvPr id="22575" name="Line 47"/>
            <p:cNvSpPr>
              <a:spLocks noChangeShapeType="1"/>
            </p:cNvSpPr>
            <p:nvPr>
              <p:custDataLst>
                <p:tags r:id="rId35"/>
              </p:custDataLst>
            </p:nvPr>
          </p:nvSpPr>
          <p:spPr bwMode="auto">
            <a:xfrm>
              <a:off x="3792" y="2245"/>
              <a:ext cx="0" cy="6"/>
            </a:xfrm>
            <a:prstGeom prst="line">
              <a:avLst/>
            </a:prstGeom>
            <a:noFill/>
            <a:ln w="9525">
              <a:solidFill>
                <a:srgbClr val="B2B2B2"/>
              </a:solidFill>
              <a:round/>
              <a:headEnd type="none" w="sm" len="sm"/>
              <a:tailEnd type="none" w="sm" len="sm"/>
            </a:ln>
          </p:spPr>
          <p:txBody>
            <a:bodyPr wrap="none" anchor="ctr"/>
            <a:lstStyle/>
            <a:p>
              <a:endParaRPr lang="es-ES"/>
            </a:p>
          </p:txBody>
        </p:sp>
        <p:sp>
          <p:nvSpPr>
            <p:cNvPr id="22576" name="Line 48"/>
            <p:cNvSpPr>
              <a:spLocks noChangeShapeType="1"/>
            </p:cNvSpPr>
            <p:nvPr>
              <p:custDataLst>
                <p:tags r:id="rId36"/>
              </p:custDataLst>
            </p:nvPr>
          </p:nvSpPr>
          <p:spPr bwMode="auto">
            <a:xfrm flipV="1">
              <a:off x="2664" y="2286"/>
              <a:ext cx="7" cy="8"/>
            </a:xfrm>
            <a:prstGeom prst="line">
              <a:avLst/>
            </a:prstGeom>
            <a:noFill/>
            <a:ln w="9525">
              <a:solidFill>
                <a:srgbClr val="B2B2B2"/>
              </a:solidFill>
              <a:round/>
              <a:headEnd type="none" w="sm" len="sm"/>
              <a:tailEnd type="none" w="sm" len="sm"/>
            </a:ln>
          </p:spPr>
          <p:txBody>
            <a:bodyPr wrap="none" anchor="ctr"/>
            <a:lstStyle/>
            <a:p>
              <a:endParaRPr lang="es-ES"/>
            </a:p>
          </p:txBody>
        </p:sp>
        <p:sp>
          <p:nvSpPr>
            <p:cNvPr id="22577" name="Freeform 49"/>
            <p:cNvSpPr>
              <a:spLocks/>
            </p:cNvSpPr>
            <p:nvPr>
              <p:custDataLst>
                <p:tags r:id="rId37"/>
              </p:custDataLst>
            </p:nvPr>
          </p:nvSpPr>
          <p:spPr bwMode="auto">
            <a:xfrm>
              <a:off x="3807" y="2111"/>
              <a:ext cx="156" cy="100"/>
            </a:xfrm>
            <a:custGeom>
              <a:avLst/>
              <a:gdLst>
                <a:gd name="T0" fmla="*/ 114 w 180"/>
                <a:gd name="T1" fmla="*/ 41 h 114"/>
                <a:gd name="T2" fmla="*/ 105 w 180"/>
                <a:gd name="T3" fmla="*/ 41 h 114"/>
                <a:gd name="T4" fmla="*/ 89 w 180"/>
                <a:gd name="T5" fmla="*/ 32 h 114"/>
                <a:gd name="T6" fmla="*/ 130 w 180"/>
                <a:gd name="T7" fmla="*/ 8 h 114"/>
                <a:gd name="T8" fmla="*/ 145 w 180"/>
                <a:gd name="T9" fmla="*/ 0 h 114"/>
                <a:gd name="T10" fmla="*/ 154 w 180"/>
                <a:gd name="T11" fmla="*/ 8 h 114"/>
                <a:gd name="T12" fmla="*/ 130 w 180"/>
                <a:gd name="T13" fmla="*/ 16 h 114"/>
                <a:gd name="T14" fmla="*/ 139 w 180"/>
                <a:gd name="T15" fmla="*/ 23 h 114"/>
                <a:gd name="T16" fmla="*/ 120 w 180"/>
                <a:gd name="T17" fmla="*/ 41 h 114"/>
                <a:gd name="T18" fmla="*/ 114 w 180"/>
                <a:gd name="T19" fmla="*/ 41 h 114"/>
                <a:gd name="T20" fmla="*/ 120 w 180"/>
                <a:gd name="T21" fmla="*/ 41 h 114"/>
                <a:gd name="T22" fmla="*/ 179 w 180"/>
                <a:gd name="T23" fmla="*/ 88 h 114"/>
                <a:gd name="T24" fmla="*/ 179 w 180"/>
                <a:gd name="T25" fmla="*/ 97 h 114"/>
                <a:gd name="T26" fmla="*/ 179 w 180"/>
                <a:gd name="T27" fmla="*/ 105 h 114"/>
                <a:gd name="T28" fmla="*/ 154 w 180"/>
                <a:gd name="T29" fmla="*/ 113 h 114"/>
                <a:gd name="T30" fmla="*/ 120 w 180"/>
                <a:gd name="T31" fmla="*/ 113 h 114"/>
                <a:gd name="T32" fmla="*/ 97 w 180"/>
                <a:gd name="T33" fmla="*/ 97 h 114"/>
                <a:gd name="T34" fmla="*/ 73 w 180"/>
                <a:gd name="T35" fmla="*/ 97 h 114"/>
                <a:gd name="T36" fmla="*/ 49 w 180"/>
                <a:gd name="T37" fmla="*/ 113 h 114"/>
                <a:gd name="T38" fmla="*/ 33 w 180"/>
                <a:gd name="T39" fmla="*/ 113 h 114"/>
                <a:gd name="T40" fmla="*/ 15 w 180"/>
                <a:gd name="T41" fmla="*/ 113 h 114"/>
                <a:gd name="T42" fmla="*/ 8 w 180"/>
                <a:gd name="T43" fmla="*/ 97 h 114"/>
                <a:gd name="T44" fmla="*/ 0 w 180"/>
                <a:gd name="T45" fmla="*/ 88 h 114"/>
                <a:gd name="T46" fmla="*/ 8 w 180"/>
                <a:gd name="T47" fmla="*/ 73 h 114"/>
                <a:gd name="T48" fmla="*/ 15 w 180"/>
                <a:gd name="T49" fmla="*/ 73 h 114"/>
                <a:gd name="T50" fmla="*/ 15 w 180"/>
                <a:gd name="T51" fmla="*/ 63 h 114"/>
                <a:gd name="T52" fmla="*/ 15 w 180"/>
                <a:gd name="T53" fmla="*/ 57 h 114"/>
                <a:gd name="T54" fmla="*/ 24 w 180"/>
                <a:gd name="T55" fmla="*/ 48 h 114"/>
                <a:gd name="T56" fmla="*/ 24 w 180"/>
                <a:gd name="T57" fmla="*/ 41 h 114"/>
                <a:gd name="T58" fmla="*/ 24 w 180"/>
                <a:gd name="T59" fmla="*/ 32 h 114"/>
                <a:gd name="T60" fmla="*/ 33 w 180"/>
                <a:gd name="T61" fmla="*/ 32 h 114"/>
                <a:gd name="T62" fmla="*/ 40 w 180"/>
                <a:gd name="T63" fmla="*/ 16 h 114"/>
                <a:gd name="T64" fmla="*/ 55 w 180"/>
                <a:gd name="T65" fmla="*/ 16 h 114"/>
                <a:gd name="T66" fmla="*/ 55 w 180"/>
                <a:gd name="T67" fmla="*/ 23 h 114"/>
                <a:gd name="T68" fmla="*/ 80 w 180"/>
                <a:gd name="T69" fmla="*/ 32 h 114"/>
                <a:gd name="T70" fmla="*/ 65 w 180"/>
                <a:gd name="T71" fmla="*/ 41 h 114"/>
                <a:gd name="T72" fmla="*/ 73 w 180"/>
                <a:gd name="T73" fmla="*/ 48 h 114"/>
                <a:gd name="T74" fmla="*/ 73 w 180"/>
                <a:gd name="T75" fmla="*/ 57 h 114"/>
                <a:gd name="T76" fmla="*/ 80 w 180"/>
                <a:gd name="T77" fmla="*/ 57 h 114"/>
                <a:gd name="T78" fmla="*/ 105 w 180"/>
                <a:gd name="T79" fmla="*/ 41 h 114"/>
                <a:gd name="T80" fmla="*/ 114 w 180"/>
                <a:gd name="T81" fmla="*/ 41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0"/>
                <a:gd name="T124" fmla="*/ 0 h 114"/>
                <a:gd name="T125" fmla="*/ 180 w 180"/>
                <a:gd name="T126" fmla="*/ 114 h 1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0" h="114">
                  <a:moveTo>
                    <a:pt x="114" y="41"/>
                  </a:moveTo>
                  <a:lnTo>
                    <a:pt x="105" y="41"/>
                  </a:lnTo>
                  <a:lnTo>
                    <a:pt x="89" y="32"/>
                  </a:lnTo>
                  <a:lnTo>
                    <a:pt x="130" y="8"/>
                  </a:lnTo>
                  <a:lnTo>
                    <a:pt x="145" y="0"/>
                  </a:lnTo>
                  <a:lnTo>
                    <a:pt x="154" y="8"/>
                  </a:lnTo>
                  <a:lnTo>
                    <a:pt x="130" y="16"/>
                  </a:lnTo>
                  <a:lnTo>
                    <a:pt x="139" y="23"/>
                  </a:lnTo>
                  <a:lnTo>
                    <a:pt x="120" y="41"/>
                  </a:lnTo>
                  <a:lnTo>
                    <a:pt x="114" y="41"/>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lnTo>
                    <a:pt x="114" y="41"/>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578" name="Freeform 50"/>
            <p:cNvSpPr>
              <a:spLocks/>
            </p:cNvSpPr>
            <p:nvPr>
              <p:custDataLst>
                <p:tags r:id="rId38"/>
              </p:custDataLst>
            </p:nvPr>
          </p:nvSpPr>
          <p:spPr bwMode="auto">
            <a:xfrm>
              <a:off x="3807" y="2111"/>
              <a:ext cx="154" cy="99"/>
            </a:xfrm>
            <a:custGeom>
              <a:avLst/>
              <a:gdLst>
                <a:gd name="T0" fmla="*/ 105 w 179"/>
                <a:gd name="T1" fmla="*/ 41 h 113"/>
                <a:gd name="T2" fmla="*/ 89 w 179"/>
                <a:gd name="T3" fmla="*/ 32 h 113"/>
                <a:gd name="T4" fmla="*/ 130 w 179"/>
                <a:gd name="T5" fmla="*/ 8 h 113"/>
                <a:gd name="T6" fmla="*/ 145 w 179"/>
                <a:gd name="T7" fmla="*/ 0 h 113"/>
                <a:gd name="T8" fmla="*/ 154 w 179"/>
                <a:gd name="T9" fmla="*/ 8 h 113"/>
                <a:gd name="T10" fmla="*/ 130 w 179"/>
                <a:gd name="T11" fmla="*/ 16 h 113"/>
                <a:gd name="T12" fmla="*/ 139 w 179"/>
                <a:gd name="T13" fmla="*/ 23 h 113"/>
                <a:gd name="T14" fmla="*/ 120 w 179"/>
                <a:gd name="T15" fmla="*/ 41 h 113"/>
                <a:gd name="T16" fmla="*/ 120 w 179"/>
                <a:gd name="T17" fmla="*/ 41 h 113"/>
                <a:gd name="T18" fmla="*/ 179 w 179"/>
                <a:gd name="T19" fmla="*/ 88 h 113"/>
                <a:gd name="T20" fmla="*/ 179 w 179"/>
                <a:gd name="T21" fmla="*/ 97 h 113"/>
                <a:gd name="T22" fmla="*/ 179 w 179"/>
                <a:gd name="T23" fmla="*/ 105 h 113"/>
                <a:gd name="T24" fmla="*/ 154 w 179"/>
                <a:gd name="T25" fmla="*/ 113 h 113"/>
                <a:gd name="T26" fmla="*/ 120 w 179"/>
                <a:gd name="T27" fmla="*/ 113 h 113"/>
                <a:gd name="T28" fmla="*/ 97 w 179"/>
                <a:gd name="T29" fmla="*/ 97 h 113"/>
                <a:gd name="T30" fmla="*/ 73 w 179"/>
                <a:gd name="T31" fmla="*/ 97 h 113"/>
                <a:gd name="T32" fmla="*/ 49 w 179"/>
                <a:gd name="T33" fmla="*/ 113 h 113"/>
                <a:gd name="T34" fmla="*/ 33 w 179"/>
                <a:gd name="T35" fmla="*/ 113 h 113"/>
                <a:gd name="T36" fmla="*/ 15 w 179"/>
                <a:gd name="T37" fmla="*/ 113 h 113"/>
                <a:gd name="T38" fmla="*/ 8 w 179"/>
                <a:gd name="T39" fmla="*/ 97 h 113"/>
                <a:gd name="T40" fmla="*/ 0 w 179"/>
                <a:gd name="T41" fmla="*/ 88 h 113"/>
                <a:gd name="T42" fmla="*/ 8 w 179"/>
                <a:gd name="T43" fmla="*/ 73 h 113"/>
                <a:gd name="T44" fmla="*/ 15 w 179"/>
                <a:gd name="T45" fmla="*/ 73 h 113"/>
                <a:gd name="T46" fmla="*/ 15 w 179"/>
                <a:gd name="T47" fmla="*/ 63 h 113"/>
                <a:gd name="T48" fmla="*/ 15 w 179"/>
                <a:gd name="T49" fmla="*/ 57 h 113"/>
                <a:gd name="T50" fmla="*/ 24 w 179"/>
                <a:gd name="T51" fmla="*/ 48 h 113"/>
                <a:gd name="T52" fmla="*/ 24 w 179"/>
                <a:gd name="T53" fmla="*/ 41 h 113"/>
                <a:gd name="T54" fmla="*/ 24 w 179"/>
                <a:gd name="T55" fmla="*/ 32 h 113"/>
                <a:gd name="T56" fmla="*/ 33 w 179"/>
                <a:gd name="T57" fmla="*/ 32 h 113"/>
                <a:gd name="T58" fmla="*/ 40 w 179"/>
                <a:gd name="T59" fmla="*/ 16 h 113"/>
                <a:gd name="T60" fmla="*/ 55 w 179"/>
                <a:gd name="T61" fmla="*/ 16 h 113"/>
                <a:gd name="T62" fmla="*/ 55 w 179"/>
                <a:gd name="T63" fmla="*/ 23 h 113"/>
                <a:gd name="T64" fmla="*/ 80 w 179"/>
                <a:gd name="T65" fmla="*/ 32 h 113"/>
                <a:gd name="T66" fmla="*/ 65 w 179"/>
                <a:gd name="T67" fmla="*/ 41 h 113"/>
                <a:gd name="T68" fmla="*/ 73 w 179"/>
                <a:gd name="T69" fmla="*/ 48 h 113"/>
                <a:gd name="T70" fmla="*/ 73 w 179"/>
                <a:gd name="T71" fmla="*/ 57 h 113"/>
                <a:gd name="T72" fmla="*/ 80 w 179"/>
                <a:gd name="T73" fmla="*/ 57 h 113"/>
                <a:gd name="T74" fmla="*/ 105 w 179"/>
                <a:gd name="T75" fmla="*/ 41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9"/>
                <a:gd name="T115" fmla="*/ 0 h 113"/>
                <a:gd name="T116" fmla="*/ 179 w 179"/>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9" h="113">
                  <a:moveTo>
                    <a:pt x="105" y="41"/>
                  </a:moveTo>
                  <a:lnTo>
                    <a:pt x="89" y="32"/>
                  </a:lnTo>
                  <a:lnTo>
                    <a:pt x="130" y="8"/>
                  </a:lnTo>
                  <a:lnTo>
                    <a:pt x="145" y="0"/>
                  </a:lnTo>
                  <a:lnTo>
                    <a:pt x="154" y="8"/>
                  </a:lnTo>
                  <a:lnTo>
                    <a:pt x="130" y="16"/>
                  </a:lnTo>
                  <a:lnTo>
                    <a:pt x="139" y="23"/>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79" name="Freeform 51"/>
            <p:cNvSpPr>
              <a:spLocks/>
            </p:cNvSpPr>
            <p:nvPr>
              <p:custDataLst>
                <p:tags r:id="rId39"/>
              </p:custDataLst>
            </p:nvPr>
          </p:nvSpPr>
          <p:spPr bwMode="auto">
            <a:xfrm>
              <a:off x="4650" y="1965"/>
              <a:ext cx="70" cy="84"/>
            </a:xfrm>
            <a:custGeom>
              <a:avLst/>
              <a:gdLst>
                <a:gd name="T0" fmla="*/ 0 w 81"/>
                <a:gd name="T1" fmla="*/ 90 h 97"/>
                <a:gd name="T2" fmla="*/ 6 w 81"/>
                <a:gd name="T3" fmla="*/ 96 h 97"/>
                <a:gd name="T4" fmla="*/ 31 w 81"/>
                <a:gd name="T5" fmla="*/ 90 h 97"/>
                <a:gd name="T6" fmla="*/ 31 w 81"/>
                <a:gd name="T7" fmla="*/ 81 h 97"/>
                <a:gd name="T8" fmla="*/ 55 w 81"/>
                <a:gd name="T9" fmla="*/ 65 h 97"/>
                <a:gd name="T10" fmla="*/ 72 w 81"/>
                <a:gd name="T11" fmla="*/ 41 h 97"/>
                <a:gd name="T12" fmla="*/ 80 w 81"/>
                <a:gd name="T13" fmla="*/ 0 h 97"/>
                <a:gd name="T14" fmla="*/ 72 w 81"/>
                <a:gd name="T15" fmla="*/ 0 h 97"/>
                <a:gd name="T16" fmla="*/ 55 w 81"/>
                <a:gd name="T17" fmla="*/ 41 h 97"/>
                <a:gd name="T18" fmla="*/ 22 w 81"/>
                <a:gd name="T19" fmla="*/ 81 h 97"/>
                <a:gd name="T20" fmla="*/ 0 w 81"/>
                <a:gd name="T21" fmla="*/ 9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7"/>
                <a:gd name="T35" fmla="*/ 81 w 8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580" name="Freeform 52"/>
            <p:cNvSpPr>
              <a:spLocks/>
            </p:cNvSpPr>
            <p:nvPr>
              <p:custDataLst>
                <p:tags r:id="rId40"/>
              </p:custDataLst>
            </p:nvPr>
          </p:nvSpPr>
          <p:spPr bwMode="auto">
            <a:xfrm>
              <a:off x="4650" y="1965"/>
              <a:ext cx="70" cy="84"/>
            </a:xfrm>
            <a:custGeom>
              <a:avLst/>
              <a:gdLst>
                <a:gd name="T0" fmla="*/ 0 w 81"/>
                <a:gd name="T1" fmla="*/ 90 h 97"/>
                <a:gd name="T2" fmla="*/ 6 w 81"/>
                <a:gd name="T3" fmla="*/ 96 h 97"/>
                <a:gd name="T4" fmla="*/ 31 w 81"/>
                <a:gd name="T5" fmla="*/ 90 h 97"/>
                <a:gd name="T6" fmla="*/ 31 w 81"/>
                <a:gd name="T7" fmla="*/ 81 h 97"/>
                <a:gd name="T8" fmla="*/ 55 w 81"/>
                <a:gd name="T9" fmla="*/ 65 h 97"/>
                <a:gd name="T10" fmla="*/ 72 w 81"/>
                <a:gd name="T11" fmla="*/ 41 h 97"/>
                <a:gd name="T12" fmla="*/ 80 w 81"/>
                <a:gd name="T13" fmla="*/ 0 h 97"/>
                <a:gd name="T14" fmla="*/ 72 w 81"/>
                <a:gd name="T15" fmla="*/ 0 h 97"/>
                <a:gd name="T16" fmla="*/ 55 w 81"/>
                <a:gd name="T17" fmla="*/ 41 h 97"/>
                <a:gd name="T18" fmla="*/ 22 w 81"/>
                <a:gd name="T19" fmla="*/ 81 h 97"/>
                <a:gd name="T20" fmla="*/ 0 w 81"/>
                <a:gd name="T21" fmla="*/ 9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7"/>
                <a:gd name="T35" fmla="*/ 81 w 8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81" name="Freeform 53"/>
            <p:cNvSpPr>
              <a:spLocks/>
            </p:cNvSpPr>
            <p:nvPr>
              <p:custDataLst>
                <p:tags r:id="rId41"/>
              </p:custDataLst>
            </p:nvPr>
          </p:nvSpPr>
          <p:spPr bwMode="auto">
            <a:xfrm>
              <a:off x="3835" y="1838"/>
              <a:ext cx="29" cy="44"/>
            </a:xfrm>
            <a:custGeom>
              <a:avLst/>
              <a:gdLst>
                <a:gd name="T0" fmla="*/ 0 w 33"/>
                <a:gd name="T1" fmla="*/ 16 h 50"/>
                <a:gd name="T2" fmla="*/ 7 w 33"/>
                <a:gd name="T3" fmla="*/ 25 h 50"/>
                <a:gd name="T4" fmla="*/ 16 w 33"/>
                <a:gd name="T5" fmla="*/ 49 h 50"/>
                <a:gd name="T6" fmla="*/ 22 w 33"/>
                <a:gd name="T7" fmla="*/ 40 h 50"/>
                <a:gd name="T8" fmla="*/ 32 w 33"/>
                <a:gd name="T9" fmla="*/ 40 h 50"/>
                <a:gd name="T10" fmla="*/ 32 w 33"/>
                <a:gd name="T11" fmla="*/ 25 h 50"/>
                <a:gd name="T12" fmla="*/ 16 w 33"/>
                <a:gd name="T13" fmla="*/ 0 h 50"/>
                <a:gd name="T14" fmla="*/ 7 w 33"/>
                <a:gd name="T15" fmla="*/ 0 h 50"/>
                <a:gd name="T16" fmla="*/ 0 w 33"/>
                <a:gd name="T17" fmla="*/ 1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0"/>
                <a:gd name="T29" fmla="*/ 33 w 33"/>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0">
                  <a:moveTo>
                    <a:pt x="0" y="16"/>
                  </a:moveTo>
                  <a:lnTo>
                    <a:pt x="7" y="25"/>
                  </a:lnTo>
                  <a:lnTo>
                    <a:pt x="16" y="49"/>
                  </a:lnTo>
                  <a:lnTo>
                    <a:pt x="22" y="40"/>
                  </a:lnTo>
                  <a:lnTo>
                    <a:pt x="32" y="40"/>
                  </a:lnTo>
                  <a:lnTo>
                    <a:pt x="32" y="25"/>
                  </a:lnTo>
                  <a:lnTo>
                    <a:pt x="16" y="0"/>
                  </a:lnTo>
                  <a:lnTo>
                    <a:pt x="7" y="0"/>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582" name="Freeform 54"/>
            <p:cNvSpPr>
              <a:spLocks/>
            </p:cNvSpPr>
            <p:nvPr>
              <p:custDataLst>
                <p:tags r:id="rId42"/>
              </p:custDataLst>
            </p:nvPr>
          </p:nvSpPr>
          <p:spPr bwMode="auto">
            <a:xfrm>
              <a:off x="3835" y="1838"/>
              <a:ext cx="29" cy="44"/>
            </a:xfrm>
            <a:custGeom>
              <a:avLst/>
              <a:gdLst>
                <a:gd name="T0" fmla="*/ 0 w 33"/>
                <a:gd name="T1" fmla="*/ 16 h 50"/>
                <a:gd name="T2" fmla="*/ 7 w 33"/>
                <a:gd name="T3" fmla="*/ 25 h 50"/>
                <a:gd name="T4" fmla="*/ 16 w 33"/>
                <a:gd name="T5" fmla="*/ 49 h 50"/>
                <a:gd name="T6" fmla="*/ 22 w 33"/>
                <a:gd name="T7" fmla="*/ 40 h 50"/>
                <a:gd name="T8" fmla="*/ 32 w 33"/>
                <a:gd name="T9" fmla="*/ 40 h 50"/>
                <a:gd name="T10" fmla="*/ 32 w 33"/>
                <a:gd name="T11" fmla="*/ 25 h 50"/>
                <a:gd name="T12" fmla="*/ 16 w 33"/>
                <a:gd name="T13" fmla="*/ 0 h 50"/>
                <a:gd name="T14" fmla="*/ 7 w 33"/>
                <a:gd name="T15" fmla="*/ 0 h 50"/>
                <a:gd name="T16" fmla="*/ 0 w 33"/>
                <a:gd name="T17" fmla="*/ 1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0"/>
                <a:gd name="T29" fmla="*/ 33 w 33"/>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0">
                  <a:moveTo>
                    <a:pt x="0" y="16"/>
                  </a:moveTo>
                  <a:lnTo>
                    <a:pt x="7" y="25"/>
                  </a:lnTo>
                  <a:lnTo>
                    <a:pt x="16" y="49"/>
                  </a:lnTo>
                  <a:lnTo>
                    <a:pt x="22" y="40"/>
                  </a:lnTo>
                  <a:lnTo>
                    <a:pt x="32" y="40"/>
                  </a:lnTo>
                  <a:lnTo>
                    <a:pt x="32" y="25"/>
                  </a:lnTo>
                  <a:lnTo>
                    <a:pt x="16" y="0"/>
                  </a:lnTo>
                  <a:lnTo>
                    <a:pt x="7" y="0"/>
                  </a:lnTo>
                  <a:lnTo>
                    <a:pt x="0" y="1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83" name="Freeform 55"/>
            <p:cNvSpPr>
              <a:spLocks/>
            </p:cNvSpPr>
            <p:nvPr>
              <p:custDataLst>
                <p:tags r:id="rId43"/>
              </p:custDataLst>
            </p:nvPr>
          </p:nvSpPr>
          <p:spPr bwMode="auto">
            <a:xfrm>
              <a:off x="3884" y="1811"/>
              <a:ext cx="22" cy="42"/>
            </a:xfrm>
            <a:custGeom>
              <a:avLst/>
              <a:gdLst>
                <a:gd name="T0" fmla="*/ 0 w 26"/>
                <a:gd name="T1" fmla="*/ 32 h 49"/>
                <a:gd name="T2" fmla="*/ 16 w 26"/>
                <a:gd name="T3" fmla="*/ 41 h 49"/>
                <a:gd name="T4" fmla="*/ 16 w 26"/>
                <a:gd name="T5" fmla="*/ 48 h 49"/>
                <a:gd name="T6" fmla="*/ 25 w 26"/>
                <a:gd name="T7" fmla="*/ 48 h 49"/>
                <a:gd name="T8" fmla="*/ 16 w 26"/>
                <a:gd name="T9" fmla="*/ 23 h 49"/>
                <a:gd name="T10" fmla="*/ 16 w 26"/>
                <a:gd name="T11" fmla="*/ 7 h 49"/>
                <a:gd name="T12" fmla="*/ 8 w 26"/>
                <a:gd name="T13" fmla="*/ 7 h 49"/>
                <a:gd name="T14" fmla="*/ 0 w 26"/>
                <a:gd name="T15" fmla="*/ 0 h 49"/>
                <a:gd name="T16" fmla="*/ 8 w 26"/>
                <a:gd name="T17" fmla="*/ 7 h 49"/>
                <a:gd name="T18" fmla="*/ 8 w 26"/>
                <a:gd name="T19" fmla="*/ 17 h 49"/>
                <a:gd name="T20" fmla="*/ 0 w 26"/>
                <a:gd name="T21" fmla="*/ 17 h 49"/>
                <a:gd name="T22" fmla="*/ 0 w 26"/>
                <a:gd name="T23" fmla="*/ 32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49"/>
                <a:gd name="T38" fmla="*/ 26 w 26"/>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584" name="Freeform 56"/>
            <p:cNvSpPr>
              <a:spLocks/>
            </p:cNvSpPr>
            <p:nvPr>
              <p:custDataLst>
                <p:tags r:id="rId44"/>
              </p:custDataLst>
            </p:nvPr>
          </p:nvSpPr>
          <p:spPr bwMode="auto">
            <a:xfrm>
              <a:off x="3884" y="1811"/>
              <a:ext cx="22" cy="42"/>
            </a:xfrm>
            <a:custGeom>
              <a:avLst/>
              <a:gdLst>
                <a:gd name="T0" fmla="*/ 0 w 26"/>
                <a:gd name="T1" fmla="*/ 32 h 49"/>
                <a:gd name="T2" fmla="*/ 16 w 26"/>
                <a:gd name="T3" fmla="*/ 41 h 49"/>
                <a:gd name="T4" fmla="*/ 16 w 26"/>
                <a:gd name="T5" fmla="*/ 48 h 49"/>
                <a:gd name="T6" fmla="*/ 25 w 26"/>
                <a:gd name="T7" fmla="*/ 48 h 49"/>
                <a:gd name="T8" fmla="*/ 16 w 26"/>
                <a:gd name="T9" fmla="*/ 23 h 49"/>
                <a:gd name="T10" fmla="*/ 16 w 26"/>
                <a:gd name="T11" fmla="*/ 7 h 49"/>
                <a:gd name="T12" fmla="*/ 8 w 26"/>
                <a:gd name="T13" fmla="*/ 7 h 49"/>
                <a:gd name="T14" fmla="*/ 0 w 26"/>
                <a:gd name="T15" fmla="*/ 0 h 49"/>
                <a:gd name="T16" fmla="*/ 8 w 26"/>
                <a:gd name="T17" fmla="*/ 7 h 49"/>
                <a:gd name="T18" fmla="*/ 8 w 26"/>
                <a:gd name="T19" fmla="*/ 17 h 49"/>
                <a:gd name="T20" fmla="*/ 0 w 26"/>
                <a:gd name="T21" fmla="*/ 17 h 49"/>
                <a:gd name="T22" fmla="*/ 0 w 26"/>
                <a:gd name="T23" fmla="*/ 32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49"/>
                <a:gd name="T38" fmla="*/ 26 w 26"/>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85" name="Freeform 57"/>
            <p:cNvSpPr>
              <a:spLocks/>
            </p:cNvSpPr>
            <p:nvPr>
              <p:custDataLst>
                <p:tags r:id="rId45"/>
              </p:custDataLst>
            </p:nvPr>
          </p:nvSpPr>
          <p:spPr bwMode="auto">
            <a:xfrm>
              <a:off x="2530" y="2132"/>
              <a:ext cx="93" cy="72"/>
            </a:xfrm>
            <a:custGeom>
              <a:avLst/>
              <a:gdLst>
                <a:gd name="T0" fmla="*/ 49 w 107"/>
                <a:gd name="T1" fmla="*/ 0 h 83"/>
                <a:gd name="T2" fmla="*/ 49 w 107"/>
                <a:gd name="T3" fmla="*/ 9 h 83"/>
                <a:gd name="T4" fmla="*/ 9 w 107"/>
                <a:gd name="T5" fmla="*/ 9 h 83"/>
                <a:gd name="T6" fmla="*/ 0 w 107"/>
                <a:gd name="T7" fmla="*/ 34 h 83"/>
                <a:gd name="T8" fmla="*/ 9 w 107"/>
                <a:gd name="T9" fmla="*/ 25 h 83"/>
                <a:gd name="T10" fmla="*/ 0 w 107"/>
                <a:gd name="T11" fmla="*/ 59 h 83"/>
                <a:gd name="T12" fmla="*/ 0 w 107"/>
                <a:gd name="T13" fmla="*/ 74 h 83"/>
                <a:gd name="T14" fmla="*/ 0 w 107"/>
                <a:gd name="T15" fmla="*/ 82 h 83"/>
                <a:gd name="T16" fmla="*/ 9 w 107"/>
                <a:gd name="T17" fmla="*/ 82 h 83"/>
                <a:gd name="T18" fmla="*/ 15 w 107"/>
                <a:gd name="T19" fmla="*/ 74 h 83"/>
                <a:gd name="T20" fmla="*/ 15 w 107"/>
                <a:gd name="T21" fmla="*/ 40 h 83"/>
                <a:gd name="T22" fmla="*/ 24 w 107"/>
                <a:gd name="T23" fmla="*/ 25 h 83"/>
                <a:gd name="T24" fmla="*/ 34 w 107"/>
                <a:gd name="T25" fmla="*/ 18 h 83"/>
                <a:gd name="T26" fmla="*/ 34 w 107"/>
                <a:gd name="T27" fmla="*/ 9 h 83"/>
                <a:gd name="T28" fmla="*/ 56 w 107"/>
                <a:gd name="T29" fmla="*/ 18 h 83"/>
                <a:gd name="T30" fmla="*/ 56 w 107"/>
                <a:gd name="T31" fmla="*/ 34 h 83"/>
                <a:gd name="T32" fmla="*/ 49 w 107"/>
                <a:gd name="T33" fmla="*/ 50 h 83"/>
                <a:gd name="T34" fmla="*/ 65 w 107"/>
                <a:gd name="T35" fmla="*/ 40 h 83"/>
                <a:gd name="T36" fmla="*/ 65 w 107"/>
                <a:gd name="T37" fmla="*/ 59 h 83"/>
                <a:gd name="T38" fmla="*/ 81 w 107"/>
                <a:gd name="T39" fmla="*/ 50 h 83"/>
                <a:gd name="T40" fmla="*/ 81 w 107"/>
                <a:gd name="T41" fmla="*/ 18 h 83"/>
                <a:gd name="T42" fmla="*/ 97 w 107"/>
                <a:gd name="T43" fmla="*/ 34 h 83"/>
                <a:gd name="T44" fmla="*/ 106 w 107"/>
                <a:gd name="T45" fmla="*/ 25 h 83"/>
                <a:gd name="T46" fmla="*/ 89 w 107"/>
                <a:gd name="T47" fmla="*/ 9 h 83"/>
                <a:gd name="T48" fmla="*/ 49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3"/>
                <a:gd name="T77" fmla="*/ 107 w 107"/>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586" name="Freeform 58"/>
            <p:cNvSpPr>
              <a:spLocks/>
            </p:cNvSpPr>
            <p:nvPr>
              <p:custDataLst>
                <p:tags r:id="rId46"/>
              </p:custDataLst>
            </p:nvPr>
          </p:nvSpPr>
          <p:spPr bwMode="auto">
            <a:xfrm>
              <a:off x="2530" y="2132"/>
              <a:ext cx="93" cy="72"/>
            </a:xfrm>
            <a:custGeom>
              <a:avLst/>
              <a:gdLst>
                <a:gd name="T0" fmla="*/ 49 w 107"/>
                <a:gd name="T1" fmla="*/ 0 h 83"/>
                <a:gd name="T2" fmla="*/ 49 w 107"/>
                <a:gd name="T3" fmla="*/ 9 h 83"/>
                <a:gd name="T4" fmla="*/ 9 w 107"/>
                <a:gd name="T5" fmla="*/ 9 h 83"/>
                <a:gd name="T6" fmla="*/ 0 w 107"/>
                <a:gd name="T7" fmla="*/ 34 h 83"/>
                <a:gd name="T8" fmla="*/ 9 w 107"/>
                <a:gd name="T9" fmla="*/ 25 h 83"/>
                <a:gd name="T10" fmla="*/ 0 w 107"/>
                <a:gd name="T11" fmla="*/ 59 h 83"/>
                <a:gd name="T12" fmla="*/ 0 w 107"/>
                <a:gd name="T13" fmla="*/ 74 h 83"/>
                <a:gd name="T14" fmla="*/ 0 w 107"/>
                <a:gd name="T15" fmla="*/ 82 h 83"/>
                <a:gd name="T16" fmla="*/ 9 w 107"/>
                <a:gd name="T17" fmla="*/ 82 h 83"/>
                <a:gd name="T18" fmla="*/ 15 w 107"/>
                <a:gd name="T19" fmla="*/ 74 h 83"/>
                <a:gd name="T20" fmla="*/ 15 w 107"/>
                <a:gd name="T21" fmla="*/ 40 h 83"/>
                <a:gd name="T22" fmla="*/ 24 w 107"/>
                <a:gd name="T23" fmla="*/ 25 h 83"/>
                <a:gd name="T24" fmla="*/ 34 w 107"/>
                <a:gd name="T25" fmla="*/ 18 h 83"/>
                <a:gd name="T26" fmla="*/ 34 w 107"/>
                <a:gd name="T27" fmla="*/ 9 h 83"/>
                <a:gd name="T28" fmla="*/ 56 w 107"/>
                <a:gd name="T29" fmla="*/ 18 h 83"/>
                <a:gd name="T30" fmla="*/ 56 w 107"/>
                <a:gd name="T31" fmla="*/ 34 h 83"/>
                <a:gd name="T32" fmla="*/ 49 w 107"/>
                <a:gd name="T33" fmla="*/ 50 h 83"/>
                <a:gd name="T34" fmla="*/ 65 w 107"/>
                <a:gd name="T35" fmla="*/ 40 h 83"/>
                <a:gd name="T36" fmla="*/ 65 w 107"/>
                <a:gd name="T37" fmla="*/ 59 h 83"/>
                <a:gd name="T38" fmla="*/ 81 w 107"/>
                <a:gd name="T39" fmla="*/ 50 h 83"/>
                <a:gd name="T40" fmla="*/ 81 w 107"/>
                <a:gd name="T41" fmla="*/ 18 h 83"/>
                <a:gd name="T42" fmla="*/ 97 w 107"/>
                <a:gd name="T43" fmla="*/ 34 h 83"/>
                <a:gd name="T44" fmla="*/ 106 w 107"/>
                <a:gd name="T45" fmla="*/ 25 h 83"/>
                <a:gd name="T46" fmla="*/ 89 w 107"/>
                <a:gd name="T47" fmla="*/ 9 h 83"/>
                <a:gd name="T48" fmla="*/ 49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3"/>
                <a:gd name="T77" fmla="*/ 107 w 107"/>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87" name="Freeform 59"/>
            <p:cNvSpPr>
              <a:spLocks/>
            </p:cNvSpPr>
            <p:nvPr>
              <p:custDataLst>
                <p:tags r:id="rId47"/>
              </p:custDataLst>
            </p:nvPr>
          </p:nvSpPr>
          <p:spPr bwMode="auto">
            <a:xfrm>
              <a:off x="2482" y="2084"/>
              <a:ext cx="84" cy="43"/>
            </a:xfrm>
            <a:custGeom>
              <a:avLst/>
              <a:gdLst>
                <a:gd name="T0" fmla="*/ 96 w 97"/>
                <a:gd name="T1" fmla="*/ 48 h 49"/>
                <a:gd name="T2" fmla="*/ 90 w 97"/>
                <a:gd name="T3" fmla="*/ 48 h 49"/>
                <a:gd name="T4" fmla="*/ 65 w 97"/>
                <a:gd name="T5" fmla="*/ 48 h 49"/>
                <a:gd name="T6" fmla="*/ 56 w 97"/>
                <a:gd name="T7" fmla="*/ 40 h 49"/>
                <a:gd name="T8" fmla="*/ 47 w 97"/>
                <a:gd name="T9" fmla="*/ 48 h 49"/>
                <a:gd name="T10" fmla="*/ 47 w 97"/>
                <a:gd name="T11" fmla="*/ 40 h 49"/>
                <a:gd name="T12" fmla="*/ 24 w 97"/>
                <a:gd name="T13" fmla="*/ 48 h 49"/>
                <a:gd name="T14" fmla="*/ 15 w 97"/>
                <a:gd name="T15" fmla="*/ 40 h 49"/>
                <a:gd name="T16" fmla="*/ 0 w 97"/>
                <a:gd name="T17" fmla="*/ 48 h 49"/>
                <a:gd name="T18" fmla="*/ 31 w 97"/>
                <a:gd name="T19" fmla="*/ 24 h 49"/>
                <a:gd name="T20" fmla="*/ 56 w 97"/>
                <a:gd name="T21" fmla="*/ 0 h 49"/>
                <a:gd name="T22" fmla="*/ 71 w 97"/>
                <a:gd name="T23" fmla="*/ 8 h 49"/>
                <a:gd name="T24" fmla="*/ 80 w 97"/>
                <a:gd name="T25" fmla="*/ 24 h 49"/>
                <a:gd name="T26" fmla="*/ 90 w 97"/>
                <a:gd name="T27" fmla="*/ 24 h 49"/>
                <a:gd name="T28" fmla="*/ 96 w 97"/>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9"/>
                <a:gd name="T47" fmla="*/ 97 w 9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588" name="Freeform 60"/>
            <p:cNvSpPr>
              <a:spLocks/>
            </p:cNvSpPr>
            <p:nvPr>
              <p:custDataLst>
                <p:tags r:id="rId48"/>
              </p:custDataLst>
            </p:nvPr>
          </p:nvSpPr>
          <p:spPr bwMode="auto">
            <a:xfrm>
              <a:off x="2482" y="2084"/>
              <a:ext cx="84" cy="43"/>
            </a:xfrm>
            <a:custGeom>
              <a:avLst/>
              <a:gdLst>
                <a:gd name="T0" fmla="*/ 96 w 97"/>
                <a:gd name="T1" fmla="*/ 48 h 49"/>
                <a:gd name="T2" fmla="*/ 90 w 97"/>
                <a:gd name="T3" fmla="*/ 48 h 49"/>
                <a:gd name="T4" fmla="*/ 65 w 97"/>
                <a:gd name="T5" fmla="*/ 48 h 49"/>
                <a:gd name="T6" fmla="*/ 56 w 97"/>
                <a:gd name="T7" fmla="*/ 40 h 49"/>
                <a:gd name="T8" fmla="*/ 47 w 97"/>
                <a:gd name="T9" fmla="*/ 48 h 49"/>
                <a:gd name="T10" fmla="*/ 47 w 97"/>
                <a:gd name="T11" fmla="*/ 40 h 49"/>
                <a:gd name="T12" fmla="*/ 24 w 97"/>
                <a:gd name="T13" fmla="*/ 48 h 49"/>
                <a:gd name="T14" fmla="*/ 15 w 97"/>
                <a:gd name="T15" fmla="*/ 40 h 49"/>
                <a:gd name="T16" fmla="*/ 0 w 97"/>
                <a:gd name="T17" fmla="*/ 48 h 49"/>
                <a:gd name="T18" fmla="*/ 31 w 97"/>
                <a:gd name="T19" fmla="*/ 24 h 49"/>
                <a:gd name="T20" fmla="*/ 56 w 97"/>
                <a:gd name="T21" fmla="*/ 0 h 49"/>
                <a:gd name="T22" fmla="*/ 71 w 97"/>
                <a:gd name="T23" fmla="*/ 8 h 49"/>
                <a:gd name="T24" fmla="*/ 80 w 97"/>
                <a:gd name="T25" fmla="*/ 24 h 49"/>
                <a:gd name="T26" fmla="*/ 90 w 97"/>
                <a:gd name="T27" fmla="*/ 24 h 49"/>
                <a:gd name="T28" fmla="*/ 96 w 97"/>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9"/>
                <a:gd name="T47" fmla="*/ 97 w 9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89" name="Freeform 61"/>
            <p:cNvSpPr>
              <a:spLocks/>
            </p:cNvSpPr>
            <p:nvPr>
              <p:custDataLst>
                <p:tags r:id="rId49"/>
              </p:custDataLst>
            </p:nvPr>
          </p:nvSpPr>
          <p:spPr bwMode="auto">
            <a:xfrm>
              <a:off x="2579" y="2182"/>
              <a:ext cx="50" cy="22"/>
            </a:xfrm>
            <a:custGeom>
              <a:avLst/>
              <a:gdLst>
                <a:gd name="T0" fmla="*/ 0 w 59"/>
                <a:gd name="T1" fmla="*/ 23 h 24"/>
                <a:gd name="T2" fmla="*/ 18 w 59"/>
                <a:gd name="T3" fmla="*/ 15 h 24"/>
                <a:gd name="T4" fmla="*/ 25 w 59"/>
                <a:gd name="T5" fmla="*/ 6 h 24"/>
                <a:gd name="T6" fmla="*/ 58 w 59"/>
                <a:gd name="T7" fmla="*/ 0 h 24"/>
                <a:gd name="T8" fmla="*/ 25 w 59"/>
                <a:gd name="T9" fmla="*/ 23 h 24"/>
                <a:gd name="T10" fmla="*/ 9 w 59"/>
                <a:gd name="T11" fmla="*/ 23 h 24"/>
                <a:gd name="T12" fmla="*/ 0 w 59"/>
                <a:gd name="T13" fmla="*/ 23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0" y="23"/>
                  </a:moveTo>
                  <a:lnTo>
                    <a:pt x="18" y="15"/>
                  </a:lnTo>
                  <a:lnTo>
                    <a:pt x="25" y="6"/>
                  </a:lnTo>
                  <a:lnTo>
                    <a:pt x="58" y="0"/>
                  </a:lnTo>
                  <a:lnTo>
                    <a:pt x="25" y="23"/>
                  </a:lnTo>
                  <a:lnTo>
                    <a:pt x="9" y="23"/>
                  </a:lnTo>
                  <a:lnTo>
                    <a:pt x="0" y="23"/>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590" name="Freeform 62"/>
            <p:cNvSpPr>
              <a:spLocks/>
            </p:cNvSpPr>
            <p:nvPr>
              <p:custDataLst>
                <p:tags r:id="rId50"/>
              </p:custDataLst>
            </p:nvPr>
          </p:nvSpPr>
          <p:spPr bwMode="auto">
            <a:xfrm>
              <a:off x="2579" y="2182"/>
              <a:ext cx="50" cy="22"/>
            </a:xfrm>
            <a:custGeom>
              <a:avLst/>
              <a:gdLst>
                <a:gd name="T0" fmla="*/ 0 w 59"/>
                <a:gd name="T1" fmla="*/ 23 h 24"/>
                <a:gd name="T2" fmla="*/ 18 w 59"/>
                <a:gd name="T3" fmla="*/ 15 h 24"/>
                <a:gd name="T4" fmla="*/ 25 w 59"/>
                <a:gd name="T5" fmla="*/ 6 h 24"/>
                <a:gd name="T6" fmla="*/ 58 w 59"/>
                <a:gd name="T7" fmla="*/ 0 h 24"/>
                <a:gd name="T8" fmla="*/ 25 w 59"/>
                <a:gd name="T9" fmla="*/ 23 h 24"/>
                <a:gd name="T10" fmla="*/ 9 w 59"/>
                <a:gd name="T11" fmla="*/ 23 h 24"/>
                <a:gd name="T12" fmla="*/ 0 w 59"/>
                <a:gd name="T13" fmla="*/ 23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0" y="23"/>
                  </a:moveTo>
                  <a:lnTo>
                    <a:pt x="18" y="15"/>
                  </a:lnTo>
                  <a:lnTo>
                    <a:pt x="25" y="6"/>
                  </a:lnTo>
                  <a:lnTo>
                    <a:pt x="58" y="0"/>
                  </a:lnTo>
                  <a:lnTo>
                    <a:pt x="25" y="23"/>
                  </a:lnTo>
                  <a:lnTo>
                    <a:pt x="9" y="23"/>
                  </a:lnTo>
                  <a:lnTo>
                    <a:pt x="0" y="23"/>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91" name="Freeform 63"/>
            <p:cNvSpPr>
              <a:spLocks/>
            </p:cNvSpPr>
            <p:nvPr>
              <p:custDataLst>
                <p:tags r:id="rId51"/>
              </p:custDataLst>
            </p:nvPr>
          </p:nvSpPr>
          <p:spPr bwMode="auto">
            <a:xfrm>
              <a:off x="2629" y="2161"/>
              <a:ext cx="29" cy="14"/>
            </a:xfrm>
            <a:custGeom>
              <a:avLst/>
              <a:gdLst>
                <a:gd name="T0" fmla="*/ 0 w 33"/>
                <a:gd name="T1" fmla="*/ 16 h 17"/>
                <a:gd name="T2" fmla="*/ 0 w 33"/>
                <a:gd name="T3" fmla="*/ 6 h 17"/>
                <a:gd name="T4" fmla="*/ 23 w 33"/>
                <a:gd name="T5" fmla="*/ 6 h 17"/>
                <a:gd name="T6" fmla="*/ 32 w 33"/>
                <a:gd name="T7" fmla="*/ 0 h 17"/>
                <a:gd name="T8" fmla="*/ 32 w 33"/>
                <a:gd name="T9" fmla="*/ 16 h 17"/>
                <a:gd name="T10" fmla="*/ 0 w 33"/>
                <a:gd name="T11" fmla="*/ 16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16"/>
                  </a:moveTo>
                  <a:lnTo>
                    <a:pt x="0" y="6"/>
                  </a:lnTo>
                  <a:lnTo>
                    <a:pt x="23" y="6"/>
                  </a:lnTo>
                  <a:lnTo>
                    <a:pt x="32" y="0"/>
                  </a:lnTo>
                  <a:lnTo>
                    <a:pt x="32" y="16"/>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592" name="Freeform 64"/>
            <p:cNvSpPr>
              <a:spLocks/>
            </p:cNvSpPr>
            <p:nvPr>
              <p:custDataLst>
                <p:tags r:id="rId52"/>
              </p:custDataLst>
            </p:nvPr>
          </p:nvSpPr>
          <p:spPr bwMode="auto">
            <a:xfrm>
              <a:off x="2629" y="2161"/>
              <a:ext cx="29" cy="14"/>
            </a:xfrm>
            <a:custGeom>
              <a:avLst/>
              <a:gdLst>
                <a:gd name="T0" fmla="*/ 0 w 33"/>
                <a:gd name="T1" fmla="*/ 16 h 17"/>
                <a:gd name="T2" fmla="*/ 0 w 33"/>
                <a:gd name="T3" fmla="*/ 6 h 17"/>
                <a:gd name="T4" fmla="*/ 23 w 33"/>
                <a:gd name="T5" fmla="*/ 6 h 17"/>
                <a:gd name="T6" fmla="*/ 32 w 33"/>
                <a:gd name="T7" fmla="*/ 0 h 17"/>
                <a:gd name="T8" fmla="*/ 32 w 33"/>
                <a:gd name="T9" fmla="*/ 16 h 17"/>
                <a:gd name="T10" fmla="*/ 0 w 33"/>
                <a:gd name="T11" fmla="*/ 16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16"/>
                  </a:moveTo>
                  <a:lnTo>
                    <a:pt x="0" y="6"/>
                  </a:lnTo>
                  <a:lnTo>
                    <a:pt x="23" y="6"/>
                  </a:lnTo>
                  <a:lnTo>
                    <a:pt x="32" y="0"/>
                  </a:lnTo>
                  <a:lnTo>
                    <a:pt x="32" y="16"/>
                  </a:lnTo>
                  <a:lnTo>
                    <a:pt x="0" y="1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93" name="Freeform 65"/>
            <p:cNvSpPr>
              <a:spLocks/>
            </p:cNvSpPr>
            <p:nvPr>
              <p:custDataLst>
                <p:tags r:id="rId53"/>
              </p:custDataLst>
            </p:nvPr>
          </p:nvSpPr>
          <p:spPr bwMode="auto">
            <a:xfrm>
              <a:off x="3689" y="2077"/>
              <a:ext cx="62" cy="28"/>
            </a:xfrm>
            <a:custGeom>
              <a:avLst/>
              <a:gdLst>
                <a:gd name="T0" fmla="*/ 71 w 72"/>
                <a:gd name="T1" fmla="*/ 8 h 33"/>
                <a:gd name="T2" fmla="*/ 55 w 72"/>
                <a:gd name="T3" fmla="*/ 0 h 33"/>
                <a:gd name="T4" fmla="*/ 40 w 72"/>
                <a:gd name="T5" fmla="*/ 8 h 33"/>
                <a:gd name="T6" fmla="*/ 31 w 72"/>
                <a:gd name="T7" fmla="*/ 0 h 33"/>
                <a:gd name="T8" fmla="*/ 23 w 72"/>
                <a:gd name="T9" fmla="*/ 0 h 33"/>
                <a:gd name="T10" fmla="*/ 0 w 72"/>
                <a:gd name="T11" fmla="*/ 16 h 33"/>
                <a:gd name="T12" fmla="*/ 0 w 72"/>
                <a:gd name="T13" fmla="*/ 32 h 33"/>
                <a:gd name="T14" fmla="*/ 15 w 72"/>
                <a:gd name="T15" fmla="*/ 32 h 33"/>
                <a:gd name="T16" fmla="*/ 46 w 72"/>
                <a:gd name="T17" fmla="*/ 16 h 33"/>
                <a:gd name="T18" fmla="*/ 64 w 72"/>
                <a:gd name="T19" fmla="*/ 23 h 33"/>
                <a:gd name="T20" fmla="*/ 71 w 72"/>
                <a:gd name="T21" fmla="*/ 8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594" name="Freeform 66"/>
            <p:cNvSpPr>
              <a:spLocks/>
            </p:cNvSpPr>
            <p:nvPr>
              <p:custDataLst>
                <p:tags r:id="rId54"/>
              </p:custDataLst>
            </p:nvPr>
          </p:nvSpPr>
          <p:spPr bwMode="auto">
            <a:xfrm>
              <a:off x="3689" y="2077"/>
              <a:ext cx="62" cy="28"/>
            </a:xfrm>
            <a:custGeom>
              <a:avLst/>
              <a:gdLst>
                <a:gd name="T0" fmla="*/ 71 w 72"/>
                <a:gd name="T1" fmla="*/ 8 h 33"/>
                <a:gd name="T2" fmla="*/ 55 w 72"/>
                <a:gd name="T3" fmla="*/ 0 h 33"/>
                <a:gd name="T4" fmla="*/ 40 w 72"/>
                <a:gd name="T5" fmla="*/ 8 h 33"/>
                <a:gd name="T6" fmla="*/ 31 w 72"/>
                <a:gd name="T7" fmla="*/ 0 h 33"/>
                <a:gd name="T8" fmla="*/ 23 w 72"/>
                <a:gd name="T9" fmla="*/ 0 h 33"/>
                <a:gd name="T10" fmla="*/ 0 w 72"/>
                <a:gd name="T11" fmla="*/ 16 h 33"/>
                <a:gd name="T12" fmla="*/ 0 w 72"/>
                <a:gd name="T13" fmla="*/ 32 h 33"/>
                <a:gd name="T14" fmla="*/ 15 w 72"/>
                <a:gd name="T15" fmla="*/ 32 h 33"/>
                <a:gd name="T16" fmla="*/ 46 w 72"/>
                <a:gd name="T17" fmla="*/ 16 h 33"/>
                <a:gd name="T18" fmla="*/ 64 w 72"/>
                <a:gd name="T19" fmla="*/ 23 h 33"/>
                <a:gd name="T20" fmla="*/ 71 w 72"/>
                <a:gd name="T21" fmla="*/ 8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1182" name="Freeform 67"/>
            <p:cNvSpPr>
              <a:spLocks/>
            </p:cNvSpPr>
            <p:nvPr>
              <p:custDataLst>
                <p:tags r:id="rId55"/>
              </p:custDataLst>
            </p:nvPr>
          </p:nvSpPr>
          <p:spPr bwMode="auto">
            <a:xfrm>
              <a:off x="3800" y="1300"/>
              <a:ext cx="1809" cy="901"/>
            </a:xfrm>
            <a:custGeom>
              <a:avLst/>
              <a:gdLst/>
              <a:ahLst/>
              <a:cxnLst>
                <a:cxn ang="0">
                  <a:pos x="1030" y="210"/>
                </a:cxn>
                <a:cxn ang="0">
                  <a:pos x="1014" y="73"/>
                </a:cxn>
                <a:cxn ang="0">
                  <a:pos x="949" y="73"/>
                </a:cxn>
                <a:cxn ang="0">
                  <a:pos x="682" y="218"/>
                </a:cxn>
                <a:cxn ang="0">
                  <a:pos x="640" y="266"/>
                </a:cxn>
                <a:cxn ang="0">
                  <a:pos x="608" y="340"/>
                </a:cxn>
                <a:cxn ang="0">
                  <a:pos x="560" y="477"/>
                </a:cxn>
                <a:cxn ang="0">
                  <a:pos x="585" y="250"/>
                </a:cxn>
                <a:cxn ang="0">
                  <a:pos x="511" y="372"/>
                </a:cxn>
                <a:cxn ang="0">
                  <a:pos x="438" y="396"/>
                </a:cxn>
                <a:cxn ang="0">
                  <a:pos x="349" y="396"/>
                </a:cxn>
                <a:cxn ang="0">
                  <a:pos x="243" y="412"/>
                </a:cxn>
                <a:cxn ang="0">
                  <a:pos x="194" y="486"/>
                </a:cxn>
                <a:cxn ang="0">
                  <a:pos x="122" y="558"/>
                </a:cxn>
                <a:cxn ang="0">
                  <a:pos x="147" y="493"/>
                </a:cxn>
                <a:cxn ang="0">
                  <a:pos x="63" y="364"/>
                </a:cxn>
                <a:cxn ang="0">
                  <a:pos x="41" y="501"/>
                </a:cxn>
                <a:cxn ang="0">
                  <a:pos x="32" y="632"/>
                </a:cxn>
                <a:cxn ang="0">
                  <a:pos x="0" y="688"/>
                </a:cxn>
                <a:cxn ang="0">
                  <a:pos x="48" y="769"/>
                </a:cxn>
                <a:cxn ang="0">
                  <a:pos x="57" y="825"/>
                </a:cxn>
                <a:cxn ang="0">
                  <a:pos x="105" y="859"/>
                </a:cxn>
                <a:cxn ang="0">
                  <a:pos x="153" y="922"/>
                </a:cxn>
                <a:cxn ang="0">
                  <a:pos x="147" y="962"/>
                </a:cxn>
                <a:cxn ang="0">
                  <a:pos x="234" y="1021"/>
                </a:cxn>
                <a:cxn ang="0">
                  <a:pos x="259" y="1002"/>
                </a:cxn>
                <a:cxn ang="0">
                  <a:pos x="275" y="955"/>
                </a:cxn>
                <a:cxn ang="0">
                  <a:pos x="275" y="890"/>
                </a:cxn>
                <a:cxn ang="0">
                  <a:pos x="340" y="859"/>
                </a:cxn>
                <a:cxn ang="0">
                  <a:pos x="446" y="859"/>
                </a:cxn>
                <a:cxn ang="0">
                  <a:pos x="454" y="810"/>
                </a:cxn>
                <a:cxn ang="0">
                  <a:pos x="567" y="800"/>
                </a:cxn>
                <a:cxn ang="0">
                  <a:pos x="640" y="794"/>
                </a:cxn>
                <a:cxn ang="0">
                  <a:pos x="747" y="890"/>
                </a:cxn>
                <a:cxn ang="0">
                  <a:pos x="859" y="882"/>
                </a:cxn>
                <a:cxn ang="0">
                  <a:pos x="973" y="882"/>
                </a:cxn>
                <a:cxn ang="0">
                  <a:pos x="1120" y="882"/>
                </a:cxn>
                <a:cxn ang="0">
                  <a:pos x="1200" y="841"/>
                </a:cxn>
                <a:cxn ang="0">
                  <a:pos x="1290" y="899"/>
                </a:cxn>
                <a:cxn ang="0">
                  <a:pos x="1379" y="939"/>
                </a:cxn>
                <a:cxn ang="0">
                  <a:pos x="1347" y="1012"/>
                </a:cxn>
                <a:cxn ang="0">
                  <a:pos x="1461" y="850"/>
                </a:cxn>
                <a:cxn ang="0">
                  <a:pos x="1419" y="800"/>
                </a:cxn>
                <a:cxn ang="0">
                  <a:pos x="1518" y="679"/>
                </a:cxn>
                <a:cxn ang="0">
                  <a:pos x="1598" y="679"/>
                </a:cxn>
                <a:cxn ang="0">
                  <a:pos x="1704" y="614"/>
                </a:cxn>
                <a:cxn ang="0">
                  <a:pos x="1754" y="608"/>
                </a:cxn>
                <a:cxn ang="0">
                  <a:pos x="1663" y="874"/>
                </a:cxn>
                <a:cxn ang="0">
                  <a:pos x="1729" y="769"/>
                </a:cxn>
                <a:cxn ang="0">
                  <a:pos x="1744" y="688"/>
                </a:cxn>
                <a:cxn ang="0">
                  <a:pos x="1817" y="655"/>
                </a:cxn>
                <a:cxn ang="0">
                  <a:pos x="1938" y="551"/>
                </a:cxn>
                <a:cxn ang="0">
                  <a:pos x="1963" y="493"/>
                </a:cxn>
                <a:cxn ang="0">
                  <a:pos x="2061" y="526"/>
                </a:cxn>
                <a:cxn ang="0">
                  <a:pos x="1956" y="396"/>
                </a:cxn>
                <a:cxn ang="0">
                  <a:pos x="1809" y="372"/>
                </a:cxn>
                <a:cxn ang="0">
                  <a:pos x="1711" y="372"/>
                </a:cxn>
                <a:cxn ang="0">
                  <a:pos x="1598" y="307"/>
                </a:cxn>
                <a:cxn ang="0">
                  <a:pos x="1436" y="275"/>
                </a:cxn>
                <a:cxn ang="0">
                  <a:pos x="1322" y="324"/>
                </a:cxn>
                <a:cxn ang="0">
                  <a:pos x="1225" y="225"/>
                </a:cxn>
                <a:cxn ang="0">
                  <a:pos x="1063" y="194"/>
                </a:cxn>
              </a:cxnLst>
              <a:rect l="0" t="0" r="r" b="b"/>
              <a:pathLst>
                <a:path w="2093" h="1044">
                  <a:moveTo>
                    <a:pt x="1063" y="194"/>
                  </a:moveTo>
                  <a:lnTo>
                    <a:pt x="1055" y="201"/>
                  </a:lnTo>
                  <a:lnTo>
                    <a:pt x="1063" y="218"/>
                  </a:lnTo>
                  <a:lnTo>
                    <a:pt x="1030" y="235"/>
                  </a:lnTo>
                  <a:lnTo>
                    <a:pt x="1023" y="235"/>
                  </a:lnTo>
                  <a:lnTo>
                    <a:pt x="1030" y="210"/>
                  </a:lnTo>
                  <a:lnTo>
                    <a:pt x="1111" y="138"/>
                  </a:lnTo>
                  <a:lnTo>
                    <a:pt x="1111" y="88"/>
                  </a:lnTo>
                  <a:lnTo>
                    <a:pt x="1080" y="57"/>
                  </a:lnTo>
                  <a:lnTo>
                    <a:pt x="1038" y="57"/>
                  </a:lnTo>
                  <a:lnTo>
                    <a:pt x="1038" y="73"/>
                  </a:lnTo>
                  <a:lnTo>
                    <a:pt x="1014" y="73"/>
                  </a:lnTo>
                  <a:lnTo>
                    <a:pt x="1030" y="41"/>
                  </a:lnTo>
                  <a:lnTo>
                    <a:pt x="989" y="33"/>
                  </a:lnTo>
                  <a:lnTo>
                    <a:pt x="1014" y="16"/>
                  </a:lnTo>
                  <a:lnTo>
                    <a:pt x="989" y="0"/>
                  </a:lnTo>
                  <a:lnTo>
                    <a:pt x="949" y="41"/>
                  </a:lnTo>
                  <a:lnTo>
                    <a:pt x="949" y="73"/>
                  </a:lnTo>
                  <a:lnTo>
                    <a:pt x="924" y="73"/>
                  </a:lnTo>
                  <a:lnTo>
                    <a:pt x="852" y="88"/>
                  </a:lnTo>
                  <a:lnTo>
                    <a:pt x="787" y="128"/>
                  </a:lnTo>
                  <a:lnTo>
                    <a:pt x="762" y="162"/>
                  </a:lnTo>
                  <a:lnTo>
                    <a:pt x="769" y="201"/>
                  </a:lnTo>
                  <a:lnTo>
                    <a:pt x="682" y="218"/>
                  </a:lnTo>
                  <a:lnTo>
                    <a:pt x="688" y="266"/>
                  </a:lnTo>
                  <a:lnTo>
                    <a:pt x="713" y="290"/>
                  </a:lnTo>
                  <a:lnTo>
                    <a:pt x="697" y="299"/>
                  </a:lnTo>
                  <a:lnTo>
                    <a:pt x="673" y="266"/>
                  </a:lnTo>
                  <a:lnTo>
                    <a:pt x="648" y="259"/>
                  </a:lnTo>
                  <a:lnTo>
                    <a:pt x="640" y="266"/>
                  </a:lnTo>
                  <a:lnTo>
                    <a:pt x="625" y="250"/>
                  </a:lnTo>
                  <a:lnTo>
                    <a:pt x="608" y="235"/>
                  </a:lnTo>
                  <a:lnTo>
                    <a:pt x="608" y="243"/>
                  </a:lnTo>
                  <a:lnTo>
                    <a:pt x="616" y="266"/>
                  </a:lnTo>
                  <a:lnTo>
                    <a:pt x="591" y="307"/>
                  </a:lnTo>
                  <a:lnTo>
                    <a:pt x="608" y="340"/>
                  </a:lnTo>
                  <a:lnTo>
                    <a:pt x="600" y="372"/>
                  </a:lnTo>
                  <a:lnTo>
                    <a:pt x="600" y="396"/>
                  </a:lnTo>
                  <a:lnTo>
                    <a:pt x="608" y="405"/>
                  </a:lnTo>
                  <a:lnTo>
                    <a:pt x="616" y="446"/>
                  </a:lnTo>
                  <a:lnTo>
                    <a:pt x="567" y="486"/>
                  </a:lnTo>
                  <a:lnTo>
                    <a:pt x="560" y="477"/>
                  </a:lnTo>
                  <a:lnTo>
                    <a:pt x="591" y="437"/>
                  </a:lnTo>
                  <a:lnTo>
                    <a:pt x="600" y="412"/>
                  </a:lnTo>
                  <a:lnTo>
                    <a:pt x="585" y="396"/>
                  </a:lnTo>
                  <a:lnTo>
                    <a:pt x="585" y="315"/>
                  </a:lnTo>
                  <a:lnTo>
                    <a:pt x="576" y="299"/>
                  </a:lnTo>
                  <a:lnTo>
                    <a:pt x="585" y="250"/>
                  </a:lnTo>
                  <a:lnTo>
                    <a:pt x="567" y="243"/>
                  </a:lnTo>
                  <a:lnTo>
                    <a:pt x="576" y="235"/>
                  </a:lnTo>
                  <a:lnTo>
                    <a:pt x="567" y="218"/>
                  </a:lnTo>
                  <a:lnTo>
                    <a:pt x="551" y="225"/>
                  </a:lnTo>
                  <a:lnTo>
                    <a:pt x="511" y="331"/>
                  </a:lnTo>
                  <a:lnTo>
                    <a:pt x="511" y="372"/>
                  </a:lnTo>
                  <a:lnTo>
                    <a:pt x="535" y="405"/>
                  </a:lnTo>
                  <a:lnTo>
                    <a:pt x="535" y="421"/>
                  </a:lnTo>
                  <a:lnTo>
                    <a:pt x="511" y="405"/>
                  </a:lnTo>
                  <a:lnTo>
                    <a:pt x="414" y="340"/>
                  </a:lnTo>
                  <a:lnTo>
                    <a:pt x="405" y="356"/>
                  </a:lnTo>
                  <a:lnTo>
                    <a:pt x="438" y="396"/>
                  </a:lnTo>
                  <a:lnTo>
                    <a:pt x="421" y="405"/>
                  </a:lnTo>
                  <a:lnTo>
                    <a:pt x="414" y="396"/>
                  </a:lnTo>
                  <a:lnTo>
                    <a:pt x="364" y="412"/>
                  </a:lnTo>
                  <a:lnTo>
                    <a:pt x="356" y="427"/>
                  </a:lnTo>
                  <a:lnTo>
                    <a:pt x="349" y="412"/>
                  </a:lnTo>
                  <a:lnTo>
                    <a:pt x="349" y="396"/>
                  </a:lnTo>
                  <a:lnTo>
                    <a:pt x="267" y="446"/>
                  </a:lnTo>
                  <a:lnTo>
                    <a:pt x="267" y="461"/>
                  </a:lnTo>
                  <a:lnTo>
                    <a:pt x="250" y="469"/>
                  </a:lnTo>
                  <a:lnTo>
                    <a:pt x="227" y="452"/>
                  </a:lnTo>
                  <a:lnTo>
                    <a:pt x="250" y="437"/>
                  </a:lnTo>
                  <a:lnTo>
                    <a:pt x="243" y="412"/>
                  </a:lnTo>
                  <a:lnTo>
                    <a:pt x="210" y="405"/>
                  </a:lnTo>
                  <a:lnTo>
                    <a:pt x="219" y="421"/>
                  </a:lnTo>
                  <a:lnTo>
                    <a:pt x="219" y="461"/>
                  </a:lnTo>
                  <a:lnTo>
                    <a:pt x="227" y="477"/>
                  </a:lnTo>
                  <a:lnTo>
                    <a:pt x="219" y="493"/>
                  </a:lnTo>
                  <a:lnTo>
                    <a:pt x="194" y="486"/>
                  </a:lnTo>
                  <a:lnTo>
                    <a:pt x="162" y="509"/>
                  </a:lnTo>
                  <a:lnTo>
                    <a:pt x="178" y="542"/>
                  </a:lnTo>
                  <a:lnTo>
                    <a:pt x="128" y="526"/>
                  </a:lnTo>
                  <a:lnTo>
                    <a:pt x="122" y="533"/>
                  </a:lnTo>
                  <a:lnTo>
                    <a:pt x="138" y="558"/>
                  </a:lnTo>
                  <a:lnTo>
                    <a:pt x="122" y="558"/>
                  </a:lnTo>
                  <a:lnTo>
                    <a:pt x="97" y="542"/>
                  </a:lnTo>
                  <a:lnTo>
                    <a:pt x="97" y="493"/>
                  </a:lnTo>
                  <a:lnTo>
                    <a:pt x="73" y="477"/>
                  </a:lnTo>
                  <a:lnTo>
                    <a:pt x="63" y="461"/>
                  </a:lnTo>
                  <a:lnTo>
                    <a:pt x="81" y="469"/>
                  </a:lnTo>
                  <a:lnTo>
                    <a:pt x="147" y="493"/>
                  </a:lnTo>
                  <a:lnTo>
                    <a:pt x="187" y="469"/>
                  </a:lnTo>
                  <a:lnTo>
                    <a:pt x="178" y="446"/>
                  </a:lnTo>
                  <a:lnTo>
                    <a:pt x="128" y="396"/>
                  </a:lnTo>
                  <a:lnTo>
                    <a:pt x="81" y="380"/>
                  </a:lnTo>
                  <a:lnTo>
                    <a:pt x="81" y="372"/>
                  </a:lnTo>
                  <a:lnTo>
                    <a:pt x="63" y="364"/>
                  </a:lnTo>
                  <a:lnTo>
                    <a:pt x="48" y="372"/>
                  </a:lnTo>
                  <a:lnTo>
                    <a:pt x="23" y="396"/>
                  </a:lnTo>
                  <a:lnTo>
                    <a:pt x="23" y="421"/>
                  </a:lnTo>
                  <a:lnTo>
                    <a:pt x="41" y="437"/>
                  </a:lnTo>
                  <a:lnTo>
                    <a:pt x="32" y="461"/>
                  </a:lnTo>
                  <a:lnTo>
                    <a:pt x="41" y="501"/>
                  </a:lnTo>
                  <a:lnTo>
                    <a:pt x="32" y="526"/>
                  </a:lnTo>
                  <a:lnTo>
                    <a:pt x="48" y="551"/>
                  </a:lnTo>
                  <a:lnTo>
                    <a:pt x="41" y="566"/>
                  </a:lnTo>
                  <a:lnTo>
                    <a:pt x="57" y="583"/>
                  </a:lnTo>
                  <a:lnTo>
                    <a:pt x="57" y="591"/>
                  </a:lnTo>
                  <a:lnTo>
                    <a:pt x="32" y="632"/>
                  </a:lnTo>
                  <a:lnTo>
                    <a:pt x="8" y="648"/>
                  </a:lnTo>
                  <a:lnTo>
                    <a:pt x="16" y="648"/>
                  </a:lnTo>
                  <a:lnTo>
                    <a:pt x="32" y="663"/>
                  </a:lnTo>
                  <a:lnTo>
                    <a:pt x="16" y="679"/>
                  </a:lnTo>
                  <a:lnTo>
                    <a:pt x="8" y="688"/>
                  </a:lnTo>
                  <a:lnTo>
                    <a:pt x="0" y="688"/>
                  </a:lnTo>
                  <a:lnTo>
                    <a:pt x="8" y="713"/>
                  </a:lnTo>
                  <a:lnTo>
                    <a:pt x="8" y="720"/>
                  </a:lnTo>
                  <a:lnTo>
                    <a:pt x="8" y="736"/>
                  </a:lnTo>
                  <a:lnTo>
                    <a:pt x="16" y="753"/>
                  </a:lnTo>
                  <a:lnTo>
                    <a:pt x="41" y="760"/>
                  </a:lnTo>
                  <a:lnTo>
                    <a:pt x="48" y="769"/>
                  </a:lnTo>
                  <a:lnTo>
                    <a:pt x="48" y="785"/>
                  </a:lnTo>
                  <a:lnTo>
                    <a:pt x="63" y="810"/>
                  </a:lnTo>
                  <a:lnTo>
                    <a:pt x="73" y="810"/>
                  </a:lnTo>
                  <a:lnTo>
                    <a:pt x="63" y="825"/>
                  </a:lnTo>
                  <a:lnTo>
                    <a:pt x="57" y="818"/>
                  </a:lnTo>
                  <a:lnTo>
                    <a:pt x="57" y="825"/>
                  </a:lnTo>
                  <a:lnTo>
                    <a:pt x="63" y="841"/>
                  </a:lnTo>
                  <a:lnTo>
                    <a:pt x="88" y="841"/>
                  </a:lnTo>
                  <a:lnTo>
                    <a:pt x="97" y="850"/>
                  </a:lnTo>
                  <a:lnTo>
                    <a:pt x="88" y="850"/>
                  </a:lnTo>
                  <a:lnTo>
                    <a:pt x="97" y="859"/>
                  </a:lnTo>
                  <a:lnTo>
                    <a:pt x="105" y="859"/>
                  </a:lnTo>
                  <a:lnTo>
                    <a:pt x="113" y="874"/>
                  </a:lnTo>
                  <a:lnTo>
                    <a:pt x="122" y="882"/>
                  </a:lnTo>
                  <a:lnTo>
                    <a:pt x="128" y="874"/>
                  </a:lnTo>
                  <a:lnTo>
                    <a:pt x="170" y="899"/>
                  </a:lnTo>
                  <a:lnTo>
                    <a:pt x="162" y="931"/>
                  </a:lnTo>
                  <a:lnTo>
                    <a:pt x="153" y="922"/>
                  </a:lnTo>
                  <a:lnTo>
                    <a:pt x="147" y="931"/>
                  </a:lnTo>
                  <a:lnTo>
                    <a:pt x="147" y="947"/>
                  </a:lnTo>
                  <a:lnTo>
                    <a:pt x="153" y="939"/>
                  </a:lnTo>
                  <a:lnTo>
                    <a:pt x="162" y="947"/>
                  </a:lnTo>
                  <a:lnTo>
                    <a:pt x="138" y="955"/>
                  </a:lnTo>
                  <a:lnTo>
                    <a:pt x="147" y="962"/>
                  </a:lnTo>
                  <a:lnTo>
                    <a:pt x="128" y="980"/>
                  </a:lnTo>
                  <a:lnTo>
                    <a:pt x="128" y="980"/>
                  </a:lnTo>
                  <a:lnTo>
                    <a:pt x="162" y="1012"/>
                  </a:lnTo>
                  <a:lnTo>
                    <a:pt x="202" y="1012"/>
                  </a:lnTo>
                  <a:lnTo>
                    <a:pt x="219" y="1021"/>
                  </a:lnTo>
                  <a:lnTo>
                    <a:pt x="234" y="1021"/>
                  </a:lnTo>
                  <a:lnTo>
                    <a:pt x="250" y="1036"/>
                  </a:lnTo>
                  <a:lnTo>
                    <a:pt x="259" y="1044"/>
                  </a:lnTo>
                  <a:lnTo>
                    <a:pt x="267" y="1044"/>
                  </a:lnTo>
                  <a:lnTo>
                    <a:pt x="275" y="1036"/>
                  </a:lnTo>
                  <a:lnTo>
                    <a:pt x="259" y="1021"/>
                  </a:lnTo>
                  <a:lnTo>
                    <a:pt x="259" y="1002"/>
                  </a:lnTo>
                  <a:lnTo>
                    <a:pt x="250" y="987"/>
                  </a:lnTo>
                  <a:lnTo>
                    <a:pt x="267" y="962"/>
                  </a:lnTo>
                  <a:lnTo>
                    <a:pt x="275" y="971"/>
                  </a:lnTo>
                  <a:lnTo>
                    <a:pt x="284" y="962"/>
                  </a:lnTo>
                  <a:lnTo>
                    <a:pt x="284" y="955"/>
                  </a:lnTo>
                  <a:lnTo>
                    <a:pt x="275" y="955"/>
                  </a:lnTo>
                  <a:lnTo>
                    <a:pt x="284" y="947"/>
                  </a:lnTo>
                  <a:lnTo>
                    <a:pt x="275" y="931"/>
                  </a:lnTo>
                  <a:lnTo>
                    <a:pt x="259" y="931"/>
                  </a:lnTo>
                  <a:lnTo>
                    <a:pt x="250" y="915"/>
                  </a:lnTo>
                  <a:lnTo>
                    <a:pt x="259" y="874"/>
                  </a:lnTo>
                  <a:lnTo>
                    <a:pt x="275" y="890"/>
                  </a:lnTo>
                  <a:lnTo>
                    <a:pt x="284" y="890"/>
                  </a:lnTo>
                  <a:lnTo>
                    <a:pt x="275" y="874"/>
                  </a:lnTo>
                  <a:lnTo>
                    <a:pt x="299" y="850"/>
                  </a:lnTo>
                  <a:lnTo>
                    <a:pt x="315" y="859"/>
                  </a:lnTo>
                  <a:lnTo>
                    <a:pt x="324" y="850"/>
                  </a:lnTo>
                  <a:lnTo>
                    <a:pt x="340" y="859"/>
                  </a:lnTo>
                  <a:lnTo>
                    <a:pt x="364" y="874"/>
                  </a:lnTo>
                  <a:lnTo>
                    <a:pt x="381" y="865"/>
                  </a:lnTo>
                  <a:lnTo>
                    <a:pt x="398" y="865"/>
                  </a:lnTo>
                  <a:lnTo>
                    <a:pt x="405" y="874"/>
                  </a:lnTo>
                  <a:lnTo>
                    <a:pt x="438" y="874"/>
                  </a:lnTo>
                  <a:lnTo>
                    <a:pt x="446" y="859"/>
                  </a:lnTo>
                  <a:lnTo>
                    <a:pt x="421" y="850"/>
                  </a:lnTo>
                  <a:lnTo>
                    <a:pt x="438" y="841"/>
                  </a:lnTo>
                  <a:lnTo>
                    <a:pt x="429" y="834"/>
                  </a:lnTo>
                  <a:lnTo>
                    <a:pt x="438" y="825"/>
                  </a:lnTo>
                  <a:lnTo>
                    <a:pt x="438" y="800"/>
                  </a:lnTo>
                  <a:lnTo>
                    <a:pt x="454" y="810"/>
                  </a:lnTo>
                  <a:lnTo>
                    <a:pt x="526" y="785"/>
                  </a:lnTo>
                  <a:lnTo>
                    <a:pt x="526" y="778"/>
                  </a:lnTo>
                  <a:lnTo>
                    <a:pt x="535" y="778"/>
                  </a:lnTo>
                  <a:lnTo>
                    <a:pt x="560" y="778"/>
                  </a:lnTo>
                  <a:lnTo>
                    <a:pt x="567" y="794"/>
                  </a:lnTo>
                  <a:lnTo>
                    <a:pt x="567" y="800"/>
                  </a:lnTo>
                  <a:lnTo>
                    <a:pt x="576" y="800"/>
                  </a:lnTo>
                  <a:lnTo>
                    <a:pt x="591" y="810"/>
                  </a:lnTo>
                  <a:lnTo>
                    <a:pt x="591" y="818"/>
                  </a:lnTo>
                  <a:lnTo>
                    <a:pt x="608" y="818"/>
                  </a:lnTo>
                  <a:lnTo>
                    <a:pt x="625" y="800"/>
                  </a:lnTo>
                  <a:lnTo>
                    <a:pt x="640" y="794"/>
                  </a:lnTo>
                  <a:lnTo>
                    <a:pt x="648" y="818"/>
                  </a:lnTo>
                  <a:lnTo>
                    <a:pt x="682" y="874"/>
                  </a:lnTo>
                  <a:lnTo>
                    <a:pt x="688" y="859"/>
                  </a:lnTo>
                  <a:lnTo>
                    <a:pt x="697" y="874"/>
                  </a:lnTo>
                  <a:lnTo>
                    <a:pt x="722" y="865"/>
                  </a:lnTo>
                  <a:lnTo>
                    <a:pt x="747" y="890"/>
                  </a:lnTo>
                  <a:lnTo>
                    <a:pt x="762" y="899"/>
                  </a:lnTo>
                  <a:lnTo>
                    <a:pt x="762" y="890"/>
                  </a:lnTo>
                  <a:lnTo>
                    <a:pt x="778" y="907"/>
                  </a:lnTo>
                  <a:lnTo>
                    <a:pt x="787" y="899"/>
                  </a:lnTo>
                  <a:lnTo>
                    <a:pt x="827" y="874"/>
                  </a:lnTo>
                  <a:lnTo>
                    <a:pt x="859" y="882"/>
                  </a:lnTo>
                  <a:lnTo>
                    <a:pt x="875" y="890"/>
                  </a:lnTo>
                  <a:lnTo>
                    <a:pt x="908" y="890"/>
                  </a:lnTo>
                  <a:lnTo>
                    <a:pt x="908" y="859"/>
                  </a:lnTo>
                  <a:lnTo>
                    <a:pt x="924" y="850"/>
                  </a:lnTo>
                  <a:lnTo>
                    <a:pt x="958" y="859"/>
                  </a:lnTo>
                  <a:lnTo>
                    <a:pt x="973" y="882"/>
                  </a:lnTo>
                  <a:lnTo>
                    <a:pt x="983" y="882"/>
                  </a:lnTo>
                  <a:lnTo>
                    <a:pt x="998" y="874"/>
                  </a:lnTo>
                  <a:lnTo>
                    <a:pt x="1046" y="899"/>
                  </a:lnTo>
                  <a:lnTo>
                    <a:pt x="1070" y="907"/>
                  </a:lnTo>
                  <a:lnTo>
                    <a:pt x="1103" y="899"/>
                  </a:lnTo>
                  <a:lnTo>
                    <a:pt x="1120" y="882"/>
                  </a:lnTo>
                  <a:lnTo>
                    <a:pt x="1144" y="890"/>
                  </a:lnTo>
                  <a:lnTo>
                    <a:pt x="1160" y="899"/>
                  </a:lnTo>
                  <a:lnTo>
                    <a:pt x="1185" y="890"/>
                  </a:lnTo>
                  <a:lnTo>
                    <a:pt x="1192" y="859"/>
                  </a:lnTo>
                  <a:lnTo>
                    <a:pt x="1200" y="850"/>
                  </a:lnTo>
                  <a:lnTo>
                    <a:pt x="1200" y="841"/>
                  </a:lnTo>
                  <a:lnTo>
                    <a:pt x="1192" y="841"/>
                  </a:lnTo>
                  <a:lnTo>
                    <a:pt x="1200" y="825"/>
                  </a:lnTo>
                  <a:lnTo>
                    <a:pt x="1232" y="818"/>
                  </a:lnTo>
                  <a:lnTo>
                    <a:pt x="1257" y="825"/>
                  </a:lnTo>
                  <a:lnTo>
                    <a:pt x="1272" y="841"/>
                  </a:lnTo>
                  <a:lnTo>
                    <a:pt x="1290" y="899"/>
                  </a:lnTo>
                  <a:lnTo>
                    <a:pt x="1306" y="899"/>
                  </a:lnTo>
                  <a:lnTo>
                    <a:pt x="1331" y="915"/>
                  </a:lnTo>
                  <a:lnTo>
                    <a:pt x="1331" y="931"/>
                  </a:lnTo>
                  <a:lnTo>
                    <a:pt x="1347" y="931"/>
                  </a:lnTo>
                  <a:lnTo>
                    <a:pt x="1379" y="922"/>
                  </a:lnTo>
                  <a:lnTo>
                    <a:pt x="1379" y="939"/>
                  </a:lnTo>
                  <a:lnTo>
                    <a:pt x="1356" y="987"/>
                  </a:lnTo>
                  <a:lnTo>
                    <a:pt x="1347" y="980"/>
                  </a:lnTo>
                  <a:lnTo>
                    <a:pt x="1331" y="987"/>
                  </a:lnTo>
                  <a:lnTo>
                    <a:pt x="1331" y="1027"/>
                  </a:lnTo>
                  <a:lnTo>
                    <a:pt x="1337" y="1012"/>
                  </a:lnTo>
                  <a:lnTo>
                    <a:pt x="1347" y="1012"/>
                  </a:lnTo>
                  <a:lnTo>
                    <a:pt x="1347" y="1021"/>
                  </a:lnTo>
                  <a:lnTo>
                    <a:pt x="1356" y="1027"/>
                  </a:lnTo>
                  <a:lnTo>
                    <a:pt x="1379" y="1012"/>
                  </a:lnTo>
                  <a:lnTo>
                    <a:pt x="1452" y="922"/>
                  </a:lnTo>
                  <a:lnTo>
                    <a:pt x="1452" y="865"/>
                  </a:lnTo>
                  <a:lnTo>
                    <a:pt x="1461" y="850"/>
                  </a:lnTo>
                  <a:lnTo>
                    <a:pt x="1461" y="825"/>
                  </a:lnTo>
                  <a:lnTo>
                    <a:pt x="1443" y="800"/>
                  </a:lnTo>
                  <a:lnTo>
                    <a:pt x="1436" y="800"/>
                  </a:lnTo>
                  <a:lnTo>
                    <a:pt x="1428" y="818"/>
                  </a:lnTo>
                  <a:lnTo>
                    <a:pt x="1411" y="818"/>
                  </a:lnTo>
                  <a:lnTo>
                    <a:pt x="1419" y="800"/>
                  </a:lnTo>
                  <a:lnTo>
                    <a:pt x="1411" y="800"/>
                  </a:lnTo>
                  <a:lnTo>
                    <a:pt x="1403" y="794"/>
                  </a:lnTo>
                  <a:lnTo>
                    <a:pt x="1387" y="794"/>
                  </a:lnTo>
                  <a:lnTo>
                    <a:pt x="1387" y="785"/>
                  </a:lnTo>
                  <a:lnTo>
                    <a:pt x="1484" y="688"/>
                  </a:lnTo>
                  <a:lnTo>
                    <a:pt x="1518" y="679"/>
                  </a:lnTo>
                  <a:lnTo>
                    <a:pt x="1524" y="688"/>
                  </a:lnTo>
                  <a:lnTo>
                    <a:pt x="1533" y="679"/>
                  </a:lnTo>
                  <a:lnTo>
                    <a:pt x="1558" y="688"/>
                  </a:lnTo>
                  <a:lnTo>
                    <a:pt x="1565" y="672"/>
                  </a:lnTo>
                  <a:lnTo>
                    <a:pt x="1590" y="679"/>
                  </a:lnTo>
                  <a:lnTo>
                    <a:pt x="1598" y="679"/>
                  </a:lnTo>
                  <a:lnTo>
                    <a:pt x="1590" y="688"/>
                  </a:lnTo>
                  <a:lnTo>
                    <a:pt x="1590" y="695"/>
                  </a:lnTo>
                  <a:lnTo>
                    <a:pt x="1638" y="688"/>
                  </a:lnTo>
                  <a:lnTo>
                    <a:pt x="1630" y="679"/>
                  </a:lnTo>
                  <a:lnTo>
                    <a:pt x="1663" y="623"/>
                  </a:lnTo>
                  <a:lnTo>
                    <a:pt x="1704" y="614"/>
                  </a:lnTo>
                  <a:lnTo>
                    <a:pt x="1704" y="632"/>
                  </a:lnTo>
                  <a:lnTo>
                    <a:pt x="1704" y="648"/>
                  </a:lnTo>
                  <a:lnTo>
                    <a:pt x="1744" y="623"/>
                  </a:lnTo>
                  <a:lnTo>
                    <a:pt x="1744" y="598"/>
                  </a:lnTo>
                  <a:lnTo>
                    <a:pt x="1760" y="598"/>
                  </a:lnTo>
                  <a:lnTo>
                    <a:pt x="1754" y="608"/>
                  </a:lnTo>
                  <a:lnTo>
                    <a:pt x="1744" y="648"/>
                  </a:lnTo>
                  <a:lnTo>
                    <a:pt x="1729" y="655"/>
                  </a:lnTo>
                  <a:lnTo>
                    <a:pt x="1679" y="713"/>
                  </a:lnTo>
                  <a:lnTo>
                    <a:pt x="1663" y="720"/>
                  </a:lnTo>
                  <a:lnTo>
                    <a:pt x="1646" y="778"/>
                  </a:lnTo>
                  <a:lnTo>
                    <a:pt x="1663" y="874"/>
                  </a:lnTo>
                  <a:lnTo>
                    <a:pt x="1679" y="859"/>
                  </a:lnTo>
                  <a:lnTo>
                    <a:pt x="1704" y="825"/>
                  </a:lnTo>
                  <a:lnTo>
                    <a:pt x="1704" y="800"/>
                  </a:lnTo>
                  <a:lnTo>
                    <a:pt x="1711" y="800"/>
                  </a:lnTo>
                  <a:lnTo>
                    <a:pt x="1729" y="794"/>
                  </a:lnTo>
                  <a:lnTo>
                    <a:pt x="1729" y="769"/>
                  </a:lnTo>
                  <a:lnTo>
                    <a:pt x="1735" y="760"/>
                  </a:lnTo>
                  <a:lnTo>
                    <a:pt x="1744" y="760"/>
                  </a:lnTo>
                  <a:lnTo>
                    <a:pt x="1744" y="745"/>
                  </a:lnTo>
                  <a:lnTo>
                    <a:pt x="1744" y="728"/>
                  </a:lnTo>
                  <a:lnTo>
                    <a:pt x="1729" y="713"/>
                  </a:lnTo>
                  <a:lnTo>
                    <a:pt x="1744" y="688"/>
                  </a:lnTo>
                  <a:lnTo>
                    <a:pt x="1744" y="672"/>
                  </a:lnTo>
                  <a:lnTo>
                    <a:pt x="1760" y="672"/>
                  </a:lnTo>
                  <a:lnTo>
                    <a:pt x="1785" y="655"/>
                  </a:lnTo>
                  <a:lnTo>
                    <a:pt x="1785" y="672"/>
                  </a:lnTo>
                  <a:lnTo>
                    <a:pt x="1794" y="663"/>
                  </a:lnTo>
                  <a:lnTo>
                    <a:pt x="1817" y="655"/>
                  </a:lnTo>
                  <a:lnTo>
                    <a:pt x="1834" y="672"/>
                  </a:lnTo>
                  <a:lnTo>
                    <a:pt x="1841" y="655"/>
                  </a:lnTo>
                  <a:lnTo>
                    <a:pt x="1922" y="598"/>
                  </a:lnTo>
                  <a:lnTo>
                    <a:pt x="1946" y="608"/>
                  </a:lnTo>
                  <a:lnTo>
                    <a:pt x="1956" y="598"/>
                  </a:lnTo>
                  <a:lnTo>
                    <a:pt x="1938" y="551"/>
                  </a:lnTo>
                  <a:lnTo>
                    <a:pt x="1931" y="551"/>
                  </a:lnTo>
                  <a:lnTo>
                    <a:pt x="1931" y="533"/>
                  </a:lnTo>
                  <a:lnTo>
                    <a:pt x="1938" y="533"/>
                  </a:lnTo>
                  <a:lnTo>
                    <a:pt x="1956" y="526"/>
                  </a:lnTo>
                  <a:lnTo>
                    <a:pt x="1971" y="509"/>
                  </a:lnTo>
                  <a:lnTo>
                    <a:pt x="1963" y="493"/>
                  </a:lnTo>
                  <a:lnTo>
                    <a:pt x="1971" y="486"/>
                  </a:lnTo>
                  <a:lnTo>
                    <a:pt x="1980" y="509"/>
                  </a:lnTo>
                  <a:lnTo>
                    <a:pt x="1996" y="509"/>
                  </a:lnTo>
                  <a:lnTo>
                    <a:pt x="2011" y="526"/>
                  </a:lnTo>
                  <a:lnTo>
                    <a:pt x="2053" y="551"/>
                  </a:lnTo>
                  <a:lnTo>
                    <a:pt x="2061" y="526"/>
                  </a:lnTo>
                  <a:lnTo>
                    <a:pt x="2061" y="509"/>
                  </a:lnTo>
                  <a:lnTo>
                    <a:pt x="2077" y="509"/>
                  </a:lnTo>
                  <a:lnTo>
                    <a:pt x="2093" y="493"/>
                  </a:lnTo>
                  <a:lnTo>
                    <a:pt x="2068" y="469"/>
                  </a:lnTo>
                  <a:lnTo>
                    <a:pt x="2028" y="461"/>
                  </a:lnTo>
                  <a:lnTo>
                    <a:pt x="1956" y="396"/>
                  </a:lnTo>
                  <a:lnTo>
                    <a:pt x="1906" y="364"/>
                  </a:lnTo>
                  <a:lnTo>
                    <a:pt x="1841" y="356"/>
                  </a:lnTo>
                  <a:lnTo>
                    <a:pt x="1841" y="396"/>
                  </a:lnTo>
                  <a:lnTo>
                    <a:pt x="1825" y="405"/>
                  </a:lnTo>
                  <a:lnTo>
                    <a:pt x="1809" y="387"/>
                  </a:lnTo>
                  <a:lnTo>
                    <a:pt x="1809" y="372"/>
                  </a:lnTo>
                  <a:lnTo>
                    <a:pt x="1817" y="372"/>
                  </a:lnTo>
                  <a:lnTo>
                    <a:pt x="1825" y="364"/>
                  </a:lnTo>
                  <a:lnTo>
                    <a:pt x="1809" y="364"/>
                  </a:lnTo>
                  <a:lnTo>
                    <a:pt x="1794" y="380"/>
                  </a:lnTo>
                  <a:lnTo>
                    <a:pt x="1754" y="372"/>
                  </a:lnTo>
                  <a:lnTo>
                    <a:pt x="1711" y="372"/>
                  </a:lnTo>
                  <a:lnTo>
                    <a:pt x="1695" y="364"/>
                  </a:lnTo>
                  <a:lnTo>
                    <a:pt x="1704" y="349"/>
                  </a:lnTo>
                  <a:lnTo>
                    <a:pt x="1688" y="324"/>
                  </a:lnTo>
                  <a:lnTo>
                    <a:pt x="1655" y="315"/>
                  </a:lnTo>
                  <a:lnTo>
                    <a:pt x="1605" y="331"/>
                  </a:lnTo>
                  <a:lnTo>
                    <a:pt x="1598" y="307"/>
                  </a:lnTo>
                  <a:lnTo>
                    <a:pt x="1583" y="307"/>
                  </a:lnTo>
                  <a:lnTo>
                    <a:pt x="1573" y="299"/>
                  </a:lnTo>
                  <a:lnTo>
                    <a:pt x="1573" y="275"/>
                  </a:lnTo>
                  <a:lnTo>
                    <a:pt x="1518" y="259"/>
                  </a:lnTo>
                  <a:lnTo>
                    <a:pt x="1452" y="243"/>
                  </a:lnTo>
                  <a:lnTo>
                    <a:pt x="1436" y="275"/>
                  </a:lnTo>
                  <a:lnTo>
                    <a:pt x="1452" y="299"/>
                  </a:lnTo>
                  <a:lnTo>
                    <a:pt x="1396" y="299"/>
                  </a:lnTo>
                  <a:lnTo>
                    <a:pt x="1379" y="307"/>
                  </a:lnTo>
                  <a:lnTo>
                    <a:pt x="1356" y="284"/>
                  </a:lnTo>
                  <a:lnTo>
                    <a:pt x="1337" y="331"/>
                  </a:lnTo>
                  <a:lnTo>
                    <a:pt x="1322" y="324"/>
                  </a:lnTo>
                  <a:lnTo>
                    <a:pt x="1306" y="290"/>
                  </a:lnTo>
                  <a:lnTo>
                    <a:pt x="1315" y="250"/>
                  </a:lnTo>
                  <a:lnTo>
                    <a:pt x="1297" y="225"/>
                  </a:lnTo>
                  <a:lnTo>
                    <a:pt x="1250" y="210"/>
                  </a:lnTo>
                  <a:lnTo>
                    <a:pt x="1232" y="210"/>
                  </a:lnTo>
                  <a:lnTo>
                    <a:pt x="1225" y="225"/>
                  </a:lnTo>
                  <a:lnTo>
                    <a:pt x="1232" y="243"/>
                  </a:lnTo>
                  <a:lnTo>
                    <a:pt x="1167" y="235"/>
                  </a:lnTo>
                  <a:lnTo>
                    <a:pt x="1175" y="210"/>
                  </a:lnTo>
                  <a:lnTo>
                    <a:pt x="1135" y="201"/>
                  </a:lnTo>
                  <a:lnTo>
                    <a:pt x="1111" y="218"/>
                  </a:lnTo>
                  <a:lnTo>
                    <a:pt x="1063" y="194"/>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22596" name="Freeform 68"/>
            <p:cNvSpPr>
              <a:spLocks/>
            </p:cNvSpPr>
            <p:nvPr>
              <p:custDataLst>
                <p:tags r:id="rId56"/>
              </p:custDataLst>
            </p:nvPr>
          </p:nvSpPr>
          <p:spPr bwMode="auto">
            <a:xfrm>
              <a:off x="3553" y="1572"/>
              <a:ext cx="297" cy="345"/>
            </a:xfrm>
            <a:custGeom>
              <a:avLst/>
              <a:gdLst>
                <a:gd name="T0" fmla="*/ 81 w 343"/>
                <a:gd name="T1" fmla="*/ 373 h 399"/>
                <a:gd name="T2" fmla="*/ 74 w 343"/>
                <a:gd name="T3" fmla="*/ 373 h 399"/>
                <a:gd name="T4" fmla="*/ 40 w 343"/>
                <a:gd name="T5" fmla="*/ 398 h 399"/>
                <a:gd name="T6" fmla="*/ 9 w 343"/>
                <a:gd name="T7" fmla="*/ 388 h 399"/>
                <a:gd name="T8" fmla="*/ 0 w 343"/>
                <a:gd name="T9" fmla="*/ 324 h 399"/>
                <a:gd name="T10" fmla="*/ 0 w 343"/>
                <a:gd name="T11" fmla="*/ 299 h 399"/>
                <a:gd name="T12" fmla="*/ 40 w 343"/>
                <a:gd name="T13" fmla="*/ 268 h 399"/>
                <a:gd name="T14" fmla="*/ 81 w 343"/>
                <a:gd name="T15" fmla="*/ 218 h 399"/>
                <a:gd name="T16" fmla="*/ 114 w 343"/>
                <a:gd name="T17" fmla="*/ 162 h 399"/>
                <a:gd name="T18" fmla="*/ 146 w 343"/>
                <a:gd name="T19" fmla="*/ 106 h 399"/>
                <a:gd name="T20" fmla="*/ 106 w 343"/>
                <a:gd name="T21" fmla="*/ 122 h 399"/>
                <a:gd name="T22" fmla="*/ 122 w 343"/>
                <a:gd name="T23" fmla="*/ 90 h 399"/>
                <a:gd name="T24" fmla="*/ 146 w 343"/>
                <a:gd name="T25" fmla="*/ 90 h 399"/>
                <a:gd name="T26" fmla="*/ 156 w 343"/>
                <a:gd name="T27" fmla="*/ 65 h 399"/>
                <a:gd name="T28" fmla="*/ 179 w 343"/>
                <a:gd name="T29" fmla="*/ 41 h 399"/>
                <a:gd name="T30" fmla="*/ 211 w 343"/>
                <a:gd name="T31" fmla="*/ 34 h 399"/>
                <a:gd name="T32" fmla="*/ 251 w 343"/>
                <a:gd name="T33" fmla="*/ 16 h 399"/>
                <a:gd name="T34" fmla="*/ 293 w 343"/>
                <a:gd name="T35" fmla="*/ 0 h 399"/>
                <a:gd name="T36" fmla="*/ 342 w 343"/>
                <a:gd name="T37" fmla="*/ 34 h 399"/>
                <a:gd name="T38" fmla="*/ 308 w 343"/>
                <a:gd name="T39" fmla="*/ 41 h 399"/>
                <a:gd name="T40" fmla="*/ 333 w 343"/>
                <a:gd name="T41" fmla="*/ 57 h 399"/>
                <a:gd name="T42" fmla="*/ 317 w 343"/>
                <a:gd name="T43" fmla="*/ 57 h 399"/>
                <a:gd name="T44" fmla="*/ 276 w 343"/>
                <a:gd name="T45" fmla="*/ 49 h 399"/>
                <a:gd name="T46" fmla="*/ 261 w 343"/>
                <a:gd name="T47" fmla="*/ 90 h 399"/>
                <a:gd name="T48" fmla="*/ 211 w 343"/>
                <a:gd name="T49" fmla="*/ 72 h 399"/>
                <a:gd name="T50" fmla="*/ 196 w 343"/>
                <a:gd name="T51" fmla="*/ 81 h 399"/>
                <a:gd name="T52" fmla="*/ 179 w 343"/>
                <a:gd name="T53" fmla="*/ 97 h 399"/>
                <a:gd name="T54" fmla="*/ 171 w 343"/>
                <a:gd name="T55" fmla="*/ 112 h 399"/>
                <a:gd name="T56" fmla="*/ 156 w 343"/>
                <a:gd name="T57" fmla="*/ 122 h 399"/>
                <a:gd name="T58" fmla="*/ 146 w 343"/>
                <a:gd name="T59" fmla="*/ 154 h 399"/>
                <a:gd name="T60" fmla="*/ 122 w 343"/>
                <a:gd name="T61" fmla="*/ 203 h 399"/>
                <a:gd name="T62" fmla="*/ 122 w 343"/>
                <a:gd name="T63" fmla="*/ 236 h 399"/>
                <a:gd name="T64" fmla="*/ 99 w 343"/>
                <a:gd name="T65" fmla="*/ 251 h 399"/>
                <a:gd name="T66" fmla="*/ 99 w 343"/>
                <a:gd name="T67" fmla="*/ 317 h 399"/>
                <a:gd name="T68" fmla="*/ 90 w 343"/>
                <a:gd name="T69" fmla="*/ 357 h 399"/>
                <a:gd name="T70" fmla="*/ 81 w 343"/>
                <a:gd name="T71" fmla="*/ 380 h 3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3"/>
                <a:gd name="T109" fmla="*/ 0 h 399"/>
                <a:gd name="T110" fmla="*/ 343 w 343"/>
                <a:gd name="T111" fmla="*/ 399 h 3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3" h="399">
                  <a:moveTo>
                    <a:pt x="81" y="380"/>
                  </a:moveTo>
                  <a:lnTo>
                    <a:pt x="81" y="373"/>
                  </a:lnTo>
                  <a:lnTo>
                    <a:pt x="74" y="364"/>
                  </a:lnTo>
                  <a:lnTo>
                    <a:pt x="74" y="373"/>
                  </a:lnTo>
                  <a:lnTo>
                    <a:pt x="65" y="373"/>
                  </a:lnTo>
                  <a:lnTo>
                    <a:pt x="40" y="398"/>
                  </a:lnTo>
                  <a:lnTo>
                    <a:pt x="25" y="398"/>
                  </a:lnTo>
                  <a:lnTo>
                    <a:pt x="9" y="388"/>
                  </a:lnTo>
                  <a:lnTo>
                    <a:pt x="9" y="340"/>
                  </a:lnTo>
                  <a:lnTo>
                    <a:pt x="0" y="324"/>
                  </a:lnTo>
                  <a:lnTo>
                    <a:pt x="9" y="308"/>
                  </a:lnTo>
                  <a:lnTo>
                    <a:pt x="0" y="299"/>
                  </a:lnTo>
                  <a:lnTo>
                    <a:pt x="34" y="276"/>
                  </a:lnTo>
                  <a:lnTo>
                    <a:pt x="40" y="268"/>
                  </a:lnTo>
                  <a:lnTo>
                    <a:pt x="59" y="259"/>
                  </a:lnTo>
                  <a:lnTo>
                    <a:pt x="81" y="218"/>
                  </a:lnTo>
                  <a:lnTo>
                    <a:pt x="99" y="203"/>
                  </a:lnTo>
                  <a:lnTo>
                    <a:pt x="114" y="162"/>
                  </a:lnTo>
                  <a:lnTo>
                    <a:pt x="131" y="122"/>
                  </a:lnTo>
                  <a:lnTo>
                    <a:pt x="146" y="106"/>
                  </a:lnTo>
                  <a:lnTo>
                    <a:pt x="122" y="112"/>
                  </a:lnTo>
                  <a:lnTo>
                    <a:pt x="106" y="122"/>
                  </a:lnTo>
                  <a:lnTo>
                    <a:pt x="114" y="106"/>
                  </a:lnTo>
                  <a:lnTo>
                    <a:pt x="122" y="90"/>
                  </a:lnTo>
                  <a:lnTo>
                    <a:pt x="146" y="72"/>
                  </a:lnTo>
                  <a:lnTo>
                    <a:pt x="146" y="90"/>
                  </a:lnTo>
                  <a:lnTo>
                    <a:pt x="156" y="81"/>
                  </a:lnTo>
                  <a:lnTo>
                    <a:pt x="156" y="65"/>
                  </a:lnTo>
                  <a:lnTo>
                    <a:pt x="171" y="57"/>
                  </a:lnTo>
                  <a:lnTo>
                    <a:pt x="179" y="41"/>
                  </a:lnTo>
                  <a:lnTo>
                    <a:pt x="196" y="41"/>
                  </a:lnTo>
                  <a:lnTo>
                    <a:pt x="211" y="34"/>
                  </a:lnTo>
                  <a:lnTo>
                    <a:pt x="236" y="9"/>
                  </a:lnTo>
                  <a:lnTo>
                    <a:pt x="251" y="16"/>
                  </a:lnTo>
                  <a:lnTo>
                    <a:pt x="268" y="0"/>
                  </a:lnTo>
                  <a:lnTo>
                    <a:pt x="293" y="0"/>
                  </a:lnTo>
                  <a:lnTo>
                    <a:pt x="308" y="9"/>
                  </a:lnTo>
                  <a:lnTo>
                    <a:pt x="342" y="34"/>
                  </a:lnTo>
                  <a:lnTo>
                    <a:pt x="326" y="41"/>
                  </a:lnTo>
                  <a:lnTo>
                    <a:pt x="308" y="41"/>
                  </a:lnTo>
                  <a:lnTo>
                    <a:pt x="326" y="49"/>
                  </a:lnTo>
                  <a:lnTo>
                    <a:pt x="333" y="57"/>
                  </a:lnTo>
                  <a:lnTo>
                    <a:pt x="308" y="81"/>
                  </a:lnTo>
                  <a:lnTo>
                    <a:pt x="317" y="57"/>
                  </a:lnTo>
                  <a:lnTo>
                    <a:pt x="293" y="41"/>
                  </a:lnTo>
                  <a:lnTo>
                    <a:pt x="276" y="49"/>
                  </a:lnTo>
                  <a:lnTo>
                    <a:pt x="268" y="81"/>
                  </a:lnTo>
                  <a:lnTo>
                    <a:pt x="261" y="90"/>
                  </a:lnTo>
                  <a:lnTo>
                    <a:pt x="227" y="90"/>
                  </a:lnTo>
                  <a:lnTo>
                    <a:pt x="211" y="72"/>
                  </a:lnTo>
                  <a:lnTo>
                    <a:pt x="202" y="81"/>
                  </a:lnTo>
                  <a:lnTo>
                    <a:pt x="196" y="81"/>
                  </a:lnTo>
                  <a:lnTo>
                    <a:pt x="196" y="97"/>
                  </a:lnTo>
                  <a:lnTo>
                    <a:pt x="179" y="97"/>
                  </a:lnTo>
                  <a:lnTo>
                    <a:pt x="171" y="97"/>
                  </a:lnTo>
                  <a:lnTo>
                    <a:pt x="171" y="112"/>
                  </a:lnTo>
                  <a:lnTo>
                    <a:pt x="162" y="112"/>
                  </a:lnTo>
                  <a:lnTo>
                    <a:pt x="156" y="122"/>
                  </a:lnTo>
                  <a:lnTo>
                    <a:pt x="146" y="137"/>
                  </a:lnTo>
                  <a:lnTo>
                    <a:pt x="146" y="154"/>
                  </a:lnTo>
                  <a:lnTo>
                    <a:pt x="131" y="178"/>
                  </a:lnTo>
                  <a:lnTo>
                    <a:pt x="122" y="203"/>
                  </a:lnTo>
                  <a:lnTo>
                    <a:pt x="114" y="218"/>
                  </a:lnTo>
                  <a:lnTo>
                    <a:pt x="122" y="236"/>
                  </a:lnTo>
                  <a:lnTo>
                    <a:pt x="106" y="243"/>
                  </a:lnTo>
                  <a:lnTo>
                    <a:pt x="99" y="251"/>
                  </a:lnTo>
                  <a:lnTo>
                    <a:pt x="90" y="283"/>
                  </a:lnTo>
                  <a:lnTo>
                    <a:pt x="99" y="317"/>
                  </a:lnTo>
                  <a:lnTo>
                    <a:pt x="99" y="348"/>
                  </a:lnTo>
                  <a:lnTo>
                    <a:pt x="90" y="357"/>
                  </a:lnTo>
                  <a:lnTo>
                    <a:pt x="90" y="380"/>
                  </a:lnTo>
                  <a:lnTo>
                    <a:pt x="81" y="38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597" name="Freeform 69"/>
            <p:cNvSpPr>
              <a:spLocks/>
            </p:cNvSpPr>
            <p:nvPr>
              <p:custDataLst>
                <p:tags r:id="rId57"/>
              </p:custDataLst>
            </p:nvPr>
          </p:nvSpPr>
          <p:spPr bwMode="auto">
            <a:xfrm>
              <a:off x="3786" y="2195"/>
              <a:ext cx="210" cy="85"/>
            </a:xfrm>
            <a:custGeom>
              <a:avLst/>
              <a:gdLst>
                <a:gd name="T0" fmla="*/ 244 w 245"/>
                <a:gd name="T1" fmla="*/ 32 h 98"/>
                <a:gd name="T2" fmla="*/ 236 w 245"/>
                <a:gd name="T3" fmla="*/ 32 h 98"/>
                <a:gd name="T4" fmla="*/ 227 w 245"/>
                <a:gd name="T5" fmla="*/ 8 h 98"/>
                <a:gd name="T6" fmla="*/ 204 w 245"/>
                <a:gd name="T7" fmla="*/ 8 h 98"/>
                <a:gd name="T8" fmla="*/ 179 w 245"/>
                <a:gd name="T9" fmla="*/ 16 h 98"/>
                <a:gd name="T10" fmla="*/ 145 w 245"/>
                <a:gd name="T11" fmla="*/ 16 h 98"/>
                <a:gd name="T12" fmla="*/ 122 w 245"/>
                <a:gd name="T13" fmla="*/ 0 h 98"/>
                <a:gd name="T14" fmla="*/ 98 w 245"/>
                <a:gd name="T15" fmla="*/ 0 h 98"/>
                <a:gd name="T16" fmla="*/ 74 w 245"/>
                <a:gd name="T17" fmla="*/ 16 h 98"/>
                <a:gd name="T18" fmla="*/ 58 w 245"/>
                <a:gd name="T19" fmla="*/ 16 h 98"/>
                <a:gd name="T20" fmla="*/ 40 w 245"/>
                <a:gd name="T21" fmla="*/ 16 h 98"/>
                <a:gd name="T22" fmla="*/ 33 w 245"/>
                <a:gd name="T23" fmla="*/ 0 h 98"/>
                <a:gd name="T24" fmla="*/ 17 w 245"/>
                <a:gd name="T25" fmla="*/ 0 h 98"/>
                <a:gd name="T26" fmla="*/ 8 w 245"/>
                <a:gd name="T27" fmla="*/ 8 h 98"/>
                <a:gd name="T28" fmla="*/ 0 w 245"/>
                <a:gd name="T29" fmla="*/ 25 h 98"/>
                <a:gd name="T30" fmla="*/ 8 w 245"/>
                <a:gd name="T31" fmla="*/ 25 h 98"/>
                <a:gd name="T32" fmla="*/ 8 w 245"/>
                <a:gd name="T33" fmla="*/ 32 h 98"/>
                <a:gd name="T34" fmla="*/ 25 w 245"/>
                <a:gd name="T35" fmla="*/ 16 h 98"/>
                <a:gd name="T36" fmla="*/ 40 w 245"/>
                <a:gd name="T37" fmla="*/ 16 h 98"/>
                <a:gd name="T38" fmla="*/ 49 w 245"/>
                <a:gd name="T39" fmla="*/ 25 h 98"/>
                <a:gd name="T40" fmla="*/ 40 w 245"/>
                <a:gd name="T41" fmla="*/ 25 h 98"/>
                <a:gd name="T42" fmla="*/ 40 w 245"/>
                <a:gd name="T43" fmla="*/ 32 h 98"/>
                <a:gd name="T44" fmla="*/ 17 w 245"/>
                <a:gd name="T45" fmla="*/ 32 h 98"/>
                <a:gd name="T46" fmla="*/ 8 w 245"/>
                <a:gd name="T47" fmla="*/ 41 h 98"/>
                <a:gd name="T48" fmla="*/ 8 w 245"/>
                <a:gd name="T49" fmla="*/ 48 h 98"/>
                <a:gd name="T50" fmla="*/ 17 w 245"/>
                <a:gd name="T51" fmla="*/ 41 h 98"/>
                <a:gd name="T52" fmla="*/ 17 w 245"/>
                <a:gd name="T53" fmla="*/ 48 h 98"/>
                <a:gd name="T54" fmla="*/ 8 w 245"/>
                <a:gd name="T55" fmla="*/ 57 h 98"/>
                <a:gd name="T56" fmla="*/ 8 w 245"/>
                <a:gd name="T57" fmla="*/ 65 h 98"/>
                <a:gd name="T58" fmla="*/ 17 w 245"/>
                <a:gd name="T59" fmla="*/ 73 h 98"/>
                <a:gd name="T60" fmla="*/ 25 w 245"/>
                <a:gd name="T61" fmla="*/ 81 h 98"/>
                <a:gd name="T62" fmla="*/ 33 w 245"/>
                <a:gd name="T63" fmla="*/ 81 h 98"/>
                <a:gd name="T64" fmla="*/ 33 w 245"/>
                <a:gd name="T65" fmla="*/ 90 h 98"/>
                <a:gd name="T66" fmla="*/ 49 w 245"/>
                <a:gd name="T67" fmla="*/ 97 h 98"/>
                <a:gd name="T68" fmla="*/ 65 w 245"/>
                <a:gd name="T69" fmla="*/ 90 h 98"/>
                <a:gd name="T70" fmla="*/ 74 w 245"/>
                <a:gd name="T71" fmla="*/ 90 h 98"/>
                <a:gd name="T72" fmla="*/ 90 w 245"/>
                <a:gd name="T73" fmla="*/ 97 h 98"/>
                <a:gd name="T74" fmla="*/ 98 w 245"/>
                <a:gd name="T75" fmla="*/ 97 h 98"/>
                <a:gd name="T76" fmla="*/ 114 w 245"/>
                <a:gd name="T77" fmla="*/ 90 h 98"/>
                <a:gd name="T78" fmla="*/ 130 w 245"/>
                <a:gd name="T79" fmla="*/ 90 h 98"/>
                <a:gd name="T80" fmla="*/ 130 w 245"/>
                <a:gd name="T81" fmla="*/ 97 h 98"/>
                <a:gd name="T82" fmla="*/ 139 w 245"/>
                <a:gd name="T83" fmla="*/ 97 h 98"/>
                <a:gd name="T84" fmla="*/ 139 w 245"/>
                <a:gd name="T85" fmla="*/ 90 h 98"/>
                <a:gd name="T86" fmla="*/ 164 w 245"/>
                <a:gd name="T87" fmla="*/ 81 h 98"/>
                <a:gd name="T88" fmla="*/ 170 w 245"/>
                <a:gd name="T89" fmla="*/ 90 h 98"/>
                <a:gd name="T90" fmla="*/ 195 w 245"/>
                <a:gd name="T91" fmla="*/ 81 h 98"/>
                <a:gd name="T92" fmla="*/ 219 w 245"/>
                <a:gd name="T93" fmla="*/ 81 h 98"/>
                <a:gd name="T94" fmla="*/ 219 w 245"/>
                <a:gd name="T95" fmla="*/ 73 h 98"/>
                <a:gd name="T96" fmla="*/ 244 w 245"/>
                <a:gd name="T97" fmla="*/ 81 h 98"/>
                <a:gd name="T98" fmla="*/ 236 w 245"/>
                <a:gd name="T99" fmla="*/ 41 h 98"/>
                <a:gd name="T100" fmla="*/ 244 w 245"/>
                <a:gd name="T101" fmla="*/ 32 h 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5"/>
                <a:gd name="T154" fmla="*/ 0 h 98"/>
                <a:gd name="T155" fmla="*/ 245 w 245"/>
                <a:gd name="T156" fmla="*/ 98 h 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5" h="98">
                  <a:moveTo>
                    <a:pt x="244" y="32"/>
                  </a:moveTo>
                  <a:lnTo>
                    <a:pt x="236" y="32"/>
                  </a:lnTo>
                  <a:lnTo>
                    <a:pt x="227" y="8"/>
                  </a:lnTo>
                  <a:lnTo>
                    <a:pt x="204" y="8"/>
                  </a:lnTo>
                  <a:lnTo>
                    <a:pt x="179" y="16"/>
                  </a:lnTo>
                  <a:lnTo>
                    <a:pt x="145" y="16"/>
                  </a:lnTo>
                  <a:lnTo>
                    <a:pt x="122" y="0"/>
                  </a:lnTo>
                  <a:lnTo>
                    <a:pt x="98" y="0"/>
                  </a:lnTo>
                  <a:lnTo>
                    <a:pt x="74" y="16"/>
                  </a:lnTo>
                  <a:lnTo>
                    <a:pt x="58" y="16"/>
                  </a:lnTo>
                  <a:lnTo>
                    <a:pt x="40" y="16"/>
                  </a:lnTo>
                  <a:lnTo>
                    <a:pt x="33" y="0"/>
                  </a:lnTo>
                  <a:lnTo>
                    <a:pt x="17" y="0"/>
                  </a:lnTo>
                  <a:lnTo>
                    <a:pt x="8" y="8"/>
                  </a:lnTo>
                  <a:lnTo>
                    <a:pt x="0" y="25"/>
                  </a:lnTo>
                  <a:lnTo>
                    <a:pt x="8" y="25"/>
                  </a:lnTo>
                  <a:lnTo>
                    <a:pt x="8" y="32"/>
                  </a:lnTo>
                  <a:lnTo>
                    <a:pt x="25" y="16"/>
                  </a:lnTo>
                  <a:lnTo>
                    <a:pt x="40" y="16"/>
                  </a:lnTo>
                  <a:lnTo>
                    <a:pt x="49" y="25"/>
                  </a:lnTo>
                  <a:lnTo>
                    <a:pt x="40" y="25"/>
                  </a:lnTo>
                  <a:lnTo>
                    <a:pt x="40" y="32"/>
                  </a:lnTo>
                  <a:lnTo>
                    <a:pt x="17" y="32"/>
                  </a:lnTo>
                  <a:lnTo>
                    <a:pt x="8" y="41"/>
                  </a:lnTo>
                  <a:lnTo>
                    <a:pt x="8" y="48"/>
                  </a:lnTo>
                  <a:lnTo>
                    <a:pt x="17" y="41"/>
                  </a:lnTo>
                  <a:lnTo>
                    <a:pt x="17" y="48"/>
                  </a:lnTo>
                  <a:lnTo>
                    <a:pt x="8" y="57"/>
                  </a:lnTo>
                  <a:lnTo>
                    <a:pt x="8" y="65"/>
                  </a:lnTo>
                  <a:lnTo>
                    <a:pt x="17" y="73"/>
                  </a:lnTo>
                  <a:lnTo>
                    <a:pt x="25" y="81"/>
                  </a:lnTo>
                  <a:lnTo>
                    <a:pt x="33" y="81"/>
                  </a:lnTo>
                  <a:lnTo>
                    <a:pt x="33" y="90"/>
                  </a:lnTo>
                  <a:lnTo>
                    <a:pt x="49" y="97"/>
                  </a:lnTo>
                  <a:lnTo>
                    <a:pt x="65" y="90"/>
                  </a:lnTo>
                  <a:lnTo>
                    <a:pt x="74" y="90"/>
                  </a:lnTo>
                  <a:lnTo>
                    <a:pt x="90" y="97"/>
                  </a:lnTo>
                  <a:lnTo>
                    <a:pt x="98" y="97"/>
                  </a:lnTo>
                  <a:lnTo>
                    <a:pt x="114" y="90"/>
                  </a:lnTo>
                  <a:lnTo>
                    <a:pt x="130" y="90"/>
                  </a:lnTo>
                  <a:lnTo>
                    <a:pt x="130" y="97"/>
                  </a:lnTo>
                  <a:lnTo>
                    <a:pt x="139" y="97"/>
                  </a:lnTo>
                  <a:lnTo>
                    <a:pt x="139" y="90"/>
                  </a:lnTo>
                  <a:lnTo>
                    <a:pt x="164" y="81"/>
                  </a:lnTo>
                  <a:lnTo>
                    <a:pt x="170" y="90"/>
                  </a:lnTo>
                  <a:lnTo>
                    <a:pt x="195" y="81"/>
                  </a:lnTo>
                  <a:lnTo>
                    <a:pt x="219" y="81"/>
                  </a:lnTo>
                  <a:lnTo>
                    <a:pt x="219" y="73"/>
                  </a:lnTo>
                  <a:lnTo>
                    <a:pt x="244" y="81"/>
                  </a:lnTo>
                  <a:lnTo>
                    <a:pt x="236" y="41"/>
                  </a:lnTo>
                  <a:lnTo>
                    <a:pt x="244" y="32"/>
                  </a:lnTo>
                </a:path>
              </a:pathLst>
            </a:custGeom>
            <a:solidFill>
              <a:schemeClr val="bg1"/>
            </a:solidFill>
            <a:ln w="9525" cap="rnd" cmpd="sng">
              <a:solidFill>
                <a:srgbClr val="B2B2B2"/>
              </a:solidFill>
              <a:prstDash val="solid"/>
              <a:round/>
              <a:headEnd/>
              <a:tailEnd/>
            </a:ln>
          </p:spPr>
          <p:txBody>
            <a:bodyPr/>
            <a:lstStyle/>
            <a:p>
              <a:endParaRPr lang="es-ES"/>
            </a:p>
          </p:txBody>
        </p:sp>
        <p:sp>
          <p:nvSpPr>
            <p:cNvPr id="1185" name="Freeform 70"/>
            <p:cNvSpPr>
              <a:spLocks/>
            </p:cNvSpPr>
            <p:nvPr>
              <p:custDataLst>
                <p:tags r:id="rId58"/>
              </p:custDataLst>
            </p:nvPr>
          </p:nvSpPr>
          <p:spPr bwMode="auto">
            <a:xfrm>
              <a:off x="2664" y="2903"/>
              <a:ext cx="92" cy="504"/>
            </a:xfrm>
            <a:custGeom>
              <a:avLst/>
              <a:gdLst/>
              <a:ahLst/>
              <a:cxnLst>
                <a:cxn ang="0">
                  <a:pos x="82" y="0"/>
                </a:cxn>
                <a:cxn ang="0">
                  <a:pos x="89" y="32"/>
                </a:cxn>
                <a:cxn ang="0">
                  <a:pos x="106" y="72"/>
                </a:cxn>
                <a:cxn ang="0">
                  <a:pos x="89" y="97"/>
                </a:cxn>
                <a:cxn ang="0">
                  <a:pos x="82" y="146"/>
                </a:cxn>
                <a:cxn ang="0">
                  <a:pos x="72" y="227"/>
                </a:cxn>
                <a:cxn ang="0">
                  <a:pos x="66" y="268"/>
                </a:cxn>
                <a:cxn ang="0">
                  <a:pos x="57" y="308"/>
                </a:cxn>
                <a:cxn ang="0">
                  <a:pos x="48" y="357"/>
                </a:cxn>
                <a:cxn ang="0">
                  <a:pos x="48" y="405"/>
                </a:cxn>
                <a:cxn ang="0">
                  <a:pos x="57" y="414"/>
                </a:cxn>
                <a:cxn ang="0">
                  <a:pos x="41" y="460"/>
                </a:cxn>
                <a:cxn ang="0">
                  <a:pos x="32" y="502"/>
                </a:cxn>
                <a:cxn ang="0">
                  <a:pos x="32" y="526"/>
                </a:cxn>
                <a:cxn ang="0">
                  <a:pos x="41" y="542"/>
                </a:cxn>
                <a:cxn ang="0">
                  <a:pos x="72" y="551"/>
                </a:cxn>
                <a:cxn ang="0">
                  <a:pos x="89" y="559"/>
                </a:cxn>
                <a:cxn ang="0">
                  <a:pos x="66" y="566"/>
                </a:cxn>
                <a:cxn ang="0">
                  <a:pos x="57" y="582"/>
                </a:cxn>
                <a:cxn ang="0">
                  <a:pos x="57" y="575"/>
                </a:cxn>
                <a:cxn ang="0">
                  <a:pos x="41" y="575"/>
                </a:cxn>
                <a:cxn ang="0">
                  <a:pos x="32" y="559"/>
                </a:cxn>
                <a:cxn ang="0">
                  <a:pos x="17" y="551"/>
                </a:cxn>
                <a:cxn ang="0">
                  <a:pos x="8" y="551"/>
                </a:cxn>
                <a:cxn ang="0">
                  <a:pos x="17" y="534"/>
                </a:cxn>
                <a:cxn ang="0">
                  <a:pos x="17" y="534"/>
                </a:cxn>
                <a:cxn ang="0">
                  <a:pos x="17" y="534"/>
                </a:cxn>
                <a:cxn ang="0">
                  <a:pos x="17" y="510"/>
                </a:cxn>
                <a:cxn ang="0">
                  <a:pos x="0" y="502"/>
                </a:cxn>
                <a:cxn ang="0">
                  <a:pos x="8" y="470"/>
                </a:cxn>
                <a:cxn ang="0">
                  <a:pos x="17" y="477"/>
                </a:cxn>
                <a:cxn ang="0">
                  <a:pos x="8" y="445"/>
                </a:cxn>
                <a:cxn ang="0">
                  <a:pos x="8" y="429"/>
                </a:cxn>
                <a:cxn ang="0">
                  <a:pos x="17" y="405"/>
                </a:cxn>
                <a:cxn ang="0">
                  <a:pos x="23" y="414"/>
                </a:cxn>
                <a:cxn ang="0">
                  <a:pos x="41" y="357"/>
                </a:cxn>
                <a:cxn ang="0">
                  <a:pos x="23" y="348"/>
                </a:cxn>
                <a:cxn ang="0">
                  <a:pos x="32" y="315"/>
                </a:cxn>
                <a:cxn ang="0">
                  <a:pos x="32" y="283"/>
                </a:cxn>
                <a:cxn ang="0">
                  <a:pos x="48" y="186"/>
                </a:cxn>
                <a:cxn ang="0">
                  <a:pos x="57" y="153"/>
                </a:cxn>
                <a:cxn ang="0">
                  <a:pos x="66" y="72"/>
                </a:cxn>
                <a:cxn ang="0">
                  <a:pos x="66" y="7"/>
                </a:cxn>
              </a:cxnLst>
              <a:rect l="0" t="0" r="r" b="b"/>
              <a:pathLst>
                <a:path w="107" h="583">
                  <a:moveTo>
                    <a:pt x="66" y="7"/>
                  </a:moveTo>
                  <a:lnTo>
                    <a:pt x="82" y="0"/>
                  </a:lnTo>
                  <a:lnTo>
                    <a:pt x="89" y="24"/>
                  </a:lnTo>
                  <a:lnTo>
                    <a:pt x="89" y="32"/>
                  </a:lnTo>
                  <a:lnTo>
                    <a:pt x="97" y="72"/>
                  </a:lnTo>
                  <a:lnTo>
                    <a:pt x="106" y="72"/>
                  </a:lnTo>
                  <a:lnTo>
                    <a:pt x="106" y="90"/>
                  </a:lnTo>
                  <a:lnTo>
                    <a:pt x="89" y="97"/>
                  </a:lnTo>
                  <a:lnTo>
                    <a:pt x="97" y="121"/>
                  </a:lnTo>
                  <a:lnTo>
                    <a:pt x="82" y="146"/>
                  </a:lnTo>
                  <a:lnTo>
                    <a:pt x="66" y="193"/>
                  </a:lnTo>
                  <a:lnTo>
                    <a:pt x="72" y="227"/>
                  </a:lnTo>
                  <a:lnTo>
                    <a:pt x="66" y="252"/>
                  </a:lnTo>
                  <a:lnTo>
                    <a:pt x="66" y="268"/>
                  </a:lnTo>
                  <a:lnTo>
                    <a:pt x="57" y="275"/>
                  </a:lnTo>
                  <a:lnTo>
                    <a:pt x="57" y="308"/>
                  </a:lnTo>
                  <a:lnTo>
                    <a:pt x="48" y="323"/>
                  </a:lnTo>
                  <a:lnTo>
                    <a:pt x="48" y="357"/>
                  </a:lnTo>
                  <a:lnTo>
                    <a:pt x="48" y="373"/>
                  </a:lnTo>
                  <a:lnTo>
                    <a:pt x="48" y="405"/>
                  </a:lnTo>
                  <a:lnTo>
                    <a:pt x="57" y="405"/>
                  </a:lnTo>
                  <a:lnTo>
                    <a:pt x="57" y="414"/>
                  </a:lnTo>
                  <a:lnTo>
                    <a:pt x="48" y="445"/>
                  </a:lnTo>
                  <a:lnTo>
                    <a:pt x="41" y="460"/>
                  </a:lnTo>
                  <a:lnTo>
                    <a:pt x="41" y="477"/>
                  </a:lnTo>
                  <a:lnTo>
                    <a:pt x="32" y="502"/>
                  </a:lnTo>
                  <a:lnTo>
                    <a:pt x="32" y="519"/>
                  </a:lnTo>
                  <a:lnTo>
                    <a:pt x="32" y="526"/>
                  </a:lnTo>
                  <a:lnTo>
                    <a:pt x="41" y="519"/>
                  </a:lnTo>
                  <a:lnTo>
                    <a:pt x="41" y="542"/>
                  </a:lnTo>
                  <a:lnTo>
                    <a:pt x="48" y="551"/>
                  </a:lnTo>
                  <a:lnTo>
                    <a:pt x="72" y="551"/>
                  </a:lnTo>
                  <a:lnTo>
                    <a:pt x="89" y="551"/>
                  </a:lnTo>
                  <a:lnTo>
                    <a:pt x="89" y="559"/>
                  </a:lnTo>
                  <a:lnTo>
                    <a:pt x="82" y="559"/>
                  </a:lnTo>
                  <a:lnTo>
                    <a:pt x="66" y="566"/>
                  </a:lnTo>
                  <a:lnTo>
                    <a:pt x="66" y="582"/>
                  </a:lnTo>
                  <a:lnTo>
                    <a:pt x="57" y="582"/>
                  </a:lnTo>
                  <a:lnTo>
                    <a:pt x="48" y="575"/>
                  </a:lnTo>
                  <a:lnTo>
                    <a:pt x="57" y="575"/>
                  </a:lnTo>
                  <a:lnTo>
                    <a:pt x="57" y="566"/>
                  </a:lnTo>
                  <a:lnTo>
                    <a:pt x="41" y="575"/>
                  </a:lnTo>
                  <a:lnTo>
                    <a:pt x="32" y="566"/>
                  </a:lnTo>
                  <a:lnTo>
                    <a:pt x="32" y="559"/>
                  </a:lnTo>
                  <a:lnTo>
                    <a:pt x="23" y="559"/>
                  </a:lnTo>
                  <a:lnTo>
                    <a:pt x="17" y="551"/>
                  </a:lnTo>
                  <a:lnTo>
                    <a:pt x="17" y="559"/>
                  </a:lnTo>
                  <a:lnTo>
                    <a:pt x="8" y="551"/>
                  </a:lnTo>
                  <a:lnTo>
                    <a:pt x="8" y="542"/>
                  </a:lnTo>
                  <a:lnTo>
                    <a:pt x="17" y="534"/>
                  </a:lnTo>
                  <a:lnTo>
                    <a:pt x="17" y="526"/>
                  </a:lnTo>
                  <a:lnTo>
                    <a:pt x="17" y="534"/>
                  </a:lnTo>
                  <a:lnTo>
                    <a:pt x="8" y="542"/>
                  </a:lnTo>
                  <a:lnTo>
                    <a:pt x="17" y="534"/>
                  </a:lnTo>
                  <a:lnTo>
                    <a:pt x="17" y="526"/>
                  </a:lnTo>
                  <a:lnTo>
                    <a:pt x="17" y="510"/>
                  </a:lnTo>
                  <a:lnTo>
                    <a:pt x="8" y="510"/>
                  </a:lnTo>
                  <a:lnTo>
                    <a:pt x="0" y="502"/>
                  </a:lnTo>
                  <a:lnTo>
                    <a:pt x="0" y="494"/>
                  </a:lnTo>
                  <a:lnTo>
                    <a:pt x="8" y="470"/>
                  </a:lnTo>
                  <a:lnTo>
                    <a:pt x="8" y="460"/>
                  </a:lnTo>
                  <a:lnTo>
                    <a:pt x="17" y="477"/>
                  </a:lnTo>
                  <a:lnTo>
                    <a:pt x="23" y="454"/>
                  </a:lnTo>
                  <a:lnTo>
                    <a:pt x="8" y="445"/>
                  </a:lnTo>
                  <a:lnTo>
                    <a:pt x="0" y="445"/>
                  </a:lnTo>
                  <a:lnTo>
                    <a:pt x="8" y="429"/>
                  </a:lnTo>
                  <a:lnTo>
                    <a:pt x="17" y="429"/>
                  </a:lnTo>
                  <a:lnTo>
                    <a:pt x="17" y="405"/>
                  </a:lnTo>
                  <a:lnTo>
                    <a:pt x="23" y="395"/>
                  </a:lnTo>
                  <a:lnTo>
                    <a:pt x="23" y="414"/>
                  </a:lnTo>
                  <a:lnTo>
                    <a:pt x="41" y="364"/>
                  </a:lnTo>
                  <a:lnTo>
                    <a:pt x="41" y="357"/>
                  </a:lnTo>
                  <a:lnTo>
                    <a:pt x="32" y="357"/>
                  </a:lnTo>
                  <a:lnTo>
                    <a:pt x="23" y="348"/>
                  </a:lnTo>
                  <a:lnTo>
                    <a:pt x="23" y="323"/>
                  </a:lnTo>
                  <a:lnTo>
                    <a:pt x="32" y="315"/>
                  </a:lnTo>
                  <a:lnTo>
                    <a:pt x="23" y="292"/>
                  </a:lnTo>
                  <a:lnTo>
                    <a:pt x="32" y="283"/>
                  </a:lnTo>
                  <a:lnTo>
                    <a:pt x="57" y="209"/>
                  </a:lnTo>
                  <a:lnTo>
                    <a:pt x="48" y="186"/>
                  </a:lnTo>
                  <a:lnTo>
                    <a:pt x="57" y="171"/>
                  </a:lnTo>
                  <a:lnTo>
                    <a:pt x="57" y="153"/>
                  </a:lnTo>
                  <a:lnTo>
                    <a:pt x="66" y="121"/>
                  </a:lnTo>
                  <a:lnTo>
                    <a:pt x="66" y="72"/>
                  </a:lnTo>
                  <a:lnTo>
                    <a:pt x="72" y="49"/>
                  </a:lnTo>
                  <a:lnTo>
                    <a:pt x="66" y="7"/>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22599" name="Freeform 71"/>
            <p:cNvSpPr>
              <a:spLocks/>
            </p:cNvSpPr>
            <p:nvPr>
              <p:custDataLst>
                <p:tags r:id="rId59"/>
              </p:custDataLst>
            </p:nvPr>
          </p:nvSpPr>
          <p:spPr bwMode="auto">
            <a:xfrm>
              <a:off x="2683" y="3386"/>
              <a:ext cx="59" cy="55"/>
            </a:xfrm>
            <a:custGeom>
              <a:avLst/>
              <a:gdLst>
                <a:gd name="T0" fmla="*/ 66 w 67"/>
                <a:gd name="T1" fmla="*/ 48 h 64"/>
                <a:gd name="T2" fmla="*/ 66 w 67"/>
                <a:gd name="T3" fmla="*/ 0 h 64"/>
                <a:gd name="T4" fmla="*/ 49 w 67"/>
                <a:gd name="T5" fmla="*/ 7 h 64"/>
                <a:gd name="T6" fmla="*/ 49 w 67"/>
                <a:gd name="T7" fmla="*/ 23 h 64"/>
                <a:gd name="T8" fmla="*/ 43 w 67"/>
                <a:gd name="T9" fmla="*/ 32 h 64"/>
                <a:gd name="T10" fmla="*/ 34 w 67"/>
                <a:gd name="T11" fmla="*/ 32 h 64"/>
                <a:gd name="T12" fmla="*/ 9 w 67"/>
                <a:gd name="T13" fmla="*/ 16 h 64"/>
                <a:gd name="T14" fmla="*/ 0 w 67"/>
                <a:gd name="T15" fmla="*/ 23 h 64"/>
                <a:gd name="T16" fmla="*/ 9 w 67"/>
                <a:gd name="T17" fmla="*/ 32 h 64"/>
                <a:gd name="T18" fmla="*/ 18 w 67"/>
                <a:gd name="T19" fmla="*/ 32 h 64"/>
                <a:gd name="T20" fmla="*/ 18 w 67"/>
                <a:gd name="T21" fmla="*/ 40 h 64"/>
                <a:gd name="T22" fmla="*/ 25 w 67"/>
                <a:gd name="T23" fmla="*/ 40 h 64"/>
                <a:gd name="T24" fmla="*/ 25 w 67"/>
                <a:gd name="T25" fmla="*/ 48 h 64"/>
                <a:gd name="T26" fmla="*/ 43 w 67"/>
                <a:gd name="T27" fmla="*/ 57 h 64"/>
                <a:gd name="T28" fmla="*/ 49 w 67"/>
                <a:gd name="T29" fmla="*/ 57 h 64"/>
                <a:gd name="T30" fmla="*/ 59 w 67"/>
                <a:gd name="T31" fmla="*/ 63 h 64"/>
                <a:gd name="T32" fmla="*/ 66 w 67"/>
                <a:gd name="T33" fmla="*/ 48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64"/>
                <a:gd name="T53" fmla="*/ 67 w 67"/>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64">
                  <a:moveTo>
                    <a:pt x="66" y="48"/>
                  </a:moveTo>
                  <a:lnTo>
                    <a:pt x="66" y="0"/>
                  </a:lnTo>
                  <a:lnTo>
                    <a:pt x="49" y="7"/>
                  </a:lnTo>
                  <a:lnTo>
                    <a:pt x="49" y="23"/>
                  </a:lnTo>
                  <a:lnTo>
                    <a:pt x="43" y="32"/>
                  </a:lnTo>
                  <a:lnTo>
                    <a:pt x="34" y="32"/>
                  </a:lnTo>
                  <a:lnTo>
                    <a:pt x="9" y="16"/>
                  </a:lnTo>
                  <a:lnTo>
                    <a:pt x="0" y="23"/>
                  </a:lnTo>
                  <a:lnTo>
                    <a:pt x="9" y="32"/>
                  </a:lnTo>
                  <a:lnTo>
                    <a:pt x="18" y="32"/>
                  </a:lnTo>
                  <a:lnTo>
                    <a:pt x="18" y="40"/>
                  </a:lnTo>
                  <a:lnTo>
                    <a:pt x="25" y="40"/>
                  </a:lnTo>
                  <a:lnTo>
                    <a:pt x="25" y="48"/>
                  </a:lnTo>
                  <a:lnTo>
                    <a:pt x="43" y="57"/>
                  </a:lnTo>
                  <a:lnTo>
                    <a:pt x="49" y="57"/>
                  </a:lnTo>
                  <a:lnTo>
                    <a:pt x="59" y="63"/>
                  </a:lnTo>
                  <a:lnTo>
                    <a:pt x="66" y="4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00" name="Freeform 72"/>
            <p:cNvSpPr>
              <a:spLocks/>
            </p:cNvSpPr>
            <p:nvPr>
              <p:custDataLst>
                <p:tags r:id="rId60"/>
              </p:custDataLst>
            </p:nvPr>
          </p:nvSpPr>
          <p:spPr bwMode="auto">
            <a:xfrm>
              <a:off x="2741" y="3386"/>
              <a:ext cx="42" cy="63"/>
            </a:xfrm>
            <a:custGeom>
              <a:avLst/>
              <a:gdLst>
                <a:gd name="T0" fmla="*/ 0 w 50"/>
                <a:gd name="T1" fmla="*/ 48 h 73"/>
                <a:gd name="T2" fmla="*/ 0 w 50"/>
                <a:gd name="T3" fmla="*/ 0 h 73"/>
                <a:gd name="T4" fmla="*/ 8 w 50"/>
                <a:gd name="T5" fmla="*/ 23 h 73"/>
                <a:gd name="T6" fmla="*/ 33 w 50"/>
                <a:gd name="T7" fmla="*/ 40 h 73"/>
                <a:gd name="T8" fmla="*/ 49 w 50"/>
                <a:gd name="T9" fmla="*/ 48 h 73"/>
                <a:gd name="T10" fmla="*/ 42 w 50"/>
                <a:gd name="T11" fmla="*/ 57 h 73"/>
                <a:gd name="T12" fmla="*/ 17 w 50"/>
                <a:gd name="T13" fmla="*/ 63 h 73"/>
                <a:gd name="T14" fmla="*/ 8 w 50"/>
                <a:gd name="T15" fmla="*/ 72 h 73"/>
                <a:gd name="T16" fmla="*/ 0 w 50"/>
                <a:gd name="T17" fmla="*/ 48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3"/>
                <a:gd name="T29" fmla="*/ 50 w 5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3">
                  <a:moveTo>
                    <a:pt x="0" y="48"/>
                  </a:moveTo>
                  <a:lnTo>
                    <a:pt x="0" y="0"/>
                  </a:lnTo>
                  <a:lnTo>
                    <a:pt x="8" y="23"/>
                  </a:lnTo>
                  <a:lnTo>
                    <a:pt x="33" y="40"/>
                  </a:lnTo>
                  <a:lnTo>
                    <a:pt x="49" y="48"/>
                  </a:lnTo>
                  <a:lnTo>
                    <a:pt x="42" y="57"/>
                  </a:lnTo>
                  <a:lnTo>
                    <a:pt x="17" y="63"/>
                  </a:lnTo>
                  <a:lnTo>
                    <a:pt x="8" y="72"/>
                  </a:lnTo>
                  <a:lnTo>
                    <a:pt x="0" y="4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01" name="Freeform 73"/>
            <p:cNvSpPr>
              <a:spLocks/>
            </p:cNvSpPr>
            <p:nvPr>
              <p:custDataLst>
                <p:tags r:id="rId61"/>
              </p:custDataLst>
            </p:nvPr>
          </p:nvSpPr>
          <p:spPr bwMode="auto">
            <a:xfrm>
              <a:off x="2691" y="2951"/>
              <a:ext cx="220" cy="428"/>
            </a:xfrm>
            <a:custGeom>
              <a:avLst/>
              <a:gdLst>
                <a:gd name="T0" fmla="*/ 202 w 253"/>
                <a:gd name="T1" fmla="*/ 122 h 496"/>
                <a:gd name="T2" fmla="*/ 252 w 253"/>
                <a:gd name="T3" fmla="*/ 74 h 496"/>
                <a:gd name="T4" fmla="*/ 236 w 253"/>
                <a:gd name="T5" fmla="*/ 50 h 496"/>
                <a:gd name="T6" fmla="*/ 221 w 253"/>
                <a:gd name="T7" fmla="*/ 74 h 496"/>
                <a:gd name="T8" fmla="*/ 187 w 253"/>
                <a:gd name="T9" fmla="*/ 74 h 496"/>
                <a:gd name="T10" fmla="*/ 196 w 253"/>
                <a:gd name="T11" fmla="*/ 50 h 496"/>
                <a:gd name="T12" fmla="*/ 155 w 253"/>
                <a:gd name="T13" fmla="*/ 34 h 496"/>
                <a:gd name="T14" fmla="*/ 122 w 253"/>
                <a:gd name="T15" fmla="*/ 0 h 496"/>
                <a:gd name="T16" fmla="*/ 90 w 253"/>
                <a:gd name="T17" fmla="*/ 0 h 496"/>
                <a:gd name="T18" fmla="*/ 74 w 253"/>
                <a:gd name="T19" fmla="*/ 34 h 496"/>
                <a:gd name="T20" fmla="*/ 65 w 253"/>
                <a:gd name="T21" fmla="*/ 65 h 496"/>
                <a:gd name="T22" fmla="*/ 34 w 253"/>
                <a:gd name="T23" fmla="*/ 137 h 496"/>
                <a:gd name="T24" fmla="*/ 34 w 253"/>
                <a:gd name="T25" fmla="*/ 196 h 496"/>
                <a:gd name="T26" fmla="*/ 25 w 253"/>
                <a:gd name="T27" fmla="*/ 219 h 496"/>
                <a:gd name="T28" fmla="*/ 16 w 253"/>
                <a:gd name="T29" fmla="*/ 267 h 496"/>
                <a:gd name="T30" fmla="*/ 16 w 253"/>
                <a:gd name="T31" fmla="*/ 317 h 496"/>
                <a:gd name="T32" fmla="*/ 25 w 253"/>
                <a:gd name="T33" fmla="*/ 349 h 496"/>
                <a:gd name="T34" fmla="*/ 16 w 253"/>
                <a:gd name="T35" fmla="*/ 389 h 496"/>
                <a:gd name="T36" fmla="*/ 9 w 253"/>
                <a:gd name="T37" fmla="*/ 421 h 496"/>
                <a:gd name="T38" fmla="*/ 0 w 253"/>
                <a:gd name="T39" fmla="*/ 463 h 496"/>
                <a:gd name="T40" fmla="*/ 9 w 253"/>
                <a:gd name="T41" fmla="*/ 463 h 496"/>
                <a:gd name="T42" fmla="*/ 16 w 253"/>
                <a:gd name="T43" fmla="*/ 495 h 496"/>
                <a:gd name="T44" fmla="*/ 57 w 253"/>
                <a:gd name="T45" fmla="*/ 495 h 496"/>
                <a:gd name="T46" fmla="*/ 57 w 253"/>
                <a:gd name="T47" fmla="*/ 463 h 496"/>
                <a:gd name="T48" fmla="*/ 74 w 253"/>
                <a:gd name="T49" fmla="*/ 429 h 496"/>
                <a:gd name="T50" fmla="*/ 99 w 253"/>
                <a:gd name="T51" fmla="*/ 398 h 496"/>
                <a:gd name="T52" fmla="*/ 74 w 253"/>
                <a:gd name="T53" fmla="*/ 381 h 496"/>
                <a:gd name="T54" fmla="*/ 82 w 253"/>
                <a:gd name="T55" fmla="*/ 364 h 496"/>
                <a:gd name="T56" fmla="*/ 99 w 253"/>
                <a:gd name="T57" fmla="*/ 349 h 496"/>
                <a:gd name="T58" fmla="*/ 106 w 253"/>
                <a:gd name="T59" fmla="*/ 333 h 496"/>
                <a:gd name="T60" fmla="*/ 115 w 253"/>
                <a:gd name="T61" fmla="*/ 317 h 496"/>
                <a:gd name="T62" fmla="*/ 122 w 253"/>
                <a:gd name="T63" fmla="*/ 308 h 496"/>
                <a:gd name="T64" fmla="*/ 106 w 253"/>
                <a:gd name="T65" fmla="*/ 284 h 496"/>
                <a:gd name="T66" fmla="*/ 139 w 253"/>
                <a:gd name="T67" fmla="*/ 284 h 496"/>
                <a:gd name="T68" fmla="*/ 139 w 253"/>
                <a:gd name="T69" fmla="*/ 252 h 496"/>
                <a:gd name="T70" fmla="*/ 162 w 253"/>
                <a:gd name="T71" fmla="*/ 252 h 496"/>
                <a:gd name="T72" fmla="*/ 211 w 253"/>
                <a:gd name="T73" fmla="*/ 219 h 496"/>
                <a:gd name="T74" fmla="*/ 202 w 253"/>
                <a:gd name="T75" fmla="*/ 202 h 496"/>
                <a:gd name="T76" fmla="*/ 187 w 253"/>
                <a:gd name="T77" fmla="*/ 187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3"/>
                <a:gd name="T118" fmla="*/ 0 h 496"/>
                <a:gd name="T119" fmla="*/ 253 w 253"/>
                <a:gd name="T120" fmla="*/ 496 h 4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3" h="496">
                  <a:moveTo>
                    <a:pt x="187" y="178"/>
                  </a:moveTo>
                  <a:lnTo>
                    <a:pt x="202" y="122"/>
                  </a:lnTo>
                  <a:lnTo>
                    <a:pt x="236" y="81"/>
                  </a:lnTo>
                  <a:lnTo>
                    <a:pt x="252" y="74"/>
                  </a:lnTo>
                  <a:lnTo>
                    <a:pt x="244" y="50"/>
                  </a:lnTo>
                  <a:lnTo>
                    <a:pt x="236" y="50"/>
                  </a:lnTo>
                  <a:lnTo>
                    <a:pt x="236" y="65"/>
                  </a:lnTo>
                  <a:lnTo>
                    <a:pt x="221" y="74"/>
                  </a:lnTo>
                  <a:lnTo>
                    <a:pt x="211" y="81"/>
                  </a:lnTo>
                  <a:lnTo>
                    <a:pt x="187" y="74"/>
                  </a:lnTo>
                  <a:lnTo>
                    <a:pt x="196" y="57"/>
                  </a:lnTo>
                  <a:lnTo>
                    <a:pt x="196" y="50"/>
                  </a:lnTo>
                  <a:lnTo>
                    <a:pt x="179" y="34"/>
                  </a:lnTo>
                  <a:lnTo>
                    <a:pt x="155" y="34"/>
                  </a:lnTo>
                  <a:lnTo>
                    <a:pt x="139" y="10"/>
                  </a:lnTo>
                  <a:lnTo>
                    <a:pt x="122" y="0"/>
                  </a:lnTo>
                  <a:lnTo>
                    <a:pt x="115" y="10"/>
                  </a:lnTo>
                  <a:lnTo>
                    <a:pt x="90" y="0"/>
                  </a:lnTo>
                  <a:lnTo>
                    <a:pt x="74" y="16"/>
                  </a:lnTo>
                  <a:lnTo>
                    <a:pt x="74" y="34"/>
                  </a:lnTo>
                  <a:lnTo>
                    <a:pt x="57" y="41"/>
                  </a:lnTo>
                  <a:lnTo>
                    <a:pt x="65" y="65"/>
                  </a:lnTo>
                  <a:lnTo>
                    <a:pt x="50" y="90"/>
                  </a:lnTo>
                  <a:lnTo>
                    <a:pt x="34" y="137"/>
                  </a:lnTo>
                  <a:lnTo>
                    <a:pt x="40" y="171"/>
                  </a:lnTo>
                  <a:lnTo>
                    <a:pt x="34" y="196"/>
                  </a:lnTo>
                  <a:lnTo>
                    <a:pt x="34" y="212"/>
                  </a:lnTo>
                  <a:lnTo>
                    <a:pt x="25" y="219"/>
                  </a:lnTo>
                  <a:lnTo>
                    <a:pt x="25" y="252"/>
                  </a:lnTo>
                  <a:lnTo>
                    <a:pt x="16" y="267"/>
                  </a:lnTo>
                  <a:lnTo>
                    <a:pt x="16" y="301"/>
                  </a:lnTo>
                  <a:lnTo>
                    <a:pt x="16" y="317"/>
                  </a:lnTo>
                  <a:lnTo>
                    <a:pt x="16" y="349"/>
                  </a:lnTo>
                  <a:lnTo>
                    <a:pt x="25" y="349"/>
                  </a:lnTo>
                  <a:lnTo>
                    <a:pt x="25" y="358"/>
                  </a:lnTo>
                  <a:lnTo>
                    <a:pt x="16" y="389"/>
                  </a:lnTo>
                  <a:lnTo>
                    <a:pt x="9" y="404"/>
                  </a:lnTo>
                  <a:lnTo>
                    <a:pt x="9" y="421"/>
                  </a:lnTo>
                  <a:lnTo>
                    <a:pt x="0" y="446"/>
                  </a:lnTo>
                  <a:lnTo>
                    <a:pt x="0" y="463"/>
                  </a:lnTo>
                  <a:lnTo>
                    <a:pt x="0" y="470"/>
                  </a:lnTo>
                  <a:lnTo>
                    <a:pt x="9" y="463"/>
                  </a:lnTo>
                  <a:lnTo>
                    <a:pt x="9" y="486"/>
                  </a:lnTo>
                  <a:lnTo>
                    <a:pt x="16" y="495"/>
                  </a:lnTo>
                  <a:lnTo>
                    <a:pt x="40" y="495"/>
                  </a:lnTo>
                  <a:lnTo>
                    <a:pt x="57" y="495"/>
                  </a:lnTo>
                  <a:lnTo>
                    <a:pt x="50" y="470"/>
                  </a:lnTo>
                  <a:lnTo>
                    <a:pt x="57" y="463"/>
                  </a:lnTo>
                  <a:lnTo>
                    <a:pt x="65" y="454"/>
                  </a:lnTo>
                  <a:lnTo>
                    <a:pt x="74" y="429"/>
                  </a:lnTo>
                  <a:lnTo>
                    <a:pt x="99" y="414"/>
                  </a:lnTo>
                  <a:lnTo>
                    <a:pt x="99" y="398"/>
                  </a:lnTo>
                  <a:lnTo>
                    <a:pt x="90" y="398"/>
                  </a:lnTo>
                  <a:lnTo>
                    <a:pt x="74" y="381"/>
                  </a:lnTo>
                  <a:lnTo>
                    <a:pt x="74" y="373"/>
                  </a:lnTo>
                  <a:lnTo>
                    <a:pt x="82" y="364"/>
                  </a:lnTo>
                  <a:lnTo>
                    <a:pt x="99" y="358"/>
                  </a:lnTo>
                  <a:lnTo>
                    <a:pt x="99" y="349"/>
                  </a:lnTo>
                  <a:lnTo>
                    <a:pt x="106" y="349"/>
                  </a:lnTo>
                  <a:lnTo>
                    <a:pt x="106" y="333"/>
                  </a:lnTo>
                  <a:lnTo>
                    <a:pt x="115" y="324"/>
                  </a:lnTo>
                  <a:lnTo>
                    <a:pt x="115" y="317"/>
                  </a:lnTo>
                  <a:lnTo>
                    <a:pt x="122" y="317"/>
                  </a:lnTo>
                  <a:lnTo>
                    <a:pt x="122" y="308"/>
                  </a:lnTo>
                  <a:lnTo>
                    <a:pt x="106" y="308"/>
                  </a:lnTo>
                  <a:lnTo>
                    <a:pt x="106" y="284"/>
                  </a:lnTo>
                  <a:lnTo>
                    <a:pt x="122" y="292"/>
                  </a:lnTo>
                  <a:lnTo>
                    <a:pt x="139" y="284"/>
                  </a:lnTo>
                  <a:lnTo>
                    <a:pt x="147" y="259"/>
                  </a:lnTo>
                  <a:lnTo>
                    <a:pt x="139" y="252"/>
                  </a:lnTo>
                  <a:lnTo>
                    <a:pt x="147" y="252"/>
                  </a:lnTo>
                  <a:lnTo>
                    <a:pt x="162" y="252"/>
                  </a:lnTo>
                  <a:lnTo>
                    <a:pt x="202" y="243"/>
                  </a:lnTo>
                  <a:lnTo>
                    <a:pt x="211" y="219"/>
                  </a:lnTo>
                  <a:lnTo>
                    <a:pt x="211" y="212"/>
                  </a:lnTo>
                  <a:lnTo>
                    <a:pt x="202" y="202"/>
                  </a:lnTo>
                  <a:lnTo>
                    <a:pt x="202" y="196"/>
                  </a:lnTo>
                  <a:lnTo>
                    <a:pt x="187" y="187"/>
                  </a:lnTo>
                  <a:lnTo>
                    <a:pt x="187" y="17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02" name="Freeform 74"/>
            <p:cNvSpPr>
              <a:spLocks/>
            </p:cNvSpPr>
            <p:nvPr>
              <p:custDataLst>
                <p:tags r:id="rId62"/>
              </p:custDataLst>
            </p:nvPr>
          </p:nvSpPr>
          <p:spPr bwMode="auto">
            <a:xfrm>
              <a:off x="2825" y="3364"/>
              <a:ext cx="37" cy="22"/>
            </a:xfrm>
            <a:custGeom>
              <a:avLst/>
              <a:gdLst>
                <a:gd name="T0" fmla="*/ 0 w 42"/>
                <a:gd name="T1" fmla="*/ 8 h 26"/>
                <a:gd name="T2" fmla="*/ 16 w 42"/>
                <a:gd name="T3" fmla="*/ 17 h 26"/>
                <a:gd name="T4" fmla="*/ 24 w 42"/>
                <a:gd name="T5" fmla="*/ 25 h 26"/>
                <a:gd name="T6" fmla="*/ 41 w 42"/>
                <a:gd name="T7" fmla="*/ 8 h 26"/>
                <a:gd name="T8" fmla="*/ 41 w 42"/>
                <a:gd name="T9" fmla="*/ 0 h 26"/>
                <a:gd name="T10" fmla="*/ 16 w 42"/>
                <a:gd name="T11" fmla="*/ 0 h 26"/>
                <a:gd name="T12" fmla="*/ 7 w 42"/>
                <a:gd name="T13" fmla="*/ 0 h 26"/>
                <a:gd name="T14" fmla="*/ 0 w 42"/>
                <a:gd name="T15" fmla="*/ 8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0" y="8"/>
                  </a:moveTo>
                  <a:lnTo>
                    <a:pt x="16" y="17"/>
                  </a:lnTo>
                  <a:lnTo>
                    <a:pt x="24" y="25"/>
                  </a:lnTo>
                  <a:lnTo>
                    <a:pt x="41" y="8"/>
                  </a:lnTo>
                  <a:lnTo>
                    <a:pt x="41" y="0"/>
                  </a:lnTo>
                  <a:lnTo>
                    <a:pt x="16" y="0"/>
                  </a:lnTo>
                  <a:lnTo>
                    <a:pt x="7" y="0"/>
                  </a:lnTo>
                  <a:lnTo>
                    <a:pt x="0" y="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03" name="Freeform 75"/>
            <p:cNvSpPr>
              <a:spLocks/>
            </p:cNvSpPr>
            <p:nvPr>
              <p:custDataLst>
                <p:tags r:id="rId63"/>
              </p:custDataLst>
            </p:nvPr>
          </p:nvSpPr>
          <p:spPr bwMode="auto">
            <a:xfrm>
              <a:off x="2691" y="2210"/>
              <a:ext cx="22" cy="14"/>
            </a:xfrm>
            <a:custGeom>
              <a:avLst/>
              <a:gdLst>
                <a:gd name="T0" fmla="*/ 0 w 26"/>
                <a:gd name="T1" fmla="*/ 16 h 17"/>
                <a:gd name="T2" fmla="*/ 9 w 26"/>
                <a:gd name="T3" fmla="*/ 16 h 17"/>
                <a:gd name="T4" fmla="*/ 25 w 26"/>
                <a:gd name="T5" fmla="*/ 0 h 17"/>
                <a:gd name="T6" fmla="*/ 16 w 26"/>
                <a:gd name="T7" fmla="*/ 0 h 17"/>
                <a:gd name="T8" fmla="*/ 0 w 26"/>
                <a:gd name="T9" fmla="*/ 16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16"/>
                  </a:moveTo>
                  <a:lnTo>
                    <a:pt x="9" y="16"/>
                  </a:lnTo>
                  <a:lnTo>
                    <a:pt x="25" y="0"/>
                  </a:lnTo>
                  <a:lnTo>
                    <a:pt x="16" y="0"/>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04" name="Freeform 76"/>
            <p:cNvSpPr>
              <a:spLocks/>
            </p:cNvSpPr>
            <p:nvPr>
              <p:custDataLst>
                <p:tags r:id="rId64"/>
              </p:custDataLst>
            </p:nvPr>
          </p:nvSpPr>
          <p:spPr bwMode="auto">
            <a:xfrm>
              <a:off x="2691" y="2210"/>
              <a:ext cx="22" cy="14"/>
            </a:xfrm>
            <a:custGeom>
              <a:avLst/>
              <a:gdLst>
                <a:gd name="T0" fmla="*/ 0 w 26"/>
                <a:gd name="T1" fmla="*/ 16 h 17"/>
                <a:gd name="T2" fmla="*/ 9 w 26"/>
                <a:gd name="T3" fmla="*/ 16 h 17"/>
                <a:gd name="T4" fmla="*/ 25 w 26"/>
                <a:gd name="T5" fmla="*/ 0 h 17"/>
                <a:gd name="T6" fmla="*/ 16 w 26"/>
                <a:gd name="T7" fmla="*/ 0 h 17"/>
                <a:gd name="T8" fmla="*/ 0 w 26"/>
                <a:gd name="T9" fmla="*/ 16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16"/>
                  </a:moveTo>
                  <a:lnTo>
                    <a:pt x="9" y="16"/>
                  </a:lnTo>
                  <a:lnTo>
                    <a:pt x="25" y="0"/>
                  </a:lnTo>
                  <a:lnTo>
                    <a:pt x="16" y="0"/>
                  </a:lnTo>
                  <a:lnTo>
                    <a:pt x="0" y="1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05" name="Freeform 77"/>
            <p:cNvSpPr>
              <a:spLocks/>
            </p:cNvSpPr>
            <p:nvPr>
              <p:custDataLst>
                <p:tags r:id="rId65"/>
              </p:custDataLst>
            </p:nvPr>
          </p:nvSpPr>
          <p:spPr bwMode="auto">
            <a:xfrm>
              <a:off x="2791" y="2069"/>
              <a:ext cx="28" cy="16"/>
            </a:xfrm>
            <a:custGeom>
              <a:avLst/>
              <a:gdLst>
                <a:gd name="T0" fmla="*/ 0 w 33"/>
                <a:gd name="T1" fmla="*/ 0 h 18"/>
                <a:gd name="T2" fmla="*/ 16 w 33"/>
                <a:gd name="T3" fmla="*/ 17 h 18"/>
                <a:gd name="T4" fmla="*/ 32 w 33"/>
                <a:gd name="T5" fmla="*/ 17 h 18"/>
                <a:gd name="T6" fmla="*/ 16 w 33"/>
                <a:gd name="T7" fmla="*/ 9 h 18"/>
                <a:gd name="T8" fmla="*/ 0 w 33"/>
                <a:gd name="T9" fmla="*/ 0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0" y="0"/>
                  </a:moveTo>
                  <a:lnTo>
                    <a:pt x="16" y="17"/>
                  </a:lnTo>
                  <a:lnTo>
                    <a:pt x="32" y="17"/>
                  </a:lnTo>
                  <a:lnTo>
                    <a:pt x="16" y="9"/>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06" name="Freeform 78"/>
            <p:cNvSpPr>
              <a:spLocks/>
            </p:cNvSpPr>
            <p:nvPr>
              <p:custDataLst>
                <p:tags r:id="rId66"/>
              </p:custDataLst>
            </p:nvPr>
          </p:nvSpPr>
          <p:spPr bwMode="auto">
            <a:xfrm>
              <a:off x="2791" y="2069"/>
              <a:ext cx="28" cy="16"/>
            </a:xfrm>
            <a:custGeom>
              <a:avLst/>
              <a:gdLst>
                <a:gd name="T0" fmla="*/ 0 w 33"/>
                <a:gd name="T1" fmla="*/ 0 h 18"/>
                <a:gd name="T2" fmla="*/ 16 w 33"/>
                <a:gd name="T3" fmla="*/ 17 h 18"/>
                <a:gd name="T4" fmla="*/ 32 w 33"/>
                <a:gd name="T5" fmla="*/ 17 h 18"/>
                <a:gd name="T6" fmla="*/ 16 w 33"/>
                <a:gd name="T7" fmla="*/ 9 h 18"/>
                <a:gd name="T8" fmla="*/ 0 w 33"/>
                <a:gd name="T9" fmla="*/ 0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0" y="0"/>
                  </a:moveTo>
                  <a:lnTo>
                    <a:pt x="16" y="17"/>
                  </a:lnTo>
                  <a:lnTo>
                    <a:pt x="32" y="17"/>
                  </a:lnTo>
                  <a:lnTo>
                    <a:pt x="16" y="9"/>
                  </a:lnTo>
                  <a:lnTo>
                    <a:pt x="0"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07" name="Freeform 79"/>
            <p:cNvSpPr>
              <a:spLocks/>
            </p:cNvSpPr>
            <p:nvPr>
              <p:custDataLst>
                <p:tags r:id="rId67"/>
              </p:custDataLst>
            </p:nvPr>
          </p:nvSpPr>
          <p:spPr bwMode="auto">
            <a:xfrm>
              <a:off x="2791" y="2119"/>
              <a:ext cx="28" cy="21"/>
            </a:xfrm>
            <a:custGeom>
              <a:avLst/>
              <a:gdLst>
                <a:gd name="T0" fmla="*/ 0 w 33"/>
                <a:gd name="T1" fmla="*/ 8 h 25"/>
                <a:gd name="T2" fmla="*/ 24 w 33"/>
                <a:gd name="T3" fmla="*/ 24 h 25"/>
                <a:gd name="T4" fmla="*/ 24 w 33"/>
                <a:gd name="T5" fmla="*/ 15 h 25"/>
                <a:gd name="T6" fmla="*/ 32 w 33"/>
                <a:gd name="T7" fmla="*/ 8 h 25"/>
                <a:gd name="T8" fmla="*/ 16 w 33"/>
                <a:gd name="T9" fmla="*/ 8 h 25"/>
                <a:gd name="T10" fmla="*/ 7 w 33"/>
                <a:gd name="T11" fmla="*/ 0 h 25"/>
                <a:gd name="T12" fmla="*/ 0 w 33"/>
                <a:gd name="T13" fmla="*/ 8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8"/>
                  </a:moveTo>
                  <a:lnTo>
                    <a:pt x="24" y="24"/>
                  </a:lnTo>
                  <a:lnTo>
                    <a:pt x="24" y="15"/>
                  </a:lnTo>
                  <a:lnTo>
                    <a:pt x="32" y="8"/>
                  </a:lnTo>
                  <a:lnTo>
                    <a:pt x="16" y="8"/>
                  </a:lnTo>
                  <a:lnTo>
                    <a:pt x="7" y="0"/>
                  </a:lnTo>
                  <a:lnTo>
                    <a:pt x="0" y="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08" name="Freeform 80"/>
            <p:cNvSpPr>
              <a:spLocks/>
            </p:cNvSpPr>
            <p:nvPr>
              <p:custDataLst>
                <p:tags r:id="rId68"/>
              </p:custDataLst>
            </p:nvPr>
          </p:nvSpPr>
          <p:spPr bwMode="auto">
            <a:xfrm>
              <a:off x="2791" y="2119"/>
              <a:ext cx="28" cy="21"/>
            </a:xfrm>
            <a:custGeom>
              <a:avLst/>
              <a:gdLst>
                <a:gd name="T0" fmla="*/ 0 w 33"/>
                <a:gd name="T1" fmla="*/ 8 h 25"/>
                <a:gd name="T2" fmla="*/ 24 w 33"/>
                <a:gd name="T3" fmla="*/ 24 h 25"/>
                <a:gd name="T4" fmla="*/ 24 w 33"/>
                <a:gd name="T5" fmla="*/ 15 h 25"/>
                <a:gd name="T6" fmla="*/ 32 w 33"/>
                <a:gd name="T7" fmla="*/ 8 h 25"/>
                <a:gd name="T8" fmla="*/ 16 w 33"/>
                <a:gd name="T9" fmla="*/ 8 h 25"/>
                <a:gd name="T10" fmla="*/ 7 w 33"/>
                <a:gd name="T11" fmla="*/ 0 h 25"/>
                <a:gd name="T12" fmla="*/ 0 w 33"/>
                <a:gd name="T13" fmla="*/ 8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8"/>
                  </a:moveTo>
                  <a:lnTo>
                    <a:pt x="24" y="24"/>
                  </a:lnTo>
                  <a:lnTo>
                    <a:pt x="24" y="15"/>
                  </a:lnTo>
                  <a:lnTo>
                    <a:pt x="32" y="8"/>
                  </a:lnTo>
                  <a:lnTo>
                    <a:pt x="16" y="8"/>
                  </a:lnTo>
                  <a:lnTo>
                    <a:pt x="7" y="0"/>
                  </a:lnTo>
                  <a:lnTo>
                    <a:pt x="0" y="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09" name="Freeform 81"/>
            <p:cNvSpPr>
              <a:spLocks/>
            </p:cNvSpPr>
            <p:nvPr>
              <p:custDataLst>
                <p:tags r:id="rId69"/>
              </p:custDataLst>
            </p:nvPr>
          </p:nvSpPr>
          <p:spPr bwMode="auto">
            <a:xfrm>
              <a:off x="2846" y="2043"/>
              <a:ext cx="72" cy="84"/>
            </a:xfrm>
            <a:custGeom>
              <a:avLst/>
              <a:gdLst>
                <a:gd name="T0" fmla="*/ 0 w 83"/>
                <a:gd name="T1" fmla="*/ 72 h 97"/>
                <a:gd name="T2" fmla="*/ 0 w 83"/>
                <a:gd name="T3" fmla="*/ 80 h 97"/>
                <a:gd name="T4" fmla="*/ 48 w 83"/>
                <a:gd name="T5" fmla="*/ 80 h 97"/>
                <a:gd name="T6" fmla="*/ 48 w 83"/>
                <a:gd name="T7" fmla="*/ 88 h 97"/>
                <a:gd name="T8" fmla="*/ 57 w 83"/>
                <a:gd name="T9" fmla="*/ 80 h 97"/>
                <a:gd name="T10" fmla="*/ 73 w 83"/>
                <a:gd name="T11" fmla="*/ 88 h 97"/>
                <a:gd name="T12" fmla="*/ 73 w 83"/>
                <a:gd name="T13" fmla="*/ 96 h 97"/>
                <a:gd name="T14" fmla="*/ 82 w 83"/>
                <a:gd name="T15" fmla="*/ 96 h 97"/>
                <a:gd name="T16" fmla="*/ 82 w 83"/>
                <a:gd name="T17" fmla="*/ 80 h 97"/>
                <a:gd name="T18" fmla="*/ 65 w 83"/>
                <a:gd name="T19" fmla="*/ 72 h 97"/>
                <a:gd name="T20" fmla="*/ 73 w 83"/>
                <a:gd name="T21" fmla="*/ 63 h 97"/>
                <a:gd name="T22" fmla="*/ 65 w 83"/>
                <a:gd name="T23" fmla="*/ 56 h 97"/>
                <a:gd name="T24" fmla="*/ 73 w 83"/>
                <a:gd name="T25" fmla="*/ 48 h 97"/>
                <a:gd name="T26" fmla="*/ 48 w 83"/>
                <a:gd name="T27" fmla="*/ 48 h 97"/>
                <a:gd name="T28" fmla="*/ 42 w 83"/>
                <a:gd name="T29" fmla="*/ 40 h 97"/>
                <a:gd name="T30" fmla="*/ 48 w 83"/>
                <a:gd name="T31" fmla="*/ 31 h 97"/>
                <a:gd name="T32" fmla="*/ 42 w 83"/>
                <a:gd name="T33" fmla="*/ 31 h 97"/>
                <a:gd name="T34" fmla="*/ 48 w 83"/>
                <a:gd name="T35" fmla="*/ 0 h 97"/>
                <a:gd name="T36" fmla="*/ 32 w 83"/>
                <a:gd name="T37" fmla="*/ 6 h 97"/>
                <a:gd name="T38" fmla="*/ 8 w 83"/>
                <a:gd name="T39" fmla="*/ 56 h 97"/>
                <a:gd name="T40" fmla="*/ 8 w 83"/>
                <a:gd name="T41" fmla="*/ 63 h 97"/>
                <a:gd name="T42" fmla="*/ 0 w 83"/>
                <a:gd name="T43" fmla="*/ 72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97"/>
                <a:gd name="T68" fmla="*/ 83 w 83"/>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97">
                  <a:moveTo>
                    <a:pt x="0" y="72"/>
                  </a:moveTo>
                  <a:lnTo>
                    <a:pt x="0" y="80"/>
                  </a:lnTo>
                  <a:lnTo>
                    <a:pt x="48" y="80"/>
                  </a:lnTo>
                  <a:lnTo>
                    <a:pt x="48" y="88"/>
                  </a:lnTo>
                  <a:lnTo>
                    <a:pt x="57" y="80"/>
                  </a:lnTo>
                  <a:lnTo>
                    <a:pt x="73" y="88"/>
                  </a:lnTo>
                  <a:lnTo>
                    <a:pt x="73" y="96"/>
                  </a:lnTo>
                  <a:lnTo>
                    <a:pt x="82" y="96"/>
                  </a:lnTo>
                  <a:lnTo>
                    <a:pt x="82" y="80"/>
                  </a:lnTo>
                  <a:lnTo>
                    <a:pt x="65" y="72"/>
                  </a:lnTo>
                  <a:lnTo>
                    <a:pt x="73" y="63"/>
                  </a:lnTo>
                  <a:lnTo>
                    <a:pt x="65" y="56"/>
                  </a:lnTo>
                  <a:lnTo>
                    <a:pt x="73" y="48"/>
                  </a:lnTo>
                  <a:lnTo>
                    <a:pt x="48" y="48"/>
                  </a:lnTo>
                  <a:lnTo>
                    <a:pt x="42" y="40"/>
                  </a:lnTo>
                  <a:lnTo>
                    <a:pt x="48" y="31"/>
                  </a:lnTo>
                  <a:lnTo>
                    <a:pt x="42" y="31"/>
                  </a:lnTo>
                  <a:lnTo>
                    <a:pt x="48" y="0"/>
                  </a:lnTo>
                  <a:lnTo>
                    <a:pt x="32" y="6"/>
                  </a:lnTo>
                  <a:lnTo>
                    <a:pt x="8" y="56"/>
                  </a:lnTo>
                  <a:lnTo>
                    <a:pt x="8" y="63"/>
                  </a:lnTo>
                  <a:lnTo>
                    <a:pt x="0" y="72"/>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10" name="Freeform 82"/>
            <p:cNvSpPr>
              <a:spLocks/>
            </p:cNvSpPr>
            <p:nvPr>
              <p:custDataLst>
                <p:tags r:id="rId70"/>
              </p:custDataLst>
            </p:nvPr>
          </p:nvSpPr>
          <p:spPr bwMode="auto">
            <a:xfrm>
              <a:off x="4486" y="2385"/>
              <a:ext cx="35" cy="14"/>
            </a:xfrm>
            <a:custGeom>
              <a:avLst/>
              <a:gdLst>
                <a:gd name="T0" fmla="*/ 33 w 41"/>
                <a:gd name="T1" fmla="*/ 0 h 17"/>
                <a:gd name="T2" fmla="*/ 8 w 41"/>
                <a:gd name="T3" fmla="*/ 0 h 17"/>
                <a:gd name="T4" fmla="*/ 0 w 41"/>
                <a:gd name="T5" fmla="*/ 9 h 17"/>
                <a:gd name="T6" fmla="*/ 0 w 41"/>
                <a:gd name="T7" fmla="*/ 16 h 17"/>
                <a:gd name="T8" fmla="*/ 33 w 41"/>
                <a:gd name="T9" fmla="*/ 16 h 17"/>
                <a:gd name="T10" fmla="*/ 40 w 41"/>
                <a:gd name="T11" fmla="*/ 16 h 17"/>
                <a:gd name="T12" fmla="*/ 33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33" y="0"/>
                  </a:moveTo>
                  <a:lnTo>
                    <a:pt x="8" y="0"/>
                  </a:lnTo>
                  <a:lnTo>
                    <a:pt x="0" y="9"/>
                  </a:lnTo>
                  <a:lnTo>
                    <a:pt x="0" y="16"/>
                  </a:lnTo>
                  <a:lnTo>
                    <a:pt x="33" y="16"/>
                  </a:lnTo>
                  <a:lnTo>
                    <a:pt x="40" y="16"/>
                  </a:lnTo>
                  <a:lnTo>
                    <a:pt x="33"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11" name="Freeform 83"/>
            <p:cNvSpPr>
              <a:spLocks/>
            </p:cNvSpPr>
            <p:nvPr>
              <p:custDataLst>
                <p:tags r:id="rId71"/>
              </p:custDataLst>
            </p:nvPr>
          </p:nvSpPr>
          <p:spPr bwMode="auto">
            <a:xfrm>
              <a:off x="4486" y="2385"/>
              <a:ext cx="35" cy="14"/>
            </a:xfrm>
            <a:custGeom>
              <a:avLst/>
              <a:gdLst>
                <a:gd name="T0" fmla="*/ 33 w 41"/>
                <a:gd name="T1" fmla="*/ 0 h 17"/>
                <a:gd name="T2" fmla="*/ 8 w 41"/>
                <a:gd name="T3" fmla="*/ 0 h 17"/>
                <a:gd name="T4" fmla="*/ 0 w 41"/>
                <a:gd name="T5" fmla="*/ 9 h 17"/>
                <a:gd name="T6" fmla="*/ 0 w 41"/>
                <a:gd name="T7" fmla="*/ 16 h 17"/>
                <a:gd name="T8" fmla="*/ 33 w 41"/>
                <a:gd name="T9" fmla="*/ 16 h 17"/>
                <a:gd name="T10" fmla="*/ 40 w 41"/>
                <a:gd name="T11" fmla="*/ 16 h 17"/>
                <a:gd name="T12" fmla="*/ 33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33" y="0"/>
                  </a:moveTo>
                  <a:lnTo>
                    <a:pt x="8" y="0"/>
                  </a:lnTo>
                  <a:lnTo>
                    <a:pt x="0" y="9"/>
                  </a:lnTo>
                  <a:lnTo>
                    <a:pt x="0" y="16"/>
                  </a:lnTo>
                  <a:lnTo>
                    <a:pt x="33" y="16"/>
                  </a:lnTo>
                  <a:lnTo>
                    <a:pt x="40" y="16"/>
                  </a:lnTo>
                  <a:lnTo>
                    <a:pt x="33"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12" name="Freeform 84"/>
            <p:cNvSpPr>
              <a:spLocks/>
            </p:cNvSpPr>
            <p:nvPr>
              <p:custDataLst>
                <p:tags r:id="rId72"/>
              </p:custDataLst>
            </p:nvPr>
          </p:nvSpPr>
          <p:spPr bwMode="auto">
            <a:xfrm>
              <a:off x="4255" y="2279"/>
              <a:ext cx="323" cy="338"/>
            </a:xfrm>
            <a:custGeom>
              <a:avLst/>
              <a:gdLst>
                <a:gd name="T0" fmla="*/ 358 w 374"/>
                <a:gd name="T1" fmla="*/ 105 h 390"/>
                <a:gd name="T2" fmla="*/ 373 w 374"/>
                <a:gd name="T3" fmla="*/ 137 h 390"/>
                <a:gd name="T4" fmla="*/ 349 w 374"/>
                <a:gd name="T5" fmla="*/ 146 h 390"/>
                <a:gd name="T6" fmla="*/ 326 w 374"/>
                <a:gd name="T7" fmla="*/ 187 h 390"/>
                <a:gd name="T8" fmla="*/ 318 w 374"/>
                <a:gd name="T9" fmla="*/ 211 h 390"/>
                <a:gd name="T10" fmla="*/ 308 w 374"/>
                <a:gd name="T11" fmla="*/ 178 h 390"/>
                <a:gd name="T12" fmla="*/ 293 w 374"/>
                <a:gd name="T13" fmla="*/ 187 h 390"/>
                <a:gd name="T14" fmla="*/ 308 w 374"/>
                <a:gd name="T15" fmla="*/ 162 h 390"/>
                <a:gd name="T16" fmla="*/ 276 w 374"/>
                <a:gd name="T17" fmla="*/ 146 h 390"/>
                <a:gd name="T18" fmla="*/ 261 w 374"/>
                <a:gd name="T19" fmla="*/ 146 h 390"/>
                <a:gd name="T20" fmla="*/ 252 w 374"/>
                <a:gd name="T21" fmla="*/ 170 h 390"/>
                <a:gd name="T22" fmla="*/ 268 w 374"/>
                <a:gd name="T23" fmla="*/ 211 h 390"/>
                <a:gd name="T24" fmla="*/ 261 w 374"/>
                <a:gd name="T25" fmla="*/ 202 h 390"/>
                <a:gd name="T26" fmla="*/ 236 w 374"/>
                <a:gd name="T27" fmla="*/ 236 h 390"/>
                <a:gd name="T28" fmla="*/ 180 w 374"/>
                <a:gd name="T29" fmla="*/ 276 h 390"/>
                <a:gd name="T30" fmla="*/ 171 w 374"/>
                <a:gd name="T31" fmla="*/ 283 h 390"/>
                <a:gd name="T32" fmla="*/ 156 w 374"/>
                <a:gd name="T33" fmla="*/ 292 h 390"/>
                <a:gd name="T34" fmla="*/ 156 w 374"/>
                <a:gd name="T35" fmla="*/ 324 h 390"/>
                <a:gd name="T36" fmla="*/ 147 w 374"/>
                <a:gd name="T37" fmla="*/ 364 h 390"/>
                <a:gd name="T38" fmla="*/ 131 w 374"/>
                <a:gd name="T39" fmla="*/ 380 h 390"/>
                <a:gd name="T40" fmla="*/ 106 w 374"/>
                <a:gd name="T41" fmla="*/ 380 h 390"/>
                <a:gd name="T42" fmla="*/ 65 w 374"/>
                <a:gd name="T43" fmla="*/ 283 h 390"/>
                <a:gd name="T44" fmla="*/ 59 w 374"/>
                <a:gd name="T45" fmla="*/ 202 h 390"/>
                <a:gd name="T46" fmla="*/ 34 w 374"/>
                <a:gd name="T47" fmla="*/ 227 h 390"/>
                <a:gd name="T48" fmla="*/ 25 w 374"/>
                <a:gd name="T49" fmla="*/ 202 h 390"/>
                <a:gd name="T50" fmla="*/ 19 w 374"/>
                <a:gd name="T51" fmla="*/ 195 h 390"/>
                <a:gd name="T52" fmla="*/ 9 w 374"/>
                <a:gd name="T53" fmla="*/ 178 h 390"/>
                <a:gd name="T54" fmla="*/ 34 w 374"/>
                <a:gd name="T55" fmla="*/ 170 h 390"/>
                <a:gd name="T56" fmla="*/ 25 w 374"/>
                <a:gd name="T57" fmla="*/ 153 h 390"/>
                <a:gd name="T58" fmla="*/ 19 w 374"/>
                <a:gd name="T59" fmla="*/ 146 h 390"/>
                <a:gd name="T60" fmla="*/ 25 w 374"/>
                <a:gd name="T61" fmla="*/ 121 h 390"/>
                <a:gd name="T62" fmla="*/ 50 w 374"/>
                <a:gd name="T63" fmla="*/ 121 h 390"/>
                <a:gd name="T64" fmla="*/ 82 w 374"/>
                <a:gd name="T65" fmla="*/ 65 h 390"/>
                <a:gd name="T66" fmla="*/ 90 w 374"/>
                <a:gd name="T67" fmla="*/ 56 h 390"/>
                <a:gd name="T68" fmla="*/ 82 w 374"/>
                <a:gd name="T69" fmla="*/ 33 h 390"/>
                <a:gd name="T70" fmla="*/ 82 w 374"/>
                <a:gd name="T71" fmla="*/ 16 h 390"/>
                <a:gd name="T72" fmla="*/ 114 w 374"/>
                <a:gd name="T73" fmla="*/ 16 h 390"/>
                <a:gd name="T74" fmla="*/ 147 w 374"/>
                <a:gd name="T75" fmla="*/ 0 h 390"/>
                <a:gd name="T76" fmla="*/ 156 w 374"/>
                <a:gd name="T77" fmla="*/ 25 h 390"/>
                <a:gd name="T78" fmla="*/ 147 w 374"/>
                <a:gd name="T79" fmla="*/ 56 h 390"/>
                <a:gd name="T80" fmla="*/ 139 w 374"/>
                <a:gd name="T81" fmla="*/ 81 h 390"/>
                <a:gd name="T82" fmla="*/ 156 w 374"/>
                <a:gd name="T83" fmla="*/ 113 h 390"/>
                <a:gd name="T84" fmla="*/ 243 w 374"/>
                <a:gd name="T85" fmla="*/ 146 h 390"/>
                <a:gd name="T86" fmla="*/ 252 w 374"/>
                <a:gd name="T87" fmla="*/ 137 h 390"/>
                <a:gd name="T88" fmla="*/ 261 w 374"/>
                <a:gd name="T89" fmla="*/ 121 h 390"/>
                <a:gd name="T90" fmla="*/ 268 w 374"/>
                <a:gd name="T91" fmla="*/ 137 h 390"/>
                <a:gd name="T92" fmla="*/ 308 w 374"/>
                <a:gd name="T93" fmla="*/ 137 h 390"/>
                <a:gd name="T94" fmla="*/ 342 w 374"/>
                <a:gd name="T95" fmla="*/ 105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4"/>
                <a:gd name="T145" fmla="*/ 0 h 390"/>
                <a:gd name="T146" fmla="*/ 374 w 374"/>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4" h="390">
                  <a:moveTo>
                    <a:pt x="342" y="105"/>
                  </a:moveTo>
                  <a:lnTo>
                    <a:pt x="358" y="105"/>
                  </a:lnTo>
                  <a:lnTo>
                    <a:pt x="373" y="121"/>
                  </a:lnTo>
                  <a:lnTo>
                    <a:pt x="373" y="137"/>
                  </a:lnTo>
                  <a:lnTo>
                    <a:pt x="358" y="137"/>
                  </a:lnTo>
                  <a:lnTo>
                    <a:pt x="349" y="146"/>
                  </a:lnTo>
                  <a:lnTo>
                    <a:pt x="333" y="178"/>
                  </a:lnTo>
                  <a:lnTo>
                    <a:pt x="326" y="187"/>
                  </a:lnTo>
                  <a:lnTo>
                    <a:pt x="318" y="202"/>
                  </a:lnTo>
                  <a:lnTo>
                    <a:pt x="318" y="211"/>
                  </a:lnTo>
                  <a:lnTo>
                    <a:pt x="308" y="187"/>
                  </a:lnTo>
                  <a:lnTo>
                    <a:pt x="308" y="178"/>
                  </a:lnTo>
                  <a:lnTo>
                    <a:pt x="301" y="187"/>
                  </a:lnTo>
                  <a:lnTo>
                    <a:pt x="293" y="187"/>
                  </a:lnTo>
                  <a:lnTo>
                    <a:pt x="293" y="178"/>
                  </a:lnTo>
                  <a:lnTo>
                    <a:pt x="308" y="162"/>
                  </a:lnTo>
                  <a:lnTo>
                    <a:pt x="276" y="162"/>
                  </a:lnTo>
                  <a:lnTo>
                    <a:pt x="276" y="146"/>
                  </a:lnTo>
                  <a:lnTo>
                    <a:pt x="268" y="146"/>
                  </a:lnTo>
                  <a:lnTo>
                    <a:pt x="261" y="146"/>
                  </a:lnTo>
                  <a:lnTo>
                    <a:pt x="261" y="153"/>
                  </a:lnTo>
                  <a:lnTo>
                    <a:pt x="252" y="170"/>
                  </a:lnTo>
                  <a:lnTo>
                    <a:pt x="261" y="170"/>
                  </a:lnTo>
                  <a:lnTo>
                    <a:pt x="268" y="211"/>
                  </a:lnTo>
                  <a:lnTo>
                    <a:pt x="261" y="211"/>
                  </a:lnTo>
                  <a:lnTo>
                    <a:pt x="261" y="202"/>
                  </a:lnTo>
                  <a:lnTo>
                    <a:pt x="243" y="211"/>
                  </a:lnTo>
                  <a:lnTo>
                    <a:pt x="236" y="236"/>
                  </a:lnTo>
                  <a:lnTo>
                    <a:pt x="221" y="242"/>
                  </a:lnTo>
                  <a:lnTo>
                    <a:pt x="180" y="276"/>
                  </a:lnTo>
                  <a:lnTo>
                    <a:pt x="180" y="283"/>
                  </a:lnTo>
                  <a:lnTo>
                    <a:pt x="171" y="283"/>
                  </a:lnTo>
                  <a:lnTo>
                    <a:pt x="162" y="292"/>
                  </a:lnTo>
                  <a:lnTo>
                    <a:pt x="156" y="292"/>
                  </a:lnTo>
                  <a:lnTo>
                    <a:pt x="156" y="299"/>
                  </a:lnTo>
                  <a:lnTo>
                    <a:pt x="156" y="324"/>
                  </a:lnTo>
                  <a:lnTo>
                    <a:pt x="147" y="339"/>
                  </a:lnTo>
                  <a:lnTo>
                    <a:pt x="147" y="364"/>
                  </a:lnTo>
                  <a:lnTo>
                    <a:pt x="139" y="373"/>
                  </a:lnTo>
                  <a:lnTo>
                    <a:pt x="131" y="380"/>
                  </a:lnTo>
                  <a:lnTo>
                    <a:pt x="122" y="389"/>
                  </a:lnTo>
                  <a:lnTo>
                    <a:pt x="106" y="380"/>
                  </a:lnTo>
                  <a:lnTo>
                    <a:pt x="82" y="307"/>
                  </a:lnTo>
                  <a:lnTo>
                    <a:pt x="65" y="283"/>
                  </a:lnTo>
                  <a:lnTo>
                    <a:pt x="59" y="236"/>
                  </a:lnTo>
                  <a:lnTo>
                    <a:pt x="59" y="202"/>
                  </a:lnTo>
                  <a:lnTo>
                    <a:pt x="50" y="218"/>
                  </a:lnTo>
                  <a:lnTo>
                    <a:pt x="34" y="227"/>
                  </a:lnTo>
                  <a:lnTo>
                    <a:pt x="9" y="202"/>
                  </a:lnTo>
                  <a:lnTo>
                    <a:pt x="25" y="202"/>
                  </a:lnTo>
                  <a:lnTo>
                    <a:pt x="25" y="195"/>
                  </a:lnTo>
                  <a:lnTo>
                    <a:pt x="19" y="195"/>
                  </a:lnTo>
                  <a:lnTo>
                    <a:pt x="0" y="187"/>
                  </a:lnTo>
                  <a:lnTo>
                    <a:pt x="9" y="178"/>
                  </a:lnTo>
                  <a:lnTo>
                    <a:pt x="34" y="178"/>
                  </a:lnTo>
                  <a:lnTo>
                    <a:pt x="34" y="170"/>
                  </a:lnTo>
                  <a:lnTo>
                    <a:pt x="34" y="153"/>
                  </a:lnTo>
                  <a:lnTo>
                    <a:pt x="25" y="153"/>
                  </a:lnTo>
                  <a:lnTo>
                    <a:pt x="25" y="146"/>
                  </a:lnTo>
                  <a:lnTo>
                    <a:pt x="19" y="146"/>
                  </a:lnTo>
                  <a:lnTo>
                    <a:pt x="19" y="130"/>
                  </a:lnTo>
                  <a:lnTo>
                    <a:pt x="25" y="121"/>
                  </a:lnTo>
                  <a:lnTo>
                    <a:pt x="34" y="130"/>
                  </a:lnTo>
                  <a:lnTo>
                    <a:pt x="50" y="121"/>
                  </a:lnTo>
                  <a:lnTo>
                    <a:pt x="90" y="74"/>
                  </a:lnTo>
                  <a:lnTo>
                    <a:pt x="82" y="65"/>
                  </a:lnTo>
                  <a:lnTo>
                    <a:pt x="90" y="65"/>
                  </a:lnTo>
                  <a:lnTo>
                    <a:pt x="90" y="56"/>
                  </a:lnTo>
                  <a:lnTo>
                    <a:pt x="74" y="50"/>
                  </a:lnTo>
                  <a:lnTo>
                    <a:pt x="82" y="33"/>
                  </a:lnTo>
                  <a:lnTo>
                    <a:pt x="74" y="25"/>
                  </a:lnTo>
                  <a:lnTo>
                    <a:pt x="82" y="16"/>
                  </a:lnTo>
                  <a:lnTo>
                    <a:pt x="99" y="25"/>
                  </a:lnTo>
                  <a:lnTo>
                    <a:pt x="114" y="16"/>
                  </a:lnTo>
                  <a:lnTo>
                    <a:pt x="122" y="8"/>
                  </a:lnTo>
                  <a:lnTo>
                    <a:pt x="147" y="0"/>
                  </a:lnTo>
                  <a:lnTo>
                    <a:pt x="156" y="8"/>
                  </a:lnTo>
                  <a:lnTo>
                    <a:pt x="156" y="25"/>
                  </a:lnTo>
                  <a:lnTo>
                    <a:pt x="139" y="40"/>
                  </a:lnTo>
                  <a:lnTo>
                    <a:pt x="147" y="56"/>
                  </a:lnTo>
                  <a:lnTo>
                    <a:pt x="131" y="56"/>
                  </a:lnTo>
                  <a:lnTo>
                    <a:pt x="139" y="81"/>
                  </a:lnTo>
                  <a:lnTo>
                    <a:pt x="162" y="90"/>
                  </a:lnTo>
                  <a:lnTo>
                    <a:pt x="156" y="113"/>
                  </a:lnTo>
                  <a:lnTo>
                    <a:pt x="171" y="121"/>
                  </a:lnTo>
                  <a:lnTo>
                    <a:pt x="243" y="146"/>
                  </a:lnTo>
                  <a:lnTo>
                    <a:pt x="252" y="146"/>
                  </a:lnTo>
                  <a:lnTo>
                    <a:pt x="252" y="137"/>
                  </a:lnTo>
                  <a:lnTo>
                    <a:pt x="252" y="121"/>
                  </a:lnTo>
                  <a:lnTo>
                    <a:pt x="261" y="121"/>
                  </a:lnTo>
                  <a:lnTo>
                    <a:pt x="268" y="130"/>
                  </a:lnTo>
                  <a:lnTo>
                    <a:pt x="268" y="137"/>
                  </a:lnTo>
                  <a:lnTo>
                    <a:pt x="301" y="137"/>
                  </a:lnTo>
                  <a:lnTo>
                    <a:pt x="308" y="137"/>
                  </a:lnTo>
                  <a:lnTo>
                    <a:pt x="301" y="121"/>
                  </a:lnTo>
                  <a:lnTo>
                    <a:pt x="342" y="105"/>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13" name="Freeform 85"/>
            <p:cNvSpPr>
              <a:spLocks/>
            </p:cNvSpPr>
            <p:nvPr>
              <p:custDataLst>
                <p:tags r:id="rId73"/>
              </p:custDataLst>
            </p:nvPr>
          </p:nvSpPr>
          <p:spPr bwMode="auto">
            <a:xfrm>
              <a:off x="4473" y="2035"/>
              <a:ext cx="353" cy="169"/>
            </a:xfrm>
            <a:custGeom>
              <a:avLst/>
              <a:gdLst>
                <a:gd name="T0" fmla="*/ 268 w 408"/>
                <a:gd name="T1" fmla="*/ 49 h 195"/>
                <a:gd name="T2" fmla="*/ 220 w 408"/>
                <a:gd name="T3" fmla="*/ 24 h 195"/>
                <a:gd name="T4" fmla="*/ 205 w 408"/>
                <a:gd name="T5" fmla="*/ 32 h 195"/>
                <a:gd name="T6" fmla="*/ 195 w 408"/>
                <a:gd name="T7" fmla="*/ 32 h 195"/>
                <a:gd name="T8" fmla="*/ 180 w 408"/>
                <a:gd name="T9" fmla="*/ 9 h 195"/>
                <a:gd name="T10" fmla="*/ 146 w 408"/>
                <a:gd name="T11" fmla="*/ 0 h 195"/>
                <a:gd name="T12" fmla="*/ 130 w 408"/>
                <a:gd name="T13" fmla="*/ 9 h 195"/>
                <a:gd name="T14" fmla="*/ 130 w 408"/>
                <a:gd name="T15" fmla="*/ 24 h 195"/>
                <a:gd name="T16" fmla="*/ 130 w 408"/>
                <a:gd name="T17" fmla="*/ 40 h 195"/>
                <a:gd name="T18" fmla="*/ 97 w 408"/>
                <a:gd name="T19" fmla="*/ 40 h 195"/>
                <a:gd name="T20" fmla="*/ 81 w 408"/>
                <a:gd name="T21" fmla="*/ 32 h 195"/>
                <a:gd name="T22" fmla="*/ 49 w 408"/>
                <a:gd name="T23" fmla="*/ 24 h 195"/>
                <a:gd name="T24" fmla="*/ 9 w 408"/>
                <a:gd name="T25" fmla="*/ 49 h 195"/>
                <a:gd name="T26" fmla="*/ 0 w 408"/>
                <a:gd name="T27" fmla="*/ 57 h 195"/>
                <a:gd name="T28" fmla="*/ 16 w 408"/>
                <a:gd name="T29" fmla="*/ 81 h 195"/>
                <a:gd name="T30" fmla="*/ 34 w 408"/>
                <a:gd name="T31" fmla="*/ 81 h 195"/>
                <a:gd name="T32" fmla="*/ 41 w 408"/>
                <a:gd name="T33" fmla="*/ 97 h 195"/>
                <a:gd name="T34" fmla="*/ 41 w 408"/>
                <a:gd name="T35" fmla="*/ 130 h 195"/>
                <a:gd name="T36" fmla="*/ 90 w 408"/>
                <a:gd name="T37" fmla="*/ 146 h 195"/>
                <a:gd name="T38" fmla="*/ 115 w 408"/>
                <a:gd name="T39" fmla="*/ 171 h 195"/>
                <a:gd name="T40" fmla="*/ 162 w 408"/>
                <a:gd name="T41" fmla="*/ 171 h 195"/>
                <a:gd name="T42" fmla="*/ 186 w 408"/>
                <a:gd name="T43" fmla="*/ 186 h 195"/>
                <a:gd name="T44" fmla="*/ 220 w 408"/>
                <a:gd name="T45" fmla="*/ 194 h 195"/>
                <a:gd name="T46" fmla="*/ 252 w 408"/>
                <a:gd name="T47" fmla="*/ 177 h 195"/>
                <a:gd name="T48" fmla="*/ 285 w 408"/>
                <a:gd name="T49" fmla="*/ 177 h 195"/>
                <a:gd name="T50" fmla="*/ 308 w 408"/>
                <a:gd name="T51" fmla="*/ 152 h 195"/>
                <a:gd name="T52" fmla="*/ 302 w 408"/>
                <a:gd name="T53" fmla="*/ 146 h 195"/>
                <a:gd name="T54" fmla="*/ 317 w 408"/>
                <a:gd name="T55" fmla="*/ 130 h 195"/>
                <a:gd name="T56" fmla="*/ 333 w 408"/>
                <a:gd name="T57" fmla="*/ 137 h 195"/>
                <a:gd name="T58" fmla="*/ 357 w 408"/>
                <a:gd name="T59" fmla="*/ 121 h 195"/>
                <a:gd name="T60" fmla="*/ 373 w 408"/>
                <a:gd name="T61" fmla="*/ 105 h 195"/>
                <a:gd name="T62" fmla="*/ 407 w 408"/>
                <a:gd name="T63" fmla="*/ 105 h 195"/>
                <a:gd name="T64" fmla="*/ 397 w 408"/>
                <a:gd name="T65" fmla="*/ 89 h 195"/>
                <a:gd name="T66" fmla="*/ 389 w 408"/>
                <a:gd name="T67" fmla="*/ 81 h 195"/>
                <a:gd name="T68" fmla="*/ 373 w 408"/>
                <a:gd name="T69" fmla="*/ 89 h 195"/>
                <a:gd name="T70" fmla="*/ 357 w 408"/>
                <a:gd name="T71" fmla="*/ 89 h 195"/>
                <a:gd name="T72" fmla="*/ 357 w 408"/>
                <a:gd name="T73" fmla="*/ 57 h 195"/>
                <a:gd name="T74" fmla="*/ 366 w 408"/>
                <a:gd name="T75" fmla="*/ 40 h 195"/>
                <a:gd name="T76" fmla="*/ 342 w 408"/>
                <a:gd name="T77" fmla="*/ 32 h 195"/>
                <a:gd name="T78" fmla="*/ 325 w 408"/>
                <a:gd name="T79" fmla="*/ 49 h 195"/>
                <a:gd name="T80" fmla="*/ 292 w 408"/>
                <a:gd name="T81" fmla="*/ 57 h 195"/>
                <a:gd name="T82" fmla="*/ 268 w 408"/>
                <a:gd name="T83" fmla="*/ 49 h 1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195"/>
                <a:gd name="T128" fmla="*/ 408 w 408"/>
                <a:gd name="T129" fmla="*/ 195 h 1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195">
                  <a:moveTo>
                    <a:pt x="268" y="49"/>
                  </a:moveTo>
                  <a:lnTo>
                    <a:pt x="220" y="24"/>
                  </a:lnTo>
                  <a:lnTo>
                    <a:pt x="205" y="32"/>
                  </a:lnTo>
                  <a:lnTo>
                    <a:pt x="195" y="32"/>
                  </a:lnTo>
                  <a:lnTo>
                    <a:pt x="180" y="9"/>
                  </a:lnTo>
                  <a:lnTo>
                    <a:pt x="146" y="0"/>
                  </a:lnTo>
                  <a:lnTo>
                    <a:pt x="130" y="9"/>
                  </a:lnTo>
                  <a:lnTo>
                    <a:pt x="130" y="24"/>
                  </a:lnTo>
                  <a:lnTo>
                    <a:pt x="130" y="40"/>
                  </a:lnTo>
                  <a:lnTo>
                    <a:pt x="97" y="40"/>
                  </a:lnTo>
                  <a:lnTo>
                    <a:pt x="81" y="32"/>
                  </a:lnTo>
                  <a:lnTo>
                    <a:pt x="49" y="24"/>
                  </a:lnTo>
                  <a:lnTo>
                    <a:pt x="9" y="49"/>
                  </a:lnTo>
                  <a:lnTo>
                    <a:pt x="0" y="57"/>
                  </a:lnTo>
                  <a:lnTo>
                    <a:pt x="16" y="81"/>
                  </a:lnTo>
                  <a:lnTo>
                    <a:pt x="34" y="81"/>
                  </a:lnTo>
                  <a:lnTo>
                    <a:pt x="41" y="97"/>
                  </a:lnTo>
                  <a:lnTo>
                    <a:pt x="41" y="130"/>
                  </a:lnTo>
                  <a:lnTo>
                    <a:pt x="90" y="146"/>
                  </a:lnTo>
                  <a:lnTo>
                    <a:pt x="115" y="171"/>
                  </a:lnTo>
                  <a:lnTo>
                    <a:pt x="162" y="171"/>
                  </a:lnTo>
                  <a:lnTo>
                    <a:pt x="186" y="186"/>
                  </a:lnTo>
                  <a:lnTo>
                    <a:pt x="220" y="194"/>
                  </a:lnTo>
                  <a:lnTo>
                    <a:pt x="252" y="177"/>
                  </a:lnTo>
                  <a:lnTo>
                    <a:pt x="285" y="177"/>
                  </a:lnTo>
                  <a:lnTo>
                    <a:pt x="308" y="152"/>
                  </a:lnTo>
                  <a:lnTo>
                    <a:pt x="302" y="146"/>
                  </a:lnTo>
                  <a:lnTo>
                    <a:pt x="317" y="130"/>
                  </a:lnTo>
                  <a:lnTo>
                    <a:pt x="333" y="137"/>
                  </a:lnTo>
                  <a:lnTo>
                    <a:pt x="357" y="121"/>
                  </a:lnTo>
                  <a:lnTo>
                    <a:pt x="373" y="105"/>
                  </a:lnTo>
                  <a:lnTo>
                    <a:pt x="407" y="105"/>
                  </a:lnTo>
                  <a:lnTo>
                    <a:pt x="397" y="89"/>
                  </a:lnTo>
                  <a:lnTo>
                    <a:pt x="389" y="81"/>
                  </a:lnTo>
                  <a:lnTo>
                    <a:pt x="373" y="89"/>
                  </a:lnTo>
                  <a:lnTo>
                    <a:pt x="357" y="89"/>
                  </a:lnTo>
                  <a:lnTo>
                    <a:pt x="357" y="57"/>
                  </a:lnTo>
                  <a:lnTo>
                    <a:pt x="366" y="40"/>
                  </a:lnTo>
                  <a:lnTo>
                    <a:pt x="342" y="32"/>
                  </a:lnTo>
                  <a:lnTo>
                    <a:pt x="325" y="49"/>
                  </a:lnTo>
                  <a:lnTo>
                    <a:pt x="292" y="57"/>
                  </a:lnTo>
                  <a:lnTo>
                    <a:pt x="268" y="49"/>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14" name="Freeform 86"/>
            <p:cNvSpPr>
              <a:spLocks/>
            </p:cNvSpPr>
            <p:nvPr>
              <p:custDataLst>
                <p:tags r:id="rId74"/>
              </p:custDataLst>
            </p:nvPr>
          </p:nvSpPr>
          <p:spPr bwMode="auto">
            <a:xfrm>
              <a:off x="3728" y="1608"/>
              <a:ext cx="122" cy="267"/>
            </a:xfrm>
            <a:custGeom>
              <a:avLst/>
              <a:gdLst>
                <a:gd name="T0" fmla="*/ 106 w 141"/>
                <a:gd name="T1" fmla="*/ 40 h 308"/>
                <a:gd name="T2" fmla="*/ 106 w 141"/>
                <a:gd name="T3" fmla="*/ 65 h 308"/>
                <a:gd name="T4" fmla="*/ 124 w 141"/>
                <a:gd name="T5" fmla="*/ 81 h 308"/>
                <a:gd name="T6" fmla="*/ 115 w 141"/>
                <a:gd name="T7" fmla="*/ 105 h 308"/>
                <a:gd name="T8" fmla="*/ 124 w 141"/>
                <a:gd name="T9" fmla="*/ 145 h 308"/>
                <a:gd name="T10" fmla="*/ 115 w 141"/>
                <a:gd name="T11" fmla="*/ 170 h 308"/>
                <a:gd name="T12" fmla="*/ 131 w 141"/>
                <a:gd name="T13" fmla="*/ 195 h 308"/>
                <a:gd name="T14" fmla="*/ 124 w 141"/>
                <a:gd name="T15" fmla="*/ 210 h 308"/>
                <a:gd name="T16" fmla="*/ 140 w 141"/>
                <a:gd name="T17" fmla="*/ 227 h 308"/>
                <a:gd name="T18" fmla="*/ 140 w 141"/>
                <a:gd name="T19" fmla="*/ 235 h 308"/>
                <a:gd name="T20" fmla="*/ 115 w 141"/>
                <a:gd name="T21" fmla="*/ 276 h 308"/>
                <a:gd name="T22" fmla="*/ 91 w 141"/>
                <a:gd name="T23" fmla="*/ 292 h 308"/>
                <a:gd name="T24" fmla="*/ 83 w 141"/>
                <a:gd name="T25" fmla="*/ 292 h 308"/>
                <a:gd name="T26" fmla="*/ 41 w 141"/>
                <a:gd name="T27" fmla="*/ 307 h 308"/>
                <a:gd name="T28" fmla="*/ 9 w 141"/>
                <a:gd name="T29" fmla="*/ 292 h 308"/>
                <a:gd name="T30" fmla="*/ 18 w 141"/>
                <a:gd name="T31" fmla="*/ 267 h 308"/>
                <a:gd name="T32" fmla="*/ 9 w 141"/>
                <a:gd name="T33" fmla="*/ 242 h 308"/>
                <a:gd name="T34" fmla="*/ 18 w 141"/>
                <a:gd name="T35" fmla="*/ 227 h 308"/>
                <a:gd name="T36" fmla="*/ 49 w 141"/>
                <a:gd name="T37" fmla="*/ 177 h 308"/>
                <a:gd name="T38" fmla="*/ 59 w 141"/>
                <a:gd name="T39" fmla="*/ 170 h 308"/>
                <a:gd name="T40" fmla="*/ 59 w 141"/>
                <a:gd name="T41" fmla="*/ 153 h 308"/>
                <a:gd name="T42" fmla="*/ 49 w 141"/>
                <a:gd name="T43" fmla="*/ 145 h 308"/>
                <a:gd name="T44" fmla="*/ 41 w 141"/>
                <a:gd name="T45" fmla="*/ 145 h 308"/>
                <a:gd name="T46" fmla="*/ 34 w 141"/>
                <a:gd name="T47" fmla="*/ 71 h 308"/>
                <a:gd name="T48" fmla="*/ 0 w 141"/>
                <a:gd name="T49" fmla="*/ 40 h 308"/>
                <a:gd name="T50" fmla="*/ 9 w 141"/>
                <a:gd name="T51" fmla="*/ 31 h 308"/>
                <a:gd name="T52" fmla="*/ 25 w 141"/>
                <a:gd name="T53" fmla="*/ 49 h 308"/>
                <a:gd name="T54" fmla="*/ 59 w 141"/>
                <a:gd name="T55" fmla="*/ 49 h 308"/>
                <a:gd name="T56" fmla="*/ 66 w 141"/>
                <a:gd name="T57" fmla="*/ 40 h 308"/>
                <a:gd name="T58" fmla="*/ 74 w 141"/>
                <a:gd name="T59" fmla="*/ 8 h 308"/>
                <a:gd name="T60" fmla="*/ 91 w 141"/>
                <a:gd name="T61" fmla="*/ 0 h 308"/>
                <a:gd name="T62" fmla="*/ 115 w 141"/>
                <a:gd name="T63" fmla="*/ 16 h 308"/>
                <a:gd name="T64" fmla="*/ 106 w 141"/>
                <a:gd name="T65" fmla="*/ 40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308"/>
                <a:gd name="T101" fmla="*/ 141 w 141"/>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308">
                  <a:moveTo>
                    <a:pt x="106" y="40"/>
                  </a:moveTo>
                  <a:lnTo>
                    <a:pt x="106" y="65"/>
                  </a:lnTo>
                  <a:lnTo>
                    <a:pt x="124" y="81"/>
                  </a:lnTo>
                  <a:lnTo>
                    <a:pt x="115" y="105"/>
                  </a:lnTo>
                  <a:lnTo>
                    <a:pt x="124" y="145"/>
                  </a:lnTo>
                  <a:lnTo>
                    <a:pt x="115" y="170"/>
                  </a:lnTo>
                  <a:lnTo>
                    <a:pt x="131" y="195"/>
                  </a:lnTo>
                  <a:lnTo>
                    <a:pt x="124" y="210"/>
                  </a:lnTo>
                  <a:lnTo>
                    <a:pt x="140" y="227"/>
                  </a:lnTo>
                  <a:lnTo>
                    <a:pt x="140" y="235"/>
                  </a:lnTo>
                  <a:lnTo>
                    <a:pt x="115" y="276"/>
                  </a:lnTo>
                  <a:lnTo>
                    <a:pt x="91" y="292"/>
                  </a:lnTo>
                  <a:lnTo>
                    <a:pt x="83" y="292"/>
                  </a:lnTo>
                  <a:lnTo>
                    <a:pt x="41" y="307"/>
                  </a:lnTo>
                  <a:lnTo>
                    <a:pt x="9" y="292"/>
                  </a:lnTo>
                  <a:lnTo>
                    <a:pt x="18" y="267"/>
                  </a:lnTo>
                  <a:lnTo>
                    <a:pt x="9" y="242"/>
                  </a:lnTo>
                  <a:lnTo>
                    <a:pt x="18" y="227"/>
                  </a:lnTo>
                  <a:lnTo>
                    <a:pt x="49" y="177"/>
                  </a:lnTo>
                  <a:lnTo>
                    <a:pt x="59" y="170"/>
                  </a:lnTo>
                  <a:lnTo>
                    <a:pt x="59" y="153"/>
                  </a:lnTo>
                  <a:lnTo>
                    <a:pt x="49" y="145"/>
                  </a:lnTo>
                  <a:lnTo>
                    <a:pt x="41" y="145"/>
                  </a:lnTo>
                  <a:lnTo>
                    <a:pt x="34" y="71"/>
                  </a:lnTo>
                  <a:lnTo>
                    <a:pt x="0" y="40"/>
                  </a:lnTo>
                  <a:lnTo>
                    <a:pt x="9" y="31"/>
                  </a:lnTo>
                  <a:lnTo>
                    <a:pt x="25" y="49"/>
                  </a:lnTo>
                  <a:lnTo>
                    <a:pt x="59" y="49"/>
                  </a:lnTo>
                  <a:lnTo>
                    <a:pt x="66" y="40"/>
                  </a:lnTo>
                  <a:lnTo>
                    <a:pt x="74" y="8"/>
                  </a:lnTo>
                  <a:lnTo>
                    <a:pt x="91" y="0"/>
                  </a:lnTo>
                  <a:lnTo>
                    <a:pt x="115" y="16"/>
                  </a:lnTo>
                  <a:lnTo>
                    <a:pt x="106" y="4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1202" name="Freeform 87"/>
            <p:cNvSpPr>
              <a:spLocks/>
            </p:cNvSpPr>
            <p:nvPr>
              <p:custDataLst>
                <p:tags r:id="rId75"/>
              </p:custDataLst>
            </p:nvPr>
          </p:nvSpPr>
          <p:spPr bwMode="auto">
            <a:xfrm>
              <a:off x="2208" y="2329"/>
              <a:ext cx="330" cy="216"/>
            </a:xfrm>
            <a:custGeom>
              <a:avLst/>
              <a:gdLst/>
              <a:ahLst/>
              <a:cxnLst>
                <a:cxn ang="0">
                  <a:pos x="243" y="114"/>
                </a:cxn>
                <a:cxn ang="0">
                  <a:pos x="251" y="155"/>
                </a:cxn>
                <a:cxn ang="0">
                  <a:pos x="268" y="196"/>
                </a:cxn>
                <a:cxn ang="0">
                  <a:pos x="317" y="196"/>
                </a:cxn>
                <a:cxn ang="0">
                  <a:pos x="323" y="196"/>
                </a:cxn>
                <a:cxn ang="0">
                  <a:pos x="341" y="162"/>
                </a:cxn>
                <a:cxn ang="0">
                  <a:pos x="373" y="155"/>
                </a:cxn>
                <a:cxn ang="0">
                  <a:pos x="373" y="196"/>
                </a:cxn>
                <a:cxn ang="0">
                  <a:pos x="364" y="196"/>
                </a:cxn>
                <a:cxn ang="0">
                  <a:pos x="332" y="203"/>
                </a:cxn>
                <a:cxn ang="0">
                  <a:pos x="341" y="227"/>
                </a:cxn>
                <a:cxn ang="0">
                  <a:pos x="317" y="251"/>
                </a:cxn>
                <a:cxn ang="0">
                  <a:pos x="276" y="227"/>
                </a:cxn>
                <a:cxn ang="0">
                  <a:pos x="243" y="227"/>
                </a:cxn>
                <a:cxn ang="0">
                  <a:pos x="195" y="203"/>
                </a:cxn>
                <a:cxn ang="0">
                  <a:pos x="155" y="186"/>
                </a:cxn>
                <a:cxn ang="0">
                  <a:pos x="155" y="162"/>
                </a:cxn>
                <a:cxn ang="0">
                  <a:pos x="114" y="106"/>
                </a:cxn>
                <a:cxn ang="0">
                  <a:pos x="96" y="90"/>
                </a:cxn>
                <a:cxn ang="0">
                  <a:pos x="81" y="65"/>
                </a:cxn>
                <a:cxn ang="0">
                  <a:pos x="64" y="49"/>
                </a:cxn>
                <a:cxn ang="0">
                  <a:pos x="40" y="18"/>
                </a:cxn>
                <a:cxn ang="0">
                  <a:pos x="32" y="34"/>
                </a:cxn>
                <a:cxn ang="0">
                  <a:pos x="81" y="122"/>
                </a:cxn>
                <a:cxn ang="0">
                  <a:pos x="96" y="131"/>
                </a:cxn>
                <a:cxn ang="0">
                  <a:pos x="81" y="131"/>
                </a:cxn>
                <a:cxn ang="0">
                  <a:pos x="64" y="106"/>
                </a:cxn>
                <a:cxn ang="0">
                  <a:pos x="32" y="81"/>
                </a:cxn>
                <a:cxn ang="0">
                  <a:pos x="32" y="74"/>
                </a:cxn>
                <a:cxn ang="0">
                  <a:pos x="16" y="41"/>
                </a:cxn>
                <a:cxn ang="0">
                  <a:pos x="24" y="0"/>
                </a:cxn>
                <a:cxn ang="0">
                  <a:pos x="137" y="9"/>
                </a:cxn>
                <a:cxn ang="0">
                  <a:pos x="155" y="41"/>
                </a:cxn>
                <a:cxn ang="0">
                  <a:pos x="179" y="49"/>
                </a:cxn>
                <a:cxn ang="0">
                  <a:pos x="195" y="41"/>
                </a:cxn>
                <a:cxn ang="0">
                  <a:pos x="251" y="97"/>
                </a:cxn>
              </a:cxnLst>
              <a:rect l="0" t="0" r="r" b="b"/>
              <a:pathLst>
                <a:path w="383" h="252">
                  <a:moveTo>
                    <a:pt x="251" y="97"/>
                  </a:moveTo>
                  <a:lnTo>
                    <a:pt x="243" y="114"/>
                  </a:lnTo>
                  <a:lnTo>
                    <a:pt x="243" y="146"/>
                  </a:lnTo>
                  <a:lnTo>
                    <a:pt x="251" y="155"/>
                  </a:lnTo>
                  <a:lnTo>
                    <a:pt x="251" y="162"/>
                  </a:lnTo>
                  <a:lnTo>
                    <a:pt x="268" y="196"/>
                  </a:lnTo>
                  <a:lnTo>
                    <a:pt x="292" y="203"/>
                  </a:lnTo>
                  <a:lnTo>
                    <a:pt x="317" y="196"/>
                  </a:lnTo>
                  <a:lnTo>
                    <a:pt x="332" y="196"/>
                  </a:lnTo>
                  <a:lnTo>
                    <a:pt x="323" y="196"/>
                  </a:lnTo>
                  <a:lnTo>
                    <a:pt x="332" y="186"/>
                  </a:lnTo>
                  <a:lnTo>
                    <a:pt x="341" y="162"/>
                  </a:lnTo>
                  <a:lnTo>
                    <a:pt x="348" y="162"/>
                  </a:lnTo>
                  <a:lnTo>
                    <a:pt x="373" y="155"/>
                  </a:lnTo>
                  <a:lnTo>
                    <a:pt x="382" y="162"/>
                  </a:lnTo>
                  <a:lnTo>
                    <a:pt x="373" y="196"/>
                  </a:lnTo>
                  <a:lnTo>
                    <a:pt x="373" y="203"/>
                  </a:lnTo>
                  <a:lnTo>
                    <a:pt x="364" y="196"/>
                  </a:lnTo>
                  <a:lnTo>
                    <a:pt x="357" y="203"/>
                  </a:lnTo>
                  <a:lnTo>
                    <a:pt x="332" y="203"/>
                  </a:lnTo>
                  <a:lnTo>
                    <a:pt x="323" y="211"/>
                  </a:lnTo>
                  <a:lnTo>
                    <a:pt x="341" y="227"/>
                  </a:lnTo>
                  <a:lnTo>
                    <a:pt x="323" y="227"/>
                  </a:lnTo>
                  <a:lnTo>
                    <a:pt x="317" y="251"/>
                  </a:lnTo>
                  <a:lnTo>
                    <a:pt x="292" y="227"/>
                  </a:lnTo>
                  <a:lnTo>
                    <a:pt x="276" y="227"/>
                  </a:lnTo>
                  <a:lnTo>
                    <a:pt x="268" y="236"/>
                  </a:lnTo>
                  <a:lnTo>
                    <a:pt x="243" y="227"/>
                  </a:lnTo>
                  <a:lnTo>
                    <a:pt x="202" y="211"/>
                  </a:lnTo>
                  <a:lnTo>
                    <a:pt x="195" y="203"/>
                  </a:lnTo>
                  <a:lnTo>
                    <a:pt x="171" y="203"/>
                  </a:lnTo>
                  <a:lnTo>
                    <a:pt x="155" y="186"/>
                  </a:lnTo>
                  <a:lnTo>
                    <a:pt x="146" y="171"/>
                  </a:lnTo>
                  <a:lnTo>
                    <a:pt x="155" y="162"/>
                  </a:lnTo>
                  <a:lnTo>
                    <a:pt x="146" y="146"/>
                  </a:lnTo>
                  <a:lnTo>
                    <a:pt x="114" y="106"/>
                  </a:lnTo>
                  <a:lnTo>
                    <a:pt x="96" y="97"/>
                  </a:lnTo>
                  <a:lnTo>
                    <a:pt x="96" y="90"/>
                  </a:lnTo>
                  <a:lnTo>
                    <a:pt x="81" y="74"/>
                  </a:lnTo>
                  <a:lnTo>
                    <a:pt x="81" y="65"/>
                  </a:lnTo>
                  <a:lnTo>
                    <a:pt x="72" y="65"/>
                  </a:lnTo>
                  <a:lnTo>
                    <a:pt x="64" y="49"/>
                  </a:lnTo>
                  <a:lnTo>
                    <a:pt x="49" y="18"/>
                  </a:lnTo>
                  <a:lnTo>
                    <a:pt x="40" y="18"/>
                  </a:lnTo>
                  <a:lnTo>
                    <a:pt x="24" y="9"/>
                  </a:lnTo>
                  <a:lnTo>
                    <a:pt x="32" y="34"/>
                  </a:lnTo>
                  <a:lnTo>
                    <a:pt x="72" y="90"/>
                  </a:lnTo>
                  <a:lnTo>
                    <a:pt x="81" y="122"/>
                  </a:lnTo>
                  <a:lnTo>
                    <a:pt x="89" y="122"/>
                  </a:lnTo>
                  <a:lnTo>
                    <a:pt x="96" y="131"/>
                  </a:lnTo>
                  <a:lnTo>
                    <a:pt x="89" y="139"/>
                  </a:lnTo>
                  <a:lnTo>
                    <a:pt x="81" y="131"/>
                  </a:lnTo>
                  <a:lnTo>
                    <a:pt x="56" y="114"/>
                  </a:lnTo>
                  <a:lnTo>
                    <a:pt x="64" y="106"/>
                  </a:lnTo>
                  <a:lnTo>
                    <a:pt x="56" y="90"/>
                  </a:lnTo>
                  <a:lnTo>
                    <a:pt x="32" y="81"/>
                  </a:lnTo>
                  <a:lnTo>
                    <a:pt x="24" y="65"/>
                  </a:lnTo>
                  <a:lnTo>
                    <a:pt x="32" y="74"/>
                  </a:lnTo>
                  <a:lnTo>
                    <a:pt x="40" y="57"/>
                  </a:lnTo>
                  <a:lnTo>
                    <a:pt x="16" y="41"/>
                  </a:lnTo>
                  <a:lnTo>
                    <a:pt x="0" y="0"/>
                  </a:lnTo>
                  <a:lnTo>
                    <a:pt x="24" y="0"/>
                  </a:lnTo>
                  <a:lnTo>
                    <a:pt x="72" y="18"/>
                  </a:lnTo>
                  <a:lnTo>
                    <a:pt x="137" y="9"/>
                  </a:lnTo>
                  <a:lnTo>
                    <a:pt x="155" y="25"/>
                  </a:lnTo>
                  <a:lnTo>
                    <a:pt x="155" y="41"/>
                  </a:lnTo>
                  <a:lnTo>
                    <a:pt x="171" y="49"/>
                  </a:lnTo>
                  <a:lnTo>
                    <a:pt x="179" y="49"/>
                  </a:lnTo>
                  <a:lnTo>
                    <a:pt x="186" y="41"/>
                  </a:lnTo>
                  <a:lnTo>
                    <a:pt x="195" y="41"/>
                  </a:lnTo>
                  <a:lnTo>
                    <a:pt x="226" y="90"/>
                  </a:lnTo>
                  <a:lnTo>
                    <a:pt x="251" y="97"/>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22616" name="Freeform 88"/>
            <p:cNvSpPr>
              <a:spLocks/>
            </p:cNvSpPr>
            <p:nvPr>
              <p:custDataLst>
                <p:tags r:id="rId76"/>
              </p:custDataLst>
            </p:nvPr>
          </p:nvSpPr>
          <p:spPr bwMode="auto">
            <a:xfrm>
              <a:off x="2517" y="2498"/>
              <a:ext cx="14" cy="26"/>
            </a:xfrm>
            <a:custGeom>
              <a:avLst/>
              <a:gdLst>
                <a:gd name="T0" fmla="*/ 0 w 17"/>
                <a:gd name="T1" fmla="*/ 31 h 32"/>
                <a:gd name="T2" fmla="*/ 16 w 17"/>
                <a:gd name="T3" fmla="*/ 31 h 32"/>
                <a:gd name="T4" fmla="*/ 16 w 17"/>
                <a:gd name="T5" fmla="*/ 0 h 32"/>
                <a:gd name="T6" fmla="*/ 0 w 17"/>
                <a:gd name="T7" fmla="*/ 7 h 32"/>
                <a:gd name="T8" fmla="*/ 0 w 17"/>
                <a:gd name="T9" fmla="*/ 31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1"/>
                  </a:moveTo>
                  <a:lnTo>
                    <a:pt x="16" y="31"/>
                  </a:lnTo>
                  <a:lnTo>
                    <a:pt x="16" y="0"/>
                  </a:lnTo>
                  <a:lnTo>
                    <a:pt x="0" y="7"/>
                  </a:lnTo>
                  <a:lnTo>
                    <a:pt x="0" y="31"/>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17" name="Freeform 89"/>
            <p:cNvSpPr>
              <a:spLocks/>
            </p:cNvSpPr>
            <p:nvPr>
              <p:custDataLst>
                <p:tags r:id="rId77"/>
              </p:custDataLst>
            </p:nvPr>
          </p:nvSpPr>
          <p:spPr bwMode="auto">
            <a:xfrm>
              <a:off x="2482" y="2504"/>
              <a:ext cx="41" cy="51"/>
            </a:xfrm>
            <a:custGeom>
              <a:avLst/>
              <a:gdLst>
                <a:gd name="T0" fmla="*/ 40 w 48"/>
                <a:gd name="T1" fmla="*/ 24 h 59"/>
                <a:gd name="T2" fmla="*/ 47 w 48"/>
                <a:gd name="T3" fmla="*/ 33 h 59"/>
                <a:gd name="T4" fmla="*/ 31 w 48"/>
                <a:gd name="T5" fmla="*/ 48 h 59"/>
                <a:gd name="T6" fmla="*/ 24 w 48"/>
                <a:gd name="T7" fmla="*/ 58 h 59"/>
                <a:gd name="T8" fmla="*/ 0 w 48"/>
                <a:gd name="T9" fmla="*/ 48 h 59"/>
                <a:gd name="T10" fmla="*/ 6 w 48"/>
                <a:gd name="T11" fmla="*/ 24 h 59"/>
                <a:gd name="T12" fmla="*/ 24 w 48"/>
                <a:gd name="T13" fmla="*/ 24 h 59"/>
                <a:gd name="T14" fmla="*/ 6 w 48"/>
                <a:gd name="T15" fmla="*/ 8 h 59"/>
                <a:gd name="T16" fmla="*/ 15 w 48"/>
                <a:gd name="T17" fmla="*/ 0 h 59"/>
                <a:gd name="T18" fmla="*/ 40 w 48"/>
                <a:gd name="T19" fmla="*/ 0 h 59"/>
                <a:gd name="T20" fmla="*/ 40 w 48"/>
                <a:gd name="T21" fmla="*/ 24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9"/>
                <a:gd name="T35" fmla="*/ 48 w 4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9">
                  <a:moveTo>
                    <a:pt x="40" y="24"/>
                  </a:moveTo>
                  <a:lnTo>
                    <a:pt x="47" y="33"/>
                  </a:lnTo>
                  <a:lnTo>
                    <a:pt x="31" y="48"/>
                  </a:lnTo>
                  <a:lnTo>
                    <a:pt x="24" y="58"/>
                  </a:lnTo>
                  <a:lnTo>
                    <a:pt x="0" y="48"/>
                  </a:lnTo>
                  <a:lnTo>
                    <a:pt x="6" y="24"/>
                  </a:lnTo>
                  <a:lnTo>
                    <a:pt x="24" y="24"/>
                  </a:lnTo>
                  <a:lnTo>
                    <a:pt x="6" y="8"/>
                  </a:lnTo>
                  <a:lnTo>
                    <a:pt x="15" y="0"/>
                  </a:lnTo>
                  <a:lnTo>
                    <a:pt x="40" y="0"/>
                  </a:lnTo>
                  <a:lnTo>
                    <a:pt x="40" y="24"/>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18" name="Freeform 90"/>
            <p:cNvSpPr>
              <a:spLocks/>
            </p:cNvSpPr>
            <p:nvPr>
              <p:custDataLst>
                <p:tags r:id="rId78"/>
              </p:custDataLst>
            </p:nvPr>
          </p:nvSpPr>
          <p:spPr bwMode="auto">
            <a:xfrm>
              <a:off x="2509" y="2532"/>
              <a:ext cx="71" cy="29"/>
            </a:xfrm>
            <a:custGeom>
              <a:avLst/>
              <a:gdLst>
                <a:gd name="T0" fmla="*/ 16 w 82"/>
                <a:gd name="T1" fmla="*/ 0 h 33"/>
                <a:gd name="T2" fmla="*/ 59 w 82"/>
                <a:gd name="T3" fmla="*/ 0 h 33"/>
                <a:gd name="T4" fmla="*/ 81 w 82"/>
                <a:gd name="T5" fmla="*/ 7 h 33"/>
                <a:gd name="T6" fmla="*/ 65 w 82"/>
                <a:gd name="T7" fmla="*/ 15 h 33"/>
                <a:gd name="T8" fmla="*/ 34 w 82"/>
                <a:gd name="T9" fmla="*/ 32 h 33"/>
                <a:gd name="T10" fmla="*/ 25 w 82"/>
                <a:gd name="T11" fmla="*/ 32 h 33"/>
                <a:gd name="T12" fmla="*/ 25 w 82"/>
                <a:gd name="T13" fmla="*/ 25 h 33"/>
                <a:gd name="T14" fmla="*/ 0 w 82"/>
                <a:gd name="T15" fmla="*/ 15 h 33"/>
                <a:gd name="T16" fmla="*/ 16 w 82"/>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33"/>
                <a:gd name="T29" fmla="*/ 82 w 8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33">
                  <a:moveTo>
                    <a:pt x="16" y="0"/>
                  </a:moveTo>
                  <a:lnTo>
                    <a:pt x="59" y="0"/>
                  </a:lnTo>
                  <a:lnTo>
                    <a:pt x="81" y="7"/>
                  </a:lnTo>
                  <a:lnTo>
                    <a:pt x="65" y="15"/>
                  </a:lnTo>
                  <a:lnTo>
                    <a:pt x="34" y="32"/>
                  </a:lnTo>
                  <a:lnTo>
                    <a:pt x="25" y="32"/>
                  </a:lnTo>
                  <a:lnTo>
                    <a:pt x="25" y="25"/>
                  </a:lnTo>
                  <a:lnTo>
                    <a:pt x="0" y="15"/>
                  </a:lnTo>
                  <a:lnTo>
                    <a:pt x="16"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19" name="Freeform 91"/>
            <p:cNvSpPr>
              <a:spLocks/>
            </p:cNvSpPr>
            <p:nvPr>
              <p:custDataLst>
                <p:tags r:id="rId79"/>
              </p:custDataLst>
            </p:nvPr>
          </p:nvSpPr>
          <p:spPr bwMode="auto">
            <a:xfrm>
              <a:off x="2503" y="2545"/>
              <a:ext cx="28" cy="16"/>
            </a:xfrm>
            <a:custGeom>
              <a:avLst/>
              <a:gdLst>
                <a:gd name="T0" fmla="*/ 7 w 33"/>
                <a:gd name="T1" fmla="*/ 0 h 18"/>
                <a:gd name="T2" fmla="*/ 0 w 33"/>
                <a:gd name="T3" fmla="*/ 10 h 18"/>
                <a:gd name="T4" fmla="*/ 7 w 33"/>
                <a:gd name="T5" fmla="*/ 17 h 18"/>
                <a:gd name="T6" fmla="*/ 32 w 33"/>
                <a:gd name="T7" fmla="*/ 17 h 18"/>
                <a:gd name="T8" fmla="*/ 32 w 33"/>
                <a:gd name="T9" fmla="*/ 10 h 18"/>
                <a:gd name="T10" fmla="*/ 7 w 33"/>
                <a:gd name="T11" fmla="*/ 0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7" y="0"/>
                  </a:moveTo>
                  <a:lnTo>
                    <a:pt x="0" y="10"/>
                  </a:lnTo>
                  <a:lnTo>
                    <a:pt x="7" y="17"/>
                  </a:lnTo>
                  <a:lnTo>
                    <a:pt x="32" y="17"/>
                  </a:lnTo>
                  <a:lnTo>
                    <a:pt x="32" y="10"/>
                  </a:lnTo>
                  <a:lnTo>
                    <a:pt x="7"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20" name="Freeform 92"/>
            <p:cNvSpPr>
              <a:spLocks/>
            </p:cNvSpPr>
            <p:nvPr>
              <p:custDataLst>
                <p:tags r:id="rId80"/>
              </p:custDataLst>
            </p:nvPr>
          </p:nvSpPr>
          <p:spPr bwMode="auto">
            <a:xfrm>
              <a:off x="2538" y="2538"/>
              <a:ext cx="42" cy="51"/>
            </a:xfrm>
            <a:custGeom>
              <a:avLst/>
              <a:gdLst>
                <a:gd name="T0" fmla="*/ 47 w 48"/>
                <a:gd name="T1" fmla="*/ 0 h 59"/>
                <a:gd name="T2" fmla="*/ 47 w 48"/>
                <a:gd name="T3" fmla="*/ 8 h 59"/>
                <a:gd name="T4" fmla="*/ 40 w 48"/>
                <a:gd name="T5" fmla="*/ 50 h 59"/>
                <a:gd name="T6" fmla="*/ 47 w 48"/>
                <a:gd name="T7" fmla="*/ 58 h 59"/>
                <a:gd name="T8" fmla="*/ 40 w 48"/>
                <a:gd name="T9" fmla="*/ 58 h 59"/>
                <a:gd name="T10" fmla="*/ 15 w 48"/>
                <a:gd name="T11" fmla="*/ 50 h 59"/>
                <a:gd name="T12" fmla="*/ 0 w 48"/>
                <a:gd name="T13" fmla="*/ 33 h 59"/>
                <a:gd name="T14" fmla="*/ 0 w 48"/>
                <a:gd name="T15" fmla="*/ 25 h 59"/>
                <a:gd name="T16" fmla="*/ 31 w 48"/>
                <a:gd name="T17" fmla="*/ 8 h 59"/>
                <a:gd name="T18" fmla="*/ 47 w 48"/>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9"/>
                <a:gd name="T32" fmla="*/ 48 w 48"/>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9">
                  <a:moveTo>
                    <a:pt x="47" y="0"/>
                  </a:moveTo>
                  <a:lnTo>
                    <a:pt x="47" y="8"/>
                  </a:lnTo>
                  <a:lnTo>
                    <a:pt x="40" y="50"/>
                  </a:lnTo>
                  <a:lnTo>
                    <a:pt x="47" y="58"/>
                  </a:lnTo>
                  <a:lnTo>
                    <a:pt x="40" y="58"/>
                  </a:lnTo>
                  <a:lnTo>
                    <a:pt x="15" y="50"/>
                  </a:lnTo>
                  <a:lnTo>
                    <a:pt x="0" y="33"/>
                  </a:lnTo>
                  <a:lnTo>
                    <a:pt x="0" y="25"/>
                  </a:lnTo>
                  <a:lnTo>
                    <a:pt x="31" y="8"/>
                  </a:lnTo>
                  <a:lnTo>
                    <a:pt x="47"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21" name="Freeform 93"/>
            <p:cNvSpPr>
              <a:spLocks/>
            </p:cNvSpPr>
            <p:nvPr>
              <p:custDataLst>
                <p:tags r:id="rId81"/>
              </p:custDataLst>
            </p:nvPr>
          </p:nvSpPr>
          <p:spPr bwMode="auto">
            <a:xfrm>
              <a:off x="2552" y="2581"/>
              <a:ext cx="35" cy="36"/>
            </a:xfrm>
            <a:custGeom>
              <a:avLst/>
              <a:gdLst>
                <a:gd name="T0" fmla="*/ 41 w 42"/>
                <a:gd name="T1" fmla="*/ 40 h 41"/>
                <a:gd name="T2" fmla="*/ 41 w 42"/>
                <a:gd name="T3" fmla="*/ 24 h 41"/>
                <a:gd name="T4" fmla="*/ 32 w 42"/>
                <a:gd name="T5" fmla="*/ 15 h 41"/>
                <a:gd name="T6" fmla="*/ 32 w 42"/>
                <a:gd name="T7" fmla="*/ 8 h 41"/>
                <a:gd name="T8" fmla="*/ 25 w 42"/>
                <a:gd name="T9" fmla="*/ 8 h 41"/>
                <a:gd name="T10" fmla="*/ 0 w 42"/>
                <a:gd name="T11" fmla="*/ 0 h 41"/>
                <a:gd name="T12" fmla="*/ 0 w 42"/>
                <a:gd name="T13" fmla="*/ 15 h 41"/>
                <a:gd name="T14" fmla="*/ 10 w 42"/>
                <a:gd name="T15" fmla="*/ 24 h 41"/>
                <a:gd name="T16" fmla="*/ 16 w 42"/>
                <a:gd name="T17" fmla="*/ 15 h 41"/>
                <a:gd name="T18" fmla="*/ 25 w 42"/>
                <a:gd name="T19" fmla="*/ 31 h 41"/>
                <a:gd name="T20" fmla="*/ 41 w 42"/>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1"/>
                <a:gd name="T35" fmla="*/ 42 w 42"/>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1">
                  <a:moveTo>
                    <a:pt x="41" y="40"/>
                  </a:moveTo>
                  <a:lnTo>
                    <a:pt x="41" y="24"/>
                  </a:lnTo>
                  <a:lnTo>
                    <a:pt x="32" y="15"/>
                  </a:lnTo>
                  <a:lnTo>
                    <a:pt x="32" y="8"/>
                  </a:lnTo>
                  <a:lnTo>
                    <a:pt x="25" y="8"/>
                  </a:lnTo>
                  <a:lnTo>
                    <a:pt x="0" y="0"/>
                  </a:lnTo>
                  <a:lnTo>
                    <a:pt x="0" y="15"/>
                  </a:lnTo>
                  <a:lnTo>
                    <a:pt x="10" y="24"/>
                  </a:lnTo>
                  <a:lnTo>
                    <a:pt x="16" y="15"/>
                  </a:lnTo>
                  <a:lnTo>
                    <a:pt x="25" y="31"/>
                  </a:lnTo>
                  <a:lnTo>
                    <a:pt x="41" y="40"/>
                  </a:lnTo>
                </a:path>
              </a:pathLst>
            </a:custGeom>
            <a:solidFill>
              <a:schemeClr val="bg1"/>
            </a:solidFill>
            <a:ln w="9525" cap="rnd" cmpd="sng">
              <a:solidFill>
                <a:srgbClr val="B2B2B2"/>
              </a:solidFill>
              <a:prstDash val="solid"/>
              <a:round/>
              <a:headEnd/>
              <a:tailEnd/>
            </a:ln>
          </p:spPr>
          <p:txBody>
            <a:bodyPr/>
            <a:lstStyle/>
            <a:p>
              <a:endParaRPr lang="es-ES"/>
            </a:p>
          </p:txBody>
        </p:sp>
        <p:sp>
          <p:nvSpPr>
            <p:cNvPr id="1209" name="Freeform 94"/>
            <p:cNvSpPr>
              <a:spLocks/>
            </p:cNvSpPr>
            <p:nvPr>
              <p:custDataLst>
                <p:tags r:id="rId82"/>
              </p:custDataLst>
            </p:nvPr>
          </p:nvSpPr>
          <p:spPr bwMode="auto">
            <a:xfrm>
              <a:off x="2587" y="2601"/>
              <a:ext cx="36" cy="28"/>
            </a:xfrm>
            <a:custGeom>
              <a:avLst/>
              <a:gdLst/>
              <a:ahLst/>
              <a:cxnLst>
                <a:cxn ang="0">
                  <a:pos x="0" y="16"/>
                </a:cxn>
                <a:cxn ang="0">
                  <a:pos x="24" y="25"/>
                </a:cxn>
                <a:cxn ang="0">
                  <a:pos x="24" y="31"/>
                </a:cxn>
                <a:cxn ang="0">
                  <a:pos x="32" y="25"/>
                </a:cxn>
                <a:cxn ang="0">
                  <a:pos x="24" y="16"/>
                </a:cxn>
                <a:cxn ang="0">
                  <a:pos x="41" y="7"/>
                </a:cxn>
                <a:cxn ang="0">
                  <a:pos x="32" y="0"/>
                </a:cxn>
                <a:cxn ang="0">
                  <a:pos x="16" y="7"/>
                </a:cxn>
                <a:cxn ang="0">
                  <a:pos x="9" y="7"/>
                </a:cxn>
                <a:cxn ang="0">
                  <a:pos x="0" y="0"/>
                </a:cxn>
                <a:cxn ang="0">
                  <a:pos x="0" y="16"/>
                </a:cxn>
              </a:cxnLst>
              <a:rect l="0" t="0" r="r" b="b"/>
              <a:pathLst>
                <a:path w="42" h="32">
                  <a:moveTo>
                    <a:pt x="0" y="16"/>
                  </a:moveTo>
                  <a:lnTo>
                    <a:pt x="24" y="25"/>
                  </a:lnTo>
                  <a:lnTo>
                    <a:pt x="24" y="31"/>
                  </a:lnTo>
                  <a:lnTo>
                    <a:pt x="32" y="25"/>
                  </a:lnTo>
                  <a:lnTo>
                    <a:pt x="24" y="16"/>
                  </a:lnTo>
                  <a:lnTo>
                    <a:pt x="41" y="7"/>
                  </a:lnTo>
                  <a:lnTo>
                    <a:pt x="32" y="0"/>
                  </a:lnTo>
                  <a:lnTo>
                    <a:pt x="16" y="7"/>
                  </a:lnTo>
                  <a:lnTo>
                    <a:pt x="9" y="7"/>
                  </a:lnTo>
                  <a:lnTo>
                    <a:pt x="0" y="0"/>
                  </a:lnTo>
                  <a:lnTo>
                    <a:pt x="0" y="16"/>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22623" name="Freeform 95"/>
            <p:cNvSpPr>
              <a:spLocks/>
            </p:cNvSpPr>
            <p:nvPr>
              <p:custDataLst>
                <p:tags r:id="rId83"/>
              </p:custDataLst>
            </p:nvPr>
          </p:nvSpPr>
          <p:spPr bwMode="auto">
            <a:xfrm>
              <a:off x="2622" y="2601"/>
              <a:ext cx="28" cy="28"/>
            </a:xfrm>
            <a:custGeom>
              <a:avLst/>
              <a:gdLst>
                <a:gd name="T0" fmla="*/ 24 w 32"/>
                <a:gd name="T1" fmla="*/ 7 h 32"/>
                <a:gd name="T2" fmla="*/ 31 w 32"/>
                <a:gd name="T3" fmla="*/ 16 h 32"/>
                <a:gd name="T4" fmla="*/ 24 w 32"/>
                <a:gd name="T5" fmla="*/ 25 h 32"/>
                <a:gd name="T6" fmla="*/ 24 w 32"/>
                <a:gd name="T7" fmla="*/ 31 h 32"/>
                <a:gd name="T8" fmla="*/ 15 w 32"/>
                <a:gd name="T9" fmla="*/ 16 h 32"/>
                <a:gd name="T10" fmla="*/ 0 w 32"/>
                <a:gd name="T11" fmla="*/ 7 h 32"/>
                <a:gd name="T12" fmla="*/ 0 w 32"/>
                <a:gd name="T13" fmla="*/ 0 h 32"/>
                <a:gd name="T14" fmla="*/ 8 w 32"/>
                <a:gd name="T15" fmla="*/ 0 h 32"/>
                <a:gd name="T16" fmla="*/ 15 w 32"/>
                <a:gd name="T17" fmla="*/ 0 h 32"/>
                <a:gd name="T18" fmla="*/ 24 w 32"/>
                <a:gd name="T19" fmla="*/ 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24" name="Freeform 96"/>
            <p:cNvSpPr>
              <a:spLocks/>
            </p:cNvSpPr>
            <p:nvPr>
              <p:custDataLst>
                <p:tags r:id="rId84"/>
              </p:custDataLst>
            </p:nvPr>
          </p:nvSpPr>
          <p:spPr bwMode="auto">
            <a:xfrm>
              <a:off x="2622" y="2601"/>
              <a:ext cx="28" cy="28"/>
            </a:xfrm>
            <a:custGeom>
              <a:avLst/>
              <a:gdLst>
                <a:gd name="T0" fmla="*/ 24 w 32"/>
                <a:gd name="T1" fmla="*/ 7 h 32"/>
                <a:gd name="T2" fmla="*/ 31 w 32"/>
                <a:gd name="T3" fmla="*/ 16 h 32"/>
                <a:gd name="T4" fmla="*/ 24 w 32"/>
                <a:gd name="T5" fmla="*/ 25 h 32"/>
                <a:gd name="T6" fmla="*/ 24 w 32"/>
                <a:gd name="T7" fmla="*/ 31 h 32"/>
                <a:gd name="T8" fmla="*/ 15 w 32"/>
                <a:gd name="T9" fmla="*/ 16 h 32"/>
                <a:gd name="T10" fmla="*/ 0 w 32"/>
                <a:gd name="T11" fmla="*/ 7 h 32"/>
                <a:gd name="T12" fmla="*/ 0 w 32"/>
                <a:gd name="T13" fmla="*/ 0 h 32"/>
                <a:gd name="T14" fmla="*/ 8 w 32"/>
                <a:gd name="T15" fmla="*/ 0 h 32"/>
                <a:gd name="T16" fmla="*/ 15 w 32"/>
                <a:gd name="T17" fmla="*/ 0 h 32"/>
                <a:gd name="T18" fmla="*/ 24 w 32"/>
                <a:gd name="T19" fmla="*/ 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25" name="Freeform 97"/>
            <p:cNvSpPr>
              <a:spLocks/>
            </p:cNvSpPr>
            <p:nvPr>
              <p:custDataLst>
                <p:tags r:id="rId85"/>
              </p:custDataLst>
            </p:nvPr>
          </p:nvSpPr>
          <p:spPr bwMode="auto">
            <a:xfrm>
              <a:off x="2614" y="2601"/>
              <a:ext cx="15" cy="16"/>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26" name="Freeform 98"/>
            <p:cNvSpPr>
              <a:spLocks/>
            </p:cNvSpPr>
            <p:nvPr>
              <p:custDataLst>
                <p:tags r:id="rId86"/>
              </p:custDataLst>
            </p:nvPr>
          </p:nvSpPr>
          <p:spPr bwMode="auto">
            <a:xfrm>
              <a:off x="2614" y="2601"/>
              <a:ext cx="15" cy="16"/>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27" name="Freeform 99"/>
            <p:cNvSpPr>
              <a:spLocks/>
            </p:cNvSpPr>
            <p:nvPr>
              <p:custDataLst>
                <p:tags r:id="rId87"/>
              </p:custDataLst>
            </p:nvPr>
          </p:nvSpPr>
          <p:spPr bwMode="auto">
            <a:xfrm>
              <a:off x="2614" y="2601"/>
              <a:ext cx="15" cy="16"/>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28" name="Freeform 100"/>
            <p:cNvSpPr>
              <a:spLocks/>
            </p:cNvSpPr>
            <p:nvPr>
              <p:custDataLst>
                <p:tags r:id="rId88"/>
              </p:custDataLst>
            </p:nvPr>
          </p:nvSpPr>
          <p:spPr bwMode="auto">
            <a:xfrm>
              <a:off x="2704" y="2484"/>
              <a:ext cx="45" cy="27"/>
            </a:xfrm>
            <a:custGeom>
              <a:avLst/>
              <a:gdLst>
                <a:gd name="T0" fmla="*/ 0 w 50"/>
                <a:gd name="T1" fmla="*/ 23 h 32"/>
                <a:gd name="T2" fmla="*/ 0 w 50"/>
                <a:gd name="T3" fmla="*/ 0 h 32"/>
                <a:gd name="T4" fmla="*/ 24 w 50"/>
                <a:gd name="T5" fmla="*/ 0 h 32"/>
                <a:gd name="T6" fmla="*/ 24 w 50"/>
                <a:gd name="T7" fmla="*/ 6 h 32"/>
                <a:gd name="T8" fmla="*/ 34 w 50"/>
                <a:gd name="T9" fmla="*/ 6 h 32"/>
                <a:gd name="T10" fmla="*/ 49 w 50"/>
                <a:gd name="T11" fmla="*/ 16 h 32"/>
                <a:gd name="T12" fmla="*/ 41 w 50"/>
                <a:gd name="T13" fmla="*/ 23 h 32"/>
                <a:gd name="T14" fmla="*/ 41 w 50"/>
                <a:gd name="T15" fmla="*/ 16 h 32"/>
                <a:gd name="T16" fmla="*/ 18 w 50"/>
                <a:gd name="T17" fmla="*/ 23 h 32"/>
                <a:gd name="T18" fmla="*/ 18 w 50"/>
                <a:gd name="T19" fmla="*/ 16 h 32"/>
                <a:gd name="T20" fmla="*/ 9 w 50"/>
                <a:gd name="T21" fmla="*/ 23 h 32"/>
                <a:gd name="T22" fmla="*/ 9 w 50"/>
                <a:gd name="T23" fmla="*/ 31 h 32"/>
                <a:gd name="T24" fmla="*/ 0 w 50"/>
                <a:gd name="T25" fmla="*/ 23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2"/>
                <a:gd name="T41" fmla="*/ 50 w 50"/>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2">
                  <a:moveTo>
                    <a:pt x="0" y="23"/>
                  </a:moveTo>
                  <a:lnTo>
                    <a:pt x="0" y="0"/>
                  </a:lnTo>
                  <a:lnTo>
                    <a:pt x="24" y="0"/>
                  </a:lnTo>
                  <a:lnTo>
                    <a:pt x="24" y="6"/>
                  </a:lnTo>
                  <a:lnTo>
                    <a:pt x="34" y="6"/>
                  </a:lnTo>
                  <a:lnTo>
                    <a:pt x="49" y="16"/>
                  </a:lnTo>
                  <a:lnTo>
                    <a:pt x="41" y="23"/>
                  </a:lnTo>
                  <a:lnTo>
                    <a:pt x="41" y="16"/>
                  </a:lnTo>
                  <a:lnTo>
                    <a:pt x="18" y="23"/>
                  </a:lnTo>
                  <a:lnTo>
                    <a:pt x="18" y="16"/>
                  </a:lnTo>
                  <a:lnTo>
                    <a:pt x="9" y="23"/>
                  </a:lnTo>
                  <a:lnTo>
                    <a:pt x="9" y="31"/>
                  </a:lnTo>
                  <a:lnTo>
                    <a:pt x="0" y="23"/>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29" name="Freeform 101"/>
            <p:cNvSpPr>
              <a:spLocks/>
            </p:cNvSpPr>
            <p:nvPr>
              <p:custDataLst>
                <p:tags r:id="rId89"/>
              </p:custDataLst>
            </p:nvPr>
          </p:nvSpPr>
          <p:spPr bwMode="auto">
            <a:xfrm>
              <a:off x="2678" y="2484"/>
              <a:ext cx="28" cy="20"/>
            </a:xfrm>
            <a:custGeom>
              <a:avLst/>
              <a:gdLst>
                <a:gd name="T0" fmla="*/ 31 w 32"/>
                <a:gd name="T1" fmla="*/ 23 h 24"/>
                <a:gd name="T2" fmla="*/ 31 w 32"/>
                <a:gd name="T3" fmla="*/ 0 h 24"/>
                <a:gd name="T4" fmla="*/ 15 w 32"/>
                <a:gd name="T5" fmla="*/ 0 h 24"/>
                <a:gd name="T6" fmla="*/ 24 w 32"/>
                <a:gd name="T7" fmla="*/ 16 h 24"/>
                <a:gd name="T8" fmla="*/ 0 w 32"/>
                <a:gd name="T9" fmla="*/ 23 h 24"/>
                <a:gd name="T10" fmla="*/ 6 w 32"/>
                <a:gd name="T11" fmla="*/ 23 h 24"/>
                <a:gd name="T12" fmla="*/ 31 w 32"/>
                <a:gd name="T13" fmla="*/ 23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1" y="23"/>
                  </a:moveTo>
                  <a:lnTo>
                    <a:pt x="31" y="0"/>
                  </a:lnTo>
                  <a:lnTo>
                    <a:pt x="15" y="0"/>
                  </a:lnTo>
                  <a:lnTo>
                    <a:pt x="24" y="16"/>
                  </a:lnTo>
                  <a:lnTo>
                    <a:pt x="0" y="23"/>
                  </a:lnTo>
                  <a:lnTo>
                    <a:pt x="6" y="23"/>
                  </a:lnTo>
                  <a:lnTo>
                    <a:pt x="31" y="23"/>
                  </a:lnTo>
                </a:path>
              </a:pathLst>
            </a:custGeom>
            <a:solidFill>
              <a:schemeClr val="bg1"/>
            </a:solidFill>
            <a:ln w="9525" cap="rnd" cmpd="sng">
              <a:solidFill>
                <a:srgbClr val="B2B2B2"/>
              </a:solidFill>
              <a:prstDash val="solid"/>
              <a:round/>
              <a:headEnd/>
              <a:tailEnd/>
            </a:ln>
          </p:spPr>
          <p:txBody>
            <a:bodyPr/>
            <a:lstStyle/>
            <a:p>
              <a:endParaRPr lang="es-ES"/>
            </a:p>
          </p:txBody>
        </p:sp>
        <p:sp>
          <p:nvSpPr>
            <p:cNvPr id="1217" name="Freeform 102"/>
            <p:cNvSpPr>
              <a:spLocks/>
            </p:cNvSpPr>
            <p:nvPr>
              <p:custDataLst>
                <p:tags r:id="rId90"/>
              </p:custDataLst>
            </p:nvPr>
          </p:nvSpPr>
          <p:spPr bwMode="auto">
            <a:xfrm>
              <a:off x="2629" y="2566"/>
              <a:ext cx="127" cy="184"/>
            </a:xfrm>
            <a:custGeom>
              <a:avLst/>
              <a:gdLst/>
              <a:ahLst/>
              <a:cxnLst>
                <a:cxn ang="0">
                  <a:pos x="112" y="211"/>
                </a:cxn>
                <a:cxn ang="0">
                  <a:pos x="122" y="178"/>
                </a:cxn>
                <a:cxn ang="0">
                  <a:pos x="112" y="154"/>
                </a:cxn>
                <a:cxn ang="0">
                  <a:pos x="122" y="154"/>
                </a:cxn>
                <a:cxn ang="0">
                  <a:pos x="112" y="146"/>
                </a:cxn>
                <a:cxn ang="0">
                  <a:pos x="112" y="137"/>
                </a:cxn>
                <a:cxn ang="0">
                  <a:pos x="146" y="137"/>
                </a:cxn>
                <a:cxn ang="0">
                  <a:pos x="146" y="122"/>
                </a:cxn>
                <a:cxn ang="0">
                  <a:pos x="137" y="106"/>
                </a:cxn>
                <a:cxn ang="0">
                  <a:pos x="146" y="81"/>
                </a:cxn>
                <a:cxn ang="0">
                  <a:pos x="122" y="81"/>
                </a:cxn>
                <a:cxn ang="0">
                  <a:pos x="112" y="72"/>
                </a:cxn>
                <a:cxn ang="0">
                  <a:pos x="88" y="72"/>
                </a:cxn>
                <a:cxn ang="0">
                  <a:pos x="81" y="66"/>
                </a:cxn>
                <a:cxn ang="0">
                  <a:pos x="81" y="57"/>
                </a:cxn>
                <a:cxn ang="0">
                  <a:pos x="72" y="41"/>
                </a:cxn>
                <a:cxn ang="0">
                  <a:pos x="81" y="25"/>
                </a:cxn>
                <a:cxn ang="0">
                  <a:pos x="88" y="17"/>
                </a:cxn>
                <a:cxn ang="0">
                  <a:pos x="97" y="7"/>
                </a:cxn>
                <a:cxn ang="0">
                  <a:pos x="88" y="0"/>
                </a:cxn>
                <a:cxn ang="0">
                  <a:pos x="72" y="17"/>
                </a:cxn>
                <a:cxn ang="0">
                  <a:pos x="48" y="25"/>
                </a:cxn>
                <a:cxn ang="0">
                  <a:pos x="40" y="41"/>
                </a:cxn>
                <a:cxn ang="0">
                  <a:pos x="23" y="48"/>
                </a:cxn>
                <a:cxn ang="0">
                  <a:pos x="23" y="66"/>
                </a:cxn>
                <a:cxn ang="0">
                  <a:pos x="16" y="48"/>
                </a:cxn>
                <a:cxn ang="0">
                  <a:pos x="23" y="57"/>
                </a:cxn>
                <a:cxn ang="0">
                  <a:pos x="16" y="66"/>
                </a:cxn>
                <a:cxn ang="0">
                  <a:pos x="16" y="72"/>
                </a:cxn>
                <a:cxn ang="0">
                  <a:pos x="16" y="81"/>
                </a:cxn>
                <a:cxn ang="0">
                  <a:pos x="16" y="113"/>
                </a:cxn>
                <a:cxn ang="0">
                  <a:pos x="23" y="113"/>
                </a:cxn>
                <a:cxn ang="0">
                  <a:pos x="16" y="131"/>
                </a:cxn>
                <a:cxn ang="0">
                  <a:pos x="7" y="131"/>
                </a:cxn>
                <a:cxn ang="0">
                  <a:pos x="7" y="137"/>
                </a:cxn>
                <a:cxn ang="0">
                  <a:pos x="0" y="137"/>
                </a:cxn>
                <a:cxn ang="0">
                  <a:pos x="0" y="146"/>
                </a:cxn>
                <a:cxn ang="0">
                  <a:pos x="23" y="162"/>
                </a:cxn>
                <a:cxn ang="0">
                  <a:pos x="40" y="154"/>
                </a:cxn>
                <a:cxn ang="0">
                  <a:pos x="48" y="162"/>
                </a:cxn>
                <a:cxn ang="0">
                  <a:pos x="63" y="178"/>
                </a:cxn>
                <a:cxn ang="0">
                  <a:pos x="72" y="194"/>
                </a:cxn>
                <a:cxn ang="0">
                  <a:pos x="106" y="187"/>
                </a:cxn>
                <a:cxn ang="0">
                  <a:pos x="112" y="194"/>
                </a:cxn>
                <a:cxn ang="0">
                  <a:pos x="112" y="203"/>
                </a:cxn>
                <a:cxn ang="0">
                  <a:pos x="106" y="203"/>
                </a:cxn>
                <a:cxn ang="0">
                  <a:pos x="112" y="211"/>
                </a:cxn>
              </a:cxnLst>
              <a:rect l="0" t="0" r="r" b="b"/>
              <a:pathLst>
                <a:path w="147" h="212">
                  <a:moveTo>
                    <a:pt x="112" y="211"/>
                  </a:moveTo>
                  <a:lnTo>
                    <a:pt x="122" y="178"/>
                  </a:lnTo>
                  <a:lnTo>
                    <a:pt x="112" y="154"/>
                  </a:lnTo>
                  <a:lnTo>
                    <a:pt x="122" y="154"/>
                  </a:lnTo>
                  <a:lnTo>
                    <a:pt x="112" y="146"/>
                  </a:lnTo>
                  <a:lnTo>
                    <a:pt x="112" y="137"/>
                  </a:lnTo>
                  <a:lnTo>
                    <a:pt x="146" y="137"/>
                  </a:lnTo>
                  <a:lnTo>
                    <a:pt x="146" y="122"/>
                  </a:lnTo>
                  <a:lnTo>
                    <a:pt x="137" y="106"/>
                  </a:lnTo>
                  <a:lnTo>
                    <a:pt x="146" y="81"/>
                  </a:lnTo>
                  <a:lnTo>
                    <a:pt x="122" y="81"/>
                  </a:lnTo>
                  <a:lnTo>
                    <a:pt x="112" y="72"/>
                  </a:lnTo>
                  <a:lnTo>
                    <a:pt x="88" y="72"/>
                  </a:lnTo>
                  <a:lnTo>
                    <a:pt x="81" y="66"/>
                  </a:lnTo>
                  <a:lnTo>
                    <a:pt x="81" y="57"/>
                  </a:lnTo>
                  <a:lnTo>
                    <a:pt x="72" y="41"/>
                  </a:lnTo>
                  <a:lnTo>
                    <a:pt x="81" y="25"/>
                  </a:lnTo>
                  <a:lnTo>
                    <a:pt x="88" y="17"/>
                  </a:lnTo>
                  <a:lnTo>
                    <a:pt x="97" y="7"/>
                  </a:lnTo>
                  <a:lnTo>
                    <a:pt x="88" y="0"/>
                  </a:lnTo>
                  <a:lnTo>
                    <a:pt x="72" y="17"/>
                  </a:lnTo>
                  <a:lnTo>
                    <a:pt x="48" y="25"/>
                  </a:lnTo>
                  <a:lnTo>
                    <a:pt x="40" y="41"/>
                  </a:lnTo>
                  <a:lnTo>
                    <a:pt x="23" y="48"/>
                  </a:lnTo>
                  <a:lnTo>
                    <a:pt x="23" y="66"/>
                  </a:lnTo>
                  <a:lnTo>
                    <a:pt x="16" y="48"/>
                  </a:lnTo>
                  <a:lnTo>
                    <a:pt x="23" y="57"/>
                  </a:lnTo>
                  <a:lnTo>
                    <a:pt x="16" y="66"/>
                  </a:lnTo>
                  <a:lnTo>
                    <a:pt x="16" y="72"/>
                  </a:lnTo>
                  <a:lnTo>
                    <a:pt x="16" y="81"/>
                  </a:lnTo>
                  <a:lnTo>
                    <a:pt x="16" y="113"/>
                  </a:lnTo>
                  <a:lnTo>
                    <a:pt x="23" y="113"/>
                  </a:lnTo>
                  <a:lnTo>
                    <a:pt x="16" y="131"/>
                  </a:lnTo>
                  <a:lnTo>
                    <a:pt x="7" y="131"/>
                  </a:lnTo>
                  <a:lnTo>
                    <a:pt x="7" y="137"/>
                  </a:lnTo>
                  <a:lnTo>
                    <a:pt x="0" y="137"/>
                  </a:lnTo>
                  <a:lnTo>
                    <a:pt x="0" y="146"/>
                  </a:lnTo>
                  <a:lnTo>
                    <a:pt x="23" y="162"/>
                  </a:lnTo>
                  <a:lnTo>
                    <a:pt x="40" y="154"/>
                  </a:lnTo>
                  <a:lnTo>
                    <a:pt x="48" y="162"/>
                  </a:lnTo>
                  <a:lnTo>
                    <a:pt x="63" y="178"/>
                  </a:lnTo>
                  <a:lnTo>
                    <a:pt x="72" y="194"/>
                  </a:lnTo>
                  <a:lnTo>
                    <a:pt x="106" y="187"/>
                  </a:lnTo>
                  <a:lnTo>
                    <a:pt x="112" y="194"/>
                  </a:lnTo>
                  <a:lnTo>
                    <a:pt x="112" y="203"/>
                  </a:lnTo>
                  <a:lnTo>
                    <a:pt x="106" y="203"/>
                  </a:lnTo>
                  <a:lnTo>
                    <a:pt x="112" y="211"/>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1218" name="Freeform 103"/>
            <p:cNvSpPr>
              <a:spLocks/>
            </p:cNvSpPr>
            <p:nvPr>
              <p:custDataLst>
                <p:tags r:id="rId91"/>
              </p:custDataLst>
            </p:nvPr>
          </p:nvSpPr>
          <p:spPr bwMode="auto">
            <a:xfrm>
              <a:off x="2607" y="2692"/>
              <a:ext cx="65" cy="71"/>
            </a:xfrm>
            <a:custGeom>
              <a:avLst/>
              <a:gdLst/>
              <a:ahLst/>
              <a:cxnLst>
                <a:cxn ang="0">
                  <a:pos x="73" y="16"/>
                </a:cxn>
                <a:cxn ang="0">
                  <a:pos x="65" y="8"/>
                </a:cxn>
                <a:cxn ang="0">
                  <a:pos x="48" y="16"/>
                </a:cxn>
                <a:cxn ang="0">
                  <a:pos x="25" y="0"/>
                </a:cxn>
                <a:cxn ang="0">
                  <a:pos x="8" y="8"/>
                </a:cxn>
                <a:cxn ang="0">
                  <a:pos x="8" y="16"/>
                </a:cxn>
                <a:cxn ang="0">
                  <a:pos x="0" y="25"/>
                </a:cxn>
                <a:cxn ang="0">
                  <a:pos x="0" y="41"/>
                </a:cxn>
                <a:cxn ang="0">
                  <a:pos x="8" y="57"/>
                </a:cxn>
                <a:cxn ang="0">
                  <a:pos x="8" y="48"/>
                </a:cxn>
                <a:cxn ang="0">
                  <a:pos x="17" y="48"/>
                </a:cxn>
                <a:cxn ang="0">
                  <a:pos x="8" y="57"/>
                </a:cxn>
                <a:cxn ang="0">
                  <a:pos x="0" y="73"/>
                </a:cxn>
                <a:cxn ang="0">
                  <a:pos x="17" y="81"/>
                </a:cxn>
                <a:cxn ang="0">
                  <a:pos x="41" y="57"/>
                </a:cxn>
                <a:cxn ang="0">
                  <a:pos x="57" y="48"/>
                </a:cxn>
                <a:cxn ang="0">
                  <a:pos x="65" y="41"/>
                </a:cxn>
                <a:cxn ang="0">
                  <a:pos x="73" y="25"/>
                </a:cxn>
                <a:cxn ang="0">
                  <a:pos x="65" y="16"/>
                </a:cxn>
                <a:cxn ang="0">
                  <a:pos x="73" y="16"/>
                </a:cxn>
              </a:cxnLst>
              <a:rect l="0" t="0" r="r" b="b"/>
              <a:pathLst>
                <a:path w="74" h="82">
                  <a:moveTo>
                    <a:pt x="73" y="16"/>
                  </a:moveTo>
                  <a:lnTo>
                    <a:pt x="65" y="8"/>
                  </a:lnTo>
                  <a:lnTo>
                    <a:pt x="48" y="16"/>
                  </a:lnTo>
                  <a:lnTo>
                    <a:pt x="25" y="0"/>
                  </a:lnTo>
                  <a:lnTo>
                    <a:pt x="8" y="8"/>
                  </a:lnTo>
                  <a:lnTo>
                    <a:pt x="8" y="16"/>
                  </a:lnTo>
                  <a:lnTo>
                    <a:pt x="0" y="25"/>
                  </a:lnTo>
                  <a:lnTo>
                    <a:pt x="0" y="41"/>
                  </a:lnTo>
                  <a:lnTo>
                    <a:pt x="8" y="57"/>
                  </a:lnTo>
                  <a:lnTo>
                    <a:pt x="8" y="48"/>
                  </a:lnTo>
                  <a:lnTo>
                    <a:pt x="17" y="48"/>
                  </a:lnTo>
                  <a:lnTo>
                    <a:pt x="8" y="57"/>
                  </a:lnTo>
                  <a:lnTo>
                    <a:pt x="0" y="73"/>
                  </a:lnTo>
                  <a:lnTo>
                    <a:pt x="17" y="81"/>
                  </a:lnTo>
                  <a:lnTo>
                    <a:pt x="41" y="57"/>
                  </a:lnTo>
                  <a:lnTo>
                    <a:pt x="57" y="48"/>
                  </a:lnTo>
                  <a:lnTo>
                    <a:pt x="65" y="41"/>
                  </a:lnTo>
                  <a:lnTo>
                    <a:pt x="73" y="25"/>
                  </a:lnTo>
                  <a:lnTo>
                    <a:pt x="65" y="16"/>
                  </a:lnTo>
                  <a:lnTo>
                    <a:pt x="73" y="16"/>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1219" name="Freeform 104"/>
            <p:cNvSpPr>
              <a:spLocks/>
            </p:cNvSpPr>
            <p:nvPr>
              <p:custDataLst>
                <p:tags r:id="rId92"/>
              </p:custDataLst>
            </p:nvPr>
          </p:nvSpPr>
          <p:spPr bwMode="auto">
            <a:xfrm>
              <a:off x="2600" y="2706"/>
              <a:ext cx="142" cy="204"/>
            </a:xfrm>
            <a:custGeom>
              <a:avLst/>
              <a:gdLst/>
              <a:ahLst/>
              <a:cxnLst>
                <a:cxn ang="0">
                  <a:pos x="155" y="137"/>
                </a:cxn>
                <a:cxn ang="0">
                  <a:pos x="139" y="137"/>
                </a:cxn>
                <a:cxn ang="0">
                  <a:pos x="139" y="122"/>
                </a:cxn>
                <a:cxn ang="0">
                  <a:pos x="121" y="131"/>
                </a:cxn>
                <a:cxn ang="0">
                  <a:pos x="105" y="122"/>
                </a:cxn>
                <a:cxn ang="0">
                  <a:pos x="96" y="97"/>
                </a:cxn>
                <a:cxn ang="0">
                  <a:pos x="114" y="65"/>
                </a:cxn>
                <a:cxn ang="0">
                  <a:pos x="145" y="49"/>
                </a:cxn>
                <a:cxn ang="0">
                  <a:pos x="139" y="41"/>
                </a:cxn>
                <a:cxn ang="0">
                  <a:pos x="145" y="41"/>
                </a:cxn>
                <a:cxn ang="0">
                  <a:pos x="145" y="32"/>
                </a:cxn>
                <a:cxn ang="0">
                  <a:pos x="139" y="25"/>
                </a:cxn>
                <a:cxn ang="0">
                  <a:pos x="105" y="32"/>
                </a:cxn>
                <a:cxn ang="0">
                  <a:pos x="96" y="16"/>
                </a:cxn>
                <a:cxn ang="0">
                  <a:pos x="81" y="0"/>
                </a:cxn>
                <a:cxn ang="0">
                  <a:pos x="73" y="0"/>
                </a:cxn>
                <a:cxn ang="0">
                  <a:pos x="81" y="9"/>
                </a:cxn>
                <a:cxn ang="0">
                  <a:pos x="73" y="25"/>
                </a:cxn>
                <a:cxn ang="0">
                  <a:pos x="65" y="32"/>
                </a:cxn>
                <a:cxn ang="0">
                  <a:pos x="49" y="41"/>
                </a:cxn>
                <a:cxn ang="0">
                  <a:pos x="25" y="65"/>
                </a:cxn>
                <a:cxn ang="0">
                  <a:pos x="8" y="57"/>
                </a:cxn>
                <a:cxn ang="0">
                  <a:pos x="16" y="41"/>
                </a:cxn>
                <a:cxn ang="0">
                  <a:pos x="0" y="57"/>
                </a:cxn>
                <a:cxn ang="0">
                  <a:pos x="8" y="72"/>
                </a:cxn>
                <a:cxn ang="0">
                  <a:pos x="0" y="72"/>
                </a:cxn>
                <a:cxn ang="0">
                  <a:pos x="16" y="89"/>
                </a:cxn>
                <a:cxn ang="0">
                  <a:pos x="33" y="106"/>
                </a:cxn>
                <a:cxn ang="0">
                  <a:pos x="73" y="186"/>
                </a:cxn>
                <a:cxn ang="0">
                  <a:pos x="139" y="234"/>
                </a:cxn>
                <a:cxn ang="0">
                  <a:pos x="155" y="227"/>
                </a:cxn>
                <a:cxn ang="0">
                  <a:pos x="162" y="211"/>
                </a:cxn>
                <a:cxn ang="0">
                  <a:pos x="155" y="203"/>
                </a:cxn>
                <a:cxn ang="0">
                  <a:pos x="162" y="154"/>
                </a:cxn>
                <a:cxn ang="0">
                  <a:pos x="155" y="137"/>
                </a:cxn>
              </a:cxnLst>
              <a:rect l="0" t="0" r="r" b="b"/>
              <a:pathLst>
                <a:path w="163" h="235">
                  <a:moveTo>
                    <a:pt x="155" y="137"/>
                  </a:moveTo>
                  <a:lnTo>
                    <a:pt x="139" y="137"/>
                  </a:lnTo>
                  <a:lnTo>
                    <a:pt x="139" y="122"/>
                  </a:lnTo>
                  <a:lnTo>
                    <a:pt x="121" y="131"/>
                  </a:lnTo>
                  <a:lnTo>
                    <a:pt x="105" y="122"/>
                  </a:lnTo>
                  <a:lnTo>
                    <a:pt x="96" y="97"/>
                  </a:lnTo>
                  <a:lnTo>
                    <a:pt x="114" y="65"/>
                  </a:lnTo>
                  <a:lnTo>
                    <a:pt x="145" y="49"/>
                  </a:lnTo>
                  <a:lnTo>
                    <a:pt x="139" y="41"/>
                  </a:lnTo>
                  <a:lnTo>
                    <a:pt x="145" y="41"/>
                  </a:lnTo>
                  <a:lnTo>
                    <a:pt x="145" y="32"/>
                  </a:lnTo>
                  <a:lnTo>
                    <a:pt x="139" y="25"/>
                  </a:lnTo>
                  <a:lnTo>
                    <a:pt x="105" y="32"/>
                  </a:lnTo>
                  <a:lnTo>
                    <a:pt x="96" y="16"/>
                  </a:lnTo>
                  <a:lnTo>
                    <a:pt x="81" y="0"/>
                  </a:lnTo>
                  <a:lnTo>
                    <a:pt x="73" y="0"/>
                  </a:lnTo>
                  <a:lnTo>
                    <a:pt x="81" y="9"/>
                  </a:lnTo>
                  <a:lnTo>
                    <a:pt x="73" y="25"/>
                  </a:lnTo>
                  <a:lnTo>
                    <a:pt x="65" y="32"/>
                  </a:lnTo>
                  <a:lnTo>
                    <a:pt x="49" y="41"/>
                  </a:lnTo>
                  <a:lnTo>
                    <a:pt x="25" y="65"/>
                  </a:lnTo>
                  <a:lnTo>
                    <a:pt x="8" y="57"/>
                  </a:lnTo>
                  <a:lnTo>
                    <a:pt x="16" y="41"/>
                  </a:lnTo>
                  <a:lnTo>
                    <a:pt x="0" y="57"/>
                  </a:lnTo>
                  <a:lnTo>
                    <a:pt x="8" y="72"/>
                  </a:lnTo>
                  <a:lnTo>
                    <a:pt x="0" y="72"/>
                  </a:lnTo>
                  <a:lnTo>
                    <a:pt x="16" y="89"/>
                  </a:lnTo>
                  <a:lnTo>
                    <a:pt x="33" y="106"/>
                  </a:lnTo>
                  <a:lnTo>
                    <a:pt x="73" y="186"/>
                  </a:lnTo>
                  <a:lnTo>
                    <a:pt x="139" y="234"/>
                  </a:lnTo>
                  <a:lnTo>
                    <a:pt x="155" y="227"/>
                  </a:lnTo>
                  <a:lnTo>
                    <a:pt x="162" y="211"/>
                  </a:lnTo>
                  <a:lnTo>
                    <a:pt x="155" y="203"/>
                  </a:lnTo>
                  <a:lnTo>
                    <a:pt x="162" y="154"/>
                  </a:lnTo>
                  <a:lnTo>
                    <a:pt x="155" y="137"/>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22633" name="Freeform 105"/>
            <p:cNvSpPr>
              <a:spLocks/>
            </p:cNvSpPr>
            <p:nvPr>
              <p:custDataLst>
                <p:tags r:id="rId93"/>
              </p:custDataLst>
            </p:nvPr>
          </p:nvSpPr>
          <p:spPr bwMode="auto">
            <a:xfrm>
              <a:off x="2735" y="2812"/>
              <a:ext cx="127" cy="153"/>
            </a:xfrm>
            <a:custGeom>
              <a:avLst/>
              <a:gdLst>
                <a:gd name="T0" fmla="*/ 146 w 147"/>
                <a:gd name="T1" fmla="*/ 137 h 178"/>
                <a:gd name="T2" fmla="*/ 146 w 147"/>
                <a:gd name="T3" fmla="*/ 112 h 178"/>
                <a:gd name="T4" fmla="*/ 137 w 147"/>
                <a:gd name="T5" fmla="*/ 96 h 178"/>
                <a:gd name="T6" fmla="*/ 137 w 147"/>
                <a:gd name="T7" fmla="*/ 89 h 178"/>
                <a:gd name="T8" fmla="*/ 121 w 147"/>
                <a:gd name="T9" fmla="*/ 89 h 178"/>
                <a:gd name="T10" fmla="*/ 112 w 147"/>
                <a:gd name="T11" fmla="*/ 72 h 178"/>
                <a:gd name="T12" fmla="*/ 112 w 147"/>
                <a:gd name="T13" fmla="*/ 64 h 178"/>
                <a:gd name="T14" fmla="*/ 105 w 147"/>
                <a:gd name="T15" fmla="*/ 49 h 178"/>
                <a:gd name="T16" fmla="*/ 56 w 147"/>
                <a:gd name="T17" fmla="*/ 32 h 178"/>
                <a:gd name="T18" fmla="*/ 49 w 147"/>
                <a:gd name="T19" fmla="*/ 24 h 178"/>
                <a:gd name="T20" fmla="*/ 49 w 147"/>
                <a:gd name="T21" fmla="*/ 0 h 178"/>
                <a:gd name="T22" fmla="*/ 32 w 147"/>
                <a:gd name="T23" fmla="*/ 0 h 178"/>
                <a:gd name="T24" fmla="*/ 15 w 147"/>
                <a:gd name="T25" fmla="*/ 15 h 178"/>
                <a:gd name="T26" fmla="*/ 0 w 147"/>
                <a:gd name="T27" fmla="*/ 15 h 178"/>
                <a:gd name="T28" fmla="*/ 7 w 147"/>
                <a:gd name="T29" fmla="*/ 32 h 178"/>
                <a:gd name="T30" fmla="*/ 0 w 147"/>
                <a:gd name="T31" fmla="*/ 81 h 178"/>
                <a:gd name="T32" fmla="*/ 7 w 147"/>
                <a:gd name="T33" fmla="*/ 89 h 178"/>
                <a:gd name="T34" fmla="*/ 0 w 147"/>
                <a:gd name="T35" fmla="*/ 105 h 178"/>
                <a:gd name="T36" fmla="*/ 7 w 147"/>
                <a:gd name="T37" fmla="*/ 129 h 178"/>
                <a:gd name="T38" fmla="*/ 7 w 147"/>
                <a:gd name="T39" fmla="*/ 137 h 178"/>
                <a:gd name="T40" fmla="*/ 15 w 147"/>
                <a:gd name="T41" fmla="*/ 177 h 178"/>
                <a:gd name="T42" fmla="*/ 24 w 147"/>
                <a:gd name="T43" fmla="*/ 177 h 178"/>
                <a:gd name="T44" fmla="*/ 40 w 147"/>
                <a:gd name="T45" fmla="*/ 161 h 178"/>
                <a:gd name="T46" fmla="*/ 65 w 147"/>
                <a:gd name="T47" fmla="*/ 171 h 178"/>
                <a:gd name="T48" fmla="*/ 72 w 147"/>
                <a:gd name="T49" fmla="*/ 161 h 178"/>
                <a:gd name="T50" fmla="*/ 89 w 147"/>
                <a:gd name="T51" fmla="*/ 171 h 178"/>
                <a:gd name="T52" fmla="*/ 97 w 147"/>
                <a:gd name="T53" fmla="*/ 129 h 178"/>
                <a:gd name="T54" fmla="*/ 129 w 147"/>
                <a:gd name="T55" fmla="*/ 129 h 178"/>
                <a:gd name="T56" fmla="*/ 146 w 147"/>
                <a:gd name="T57" fmla="*/ 137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178"/>
                <a:gd name="T89" fmla="*/ 147 w 147"/>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178">
                  <a:moveTo>
                    <a:pt x="146" y="137"/>
                  </a:moveTo>
                  <a:lnTo>
                    <a:pt x="146" y="112"/>
                  </a:lnTo>
                  <a:lnTo>
                    <a:pt x="137" y="96"/>
                  </a:lnTo>
                  <a:lnTo>
                    <a:pt x="137" y="89"/>
                  </a:lnTo>
                  <a:lnTo>
                    <a:pt x="121" y="89"/>
                  </a:lnTo>
                  <a:lnTo>
                    <a:pt x="112" y="72"/>
                  </a:lnTo>
                  <a:lnTo>
                    <a:pt x="112" y="64"/>
                  </a:lnTo>
                  <a:lnTo>
                    <a:pt x="105" y="49"/>
                  </a:lnTo>
                  <a:lnTo>
                    <a:pt x="56" y="32"/>
                  </a:lnTo>
                  <a:lnTo>
                    <a:pt x="49" y="24"/>
                  </a:lnTo>
                  <a:lnTo>
                    <a:pt x="49" y="0"/>
                  </a:lnTo>
                  <a:lnTo>
                    <a:pt x="32" y="0"/>
                  </a:lnTo>
                  <a:lnTo>
                    <a:pt x="15" y="15"/>
                  </a:lnTo>
                  <a:lnTo>
                    <a:pt x="0" y="15"/>
                  </a:lnTo>
                  <a:lnTo>
                    <a:pt x="7" y="32"/>
                  </a:lnTo>
                  <a:lnTo>
                    <a:pt x="0" y="81"/>
                  </a:lnTo>
                  <a:lnTo>
                    <a:pt x="7" y="89"/>
                  </a:lnTo>
                  <a:lnTo>
                    <a:pt x="0" y="105"/>
                  </a:lnTo>
                  <a:lnTo>
                    <a:pt x="7" y="129"/>
                  </a:lnTo>
                  <a:lnTo>
                    <a:pt x="7" y="137"/>
                  </a:lnTo>
                  <a:lnTo>
                    <a:pt x="15" y="177"/>
                  </a:lnTo>
                  <a:lnTo>
                    <a:pt x="24" y="177"/>
                  </a:lnTo>
                  <a:lnTo>
                    <a:pt x="40" y="161"/>
                  </a:lnTo>
                  <a:lnTo>
                    <a:pt x="65" y="171"/>
                  </a:lnTo>
                  <a:lnTo>
                    <a:pt x="72" y="161"/>
                  </a:lnTo>
                  <a:lnTo>
                    <a:pt x="89" y="171"/>
                  </a:lnTo>
                  <a:lnTo>
                    <a:pt x="97" y="129"/>
                  </a:lnTo>
                  <a:lnTo>
                    <a:pt x="129" y="129"/>
                  </a:lnTo>
                  <a:lnTo>
                    <a:pt x="146" y="137"/>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34" name="Freeform 106"/>
            <p:cNvSpPr>
              <a:spLocks/>
            </p:cNvSpPr>
            <p:nvPr>
              <p:custDataLst>
                <p:tags r:id="rId94"/>
              </p:custDataLst>
            </p:nvPr>
          </p:nvSpPr>
          <p:spPr bwMode="auto">
            <a:xfrm>
              <a:off x="2811" y="2923"/>
              <a:ext cx="92" cy="98"/>
            </a:xfrm>
            <a:custGeom>
              <a:avLst/>
              <a:gdLst>
                <a:gd name="T0" fmla="*/ 97 w 106"/>
                <a:gd name="T1" fmla="*/ 82 h 114"/>
                <a:gd name="T2" fmla="*/ 105 w 106"/>
                <a:gd name="T3" fmla="*/ 66 h 114"/>
                <a:gd name="T4" fmla="*/ 88 w 106"/>
                <a:gd name="T5" fmla="*/ 57 h 114"/>
                <a:gd name="T6" fmla="*/ 88 w 106"/>
                <a:gd name="T7" fmla="*/ 42 h 114"/>
                <a:gd name="T8" fmla="*/ 82 w 106"/>
                <a:gd name="T9" fmla="*/ 42 h 114"/>
                <a:gd name="T10" fmla="*/ 57 w 106"/>
                <a:gd name="T11" fmla="*/ 32 h 114"/>
                <a:gd name="T12" fmla="*/ 57 w 106"/>
                <a:gd name="T13" fmla="*/ 8 h 114"/>
                <a:gd name="T14" fmla="*/ 40 w 106"/>
                <a:gd name="T15" fmla="*/ 0 h 114"/>
                <a:gd name="T16" fmla="*/ 8 w 106"/>
                <a:gd name="T17" fmla="*/ 0 h 114"/>
                <a:gd name="T18" fmla="*/ 0 w 106"/>
                <a:gd name="T19" fmla="*/ 42 h 114"/>
                <a:gd name="T20" fmla="*/ 16 w 106"/>
                <a:gd name="T21" fmla="*/ 66 h 114"/>
                <a:gd name="T22" fmla="*/ 40 w 106"/>
                <a:gd name="T23" fmla="*/ 66 h 114"/>
                <a:gd name="T24" fmla="*/ 57 w 106"/>
                <a:gd name="T25" fmla="*/ 82 h 114"/>
                <a:gd name="T26" fmla="*/ 57 w 106"/>
                <a:gd name="T27" fmla="*/ 89 h 114"/>
                <a:gd name="T28" fmla="*/ 48 w 106"/>
                <a:gd name="T29" fmla="*/ 106 h 114"/>
                <a:gd name="T30" fmla="*/ 72 w 106"/>
                <a:gd name="T31" fmla="*/ 113 h 114"/>
                <a:gd name="T32" fmla="*/ 82 w 106"/>
                <a:gd name="T33" fmla="*/ 106 h 114"/>
                <a:gd name="T34" fmla="*/ 97 w 106"/>
                <a:gd name="T35" fmla="*/ 97 h 114"/>
                <a:gd name="T36" fmla="*/ 97 w 106"/>
                <a:gd name="T37" fmla="*/ 82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114"/>
                <a:gd name="T59" fmla="*/ 106 w 106"/>
                <a:gd name="T60" fmla="*/ 114 h 1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114">
                  <a:moveTo>
                    <a:pt x="97" y="82"/>
                  </a:moveTo>
                  <a:lnTo>
                    <a:pt x="105" y="66"/>
                  </a:lnTo>
                  <a:lnTo>
                    <a:pt x="88" y="57"/>
                  </a:lnTo>
                  <a:lnTo>
                    <a:pt x="88" y="42"/>
                  </a:lnTo>
                  <a:lnTo>
                    <a:pt x="82" y="42"/>
                  </a:lnTo>
                  <a:lnTo>
                    <a:pt x="57" y="32"/>
                  </a:lnTo>
                  <a:lnTo>
                    <a:pt x="57" y="8"/>
                  </a:lnTo>
                  <a:lnTo>
                    <a:pt x="40" y="0"/>
                  </a:lnTo>
                  <a:lnTo>
                    <a:pt x="8" y="0"/>
                  </a:lnTo>
                  <a:lnTo>
                    <a:pt x="0" y="42"/>
                  </a:lnTo>
                  <a:lnTo>
                    <a:pt x="16" y="66"/>
                  </a:lnTo>
                  <a:lnTo>
                    <a:pt x="40" y="66"/>
                  </a:lnTo>
                  <a:lnTo>
                    <a:pt x="57" y="82"/>
                  </a:lnTo>
                  <a:lnTo>
                    <a:pt x="57" y="89"/>
                  </a:lnTo>
                  <a:lnTo>
                    <a:pt x="48" y="106"/>
                  </a:lnTo>
                  <a:lnTo>
                    <a:pt x="72" y="113"/>
                  </a:lnTo>
                  <a:lnTo>
                    <a:pt x="82" y="106"/>
                  </a:lnTo>
                  <a:lnTo>
                    <a:pt x="97" y="97"/>
                  </a:lnTo>
                  <a:lnTo>
                    <a:pt x="97" y="82"/>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35" name="Freeform 107"/>
            <p:cNvSpPr>
              <a:spLocks/>
            </p:cNvSpPr>
            <p:nvPr>
              <p:custDataLst>
                <p:tags r:id="rId95"/>
              </p:custDataLst>
            </p:nvPr>
          </p:nvSpPr>
          <p:spPr bwMode="auto">
            <a:xfrm>
              <a:off x="2853" y="3056"/>
              <a:ext cx="65" cy="57"/>
            </a:xfrm>
            <a:custGeom>
              <a:avLst/>
              <a:gdLst>
                <a:gd name="T0" fmla="*/ 65 w 75"/>
                <a:gd name="T1" fmla="*/ 49 h 66"/>
                <a:gd name="T2" fmla="*/ 74 w 75"/>
                <a:gd name="T3" fmla="*/ 31 h 66"/>
                <a:gd name="T4" fmla="*/ 65 w 75"/>
                <a:gd name="T5" fmla="*/ 25 h 66"/>
                <a:gd name="T6" fmla="*/ 40 w 75"/>
                <a:gd name="T7" fmla="*/ 8 h 66"/>
                <a:gd name="T8" fmla="*/ 34 w 75"/>
                <a:gd name="T9" fmla="*/ 8 h 66"/>
                <a:gd name="T10" fmla="*/ 24 w 75"/>
                <a:gd name="T11" fmla="*/ 0 h 66"/>
                <a:gd name="T12" fmla="*/ 15 w 75"/>
                <a:gd name="T13" fmla="*/ 0 h 66"/>
                <a:gd name="T14" fmla="*/ 0 w 75"/>
                <a:gd name="T15" fmla="*/ 56 h 66"/>
                <a:gd name="T16" fmla="*/ 9 w 75"/>
                <a:gd name="T17" fmla="*/ 56 h 66"/>
                <a:gd name="T18" fmla="*/ 34 w 75"/>
                <a:gd name="T19" fmla="*/ 65 h 66"/>
                <a:gd name="T20" fmla="*/ 57 w 75"/>
                <a:gd name="T21" fmla="*/ 65 h 66"/>
                <a:gd name="T22" fmla="*/ 65 w 75"/>
                <a:gd name="T23" fmla="*/ 49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66"/>
                <a:gd name="T38" fmla="*/ 75 w 75"/>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66">
                  <a:moveTo>
                    <a:pt x="65" y="49"/>
                  </a:moveTo>
                  <a:lnTo>
                    <a:pt x="74" y="31"/>
                  </a:lnTo>
                  <a:lnTo>
                    <a:pt x="65" y="25"/>
                  </a:lnTo>
                  <a:lnTo>
                    <a:pt x="40" y="8"/>
                  </a:lnTo>
                  <a:lnTo>
                    <a:pt x="34" y="8"/>
                  </a:lnTo>
                  <a:lnTo>
                    <a:pt x="24" y="0"/>
                  </a:lnTo>
                  <a:lnTo>
                    <a:pt x="15" y="0"/>
                  </a:lnTo>
                  <a:lnTo>
                    <a:pt x="0" y="56"/>
                  </a:lnTo>
                  <a:lnTo>
                    <a:pt x="9" y="56"/>
                  </a:lnTo>
                  <a:lnTo>
                    <a:pt x="34" y="65"/>
                  </a:lnTo>
                  <a:lnTo>
                    <a:pt x="57" y="65"/>
                  </a:lnTo>
                  <a:lnTo>
                    <a:pt x="65" y="49"/>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36" name="Freeform 108"/>
            <p:cNvSpPr>
              <a:spLocks/>
            </p:cNvSpPr>
            <p:nvPr>
              <p:custDataLst>
                <p:tags r:id="rId96"/>
              </p:custDataLst>
            </p:nvPr>
          </p:nvSpPr>
          <p:spPr bwMode="auto">
            <a:xfrm>
              <a:off x="2683" y="2650"/>
              <a:ext cx="437" cy="450"/>
            </a:xfrm>
            <a:custGeom>
              <a:avLst/>
              <a:gdLst>
                <a:gd name="T0" fmla="*/ 285 w 505"/>
                <a:gd name="T1" fmla="*/ 16 h 520"/>
                <a:gd name="T2" fmla="*/ 261 w 505"/>
                <a:gd name="T3" fmla="*/ 40 h 520"/>
                <a:gd name="T4" fmla="*/ 236 w 505"/>
                <a:gd name="T5" fmla="*/ 34 h 520"/>
                <a:gd name="T6" fmla="*/ 220 w 505"/>
                <a:gd name="T7" fmla="*/ 40 h 520"/>
                <a:gd name="T8" fmla="*/ 188 w 505"/>
                <a:gd name="T9" fmla="*/ 49 h 520"/>
                <a:gd name="T10" fmla="*/ 180 w 505"/>
                <a:gd name="T11" fmla="*/ 9 h 520"/>
                <a:gd name="T12" fmla="*/ 171 w 505"/>
                <a:gd name="T13" fmla="*/ 0 h 520"/>
                <a:gd name="T14" fmla="*/ 140 w 505"/>
                <a:gd name="T15" fmla="*/ 16 h 520"/>
                <a:gd name="T16" fmla="*/ 124 w 505"/>
                <a:gd name="T17" fmla="*/ 16 h 520"/>
                <a:gd name="T18" fmla="*/ 131 w 505"/>
                <a:gd name="T19" fmla="*/ 40 h 520"/>
                <a:gd name="T20" fmla="*/ 99 w 505"/>
                <a:gd name="T21" fmla="*/ 57 h 520"/>
                <a:gd name="T22" fmla="*/ 83 w 505"/>
                <a:gd name="T23" fmla="*/ 40 h 520"/>
                <a:gd name="T24" fmla="*/ 49 w 505"/>
                <a:gd name="T25" fmla="*/ 49 h 520"/>
                <a:gd name="T26" fmla="*/ 49 w 505"/>
                <a:gd name="T27" fmla="*/ 57 h 520"/>
                <a:gd name="T28" fmla="*/ 49 w 505"/>
                <a:gd name="T29" fmla="*/ 114 h 520"/>
                <a:gd name="T30" fmla="*/ 0 w 505"/>
                <a:gd name="T31" fmla="*/ 162 h 520"/>
                <a:gd name="T32" fmla="*/ 25 w 505"/>
                <a:gd name="T33" fmla="*/ 196 h 520"/>
                <a:gd name="T34" fmla="*/ 43 w 505"/>
                <a:gd name="T35" fmla="*/ 202 h 520"/>
                <a:gd name="T36" fmla="*/ 74 w 505"/>
                <a:gd name="T37" fmla="*/ 202 h 520"/>
                <a:gd name="T38" fmla="*/ 108 w 505"/>
                <a:gd name="T39" fmla="*/ 187 h 520"/>
                <a:gd name="T40" fmla="*/ 115 w 505"/>
                <a:gd name="T41" fmla="*/ 219 h 520"/>
                <a:gd name="T42" fmla="*/ 171 w 505"/>
                <a:gd name="T43" fmla="*/ 251 h 520"/>
                <a:gd name="T44" fmla="*/ 180 w 505"/>
                <a:gd name="T45" fmla="*/ 276 h 520"/>
                <a:gd name="T46" fmla="*/ 196 w 505"/>
                <a:gd name="T47" fmla="*/ 283 h 520"/>
                <a:gd name="T48" fmla="*/ 205 w 505"/>
                <a:gd name="T49" fmla="*/ 324 h 520"/>
                <a:gd name="T50" fmla="*/ 230 w 505"/>
                <a:gd name="T51" fmla="*/ 358 h 520"/>
                <a:gd name="T52" fmla="*/ 236 w 505"/>
                <a:gd name="T53" fmla="*/ 373 h 520"/>
                <a:gd name="T54" fmla="*/ 245 w 505"/>
                <a:gd name="T55" fmla="*/ 398 h 520"/>
                <a:gd name="T56" fmla="*/ 261 w 505"/>
                <a:gd name="T57" fmla="*/ 422 h 520"/>
                <a:gd name="T58" fmla="*/ 211 w 505"/>
                <a:gd name="T59" fmla="*/ 470 h 520"/>
                <a:gd name="T60" fmla="*/ 230 w 505"/>
                <a:gd name="T61" fmla="*/ 478 h 520"/>
                <a:gd name="T62" fmla="*/ 261 w 505"/>
                <a:gd name="T63" fmla="*/ 495 h 520"/>
                <a:gd name="T64" fmla="*/ 261 w 505"/>
                <a:gd name="T65" fmla="*/ 519 h 520"/>
                <a:gd name="T66" fmla="*/ 293 w 505"/>
                <a:gd name="T67" fmla="*/ 485 h 520"/>
                <a:gd name="T68" fmla="*/ 326 w 505"/>
                <a:gd name="T69" fmla="*/ 438 h 520"/>
                <a:gd name="T70" fmla="*/ 333 w 505"/>
                <a:gd name="T71" fmla="*/ 389 h 520"/>
                <a:gd name="T72" fmla="*/ 375 w 505"/>
                <a:gd name="T73" fmla="*/ 364 h 520"/>
                <a:gd name="T74" fmla="*/ 407 w 505"/>
                <a:gd name="T75" fmla="*/ 358 h 520"/>
                <a:gd name="T76" fmla="*/ 423 w 505"/>
                <a:gd name="T77" fmla="*/ 341 h 520"/>
                <a:gd name="T78" fmla="*/ 439 w 505"/>
                <a:gd name="T79" fmla="*/ 299 h 520"/>
                <a:gd name="T80" fmla="*/ 447 w 505"/>
                <a:gd name="T81" fmla="*/ 236 h 520"/>
                <a:gd name="T82" fmla="*/ 504 w 505"/>
                <a:gd name="T83" fmla="*/ 162 h 520"/>
                <a:gd name="T84" fmla="*/ 472 w 505"/>
                <a:gd name="T85" fmla="*/ 130 h 520"/>
                <a:gd name="T86" fmla="*/ 416 w 505"/>
                <a:gd name="T87" fmla="*/ 106 h 520"/>
                <a:gd name="T88" fmla="*/ 375 w 505"/>
                <a:gd name="T89" fmla="*/ 97 h 520"/>
                <a:gd name="T90" fmla="*/ 375 w 505"/>
                <a:gd name="T91" fmla="*/ 81 h 520"/>
                <a:gd name="T92" fmla="*/ 333 w 505"/>
                <a:gd name="T93" fmla="*/ 74 h 520"/>
                <a:gd name="T94" fmla="*/ 326 w 505"/>
                <a:gd name="T95" fmla="*/ 65 h 520"/>
                <a:gd name="T96" fmla="*/ 302 w 505"/>
                <a:gd name="T97" fmla="*/ 65 h 520"/>
                <a:gd name="T98" fmla="*/ 293 w 505"/>
                <a:gd name="T99" fmla="*/ 74 h 520"/>
                <a:gd name="T100" fmla="*/ 293 w 505"/>
                <a:gd name="T101" fmla="*/ 65 h 520"/>
                <a:gd name="T102" fmla="*/ 310 w 505"/>
                <a:gd name="T103" fmla="*/ 40 h 520"/>
                <a:gd name="T104" fmla="*/ 293 w 505"/>
                <a:gd name="T105" fmla="*/ 16 h 5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5"/>
                <a:gd name="T160" fmla="*/ 0 h 520"/>
                <a:gd name="T161" fmla="*/ 505 w 505"/>
                <a:gd name="T162" fmla="*/ 520 h 5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5" h="520">
                  <a:moveTo>
                    <a:pt x="293" y="16"/>
                  </a:moveTo>
                  <a:lnTo>
                    <a:pt x="285" y="16"/>
                  </a:lnTo>
                  <a:lnTo>
                    <a:pt x="270" y="34"/>
                  </a:lnTo>
                  <a:lnTo>
                    <a:pt x="261" y="40"/>
                  </a:lnTo>
                  <a:lnTo>
                    <a:pt x="253" y="34"/>
                  </a:lnTo>
                  <a:lnTo>
                    <a:pt x="236" y="34"/>
                  </a:lnTo>
                  <a:lnTo>
                    <a:pt x="230" y="40"/>
                  </a:lnTo>
                  <a:lnTo>
                    <a:pt x="220" y="40"/>
                  </a:lnTo>
                  <a:lnTo>
                    <a:pt x="196" y="49"/>
                  </a:lnTo>
                  <a:lnTo>
                    <a:pt x="188" y="49"/>
                  </a:lnTo>
                  <a:lnTo>
                    <a:pt x="180" y="34"/>
                  </a:lnTo>
                  <a:lnTo>
                    <a:pt x="180" y="9"/>
                  </a:lnTo>
                  <a:lnTo>
                    <a:pt x="180" y="0"/>
                  </a:lnTo>
                  <a:lnTo>
                    <a:pt x="171" y="0"/>
                  </a:lnTo>
                  <a:lnTo>
                    <a:pt x="164" y="9"/>
                  </a:lnTo>
                  <a:lnTo>
                    <a:pt x="140" y="16"/>
                  </a:lnTo>
                  <a:lnTo>
                    <a:pt x="115" y="9"/>
                  </a:lnTo>
                  <a:lnTo>
                    <a:pt x="124" y="16"/>
                  </a:lnTo>
                  <a:lnTo>
                    <a:pt x="124" y="34"/>
                  </a:lnTo>
                  <a:lnTo>
                    <a:pt x="131" y="40"/>
                  </a:lnTo>
                  <a:lnTo>
                    <a:pt x="108" y="57"/>
                  </a:lnTo>
                  <a:lnTo>
                    <a:pt x="99" y="57"/>
                  </a:lnTo>
                  <a:lnTo>
                    <a:pt x="91" y="49"/>
                  </a:lnTo>
                  <a:lnTo>
                    <a:pt x="83" y="40"/>
                  </a:lnTo>
                  <a:lnTo>
                    <a:pt x="49" y="40"/>
                  </a:lnTo>
                  <a:lnTo>
                    <a:pt x="49" y="49"/>
                  </a:lnTo>
                  <a:lnTo>
                    <a:pt x="59" y="57"/>
                  </a:lnTo>
                  <a:lnTo>
                    <a:pt x="49" y="57"/>
                  </a:lnTo>
                  <a:lnTo>
                    <a:pt x="59" y="81"/>
                  </a:lnTo>
                  <a:lnTo>
                    <a:pt x="49" y="114"/>
                  </a:lnTo>
                  <a:lnTo>
                    <a:pt x="18" y="130"/>
                  </a:lnTo>
                  <a:lnTo>
                    <a:pt x="0" y="162"/>
                  </a:lnTo>
                  <a:lnTo>
                    <a:pt x="9" y="187"/>
                  </a:lnTo>
                  <a:lnTo>
                    <a:pt x="25" y="196"/>
                  </a:lnTo>
                  <a:lnTo>
                    <a:pt x="43" y="187"/>
                  </a:lnTo>
                  <a:lnTo>
                    <a:pt x="43" y="202"/>
                  </a:lnTo>
                  <a:lnTo>
                    <a:pt x="59" y="202"/>
                  </a:lnTo>
                  <a:lnTo>
                    <a:pt x="74" y="202"/>
                  </a:lnTo>
                  <a:lnTo>
                    <a:pt x="91" y="187"/>
                  </a:lnTo>
                  <a:lnTo>
                    <a:pt x="108" y="187"/>
                  </a:lnTo>
                  <a:lnTo>
                    <a:pt x="108" y="211"/>
                  </a:lnTo>
                  <a:lnTo>
                    <a:pt x="115" y="219"/>
                  </a:lnTo>
                  <a:lnTo>
                    <a:pt x="164" y="236"/>
                  </a:lnTo>
                  <a:lnTo>
                    <a:pt x="171" y="251"/>
                  </a:lnTo>
                  <a:lnTo>
                    <a:pt x="171" y="259"/>
                  </a:lnTo>
                  <a:lnTo>
                    <a:pt x="180" y="276"/>
                  </a:lnTo>
                  <a:lnTo>
                    <a:pt x="196" y="276"/>
                  </a:lnTo>
                  <a:lnTo>
                    <a:pt x="196" y="283"/>
                  </a:lnTo>
                  <a:lnTo>
                    <a:pt x="205" y="299"/>
                  </a:lnTo>
                  <a:lnTo>
                    <a:pt x="205" y="324"/>
                  </a:lnTo>
                  <a:lnTo>
                    <a:pt x="205" y="348"/>
                  </a:lnTo>
                  <a:lnTo>
                    <a:pt x="230" y="358"/>
                  </a:lnTo>
                  <a:lnTo>
                    <a:pt x="236" y="358"/>
                  </a:lnTo>
                  <a:lnTo>
                    <a:pt x="236" y="373"/>
                  </a:lnTo>
                  <a:lnTo>
                    <a:pt x="253" y="382"/>
                  </a:lnTo>
                  <a:lnTo>
                    <a:pt x="245" y="398"/>
                  </a:lnTo>
                  <a:lnTo>
                    <a:pt x="253" y="398"/>
                  </a:lnTo>
                  <a:lnTo>
                    <a:pt x="261" y="422"/>
                  </a:lnTo>
                  <a:lnTo>
                    <a:pt x="245" y="429"/>
                  </a:lnTo>
                  <a:lnTo>
                    <a:pt x="211" y="470"/>
                  </a:lnTo>
                  <a:lnTo>
                    <a:pt x="220" y="470"/>
                  </a:lnTo>
                  <a:lnTo>
                    <a:pt x="230" y="478"/>
                  </a:lnTo>
                  <a:lnTo>
                    <a:pt x="236" y="478"/>
                  </a:lnTo>
                  <a:lnTo>
                    <a:pt x="261" y="495"/>
                  </a:lnTo>
                  <a:lnTo>
                    <a:pt x="270" y="501"/>
                  </a:lnTo>
                  <a:lnTo>
                    <a:pt x="261" y="519"/>
                  </a:lnTo>
                  <a:lnTo>
                    <a:pt x="277" y="501"/>
                  </a:lnTo>
                  <a:lnTo>
                    <a:pt x="293" y="485"/>
                  </a:lnTo>
                  <a:lnTo>
                    <a:pt x="310" y="453"/>
                  </a:lnTo>
                  <a:lnTo>
                    <a:pt x="326" y="438"/>
                  </a:lnTo>
                  <a:lnTo>
                    <a:pt x="326" y="405"/>
                  </a:lnTo>
                  <a:lnTo>
                    <a:pt x="333" y="389"/>
                  </a:lnTo>
                  <a:lnTo>
                    <a:pt x="350" y="382"/>
                  </a:lnTo>
                  <a:lnTo>
                    <a:pt x="375" y="364"/>
                  </a:lnTo>
                  <a:lnTo>
                    <a:pt x="407" y="364"/>
                  </a:lnTo>
                  <a:lnTo>
                    <a:pt x="407" y="358"/>
                  </a:lnTo>
                  <a:lnTo>
                    <a:pt x="423" y="348"/>
                  </a:lnTo>
                  <a:lnTo>
                    <a:pt x="423" y="341"/>
                  </a:lnTo>
                  <a:lnTo>
                    <a:pt x="439" y="316"/>
                  </a:lnTo>
                  <a:lnTo>
                    <a:pt x="439" y="299"/>
                  </a:lnTo>
                  <a:lnTo>
                    <a:pt x="447" y="292"/>
                  </a:lnTo>
                  <a:lnTo>
                    <a:pt x="447" y="236"/>
                  </a:lnTo>
                  <a:lnTo>
                    <a:pt x="488" y="187"/>
                  </a:lnTo>
                  <a:lnTo>
                    <a:pt x="504" y="162"/>
                  </a:lnTo>
                  <a:lnTo>
                    <a:pt x="497" y="130"/>
                  </a:lnTo>
                  <a:lnTo>
                    <a:pt x="472" y="130"/>
                  </a:lnTo>
                  <a:lnTo>
                    <a:pt x="432" y="97"/>
                  </a:lnTo>
                  <a:lnTo>
                    <a:pt x="416" y="106"/>
                  </a:lnTo>
                  <a:lnTo>
                    <a:pt x="392" y="97"/>
                  </a:lnTo>
                  <a:lnTo>
                    <a:pt x="375" y="97"/>
                  </a:lnTo>
                  <a:lnTo>
                    <a:pt x="375" y="90"/>
                  </a:lnTo>
                  <a:lnTo>
                    <a:pt x="375" y="81"/>
                  </a:lnTo>
                  <a:lnTo>
                    <a:pt x="367" y="81"/>
                  </a:lnTo>
                  <a:lnTo>
                    <a:pt x="333" y="74"/>
                  </a:lnTo>
                  <a:lnTo>
                    <a:pt x="326" y="81"/>
                  </a:lnTo>
                  <a:lnTo>
                    <a:pt x="326" y="65"/>
                  </a:lnTo>
                  <a:lnTo>
                    <a:pt x="317" y="65"/>
                  </a:lnTo>
                  <a:lnTo>
                    <a:pt x="302" y="65"/>
                  </a:lnTo>
                  <a:lnTo>
                    <a:pt x="302" y="81"/>
                  </a:lnTo>
                  <a:lnTo>
                    <a:pt x="293" y="74"/>
                  </a:lnTo>
                  <a:lnTo>
                    <a:pt x="285" y="81"/>
                  </a:lnTo>
                  <a:lnTo>
                    <a:pt x="293" y="65"/>
                  </a:lnTo>
                  <a:lnTo>
                    <a:pt x="310" y="49"/>
                  </a:lnTo>
                  <a:lnTo>
                    <a:pt x="310" y="40"/>
                  </a:lnTo>
                  <a:lnTo>
                    <a:pt x="302" y="40"/>
                  </a:lnTo>
                  <a:lnTo>
                    <a:pt x="293" y="1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37" name="Freeform 109"/>
            <p:cNvSpPr>
              <a:spLocks/>
            </p:cNvSpPr>
            <p:nvPr>
              <p:custDataLst>
                <p:tags r:id="rId97"/>
              </p:custDataLst>
            </p:nvPr>
          </p:nvSpPr>
          <p:spPr bwMode="auto">
            <a:xfrm>
              <a:off x="2903" y="2644"/>
              <a:ext cx="27" cy="41"/>
            </a:xfrm>
            <a:custGeom>
              <a:avLst/>
              <a:gdLst>
                <a:gd name="T0" fmla="*/ 0 w 33"/>
                <a:gd name="T1" fmla="*/ 41 h 48"/>
                <a:gd name="T2" fmla="*/ 8 w 33"/>
                <a:gd name="T3" fmla="*/ 47 h 48"/>
                <a:gd name="T4" fmla="*/ 17 w 33"/>
                <a:gd name="T5" fmla="*/ 41 h 48"/>
                <a:gd name="T6" fmla="*/ 32 w 33"/>
                <a:gd name="T7" fmla="*/ 23 h 48"/>
                <a:gd name="T8" fmla="*/ 0 w 33"/>
                <a:gd name="T9" fmla="*/ 0 h 48"/>
                <a:gd name="T10" fmla="*/ 0 w 33"/>
                <a:gd name="T11" fmla="*/ 7 h 48"/>
                <a:gd name="T12" fmla="*/ 0 w 33"/>
                <a:gd name="T13" fmla="*/ 23 h 48"/>
                <a:gd name="T14" fmla="*/ 0 w 33"/>
                <a:gd name="T15" fmla="*/ 41 h 4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48"/>
                <a:gd name="T26" fmla="*/ 33 w 3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48">
                  <a:moveTo>
                    <a:pt x="0" y="41"/>
                  </a:moveTo>
                  <a:lnTo>
                    <a:pt x="8" y="47"/>
                  </a:lnTo>
                  <a:lnTo>
                    <a:pt x="17" y="41"/>
                  </a:lnTo>
                  <a:lnTo>
                    <a:pt x="32" y="23"/>
                  </a:lnTo>
                  <a:lnTo>
                    <a:pt x="0" y="0"/>
                  </a:lnTo>
                  <a:lnTo>
                    <a:pt x="0" y="7"/>
                  </a:lnTo>
                  <a:lnTo>
                    <a:pt x="0" y="23"/>
                  </a:lnTo>
                  <a:lnTo>
                    <a:pt x="0" y="41"/>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38" name="Freeform 110"/>
            <p:cNvSpPr>
              <a:spLocks/>
            </p:cNvSpPr>
            <p:nvPr>
              <p:custDataLst>
                <p:tags r:id="rId98"/>
              </p:custDataLst>
            </p:nvPr>
          </p:nvSpPr>
          <p:spPr bwMode="auto">
            <a:xfrm>
              <a:off x="2861" y="2644"/>
              <a:ext cx="42" cy="41"/>
            </a:xfrm>
            <a:custGeom>
              <a:avLst/>
              <a:gdLst>
                <a:gd name="T0" fmla="*/ 48 w 49"/>
                <a:gd name="T1" fmla="*/ 41 h 48"/>
                <a:gd name="T2" fmla="*/ 48 w 49"/>
                <a:gd name="T3" fmla="*/ 23 h 48"/>
                <a:gd name="T4" fmla="*/ 48 w 49"/>
                <a:gd name="T5" fmla="*/ 7 h 48"/>
                <a:gd name="T6" fmla="*/ 48 w 49"/>
                <a:gd name="T7" fmla="*/ 0 h 48"/>
                <a:gd name="T8" fmla="*/ 15 w 49"/>
                <a:gd name="T9" fmla="*/ 0 h 48"/>
                <a:gd name="T10" fmla="*/ 0 w 49"/>
                <a:gd name="T11" fmla="*/ 16 h 48"/>
                <a:gd name="T12" fmla="*/ 15 w 49"/>
                <a:gd name="T13" fmla="*/ 47 h 48"/>
                <a:gd name="T14" fmla="*/ 25 w 49"/>
                <a:gd name="T15" fmla="*/ 47 h 48"/>
                <a:gd name="T16" fmla="*/ 31 w 49"/>
                <a:gd name="T17" fmla="*/ 41 h 48"/>
                <a:gd name="T18" fmla="*/ 48 w 49"/>
                <a:gd name="T19" fmla="*/ 4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8"/>
                <a:gd name="T32" fmla="*/ 49 w 4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8">
                  <a:moveTo>
                    <a:pt x="48" y="41"/>
                  </a:moveTo>
                  <a:lnTo>
                    <a:pt x="48" y="23"/>
                  </a:lnTo>
                  <a:lnTo>
                    <a:pt x="48" y="7"/>
                  </a:lnTo>
                  <a:lnTo>
                    <a:pt x="48" y="0"/>
                  </a:lnTo>
                  <a:lnTo>
                    <a:pt x="15" y="0"/>
                  </a:lnTo>
                  <a:lnTo>
                    <a:pt x="0" y="16"/>
                  </a:lnTo>
                  <a:lnTo>
                    <a:pt x="15" y="47"/>
                  </a:lnTo>
                  <a:lnTo>
                    <a:pt x="25" y="47"/>
                  </a:lnTo>
                  <a:lnTo>
                    <a:pt x="31" y="41"/>
                  </a:lnTo>
                  <a:lnTo>
                    <a:pt x="48" y="41"/>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39" name="Freeform 111"/>
            <p:cNvSpPr>
              <a:spLocks/>
            </p:cNvSpPr>
            <p:nvPr>
              <p:custDataLst>
                <p:tags r:id="rId99"/>
              </p:custDataLst>
            </p:nvPr>
          </p:nvSpPr>
          <p:spPr bwMode="auto">
            <a:xfrm>
              <a:off x="2825" y="2616"/>
              <a:ext cx="49" cy="77"/>
            </a:xfrm>
            <a:custGeom>
              <a:avLst/>
              <a:gdLst>
                <a:gd name="T0" fmla="*/ 16 w 57"/>
                <a:gd name="T1" fmla="*/ 0 h 90"/>
                <a:gd name="T2" fmla="*/ 32 w 57"/>
                <a:gd name="T3" fmla="*/ 9 h 90"/>
                <a:gd name="T4" fmla="*/ 32 w 57"/>
                <a:gd name="T5" fmla="*/ 15 h 90"/>
                <a:gd name="T6" fmla="*/ 41 w 57"/>
                <a:gd name="T7" fmla="*/ 15 h 90"/>
                <a:gd name="T8" fmla="*/ 56 w 57"/>
                <a:gd name="T9" fmla="*/ 33 h 90"/>
                <a:gd name="T10" fmla="*/ 41 w 57"/>
                <a:gd name="T11" fmla="*/ 49 h 90"/>
                <a:gd name="T12" fmla="*/ 56 w 57"/>
                <a:gd name="T13" fmla="*/ 80 h 90"/>
                <a:gd name="T14" fmla="*/ 32 w 57"/>
                <a:gd name="T15" fmla="*/ 89 h 90"/>
                <a:gd name="T16" fmla="*/ 24 w 57"/>
                <a:gd name="T17" fmla="*/ 89 h 90"/>
                <a:gd name="T18" fmla="*/ 16 w 57"/>
                <a:gd name="T19" fmla="*/ 74 h 90"/>
                <a:gd name="T20" fmla="*/ 16 w 57"/>
                <a:gd name="T21" fmla="*/ 49 h 90"/>
                <a:gd name="T22" fmla="*/ 16 w 57"/>
                <a:gd name="T23" fmla="*/ 40 h 90"/>
                <a:gd name="T24" fmla="*/ 7 w 57"/>
                <a:gd name="T25" fmla="*/ 40 h 90"/>
                <a:gd name="T26" fmla="*/ 0 w 57"/>
                <a:gd name="T27" fmla="*/ 33 h 90"/>
                <a:gd name="T28" fmla="*/ 0 w 57"/>
                <a:gd name="T29" fmla="*/ 15 h 90"/>
                <a:gd name="T30" fmla="*/ 7 w 57"/>
                <a:gd name="T31" fmla="*/ 15 h 90"/>
                <a:gd name="T32" fmla="*/ 7 w 57"/>
                <a:gd name="T33" fmla="*/ 9 h 90"/>
                <a:gd name="T34" fmla="*/ 16 w 57"/>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90"/>
                <a:gd name="T56" fmla="*/ 57 w 57"/>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90">
                  <a:moveTo>
                    <a:pt x="16" y="0"/>
                  </a:moveTo>
                  <a:lnTo>
                    <a:pt x="32" y="9"/>
                  </a:lnTo>
                  <a:lnTo>
                    <a:pt x="32" y="15"/>
                  </a:lnTo>
                  <a:lnTo>
                    <a:pt x="41" y="15"/>
                  </a:lnTo>
                  <a:lnTo>
                    <a:pt x="56" y="33"/>
                  </a:lnTo>
                  <a:lnTo>
                    <a:pt x="41" y="49"/>
                  </a:lnTo>
                  <a:lnTo>
                    <a:pt x="56" y="80"/>
                  </a:lnTo>
                  <a:lnTo>
                    <a:pt x="32" y="89"/>
                  </a:lnTo>
                  <a:lnTo>
                    <a:pt x="24" y="89"/>
                  </a:lnTo>
                  <a:lnTo>
                    <a:pt x="16" y="74"/>
                  </a:lnTo>
                  <a:lnTo>
                    <a:pt x="16" y="49"/>
                  </a:lnTo>
                  <a:lnTo>
                    <a:pt x="16" y="40"/>
                  </a:lnTo>
                  <a:lnTo>
                    <a:pt x="7" y="40"/>
                  </a:lnTo>
                  <a:lnTo>
                    <a:pt x="0" y="33"/>
                  </a:lnTo>
                  <a:lnTo>
                    <a:pt x="0" y="15"/>
                  </a:lnTo>
                  <a:lnTo>
                    <a:pt x="7" y="15"/>
                  </a:lnTo>
                  <a:lnTo>
                    <a:pt x="7" y="9"/>
                  </a:lnTo>
                  <a:lnTo>
                    <a:pt x="16"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40" name="Freeform 112"/>
            <p:cNvSpPr>
              <a:spLocks/>
            </p:cNvSpPr>
            <p:nvPr>
              <p:custDataLst>
                <p:tags r:id="rId100"/>
              </p:custDataLst>
            </p:nvPr>
          </p:nvSpPr>
          <p:spPr bwMode="auto">
            <a:xfrm>
              <a:off x="2691" y="2573"/>
              <a:ext cx="149" cy="127"/>
            </a:xfrm>
            <a:custGeom>
              <a:avLst/>
              <a:gdLst>
                <a:gd name="T0" fmla="*/ 171 w 172"/>
                <a:gd name="T1" fmla="*/ 50 h 148"/>
                <a:gd name="T2" fmla="*/ 162 w 172"/>
                <a:gd name="T3" fmla="*/ 59 h 148"/>
                <a:gd name="T4" fmla="*/ 162 w 172"/>
                <a:gd name="T5" fmla="*/ 65 h 148"/>
                <a:gd name="T6" fmla="*/ 155 w 172"/>
                <a:gd name="T7" fmla="*/ 65 h 148"/>
                <a:gd name="T8" fmla="*/ 155 w 172"/>
                <a:gd name="T9" fmla="*/ 83 h 148"/>
                <a:gd name="T10" fmla="*/ 162 w 172"/>
                <a:gd name="T11" fmla="*/ 90 h 148"/>
                <a:gd name="T12" fmla="*/ 155 w 172"/>
                <a:gd name="T13" fmla="*/ 99 h 148"/>
                <a:gd name="T14" fmla="*/ 131 w 172"/>
                <a:gd name="T15" fmla="*/ 106 h 148"/>
                <a:gd name="T16" fmla="*/ 106 w 172"/>
                <a:gd name="T17" fmla="*/ 99 h 148"/>
                <a:gd name="T18" fmla="*/ 115 w 172"/>
                <a:gd name="T19" fmla="*/ 106 h 148"/>
                <a:gd name="T20" fmla="*/ 115 w 172"/>
                <a:gd name="T21" fmla="*/ 124 h 148"/>
                <a:gd name="T22" fmla="*/ 122 w 172"/>
                <a:gd name="T23" fmla="*/ 130 h 148"/>
                <a:gd name="T24" fmla="*/ 99 w 172"/>
                <a:gd name="T25" fmla="*/ 147 h 148"/>
                <a:gd name="T26" fmla="*/ 90 w 172"/>
                <a:gd name="T27" fmla="*/ 147 h 148"/>
                <a:gd name="T28" fmla="*/ 82 w 172"/>
                <a:gd name="T29" fmla="*/ 139 h 148"/>
                <a:gd name="T30" fmla="*/ 74 w 172"/>
                <a:gd name="T31" fmla="*/ 130 h 148"/>
                <a:gd name="T32" fmla="*/ 74 w 172"/>
                <a:gd name="T33" fmla="*/ 115 h 148"/>
                <a:gd name="T34" fmla="*/ 65 w 172"/>
                <a:gd name="T35" fmla="*/ 99 h 148"/>
                <a:gd name="T36" fmla="*/ 74 w 172"/>
                <a:gd name="T37" fmla="*/ 74 h 148"/>
                <a:gd name="T38" fmla="*/ 50 w 172"/>
                <a:gd name="T39" fmla="*/ 74 h 148"/>
                <a:gd name="T40" fmla="*/ 40 w 172"/>
                <a:gd name="T41" fmla="*/ 65 h 148"/>
                <a:gd name="T42" fmla="*/ 16 w 172"/>
                <a:gd name="T43" fmla="*/ 65 h 148"/>
                <a:gd name="T44" fmla="*/ 9 w 172"/>
                <a:gd name="T45" fmla="*/ 59 h 148"/>
                <a:gd name="T46" fmla="*/ 9 w 172"/>
                <a:gd name="T47" fmla="*/ 50 h 148"/>
                <a:gd name="T48" fmla="*/ 0 w 172"/>
                <a:gd name="T49" fmla="*/ 34 h 148"/>
                <a:gd name="T50" fmla="*/ 9 w 172"/>
                <a:gd name="T51" fmla="*/ 18 h 148"/>
                <a:gd name="T52" fmla="*/ 16 w 172"/>
                <a:gd name="T53" fmla="*/ 10 h 148"/>
                <a:gd name="T54" fmla="*/ 25 w 172"/>
                <a:gd name="T55" fmla="*/ 18 h 148"/>
                <a:gd name="T56" fmla="*/ 16 w 172"/>
                <a:gd name="T57" fmla="*/ 25 h 148"/>
                <a:gd name="T58" fmla="*/ 16 w 172"/>
                <a:gd name="T59" fmla="*/ 41 h 148"/>
                <a:gd name="T60" fmla="*/ 25 w 172"/>
                <a:gd name="T61" fmla="*/ 34 h 148"/>
                <a:gd name="T62" fmla="*/ 25 w 172"/>
                <a:gd name="T63" fmla="*/ 18 h 148"/>
                <a:gd name="T64" fmla="*/ 40 w 172"/>
                <a:gd name="T65" fmla="*/ 10 h 148"/>
                <a:gd name="T66" fmla="*/ 40 w 172"/>
                <a:gd name="T67" fmla="*/ 0 h 148"/>
                <a:gd name="T68" fmla="*/ 40 w 172"/>
                <a:gd name="T69" fmla="*/ 10 h 148"/>
                <a:gd name="T70" fmla="*/ 65 w 172"/>
                <a:gd name="T71" fmla="*/ 10 h 148"/>
                <a:gd name="T72" fmla="*/ 65 w 172"/>
                <a:gd name="T73" fmla="*/ 18 h 148"/>
                <a:gd name="T74" fmla="*/ 90 w 172"/>
                <a:gd name="T75" fmla="*/ 18 h 148"/>
                <a:gd name="T76" fmla="*/ 106 w 172"/>
                <a:gd name="T77" fmla="*/ 25 h 148"/>
                <a:gd name="T78" fmla="*/ 122 w 172"/>
                <a:gd name="T79" fmla="*/ 18 h 148"/>
                <a:gd name="T80" fmla="*/ 139 w 172"/>
                <a:gd name="T81" fmla="*/ 18 h 148"/>
                <a:gd name="T82" fmla="*/ 131 w 172"/>
                <a:gd name="T83" fmla="*/ 18 h 148"/>
                <a:gd name="T84" fmla="*/ 139 w 172"/>
                <a:gd name="T85" fmla="*/ 25 h 148"/>
                <a:gd name="T86" fmla="*/ 155 w 172"/>
                <a:gd name="T87" fmla="*/ 34 h 148"/>
                <a:gd name="T88" fmla="*/ 155 w 172"/>
                <a:gd name="T89" fmla="*/ 50 h 148"/>
                <a:gd name="T90" fmla="*/ 162 w 172"/>
                <a:gd name="T91" fmla="*/ 41 h 148"/>
                <a:gd name="T92" fmla="*/ 171 w 172"/>
                <a:gd name="T93" fmla="*/ 50 h 1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148"/>
                <a:gd name="T143" fmla="*/ 172 w 172"/>
                <a:gd name="T144" fmla="*/ 148 h 1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148">
                  <a:moveTo>
                    <a:pt x="171" y="50"/>
                  </a:moveTo>
                  <a:lnTo>
                    <a:pt x="162" y="59"/>
                  </a:lnTo>
                  <a:lnTo>
                    <a:pt x="162" y="65"/>
                  </a:lnTo>
                  <a:lnTo>
                    <a:pt x="155" y="65"/>
                  </a:lnTo>
                  <a:lnTo>
                    <a:pt x="155" y="83"/>
                  </a:lnTo>
                  <a:lnTo>
                    <a:pt x="162" y="90"/>
                  </a:lnTo>
                  <a:lnTo>
                    <a:pt x="155" y="99"/>
                  </a:lnTo>
                  <a:lnTo>
                    <a:pt x="131" y="106"/>
                  </a:lnTo>
                  <a:lnTo>
                    <a:pt x="106" y="99"/>
                  </a:lnTo>
                  <a:lnTo>
                    <a:pt x="115" y="106"/>
                  </a:lnTo>
                  <a:lnTo>
                    <a:pt x="115" y="124"/>
                  </a:lnTo>
                  <a:lnTo>
                    <a:pt x="122" y="130"/>
                  </a:lnTo>
                  <a:lnTo>
                    <a:pt x="99" y="147"/>
                  </a:lnTo>
                  <a:lnTo>
                    <a:pt x="90" y="147"/>
                  </a:lnTo>
                  <a:lnTo>
                    <a:pt x="82" y="139"/>
                  </a:lnTo>
                  <a:lnTo>
                    <a:pt x="74" y="130"/>
                  </a:lnTo>
                  <a:lnTo>
                    <a:pt x="74" y="115"/>
                  </a:lnTo>
                  <a:lnTo>
                    <a:pt x="65" y="99"/>
                  </a:lnTo>
                  <a:lnTo>
                    <a:pt x="74" y="74"/>
                  </a:lnTo>
                  <a:lnTo>
                    <a:pt x="50" y="74"/>
                  </a:lnTo>
                  <a:lnTo>
                    <a:pt x="40" y="65"/>
                  </a:lnTo>
                  <a:lnTo>
                    <a:pt x="16" y="65"/>
                  </a:lnTo>
                  <a:lnTo>
                    <a:pt x="9" y="59"/>
                  </a:lnTo>
                  <a:lnTo>
                    <a:pt x="9" y="50"/>
                  </a:lnTo>
                  <a:lnTo>
                    <a:pt x="0" y="34"/>
                  </a:lnTo>
                  <a:lnTo>
                    <a:pt x="9" y="18"/>
                  </a:lnTo>
                  <a:lnTo>
                    <a:pt x="16" y="10"/>
                  </a:lnTo>
                  <a:lnTo>
                    <a:pt x="25" y="18"/>
                  </a:lnTo>
                  <a:lnTo>
                    <a:pt x="16" y="25"/>
                  </a:lnTo>
                  <a:lnTo>
                    <a:pt x="16" y="41"/>
                  </a:lnTo>
                  <a:lnTo>
                    <a:pt x="25" y="34"/>
                  </a:lnTo>
                  <a:lnTo>
                    <a:pt x="25" y="18"/>
                  </a:lnTo>
                  <a:lnTo>
                    <a:pt x="40" y="10"/>
                  </a:lnTo>
                  <a:lnTo>
                    <a:pt x="40" y="0"/>
                  </a:lnTo>
                  <a:lnTo>
                    <a:pt x="40" y="10"/>
                  </a:lnTo>
                  <a:lnTo>
                    <a:pt x="65" y="10"/>
                  </a:lnTo>
                  <a:lnTo>
                    <a:pt x="65" y="18"/>
                  </a:lnTo>
                  <a:lnTo>
                    <a:pt x="90" y="18"/>
                  </a:lnTo>
                  <a:lnTo>
                    <a:pt x="106" y="25"/>
                  </a:lnTo>
                  <a:lnTo>
                    <a:pt x="122" y="18"/>
                  </a:lnTo>
                  <a:lnTo>
                    <a:pt x="139" y="18"/>
                  </a:lnTo>
                  <a:lnTo>
                    <a:pt x="131" y="18"/>
                  </a:lnTo>
                  <a:lnTo>
                    <a:pt x="139" y="25"/>
                  </a:lnTo>
                  <a:lnTo>
                    <a:pt x="155" y="34"/>
                  </a:lnTo>
                  <a:lnTo>
                    <a:pt x="155" y="50"/>
                  </a:lnTo>
                  <a:lnTo>
                    <a:pt x="162" y="41"/>
                  </a:lnTo>
                  <a:lnTo>
                    <a:pt x="171" y="5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41" name="Freeform 113"/>
            <p:cNvSpPr>
              <a:spLocks/>
            </p:cNvSpPr>
            <p:nvPr>
              <p:custDataLst>
                <p:tags r:id="rId101"/>
              </p:custDataLst>
            </p:nvPr>
          </p:nvSpPr>
          <p:spPr bwMode="auto">
            <a:xfrm>
              <a:off x="3758" y="1951"/>
              <a:ext cx="106" cy="93"/>
            </a:xfrm>
            <a:custGeom>
              <a:avLst/>
              <a:gdLst>
                <a:gd name="T0" fmla="*/ 112 w 123"/>
                <a:gd name="T1" fmla="*/ 88 h 107"/>
                <a:gd name="T2" fmla="*/ 106 w 123"/>
                <a:gd name="T3" fmla="*/ 72 h 107"/>
                <a:gd name="T4" fmla="*/ 106 w 123"/>
                <a:gd name="T5" fmla="*/ 65 h 107"/>
                <a:gd name="T6" fmla="*/ 112 w 123"/>
                <a:gd name="T7" fmla="*/ 72 h 107"/>
                <a:gd name="T8" fmla="*/ 122 w 123"/>
                <a:gd name="T9" fmla="*/ 57 h 107"/>
                <a:gd name="T10" fmla="*/ 112 w 123"/>
                <a:gd name="T11" fmla="*/ 57 h 107"/>
                <a:gd name="T12" fmla="*/ 97 w 123"/>
                <a:gd name="T13" fmla="*/ 32 h 107"/>
                <a:gd name="T14" fmla="*/ 97 w 123"/>
                <a:gd name="T15" fmla="*/ 16 h 107"/>
                <a:gd name="T16" fmla="*/ 90 w 123"/>
                <a:gd name="T17" fmla="*/ 7 h 107"/>
                <a:gd name="T18" fmla="*/ 65 w 123"/>
                <a:gd name="T19" fmla="*/ 0 h 107"/>
                <a:gd name="T20" fmla="*/ 49 w 123"/>
                <a:gd name="T21" fmla="*/ 16 h 107"/>
                <a:gd name="T22" fmla="*/ 49 w 123"/>
                <a:gd name="T23" fmla="*/ 25 h 107"/>
                <a:gd name="T24" fmla="*/ 32 w 123"/>
                <a:gd name="T25" fmla="*/ 32 h 107"/>
                <a:gd name="T26" fmla="*/ 32 w 123"/>
                <a:gd name="T27" fmla="*/ 47 h 107"/>
                <a:gd name="T28" fmla="*/ 25 w 123"/>
                <a:gd name="T29" fmla="*/ 47 h 107"/>
                <a:gd name="T30" fmla="*/ 7 w 123"/>
                <a:gd name="T31" fmla="*/ 57 h 107"/>
                <a:gd name="T32" fmla="*/ 0 w 123"/>
                <a:gd name="T33" fmla="*/ 57 h 107"/>
                <a:gd name="T34" fmla="*/ 7 w 123"/>
                <a:gd name="T35" fmla="*/ 72 h 107"/>
                <a:gd name="T36" fmla="*/ 0 w 123"/>
                <a:gd name="T37" fmla="*/ 88 h 107"/>
                <a:gd name="T38" fmla="*/ 0 w 123"/>
                <a:gd name="T39" fmla="*/ 106 h 107"/>
                <a:gd name="T40" fmla="*/ 15 w 123"/>
                <a:gd name="T41" fmla="*/ 97 h 107"/>
                <a:gd name="T42" fmla="*/ 32 w 123"/>
                <a:gd name="T43" fmla="*/ 97 h 107"/>
                <a:gd name="T44" fmla="*/ 57 w 123"/>
                <a:gd name="T45" fmla="*/ 106 h 107"/>
                <a:gd name="T46" fmla="*/ 65 w 123"/>
                <a:gd name="T47" fmla="*/ 106 h 107"/>
                <a:gd name="T48" fmla="*/ 72 w 123"/>
                <a:gd name="T49" fmla="*/ 106 h 107"/>
                <a:gd name="T50" fmla="*/ 81 w 123"/>
                <a:gd name="T51" fmla="*/ 106 h 107"/>
                <a:gd name="T52" fmla="*/ 97 w 123"/>
                <a:gd name="T53" fmla="*/ 106 h 107"/>
                <a:gd name="T54" fmla="*/ 106 w 123"/>
                <a:gd name="T55" fmla="*/ 88 h 107"/>
                <a:gd name="T56" fmla="*/ 112 w 123"/>
                <a:gd name="T57" fmla="*/ 88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3"/>
                <a:gd name="T88" fmla="*/ 0 h 107"/>
                <a:gd name="T89" fmla="*/ 123 w 123"/>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3" h="107">
                  <a:moveTo>
                    <a:pt x="112" y="88"/>
                  </a:moveTo>
                  <a:lnTo>
                    <a:pt x="106" y="72"/>
                  </a:lnTo>
                  <a:lnTo>
                    <a:pt x="106" y="65"/>
                  </a:lnTo>
                  <a:lnTo>
                    <a:pt x="112" y="72"/>
                  </a:lnTo>
                  <a:lnTo>
                    <a:pt x="122" y="57"/>
                  </a:lnTo>
                  <a:lnTo>
                    <a:pt x="112" y="57"/>
                  </a:lnTo>
                  <a:lnTo>
                    <a:pt x="97" y="32"/>
                  </a:lnTo>
                  <a:lnTo>
                    <a:pt x="97" y="16"/>
                  </a:lnTo>
                  <a:lnTo>
                    <a:pt x="90" y="7"/>
                  </a:lnTo>
                  <a:lnTo>
                    <a:pt x="65" y="0"/>
                  </a:lnTo>
                  <a:lnTo>
                    <a:pt x="49" y="16"/>
                  </a:lnTo>
                  <a:lnTo>
                    <a:pt x="49" y="25"/>
                  </a:lnTo>
                  <a:lnTo>
                    <a:pt x="32" y="32"/>
                  </a:lnTo>
                  <a:lnTo>
                    <a:pt x="32" y="47"/>
                  </a:lnTo>
                  <a:lnTo>
                    <a:pt x="25" y="47"/>
                  </a:lnTo>
                  <a:lnTo>
                    <a:pt x="7" y="57"/>
                  </a:lnTo>
                  <a:lnTo>
                    <a:pt x="0" y="57"/>
                  </a:lnTo>
                  <a:lnTo>
                    <a:pt x="7" y="72"/>
                  </a:lnTo>
                  <a:lnTo>
                    <a:pt x="0" y="88"/>
                  </a:lnTo>
                  <a:lnTo>
                    <a:pt x="0" y="106"/>
                  </a:lnTo>
                  <a:lnTo>
                    <a:pt x="15" y="97"/>
                  </a:lnTo>
                  <a:lnTo>
                    <a:pt x="32" y="97"/>
                  </a:lnTo>
                  <a:lnTo>
                    <a:pt x="57" y="106"/>
                  </a:lnTo>
                  <a:lnTo>
                    <a:pt x="65" y="106"/>
                  </a:lnTo>
                  <a:lnTo>
                    <a:pt x="72" y="106"/>
                  </a:lnTo>
                  <a:lnTo>
                    <a:pt x="81" y="106"/>
                  </a:lnTo>
                  <a:lnTo>
                    <a:pt x="97" y="106"/>
                  </a:lnTo>
                  <a:lnTo>
                    <a:pt x="106" y="88"/>
                  </a:lnTo>
                  <a:lnTo>
                    <a:pt x="112" y="8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42" name="Freeform 114"/>
            <p:cNvSpPr>
              <a:spLocks/>
            </p:cNvSpPr>
            <p:nvPr>
              <p:custDataLst>
                <p:tags r:id="rId102"/>
              </p:custDataLst>
            </p:nvPr>
          </p:nvSpPr>
          <p:spPr bwMode="auto">
            <a:xfrm>
              <a:off x="3743" y="2027"/>
              <a:ext cx="204" cy="134"/>
            </a:xfrm>
            <a:custGeom>
              <a:avLst/>
              <a:gdLst>
                <a:gd name="T0" fmla="*/ 97 w 235"/>
                <a:gd name="T1" fmla="*/ 139 h 155"/>
                <a:gd name="T2" fmla="*/ 81 w 235"/>
                <a:gd name="T3" fmla="*/ 139 h 155"/>
                <a:gd name="T4" fmla="*/ 81 w 235"/>
                <a:gd name="T5" fmla="*/ 130 h 155"/>
                <a:gd name="T6" fmla="*/ 88 w 235"/>
                <a:gd name="T7" fmla="*/ 114 h 155"/>
                <a:gd name="T8" fmla="*/ 106 w 235"/>
                <a:gd name="T9" fmla="*/ 114 h 155"/>
                <a:gd name="T10" fmla="*/ 106 w 235"/>
                <a:gd name="T11" fmla="*/ 106 h 155"/>
                <a:gd name="T12" fmla="*/ 97 w 235"/>
                <a:gd name="T13" fmla="*/ 90 h 155"/>
                <a:gd name="T14" fmla="*/ 97 w 235"/>
                <a:gd name="T15" fmla="*/ 81 h 155"/>
                <a:gd name="T16" fmla="*/ 73 w 235"/>
                <a:gd name="T17" fmla="*/ 74 h 155"/>
                <a:gd name="T18" fmla="*/ 56 w 235"/>
                <a:gd name="T19" fmla="*/ 81 h 155"/>
                <a:gd name="T20" fmla="*/ 41 w 235"/>
                <a:gd name="T21" fmla="*/ 90 h 155"/>
                <a:gd name="T22" fmla="*/ 31 w 235"/>
                <a:gd name="T23" fmla="*/ 90 h 155"/>
                <a:gd name="T24" fmla="*/ 7 w 235"/>
                <a:gd name="T25" fmla="*/ 90 h 155"/>
                <a:gd name="T26" fmla="*/ 0 w 235"/>
                <a:gd name="T27" fmla="*/ 81 h 155"/>
                <a:gd name="T28" fmla="*/ 7 w 235"/>
                <a:gd name="T29" fmla="*/ 66 h 155"/>
                <a:gd name="T30" fmla="*/ 16 w 235"/>
                <a:gd name="T31" fmla="*/ 49 h 155"/>
                <a:gd name="T32" fmla="*/ 23 w 235"/>
                <a:gd name="T33" fmla="*/ 41 h 155"/>
                <a:gd name="T34" fmla="*/ 16 w 235"/>
                <a:gd name="T35" fmla="*/ 18 h 155"/>
                <a:gd name="T36" fmla="*/ 31 w 235"/>
                <a:gd name="T37" fmla="*/ 9 h 155"/>
                <a:gd name="T38" fmla="*/ 48 w 235"/>
                <a:gd name="T39" fmla="*/ 9 h 155"/>
                <a:gd name="T40" fmla="*/ 73 w 235"/>
                <a:gd name="T41" fmla="*/ 18 h 155"/>
                <a:gd name="T42" fmla="*/ 81 w 235"/>
                <a:gd name="T43" fmla="*/ 18 h 155"/>
                <a:gd name="T44" fmla="*/ 88 w 235"/>
                <a:gd name="T45" fmla="*/ 18 h 155"/>
                <a:gd name="T46" fmla="*/ 97 w 235"/>
                <a:gd name="T47" fmla="*/ 18 h 155"/>
                <a:gd name="T48" fmla="*/ 113 w 235"/>
                <a:gd name="T49" fmla="*/ 18 h 155"/>
                <a:gd name="T50" fmla="*/ 122 w 235"/>
                <a:gd name="T51" fmla="*/ 0 h 155"/>
                <a:gd name="T52" fmla="*/ 128 w 235"/>
                <a:gd name="T53" fmla="*/ 0 h 155"/>
                <a:gd name="T54" fmla="*/ 153 w 235"/>
                <a:gd name="T55" fmla="*/ 0 h 155"/>
                <a:gd name="T56" fmla="*/ 162 w 235"/>
                <a:gd name="T57" fmla="*/ 9 h 155"/>
                <a:gd name="T58" fmla="*/ 153 w 235"/>
                <a:gd name="T59" fmla="*/ 9 h 155"/>
                <a:gd name="T60" fmla="*/ 162 w 235"/>
                <a:gd name="T61" fmla="*/ 18 h 155"/>
                <a:gd name="T62" fmla="*/ 170 w 235"/>
                <a:gd name="T63" fmla="*/ 18 h 155"/>
                <a:gd name="T64" fmla="*/ 178 w 235"/>
                <a:gd name="T65" fmla="*/ 33 h 155"/>
                <a:gd name="T66" fmla="*/ 187 w 235"/>
                <a:gd name="T67" fmla="*/ 41 h 155"/>
                <a:gd name="T68" fmla="*/ 193 w 235"/>
                <a:gd name="T69" fmla="*/ 33 h 155"/>
                <a:gd name="T70" fmla="*/ 235 w 235"/>
                <a:gd name="T71" fmla="*/ 58 h 155"/>
                <a:gd name="T72" fmla="*/ 227 w 235"/>
                <a:gd name="T73" fmla="*/ 90 h 155"/>
                <a:gd name="T74" fmla="*/ 218 w 235"/>
                <a:gd name="T75" fmla="*/ 81 h 155"/>
                <a:gd name="T76" fmla="*/ 212 w 235"/>
                <a:gd name="T77" fmla="*/ 90 h 155"/>
                <a:gd name="T78" fmla="*/ 212 w 235"/>
                <a:gd name="T79" fmla="*/ 106 h 155"/>
                <a:gd name="T80" fmla="*/ 203 w 235"/>
                <a:gd name="T81" fmla="*/ 106 h 155"/>
                <a:gd name="T82" fmla="*/ 162 w 235"/>
                <a:gd name="T83" fmla="*/ 130 h 155"/>
                <a:gd name="T84" fmla="*/ 178 w 235"/>
                <a:gd name="T85" fmla="*/ 139 h 155"/>
                <a:gd name="T86" fmla="*/ 178 w 235"/>
                <a:gd name="T87" fmla="*/ 139 h 155"/>
                <a:gd name="T88" fmla="*/ 153 w 235"/>
                <a:gd name="T89" fmla="*/ 155 h 155"/>
                <a:gd name="T90" fmla="*/ 146 w 235"/>
                <a:gd name="T91" fmla="*/ 155 h 155"/>
                <a:gd name="T92" fmla="*/ 146 w 235"/>
                <a:gd name="T93" fmla="*/ 146 h 155"/>
                <a:gd name="T94" fmla="*/ 138 w 235"/>
                <a:gd name="T95" fmla="*/ 139 h 155"/>
                <a:gd name="T96" fmla="*/ 153 w 235"/>
                <a:gd name="T97" fmla="*/ 130 h 155"/>
                <a:gd name="T98" fmla="*/ 128 w 235"/>
                <a:gd name="T99" fmla="*/ 121 h 155"/>
                <a:gd name="T100" fmla="*/ 128 w 235"/>
                <a:gd name="T101" fmla="*/ 114 h 155"/>
                <a:gd name="T102" fmla="*/ 113 w 235"/>
                <a:gd name="T103" fmla="*/ 114 h 155"/>
                <a:gd name="T104" fmla="*/ 106 w 235"/>
                <a:gd name="T105" fmla="*/ 130 h 155"/>
                <a:gd name="T106" fmla="*/ 97 w 235"/>
                <a:gd name="T107" fmla="*/ 130 h 155"/>
                <a:gd name="T108" fmla="*/ 97 w 235"/>
                <a:gd name="T109" fmla="*/ 139 h 1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55"/>
                <a:gd name="T167" fmla="*/ 235 w 235"/>
                <a:gd name="T168" fmla="*/ 155 h 1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55">
                  <a:moveTo>
                    <a:pt x="97" y="139"/>
                  </a:moveTo>
                  <a:lnTo>
                    <a:pt x="81" y="139"/>
                  </a:lnTo>
                  <a:lnTo>
                    <a:pt x="81" y="130"/>
                  </a:lnTo>
                  <a:lnTo>
                    <a:pt x="88" y="114"/>
                  </a:lnTo>
                  <a:lnTo>
                    <a:pt x="106" y="114"/>
                  </a:lnTo>
                  <a:lnTo>
                    <a:pt x="106" y="106"/>
                  </a:lnTo>
                  <a:lnTo>
                    <a:pt x="97" y="90"/>
                  </a:lnTo>
                  <a:lnTo>
                    <a:pt x="97" y="81"/>
                  </a:lnTo>
                  <a:lnTo>
                    <a:pt x="73" y="74"/>
                  </a:lnTo>
                  <a:lnTo>
                    <a:pt x="56" y="81"/>
                  </a:lnTo>
                  <a:lnTo>
                    <a:pt x="41" y="90"/>
                  </a:lnTo>
                  <a:lnTo>
                    <a:pt x="31" y="90"/>
                  </a:lnTo>
                  <a:lnTo>
                    <a:pt x="7" y="90"/>
                  </a:lnTo>
                  <a:lnTo>
                    <a:pt x="0" y="81"/>
                  </a:lnTo>
                  <a:lnTo>
                    <a:pt x="7" y="66"/>
                  </a:lnTo>
                  <a:lnTo>
                    <a:pt x="16" y="49"/>
                  </a:lnTo>
                  <a:lnTo>
                    <a:pt x="23" y="41"/>
                  </a:lnTo>
                  <a:lnTo>
                    <a:pt x="16" y="18"/>
                  </a:lnTo>
                  <a:lnTo>
                    <a:pt x="31" y="9"/>
                  </a:lnTo>
                  <a:lnTo>
                    <a:pt x="48" y="9"/>
                  </a:lnTo>
                  <a:lnTo>
                    <a:pt x="73" y="18"/>
                  </a:lnTo>
                  <a:lnTo>
                    <a:pt x="81" y="18"/>
                  </a:lnTo>
                  <a:lnTo>
                    <a:pt x="88" y="18"/>
                  </a:lnTo>
                  <a:lnTo>
                    <a:pt x="97" y="18"/>
                  </a:lnTo>
                  <a:lnTo>
                    <a:pt x="113" y="18"/>
                  </a:lnTo>
                  <a:lnTo>
                    <a:pt x="122" y="0"/>
                  </a:lnTo>
                  <a:lnTo>
                    <a:pt x="128" y="0"/>
                  </a:lnTo>
                  <a:lnTo>
                    <a:pt x="153" y="0"/>
                  </a:lnTo>
                  <a:lnTo>
                    <a:pt x="162" y="9"/>
                  </a:lnTo>
                  <a:lnTo>
                    <a:pt x="153" y="9"/>
                  </a:lnTo>
                  <a:lnTo>
                    <a:pt x="162" y="18"/>
                  </a:lnTo>
                  <a:lnTo>
                    <a:pt x="170" y="18"/>
                  </a:lnTo>
                  <a:lnTo>
                    <a:pt x="178" y="33"/>
                  </a:lnTo>
                  <a:lnTo>
                    <a:pt x="187" y="41"/>
                  </a:lnTo>
                  <a:lnTo>
                    <a:pt x="193" y="33"/>
                  </a:lnTo>
                  <a:lnTo>
                    <a:pt x="235" y="58"/>
                  </a:lnTo>
                  <a:lnTo>
                    <a:pt x="227" y="90"/>
                  </a:lnTo>
                  <a:lnTo>
                    <a:pt x="218" y="81"/>
                  </a:lnTo>
                  <a:lnTo>
                    <a:pt x="212" y="90"/>
                  </a:lnTo>
                  <a:lnTo>
                    <a:pt x="212" y="106"/>
                  </a:lnTo>
                  <a:lnTo>
                    <a:pt x="203" y="106"/>
                  </a:lnTo>
                  <a:lnTo>
                    <a:pt x="162" y="130"/>
                  </a:lnTo>
                  <a:lnTo>
                    <a:pt x="178" y="139"/>
                  </a:lnTo>
                  <a:lnTo>
                    <a:pt x="153" y="155"/>
                  </a:lnTo>
                  <a:lnTo>
                    <a:pt x="146" y="155"/>
                  </a:lnTo>
                  <a:lnTo>
                    <a:pt x="146" y="146"/>
                  </a:lnTo>
                  <a:lnTo>
                    <a:pt x="138" y="139"/>
                  </a:lnTo>
                  <a:lnTo>
                    <a:pt x="153" y="130"/>
                  </a:lnTo>
                  <a:lnTo>
                    <a:pt x="128" y="121"/>
                  </a:lnTo>
                  <a:lnTo>
                    <a:pt x="128" y="114"/>
                  </a:lnTo>
                  <a:lnTo>
                    <a:pt x="113" y="114"/>
                  </a:lnTo>
                  <a:lnTo>
                    <a:pt x="106" y="130"/>
                  </a:lnTo>
                  <a:lnTo>
                    <a:pt x="97" y="130"/>
                  </a:lnTo>
                  <a:lnTo>
                    <a:pt x="97" y="139"/>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43" name="Freeform 115"/>
            <p:cNvSpPr>
              <a:spLocks/>
            </p:cNvSpPr>
            <p:nvPr>
              <p:custDataLst>
                <p:tags r:id="rId103"/>
              </p:custDataLst>
            </p:nvPr>
          </p:nvSpPr>
          <p:spPr bwMode="auto">
            <a:xfrm>
              <a:off x="3735" y="1917"/>
              <a:ext cx="80" cy="49"/>
            </a:xfrm>
            <a:custGeom>
              <a:avLst/>
              <a:gdLst>
                <a:gd name="T0" fmla="*/ 40 w 91"/>
                <a:gd name="T1" fmla="*/ 0 h 57"/>
                <a:gd name="T2" fmla="*/ 40 w 91"/>
                <a:gd name="T3" fmla="*/ 23 h 57"/>
                <a:gd name="T4" fmla="*/ 25 w 91"/>
                <a:gd name="T5" fmla="*/ 23 h 57"/>
                <a:gd name="T6" fmla="*/ 16 w 91"/>
                <a:gd name="T7" fmla="*/ 7 h 57"/>
                <a:gd name="T8" fmla="*/ 9 w 91"/>
                <a:gd name="T9" fmla="*/ 15 h 57"/>
                <a:gd name="T10" fmla="*/ 0 w 91"/>
                <a:gd name="T11" fmla="*/ 32 h 57"/>
                <a:gd name="T12" fmla="*/ 0 w 91"/>
                <a:gd name="T13" fmla="*/ 47 h 57"/>
                <a:gd name="T14" fmla="*/ 9 w 91"/>
                <a:gd name="T15" fmla="*/ 40 h 57"/>
                <a:gd name="T16" fmla="*/ 50 w 91"/>
                <a:gd name="T17" fmla="*/ 40 h 57"/>
                <a:gd name="T18" fmla="*/ 74 w 91"/>
                <a:gd name="T19" fmla="*/ 56 h 57"/>
                <a:gd name="T20" fmla="*/ 90 w 91"/>
                <a:gd name="T21" fmla="*/ 40 h 57"/>
                <a:gd name="T22" fmla="*/ 82 w 91"/>
                <a:gd name="T23" fmla="*/ 23 h 57"/>
                <a:gd name="T24" fmla="*/ 82 w 91"/>
                <a:gd name="T25" fmla="*/ 7 h 57"/>
                <a:gd name="T26" fmla="*/ 65 w 91"/>
                <a:gd name="T27" fmla="*/ 7 h 57"/>
                <a:gd name="T28" fmla="*/ 50 w 91"/>
                <a:gd name="T29" fmla="*/ 0 h 57"/>
                <a:gd name="T30" fmla="*/ 40 w 91"/>
                <a:gd name="T31" fmla="*/ 0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57"/>
                <a:gd name="T50" fmla="*/ 91 w 91"/>
                <a:gd name="T51" fmla="*/ 57 h 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57">
                  <a:moveTo>
                    <a:pt x="40" y="0"/>
                  </a:moveTo>
                  <a:lnTo>
                    <a:pt x="40" y="23"/>
                  </a:lnTo>
                  <a:lnTo>
                    <a:pt x="25" y="23"/>
                  </a:lnTo>
                  <a:lnTo>
                    <a:pt x="16" y="7"/>
                  </a:lnTo>
                  <a:lnTo>
                    <a:pt x="9" y="15"/>
                  </a:lnTo>
                  <a:lnTo>
                    <a:pt x="0" y="32"/>
                  </a:lnTo>
                  <a:lnTo>
                    <a:pt x="0" y="47"/>
                  </a:lnTo>
                  <a:lnTo>
                    <a:pt x="9" y="40"/>
                  </a:lnTo>
                  <a:lnTo>
                    <a:pt x="50" y="40"/>
                  </a:lnTo>
                  <a:lnTo>
                    <a:pt x="74" y="56"/>
                  </a:lnTo>
                  <a:lnTo>
                    <a:pt x="90" y="40"/>
                  </a:lnTo>
                  <a:lnTo>
                    <a:pt x="82" y="23"/>
                  </a:lnTo>
                  <a:lnTo>
                    <a:pt x="82" y="7"/>
                  </a:lnTo>
                  <a:lnTo>
                    <a:pt x="65" y="7"/>
                  </a:lnTo>
                  <a:lnTo>
                    <a:pt x="50" y="0"/>
                  </a:lnTo>
                  <a:lnTo>
                    <a:pt x="4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44" name="Freeform 116"/>
            <p:cNvSpPr>
              <a:spLocks/>
            </p:cNvSpPr>
            <p:nvPr>
              <p:custDataLst>
                <p:tags r:id="rId104"/>
              </p:custDataLst>
            </p:nvPr>
          </p:nvSpPr>
          <p:spPr bwMode="auto">
            <a:xfrm>
              <a:off x="3735" y="1951"/>
              <a:ext cx="66" cy="50"/>
            </a:xfrm>
            <a:custGeom>
              <a:avLst/>
              <a:gdLst>
                <a:gd name="T0" fmla="*/ 0 w 75"/>
                <a:gd name="T1" fmla="*/ 25 h 58"/>
                <a:gd name="T2" fmla="*/ 0 w 75"/>
                <a:gd name="T3" fmla="*/ 16 h 58"/>
                <a:gd name="T4" fmla="*/ 0 w 75"/>
                <a:gd name="T5" fmla="*/ 7 h 58"/>
                <a:gd name="T6" fmla="*/ 9 w 75"/>
                <a:gd name="T7" fmla="*/ 0 h 58"/>
                <a:gd name="T8" fmla="*/ 50 w 75"/>
                <a:gd name="T9" fmla="*/ 0 h 58"/>
                <a:gd name="T10" fmla="*/ 74 w 75"/>
                <a:gd name="T11" fmla="*/ 16 h 58"/>
                <a:gd name="T12" fmla="*/ 74 w 75"/>
                <a:gd name="T13" fmla="*/ 25 h 58"/>
                <a:gd name="T14" fmla="*/ 57 w 75"/>
                <a:gd name="T15" fmla="*/ 32 h 58"/>
                <a:gd name="T16" fmla="*/ 57 w 75"/>
                <a:gd name="T17" fmla="*/ 47 h 58"/>
                <a:gd name="T18" fmla="*/ 50 w 75"/>
                <a:gd name="T19" fmla="*/ 47 h 58"/>
                <a:gd name="T20" fmla="*/ 32 w 75"/>
                <a:gd name="T21" fmla="*/ 57 h 58"/>
                <a:gd name="T22" fmla="*/ 25 w 75"/>
                <a:gd name="T23" fmla="*/ 57 h 58"/>
                <a:gd name="T24" fmla="*/ 16 w 75"/>
                <a:gd name="T25" fmla="*/ 47 h 58"/>
                <a:gd name="T26" fmla="*/ 16 w 75"/>
                <a:gd name="T27" fmla="*/ 25 h 58"/>
                <a:gd name="T28" fmla="*/ 0 w 75"/>
                <a:gd name="T29" fmla="*/ 25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58"/>
                <a:gd name="T47" fmla="*/ 75 w 7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58">
                  <a:moveTo>
                    <a:pt x="0" y="25"/>
                  </a:moveTo>
                  <a:lnTo>
                    <a:pt x="0" y="16"/>
                  </a:lnTo>
                  <a:lnTo>
                    <a:pt x="0" y="7"/>
                  </a:lnTo>
                  <a:lnTo>
                    <a:pt x="9" y="0"/>
                  </a:lnTo>
                  <a:lnTo>
                    <a:pt x="50" y="0"/>
                  </a:lnTo>
                  <a:lnTo>
                    <a:pt x="74" y="16"/>
                  </a:lnTo>
                  <a:lnTo>
                    <a:pt x="74" y="25"/>
                  </a:lnTo>
                  <a:lnTo>
                    <a:pt x="57" y="32"/>
                  </a:lnTo>
                  <a:lnTo>
                    <a:pt x="57" y="47"/>
                  </a:lnTo>
                  <a:lnTo>
                    <a:pt x="50" y="47"/>
                  </a:lnTo>
                  <a:lnTo>
                    <a:pt x="32" y="57"/>
                  </a:lnTo>
                  <a:lnTo>
                    <a:pt x="25" y="57"/>
                  </a:lnTo>
                  <a:lnTo>
                    <a:pt x="16" y="47"/>
                  </a:lnTo>
                  <a:lnTo>
                    <a:pt x="16" y="25"/>
                  </a:lnTo>
                  <a:lnTo>
                    <a:pt x="0" y="25"/>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45" name="Freeform 117"/>
            <p:cNvSpPr>
              <a:spLocks/>
            </p:cNvSpPr>
            <p:nvPr>
              <p:custDataLst>
                <p:tags r:id="rId105"/>
              </p:custDataLst>
            </p:nvPr>
          </p:nvSpPr>
          <p:spPr bwMode="auto">
            <a:xfrm>
              <a:off x="3765" y="1887"/>
              <a:ext cx="50" cy="36"/>
            </a:xfrm>
            <a:custGeom>
              <a:avLst/>
              <a:gdLst>
                <a:gd name="T0" fmla="*/ 8 w 59"/>
                <a:gd name="T1" fmla="*/ 34 h 42"/>
                <a:gd name="T2" fmla="*/ 0 w 59"/>
                <a:gd name="T3" fmla="*/ 24 h 42"/>
                <a:gd name="T4" fmla="*/ 0 w 59"/>
                <a:gd name="T5" fmla="*/ 9 h 42"/>
                <a:gd name="T6" fmla="*/ 8 w 59"/>
                <a:gd name="T7" fmla="*/ 0 h 42"/>
                <a:gd name="T8" fmla="*/ 58 w 59"/>
                <a:gd name="T9" fmla="*/ 0 h 42"/>
                <a:gd name="T10" fmla="*/ 50 w 59"/>
                <a:gd name="T11" fmla="*/ 9 h 42"/>
                <a:gd name="T12" fmla="*/ 42 w 59"/>
                <a:gd name="T13" fmla="*/ 9 h 42"/>
                <a:gd name="T14" fmla="*/ 50 w 59"/>
                <a:gd name="T15" fmla="*/ 34 h 42"/>
                <a:gd name="T16" fmla="*/ 50 w 59"/>
                <a:gd name="T17" fmla="*/ 41 h 42"/>
                <a:gd name="T18" fmla="*/ 33 w 59"/>
                <a:gd name="T19" fmla="*/ 41 h 42"/>
                <a:gd name="T20" fmla="*/ 18 w 59"/>
                <a:gd name="T21" fmla="*/ 34 h 42"/>
                <a:gd name="T22" fmla="*/ 8 w 59"/>
                <a:gd name="T23" fmla="*/ 34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42"/>
                <a:gd name="T38" fmla="*/ 59 w 59"/>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42">
                  <a:moveTo>
                    <a:pt x="8" y="34"/>
                  </a:moveTo>
                  <a:lnTo>
                    <a:pt x="0" y="24"/>
                  </a:lnTo>
                  <a:lnTo>
                    <a:pt x="0" y="9"/>
                  </a:lnTo>
                  <a:lnTo>
                    <a:pt x="8" y="0"/>
                  </a:lnTo>
                  <a:lnTo>
                    <a:pt x="58" y="0"/>
                  </a:lnTo>
                  <a:lnTo>
                    <a:pt x="50" y="9"/>
                  </a:lnTo>
                  <a:lnTo>
                    <a:pt x="42" y="9"/>
                  </a:lnTo>
                  <a:lnTo>
                    <a:pt x="50" y="34"/>
                  </a:lnTo>
                  <a:lnTo>
                    <a:pt x="50" y="41"/>
                  </a:lnTo>
                  <a:lnTo>
                    <a:pt x="33" y="41"/>
                  </a:lnTo>
                  <a:lnTo>
                    <a:pt x="18" y="34"/>
                  </a:lnTo>
                  <a:lnTo>
                    <a:pt x="8" y="34"/>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46" name="Freeform 118"/>
            <p:cNvSpPr>
              <a:spLocks/>
            </p:cNvSpPr>
            <p:nvPr>
              <p:custDataLst>
                <p:tags r:id="rId106"/>
              </p:custDataLst>
            </p:nvPr>
          </p:nvSpPr>
          <p:spPr bwMode="auto">
            <a:xfrm>
              <a:off x="3715" y="1973"/>
              <a:ext cx="36" cy="20"/>
            </a:xfrm>
            <a:custGeom>
              <a:avLst/>
              <a:gdLst>
                <a:gd name="T0" fmla="*/ 40 w 41"/>
                <a:gd name="T1" fmla="*/ 0 h 23"/>
                <a:gd name="T2" fmla="*/ 40 w 41"/>
                <a:gd name="T3" fmla="*/ 22 h 23"/>
                <a:gd name="T4" fmla="*/ 24 w 41"/>
                <a:gd name="T5" fmla="*/ 22 h 23"/>
                <a:gd name="T6" fmla="*/ 0 w 41"/>
                <a:gd name="T7" fmla="*/ 16 h 23"/>
                <a:gd name="T8" fmla="*/ 15 w 41"/>
                <a:gd name="T9" fmla="*/ 7 h 23"/>
                <a:gd name="T10" fmla="*/ 24 w 41"/>
                <a:gd name="T11" fmla="*/ 0 h 23"/>
                <a:gd name="T12" fmla="*/ 40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40" y="0"/>
                  </a:moveTo>
                  <a:lnTo>
                    <a:pt x="40" y="22"/>
                  </a:lnTo>
                  <a:lnTo>
                    <a:pt x="24" y="22"/>
                  </a:lnTo>
                  <a:lnTo>
                    <a:pt x="0" y="16"/>
                  </a:lnTo>
                  <a:lnTo>
                    <a:pt x="15" y="7"/>
                  </a:lnTo>
                  <a:lnTo>
                    <a:pt x="24" y="0"/>
                  </a:lnTo>
                  <a:lnTo>
                    <a:pt x="4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47" name="Freeform 119"/>
            <p:cNvSpPr>
              <a:spLocks/>
            </p:cNvSpPr>
            <p:nvPr>
              <p:custDataLst>
                <p:tags r:id="rId107"/>
              </p:custDataLst>
            </p:nvPr>
          </p:nvSpPr>
          <p:spPr bwMode="auto">
            <a:xfrm>
              <a:off x="3940" y="2174"/>
              <a:ext cx="77" cy="30"/>
            </a:xfrm>
            <a:custGeom>
              <a:avLst/>
              <a:gdLst>
                <a:gd name="T0" fmla="*/ 25 w 89"/>
                <a:gd name="T1" fmla="*/ 32 h 33"/>
                <a:gd name="T2" fmla="*/ 25 w 89"/>
                <a:gd name="T3" fmla="*/ 24 h 33"/>
                <a:gd name="T4" fmla="*/ 25 w 89"/>
                <a:gd name="T5" fmla="*/ 15 h 33"/>
                <a:gd name="T6" fmla="*/ 0 w 89"/>
                <a:gd name="T7" fmla="*/ 0 h 33"/>
                <a:gd name="T8" fmla="*/ 40 w 89"/>
                <a:gd name="T9" fmla="*/ 0 h 33"/>
                <a:gd name="T10" fmla="*/ 57 w 89"/>
                <a:gd name="T11" fmla="*/ 9 h 33"/>
                <a:gd name="T12" fmla="*/ 72 w 89"/>
                <a:gd name="T13" fmla="*/ 9 h 33"/>
                <a:gd name="T14" fmla="*/ 88 w 89"/>
                <a:gd name="T15" fmla="*/ 24 h 33"/>
                <a:gd name="T16" fmla="*/ 81 w 89"/>
                <a:gd name="T17" fmla="*/ 24 h 33"/>
                <a:gd name="T18" fmla="*/ 88 w 89"/>
                <a:gd name="T19" fmla="*/ 32 h 33"/>
                <a:gd name="T20" fmla="*/ 72 w 89"/>
                <a:gd name="T21" fmla="*/ 32 h 33"/>
                <a:gd name="T22" fmla="*/ 65 w 89"/>
                <a:gd name="T23" fmla="*/ 32 h 33"/>
                <a:gd name="T24" fmla="*/ 48 w 89"/>
                <a:gd name="T25" fmla="*/ 32 h 33"/>
                <a:gd name="T26" fmla="*/ 25 w 89"/>
                <a:gd name="T27" fmla="*/ 32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3"/>
                <a:gd name="T44" fmla="*/ 89 w 89"/>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3">
                  <a:moveTo>
                    <a:pt x="25" y="32"/>
                  </a:moveTo>
                  <a:lnTo>
                    <a:pt x="25" y="24"/>
                  </a:lnTo>
                  <a:lnTo>
                    <a:pt x="25" y="15"/>
                  </a:lnTo>
                  <a:lnTo>
                    <a:pt x="0" y="0"/>
                  </a:lnTo>
                  <a:lnTo>
                    <a:pt x="40" y="0"/>
                  </a:lnTo>
                  <a:lnTo>
                    <a:pt x="57" y="9"/>
                  </a:lnTo>
                  <a:lnTo>
                    <a:pt x="72" y="9"/>
                  </a:lnTo>
                  <a:lnTo>
                    <a:pt x="88" y="24"/>
                  </a:lnTo>
                  <a:lnTo>
                    <a:pt x="81" y="24"/>
                  </a:lnTo>
                  <a:lnTo>
                    <a:pt x="88" y="32"/>
                  </a:lnTo>
                  <a:lnTo>
                    <a:pt x="72" y="32"/>
                  </a:lnTo>
                  <a:lnTo>
                    <a:pt x="65" y="32"/>
                  </a:lnTo>
                  <a:lnTo>
                    <a:pt x="48" y="32"/>
                  </a:lnTo>
                  <a:lnTo>
                    <a:pt x="25" y="32"/>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48" name="Freeform 120"/>
            <p:cNvSpPr>
              <a:spLocks/>
            </p:cNvSpPr>
            <p:nvPr>
              <p:custDataLst>
                <p:tags r:id="rId108"/>
              </p:custDataLst>
            </p:nvPr>
          </p:nvSpPr>
          <p:spPr bwMode="auto">
            <a:xfrm>
              <a:off x="3982" y="2202"/>
              <a:ext cx="35" cy="36"/>
            </a:xfrm>
            <a:custGeom>
              <a:avLst/>
              <a:gdLst>
                <a:gd name="T0" fmla="*/ 40 w 41"/>
                <a:gd name="T1" fmla="*/ 40 h 41"/>
                <a:gd name="T2" fmla="*/ 40 w 41"/>
                <a:gd name="T3" fmla="*/ 33 h 41"/>
                <a:gd name="T4" fmla="*/ 33 w 41"/>
                <a:gd name="T5" fmla="*/ 24 h 41"/>
                <a:gd name="T6" fmla="*/ 33 w 41"/>
                <a:gd name="T7" fmla="*/ 17 h 41"/>
                <a:gd name="T8" fmla="*/ 17 w 41"/>
                <a:gd name="T9" fmla="*/ 0 h 41"/>
                <a:gd name="T10" fmla="*/ 0 w 41"/>
                <a:gd name="T11" fmla="*/ 0 h 41"/>
                <a:gd name="T12" fmla="*/ 9 w 41"/>
                <a:gd name="T13" fmla="*/ 24 h 41"/>
                <a:gd name="T14" fmla="*/ 17 w 41"/>
                <a:gd name="T15" fmla="*/ 24 h 41"/>
                <a:gd name="T16" fmla="*/ 33 w 41"/>
                <a:gd name="T17" fmla="*/ 33 h 41"/>
                <a:gd name="T18" fmla="*/ 33 w 41"/>
                <a:gd name="T19" fmla="*/ 40 h 41"/>
                <a:gd name="T20" fmla="*/ 40 w 41"/>
                <a:gd name="T21" fmla="*/ 4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1"/>
                <a:gd name="T35" fmla="*/ 41 w 4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1">
                  <a:moveTo>
                    <a:pt x="40" y="40"/>
                  </a:moveTo>
                  <a:lnTo>
                    <a:pt x="40" y="33"/>
                  </a:lnTo>
                  <a:lnTo>
                    <a:pt x="33" y="24"/>
                  </a:lnTo>
                  <a:lnTo>
                    <a:pt x="33" y="17"/>
                  </a:lnTo>
                  <a:lnTo>
                    <a:pt x="17" y="0"/>
                  </a:lnTo>
                  <a:lnTo>
                    <a:pt x="0" y="0"/>
                  </a:lnTo>
                  <a:lnTo>
                    <a:pt x="9" y="24"/>
                  </a:lnTo>
                  <a:lnTo>
                    <a:pt x="17" y="24"/>
                  </a:lnTo>
                  <a:lnTo>
                    <a:pt x="33" y="33"/>
                  </a:lnTo>
                  <a:lnTo>
                    <a:pt x="33" y="40"/>
                  </a:lnTo>
                  <a:lnTo>
                    <a:pt x="40" y="4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49" name="Freeform 121"/>
            <p:cNvSpPr>
              <a:spLocks/>
            </p:cNvSpPr>
            <p:nvPr>
              <p:custDataLst>
                <p:tags r:id="rId109"/>
              </p:custDataLst>
            </p:nvPr>
          </p:nvSpPr>
          <p:spPr bwMode="auto">
            <a:xfrm>
              <a:off x="3996" y="2223"/>
              <a:ext cx="15" cy="15"/>
            </a:xfrm>
            <a:custGeom>
              <a:avLst/>
              <a:gdLst>
                <a:gd name="T0" fmla="*/ 16 w 17"/>
                <a:gd name="T1" fmla="*/ 16 h 17"/>
                <a:gd name="T2" fmla="*/ 7 w 17"/>
                <a:gd name="T3" fmla="*/ 16 h 17"/>
                <a:gd name="T4" fmla="*/ 0 w 17"/>
                <a:gd name="T5" fmla="*/ 0 h 17"/>
                <a:gd name="T6" fmla="*/ 16 w 17"/>
                <a:gd name="T7" fmla="*/ 9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7" y="16"/>
                  </a:lnTo>
                  <a:lnTo>
                    <a:pt x="0" y="0"/>
                  </a:lnTo>
                  <a:lnTo>
                    <a:pt x="16" y="9"/>
                  </a:lnTo>
                  <a:lnTo>
                    <a:pt x="16"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50" name="Freeform 122"/>
            <p:cNvSpPr>
              <a:spLocks/>
            </p:cNvSpPr>
            <p:nvPr>
              <p:custDataLst>
                <p:tags r:id="rId110"/>
              </p:custDataLst>
            </p:nvPr>
          </p:nvSpPr>
          <p:spPr bwMode="auto">
            <a:xfrm>
              <a:off x="3996" y="2195"/>
              <a:ext cx="63" cy="51"/>
            </a:xfrm>
            <a:custGeom>
              <a:avLst/>
              <a:gdLst>
                <a:gd name="T0" fmla="*/ 23 w 73"/>
                <a:gd name="T1" fmla="*/ 48 h 58"/>
                <a:gd name="T2" fmla="*/ 40 w 73"/>
                <a:gd name="T3" fmla="*/ 41 h 58"/>
                <a:gd name="T4" fmla="*/ 48 w 73"/>
                <a:gd name="T5" fmla="*/ 41 h 58"/>
                <a:gd name="T6" fmla="*/ 40 w 73"/>
                <a:gd name="T7" fmla="*/ 48 h 58"/>
                <a:gd name="T8" fmla="*/ 57 w 73"/>
                <a:gd name="T9" fmla="*/ 57 h 58"/>
                <a:gd name="T10" fmla="*/ 48 w 73"/>
                <a:gd name="T11" fmla="*/ 48 h 58"/>
                <a:gd name="T12" fmla="*/ 57 w 73"/>
                <a:gd name="T13" fmla="*/ 48 h 58"/>
                <a:gd name="T14" fmla="*/ 57 w 73"/>
                <a:gd name="T15" fmla="*/ 32 h 58"/>
                <a:gd name="T16" fmla="*/ 72 w 73"/>
                <a:gd name="T17" fmla="*/ 25 h 58"/>
                <a:gd name="T18" fmla="*/ 57 w 73"/>
                <a:gd name="T19" fmla="*/ 16 h 58"/>
                <a:gd name="T20" fmla="*/ 48 w 73"/>
                <a:gd name="T21" fmla="*/ 0 h 58"/>
                <a:gd name="T22" fmla="*/ 40 w 73"/>
                <a:gd name="T23" fmla="*/ 8 h 58"/>
                <a:gd name="T24" fmla="*/ 32 w 73"/>
                <a:gd name="T25" fmla="*/ 8 h 58"/>
                <a:gd name="T26" fmla="*/ 23 w 73"/>
                <a:gd name="T27" fmla="*/ 0 h 58"/>
                <a:gd name="T28" fmla="*/ 16 w 73"/>
                <a:gd name="T29" fmla="*/ 0 h 58"/>
                <a:gd name="T30" fmla="*/ 23 w 73"/>
                <a:gd name="T31" fmla="*/ 8 h 58"/>
                <a:gd name="T32" fmla="*/ 7 w 73"/>
                <a:gd name="T33" fmla="*/ 8 h 58"/>
                <a:gd name="T34" fmla="*/ 0 w 73"/>
                <a:gd name="T35" fmla="*/ 8 h 58"/>
                <a:gd name="T36" fmla="*/ 16 w 73"/>
                <a:gd name="T37" fmla="*/ 25 h 58"/>
                <a:gd name="T38" fmla="*/ 16 w 73"/>
                <a:gd name="T39" fmla="*/ 32 h 58"/>
                <a:gd name="T40" fmla="*/ 23 w 73"/>
                <a:gd name="T41" fmla="*/ 41 h 58"/>
                <a:gd name="T42" fmla="*/ 23 w 73"/>
                <a:gd name="T43" fmla="*/ 4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
                <a:gd name="T67" fmla="*/ 0 h 58"/>
                <a:gd name="T68" fmla="*/ 73 w 73"/>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 h="58">
                  <a:moveTo>
                    <a:pt x="23" y="48"/>
                  </a:moveTo>
                  <a:lnTo>
                    <a:pt x="40" y="41"/>
                  </a:lnTo>
                  <a:lnTo>
                    <a:pt x="48" y="41"/>
                  </a:lnTo>
                  <a:lnTo>
                    <a:pt x="40" y="48"/>
                  </a:lnTo>
                  <a:lnTo>
                    <a:pt x="57" y="57"/>
                  </a:lnTo>
                  <a:lnTo>
                    <a:pt x="48" y="48"/>
                  </a:lnTo>
                  <a:lnTo>
                    <a:pt x="57" y="48"/>
                  </a:lnTo>
                  <a:lnTo>
                    <a:pt x="57" y="32"/>
                  </a:lnTo>
                  <a:lnTo>
                    <a:pt x="72" y="25"/>
                  </a:lnTo>
                  <a:lnTo>
                    <a:pt x="57" y="16"/>
                  </a:lnTo>
                  <a:lnTo>
                    <a:pt x="48" y="0"/>
                  </a:lnTo>
                  <a:lnTo>
                    <a:pt x="40" y="8"/>
                  </a:lnTo>
                  <a:lnTo>
                    <a:pt x="32" y="8"/>
                  </a:lnTo>
                  <a:lnTo>
                    <a:pt x="23" y="0"/>
                  </a:lnTo>
                  <a:lnTo>
                    <a:pt x="16" y="0"/>
                  </a:lnTo>
                  <a:lnTo>
                    <a:pt x="23" y="8"/>
                  </a:lnTo>
                  <a:lnTo>
                    <a:pt x="7" y="8"/>
                  </a:lnTo>
                  <a:lnTo>
                    <a:pt x="0" y="8"/>
                  </a:lnTo>
                  <a:lnTo>
                    <a:pt x="16" y="25"/>
                  </a:lnTo>
                  <a:lnTo>
                    <a:pt x="16" y="32"/>
                  </a:lnTo>
                  <a:lnTo>
                    <a:pt x="23" y="41"/>
                  </a:lnTo>
                  <a:lnTo>
                    <a:pt x="23" y="4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51" name="Freeform 123"/>
            <p:cNvSpPr>
              <a:spLocks/>
            </p:cNvSpPr>
            <p:nvPr>
              <p:custDataLst>
                <p:tags r:id="rId111"/>
              </p:custDataLst>
            </p:nvPr>
          </p:nvSpPr>
          <p:spPr bwMode="auto">
            <a:xfrm>
              <a:off x="3624" y="1643"/>
              <a:ext cx="141" cy="330"/>
            </a:xfrm>
            <a:custGeom>
              <a:avLst/>
              <a:gdLst>
                <a:gd name="T0" fmla="*/ 0 w 163"/>
                <a:gd name="T1" fmla="*/ 299 h 383"/>
                <a:gd name="T2" fmla="*/ 9 w 163"/>
                <a:gd name="T3" fmla="*/ 299 h 383"/>
                <a:gd name="T4" fmla="*/ 9 w 163"/>
                <a:gd name="T5" fmla="*/ 276 h 383"/>
                <a:gd name="T6" fmla="*/ 18 w 163"/>
                <a:gd name="T7" fmla="*/ 267 h 383"/>
                <a:gd name="T8" fmla="*/ 18 w 163"/>
                <a:gd name="T9" fmla="*/ 243 h 383"/>
                <a:gd name="T10" fmla="*/ 18 w 163"/>
                <a:gd name="T11" fmla="*/ 236 h 383"/>
                <a:gd name="T12" fmla="*/ 9 w 163"/>
                <a:gd name="T13" fmla="*/ 202 h 383"/>
                <a:gd name="T14" fmla="*/ 18 w 163"/>
                <a:gd name="T15" fmla="*/ 170 h 383"/>
                <a:gd name="T16" fmla="*/ 25 w 163"/>
                <a:gd name="T17" fmla="*/ 162 h 383"/>
                <a:gd name="T18" fmla="*/ 41 w 163"/>
                <a:gd name="T19" fmla="*/ 155 h 383"/>
                <a:gd name="T20" fmla="*/ 33 w 163"/>
                <a:gd name="T21" fmla="*/ 137 h 383"/>
                <a:gd name="T22" fmla="*/ 41 w 163"/>
                <a:gd name="T23" fmla="*/ 122 h 383"/>
                <a:gd name="T24" fmla="*/ 50 w 163"/>
                <a:gd name="T25" fmla="*/ 97 h 383"/>
                <a:gd name="T26" fmla="*/ 65 w 163"/>
                <a:gd name="T27" fmla="*/ 73 h 383"/>
                <a:gd name="T28" fmla="*/ 65 w 163"/>
                <a:gd name="T29" fmla="*/ 56 h 383"/>
                <a:gd name="T30" fmla="*/ 75 w 163"/>
                <a:gd name="T31" fmla="*/ 41 h 383"/>
                <a:gd name="T32" fmla="*/ 81 w 163"/>
                <a:gd name="T33" fmla="*/ 31 h 383"/>
                <a:gd name="T34" fmla="*/ 90 w 163"/>
                <a:gd name="T35" fmla="*/ 31 h 383"/>
                <a:gd name="T36" fmla="*/ 90 w 163"/>
                <a:gd name="T37" fmla="*/ 16 h 383"/>
                <a:gd name="T38" fmla="*/ 98 w 163"/>
                <a:gd name="T39" fmla="*/ 16 h 383"/>
                <a:gd name="T40" fmla="*/ 115 w 163"/>
                <a:gd name="T41" fmla="*/ 16 h 383"/>
                <a:gd name="T42" fmla="*/ 115 w 163"/>
                <a:gd name="T43" fmla="*/ 0 h 383"/>
                <a:gd name="T44" fmla="*/ 121 w 163"/>
                <a:gd name="T45" fmla="*/ 0 h 383"/>
                <a:gd name="T46" fmla="*/ 155 w 163"/>
                <a:gd name="T47" fmla="*/ 31 h 383"/>
                <a:gd name="T48" fmla="*/ 162 w 163"/>
                <a:gd name="T49" fmla="*/ 105 h 383"/>
                <a:gd name="T50" fmla="*/ 146 w 163"/>
                <a:gd name="T51" fmla="*/ 105 h 383"/>
                <a:gd name="T52" fmla="*/ 130 w 163"/>
                <a:gd name="T53" fmla="*/ 122 h 383"/>
                <a:gd name="T54" fmla="*/ 130 w 163"/>
                <a:gd name="T55" fmla="*/ 130 h 383"/>
                <a:gd name="T56" fmla="*/ 130 w 163"/>
                <a:gd name="T57" fmla="*/ 137 h 383"/>
                <a:gd name="T58" fmla="*/ 139 w 163"/>
                <a:gd name="T59" fmla="*/ 146 h 383"/>
                <a:gd name="T60" fmla="*/ 121 w 163"/>
                <a:gd name="T61" fmla="*/ 162 h 383"/>
                <a:gd name="T62" fmla="*/ 98 w 163"/>
                <a:gd name="T63" fmla="*/ 187 h 383"/>
                <a:gd name="T64" fmla="*/ 81 w 163"/>
                <a:gd name="T65" fmla="*/ 212 h 383"/>
                <a:gd name="T66" fmla="*/ 81 w 163"/>
                <a:gd name="T67" fmla="*/ 252 h 383"/>
                <a:gd name="T68" fmla="*/ 98 w 163"/>
                <a:gd name="T69" fmla="*/ 276 h 383"/>
                <a:gd name="T70" fmla="*/ 90 w 163"/>
                <a:gd name="T71" fmla="*/ 283 h 383"/>
                <a:gd name="T72" fmla="*/ 90 w 163"/>
                <a:gd name="T73" fmla="*/ 292 h 383"/>
                <a:gd name="T74" fmla="*/ 75 w 163"/>
                <a:gd name="T75" fmla="*/ 307 h 383"/>
                <a:gd name="T76" fmla="*/ 65 w 163"/>
                <a:gd name="T77" fmla="*/ 364 h 383"/>
                <a:gd name="T78" fmla="*/ 50 w 163"/>
                <a:gd name="T79" fmla="*/ 364 h 383"/>
                <a:gd name="T80" fmla="*/ 41 w 163"/>
                <a:gd name="T81" fmla="*/ 373 h 383"/>
                <a:gd name="T82" fmla="*/ 41 w 163"/>
                <a:gd name="T83" fmla="*/ 382 h 383"/>
                <a:gd name="T84" fmla="*/ 25 w 163"/>
                <a:gd name="T85" fmla="*/ 382 h 383"/>
                <a:gd name="T86" fmla="*/ 18 w 163"/>
                <a:gd name="T87" fmla="*/ 364 h 383"/>
                <a:gd name="T88" fmla="*/ 25 w 163"/>
                <a:gd name="T89" fmla="*/ 357 h 383"/>
                <a:gd name="T90" fmla="*/ 18 w 163"/>
                <a:gd name="T91" fmla="*/ 349 h 383"/>
                <a:gd name="T92" fmla="*/ 0 w 163"/>
                <a:gd name="T93" fmla="*/ 299 h 3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383"/>
                <a:gd name="T143" fmla="*/ 163 w 163"/>
                <a:gd name="T144" fmla="*/ 383 h 3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383">
                  <a:moveTo>
                    <a:pt x="0" y="299"/>
                  </a:moveTo>
                  <a:lnTo>
                    <a:pt x="9" y="299"/>
                  </a:lnTo>
                  <a:lnTo>
                    <a:pt x="9" y="276"/>
                  </a:lnTo>
                  <a:lnTo>
                    <a:pt x="18" y="267"/>
                  </a:lnTo>
                  <a:lnTo>
                    <a:pt x="18" y="243"/>
                  </a:lnTo>
                  <a:lnTo>
                    <a:pt x="18" y="236"/>
                  </a:lnTo>
                  <a:lnTo>
                    <a:pt x="9" y="202"/>
                  </a:lnTo>
                  <a:lnTo>
                    <a:pt x="18" y="170"/>
                  </a:lnTo>
                  <a:lnTo>
                    <a:pt x="25" y="162"/>
                  </a:lnTo>
                  <a:lnTo>
                    <a:pt x="41" y="155"/>
                  </a:lnTo>
                  <a:lnTo>
                    <a:pt x="33" y="137"/>
                  </a:lnTo>
                  <a:lnTo>
                    <a:pt x="41" y="122"/>
                  </a:lnTo>
                  <a:lnTo>
                    <a:pt x="50" y="97"/>
                  </a:lnTo>
                  <a:lnTo>
                    <a:pt x="65" y="73"/>
                  </a:lnTo>
                  <a:lnTo>
                    <a:pt x="65" y="56"/>
                  </a:lnTo>
                  <a:lnTo>
                    <a:pt x="75" y="41"/>
                  </a:lnTo>
                  <a:lnTo>
                    <a:pt x="81" y="31"/>
                  </a:lnTo>
                  <a:lnTo>
                    <a:pt x="90" y="31"/>
                  </a:lnTo>
                  <a:lnTo>
                    <a:pt x="90" y="16"/>
                  </a:lnTo>
                  <a:lnTo>
                    <a:pt x="98" y="16"/>
                  </a:lnTo>
                  <a:lnTo>
                    <a:pt x="115" y="16"/>
                  </a:lnTo>
                  <a:lnTo>
                    <a:pt x="115" y="0"/>
                  </a:lnTo>
                  <a:lnTo>
                    <a:pt x="121" y="0"/>
                  </a:lnTo>
                  <a:lnTo>
                    <a:pt x="155" y="31"/>
                  </a:lnTo>
                  <a:lnTo>
                    <a:pt x="162" y="105"/>
                  </a:lnTo>
                  <a:lnTo>
                    <a:pt x="146" y="105"/>
                  </a:lnTo>
                  <a:lnTo>
                    <a:pt x="130" y="122"/>
                  </a:lnTo>
                  <a:lnTo>
                    <a:pt x="130" y="130"/>
                  </a:lnTo>
                  <a:lnTo>
                    <a:pt x="130" y="137"/>
                  </a:lnTo>
                  <a:lnTo>
                    <a:pt x="139" y="146"/>
                  </a:lnTo>
                  <a:lnTo>
                    <a:pt x="121" y="162"/>
                  </a:lnTo>
                  <a:lnTo>
                    <a:pt x="98" y="187"/>
                  </a:lnTo>
                  <a:lnTo>
                    <a:pt x="81" y="212"/>
                  </a:lnTo>
                  <a:lnTo>
                    <a:pt x="81" y="252"/>
                  </a:lnTo>
                  <a:lnTo>
                    <a:pt x="98" y="276"/>
                  </a:lnTo>
                  <a:lnTo>
                    <a:pt x="90" y="283"/>
                  </a:lnTo>
                  <a:lnTo>
                    <a:pt x="90" y="292"/>
                  </a:lnTo>
                  <a:lnTo>
                    <a:pt x="75" y="307"/>
                  </a:lnTo>
                  <a:lnTo>
                    <a:pt x="65" y="364"/>
                  </a:lnTo>
                  <a:lnTo>
                    <a:pt x="50" y="364"/>
                  </a:lnTo>
                  <a:lnTo>
                    <a:pt x="41" y="373"/>
                  </a:lnTo>
                  <a:lnTo>
                    <a:pt x="41" y="382"/>
                  </a:lnTo>
                  <a:lnTo>
                    <a:pt x="25" y="382"/>
                  </a:lnTo>
                  <a:lnTo>
                    <a:pt x="18" y="364"/>
                  </a:lnTo>
                  <a:lnTo>
                    <a:pt x="25" y="357"/>
                  </a:lnTo>
                  <a:lnTo>
                    <a:pt x="18" y="349"/>
                  </a:lnTo>
                  <a:lnTo>
                    <a:pt x="0" y="299"/>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52" name="Freeform 124"/>
            <p:cNvSpPr>
              <a:spLocks/>
            </p:cNvSpPr>
            <p:nvPr>
              <p:custDataLst>
                <p:tags r:id="rId112"/>
              </p:custDataLst>
            </p:nvPr>
          </p:nvSpPr>
          <p:spPr bwMode="auto">
            <a:xfrm>
              <a:off x="3415" y="1973"/>
              <a:ext cx="29" cy="28"/>
            </a:xfrm>
            <a:custGeom>
              <a:avLst/>
              <a:gdLst>
                <a:gd name="T0" fmla="*/ 25 w 35"/>
                <a:gd name="T1" fmla="*/ 32 h 33"/>
                <a:gd name="T2" fmla="*/ 25 w 35"/>
                <a:gd name="T3" fmla="*/ 22 h 33"/>
                <a:gd name="T4" fmla="*/ 9 w 35"/>
                <a:gd name="T5" fmla="*/ 22 h 33"/>
                <a:gd name="T6" fmla="*/ 0 w 35"/>
                <a:gd name="T7" fmla="*/ 16 h 33"/>
                <a:gd name="T8" fmla="*/ 9 w 35"/>
                <a:gd name="T9" fmla="*/ 0 h 33"/>
                <a:gd name="T10" fmla="*/ 25 w 35"/>
                <a:gd name="T11" fmla="*/ 7 h 33"/>
                <a:gd name="T12" fmla="*/ 34 w 35"/>
                <a:gd name="T13" fmla="*/ 22 h 33"/>
                <a:gd name="T14" fmla="*/ 25 w 35"/>
                <a:gd name="T15" fmla="*/ 32 h 33"/>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3"/>
                <a:gd name="T26" fmla="*/ 35 w 3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3">
                  <a:moveTo>
                    <a:pt x="25" y="32"/>
                  </a:moveTo>
                  <a:lnTo>
                    <a:pt x="25" y="22"/>
                  </a:lnTo>
                  <a:lnTo>
                    <a:pt x="9" y="22"/>
                  </a:lnTo>
                  <a:lnTo>
                    <a:pt x="0" y="16"/>
                  </a:lnTo>
                  <a:lnTo>
                    <a:pt x="9" y="0"/>
                  </a:lnTo>
                  <a:lnTo>
                    <a:pt x="25" y="7"/>
                  </a:lnTo>
                  <a:lnTo>
                    <a:pt x="34" y="22"/>
                  </a:lnTo>
                  <a:lnTo>
                    <a:pt x="25" y="32"/>
                  </a:lnTo>
                </a:path>
              </a:pathLst>
            </a:custGeom>
            <a:solidFill>
              <a:schemeClr val="accent2"/>
            </a:solidFill>
            <a:ln w="9525" cap="rnd" cmpd="sng">
              <a:solidFill>
                <a:srgbClr val="B2B2B2"/>
              </a:solidFill>
              <a:prstDash val="solid"/>
              <a:round/>
              <a:headEnd/>
              <a:tailEnd/>
            </a:ln>
          </p:spPr>
          <p:txBody>
            <a:bodyPr/>
            <a:lstStyle/>
            <a:p>
              <a:endParaRPr lang="es-ES"/>
            </a:p>
          </p:txBody>
        </p:sp>
        <p:sp>
          <p:nvSpPr>
            <p:cNvPr id="1240" name="Freeform 125"/>
            <p:cNvSpPr>
              <a:spLocks/>
            </p:cNvSpPr>
            <p:nvPr>
              <p:custDataLst>
                <p:tags r:id="rId113"/>
              </p:custDataLst>
            </p:nvPr>
          </p:nvSpPr>
          <p:spPr bwMode="auto">
            <a:xfrm>
              <a:off x="3385" y="1973"/>
              <a:ext cx="51" cy="70"/>
            </a:xfrm>
            <a:custGeom>
              <a:avLst/>
              <a:gdLst/>
              <a:ahLst/>
              <a:cxnLst>
                <a:cxn ang="0">
                  <a:pos x="42" y="0"/>
                </a:cxn>
                <a:cxn ang="0">
                  <a:pos x="33" y="16"/>
                </a:cxn>
                <a:cxn ang="0">
                  <a:pos x="42" y="22"/>
                </a:cxn>
                <a:cxn ang="0">
                  <a:pos x="58" y="22"/>
                </a:cxn>
                <a:cxn ang="0">
                  <a:pos x="58" y="32"/>
                </a:cxn>
                <a:cxn ang="0">
                  <a:pos x="58" y="47"/>
                </a:cxn>
                <a:cxn ang="0">
                  <a:pos x="49" y="72"/>
                </a:cxn>
                <a:cxn ang="0">
                  <a:pos x="8" y="81"/>
                </a:cxn>
                <a:cxn ang="0">
                  <a:pos x="0" y="72"/>
                </a:cxn>
                <a:cxn ang="0">
                  <a:pos x="8" y="72"/>
                </a:cxn>
                <a:cxn ang="0">
                  <a:pos x="18" y="47"/>
                </a:cxn>
                <a:cxn ang="0">
                  <a:pos x="8" y="40"/>
                </a:cxn>
                <a:cxn ang="0">
                  <a:pos x="18" y="32"/>
                </a:cxn>
                <a:cxn ang="0">
                  <a:pos x="8" y="32"/>
                </a:cxn>
                <a:cxn ang="0">
                  <a:pos x="8" y="22"/>
                </a:cxn>
                <a:cxn ang="0">
                  <a:pos x="25" y="22"/>
                </a:cxn>
                <a:cxn ang="0">
                  <a:pos x="33" y="16"/>
                </a:cxn>
                <a:cxn ang="0">
                  <a:pos x="25" y="16"/>
                </a:cxn>
                <a:cxn ang="0">
                  <a:pos x="25" y="7"/>
                </a:cxn>
                <a:cxn ang="0">
                  <a:pos x="42" y="0"/>
                </a:cxn>
              </a:cxnLst>
              <a:rect l="0" t="0" r="r" b="b"/>
              <a:pathLst>
                <a:path w="59" h="82">
                  <a:moveTo>
                    <a:pt x="42" y="0"/>
                  </a:moveTo>
                  <a:lnTo>
                    <a:pt x="33" y="16"/>
                  </a:lnTo>
                  <a:lnTo>
                    <a:pt x="42" y="22"/>
                  </a:lnTo>
                  <a:lnTo>
                    <a:pt x="58" y="22"/>
                  </a:lnTo>
                  <a:lnTo>
                    <a:pt x="58" y="32"/>
                  </a:lnTo>
                  <a:lnTo>
                    <a:pt x="58" y="47"/>
                  </a:lnTo>
                  <a:lnTo>
                    <a:pt x="49" y="72"/>
                  </a:lnTo>
                  <a:lnTo>
                    <a:pt x="8" y="81"/>
                  </a:lnTo>
                  <a:lnTo>
                    <a:pt x="0" y="72"/>
                  </a:lnTo>
                  <a:lnTo>
                    <a:pt x="8" y="72"/>
                  </a:lnTo>
                  <a:lnTo>
                    <a:pt x="18" y="47"/>
                  </a:lnTo>
                  <a:lnTo>
                    <a:pt x="8" y="40"/>
                  </a:lnTo>
                  <a:lnTo>
                    <a:pt x="18" y="32"/>
                  </a:lnTo>
                  <a:lnTo>
                    <a:pt x="8" y="32"/>
                  </a:lnTo>
                  <a:lnTo>
                    <a:pt x="8" y="22"/>
                  </a:lnTo>
                  <a:lnTo>
                    <a:pt x="25" y="22"/>
                  </a:lnTo>
                  <a:lnTo>
                    <a:pt x="33" y="16"/>
                  </a:lnTo>
                  <a:lnTo>
                    <a:pt x="25" y="16"/>
                  </a:lnTo>
                  <a:lnTo>
                    <a:pt x="25" y="7"/>
                  </a:lnTo>
                  <a:lnTo>
                    <a:pt x="42" y="0"/>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22654" name="Freeform 126"/>
            <p:cNvSpPr>
              <a:spLocks/>
            </p:cNvSpPr>
            <p:nvPr>
              <p:custDataLst>
                <p:tags r:id="rId114"/>
              </p:custDataLst>
            </p:nvPr>
          </p:nvSpPr>
          <p:spPr bwMode="auto">
            <a:xfrm>
              <a:off x="3589" y="1929"/>
              <a:ext cx="35" cy="51"/>
            </a:xfrm>
            <a:custGeom>
              <a:avLst/>
              <a:gdLst>
                <a:gd name="T0" fmla="*/ 9 w 42"/>
                <a:gd name="T1" fmla="*/ 57 h 58"/>
                <a:gd name="T2" fmla="*/ 19 w 42"/>
                <a:gd name="T3" fmla="*/ 57 h 58"/>
                <a:gd name="T4" fmla="*/ 25 w 42"/>
                <a:gd name="T5" fmla="*/ 57 h 58"/>
                <a:gd name="T6" fmla="*/ 34 w 42"/>
                <a:gd name="T7" fmla="*/ 32 h 58"/>
                <a:gd name="T8" fmla="*/ 41 w 42"/>
                <a:gd name="T9" fmla="*/ 32 h 58"/>
                <a:gd name="T10" fmla="*/ 41 w 42"/>
                <a:gd name="T11" fmla="*/ 25 h 58"/>
                <a:gd name="T12" fmla="*/ 34 w 42"/>
                <a:gd name="T13" fmla="*/ 25 h 58"/>
                <a:gd name="T14" fmla="*/ 34 w 42"/>
                <a:gd name="T15" fmla="*/ 0 h 58"/>
                <a:gd name="T16" fmla="*/ 9 w 42"/>
                <a:gd name="T17" fmla="*/ 8 h 58"/>
                <a:gd name="T18" fmla="*/ 0 w 42"/>
                <a:gd name="T19" fmla="*/ 25 h 58"/>
                <a:gd name="T20" fmla="*/ 0 w 42"/>
                <a:gd name="T21" fmla="*/ 41 h 58"/>
                <a:gd name="T22" fmla="*/ 9 w 42"/>
                <a:gd name="T23" fmla="*/ 50 h 58"/>
                <a:gd name="T24" fmla="*/ 9 w 42"/>
                <a:gd name="T25" fmla="*/ 57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8"/>
                <a:gd name="T41" fmla="*/ 42 w 42"/>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8">
                  <a:moveTo>
                    <a:pt x="9" y="57"/>
                  </a:moveTo>
                  <a:lnTo>
                    <a:pt x="19" y="57"/>
                  </a:lnTo>
                  <a:lnTo>
                    <a:pt x="25" y="57"/>
                  </a:lnTo>
                  <a:lnTo>
                    <a:pt x="34" y="32"/>
                  </a:lnTo>
                  <a:lnTo>
                    <a:pt x="41" y="32"/>
                  </a:lnTo>
                  <a:lnTo>
                    <a:pt x="41" y="25"/>
                  </a:lnTo>
                  <a:lnTo>
                    <a:pt x="34" y="25"/>
                  </a:lnTo>
                  <a:lnTo>
                    <a:pt x="34" y="0"/>
                  </a:lnTo>
                  <a:lnTo>
                    <a:pt x="9" y="8"/>
                  </a:lnTo>
                  <a:lnTo>
                    <a:pt x="0" y="25"/>
                  </a:lnTo>
                  <a:lnTo>
                    <a:pt x="0" y="41"/>
                  </a:lnTo>
                  <a:lnTo>
                    <a:pt x="9" y="50"/>
                  </a:lnTo>
                  <a:lnTo>
                    <a:pt x="9" y="57"/>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55" name="Freeform 127"/>
            <p:cNvSpPr>
              <a:spLocks/>
            </p:cNvSpPr>
            <p:nvPr>
              <p:custDataLst>
                <p:tags r:id="rId115"/>
              </p:custDataLst>
            </p:nvPr>
          </p:nvSpPr>
          <p:spPr bwMode="auto">
            <a:xfrm>
              <a:off x="3540" y="2007"/>
              <a:ext cx="44" cy="49"/>
            </a:xfrm>
            <a:custGeom>
              <a:avLst/>
              <a:gdLst>
                <a:gd name="T0" fmla="*/ 33 w 51"/>
                <a:gd name="T1" fmla="*/ 56 h 57"/>
                <a:gd name="T2" fmla="*/ 33 w 51"/>
                <a:gd name="T3" fmla="*/ 32 h 57"/>
                <a:gd name="T4" fmla="*/ 41 w 51"/>
                <a:gd name="T5" fmla="*/ 23 h 57"/>
                <a:gd name="T6" fmla="*/ 50 w 51"/>
                <a:gd name="T7" fmla="*/ 0 h 57"/>
                <a:gd name="T8" fmla="*/ 25 w 51"/>
                <a:gd name="T9" fmla="*/ 7 h 57"/>
                <a:gd name="T10" fmla="*/ 33 w 51"/>
                <a:gd name="T11" fmla="*/ 23 h 57"/>
                <a:gd name="T12" fmla="*/ 25 w 51"/>
                <a:gd name="T13" fmla="*/ 23 h 57"/>
                <a:gd name="T14" fmla="*/ 25 w 51"/>
                <a:gd name="T15" fmla="*/ 16 h 57"/>
                <a:gd name="T16" fmla="*/ 16 w 51"/>
                <a:gd name="T17" fmla="*/ 16 h 57"/>
                <a:gd name="T18" fmla="*/ 0 w 51"/>
                <a:gd name="T19" fmla="*/ 47 h 57"/>
                <a:gd name="T20" fmla="*/ 25 w 51"/>
                <a:gd name="T21" fmla="*/ 47 h 57"/>
                <a:gd name="T22" fmla="*/ 33 w 51"/>
                <a:gd name="T23" fmla="*/ 5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57"/>
                <a:gd name="T38" fmla="*/ 51 w 51"/>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57">
                  <a:moveTo>
                    <a:pt x="33" y="56"/>
                  </a:moveTo>
                  <a:lnTo>
                    <a:pt x="33" y="32"/>
                  </a:lnTo>
                  <a:lnTo>
                    <a:pt x="41" y="23"/>
                  </a:lnTo>
                  <a:lnTo>
                    <a:pt x="50" y="0"/>
                  </a:lnTo>
                  <a:lnTo>
                    <a:pt x="25" y="7"/>
                  </a:lnTo>
                  <a:lnTo>
                    <a:pt x="33" y="23"/>
                  </a:lnTo>
                  <a:lnTo>
                    <a:pt x="25" y="23"/>
                  </a:lnTo>
                  <a:lnTo>
                    <a:pt x="25" y="16"/>
                  </a:lnTo>
                  <a:lnTo>
                    <a:pt x="16" y="16"/>
                  </a:lnTo>
                  <a:lnTo>
                    <a:pt x="0" y="47"/>
                  </a:lnTo>
                  <a:lnTo>
                    <a:pt x="25" y="47"/>
                  </a:lnTo>
                  <a:lnTo>
                    <a:pt x="33" y="5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56" name="Freeform 128"/>
            <p:cNvSpPr>
              <a:spLocks/>
            </p:cNvSpPr>
            <p:nvPr>
              <p:custDataLst>
                <p:tags r:id="rId116"/>
              </p:custDataLst>
            </p:nvPr>
          </p:nvSpPr>
          <p:spPr bwMode="auto">
            <a:xfrm>
              <a:off x="3532" y="2048"/>
              <a:ext cx="37" cy="30"/>
            </a:xfrm>
            <a:custGeom>
              <a:avLst/>
              <a:gdLst>
                <a:gd name="T0" fmla="*/ 34 w 43"/>
                <a:gd name="T1" fmla="*/ 34 h 35"/>
                <a:gd name="T2" fmla="*/ 25 w 43"/>
                <a:gd name="T3" fmla="*/ 34 h 35"/>
                <a:gd name="T4" fmla="*/ 25 w 43"/>
                <a:gd name="T5" fmla="*/ 25 h 35"/>
                <a:gd name="T6" fmla="*/ 18 w 43"/>
                <a:gd name="T7" fmla="*/ 25 h 35"/>
                <a:gd name="T8" fmla="*/ 18 w 43"/>
                <a:gd name="T9" fmla="*/ 17 h 35"/>
                <a:gd name="T10" fmla="*/ 0 w 43"/>
                <a:gd name="T11" fmla="*/ 9 h 35"/>
                <a:gd name="T12" fmla="*/ 0 w 43"/>
                <a:gd name="T13" fmla="*/ 0 h 35"/>
                <a:gd name="T14" fmla="*/ 9 w 43"/>
                <a:gd name="T15" fmla="*/ 0 h 35"/>
                <a:gd name="T16" fmla="*/ 34 w 43"/>
                <a:gd name="T17" fmla="*/ 0 h 35"/>
                <a:gd name="T18" fmla="*/ 42 w 43"/>
                <a:gd name="T19" fmla="*/ 9 h 35"/>
                <a:gd name="T20" fmla="*/ 42 w 43"/>
                <a:gd name="T21" fmla="*/ 25 h 35"/>
                <a:gd name="T22" fmla="*/ 34 w 43"/>
                <a:gd name="T23" fmla="*/ 25 h 35"/>
                <a:gd name="T24" fmla="*/ 34 w 43"/>
                <a:gd name="T25" fmla="*/ 34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5"/>
                <a:gd name="T41" fmla="*/ 43 w 4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5">
                  <a:moveTo>
                    <a:pt x="34" y="34"/>
                  </a:moveTo>
                  <a:lnTo>
                    <a:pt x="25" y="34"/>
                  </a:lnTo>
                  <a:lnTo>
                    <a:pt x="25" y="25"/>
                  </a:lnTo>
                  <a:lnTo>
                    <a:pt x="18" y="25"/>
                  </a:lnTo>
                  <a:lnTo>
                    <a:pt x="18" y="17"/>
                  </a:lnTo>
                  <a:lnTo>
                    <a:pt x="0" y="9"/>
                  </a:lnTo>
                  <a:lnTo>
                    <a:pt x="0" y="0"/>
                  </a:lnTo>
                  <a:lnTo>
                    <a:pt x="9" y="0"/>
                  </a:lnTo>
                  <a:lnTo>
                    <a:pt x="34" y="0"/>
                  </a:lnTo>
                  <a:lnTo>
                    <a:pt x="42" y="9"/>
                  </a:lnTo>
                  <a:lnTo>
                    <a:pt x="42" y="25"/>
                  </a:lnTo>
                  <a:lnTo>
                    <a:pt x="34" y="25"/>
                  </a:lnTo>
                  <a:lnTo>
                    <a:pt x="34" y="34"/>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57" name="Freeform 129"/>
            <p:cNvSpPr>
              <a:spLocks/>
            </p:cNvSpPr>
            <p:nvPr>
              <p:custDataLst>
                <p:tags r:id="rId117"/>
              </p:custDataLst>
            </p:nvPr>
          </p:nvSpPr>
          <p:spPr bwMode="auto">
            <a:xfrm>
              <a:off x="3561" y="2069"/>
              <a:ext cx="15" cy="15"/>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58" name="Freeform 130"/>
            <p:cNvSpPr>
              <a:spLocks/>
            </p:cNvSpPr>
            <p:nvPr>
              <p:custDataLst>
                <p:tags r:id="rId118"/>
              </p:custDataLst>
            </p:nvPr>
          </p:nvSpPr>
          <p:spPr bwMode="auto">
            <a:xfrm>
              <a:off x="3561" y="2069"/>
              <a:ext cx="15" cy="15"/>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59" name="Freeform 131"/>
            <p:cNvSpPr>
              <a:spLocks/>
            </p:cNvSpPr>
            <p:nvPr>
              <p:custDataLst>
                <p:tags r:id="rId119"/>
              </p:custDataLst>
            </p:nvPr>
          </p:nvSpPr>
          <p:spPr bwMode="auto">
            <a:xfrm>
              <a:off x="3658" y="1979"/>
              <a:ext cx="107" cy="106"/>
            </a:xfrm>
            <a:custGeom>
              <a:avLst/>
              <a:gdLst>
                <a:gd name="T0" fmla="*/ 105 w 122"/>
                <a:gd name="T1" fmla="*/ 122 h 123"/>
                <a:gd name="T2" fmla="*/ 114 w 122"/>
                <a:gd name="T3" fmla="*/ 105 h 123"/>
                <a:gd name="T4" fmla="*/ 121 w 122"/>
                <a:gd name="T5" fmla="*/ 97 h 123"/>
                <a:gd name="T6" fmla="*/ 114 w 122"/>
                <a:gd name="T7" fmla="*/ 56 h 123"/>
                <a:gd name="T8" fmla="*/ 121 w 122"/>
                <a:gd name="T9" fmla="*/ 40 h 123"/>
                <a:gd name="T10" fmla="*/ 114 w 122"/>
                <a:gd name="T11" fmla="*/ 25 h 123"/>
                <a:gd name="T12" fmla="*/ 105 w 122"/>
                <a:gd name="T13" fmla="*/ 15 h 123"/>
                <a:gd name="T14" fmla="*/ 89 w 122"/>
                <a:gd name="T15" fmla="*/ 15 h 123"/>
                <a:gd name="T16" fmla="*/ 65 w 122"/>
                <a:gd name="T17" fmla="*/ 9 h 123"/>
                <a:gd name="T18" fmla="*/ 65 w 122"/>
                <a:gd name="T19" fmla="*/ 15 h 123"/>
                <a:gd name="T20" fmla="*/ 57 w 122"/>
                <a:gd name="T21" fmla="*/ 15 h 123"/>
                <a:gd name="T22" fmla="*/ 49 w 122"/>
                <a:gd name="T23" fmla="*/ 0 h 123"/>
                <a:gd name="T24" fmla="*/ 0 w 122"/>
                <a:gd name="T25" fmla="*/ 25 h 123"/>
                <a:gd name="T26" fmla="*/ 9 w 122"/>
                <a:gd name="T27" fmla="*/ 80 h 123"/>
                <a:gd name="T28" fmla="*/ 17 w 122"/>
                <a:gd name="T29" fmla="*/ 89 h 123"/>
                <a:gd name="T30" fmla="*/ 34 w 122"/>
                <a:gd name="T31" fmla="*/ 97 h 123"/>
                <a:gd name="T32" fmla="*/ 40 w 122"/>
                <a:gd name="T33" fmla="*/ 97 h 123"/>
                <a:gd name="T34" fmla="*/ 57 w 122"/>
                <a:gd name="T35" fmla="*/ 114 h 123"/>
                <a:gd name="T36" fmla="*/ 65 w 122"/>
                <a:gd name="T37" fmla="*/ 114 h 123"/>
                <a:gd name="T38" fmla="*/ 74 w 122"/>
                <a:gd name="T39" fmla="*/ 122 h 123"/>
                <a:gd name="T40" fmla="*/ 89 w 122"/>
                <a:gd name="T41" fmla="*/ 114 h 123"/>
                <a:gd name="T42" fmla="*/ 105 w 122"/>
                <a:gd name="T43" fmla="*/ 122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
                <a:gd name="T67" fmla="*/ 0 h 123"/>
                <a:gd name="T68" fmla="*/ 122 w 122"/>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 h="123">
                  <a:moveTo>
                    <a:pt x="105" y="122"/>
                  </a:moveTo>
                  <a:lnTo>
                    <a:pt x="114" y="105"/>
                  </a:lnTo>
                  <a:lnTo>
                    <a:pt x="121" y="97"/>
                  </a:lnTo>
                  <a:lnTo>
                    <a:pt x="114" y="56"/>
                  </a:lnTo>
                  <a:lnTo>
                    <a:pt x="121" y="40"/>
                  </a:lnTo>
                  <a:lnTo>
                    <a:pt x="114" y="25"/>
                  </a:lnTo>
                  <a:lnTo>
                    <a:pt x="105" y="15"/>
                  </a:lnTo>
                  <a:lnTo>
                    <a:pt x="89" y="15"/>
                  </a:lnTo>
                  <a:lnTo>
                    <a:pt x="65" y="9"/>
                  </a:lnTo>
                  <a:lnTo>
                    <a:pt x="65" y="15"/>
                  </a:lnTo>
                  <a:lnTo>
                    <a:pt x="57" y="15"/>
                  </a:lnTo>
                  <a:lnTo>
                    <a:pt x="49" y="0"/>
                  </a:lnTo>
                  <a:lnTo>
                    <a:pt x="0" y="25"/>
                  </a:lnTo>
                  <a:lnTo>
                    <a:pt x="9" y="80"/>
                  </a:lnTo>
                  <a:lnTo>
                    <a:pt x="17" y="89"/>
                  </a:lnTo>
                  <a:lnTo>
                    <a:pt x="34" y="97"/>
                  </a:lnTo>
                  <a:lnTo>
                    <a:pt x="40" y="97"/>
                  </a:lnTo>
                  <a:lnTo>
                    <a:pt x="57" y="114"/>
                  </a:lnTo>
                  <a:lnTo>
                    <a:pt x="65" y="114"/>
                  </a:lnTo>
                  <a:lnTo>
                    <a:pt x="74" y="122"/>
                  </a:lnTo>
                  <a:lnTo>
                    <a:pt x="89" y="114"/>
                  </a:lnTo>
                  <a:lnTo>
                    <a:pt x="105" y="122"/>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60" name="Freeform 132"/>
            <p:cNvSpPr>
              <a:spLocks/>
            </p:cNvSpPr>
            <p:nvPr>
              <p:custDataLst>
                <p:tags r:id="rId120"/>
              </p:custDataLst>
            </p:nvPr>
          </p:nvSpPr>
          <p:spPr bwMode="auto">
            <a:xfrm>
              <a:off x="3568" y="1979"/>
              <a:ext cx="99" cy="133"/>
            </a:xfrm>
            <a:custGeom>
              <a:avLst/>
              <a:gdLst>
                <a:gd name="T0" fmla="*/ 64 w 115"/>
                <a:gd name="T1" fmla="*/ 25 h 155"/>
                <a:gd name="T2" fmla="*/ 97 w 115"/>
                <a:gd name="T3" fmla="*/ 9 h 155"/>
                <a:gd name="T4" fmla="*/ 97 w 115"/>
                <a:gd name="T5" fmla="*/ 15 h 155"/>
                <a:gd name="T6" fmla="*/ 89 w 115"/>
                <a:gd name="T7" fmla="*/ 15 h 155"/>
                <a:gd name="T8" fmla="*/ 105 w 115"/>
                <a:gd name="T9" fmla="*/ 25 h 155"/>
                <a:gd name="T10" fmla="*/ 114 w 115"/>
                <a:gd name="T11" fmla="*/ 80 h 155"/>
                <a:gd name="T12" fmla="*/ 105 w 115"/>
                <a:gd name="T13" fmla="*/ 80 h 155"/>
                <a:gd name="T14" fmla="*/ 89 w 115"/>
                <a:gd name="T15" fmla="*/ 89 h 155"/>
                <a:gd name="T16" fmla="*/ 73 w 115"/>
                <a:gd name="T17" fmla="*/ 97 h 155"/>
                <a:gd name="T18" fmla="*/ 82 w 115"/>
                <a:gd name="T19" fmla="*/ 114 h 155"/>
                <a:gd name="T20" fmla="*/ 97 w 115"/>
                <a:gd name="T21" fmla="*/ 130 h 155"/>
                <a:gd name="T22" fmla="*/ 89 w 115"/>
                <a:gd name="T23" fmla="*/ 137 h 155"/>
                <a:gd name="T24" fmla="*/ 89 w 115"/>
                <a:gd name="T25" fmla="*/ 146 h 155"/>
                <a:gd name="T26" fmla="*/ 57 w 115"/>
                <a:gd name="T27" fmla="*/ 154 h 155"/>
                <a:gd name="T28" fmla="*/ 42 w 115"/>
                <a:gd name="T29" fmla="*/ 154 h 155"/>
                <a:gd name="T30" fmla="*/ 17 w 115"/>
                <a:gd name="T31" fmla="*/ 154 h 155"/>
                <a:gd name="T32" fmla="*/ 23 w 115"/>
                <a:gd name="T33" fmla="*/ 130 h 155"/>
                <a:gd name="T34" fmla="*/ 0 w 115"/>
                <a:gd name="T35" fmla="*/ 114 h 155"/>
                <a:gd name="T36" fmla="*/ 0 w 115"/>
                <a:gd name="T37" fmla="*/ 105 h 155"/>
                <a:gd name="T38" fmla="*/ 0 w 115"/>
                <a:gd name="T39" fmla="*/ 89 h 155"/>
                <a:gd name="T40" fmla="*/ 0 w 115"/>
                <a:gd name="T41" fmla="*/ 65 h 155"/>
                <a:gd name="T42" fmla="*/ 8 w 115"/>
                <a:gd name="T43" fmla="*/ 56 h 155"/>
                <a:gd name="T44" fmla="*/ 17 w 115"/>
                <a:gd name="T45" fmla="*/ 33 h 155"/>
                <a:gd name="T46" fmla="*/ 32 w 115"/>
                <a:gd name="T47" fmla="*/ 33 h 155"/>
                <a:gd name="T48" fmla="*/ 42 w 115"/>
                <a:gd name="T49" fmla="*/ 15 h 155"/>
                <a:gd name="T50" fmla="*/ 32 w 115"/>
                <a:gd name="T51" fmla="*/ 15 h 155"/>
                <a:gd name="T52" fmla="*/ 42 w 115"/>
                <a:gd name="T53" fmla="*/ 9 h 155"/>
                <a:gd name="T54" fmla="*/ 32 w 115"/>
                <a:gd name="T55" fmla="*/ 0 h 155"/>
                <a:gd name="T56" fmla="*/ 42 w 115"/>
                <a:gd name="T57" fmla="*/ 0 h 155"/>
                <a:gd name="T58" fmla="*/ 48 w 115"/>
                <a:gd name="T59" fmla="*/ 0 h 155"/>
                <a:gd name="T60" fmla="*/ 48 w 115"/>
                <a:gd name="T61" fmla="*/ 9 h 155"/>
                <a:gd name="T62" fmla="*/ 64 w 115"/>
                <a:gd name="T63" fmla="*/ 15 h 155"/>
                <a:gd name="T64" fmla="*/ 57 w 115"/>
                <a:gd name="T65" fmla="*/ 25 h 155"/>
                <a:gd name="T66" fmla="*/ 64 w 115"/>
                <a:gd name="T67" fmla="*/ 25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155"/>
                <a:gd name="T104" fmla="*/ 115 w 115"/>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155">
                  <a:moveTo>
                    <a:pt x="64" y="25"/>
                  </a:moveTo>
                  <a:lnTo>
                    <a:pt x="97" y="9"/>
                  </a:lnTo>
                  <a:lnTo>
                    <a:pt x="97" y="15"/>
                  </a:lnTo>
                  <a:lnTo>
                    <a:pt x="89" y="15"/>
                  </a:lnTo>
                  <a:lnTo>
                    <a:pt x="105" y="25"/>
                  </a:lnTo>
                  <a:lnTo>
                    <a:pt x="114" y="80"/>
                  </a:lnTo>
                  <a:lnTo>
                    <a:pt x="105" y="80"/>
                  </a:lnTo>
                  <a:lnTo>
                    <a:pt x="89" y="89"/>
                  </a:lnTo>
                  <a:lnTo>
                    <a:pt x="73" y="97"/>
                  </a:lnTo>
                  <a:lnTo>
                    <a:pt x="82" y="114"/>
                  </a:lnTo>
                  <a:lnTo>
                    <a:pt x="97" y="130"/>
                  </a:lnTo>
                  <a:lnTo>
                    <a:pt x="89" y="137"/>
                  </a:lnTo>
                  <a:lnTo>
                    <a:pt x="89" y="146"/>
                  </a:lnTo>
                  <a:lnTo>
                    <a:pt x="57" y="154"/>
                  </a:lnTo>
                  <a:lnTo>
                    <a:pt x="42" y="154"/>
                  </a:lnTo>
                  <a:lnTo>
                    <a:pt x="17" y="154"/>
                  </a:lnTo>
                  <a:lnTo>
                    <a:pt x="23" y="130"/>
                  </a:lnTo>
                  <a:lnTo>
                    <a:pt x="0" y="114"/>
                  </a:lnTo>
                  <a:lnTo>
                    <a:pt x="0" y="105"/>
                  </a:lnTo>
                  <a:lnTo>
                    <a:pt x="0" y="89"/>
                  </a:lnTo>
                  <a:lnTo>
                    <a:pt x="0" y="65"/>
                  </a:lnTo>
                  <a:lnTo>
                    <a:pt x="8" y="56"/>
                  </a:lnTo>
                  <a:lnTo>
                    <a:pt x="17" y="33"/>
                  </a:lnTo>
                  <a:lnTo>
                    <a:pt x="32" y="33"/>
                  </a:lnTo>
                  <a:lnTo>
                    <a:pt x="42" y="15"/>
                  </a:lnTo>
                  <a:lnTo>
                    <a:pt x="32" y="15"/>
                  </a:lnTo>
                  <a:lnTo>
                    <a:pt x="42" y="9"/>
                  </a:lnTo>
                  <a:lnTo>
                    <a:pt x="32" y="0"/>
                  </a:lnTo>
                  <a:lnTo>
                    <a:pt x="42" y="0"/>
                  </a:lnTo>
                  <a:lnTo>
                    <a:pt x="48" y="0"/>
                  </a:lnTo>
                  <a:lnTo>
                    <a:pt x="48" y="9"/>
                  </a:lnTo>
                  <a:lnTo>
                    <a:pt x="64" y="15"/>
                  </a:lnTo>
                  <a:lnTo>
                    <a:pt x="57" y="25"/>
                  </a:lnTo>
                  <a:lnTo>
                    <a:pt x="64"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1248" name="Freeform 133"/>
            <p:cNvSpPr>
              <a:spLocks/>
            </p:cNvSpPr>
            <p:nvPr>
              <p:custDataLst>
                <p:tags r:id="rId121"/>
              </p:custDataLst>
            </p:nvPr>
          </p:nvSpPr>
          <p:spPr bwMode="auto">
            <a:xfrm>
              <a:off x="3605" y="2084"/>
              <a:ext cx="85" cy="43"/>
            </a:xfrm>
            <a:custGeom>
              <a:avLst/>
              <a:gdLst/>
              <a:ahLst/>
              <a:cxnLst>
                <a:cxn ang="0">
                  <a:pos x="0" y="32"/>
                </a:cxn>
                <a:cxn ang="0">
                  <a:pos x="15" y="32"/>
                </a:cxn>
                <a:cxn ang="0">
                  <a:pos x="47" y="24"/>
                </a:cxn>
                <a:cxn ang="0">
                  <a:pos x="47" y="15"/>
                </a:cxn>
                <a:cxn ang="0">
                  <a:pos x="55" y="8"/>
                </a:cxn>
                <a:cxn ang="0">
                  <a:pos x="72" y="8"/>
                </a:cxn>
                <a:cxn ang="0">
                  <a:pos x="72" y="0"/>
                </a:cxn>
                <a:cxn ang="0">
                  <a:pos x="97" y="8"/>
                </a:cxn>
                <a:cxn ang="0">
                  <a:pos x="97" y="24"/>
                </a:cxn>
                <a:cxn ang="0">
                  <a:pos x="87" y="40"/>
                </a:cxn>
                <a:cxn ang="0">
                  <a:pos x="55" y="48"/>
                </a:cxn>
                <a:cxn ang="0">
                  <a:pos x="40" y="40"/>
                </a:cxn>
                <a:cxn ang="0">
                  <a:pos x="15" y="40"/>
                </a:cxn>
                <a:cxn ang="0">
                  <a:pos x="6" y="40"/>
                </a:cxn>
                <a:cxn ang="0">
                  <a:pos x="0" y="32"/>
                </a:cxn>
              </a:cxnLst>
              <a:rect l="0" t="0" r="r" b="b"/>
              <a:pathLst>
                <a:path w="98" h="49">
                  <a:moveTo>
                    <a:pt x="0" y="32"/>
                  </a:moveTo>
                  <a:lnTo>
                    <a:pt x="15" y="32"/>
                  </a:lnTo>
                  <a:lnTo>
                    <a:pt x="47" y="24"/>
                  </a:lnTo>
                  <a:lnTo>
                    <a:pt x="47" y="15"/>
                  </a:lnTo>
                  <a:lnTo>
                    <a:pt x="55" y="8"/>
                  </a:lnTo>
                  <a:lnTo>
                    <a:pt x="72" y="8"/>
                  </a:lnTo>
                  <a:lnTo>
                    <a:pt x="72" y="0"/>
                  </a:lnTo>
                  <a:lnTo>
                    <a:pt x="97" y="8"/>
                  </a:lnTo>
                  <a:lnTo>
                    <a:pt x="97" y="24"/>
                  </a:lnTo>
                  <a:lnTo>
                    <a:pt x="87" y="40"/>
                  </a:lnTo>
                  <a:lnTo>
                    <a:pt x="55" y="48"/>
                  </a:lnTo>
                  <a:lnTo>
                    <a:pt x="40" y="40"/>
                  </a:lnTo>
                  <a:lnTo>
                    <a:pt x="15" y="40"/>
                  </a:lnTo>
                  <a:lnTo>
                    <a:pt x="6" y="40"/>
                  </a:lnTo>
                  <a:lnTo>
                    <a:pt x="0" y="32"/>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22662" name="Line 134"/>
            <p:cNvSpPr>
              <a:spLocks noChangeShapeType="1"/>
            </p:cNvSpPr>
            <p:nvPr>
              <p:custDataLst>
                <p:tags r:id="rId122"/>
              </p:custDataLst>
            </p:nvPr>
          </p:nvSpPr>
          <p:spPr bwMode="auto">
            <a:xfrm flipH="1" flipV="1">
              <a:off x="3605" y="2111"/>
              <a:ext cx="5" cy="8"/>
            </a:xfrm>
            <a:prstGeom prst="line">
              <a:avLst/>
            </a:prstGeom>
            <a:noFill/>
            <a:ln w="9525">
              <a:solidFill>
                <a:srgbClr val="B2B2B2"/>
              </a:solidFill>
              <a:round/>
              <a:headEnd type="none" w="sm" len="sm"/>
              <a:tailEnd type="none" w="sm" len="sm"/>
            </a:ln>
          </p:spPr>
          <p:txBody>
            <a:bodyPr wrap="none" anchor="ctr"/>
            <a:lstStyle/>
            <a:p>
              <a:endParaRPr lang="es-ES"/>
            </a:p>
          </p:txBody>
        </p:sp>
        <p:sp>
          <p:nvSpPr>
            <p:cNvPr id="22663" name="Freeform 135"/>
            <p:cNvSpPr>
              <a:spLocks/>
            </p:cNvSpPr>
            <p:nvPr>
              <p:custDataLst>
                <p:tags r:id="rId123"/>
              </p:custDataLst>
            </p:nvPr>
          </p:nvSpPr>
          <p:spPr bwMode="auto">
            <a:xfrm>
              <a:off x="3605" y="2111"/>
              <a:ext cx="14" cy="16"/>
            </a:xfrm>
            <a:custGeom>
              <a:avLst/>
              <a:gdLst>
                <a:gd name="T0" fmla="*/ 16 w 17"/>
                <a:gd name="T1" fmla="*/ 16 h 17"/>
                <a:gd name="T2" fmla="*/ 0 w 17"/>
                <a:gd name="T3" fmla="*/ 0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64" name="Line 136"/>
            <p:cNvSpPr>
              <a:spLocks noChangeShapeType="1"/>
            </p:cNvSpPr>
            <p:nvPr>
              <p:custDataLst>
                <p:tags r:id="rId124"/>
              </p:custDataLst>
            </p:nvPr>
          </p:nvSpPr>
          <p:spPr bwMode="auto">
            <a:xfrm flipH="1" flipV="1">
              <a:off x="3605" y="2111"/>
              <a:ext cx="5" cy="8"/>
            </a:xfrm>
            <a:prstGeom prst="line">
              <a:avLst/>
            </a:prstGeom>
            <a:noFill/>
            <a:ln w="9525">
              <a:solidFill>
                <a:srgbClr val="B2B2B2"/>
              </a:solidFill>
              <a:round/>
              <a:headEnd type="none" w="sm" len="sm"/>
              <a:tailEnd type="none" w="sm" len="sm"/>
            </a:ln>
          </p:spPr>
          <p:txBody>
            <a:bodyPr wrap="none" anchor="ctr"/>
            <a:lstStyle/>
            <a:p>
              <a:endParaRPr lang="es-ES"/>
            </a:p>
          </p:txBody>
        </p:sp>
        <p:sp>
          <p:nvSpPr>
            <p:cNvPr id="22665" name="Freeform 137"/>
            <p:cNvSpPr>
              <a:spLocks/>
            </p:cNvSpPr>
            <p:nvPr>
              <p:custDataLst>
                <p:tags r:id="rId125"/>
              </p:custDataLst>
            </p:nvPr>
          </p:nvSpPr>
          <p:spPr bwMode="auto">
            <a:xfrm>
              <a:off x="3605" y="2111"/>
              <a:ext cx="14" cy="16"/>
            </a:xfrm>
            <a:custGeom>
              <a:avLst/>
              <a:gdLst>
                <a:gd name="T0" fmla="*/ 16 w 17"/>
                <a:gd name="T1" fmla="*/ 16 h 17"/>
                <a:gd name="T2" fmla="*/ 0 w 17"/>
                <a:gd name="T3" fmla="*/ 0 h 17"/>
                <a:gd name="T4" fmla="*/ 16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66" name="Freeform 138"/>
            <p:cNvSpPr>
              <a:spLocks/>
            </p:cNvSpPr>
            <p:nvPr>
              <p:custDataLst>
                <p:tags r:id="rId126"/>
              </p:custDataLst>
            </p:nvPr>
          </p:nvSpPr>
          <p:spPr bwMode="auto">
            <a:xfrm>
              <a:off x="3568" y="2111"/>
              <a:ext cx="51" cy="29"/>
            </a:xfrm>
            <a:custGeom>
              <a:avLst/>
              <a:gdLst>
                <a:gd name="T0" fmla="*/ 17 w 58"/>
                <a:gd name="T1" fmla="*/ 32 h 33"/>
                <a:gd name="T2" fmla="*/ 32 w 58"/>
                <a:gd name="T3" fmla="*/ 23 h 33"/>
                <a:gd name="T4" fmla="*/ 42 w 58"/>
                <a:gd name="T5" fmla="*/ 23 h 33"/>
                <a:gd name="T6" fmla="*/ 42 w 58"/>
                <a:gd name="T7" fmla="*/ 16 h 33"/>
                <a:gd name="T8" fmla="*/ 48 w 58"/>
                <a:gd name="T9" fmla="*/ 23 h 33"/>
                <a:gd name="T10" fmla="*/ 57 w 58"/>
                <a:gd name="T11" fmla="*/ 8 h 33"/>
                <a:gd name="T12" fmla="*/ 48 w 58"/>
                <a:gd name="T13" fmla="*/ 8 h 33"/>
                <a:gd name="T14" fmla="*/ 42 w 58"/>
                <a:gd name="T15" fmla="*/ 0 h 33"/>
                <a:gd name="T16" fmla="*/ 17 w 58"/>
                <a:gd name="T17" fmla="*/ 0 h 33"/>
                <a:gd name="T18" fmla="*/ 8 w 58"/>
                <a:gd name="T19" fmla="*/ 0 h 33"/>
                <a:gd name="T20" fmla="*/ 0 w 58"/>
                <a:gd name="T21" fmla="*/ 16 h 33"/>
                <a:gd name="T22" fmla="*/ 0 w 58"/>
                <a:gd name="T23" fmla="*/ 23 h 33"/>
                <a:gd name="T24" fmla="*/ 8 w 58"/>
                <a:gd name="T25" fmla="*/ 16 h 33"/>
                <a:gd name="T26" fmla="*/ 8 w 58"/>
                <a:gd name="T27" fmla="*/ 32 h 33"/>
                <a:gd name="T28" fmla="*/ 17 w 58"/>
                <a:gd name="T29" fmla="*/ 32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33"/>
                <a:gd name="T47" fmla="*/ 58 w 58"/>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33">
                  <a:moveTo>
                    <a:pt x="17" y="32"/>
                  </a:moveTo>
                  <a:lnTo>
                    <a:pt x="32" y="23"/>
                  </a:lnTo>
                  <a:lnTo>
                    <a:pt x="42" y="23"/>
                  </a:lnTo>
                  <a:lnTo>
                    <a:pt x="42" y="16"/>
                  </a:lnTo>
                  <a:lnTo>
                    <a:pt x="48" y="23"/>
                  </a:lnTo>
                  <a:lnTo>
                    <a:pt x="57" y="8"/>
                  </a:lnTo>
                  <a:lnTo>
                    <a:pt x="48" y="8"/>
                  </a:lnTo>
                  <a:lnTo>
                    <a:pt x="42" y="0"/>
                  </a:lnTo>
                  <a:lnTo>
                    <a:pt x="17" y="0"/>
                  </a:lnTo>
                  <a:lnTo>
                    <a:pt x="8" y="0"/>
                  </a:lnTo>
                  <a:lnTo>
                    <a:pt x="0" y="16"/>
                  </a:lnTo>
                  <a:lnTo>
                    <a:pt x="0" y="23"/>
                  </a:lnTo>
                  <a:lnTo>
                    <a:pt x="8" y="16"/>
                  </a:lnTo>
                  <a:lnTo>
                    <a:pt x="8" y="32"/>
                  </a:lnTo>
                  <a:lnTo>
                    <a:pt x="17" y="32"/>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67" name="Freeform 139"/>
            <p:cNvSpPr>
              <a:spLocks/>
            </p:cNvSpPr>
            <p:nvPr>
              <p:custDataLst>
                <p:tags r:id="rId127"/>
              </p:custDataLst>
            </p:nvPr>
          </p:nvSpPr>
          <p:spPr bwMode="auto">
            <a:xfrm>
              <a:off x="3448" y="2048"/>
              <a:ext cx="142" cy="140"/>
            </a:xfrm>
            <a:custGeom>
              <a:avLst/>
              <a:gdLst>
                <a:gd name="T0" fmla="*/ 97 w 163"/>
                <a:gd name="T1" fmla="*/ 0 h 163"/>
                <a:gd name="T2" fmla="*/ 82 w 163"/>
                <a:gd name="T3" fmla="*/ 9 h 163"/>
                <a:gd name="T4" fmla="*/ 82 w 163"/>
                <a:gd name="T5" fmla="*/ 25 h 163"/>
                <a:gd name="T6" fmla="*/ 66 w 163"/>
                <a:gd name="T7" fmla="*/ 34 h 163"/>
                <a:gd name="T8" fmla="*/ 57 w 163"/>
                <a:gd name="T9" fmla="*/ 42 h 163"/>
                <a:gd name="T10" fmla="*/ 50 w 163"/>
                <a:gd name="T11" fmla="*/ 42 h 163"/>
                <a:gd name="T12" fmla="*/ 42 w 163"/>
                <a:gd name="T13" fmla="*/ 34 h 163"/>
                <a:gd name="T14" fmla="*/ 34 w 163"/>
                <a:gd name="T15" fmla="*/ 34 h 163"/>
                <a:gd name="T16" fmla="*/ 42 w 163"/>
                <a:gd name="T17" fmla="*/ 50 h 163"/>
                <a:gd name="T18" fmla="*/ 25 w 163"/>
                <a:gd name="T19" fmla="*/ 57 h 163"/>
                <a:gd name="T20" fmla="*/ 25 w 163"/>
                <a:gd name="T21" fmla="*/ 50 h 163"/>
                <a:gd name="T22" fmla="*/ 0 w 163"/>
                <a:gd name="T23" fmla="*/ 57 h 163"/>
                <a:gd name="T24" fmla="*/ 0 w 163"/>
                <a:gd name="T25" fmla="*/ 66 h 163"/>
                <a:gd name="T26" fmla="*/ 34 w 163"/>
                <a:gd name="T27" fmla="*/ 74 h 163"/>
                <a:gd name="T28" fmla="*/ 50 w 163"/>
                <a:gd name="T29" fmla="*/ 97 h 163"/>
                <a:gd name="T30" fmla="*/ 50 w 163"/>
                <a:gd name="T31" fmla="*/ 106 h 163"/>
                <a:gd name="T32" fmla="*/ 42 w 163"/>
                <a:gd name="T33" fmla="*/ 147 h 163"/>
                <a:gd name="T34" fmla="*/ 57 w 163"/>
                <a:gd name="T35" fmla="*/ 156 h 163"/>
                <a:gd name="T36" fmla="*/ 97 w 163"/>
                <a:gd name="T37" fmla="*/ 162 h 163"/>
                <a:gd name="T38" fmla="*/ 97 w 163"/>
                <a:gd name="T39" fmla="*/ 156 h 163"/>
                <a:gd name="T40" fmla="*/ 115 w 163"/>
                <a:gd name="T41" fmla="*/ 147 h 163"/>
                <a:gd name="T42" fmla="*/ 139 w 163"/>
                <a:gd name="T43" fmla="*/ 156 h 163"/>
                <a:gd name="T44" fmla="*/ 147 w 163"/>
                <a:gd name="T45" fmla="*/ 156 h 163"/>
                <a:gd name="T46" fmla="*/ 156 w 163"/>
                <a:gd name="T47" fmla="*/ 137 h 163"/>
                <a:gd name="T48" fmla="*/ 147 w 163"/>
                <a:gd name="T49" fmla="*/ 122 h 163"/>
                <a:gd name="T50" fmla="*/ 147 w 163"/>
                <a:gd name="T51" fmla="*/ 106 h 163"/>
                <a:gd name="T52" fmla="*/ 147 w 163"/>
                <a:gd name="T53" fmla="*/ 90 h 163"/>
                <a:gd name="T54" fmla="*/ 139 w 163"/>
                <a:gd name="T55" fmla="*/ 97 h 163"/>
                <a:gd name="T56" fmla="*/ 139 w 163"/>
                <a:gd name="T57" fmla="*/ 90 h 163"/>
                <a:gd name="T58" fmla="*/ 147 w 163"/>
                <a:gd name="T59" fmla="*/ 74 h 163"/>
                <a:gd name="T60" fmla="*/ 156 w 163"/>
                <a:gd name="T61" fmla="*/ 74 h 163"/>
                <a:gd name="T62" fmla="*/ 162 w 163"/>
                <a:gd name="T63" fmla="*/ 50 h 163"/>
                <a:gd name="T64" fmla="*/ 139 w 163"/>
                <a:gd name="T65" fmla="*/ 34 h 163"/>
                <a:gd name="T66" fmla="*/ 131 w 163"/>
                <a:gd name="T67" fmla="*/ 34 h 163"/>
                <a:gd name="T68" fmla="*/ 122 w 163"/>
                <a:gd name="T69" fmla="*/ 34 h 163"/>
                <a:gd name="T70" fmla="*/ 122 w 163"/>
                <a:gd name="T71" fmla="*/ 25 h 163"/>
                <a:gd name="T72" fmla="*/ 115 w 163"/>
                <a:gd name="T73" fmla="*/ 25 h 163"/>
                <a:gd name="T74" fmla="*/ 115 w 163"/>
                <a:gd name="T75" fmla="*/ 17 h 163"/>
                <a:gd name="T76" fmla="*/ 97 w 163"/>
                <a:gd name="T77" fmla="*/ 9 h 163"/>
                <a:gd name="T78" fmla="*/ 97 w 163"/>
                <a:gd name="T79" fmla="*/ 0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63"/>
                <a:gd name="T122" fmla="*/ 163 w 163"/>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63">
                  <a:moveTo>
                    <a:pt x="97" y="0"/>
                  </a:moveTo>
                  <a:lnTo>
                    <a:pt x="82" y="9"/>
                  </a:lnTo>
                  <a:lnTo>
                    <a:pt x="82" y="25"/>
                  </a:lnTo>
                  <a:lnTo>
                    <a:pt x="66" y="34"/>
                  </a:lnTo>
                  <a:lnTo>
                    <a:pt x="57" y="42"/>
                  </a:lnTo>
                  <a:lnTo>
                    <a:pt x="50" y="42"/>
                  </a:lnTo>
                  <a:lnTo>
                    <a:pt x="42" y="34"/>
                  </a:lnTo>
                  <a:lnTo>
                    <a:pt x="34" y="34"/>
                  </a:lnTo>
                  <a:lnTo>
                    <a:pt x="42" y="50"/>
                  </a:lnTo>
                  <a:lnTo>
                    <a:pt x="25" y="57"/>
                  </a:lnTo>
                  <a:lnTo>
                    <a:pt x="25" y="50"/>
                  </a:lnTo>
                  <a:lnTo>
                    <a:pt x="0" y="57"/>
                  </a:lnTo>
                  <a:lnTo>
                    <a:pt x="0" y="66"/>
                  </a:lnTo>
                  <a:lnTo>
                    <a:pt x="34" y="74"/>
                  </a:lnTo>
                  <a:lnTo>
                    <a:pt x="50" y="97"/>
                  </a:lnTo>
                  <a:lnTo>
                    <a:pt x="50" y="106"/>
                  </a:lnTo>
                  <a:lnTo>
                    <a:pt x="42" y="147"/>
                  </a:lnTo>
                  <a:lnTo>
                    <a:pt x="57" y="156"/>
                  </a:lnTo>
                  <a:lnTo>
                    <a:pt x="97" y="162"/>
                  </a:lnTo>
                  <a:lnTo>
                    <a:pt x="97" y="156"/>
                  </a:lnTo>
                  <a:lnTo>
                    <a:pt x="115" y="147"/>
                  </a:lnTo>
                  <a:lnTo>
                    <a:pt x="139" y="156"/>
                  </a:lnTo>
                  <a:lnTo>
                    <a:pt x="147" y="156"/>
                  </a:lnTo>
                  <a:lnTo>
                    <a:pt x="156" y="137"/>
                  </a:lnTo>
                  <a:lnTo>
                    <a:pt x="147" y="122"/>
                  </a:lnTo>
                  <a:lnTo>
                    <a:pt x="147" y="106"/>
                  </a:lnTo>
                  <a:lnTo>
                    <a:pt x="147" y="90"/>
                  </a:lnTo>
                  <a:lnTo>
                    <a:pt x="139" y="97"/>
                  </a:lnTo>
                  <a:lnTo>
                    <a:pt x="139" y="90"/>
                  </a:lnTo>
                  <a:lnTo>
                    <a:pt x="147" y="74"/>
                  </a:lnTo>
                  <a:lnTo>
                    <a:pt x="156" y="74"/>
                  </a:lnTo>
                  <a:lnTo>
                    <a:pt x="162" y="50"/>
                  </a:lnTo>
                  <a:lnTo>
                    <a:pt x="139" y="34"/>
                  </a:lnTo>
                  <a:lnTo>
                    <a:pt x="131" y="34"/>
                  </a:lnTo>
                  <a:lnTo>
                    <a:pt x="122" y="34"/>
                  </a:lnTo>
                  <a:lnTo>
                    <a:pt x="122" y="25"/>
                  </a:lnTo>
                  <a:lnTo>
                    <a:pt x="115" y="25"/>
                  </a:lnTo>
                  <a:lnTo>
                    <a:pt x="115" y="17"/>
                  </a:lnTo>
                  <a:lnTo>
                    <a:pt x="97" y="9"/>
                  </a:lnTo>
                  <a:lnTo>
                    <a:pt x="97"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1255" name="Freeform 140"/>
            <p:cNvSpPr>
              <a:spLocks/>
            </p:cNvSpPr>
            <p:nvPr>
              <p:custDataLst>
                <p:tags r:id="rId128"/>
              </p:custDataLst>
            </p:nvPr>
          </p:nvSpPr>
          <p:spPr bwMode="auto">
            <a:xfrm>
              <a:off x="3401" y="2166"/>
              <a:ext cx="132" cy="114"/>
            </a:xfrm>
            <a:custGeom>
              <a:avLst/>
              <a:gdLst/>
              <a:ahLst/>
              <a:cxnLst>
                <a:cxn ang="0">
                  <a:pos x="7" y="34"/>
                </a:cxn>
                <a:cxn ang="0">
                  <a:pos x="40" y="34"/>
                </a:cxn>
                <a:cxn ang="0">
                  <a:pos x="40" y="42"/>
                </a:cxn>
                <a:cxn ang="0">
                  <a:pos x="31" y="50"/>
                </a:cxn>
                <a:cxn ang="0">
                  <a:pos x="31" y="66"/>
                </a:cxn>
                <a:cxn ang="0">
                  <a:pos x="24" y="75"/>
                </a:cxn>
                <a:cxn ang="0">
                  <a:pos x="31" y="99"/>
                </a:cxn>
                <a:cxn ang="0">
                  <a:pos x="24" y="115"/>
                </a:cxn>
                <a:cxn ang="0">
                  <a:pos x="49" y="131"/>
                </a:cxn>
                <a:cxn ang="0">
                  <a:pos x="55" y="124"/>
                </a:cxn>
                <a:cxn ang="0">
                  <a:pos x="89" y="124"/>
                </a:cxn>
                <a:cxn ang="0">
                  <a:pos x="121" y="91"/>
                </a:cxn>
                <a:cxn ang="0">
                  <a:pos x="112" y="75"/>
                </a:cxn>
                <a:cxn ang="0">
                  <a:pos x="129" y="50"/>
                </a:cxn>
                <a:cxn ang="0">
                  <a:pos x="152" y="34"/>
                </a:cxn>
                <a:cxn ang="0">
                  <a:pos x="152" y="25"/>
                </a:cxn>
                <a:cxn ang="0">
                  <a:pos x="112" y="19"/>
                </a:cxn>
                <a:cxn ang="0">
                  <a:pos x="97" y="10"/>
                </a:cxn>
                <a:cxn ang="0">
                  <a:pos x="89" y="10"/>
                </a:cxn>
                <a:cxn ang="0">
                  <a:pos x="72" y="10"/>
                </a:cxn>
                <a:cxn ang="0">
                  <a:pos x="64" y="10"/>
                </a:cxn>
                <a:cxn ang="0">
                  <a:pos x="15" y="0"/>
                </a:cxn>
                <a:cxn ang="0">
                  <a:pos x="7" y="10"/>
                </a:cxn>
                <a:cxn ang="0">
                  <a:pos x="0" y="10"/>
                </a:cxn>
                <a:cxn ang="0">
                  <a:pos x="0" y="19"/>
                </a:cxn>
                <a:cxn ang="0">
                  <a:pos x="7" y="34"/>
                </a:cxn>
              </a:cxnLst>
              <a:rect l="0" t="0" r="r" b="b"/>
              <a:pathLst>
                <a:path w="153" h="132">
                  <a:moveTo>
                    <a:pt x="7" y="34"/>
                  </a:moveTo>
                  <a:lnTo>
                    <a:pt x="40" y="34"/>
                  </a:lnTo>
                  <a:lnTo>
                    <a:pt x="40" y="42"/>
                  </a:lnTo>
                  <a:lnTo>
                    <a:pt x="31" y="50"/>
                  </a:lnTo>
                  <a:lnTo>
                    <a:pt x="31" y="66"/>
                  </a:lnTo>
                  <a:lnTo>
                    <a:pt x="24" y="75"/>
                  </a:lnTo>
                  <a:lnTo>
                    <a:pt x="31" y="99"/>
                  </a:lnTo>
                  <a:lnTo>
                    <a:pt x="24" y="115"/>
                  </a:lnTo>
                  <a:lnTo>
                    <a:pt x="49" y="131"/>
                  </a:lnTo>
                  <a:lnTo>
                    <a:pt x="55" y="124"/>
                  </a:lnTo>
                  <a:lnTo>
                    <a:pt x="89" y="124"/>
                  </a:lnTo>
                  <a:lnTo>
                    <a:pt x="121" y="91"/>
                  </a:lnTo>
                  <a:lnTo>
                    <a:pt x="112" y="75"/>
                  </a:lnTo>
                  <a:lnTo>
                    <a:pt x="129" y="50"/>
                  </a:lnTo>
                  <a:lnTo>
                    <a:pt x="152" y="34"/>
                  </a:lnTo>
                  <a:lnTo>
                    <a:pt x="152" y="25"/>
                  </a:lnTo>
                  <a:lnTo>
                    <a:pt x="112" y="19"/>
                  </a:lnTo>
                  <a:lnTo>
                    <a:pt x="97" y="10"/>
                  </a:lnTo>
                  <a:lnTo>
                    <a:pt x="89" y="10"/>
                  </a:lnTo>
                  <a:lnTo>
                    <a:pt x="72" y="10"/>
                  </a:lnTo>
                  <a:lnTo>
                    <a:pt x="64" y="10"/>
                  </a:lnTo>
                  <a:lnTo>
                    <a:pt x="15" y="0"/>
                  </a:lnTo>
                  <a:lnTo>
                    <a:pt x="7" y="10"/>
                  </a:lnTo>
                  <a:lnTo>
                    <a:pt x="0" y="10"/>
                  </a:lnTo>
                  <a:lnTo>
                    <a:pt x="0" y="19"/>
                  </a:lnTo>
                  <a:lnTo>
                    <a:pt x="7" y="34"/>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1256" name="Freeform 141"/>
            <p:cNvSpPr>
              <a:spLocks/>
            </p:cNvSpPr>
            <p:nvPr>
              <p:custDataLst>
                <p:tags r:id="rId129"/>
              </p:custDataLst>
            </p:nvPr>
          </p:nvSpPr>
          <p:spPr bwMode="auto">
            <a:xfrm>
              <a:off x="3401" y="2195"/>
              <a:ext cx="35" cy="72"/>
            </a:xfrm>
            <a:custGeom>
              <a:avLst/>
              <a:gdLst/>
              <a:ahLst/>
              <a:cxnLst>
                <a:cxn ang="0">
                  <a:pos x="24" y="81"/>
                </a:cxn>
                <a:cxn ang="0">
                  <a:pos x="31" y="65"/>
                </a:cxn>
                <a:cxn ang="0">
                  <a:pos x="24" y="41"/>
                </a:cxn>
                <a:cxn ang="0">
                  <a:pos x="31" y="32"/>
                </a:cxn>
                <a:cxn ang="0">
                  <a:pos x="31" y="16"/>
                </a:cxn>
                <a:cxn ang="0">
                  <a:pos x="40" y="8"/>
                </a:cxn>
                <a:cxn ang="0">
                  <a:pos x="40" y="0"/>
                </a:cxn>
                <a:cxn ang="0">
                  <a:pos x="7" y="0"/>
                </a:cxn>
                <a:cxn ang="0">
                  <a:pos x="7" y="16"/>
                </a:cxn>
                <a:cxn ang="0">
                  <a:pos x="0" y="57"/>
                </a:cxn>
                <a:cxn ang="0">
                  <a:pos x="7" y="57"/>
                </a:cxn>
                <a:cxn ang="0">
                  <a:pos x="0" y="81"/>
                </a:cxn>
                <a:cxn ang="0">
                  <a:pos x="24" y="81"/>
                </a:cxn>
              </a:cxnLst>
              <a:rect l="0" t="0" r="r" b="b"/>
              <a:pathLst>
                <a:path w="41" h="82">
                  <a:moveTo>
                    <a:pt x="24" y="81"/>
                  </a:moveTo>
                  <a:lnTo>
                    <a:pt x="31" y="65"/>
                  </a:lnTo>
                  <a:lnTo>
                    <a:pt x="24" y="41"/>
                  </a:lnTo>
                  <a:lnTo>
                    <a:pt x="31" y="32"/>
                  </a:lnTo>
                  <a:lnTo>
                    <a:pt x="31" y="16"/>
                  </a:lnTo>
                  <a:lnTo>
                    <a:pt x="40" y="8"/>
                  </a:lnTo>
                  <a:lnTo>
                    <a:pt x="40" y="0"/>
                  </a:lnTo>
                  <a:lnTo>
                    <a:pt x="7" y="0"/>
                  </a:lnTo>
                  <a:lnTo>
                    <a:pt x="7" y="16"/>
                  </a:lnTo>
                  <a:lnTo>
                    <a:pt x="0" y="57"/>
                  </a:lnTo>
                  <a:lnTo>
                    <a:pt x="7" y="57"/>
                  </a:lnTo>
                  <a:lnTo>
                    <a:pt x="0" y="81"/>
                  </a:lnTo>
                  <a:lnTo>
                    <a:pt x="24" y="81"/>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22670" name="Freeform 142"/>
            <p:cNvSpPr>
              <a:spLocks/>
            </p:cNvSpPr>
            <p:nvPr>
              <p:custDataLst>
                <p:tags r:id="rId130"/>
              </p:custDataLst>
            </p:nvPr>
          </p:nvSpPr>
          <p:spPr bwMode="auto">
            <a:xfrm>
              <a:off x="3575" y="2119"/>
              <a:ext cx="134" cy="134"/>
            </a:xfrm>
            <a:custGeom>
              <a:avLst/>
              <a:gdLst>
                <a:gd name="T0" fmla="*/ 9 w 155"/>
                <a:gd name="T1" fmla="*/ 55 h 155"/>
                <a:gd name="T2" fmla="*/ 24 w 155"/>
                <a:gd name="T3" fmla="*/ 49 h 155"/>
                <a:gd name="T4" fmla="*/ 40 w 155"/>
                <a:gd name="T5" fmla="*/ 55 h 155"/>
                <a:gd name="T6" fmla="*/ 56 w 155"/>
                <a:gd name="T7" fmla="*/ 80 h 155"/>
                <a:gd name="T8" fmla="*/ 65 w 155"/>
                <a:gd name="T9" fmla="*/ 80 h 155"/>
                <a:gd name="T10" fmla="*/ 74 w 155"/>
                <a:gd name="T11" fmla="*/ 97 h 155"/>
                <a:gd name="T12" fmla="*/ 89 w 155"/>
                <a:gd name="T13" fmla="*/ 105 h 155"/>
                <a:gd name="T14" fmla="*/ 106 w 155"/>
                <a:gd name="T15" fmla="*/ 121 h 155"/>
                <a:gd name="T16" fmla="*/ 114 w 155"/>
                <a:gd name="T17" fmla="*/ 121 h 155"/>
                <a:gd name="T18" fmla="*/ 121 w 155"/>
                <a:gd name="T19" fmla="*/ 146 h 155"/>
                <a:gd name="T20" fmla="*/ 114 w 155"/>
                <a:gd name="T21" fmla="*/ 154 h 155"/>
                <a:gd name="T22" fmla="*/ 121 w 155"/>
                <a:gd name="T23" fmla="*/ 154 h 155"/>
                <a:gd name="T24" fmla="*/ 131 w 155"/>
                <a:gd name="T25" fmla="*/ 146 h 155"/>
                <a:gd name="T26" fmla="*/ 131 w 155"/>
                <a:gd name="T27" fmla="*/ 137 h 155"/>
                <a:gd name="T28" fmla="*/ 131 w 155"/>
                <a:gd name="T29" fmla="*/ 130 h 155"/>
                <a:gd name="T30" fmla="*/ 131 w 155"/>
                <a:gd name="T31" fmla="*/ 114 h 155"/>
                <a:gd name="T32" fmla="*/ 146 w 155"/>
                <a:gd name="T33" fmla="*/ 130 h 155"/>
                <a:gd name="T34" fmla="*/ 154 w 155"/>
                <a:gd name="T35" fmla="*/ 121 h 155"/>
                <a:gd name="T36" fmla="*/ 114 w 155"/>
                <a:gd name="T37" fmla="*/ 97 h 155"/>
                <a:gd name="T38" fmla="*/ 121 w 155"/>
                <a:gd name="T39" fmla="*/ 89 h 155"/>
                <a:gd name="T40" fmla="*/ 114 w 155"/>
                <a:gd name="T41" fmla="*/ 89 h 155"/>
                <a:gd name="T42" fmla="*/ 97 w 155"/>
                <a:gd name="T43" fmla="*/ 80 h 155"/>
                <a:gd name="T44" fmla="*/ 89 w 155"/>
                <a:gd name="T45" fmla="*/ 65 h 155"/>
                <a:gd name="T46" fmla="*/ 74 w 155"/>
                <a:gd name="T47" fmla="*/ 49 h 155"/>
                <a:gd name="T48" fmla="*/ 74 w 155"/>
                <a:gd name="T49" fmla="*/ 24 h 155"/>
                <a:gd name="T50" fmla="*/ 89 w 155"/>
                <a:gd name="T51" fmla="*/ 24 h 155"/>
                <a:gd name="T52" fmla="*/ 89 w 155"/>
                <a:gd name="T53" fmla="*/ 15 h 155"/>
                <a:gd name="T54" fmla="*/ 89 w 155"/>
                <a:gd name="T55" fmla="*/ 8 h 155"/>
                <a:gd name="T56" fmla="*/ 74 w 155"/>
                <a:gd name="T57" fmla="*/ 0 h 155"/>
                <a:gd name="T58" fmla="*/ 49 w 155"/>
                <a:gd name="T59" fmla="*/ 0 h 155"/>
                <a:gd name="T60" fmla="*/ 40 w 155"/>
                <a:gd name="T61" fmla="*/ 15 h 155"/>
                <a:gd name="T62" fmla="*/ 34 w 155"/>
                <a:gd name="T63" fmla="*/ 8 h 155"/>
                <a:gd name="T64" fmla="*/ 34 w 155"/>
                <a:gd name="T65" fmla="*/ 15 h 155"/>
                <a:gd name="T66" fmla="*/ 24 w 155"/>
                <a:gd name="T67" fmla="*/ 15 h 155"/>
                <a:gd name="T68" fmla="*/ 9 w 155"/>
                <a:gd name="T69" fmla="*/ 24 h 155"/>
                <a:gd name="T70" fmla="*/ 0 w 155"/>
                <a:gd name="T71" fmla="*/ 24 h 155"/>
                <a:gd name="T72" fmla="*/ 0 w 155"/>
                <a:gd name="T73" fmla="*/ 40 h 155"/>
                <a:gd name="T74" fmla="*/ 9 w 155"/>
                <a:gd name="T75" fmla="*/ 55 h 1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5"/>
                <a:gd name="T115" fmla="*/ 0 h 155"/>
                <a:gd name="T116" fmla="*/ 155 w 155"/>
                <a:gd name="T117" fmla="*/ 155 h 1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5" h="155">
                  <a:moveTo>
                    <a:pt x="9" y="55"/>
                  </a:moveTo>
                  <a:lnTo>
                    <a:pt x="24" y="49"/>
                  </a:lnTo>
                  <a:lnTo>
                    <a:pt x="40" y="55"/>
                  </a:lnTo>
                  <a:lnTo>
                    <a:pt x="56" y="80"/>
                  </a:lnTo>
                  <a:lnTo>
                    <a:pt x="65" y="80"/>
                  </a:lnTo>
                  <a:lnTo>
                    <a:pt x="74" y="97"/>
                  </a:lnTo>
                  <a:lnTo>
                    <a:pt x="89" y="105"/>
                  </a:lnTo>
                  <a:lnTo>
                    <a:pt x="106" y="121"/>
                  </a:lnTo>
                  <a:lnTo>
                    <a:pt x="114" y="121"/>
                  </a:lnTo>
                  <a:lnTo>
                    <a:pt x="121" y="146"/>
                  </a:lnTo>
                  <a:lnTo>
                    <a:pt x="114" y="154"/>
                  </a:lnTo>
                  <a:lnTo>
                    <a:pt x="121" y="154"/>
                  </a:lnTo>
                  <a:lnTo>
                    <a:pt x="131" y="146"/>
                  </a:lnTo>
                  <a:lnTo>
                    <a:pt x="131" y="137"/>
                  </a:lnTo>
                  <a:lnTo>
                    <a:pt x="131" y="130"/>
                  </a:lnTo>
                  <a:lnTo>
                    <a:pt x="131" y="114"/>
                  </a:lnTo>
                  <a:lnTo>
                    <a:pt x="146" y="130"/>
                  </a:lnTo>
                  <a:lnTo>
                    <a:pt x="154" y="121"/>
                  </a:lnTo>
                  <a:lnTo>
                    <a:pt x="114" y="97"/>
                  </a:lnTo>
                  <a:lnTo>
                    <a:pt x="121" y="89"/>
                  </a:lnTo>
                  <a:lnTo>
                    <a:pt x="114" y="89"/>
                  </a:lnTo>
                  <a:lnTo>
                    <a:pt x="97" y="80"/>
                  </a:lnTo>
                  <a:lnTo>
                    <a:pt x="89" y="65"/>
                  </a:lnTo>
                  <a:lnTo>
                    <a:pt x="74" y="49"/>
                  </a:lnTo>
                  <a:lnTo>
                    <a:pt x="74" y="24"/>
                  </a:lnTo>
                  <a:lnTo>
                    <a:pt x="89" y="24"/>
                  </a:lnTo>
                  <a:lnTo>
                    <a:pt x="89" y="15"/>
                  </a:lnTo>
                  <a:lnTo>
                    <a:pt x="89" y="8"/>
                  </a:lnTo>
                  <a:lnTo>
                    <a:pt x="74" y="0"/>
                  </a:lnTo>
                  <a:lnTo>
                    <a:pt x="49" y="0"/>
                  </a:lnTo>
                  <a:lnTo>
                    <a:pt x="40" y="15"/>
                  </a:lnTo>
                  <a:lnTo>
                    <a:pt x="34" y="8"/>
                  </a:lnTo>
                  <a:lnTo>
                    <a:pt x="34" y="15"/>
                  </a:lnTo>
                  <a:lnTo>
                    <a:pt x="24" y="15"/>
                  </a:lnTo>
                  <a:lnTo>
                    <a:pt x="9" y="24"/>
                  </a:lnTo>
                  <a:lnTo>
                    <a:pt x="0" y="24"/>
                  </a:lnTo>
                  <a:lnTo>
                    <a:pt x="0" y="40"/>
                  </a:lnTo>
                  <a:lnTo>
                    <a:pt x="9" y="5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71" name="Freeform 143"/>
            <p:cNvSpPr>
              <a:spLocks/>
            </p:cNvSpPr>
            <p:nvPr>
              <p:custDataLst>
                <p:tags r:id="rId131"/>
              </p:custDataLst>
            </p:nvPr>
          </p:nvSpPr>
          <p:spPr bwMode="auto">
            <a:xfrm>
              <a:off x="3722" y="2097"/>
              <a:ext cx="106" cy="78"/>
            </a:xfrm>
            <a:custGeom>
              <a:avLst/>
              <a:gdLst>
                <a:gd name="T0" fmla="*/ 15 w 122"/>
                <a:gd name="T1" fmla="*/ 65 h 91"/>
                <a:gd name="T2" fmla="*/ 31 w 122"/>
                <a:gd name="T3" fmla="*/ 65 h 91"/>
                <a:gd name="T4" fmla="*/ 31 w 122"/>
                <a:gd name="T5" fmla="*/ 74 h 91"/>
                <a:gd name="T6" fmla="*/ 40 w 122"/>
                <a:gd name="T7" fmla="*/ 80 h 91"/>
                <a:gd name="T8" fmla="*/ 47 w 122"/>
                <a:gd name="T9" fmla="*/ 80 h 91"/>
                <a:gd name="T10" fmla="*/ 72 w 122"/>
                <a:gd name="T11" fmla="*/ 90 h 91"/>
                <a:gd name="T12" fmla="*/ 89 w 122"/>
                <a:gd name="T13" fmla="*/ 74 h 91"/>
                <a:gd name="T14" fmla="*/ 112 w 122"/>
                <a:gd name="T15" fmla="*/ 80 h 91"/>
                <a:gd name="T16" fmla="*/ 112 w 122"/>
                <a:gd name="T17" fmla="*/ 74 h 91"/>
                <a:gd name="T18" fmla="*/ 121 w 122"/>
                <a:gd name="T19" fmla="*/ 65 h 91"/>
                <a:gd name="T20" fmla="*/ 121 w 122"/>
                <a:gd name="T21" fmla="*/ 58 h 91"/>
                <a:gd name="T22" fmla="*/ 105 w 122"/>
                <a:gd name="T23" fmla="*/ 58 h 91"/>
                <a:gd name="T24" fmla="*/ 105 w 122"/>
                <a:gd name="T25" fmla="*/ 49 h 91"/>
                <a:gd name="T26" fmla="*/ 105 w 122"/>
                <a:gd name="T27" fmla="*/ 25 h 91"/>
                <a:gd name="T28" fmla="*/ 89 w 122"/>
                <a:gd name="T29" fmla="*/ 0 h 91"/>
                <a:gd name="T30" fmla="*/ 80 w 122"/>
                <a:gd name="T31" fmla="*/ 0 h 91"/>
                <a:gd name="T32" fmla="*/ 65 w 122"/>
                <a:gd name="T33" fmla="*/ 9 h 91"/>
                <a:gd name="T34" fmla="*/ 55 w 122"/>
                <a:gd name="T35" fmla="*/ 9 h 91"/>
                <a:gd name="T36" fmla="*/ 31 w 122"/>
                <a:gd name="T37" fmla="*/ 9 h 91"/>
                <a:gd name="T38" fmla="*/ 24 w 122"/>
                <a:gd name="T39" fmla="*/ 9 h 91"/>
                <a:gd name="T40" fmla="*/ 15 w 122"/>
                <a:gd name="T41" fmla="*/ 40 h 91"/>
                <a:gd name="T42" fmla="*/ 0 w 122"/>
                <a:gd name="T43" fmla="*/ 40 h 91"/>
                <a:gd name="T44" fmla="*/ 15 w 122"/>
                <a:gd name="T45" fmla="*/ 65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2"/>
                <a:gd name="T70" fmla="*/ 0 h 91"/>
                <a:gd name="T71" fmla="*/ 122 w 122"/>
                <a:gd name="T72" fmla="*/ 91 h 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2" h="91">
                  <a:moveTo>
                    <a:pt x="15" y="65"/>
                  </a:moveTo>
                  <a:lnTo>
                    <a:pt x="31" y="65"/>
                  </a:lnTo>
                  <a:lnTo>
                    <a:pt x="31" y="74"/>
                  </a:lnTo>
                  <a:lnTo>
                    <a:pt x="40" y="80"/>
                  </a:lnTo>
                  <a:lnTo>
                    <a:pt x="47" y="80"/>
                  </a:lnTo>
                  <a:lnTo>
                    <a:pt x="72" y="90"/>
                  </a:lnTo>
                  <a:lnTo>
                    <a:pt x="89" y="74"/>
                  </a:lnTo>
                  <a:lnTo>
                    <a:pt x="112" y="80"/>
                  </a:lnTo>
                  <a:lnTo>
                    <a:pt x="112" y="74"/>
                  </a:lnTo>
                  <a:lnTo>
                    <a:pt x="121" y="65"/>
                  </a:lnTo>
                  <a:lnTo>
                    <a:pt x="121" y="58"/>
                  </a:lnTo>
                  <a:lnTo>
                    <a:pt x="105" y="58"/>
                  </a:lnTo>
                  <a:lnTo>
                    <a:pt x="105" y="49"/>
                  </a:lnTo>
                  <a:lnTo>
                    <a:pt x="105" y="25"/>
                  </a:lnTo>
                  <a:lnTo>
                    <a:pt x="89" y="0"/>
                  </a:lnTo>
                  <a:lnTo>
                    <a:pt x="80" y="0"/>
                  </a:lnTo>
                  <a:lnTo>
                    <a:pt x="65" y="9"/>
                  </a:lnTo>
                  <a:lnTo>
                    <a:pt x="55" y="9"/>
                  </a:lnTo>
                  <a:lnTo>
                    <a:pt x="31" y="9"/>
                  </a:lnTo>
                  <a:lnTo>
                    <a:pt x="24" y="9"/>
                  </a:lnTo>
                  <a:lnTo>
                    <a:pt x="15" y="40"/>
                  </a:lnTo>
                  <a:lnTo>
                    <a:pt x="0" y="40"/>
                  </a:lnTo>
                  <a:lnTo>
                    <a:pt x="15" y="65"/>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72" name="Freeform 144"/>
            <p:cNvSpPr>
              <a:spLocks/>
            </p:cNvSpPr>
            <p:nvPr>
              <p:custDataLst>
                <p:tags r:id="rId132"/>
              </p:custDataLst>
            </p:nvPr>
          </p:nvSpPr>
          <p:spPr bwMode="auto">
            <a:xfrm>
              <a:off x="3722" y="2202"/>
              <a:ext cx="71" cy="57"/>
            </a:xfrm>
            <a:custGeom>
              <a:avLst/>
              <a:gdLst>
                <a:gd name="T0" fmla="*/ 15 w 81"/>
                <a:gd name="T1" fmla="*/ 8 h 66"/>
                <a:gd name="T2" fmla="*/ 40 w 81"/>
                <a:gd name="T3" fmla="*/ 0 h 66"/>
                <a:gd name="T4" fmla="*/ 55 w 81"/>
                <a:gd name="T5" fmla="*/ 0 h 66"/>
                <a:gd name="T6" fmla="*/ 72 w 81"/>
                <a:gd name="T7" fmla="*/ 8 h 66"/>
                <a:gd name="T8" fmla="*/ 80 w 81"/>
                <a:gd name="T9" fmla="*/ 0 h 66"/>
                <a:gd name="T10" fmla="*/ 72 w 81"/>
                <a:gd name="T11" fmla="*/ 17 h 66"/>
                <a:gd name="T12" fmla="*/ 55 w 81"/>
                <a:gd name="T13" fmla="*/ 8 h 66"/>
                <a:gd name="T14" fmla="*/ 47 w 81"/>
                <a:gd name="T15" fmla="*/ 17 h 66"/>
                <a:gd name="T16" fmla="*/ 47 w 81"/>
                <a:gd name="T17" fmla="*/ 24 h 66"/>
                <a:gd name="T18" fmla="*/ 40 w 81"/>
                <a:gd name="T19" fmla="*/ 24 h 66"/>
                <a:gd name="T20" fmla="*/ 31 w 81"/>
                <a:gd name="T21" fmla="*/ 17 h 66"/>
                <a:gd name="T22" fmla="*/ 31 w 81"/>
                <a:gd name="T23" fmla="*/ 24 h 66"/>
                <a:gd name="T24" fmla="*/ 40 w 81"/>
                <a:gd name="T25" fmla="*/ 40 h 66"/>
                <a:gd name="T26" fmla="*/ 55 w 81"/>
                <a:gd name="T27" fmla="*/ 57 h 66"/>
                <a:gd name="T28" fmla="*/ 47 w 81"/>
                <a:gd name="T29" fmla="*/ 57 h 66"/>
                <a:gd name="T30" fmla="*/ 47 w 81"/>
                <a:gd name="T31" fmla="*/ 65 h 66"/>
                <a:gd name="T32" fmla="*/ 31 w 81"/>
                <a:gd name="T33" fmla="*/ 57 h 66"/>
                <a:gd name="T34" fmla="*/ 15 w 81"/>
                <a:gd name="T35" fmla="*/ 57 h 66"/>
                <a:gd name="T36" fmla="*/ 0 w 81"/>
                <a:gd name="T37" fmla="*/ 33 h 66"/>
                <a:gd name="T38" fmla="*/ 15 w 81"/>
                <a:gd name="T39" fmla="*/ 17 h 66"/>
                <a:gd name="T40" fmla="*/ 15 w 81"/>
                <a:gd name="T41" fmla="*/ 8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66"/>
                <a:gd name="T65" fmla="*/ 81 w 8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66">
                  <a:moveTo>
                    <a:pt x="15" y="8"/>
                  </a:moveTo>
                  <a:lnTo>
                    <a:pt x="40" y="0"/>
                  </a:lnTo>
                  <a:lnTo>
                    <a:pt x="55" y="0"/>
                  </a:lnTo>
                  <a:lnTo>
                    <a:pt x="72" y="8"/>
                  </a:lnTo>
                  <a:lnTo>
                    <a:pt x="80" y="0"/>
                  </a:lnTo>
                  <a:lnTo>
                    <a:pt x="72" y="17"/>
                  </a:lnTo>
                  <a:lnTo>
                    <a:pt x="55" y="8"/>
                  </a:lnTo>
                  <a:lnTo>
                    <a:pt x="47" y="17"/>
                  </a:lnTo>
                  <a:lnTo>
                    <a:pt x="47" y="24"/>
                  </a:lnTo>
                  <a:lnTo>
                    <a:pt x="40" y="24"/>
                  </a:lnTo>
                  <a:lnTo>
                    <a:pt x="31" y="17"/>
                  </a:lnTo>
                  <a:lnTo>
                    <a:pt x="31" y="24"/>
                  </a:lnTo>
                  <a:lnTo>
                    <a:pt x="40" y="40"/>
                  </a:lnTo>
                  <a:lnTo>
                    <a:pt x="55" y="57"/>
                  </a:lnTo>
                  <a:lnTo>
                    <a:pt x="47" y="57"/>
                  </a:lnTo>
                  <a:lnTo>
                    <a:pt x="47" y="65"/>
                  </a:lnTo>
                  <a:lnTo>
                    <a:pt x="31" y="57"/>
                  </a:lnTo>
                  <a:lnTo>
                    <a:pt x="15" y="57"/>
                  </a:lnTo>
                  <a:lnTo>
                    <a:pt x="0" y="33"/>
                  </a:lnTo>
                  <a:lnTo>
                    <a:pt x="15" y="17"/>
                  </a:lnTo>
                  <a:lnTo>
                    <a:pt x="15" y="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73" name="Freeform 145"/>
            <p:cNvSpPr>
              <a:spLocks/>
            </p:cNvSpPr>
            <p:nvPr>
              <p:custDataLst>
                <p:tags r:id="rId133"/>
              </p:custDataLst>
            </p:nvPr>
          </p:nvSpPr>
          <p:spPr bwMode="auto">
            <a:xfrm>
              <a:off x="3890" y="2265"/>
              <a:ext cx="86" cy="64"/>
            </a:xfrm>
            <a:custGeom>
              <a:avLst/>
              <a:gdLst>
                <a:gd name="T0" fmla="*/ 0 w 98"/>
                <a:gd name="T1" fmla="*/ 72 h 73"/>
                <a:gd name="T2" fmla="*/ 8 w 98"/>
                <a:gd name="T3" fmla="*/ 66 h 73"/>
                <a:gd name="T4" fmla="*/ 17 w 98"/>
                <a:gd name="T5" fmla="*/ 49 h 73"/>
                <a:gd name="T6" fmla="*/ 8 w 98"/>
                <a:gd name="T7" fmla="*/ 41 h 73"/>
                <a:gd name="T8" fmla="*/ 8 w 98"/>
                <a:gd name="T9" fmla="*/ 16 h 73"/>
                <a:gd name="T10" fmla="*/ 17 w 98"/>
                <a:gd name="T11" fmla="*/ 16 h 73"/>
                <a:gd name="T12" fmla="*/ 17 w 98"/>
                <a:gd name="T13" fmla="*/ 9 h 73"/>
                <a:gd name="T14" fmla="*/ 42 w 98"/>
                <a:gd name="T15" fmla="*/ 0 h 73"/>
                <a:gd name="T16" fmla="*/ 48 w 98"/>
                <a:gd name="T17" fmla="*/ 9 h 73"/>
                <a:gd name="T18" fmla="*/ 73 w 98"/>
                <a:gd name="T19" fmla="*/ 0 h 73"/>
                <a:gd name="T20" fmla="*/ 97 w 98"/>
                <a:gd name="T21" fmla="*/ 0 h 73"/>
                <a:gd name="T22" fmla="*/ 82 w 98"/>
                <a:gd name="T23" fmla="*/ 9 h 73"/>
                <a:gd name="T24" fmla="*/ 73 w 98"/>
                <a:gd name="T25" fmla="*/ 41 h 73"/>
                <a:gd name="T26" fmla="*/ 48 w 98"/>
                <a:gd name="T27" fmla="*/ 56 h 73"/>
                <a:gd name="T28" fmla="*/ 42 w 98"/>
                <a:gd name="T29" fmla="*/ 56 h 73"/>
                <a:gd name="T30" fmla="*/ 17 w 98"/>
                <a:gd name="T31" fmla="*/ 72 h 73"/>
                <a:gd name="T32" fmla="*/ 0 w 98"/>
                <a:gd name="T33" fmla="*/ 72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73"/>
                <a:gd name="T53" fmla="*/ 98 w 98"/>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73">
                  <a:moveTo>
                    <a:pt x="0" y="72"/>
                  </a:moveTo>
                  <a:lnTo>
                    <a:pt x="8" y="66"/>
                  </a:lnTo>
                  <a:lnTo>
                    <a:pt x="17" y="49"/>
                  </a:lnTo>
                  <a:lnTo>
                    <a:pt x="8" y="41"/>
                  </a:lnTo>
                  <a:lnTo>
                    <a:pt x="8" y="16"/>
                  </a:lnTo>
                  <a:lnTo>
                    <a:pt x="17" y="16"/>
                  </a:lnTo>
                  <a:lnTo>
                    <a:pt x="17" y="9"/>
                  </a:lnTo>
                  <a:lnTo>
                    <a:pt x="42" y="0"/>
                  </a:lnTo>
                  <a:lnTo>
                    <a:pt x="48" y="9"/>
                  </a:lnTo>
                  <a:lnTo>
                    <a:pt x="73" y="0"/>
                  </a:lnTo>
                  <a:lnTo>
                    <a:pt x="97" y="0"/>
                  </a:lnTo>
                  <a:lnTo>
                    <a:pt x="82" y="9"/>
                  </a:lnTo>
                  <a:lnTo>
                    <a:pt x="73" y="41"/>
                  </a:lnTo>
                  <a:lnTo>
                    <a:pt x="48" y="56"/>
                  </a:lnTo>
                  <a:lnTo>
                    <a:pt x="42" y="56"/>
                  </a:lnTo>
                  <a:lnTo>
                    <a:pt x="17" y="72"/>
                  </a:lnTo>
                  <a:lnTo>
                    <a:pt x="0" y="72"/>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74" name="Freeform 146"/>
            <p:cNvSpPr>
              <a:spLocks/>
            </p:cNvSpPr>
            <p:nvPr>
              <p:custDataLst>
                <p:tags r:id="rId134"/>
              </p:custDataLst>
            </p:nvPr>
          </p:nvSpPr>
          <p:spPr bwMode="auto">
            <a:xfrm>
              <a:off x="3884" y="2314"/>
              <a:ext cx="50" cy="56"/>
            </a:xfrm>
            <a:custGeom>
              <a:avLst/>
              <a:gdLst>
                <a:gd name="T0" fmla="*/ 56 w 57"/>
                <a:gd name="T1" fmla="*/ 16 h 66"/>
                <a:gd name="T2" fmla="*/ 56 w 57"/>
                <a:gd name="T3" fmla="*/ 0 h 66"/>
                <a:gd name="T4" fmla="*/ 50 w 57"/>
                <a:gd name="T5" fmla="*/ 0 h 66"/>
                <a:gd name="T6" fmla="*/ 25 w 57"/>
                <a:gd name="T7" fmla="*/ 16 h 66"/>
                <a:gd name="T8" fmla="*/ 8 w 57"/>
                <a:gd name="T9" fmla="*/ 16 h 66"/>
                <a:gd name="T10" fmla="*/ 8 w 57"/>
                <a:gd name="T11" fmla="*/ 25 h 66"/>
                <a:gd name="T12" fmla="*/ 8 w 57"/>
                <a:gd name="T13" fmla="*/ 41 h 66"/>
                <a:gd name="T14" fmla="*/ 0 w 57"/>
                <a:gd name="T15" fmla="*/ 65 h 66"/>
                <a:gd name="T16" fmla="*/ 16 w 57"/>
                <a:gd name="T17" fmla="*/ 65 h 66"/>
                <a:gd name="T18" fmla="*/ 25 w 57"/>
                <a:gd name="T19" fmla="*/ 57 h 66"/>
                <a:gd name="T20" fmla="*/ 31 w 57"/>
                <a:gd name="T21" fmla="*/ 57 h 66"/>
                <a:gd name="T22" fmla="*/ 41 w 57"/>
                <a:gd name="T23" fmla="*/ 41 h 66"/>
                <a:gd name="T24" fmla="*/ 31 w 57"/>
                <a:gd name="T25" fmla="*/ 34 h 66"/>
                <a:gd name="T26" fmla="*/ 56 w 57"/>
                <a:gd name="T27" fmla="*/ 16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66"/>
                <a:gd name="T44" fmla="*/ 57 w 57"/>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66">
                  <a:moveTo>
                    <a:pt x="56" y="16"/>
                  </a:moveTo>
                  <a:lnTo>
                    <a:pt x="56" y="0"/>
                  </a:lnTo>
                  <a:lnTo>
                    <a:pt x="50" y="0"/>
                  </a:lnTo>
                  <a:lnTo>
                    <a:pt x="25" y="16"/>
                  </a:lnTo>
                  <a:lnTo>
                    <a:pt x="8" y="16"/>
                  </a:lnTo>
                  <a:lnTo>
                    <a:pt x="8" y="25"/>
                  </a:lnTo>
                  <a:lnTo>
                    <a:pt x="8" y="41"/>
                  </a:lnTo>
                  <a:lnTo>
                    <a:pt x="0" y="65"/>
                  </a:lnTo>
                  <a:lnTo>
                    <a:pt x="16" y="65"/>
                  </a:lnTo>
                  <a:lnTo>
                    <a:pt x="25" y="57"/>
                  </a:lnTo>
                  <a:lnTo>
                    <a:pt x="31" y="57"/>
                  </a:lnTo>
                  <a:lnTo>
                    <a:pt x="41" y="41"/>
                  </a:lnTo>
                  <a:lnTo>
                    <a:pt x="31" y="34"/>
                  </a:lnTo>
                  <a:lnTo>
                    <a:pt x="56"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75" name="Freeform 147"/>
            <p:cNvSpPr>
              <a:spLocks/>
            </p:cNvSpPr>
            <p:nvPr>
              <p:custDataLst>
                <p:tags r:id="rId135"/>
              </p:custDataLst>
            </p:nvPr>
          </p:nvSpPr>
          <p:spPr bwMode="auto">
            <a:xfrm>
              <a:off x="3890" y="2301"/>
              <a:ext cx="16" cy="23"/>
            </a:xfrm>
            <a:custGeom>
              <a:avLst/>
              <a:gdLst>
                <a:gd name="T0" fmla="*/ 8 w 18"/>
                <a:gd name="T1" fmla="*/ 25 h 26"/>
                <a:gd name="T2" fmla="*/ 0 w 18"/>
                <a:gd name="T3" fmla="*/ 25 h 26"/>
                <a:gd name="T4" fmla="*/ 8 w 18"/>
                <a:gd name="T5" fmla="*/ 0 h 26"/>
                <a:gd name="T6" fmla="*/ 17 w 18"/>
                <a:gd name="T7" fmla="*/ 8 h 26"/>
                <a:gd name="T8" fmla="*/ 8 w 18"/>
                <a:gd name="T9" fmla="*/ 25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8" y="25"/>
                  </a:moveTo>
                  <a:lnTo>
                    <a:pt x="0" y="25"/>
                  </a:lnTo>
                  <a:lnTo>
                    <a:pt x="8" y="0"/>
                  </a:lnTo>
                  <a:lnTo>
                    <a:pt x="17" y="8"/>
                  </a:lnTo>
                  <a:lnTo>
                    <a:pt x="8"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76" name="Freeform 148"/>
            <p:cNvSpPr>
              <a:spLocks/>
            </p:cNvSpPr>
            <p:nvPr>
              <p:custDataLst>
                <p:tags r:id="rId136"/>
              </p:custDataLst>
            </p:nvPr>
          </p:nvSpPr>
          <p:spPr bwMode="auto">
            <a:xfrm>
              <a:off x="3890" y="2301"/>
              <a:ext cx="16" cy="23"/>
            </a:xfrm>
            <a:custGeom>
              <a:avLst/>
              <a:gdLst>
                <a:gd name="T0" fmla="*/ 8 w 18"/>
                <a:gd name="T1" fmla="*/ 25 h 26"/>
                <a:gd name="T2" fmla="*/ 0 w 18"/>
                <a:gd name="T3" fmla="*/ 25 h 26"/>
                <a:gd name="T4" fmla="*/ 8 w 18"/>
                <a:gd name="T5" fmla="*/ 0 h 26"/>
                <a:gd name="T6" fmla="*/ 17 w 18"/>
                <a:gd name="T7" fmla="*/ 8 h 26"/>
                <a:gd name="T8" fmla="*/ 8 w 18"/>
                <a:gd name="T9" fmla="*/ 25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8" y="25"/>
                  </a:moveTo>
                  <a:lnTo>
                    <a:pt x="0" y="25"/>
                  </a:lnTo>
                  <a:lnTo>
                    <a:pt x="8" y="0"/>
                  </a:lnTo>
                  <a:lnTo>
                    <a:pt x="17" y="8"/>
                  </a:lnTo>
                  <a:lnTo>
                    <a:pt x="8" y="25"/>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77" name="Freeform 149"/>
            <p:cNvSpPr>
              <a:spLocks/>
            </p:cNvSpPr>
            <p:nvPr>
              <p:custDataLst>
                <p:tags r:id="rId137"/>
              </p:custDataLst>
            </p:nvPr>
          </p:nvSpPr>
          <p:spPr bwMode="auto">
            <a:xfrm>
              <a:off x="3876" y="2323"/>
              <a:ext cx="22" cy="47"/>
            </a:xfrm>
            <a:custGeom>
              <a:avLst/>
              <a:gdLst>
                <a:gd name="T0" fmla="*/ 17 w 26"/>
                <a:gd name="T1" fmla="*/ 6 h 56"/>
                <a:gd name="T2" fmla="*/ 17 w 26"/>
                <a:gd name="T3" fmla="*/ 15 h 56"/>
                <a:gd name="T4" fmla="*/ 17 w 26"/>
                <a:gd name="T5" fmla="*/ 31 h 56"/>
                <a:gd name="T6" fmla="*/ 9 w 26"/>
                <a:gd name="T7" fmla="*/ 55 h 56"/>
                <a:gd name="T8" fmla="*/ 0 w 26"/>
                <a:gd name="T9" fmla="*/ 24 h 56"/>
                <a:gd name="T10" fmla="*/ 9 w 26"/>
                <a:gd name="T11" fmla="*/ 15 h 56"/>
                <a:gd name="T12" fmla="*/ 17 w 26"/>
                <a:gd name="T13" fmla="*/ 0 h 56"/>
                <a:gd name="T14" fmla="*/ 25 w 26"/>
                <a:gd name="T15" fmla="*/ 0 h 56"/>
                <a:gd name="T16" fmla="*/ 17 w 26"/>
                <a:gd name="T17" fmla="*/ 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17" y="6"/>
                  </a:moveTo>
                  <a:lnTo>
                    <a:pt x="17" y="15"/>
                  </a:lnTo>
                  <a:lnTo>
                    <a:pt x="17" y="31"/>
                  </a:lnTo>
                  <a:lnTo>
                    <a:pt x="9" y="55"/>
                  </a:lnTo>
                  <a:lnTo>
                    <a:pt x="0" y="24"/>
                  </a:lnTo>
                  <a:lnTo>
                    <a:pt x="9" y="15"/>
                  </a:lnTo>
                  <a:lnTo>
                    <a:pt x="17" y="0"/>
                  </a:lnTo>
                  <a:lnTo>
                    <a:pt x="25" y="0"/>
                  </a:lnTo>
                  <a:lnTo>
                    <a:pt x="17" y="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78" name="Freeform 150"/>
            <p:cNvSpPr>
              <a:spLocks/>
            </p:cNvSpPr>
            <p:nvPr>
              <p:custDataLst>
                <p:tags r:id="rId138"/>
              </p:custDataLst>
            </p:nvPr>
          </p:nvSpPr>
          <p:spPr bwMode="auto">
            <a:xfrm>
              <a:off x="3876" y="2323"/>
              <a:ext cx="22" cy="47"/>
            </a:xfrm>
            <a:custGeom>
              <a:avLst/>
              <a:gdLst>
                <a:gd name="T0" fmla="*/ 17 w 26"/>
                <a:gd name="T1" fmla="*/ 6 h 56"/>
                <a:gd name="T2" fmla="*/ 17 w 26"/>
                <a:gd name="T3" fmla="*/ 15 h 56"/>
                <a:gd name="T4" fmla="*/ 17 w 26"/>
                <a:gd name="T5" fmla="*/ 31 h 56"/>
                <a:gd name="T6" fmla="*/ 9 w 26"/>
                <a:gd name="T7" fmla="*/ 55 h 56"/>
                <a:gd name="T8" fmla="*/ 0 w 26"/>
                <a:gd name="T9" fmla="*/ 24 h 56"/>
                <a:gd name="T10" fmla="*/ 9 w 26"/>
                <a:gd name="T11" fmla="*/ 15 h 56"/>
                <a:gd name="T12" fmla="*/ 17 w 26"/>
                <a:gd name="T13" fmla="*/ 0 h 56"/>
                <a:gd name="T14" fmla="*/ 25 w 26"/>
                <a:gd name="T15" fmla="*/ 0 h 56"/>
                <a:gd name="T16" fmla="*/ 17 w 26"/>
                <a:gd name="T17" fmla="*/ 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17" y="6"/>
                  </a:moveTo>
                  <a:lnTo>
                    <a:pt x="17" y="15"/>
                  </a:lnTo>
                  <a:lnTo>
                    <a:pt x="17" y="31"/>
                  </a:lnTo>
                  <a:lnTo>
                    <a:pt x="9" y="55"/>
                  </a:lnTo>
                  <a:lnTo>
                    <a:pt x="0" y="24"/>
                  </a:lnTo>
                  <a:lnTo>
                    <a:pt x="9" y="15"/>
                  </a:lnTo>
                  <a:lnTo>
                    <a:pt x="17" y="0"/>
                  </a:lnTo>
                  <a:lnTo>
                    <a:pt x="25" y="0"/>
                  </a:lnTo>
                  <a:lnTo>
                    <a:pt x="17" y="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79" name="Freeform 151"/>
            <p:cNvSpPr>
              <a:spLocks/>
            </p:cNvSpPr>
            <p:nvPr>
              <p:custDataLst>
                <p:tags r:id="rId139"/>
              </p:custDataLst>
            </p:nvPr>
          </p:nvSpPr>
          <p:spPr bwMode="auto">
            <a:xfrm>
              <a:off x="3933" y="2259"/>
              <a:ext cx="106" cy="111"/>
            </a:xfrm>
            <a:custGeom>
              <a:avLst/>
              <a:gdLst>
                <a:gd name="T0" fmla="*/ 74 w 123"/>
                <a:gd name="T1" fmla="*/ 8 h 130"/>
                <a:gd name="T2" fmla="*/ 81 w 123"/>
                <a:gd name="T3" fmla="*/ 24 h 130"/>
                <a:gd name="T4" fmla="*/ 90 w 123"/>
                <a:gd name="T5" fmla="*/ 24 h 130"/>
                <a:gd name="T6" fmla="*/ 90 w 123"/>
                <a:gd name="T7" fmla="*/ 40 h 130"/>
                <a:gd name="T8" fmla="*/ 81 w 123"/>
                <a:gd name="T9" fmla="*/ 57 h 130"/>
                <a:gd name="T10" fmla="*/ 90 w 123"/>
                <a:gd name="T11" fmla="*/ 74 h 130"/>
                <a:gd name="T12" fmla="*/ 106 w 123"/>
                <a:gd name="T13" fmla="*/ 80 h 130"/>
                <a:gd name="T14" fmla="*/ 114 w 123"/>
                <a:gd name="T15" fmla="*/ 105 h 130"/>
                <a:gd name="T16" fmla="*/ 122 w 123"/>
                <a:gd name="T17" fmla="*/ 114 h 130"/>
                <a:gd name="T18" fmla="*/ 122 w 123"/>
                <a:gd name="T19" fmla="*/ 121 h 130"/>
                <a:gd name="T20" fmla="*/ 106 w 123"/>
                <a:gd name="T21" fmla="*/ 121 h 130"/>
                <a:gd name="T22" fmla="*/ 97 w 123"/>
                <a:gd name="T23" fmla="*/ 129 h 130"/>
                <a:gd name="T24" fmla="*/ 81 w 123"/>
                <a:gd name="T25" fmla="*/ 121 h 130"/>
                <a:gd name="T26" fmla="*/ 74 w 123"/>
                <a:gd name="T27" fmla="*/ 129 h 130"/>
                <a:gd name="T28" fmla="*/ 57 w 123"/>
                <a:gd name="T29" fmla="*/ 121 h 130"/>
                <a:gd name="T30" fmla="*/ 57 w 123"/>
                <a:gd name="T31" fmla="*/ 114 h 130"/>
                <a:gd name="T32" fmla="*/ 49 w 123"/>
                <a:gd name="T33" fmla="*/ 105 h 130"/>
                <a:gd name="T34" fmla="*/ 25 w 123"/>
                <a:gd name="T35" fmla="*/ 89 h 130"/>
                <a:gd name="T36" fmla="*/ 0 w 123"/>
                <a:gd name="T37" fmla="*/ 80 h 130"/>
                <a:gd name="T38" fmla="*/ 0 w 123"/>
                <a:gd name="T39" fmla="*/ 64 h 130"/>
                <a:gd name="T40" fmla="*/ 25 w 123"/>
                <a:gd name="T41" fmla="*/ 49 h 130"/>
                <a:gd name="T42" fmla="*/ 34 w 123"/>
                <a:gd name="T43" fmla="*/ 17 h 130"/>
                <a:gd name="T44" fmla="*/ 49 w 123"/>
                <a:gd name="T45" fmla="*/ 8 h 130"/>
                <a:gd name="T46" fmla="*/ 49 w 123"/>
                <a:gd name="T47" fmla="*/ 0 h 130"/>
                <a:gd name="T48" fmla="*/ 74 w 123"/>
                <a:gd name="T49" fmla="*/ 8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130"/>
                <a:gd name="T77" fmla="*/ 123 w 123"/>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130">
                  <a:moveTo>
                    <a:pt x="74" y="8"/>
                  </a:moveTo>
                  <a:lnTo>
                    <a:pt x="81" y="24"/>
                  </a:lnTo>
                  <a:lnTo>
                    <a:pt x="90" y="24"/>
                  </a:lnTo>
                  <a:lnTo>
                    <a:pt x="90" y="40"/>
                  </a:lnTo>
                  <a:lnTo>
                    <a:pt x="81" y="57"/>
                  </a:lnTo>
                  <a:lnTo>
                    <a:pt x="90" y="74"/>
                  </a:lnTo>
                  <a:lnTo>
                    <a:pt x="106" y="80"/>
                  </a:lnTo>
                  <a:lnTo>
                    <a:pt x="114" y="105"/>
                  </a:lnTo>
                  <a:lnTo>
                    <a:pt x="122" y="114"/>
                  </a:lnTo>
                  <a:lnTo>
                    <a:pt x="122" y="121"/>
                  </a:lnTo>
                  <a:lnTo>
                    <a:pt x="106" y="121"/>
                  </a:lnTo>
                  <a:lnTo>
                    <a:pt x="97" y="129"/>
                  </a:lnTo>
                  <a:lnTo>
                    <a:pt x="81" y="121"/>
                  </a:lnTo>
                  <a:lnTo>
                    <a:pt x="74" y="129"/>
                  </a:lnTo>
                  <a:lnTo>
                    <a:pt x="57" y="121"/>
                  </a:lnTo>
                  <a:lnTo>
                    <a:pt x="57" y="114"/>
                  </a:lnTo>
                  <a:lnTo>
                    <a:pt x="49" y="105"/>
                  </a:lnTo>
                  <a:lnTo>
                    <a:pt x="25" y="89"/>
                  </a:lnTo>
                  <a:lnTo>
                    <a:pt x="0" y="80"/>
                  </a:lnTo>
                  <a:lnTo>
                    <a:pt x="0" y="64"/>
                  </a:lnTo>
                  <a:lnTo>
                    <a:pt x="25" y="49"/>
                  </a:lnTo>
                  <a:lnTo>
                    <a:pt x="34" y="17"/>
                  </a:lnTo>
                  <a:lnTo>
                    <a:pt x="49" y="8"/>
                  </a:lnTo>
                  <a:lnTo>
                    <a:pt x="49" y="0"/>
                  </a:lnTo>
                  <a:lnTo>
                    <a:pt x="74" y="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80" name="Freeform 152"/>
            <p:cNvSpPr>
              <a:spLocks/>
            </p:cNvSpPr>
            <p:nvPr>
              <p:custDataLst>
                <p:tags r:id="rId140"/>
              </p:custDataLst>
            </p:nvPr>
          </p:nvSpPr>
          <p:spPr bwMode="auto">
            <a:xfrm>
              <a:off x="3996" y="2363"/>
              <a:ext cx="21" cy="16"/>
            </a:xfrm>
            <a:custGeom>
              <a:avLst/>
              <a:gdLst>
                <a:gd name="T0" fmla="*/ 0 w 24"/>
                <a:gd name="T1" fmla="*/ 8 h 17"/>
                <a:gd name="T2" fmla="*/ 7 w 24"/>
                <a:gd name="T3" fmla="*/ 0 h 17"/>
                <a:gd name="T4" fmla="*/ 23 w 24"/>
                <a:gd name="T5" fmla="*/ 8 h 17"/>
                <a:gd name="T6" fmla="*/ 7 w 24"/>
                <a:gd name="T7" fmla="*/ 16 h 17"/>
                <a:gd name="T8" fmla="*/ 0 w 24"/>
                <a:gd name="T9" fmla="*/ 8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8"/>
                  </a:moveTo>
                  <a:lnTo>
                    <a:pt x="7" y="0"/>
                  </a:lnTo>
                  <a:lnTo>
                    <a:pt x="23" y="8"/>
                  </a:lnTo>
                  <a:lnTo>
                    <a:pt x="7" y="16"/>
                  </a:lnTo>
                  <a:lnTo>
                    <a:pt x="0" y="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81" name="Freeform 153"/>
            <p:cNvSpPr>
              <a:spLocks/>
            </p:cNvSpPr>
            <p:nvPr>
              <p:custDataLst>
                <p:tags r:id="rId141"/>
              </p:custDataLst>
            </p:nvPr>
          </p:nvSpPr>
          <p:spPr bwMode="auto">
            <a:xfrm>
              <a:off x="3996" y="2363"/>
              <a:ext cx="21" cy="16"/>
            </a:xfrm>
            <a:custGeom>
              <a:avLst/>
              <a:gdLst>
                <a:gd name="T0" fmla="*/ 0 w 24"/>
                <a:gd name="T1" fmla="*/ 8 h 17"/>
                <a:gd name="T2" fmla="*/ 7 w 24"/>
                <a:gd name="T3" fmla="*/ 0 h 17"/>
                <a:gd name="T4" fmla="*/ 23 w 24"/>
                <a:gd name="T5" fmla="*/ 8 h 17"/>
                <a:gd name="T6" fmla="*/ 7 w 24"/>
                <a:gd name="T7" fmla="*/ 16 h 17"/>
                <a:gd name="T8" fmla="*/ 0 w 24"/>
                <a:gd name="T9" fmla="*/ 8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8"/>
                  </a:moveTo>
                  <a:lnTo>
                    <a:pt x="7" y="0"/>
                  </a:lnTo>
                  <a:lnTo>
                    <a:pt x="23" y="8"/>
                  </a:lnTo>
                  <a:lnTo>
                    <a:pt x="7" y="16"/>
                  </a:lnTo>
                  <a:lnTo>
                    <a:pt x="0" y="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82" name="Freeform 154"/>
            <p:cNvSpPr>
              <a:spLocks/>
            </p:cNvSpPr>
            <p:nvPr>
              <p:custDataLst>
                <p:tags r:id="rId142"/>
              </p:custDataLst>
            </p:nvPr>
          </p:nvSpPr>
          <p:spPr bwMode="auto">
            <a:xfrm>
              <a:off x="4017" y="2363"/>
              <a:ext cx="22" cy="16"/>
            </a:xfrm>
            <a:custGeom>
              <a:avLst/>
              <a:gdLst>
                <a:gd name="T0" fmla="*/ 0 w 26"/>
                <a:gd name="T1" fmla="*/ 8 h 17"/>
                <a:gd name="T2" fmla="*/ 9 w 26"/>
                <a:gd name="T3" fmla="*/ 0 h 17"/>
                <a:gd name="T4" fmla="*/ 25 w 26"/>
                <a:gd name="T5" fmla="*/ 0 h 17"/>
                <a:gd name="T6" fmla="*/ 17 w 26"/>
                <a:gd name="T7" fmla="*/ 8 h 17"/>
                <a:gd name="T8" fmla="*/ 25 w 26"/>
                <a:gd name="T9" fmla="*/ 16 h 17"/>
                <a:gd name="T10" fmla="*/ 0 w 26"/>
                <a:gd name="T11" fmla="*/ 8 h 17"/>
                <a:gd name="T12" fmla="*/ 0 60000 65536"/>
                <a:gd name="T13" fmla="*/ 0 60000 65536"/>
                <a:gd name="T14" fmla="*/ 0 60000 65536"/>
                <a:gd name="T15" fmla="*/ 0 60000 65536"/>
                <a:gd name="T16" fmla="*/ 0 60000 65536"/>
                <a:gd name="T17" fmla="*/ 0 60000 65536"/>
                <a:gd name="T18" fmla="*/ 0 w 26"/>
                <a:gd name="T19" fmla="*/ 0 h 17"/>
                <a:gd name="T20" fmla="*/ 26 w 2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6" h="17">
                  <a:moveTo>
                    <a:pt x="0" y="8"/>
                  </a:moveTo>
                  <a:lnTo>
                    <a:pt x="9" y="0"/>
                  </a:lnTo>
                  <a:lnTo>
                    <a:pt x="25" y="0"/>
                  </a:lnTo>
                  <a:lnTo>
                    <a:pt x="17" y="8"/>
                  </a:lnTo>
                  <a:lnTo>
                    <a:pt x="25" y="16"/>
                  </a:lnTo>
                  <a:lnTo>
                    <a:pt x="0" y="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83" name="Freeform 155"/>
            <p:cNvSpPr>
              <a:spLocks/>
            </p:cNvSpPr>
            <p:nvPr>
              <p:custDataLst>
                <p:tags r:id="rId143"/>
              </p:custDataLst>
            </p:nvPr>
          </p:nvSpPr>
          <p:spPr bwMode="auto">
            <a:xfrm>
              <a:off x="4017" y="2363"/>
              <a:ext cx="22" cy="16"/>
            </a:xfrm>
            <a:custGeom>
              <a:avLst/>
              <a:gdLst>
                <a:gd name="T0" fmla="*/ 0 w 26"/>
                <a:gd name="T1" fmla="*/ 8 h 17"/>
                <a:gd name="T2" fmla="*/ 9 w 26"/>
                <a:gd name="T3" fmla="*/ 0 h 17"/>
                <a:gd name="T4" fmla="*/ 25 w 26"/>
                <a:gd name="T5" fmla="*/ 0 h 17"/>
                <a:gd name="T6" fmla="*/ 17 w 26"/>
                <a:gd name="T7" fmla="*/ 8 h 17"/>
                <a:gd name="T8" fmla="*/ 25 w 26"/>
                <a:gd name="T9" fmla="*/ 16 h 17"/>
                <a:gd name="T10" fmla="*/ 0 w 26"/>
                <a:gd name="T11" fmla="*/ 8 h 17"/>
                <a:gd name="T12" fmla="*/ 0 60000 65536"/>
                <a:gd name="T13" fmla="*/ 0 60000 65536"/>
                <a:gd name="T14" fmla="*/ 0 60000 65536"/>
                <a:gd name="T15" fmla="*/ 0 60000 65536"/>
                <a:gd name="T16" fmla="*/ 0 60000 65536"/>
                <a:gd name="T17" fmla="*/ 0 60000 65536"/>
                <a:gd name="T18" fmla="*/ 0 w 26"/>
                <a:gd name="T19" fmla="*/ 0 h 17"/>
                <a:gd name="T20" fmla="*/ 26 w 2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6" h="17">
                  <a:moveTo>
                    <a:pt x="0" y="8"/>
                  </a:moveTo>
                  <a:lnTo>
                    <a:pt x="9" y="0"/>
                  </a:lnTo>
                  <a:lnTo>
                    <a:pt x="25" y="0"/>
                  </a:lnTo>
                  <a:lnTo>
                    <a:pt x="17" y="8"/>
                  </a:lnTo>
                  <a:lnTo>
                    <a:pt x="25" y="16"/>
                  </a:lnTo>
                  <a:lnTo>
                    <a:pt x="0" y="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84" name="Freeform 156"/>
            <p:cNvSpPr>
              <a:spLocks/>
            </p:cNvSpPr>
            <p:nvPr>
              <p:custDataLst>
                <p:tags r:id="rId144"/>
              </p:custDataLst>
            </p:nvPr>
          </p:nvSpPr>
          <p:spPr bwMode="auto">
            <a:xfrm>
              <a:off x="3884" y="2329"/>
              <a:ext cx="247" cy="226"/>
            </a:xfrm>
            <a:custGeom>
              <a:avLst/>
              <a:gdLst>
                <a:gd name="T0" fmla="*/ 236 w 285"/>
                <a:gd name="T1" fmla="*/ 211 h 262"/>
                <a:gd name="T2" fmla="*/ 243 w 285"/>
                <a:gd name="T3" fmla="*/ 203 h 262"/>
                <a:gd name="T4" fmla="*/ 252 w 285"/>
                <a:gd name="T5" fmla="*/ 196 h 262"/>
                <a:gd name="T6" fmla="*/ 259 w 285"/>
                <a:gd name="T7" fmla="*/ 186 h 262"/>
                <a:gd name="T8" fmla="*/ 267 w 285"/>
                <a:gd name="T9" fmla="*/ 180 h 262"/>
                <a:gd name="T10" fmla="*/ 276 w 285"/>
                <a:gd name="T11" fmla="*/ 171 h 262"/>
                <a:gd name="T12" fmla="*/ 284 w 285"/>
                <a:gd name="T13" fmla="*/ 171 h 262"/>
                <a:gd name="T14" fmla="*/ 284 w 285"/>
                <a:gd name="T15" fmla="*/ 162 h 262"/>
                <a:gd name="T16" fmla="*/ 284 w 285"/>
                <a:gd name="T17" fmla="*/ 155 h 262"/>
                <a:gd name="T18" fmla="*/ 284 w 285"/>
                <a:gd name="T19" fmla="*/ 146 h 262"/>
                <a:gd name="T20" fmla="*/ 276 w 285"/>
                <a:gd name="T21" fmla="*/ 139 h 262"/>
                <a:gd name="T22" fmla="*/ 267 w 285"/>
                <a:gd name="T23" fmla="*/ 131 h 262"/>
                <a:gd name="T24" fmla="*/ 259 w 285"/>
                <a:gd name="T25" fmla="*/ 131 h 262"/>
                <a:gd name="T26" fmla="*/ 252 w 285"/>
                <a:gd name="T27" fmla="*/ 131 h 262"/>
                <a:gd name="T28" fmla="*/ 252 w 285"/>
                <a:gd name="T29" fmla="*/ 139 h 262"/>
                <a:gd name="T30" fmla="*/ 243 w 285"/>
                <a:gd name="T31" fmla="*/ 139 h 262"/>
                <a:gd name="T32" fmla="*/ 236 w 285"/>
                <a:gd name="T33" fmla="*/ 139 h 262"/>
                <a:gd name="T34" fmla="*/ 227 w 285"/>
                <a:gd name="T35" fmla="*/ 139 h 262"/>
                <a:gd name="T36" fmla="*/ 218 w 285"/>
                <a:gd name="T37" fmla="*/ 139 h 262"/>
                <a:gd name="T38" fmla="*/ 212 w 285"/>
                <a:gd name="T39" fmla="*/ 139 h 262"/>
                <a:gd name="T40" fmla="*/ 202 w 285"/>
                <a:gd name="T41" fmla="*/ 131 h 262"/>
                <a:gd name="T42" fmla="*/ 212 w 285"/>
                <a:gd name="T43" fmla="*/ 122 h 262"/>
                <a:gd name="T44" fmla="*/ 202 w 285"/>
                <a:gd name="T45" fmla="*/ 106 h 262"/>
                <a:gd name="T46" fmla="*/ 202 w 285"/>
                <a:gd name="T47" fmla="*/ 81 h 262"/>
                <a:gd name="T48" fmla="*/ 178 w 285"/>
                <a:gd name="T49" fmla="*/ 57 h 262"/>
                <a:gd name="T50" fmla="*/ 153 w 285"/>
                <a:gd name="T51" fmla="*/ 49 h 262"/>
                <a:gd name="T52" fmla="*/ 137 w 285"/>
                <a:gd name="T53" fmla="*/ 57 h 262"/>
                <a:gd name="T54" fmla="*/ 130 w 285"/>
                <a:gd name="T55" fmla="*/ 49 h 262"/>
                <a:gd name="T56" fmla="*/ 113 w 285"/>
                <a:gd name="T57" fmla="*/ 41 h 262"/>
                <a:gd name="T58" fmla="*/ 113 w 285"/>
                <a:gd name="T59" fmla="*/ 34 h 262"/>
                <a:gd name="T60" fmla="*/ 105 w 285"/>
                <a:gd name="T61" fmla="*/ 25 h 262"/>
                <a:gd name="T62" fmla="*/ 81 w 285"/>
                <a:gd name="T63" fmla="*/ 9 h 262"/>
                <a:gd name="T64" fmla="*/ 56 w 285"/>
                <a:gd name="T65" fmla="*/ 0 h 262"/>
                <a:gd name="T66" fmla="*/ 31 w 285"/>
                <a:gd name="T67" fmla="*/ 18 h 262"/>
                <a:gd name="T68" fmla="*/ 41 w 285"/>
                <a:gd name="T69" fmla="*/ 25 h 262"/>
                <a:gd name="T70" fmla="*/ 31 w 285"/>
                <a:gd name="T71" fmla="*/ 41 h 262"/>
                <a:gd name="T72" fmla="*/ 25 w 285"/>
                <a:gd name="T73" fmla="*/ 41 h 262"/>
                <a:gd name="T74" fmla="*/ 16 w 285"/>
                <a:gd name="T75" fmla="*/ 49 h 262"/>
                <a:gd name="T76" fmla="*/ 0 w 285"/>
                <a:gd name="T77" fmla="*/ 49 h 262"/>
                <a:gd name="T78" fmla="*/ 0 w 285"/>
                <a:gd name="T79" fmla="*/ 65 h 262"/>
                <a:gd name="T80" fmla="*/ 8 w 285"/>
                <a:gd name="T81" fmla="*/ 65 h 262"/>
                <a:gd name="T82" fmla="*/ 41 w 285"/>
                <a:gd name="T83" fmla="*/ 114 h 262"/>
                <a:gd name="T84" fmla="*/ 50 w 285"/>
                <a:gd name="T85" fmla="*/ 122 h 262"/>
                <a:gd name="T86" fmla="*/ 56 w 285"/>
                <a:gd name="T87" fmla="*/ 139 h 262"/>
                <a:gd name="T88" fmla="*/ 56 w 285"/>
                <a:gd name="T89" fmla="*/ 162 h 262"/>
                <a:gd name="T90" fmla="*/ 81 w 285"/>
                <a:gd name="T91" fmla="*/ 180 h 262"/>
                <a:gd name="T92" fmla="*/ 97 w 285"/>
                <a:gd name="T93" fmla="*/ 220 h 262"/>
                <a:gd name="T94" fmla="*/ 105 w 285"/>
                <a:gd name="T95" fmla="*/ 227 h 262"/>
                <a:gd name="T96" fmla="*/ 113 w 285"/>
                <a:gd name="T97" fmla="*/ 220 h 262"/>
                <a:gd name="T98" fmla="*/ 137 w 285"/>
                <a:gd name="T99" fmla="*/ 243 h 262"/>
                <a:gd name="T100" fmla="*/ 146 w 285"/>
                <a:gd name="T101" fmla="*/ 261 h 262"/>
                <a:gd name="T102" fmla="*/ 202 w 285"/>
                <a:gd name="T103" fmla="*/ 220 h 262"/>
                <a:gd name="T104" fmla="*/ 236 w 285"/>
                <a:gd name="T105" fmla="*/ 211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262"/>
                <a:gd name="T161" fmla="*/ 285 w 285"/>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262">
                  <a:moveTo>
                    <a:pt x="236" y="211"/>
                  </a:moveTo>
                  <a:lnTo>
                    <a:pt x="243" y="203"/>
                  </a:lnTo>
                  <a:lnTo>
                    <a:pt x="252" y="196"/>
                  </a:lnTo>
                  <a:lnTo>
                    <a:pt x="259" y="186"/>
                  </a:lnTo>
                  <a:lnTo>
                    <a:pt x="267" y="180"/>
                  </a:lnTo>
                  <a:lnTo>
                    <a:pt x="276" y="171"/>
                  </a:lnTo>
                  <a:lnTo>
                    <a:pt x="284" y="171"/>
                  </a:lnTo>
                  <a:lnTo>
                    <a:pt x="284" y="162"/>
                  </a:lnTo>
                  <a:lnTo>
                    <a:pt x="284" y="155"/>
                  </a:lnTo>
                  <a:lnTo>
                    <a:pt x="284" y="146"/>
                  </a:lnTo>
                  <a:lnTo>
                    <a:pt x="276" y="139"/>
                  </a:lnTo>
                  <a:lnTo>
                    <a:pt x="267" y="131"/>
                  </a:lnTo>
                  <a:lnTo>
                    <a:pt x="259" y="131"/>
                  </a:lnTo>
                  <a:lnTo>
                    <a:pt x="252" y="131"/>
                  </a:lnTo>
                  <a:lnTo>
                    <a:pt x="252" y="139"/>
                  </a:lnTo>
                  <a:lnTo>
                    <a:pt x="243" y="139"/>
                  </a:lnTo>
                  <a:lnTo>
                    <a:pt x="236" y="139"/>
                  </a:lnTo>
                  <a:lnTo>
                    <a:pt x="227" y="139"/>
                  </a:lnTo>
                  <a:lnTo>
                    <a:pt x="218" y="139"/>
                  </a:lnTo>
                  <a:lnTo>
                    <a:pt x="212" y="139"/>
                  </a:lnTo>
                  <a:lnTo>
                    <a:pt x="202" y="131"/>
                  </a:lnTo>
                  <a:lnTo>
                    <a:pt x="212" y="122"/>
                  </a:lnTo>
                  <a:lnTo>
                    <a:pt x="202" y="106"/>
                  </a:lnTo>
                  <a:lnTo>
                    <a:pt x="202" y="81"/>
                  </a:lnTo>
                  <a:lnTo>
                    <a:pt x="178" y="57"/>
                  </a:lnTo>
                  <a:lnTo>
                    <a:pt x="153" y="49"/>
                  </a:lnTo>
                  <a:lnTo>
                    <a:pt x="137" y="57"/>
                  </a:lnTo>
                  <a:lnTo>
                    <a:pt x="130" y="49"/>
                  </a:lnTo>
                  <a:lnTo>
                    <a:pt x="113" y="41"/>
                  </a:lnTo>
                  <a:lnTo>
                    <a:pt x="113" y="34"/>
                  </a:lnTo>
                  <a:lnTo>
                    <a:pt x="105" y="25"/>
                  </a:lnTo>
                  <a:lnTo>
                    <a:pt x="81" y="9"/>
                  </a:lnTo>
                  <a:lnTo>
                    <a:pt x="56" y="0"/>
                  </a:lnTo>
                  <a:lnTo>
                    <a:pt x="31" y="18"/>
                  </a:lnTo>
                  <a:lnTo>
                    <a:pt x="41" y="25"/>
                  </a:lnTo>
                  <a:lnTo>
                    <a:pt x="31" y="41"/>
                  </a:lnTo>
                  <a:lnTo>
                    <a:pt x="25" y="41"/>
                  </a:lnTo>
                  <a:lnTo>
                    <a:pt x="16" y="49"/>
                  </a:lnTo>
                  <a:lnTo>
                    <a:pt x="0" y="49"/>
                  </a:lnTo>
                  <a:lnTo>
                    <a:pt x="0" y="65"/>
                  </a:lnTo>
                  <a:lnTo>
                    <a:pt x="8" y="65"/>
                  </a:lnTo>
                  <a:lnTo>
                    <a:pt x="41" y="114"/>
                  </a:lnTo>
                  <a:lnTo>
                    <a:pt x="50" y="122"/>
                  </a:lnTo>
                  <a:lnTo>
                    <a:pt x="56" y="139"/>
                  </a:lnTo>
                  <a:lnTo>
                    <a:pt x="56" y="162"/>
                  </a:lnTo>
                  <a:lnTo>
                    <a:pt x="81" y="180"/>
                  </a:lnTo>
                  <a:lnTo>
                    <a:pt x="97" y="220"/>
                  </a:lnTo>
                  <a:lnTo>
                    <a:pt x="105" y="227"/>
                  </a:lnTo>
                  <a:lnTo>
                    <a:pt x="113" y="220"/>
                  </a:lnTo>
                  <a:lnTo>
                    <a:pt x="137" y="243"/>
                  </a:lnTo>
                  <a:lnTo>
                    <a:pt x="146" y="261"/>
                  </a:lnTo>
                  <a:lnTo>
                    <a:pt x="202" y="220"/>
                  </a:lnTo>
                  <a:lnTo>
                    <a:pt x="236" y="211"/>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85" name="Freeform 157"/>
            <p:cNvSpPr>
              <a:spLocks/>
            </p:cNvSpPr>
            <p:nvPr>
              <p:custDataLst>
                <p:tags r:id="rId145"/>
              </p:custDataLst>
            </p:nvPr>
          </p:nvSpPr>
          <p:spPr bwMode="auto">
            <a:xfrm>
              <a:off x="4058" y="2411"/>
              <a:ext cx="15" cy="23"/>
            </a:xfrm>
            <a:custGeom>
              <a:avLst/>
              <a:gdLst>
                <a:gd name="T0" fmla="*/ 10 w 17"/>
                <a:gd name="T1" fmla="*/ 25 h 26"/>
                <a:gd name="T2" fmla="*/ 0 w 17"/>
                <a:gd name="T3" fmla="*/ 9 h 26"/>
                <a:gd name="T4" fmla="*/ 10 w 17"/>
                <a:gd name="T5" fmla="*/ 0 h 26"/>
                <a:gd name="T6" fmla="*/ 16 w 17"/>
                <a:gd name="T7" fmla="*/ 0 h 26"/>
                <a:gd name="T8" fmla="*/ 1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0" y="25"/>
                  </a:moveTo>
                  <a:lnTo>
                    <a:pt x="0" y="9"/>
                  </a:lnTo>
                  <a:lnTo>
                    <a:pt x="10" y="0"/>
                  </a:lnTo>
                  <a:lnTo>
                    <a:pt x="16" y="0"/>
                  </a:lnTo>
                  <a:lnTo>
                    <a:pt x="10"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86" name="Freeform 158"/>
            <p:cNvSpPr>
              <a:spLocks/>
            </p:cNvSpPr>
            <p:nvPr>
              <p:custDataLst>
                <p:tags r:id="rId146"/>
              </p:custDataLst>
            </p:nvPr>
          </p:nvSpPr>
          <p:spPr bwMode="auto">
            <a:xfrm>
              <a:off x="4058" y="2411"/>
              <a:ext cx="73" cy="38"/>
            </a:xfrm>
            <a:custGeom>
              <a:avLst/>
              <a:gdLst>
                <a:gd name="T0" fmla="*/ 65 w 83"/>
                <a:gd name="T1" fmla="*/ 34 h 43"/>
                <a:gd name="T2" fmla="*/ 82 w 83"/>
                <a:gd name="T3" fmla="*/ 17 h 43"/>
                <a:gd name="T4" fmla="*/ 82 w 83"/>
                <a:gd name="T5" fmla="*/ 9 h 43"/>
                <a:gd name="T6" fmla="*/ 74 w 83"/>
                <a:gd name="T7" fmla="*/ 0 h 43"/>
                <a:gd name="T8" fmla="*/ 50 w 83"/>
                <a:gd name="T9" fmla="*/ 25 h 43"/>
                <a:gd name="T10" fmla="*/ 25 w 83"/>
                <a:gd name="T11" fmla="*/ 25 h 43"/>
                <a:gd name="T12" fmla="*/ 10 w 83"/>
                <a:gd name="T13" fmla="*/ 25 h 43"/>
                <a:gd name="T14" fmla="*/ 0 w 83"/>
                <a:gd name="T15" fmla="*/ 34 h 43"/>
                <a:gd name="T16" fmla="*/ 10 w 83"/>
                <a:gd name="T17" fmla="*/ 42 h 43"/>
                <a:gd name="T18" fmla="*/ 16 w 83"/>
                <a:gd name="T19" fmla="*/ 42 h 43"/>
                <a:gd name="T20" fmla="*/ 25 w 83"/>
                <a:gd name="T21" fmla="*/ 42 h 43"/>
                <a:gd name="T22" fmla="*/ 34 w 83"/>
                <a:gd name="T23" fmla="*/ 42 h 43"/>
                <a:gd name="T24" fmla="*/ 41 w 83"/>
                <a:gd name="T25" fmla="*/ 42 h 43"/>
                <a:gd name="T26" fmla="*/ 50 w 83"/>
                <a:gd name="T27" fmla="*/ 42 h 43"/>
                <a:gd name="T28" fmla="*/ 50 w 83"/>
                <a:gd name="T29" fmla="*/ 34 h 43"/>
                <a:gd name="T30" fmla="*/ 57 w 83"/>
                <a:gd name="T31" fmla="*/ 34 h 43"/>
                <a:gd name="T32" fmla="*/ 65 w 83"/>
                <a:gd name="T33" fmla="*/ 34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43"/>
                <a:gd name="T53" fmla="*/ 83 w 8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43">
                  <a:moveTo>
                    <a:pt x="65" y="34"/>
                  </a:moveTo>
                  <a:lnTo>
                    <a:pt x="82" y="17"/>
                  </a:lnTo>
                  <a:lnTo>
                    <a:pt x="82" y="9"/>
                  </a:lnTo>
                  <a:lnTo>
                    <a:pt x="74" y="0"/>
                  </a:lnTo>
                  <a:lnTo>
                    <a:pt x="50" y="25"/>
                  </a:lnTo>
                  <a:lnTo>
                    <a:pt x="25" y="25"/>
                  </a:lnTo>
                  <a:lnTo>
                    <a:pt x="10" y="25"/>
                  </a:lnTo>
                  <a:lnTo>
                    <a:pt x="0" y="34"/>
                  </a:lnTo>
                  <a:lnTo>
                    <a:pt x="10" y="42"/>
                  </a:lnTo>
                  <a:lnTo>
                    <a:pt x="16" y="42"/>
                  </a:lnTo>
                  <a:lnTo>
                    <a:pt x="25" y="42"/>
                  </a:lnTo>
                  <a:lnTo>
                    <a:pt x="34" y="42"/>
                  </a:lnTo>
                  <a:lnTo>
                    <a:pt x="41" y="42"/>
                  </a:lnTo>
                  <a:lnTo>
                    <a:pt x="50" y="42"/>
                  </a:lnTo>
                  <a:lnTo>
                    <a:pt x="50" y="34"/>
                  </a:lnTo>
                  <a:lnTo>
                    <a:pt x="57" y="34"/>
                  </a:lnTo>
                  <a:lnTo>
                    <a:pt x="65" y="34"/>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87" name="Freeform 159"/>
            <p:cNvSpPr>
              <a:spLocks/>
            </p:cNvSpPr>
            <p:nvPr>
              <p:custDataLst>
                <p:tags r:id="rId147"/>
              </p:custDataLst>
            </p:nvPr>
          </p:nvSpPr>
          <p:spPr bwMode="auto">
            <a:xfrm>
              <a:off x="4123" y="2406"/>
              <a:ext cx="14" cy="14"/>
            </a:xfrm>
            <a:custGeom>
              <a:avLst/>
              <a:gdLst>
                <a:gd name="T0" fmla="*/ 16 w 17"/>
                <a:gd name="T1" fmla="*/ 16 h 17"/>
                <a:gd name="T2" fmla="*/ 0 w 17"/>
                <a:gd name="T3" fmla="*/ 7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7"/>
                  </a:lnTo>
                  <a:lnTo>
                    <a:pt x="0" y="0"/>
                  </a:lnTo>
                  <a:lnTo>
                    <a:pt x="16" y="0"/>
                  </a:lnTo>
                  <a:lnTo>
                    <a:pt x="16"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88" name="Freeform 160"/>
            <p:cNvSpPr>
              <a:spLocks/>
            </p:cNvSpPr>
            <p:nvPr>
              <p:custDataLst>
                <p:tags r:id="rId148"/>
              </p:custDataLst>
            </p:nvPr>
          </p:nvSpPr>
          <p:spPr bwMode="auto">
            <a:xfrm>
              <a:off x="4088" y="2426"/>
              <a:ext cx="77" cy="93"/>
            </a:xfrm>
            <a:custGeom>
              <a:avLst/>
              <a:gdLst>
                <a:gd name="T0" fmla="*/ 0 w 89"/>
                <a:gd name="T1" fmla="*/ 106 h 107"/>
                <a:gd name="T2" fmla="*/ 23 w 89"/>
                <a:gd name="T3" fmla="*/ 106 h 107"/>
                <a:gd name="T4" fmla="*/ 31 w 89"/>
                <a:gd name="T5" fmla="*/ 97 h 107"/>
                <a:gd name="T6" fmla="*/ 40 w 89"/>
                <a:gd name="T7" fmla="*/ 89 h 107"/>
                <a:gd name="T8" fmla="*/ 56 w 89"/>
                <a:gd name="T9" fmla="*/ 82 h 107"/>
                <a:gd name="T10" fmla="*/ 65 w 89"/>
                <a:gd name="T11" fmla="*/ 72 h 107"/>
                <a:gd name="T12" fmla="*/ 65 w 89"/>
                <a:gd name="T13" fmla="*/ 66 h 107"/>
                <a:gd name="T14" fmla="*/ 81 w 89"/>
                <a:gd name="T15" fmla="*/ 41 h 107"/>
                <a:gd name="T16" fmla="*/ 88 w 89"/>
                <a:gd name="T17" fmla="*/ 32 h 107"/>
                <a:gd name="T18" fmla="*/ 72 w 89"/>
                <a:gd name="T19" fmla="*/ 17 h 107"/>
                <a:gd name="T20" fmla="*/ 56 w 89"/>
                <a:gd name="T21" fmla="*/ 8 h 107"/>
                <a:gd name="T22" fmla="*/ 48 w 89"/>
                <a:gd name="T23" fmla="*/ 0 h 107"/>
                <a:gd name="T24" fmla="*/ 31 w 89"/>
                <a:gd name="T25" fmla="*/ 17 h 107"/>
                <a:gd name="T26" fmla="*/ 40 w 89"/>
                <a:gd name="T27" fmla="*/ 25 h 107"/>
                <a:gd name="T28" fmla="*/ 48 w 89"/>
                <a:gd name="T29" fmla="*/ 32 h 107"/>
                <a:gd name="T30" fmla="*/ 48 w 89"/>
                <a:gd name="T31" fmla="*/ 41 h 107"/>
                <a:gd name="T32" fmla="*/ 48 w 89"/>
                <a:gd name="T33" fmla="*/ 48 h 107"/>
                <a:gd name="T34" fmla="*/ 48 w 89"/>
                <a:gd name="T35" fmla="*/ 57 h 107"/>
                <a:gd name="T36" fmla="*/ 40 w 89"/>
                <a:gd name="T37" fmla="*/ 57 h 107"/>
                <a:gd name="T38" fmla="*/ 31 w 89"/>
                <a:gd name="T39" fmla="*/ 66 h 107"/>
                <a:gd name="T40" fmla="*/ 23 w 89"/>
                <a:gd name="T41" fmla="*/ 72 h 107"/>
                <a:gd name="T42" fmla="*/ 16 w 89"/>
                <a:gd name="T43" fmla="*/ 82 h 107"/>
                <a:gd name="T44" fmla="*/ 7 w 89"/>
                <a:gd name="T45" fmla="*/ 89 h 107"/>
                <a:gd name="T46" fmla="*/ 0 w 89"/>
                <a:gd name="T47" fmla="*/ 97 h 107"/>
                <a:gd name="T48" fmla="*/ 0 w 89"/>
                <a:gd name="T49" fmla="*/ 106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07"/>
                <a:gd name="T77" fmla="*/ 89 w 89"/>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07">
                  <a:moveTo>
                    <a:pt x="0" y="106"/>
                  </a:moveTo>
                  <a:lnTo>
                    <a:pt x="23" y="106"/>
                  </a:lnTo>
                  <a:lnTo>
                    <a:pt x="31" y="97"/>
                  </a:lnTo>
                  <a:lnTo>
                    <a:pt x="40" y="89"/>
                  </a:lnTo>
                  <a:lnTo>
                    <a:pt x="56" y="82"/>
                  </a:lnTo>
                  <a:lnTo>
                    <a:pt x="65" y="72"/>
                  </a:lnTo>
                  <a:lnTo>
                    <a:pt x="65" y="66"/>
                  </a:lnTo>
                  <a:lnTo>
                    <a:pt x="81" y="41"/>
                  </a:lnTo>
                  <a:lnTo>
                    <a:pt x="88" y="32"/>
                  </a:lnTo>
                  <a:lnTo>
                    <a:pt x="72" y="17"/>
                  </a:lnTo>
                  <a:lnTo>
                    <a:pt x="56" y="8"/>
                  </a:lnTo>
                  <a:lnTo>
                    <a:pt x="48" y="0"/>
                  </a:lnTo>
                  <a:lnTo>
                    <a:pt x="31" y="17"/>
                  </a:lnTo>
                  <a:lnTo>
                    <a:pt x="40" y="25"/>
                  </a:lnTo>
                  <a:lnTo>
                    <a:pt x="48" y="32"/>
                  </a:lnTo>
                  <a:lnTo>
                    <a:pt x="48" y="41"/>
                  </a:lnTo>
                  <a:lnTo>
                    <a:pt x="48" y="48"/>
                  </a:lnTo>
                  <a:lnTo>
                    <a:pt x="48" y="57"/>
                  </a:lnTo>
                  <a:lnTo>
                    <a:pt x="40" y="57"/>
                  </a:lnTo>
                  <a:lnTo>
                    <a:pt x="31" y="66"/>
                  </a:lnTo>
                  <a:lnTo>
                    <a:pt x="23" y="72"/>
                  </a:lnTo>
                  <a:lnTo>
                    <a:pt x="16" y="82"/>
                  </a:lnTo>
                  <a:lnTo>
                    <a:pt x="7" y="89"/>
                  </a:lnTo>
                  <a:lnTo>
                    <a:pt x="0" y="97"/>
                  </a:lnTo>
                  <a:lnTo>
                    <a:pt x="0" y="10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89" name="Freeform 161"/>
            <p:cNvSpPr>
              <a:spLocks/>
            </p:cNvSpPr>
            <p:nvPr>
              <p:custDataLst>
                <p:tags r:id="rId149"/>
              </p:custDataLst>
            </p:nvPr>
          </p:nvSpPr>
          <p:spPr bwMode="auto">
            <a:xfrm>
              <a:off x="3974" y="2510"/>
              <a:ext cx="114" cy="57"/>
            </a:xfrm>
            <a:custGeom>
              <a:avLst/>
              <a:gdLst>
                <a:gd name="T0" fmla="*/ 0 w 132"/>
                <a:gd name="T1" fmla="*/ 16 h 66"/>
                <a:gd name="T2" fmla="*/ 8 w 132"/>
                <a:gd name="T3" fmla="*/ 9 h 66"/>
                <a:gd name="T4" fmla="*/ 32 w 132"/>
                <a:gd name="T5" fmla="*/ 32 h 66"/>
                <a:gd name="T6" fmla="*/ 41 w 132"/>
                <a:gd name="T7" fmla="*/ 50 h 66"/>
                <a:gd name="T8" fmla="*/ 97 w 132"/>
                <a:gd name="T9" fmla="*/ 9 h 66"/>
                <a:gd name="T10" fmla="*/ 131 w 132"/>
                <a:gd name="T11" fmla="*/ 0 h 66"/>
                <a:gd name="T12" fmla="*/ 131 w 132"/>
                <a:gd name="T13" fmla="*/ 9 h 66"/>
                <a:gd name="T14" fmla="*/ 122 w 132"/>
                <a:gd name="T15" fmla="*/ 16 h 66"/>
                <a:gd name="T16" fmla="*/ 122 w 132"/>
                <a:gd name="T17" fmla="*/ 25 h 66"/>
                <a:gd name="T18" fmla="*/ 90 w 132"/>
                <a:gd name="T19" fmla="*/ 32 h 66"/>
                <a:gd name="T20" fmla="*/ 57 w 132"/>
                <a:gd name="T21" fmla="*/ 57 h 66"/>
                <a:gd name="T22" fmla="*/ 41 w 132"/>
                <a:gd name="T23" fmla="*/ 57 h 66"/>
                <a:gd name="T24" fmla="*/ 25 w 132"/>
                <a:gd name="T25" fmla="*/ 65 h 66"/>
                <a:gd name="T26" fmla="*/ 8 w 132"/>
                <a:gd name="T27" fmla="*/ 65 h 66"/>
                <a:gd name="T28" fmla="*/ 0 w 132"/>
                <a:gd name="T29" fmla="*/ 16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66"/>
                <a:gd name="T47" fmla="*/ 132 w 132"/>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66">
                  <a:moveTo>
                    <a:pt x="0" y="16"/>
                  </a:moveTo>
                  <a:lnTo>
                    <a:pt x="8" y="9"/>
                  </a:lnTo>
                  <a:lnTo>
                    <a:pt x="32" y="32"/>
                  </a:lnTo>
                  <a:lnTo>
                    <a:pt x="41" y="50"/>
                  </a:lnTo>
                  <a:lnTo>
                    <a:pt x="97" y="9"/>
                  </a:lnTo>
                  <a:lnTo>
                    <a:pt x="131" y="0"/>
                  </a:lnTo>
                  <a:lnTo>
                    <a:pt x="131" y="9"/>
                  </a:lnTo>
                  <a:lnTo>
                    <a:pt x="122" y="16"/>
                  </a:lnTo>
                  <a:lnTo>
                    <a:pt x="122" y="25"/>
                  </a:lnTo>
                  <a:lnTo>
                    <a:pt x="90" y="32"/>
                  </a:lnTo>
                  <a:lnTo>
                    <a:pt x="57" y="57"/>
                  </a:lnTo>
                  <a:lnTo>
                    <a:pt x="41" y="57"/>
                  </a:lnTo>
                  <a:lnTo>
                    <a:pt x="25" y="65"/>
                  </a:lnTo>
                  <a:lnTo>
                    <a:pt x="8" y="65"/>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90" name="Freeform 162"/>
            <p:cNvSpPr>
              <a:spLocks/>
            </p:cNvSpPr>
            <p:nvPr>
              <p:custDataLst>
                <p:tags r:id="rId150"/>
              </p:custDataLst>
            </p:nvPr>
          </p:nvSpPr>
          <p:spPr bwMode="auto">
            <a:xfrm>
              <a:off x="4390" y="2357"/>
              <a:ext cx="83" cy="49"/>
            </a:xfrm>
            <a:custGeom>
              <a:avLst/>
              <a:gdLst>
                <a:gd name="T0" fmla="*/ 6 w 97"/>
                <a:gd name="T1" fmla="*/ 0 h 57"/>
                <a:gd name="T2" fmla="*/ 0 w 97"/>
                <a:gd name="T3" fmla="*/ 23 h 57"/>
                <a:gd name="T4" fmla="*/ 15 w 97"/>
                <a:gd name="T5" fmla="*/ 31 h 57"/>
                <a:gd name="T6" fmla="*/ 87 w 97"/>
                <a:gd name="T7" fmla="*/ 56 h 57"/>
                <a:gd name="T8" fmla="*/ 96 w 97"/>
                <a:gd name="T9" fmla="*/ 56 h 57"/>
                <a:gd name="T10" fmla="*/ 96 w 97"/>
                <a:gd name="T11" fmla="*/ 47 h 57"/>
                <a:gd name="T12" fmla="*/ 96 w 97"/>
                <a:gd name="T13" fmla="*/ 31 h 57"/>
                <a:gd name="T14" fmla="*/ 72 w 97"/>
                <a:gd name="T15" fmla="*/ 31 h 57"/>
                <a:gd name="T16" fmla="*/ 55 w 97"/>
                <a:gd name="T17" fmla="*/ 23 h 57"/>
                <a:gd name="T18" fmla="*/ 47 w 97"/>
                <a:gd name="T19" fmla="*/ 15 h 57"/>
                <a:gd name="T20" fmla="*/ 40 w 97"/>
                <a:gd name="T21" fmla="*/ 15 h 57"/>
                <a:gd name="T22" fmla="*/ 24 w 97"/>
                <a:gd name="T23" fmla="*/ 0 h 57"/>
                <a:gd name="T24" fmla="*/ 6 w 97"/>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57"/>
                <a:gd name="T41" fmla="*/ 97 w 97"/>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57">
                  <a:moveTo>
                    <a:pt x="6" y="0"/>
                  </a:moveTo>
                  <a:lnTo>
                    <a:pt x="0" y="23"/>
                  </a:lnTo>
                  <a:lnTo>
                    <a:pt x="15" y="31"/>
                  </a:lnTo>
                  <a:lnTo>
                    <a:pt x="87" y="56"/>
                  </a:lnTo>
                  <a:lnTo>
                    <a:pt x="96" y="56"/>
                  </a:lnTo>
                  <a:lnTo>
                    <a:pt x="96" y="47"/>
                  </a:lnTo>
                  <a:lnTo>
                    <a:pt x="96" y="31"/>
                  </a:lnTo>
                  <a:lnTo>
                    <a:pt x="72" y="31"/>
                  </a:lnTo>
                  <a:lnTo>
                    <a:pt x="55" y="23"/>
                  </a:lnTo>
                  <a:lnTo>
                    <a:pt x="47" y="15"/>
                  </a:lnTo>
                  <a:lnTo>
                    <a:pt x="40" y="15"/>
                  </a:lnTo>
                  <a:lnTo>
                    <a:pt x="24" y="0"/>
                  </a:lnTo>
                  <a:lnTo>
                    <a:pt x="6"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91" name="Freeform 163"/>
            <p:cNvSpPr>
              <a:spLocks/>
            </p:cNvSpPr>
            <p:nvPr>
              <p:custDataLst>
                <p:tags r:id="rId151"/>
              </p:custDataLst>
            </p:nvPr>
          </p:nvSpPr>
          <p:spPr bwMode="auto">
            <a:xfrm>
              <a:off x="4473" y="2406"/>
              <a:ext cx="57" cy="63"/>
            </a:xfrm>
            <a:custGeom>
              <a:avLst/>
              <a:gdLst>
                <a:gd name="T0" fmla="*/ 66 w 67"/>
                <a:gd name="T1" fmla="*/ 65 h 73"/>
                <a:gd name="T2" fmla="*/ 56 w 67"/>
                <a:gd name="T3" fmla="*/ 41 h 73"/>
                <a:gd name="T4" fmla="*/ 56 w 67"/>
                <a:gd name="T5" fmla="*/ 32 h 73"/>
                <a:gd name="T6" fmla="*/ 49 w 67"/>
                <a:gd name="T7" fmla="*/ 41 h 73"/>
                <a:gd name="T8" fmla="*/ 41 w 67"/>
                <a:gd name="T9" fmla="*/ 41 h 73"/>
                <a:gd name="T10" fmla="*/ 41 w 67"/>
                <a:gd name="T11" fmla="*/ 32 h 73"/>
                <a:gd name="T12" fmla="*/ 56 w 67"/>
                <a:gd name="T13" fmla="*/ 16 h 73"/>
                <a:gd name="T14" fmla="*/ 24 w 67"/>
                <a:gd name="T15" fmla="*/ 16 h 73"/>
                <a:gd name="T16" fmla="*/ 24 w 67"/>
                <a:gd name="T17" fmla="*/ 0 h 73"/>
                <a:gd name="T18" fmla="*/ 16 w 67"/>
                <a:gd name="T19" fmla="*/ 0 h 73"/>
                <a:gd name="T20" fmla="*/ 9 w 67"/>
                <a:gd name="T21" fmla="*/ 0 h 73"/>
                <a:gd name="T22" fmla="*/ 9 w 67"/>
                <a:gd name="T23" fmla="*/ 7 h 73"/>
                <a:gd name="T24" fmla="*/ 0 w 67"/>
                <a:gd name="T25" fmla="*/ 24 h 73"/>
                <a:gd name="T26" fmla="*/ 9 w 67"/>
                <a:gd name="T27" fmla="*/ 24 h 73"/>
                <a:gd name="T28" fmla="*/ 16 w 67"/>
                <a:gd name="T29" fmla="*/ 65 h 73"/>
                <a:gd name="T30" fmla="*/ 34 w 67"/>
                <a:gd name="T31" fmla="*/ 65 h 73"/>
                <a:gd name="T32" fmla="*/ 49 w 67"/>
                <a:gd name="T33" fmla="*/ 49 h 73"/>
                <a:gd name="T34" fmla="*/ 56 w 67"/>
                <a:gd name="T35" fmla="*/ 72 h 73"/>
                <a:gd name="T36" fmla="*/ 66 w 67"/>
                <a:gd name="T37" fmla="*/ 65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73"/>
                <a:gd name="T59" fmla="*/ 67 w 67"/>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73">
                  <a:moveTo>
                    <a:pt x="66" y="65"/>
                  </a:moveTo>
                  <a:lnTo>
                    <a:pt x="56" y="41"/>
                  </a:lnTo>
                  <a:lnTo>
                    <a:pt x="56" y="32"/>
                  </a:lnTo>
                  <a:lnTo>
                    <a:pt x="49" y="41"/>
                  </a:lnTo>
                  <a:lnTo>
                    <a:pt x="41" y="41"/>
                  </a:lnTo>
                  <a:lnTo>
                    <a:pt x="41" y="32"/>
                  </a:lnTo>
                  <a:lnTo>
                    <a:pt x="56" y="16"/>
                  </a:lnTo>
                  <a:lnTo>
                    <a:pt x="24" y="16"/>
                  </a:lnTo>
                  <a:lnTo>
                    <a:pt x="24" y="0"/>
                  </a:lnTo>
                  <a:lnTo>
                    <a:pt x="16" y="0"/>
                  </a:lnTo>
                  <a:lnTo>
                    <a:pt x="9" y="0"/>
                  </a:lnTo>
                  <a:lnTo>
                    <a:pt x="9" y="7"/>
                  </a:lnTo>
                  <a:lnTo>
                    <a:pt x="0" y="24"/>
                  </a:lnTo>
                  <a:lnTo>
                    <a:pt x="9" y="24"/>
                  </a:lnTo>
                  <a:lnTo>
                    <a:pt x="16" y="65"/>
                  </a:lnTo>
                  <a:lnTo>
                    <a:pt x="34" y="65"/>
                  </a:lnTo>
                  <a:lnTo>
                    <a:pt x="49" y="49"/>
                  </a:lnTo>
                  <a:lnTo>
                    <a:pt x="56" y="72"/>
                  </a:lnTo>
                  <a:lnTo>
                    <a:pt x="66" y="6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92" name="Freeform 164"/>
            <p:cNvSpPr>
              <a:spLocks/>
            </p:cNvSpPr>
            <p:nvPr>
              <p:custDataLst>
                <p:tags r:id="rId152"/>
              </p:custDataLst>
            </p:nvPr>
          </p:nvSpPr>
          <p:spPr bwMode="auto">
            <a:xfrm>
              <a:off x="4520" y="2385"/>
              <a:ext cx="101" cy="218"/>
            </a:xfrm>
            <a:custGeom>
              <a:avLst/>
              <a:gdLst>
                <a:gd name="T0" fmla="*/ 83 w 116"/>
                <a:gd name="T1" fmla="*/ 252 h 253"/>
                <a:gd name="T2" fmla="*/ 99 w 116"/>
                <a:gd name="T3" fmla="*/ 218 h 253"/>
                <a:gd name="T4" fmla="*/ 90 w 116"/>
                <a:gd name="T5" fmla="*/ 196 h 253"/>
                <a:gd name="T6" fmla="*/ 83 w 116"/>
                <a:gd name="T7" fmla="*/ 178 h 253"/>
                <a:gd name="T8" fmla="*/ 83 w 116"/>
                <a:gd name="T9" fmla="*/ 162 h 253"/>
                <a:gd name="T10" fmla="*/ 74 w 116"/>
                <a:gd name="T11" fmla="*/ 138 h 253"/>
                <a:gd name="T12" fmla="*/ 74 w 116"/>
                <a:gd name="T13" fmla="*/ 121 h 253"/>
                <a:gd name="T14" fmla="*/ 106 w 116"/>
                <a:gd name="T15" fmla="*/ 106 h 253"/>
                <a:gd name="T16" fmla="*/ 115 w 116"/>
                <a:gd name="T17" fmla="*/ 90 h 253"/>
                <a:gd name="T18" fmla="*/ 106 w 116"/>
                <a:gd name="T19" fmla="*/ 90 h 253"/>
                <a:gd name="T20" fmla="*/ 90 w 116"/>
                <a:gd name="T21" fmla="*/ 81 h 253"/>
                <a:gd name="T22" fmla="*/ 90 w 116"/>
                <a:gd name="T23" fmla="*/ 74 h 253"/>
                <a:gd name="T24" fmla="*/ 90 w 116"/>
                <a:gd name="T25" fmla="*/ 66 h 253"/>
                <a:gd name="T26" fmla="*/ 83 w 116"/>
                <a:gd name="T27" fmla="*/ 57 h 253"/>
                <a:gd name="T28" fmla="*/ 74 w 116"/>
                <a:gd name="T29" fmla="*/ 57 h 253"/>
                <a:gd name="T30" fmla="*/ 83 w 116"/>
                <a:gd name="T31" fmla="*/ 16 h 253"/>
                <a:gd name="T32" fmla="*/ 74 w 116"/>
                <a:gd name="T33" fmla="*/ 0 h 253"/>
                <a:gd name="T34" fmla="*/ 65 w 116"/>
                <a:gd name="T35" fmla="*/ 0 h 253"/>
                <a:gd name="T36" fmla="*/ 65 w 116"/>
                <a:gd name="T37" fmla="*/ 16 h 253"/>
                <a:gd name="T38" fmla="*/ 50 w 116"/>
                <a:gd name="T39" fmla="*/ 16 h 253"/>
                <a:gd name="T40" fmla="*/ 41 w 116"/>
                <a:gd name="T41" fmla="*/ 25 h 253"/>
                <a:gd name="T42" fmla="*/ 25 w 116"/>
                <a:gd name="T43" fmla="*/ 57 h 253"/>
                <a:gd name="T44" fmla="*/ 18 w 116"/>
                <a:gd name="T45" fmla="*/ 66 h 253"/>
                <a:gd name="T46" fmla="*/ 10 w 116"/>
                <a:gd name="T47" fmla="*/ 81 h 253"/>
                <a:gd name="T48" fmla="*/ 10 w 116"/>
                <a:gd name="T49" fmla="*/ 90 h 253"/>
                <a:gd name="T50" fmla="*/ 0 w 116"/>
                <a:gd name="T51" fmla="*/ 97 h 253"/>
                <a:gd name="T52" fmla="*/ 18 w 116"/>
                <a:gd name="T53" fmla="*/ 115 h 253"/>
                <a:gd name="T54" fmla="*/ 25 w 116"/>
                <a:gd name="T55" fmla="*/ 131 h 253"/>
                <a:gd name="T56" fmla="*/ 34 w 116"/>
                <a:gd name="T57" fmla="*/ 155 h 253"/>
                <a:gd name="T58" fmla="*/ 25 w 116"/>
                <a:gd name="T59" fmla="*/ 162 h 253"/>
                <a:gd name="T60" fmla="*/ 41 w 116"/>
                <a:gd name="T61" fmla="*/ 171 h 253"/>
                <a:gd name="T62" fmla="*/ 59 w 116"/>
                <a:gd name="T63" fmla="*/ 155 h 253"/>
                <a:gd name="T64" fmla="*/ 65 w 116"/>
                <a:gd name="T65" fmla="*/ 162 h 253"/>
                <a:gd name="T66" fmla="*/ 83 w 116"/>
                <a:gd name="T67" fmla="*/ 211 h 253"/>
                <a:gd name="T68" fmla="*/ 83 w 116"/>
                <a:gd name="T69" fmla="*/ 252 h 2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253"/>
                <a:gd name="T107" fmla="*/ 116 w 116"/>
                <a:gd name="T108" fmla="*/ 253 h 2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253">
                  <a:moveTo>
                    <a:pt x="83" y="252"/>
                  </a:moveTo>
                  <a:lnTo>
                    <a:pt x="99" y="218"/>
                  </a:lnTo>
                  <a:lnTo>
                    <a:pt x="90" y="196"/>
                  </a:lnTo>
                  <a:lnTo>
                    <a:pt x="83" y="178"/>
                  </a:lnTo>
                  <a:lnTo>
                    <a:pt x="83" y="162"/>
                  </a:lnTo>
                  <a:lnTo>
                    <a:pt x="74" y="138"/>
                  </a:lnTo>
                  <a:lnTo>
                    <a:pt x="74" y="121"/>
                  </a:lnTo>
                  <a:lnTo>
                    <a:pt x="106" y="106"/>
                  </a:lnTo>
                  <a:lnTo>
                    <a:pt x="115" y="90"/>
                  </a:lnTo>
                  <a:lnTo>
                    <a:pt x="106" y="90"/>
                  </a:lnTo>
                  <a:lnTo>
                    <a:pt x="90" y="81"/>
                  </a:lnTo>
                  <a:lnTo>
                    <a:pt x="90" y="74"/>
                  </a:lnTo>
                  <a:lnTo>
                    <a:pt x="90" y="66"/>
                  </a:lnTo>
                  <a:lnTo>
                    <a:pt x="83" y="57"/>
                  </a:lnTo>
                  <a:lnTo>
                    <a:pt x="74" y="57"/>
                  </a:lnTo>
                  <a:lnTo>
                    <a:pt x="83" y="16"/>
                  </a:lnTo>
                  <a:lnTo>
                    <a:pt x="74" y="0"/>
                  </a:lnTo>
                  <a:lnTo>
                    <a:pt x="65" y="0"/>
                  </a:lnTo>
                  <a:lnTo>
                    <a:pt x="65" y="16"/>
                  </a:lnTo>
                  <a:lnTo>
                    <a:pt x="50" y="16"/>
                  </a:lnTo>
                  <a:lnTo>
                    <a:pt x="41" y="25"/>
                  </a:lnTo>
                  <a:lnTo>
                    <a:pt x="25" y="57"/>
                  </a:lnTo>
                  <a:lnTo>
                    <a:pt x="18" y="66"/>
                  </a:lnTo>
                  <a:lnTo>
                    <a:pt x="10" y="81"/>
                  </a:lnTo>
                  <a:lnTo>
                    <a:pt x="10" y="90"/>
                  </a:lnTo>
                  <a:lnTo>
                    <a:pt x="0" y="97"/>
                  </a:lnTo>
                  <a:lnTo>
                    <a:pt x="18" y="115"/>
                  </a:lnTo>
                  <a:lnTo>
                    <a:pt x="25" y="131"/>
                  </a:lnTo>
                  <a:lnTo>
                    <a:pt x="34" y="155"/>
                  </a:lnTo>
                  <a:lnTo>
                    <a:pt x="25" y="162"/>
                  </a:lnTo>
                  <a:lnTo>
                    <a:pt x="41" y="171"/>
                  </a:lnTo>
                  <a:lnTo>
                    <a:pt x="59" y="155"/>
                  </a:lnTo>
                  <a:lnTo>
                    <a:pt x="65" y="162"/>
                  </a:lnTo>
                  <a:lnTo>
                    <a:pt x="83" y="211"/>
                  </a:lnTo>
                  <a:lnTo>
                    <a:pt x="83" y="252"/>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93" name="Freeform 165"/>
            <p:cNvSpPr>
              <a:spLocks/>
            </p:cNvSpPr>
            <p:nvPr>
              <p:custDataLst>
                <p:tags r:id="rId153"/>
              </p:custDataLst>
            </p:nvPr>
          </p:nvSpPr>
          <p:spPr bwMode="auto">
            <a:xfrm>
              <a:off x="4584" y="2476"/>
              <a:ext cx="85" cy="169"/>
            </a:xfrm>
            <a:custGeom>
              <a:avLst/>
              <a:gdLst>
                <a:gd name="T0" fmla="*/ 32 w 98"/>
                <a:gd name="T1" fmla="*/ 0 h 196"/>
                <a:gd name="T2" fmla="*/ 0 w 98"/>
                <a:gd name="T3" fmla="*/ 15 h 196"/>
                <a:gd name="T4" fmla="*/ 0 w 98"/>
                <a:gd name="T5" fmla="*/ 32 h 196"/>
                <a:gd name="T6" fmla="*/ 9 w 98"/>
                <a:gd name="T7" fmla="*/ 56 h 196"/>
                <a:gd name="T8" fmla="*/ 9 w 98"/>
                <a:gd name="T9" fmla="*/ 72 h 196"/>
                <a:gd name="T10" fmla="*/ 16 w 98"/>
                <a:gd name="T11" fmla="*/ 90 h 196"/>
                <a:gd name="T12" fmla="*/ 25 w 98"/>
                <a:gd name="T13" fmla="*/ 112 h 196"/>
                <a:gd name="T14" fmla="*/ 9 w 98"/>
                <a:gd name="T15" fmla="*/ 146 h 196"/>
                <a:gd name="T16" fmla="*/ 9 w 98"/>
                <a:gd name="T17" fmla="*/ 153 h 196"/>
                <a:gd name="T18" fmla="*/ 9 w 98"/>
                <a:gd name="T19" fmla="*/ 162 h 196"/>
                <a:gd name="T20" fmla="*/ 32 w 98"/>
                <a:gd name="T21" fmla="*/ 186 h 196"/>
                <a:gd name="T22" fmla="*/ 32 w 98"/>
                <a:gd name="T23" fmla="*/ 177 h 196"/>
                <a:gd name="T24" fmla="*/ 41 w 98"/>
                <a:gd name="T25" fmla="*/ 186 h 196"/>
                <a:gd name="T26" fmla="*/ 50 w 98"/>
                <a:gd name="T27" fmla="*/ 195 h 196"/>
                <a:gd name="T28" fmla="*/ 56 w 98"/>
                <a:gd name="T29" fmla="*/ 186 h 196"/>
                <a:gd name="T30" fmla="*/ 50 w 98"/>
                <a:gd name="T31" fmla="*/ 177 h 196"/>
                <a:gd name="T32" fmla="*/ 32 w 98"/>
                <a:gd name="T33" fmla="*/ 177 h 196"/>
                <a:gd name="T34" fmla="*/ 25 w 98"/>
                <a:gd name="T35" fmla="*/ 146 h 196"/>
                <a:gd name="T36" fmla="*/ 16 w 98"/>
                <a:gd name="T37" fmla="*/ 146 h 196"/>
                <a:gd name="T38" fmla="*/ 16 w 98"/>
                <a:gd name="T39" fmla="*/ 137 h 196"/>
                <a:gd name="T40" fmla="*/ 25 w 98"/>
                <a:gd name="T41" fmla="*/ 112 h 196"/>
                <a:gd name="T42" fmla="*/ 25 w 98"/>
                <a:gd name="T43" fmla="*/ 97 h 196"/>
                <a:gd name="T44" fmla="*/ 41 w 98"/>
                <a:gd name="T45" fmla="*/ 97 h 196"/>
                <a:gd name="T46" fmla="*/ 41 w 98"/>
                <a:gd name="T47" fmla="*/ 105 h 196"/>
                <a:gd name="T48" fmla="*/ 50 w 98"/>
                <a:gd name="T49" fmla="*/ 105 h 196"/>
                <a:gd name="T50" fmla="*/ 65 w 98"/>
                <a:gd name="T51" fmla="*/ 122 h 196"/>
                <a:gd name="T52" fmla="*/ 65 w 98"/>
                <a:gd name="T53" fmla="*/ 112 h 196"/>
                <a:gd name="T54" fmla="*/ 56 w 98"/>
                <a:gd name="T55" fmla="*/ 97 h 196"/>
                <a:gd name="T56" fmla="*/ 65 w 98"/>
                <a:gd name="T57" fmla="*/ 80 h 196"/>
                <a:gd name="T58" fmla="*/ 97 w 98"/>
                <a:gd name="T59" fmla="*/ 80 h 196"/>
                <a:gd name="T60" fmla="*/ 97 w 98"/>
                <a:gd name="T61" fmla="*/ 65 h 196"/>
                <a:gd name="T62" fmla="*/ 90 w 98"/>
                <a:gd name="T63" fmla="*/ 56 h 196"/>
                <a:gd name="T64" fmla="*/ 81 w 98"/>
                <a:gd name="T65" fmla="*/ 40 h 196"/>
                <a:gd name="T66" fmla="*/ 75 w 98"/>
                <a:gd name="T67" fmla="*/ 25 h 196"/>
                <a:gd name="T68" fmla="*/ 56 w 98"/>
                <a:gd name="T69" fmla="*/ 32 h 196"/>
                <a:gd name="T70" fmla="*/ 41 w 98"/>
                <a:gd name="T71" fmla="*/ 40 h 196"/>
                <a:gd name="T72" fmla="*/ 41 w 98"/>
                <a:gd name="T73" fmla="*/ 15 h 196"/>
                <a:gd name="T74" fmla="*/ 32 w 98"/>
                <a:gd name="T75" fmla="*/ 9 h 196"/>
                <a:gd name="T76" fmla="*/ 32 w 98"/>
                <a:gd name="T77" fmla="*/ 0 h 1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
                <a:gd name="T118" fmla="*/ 0 h 196"/>
                <a:gd name="T119" fmla="*/ 98 w 98"/>
                <a:gd name="T120" fmla="*/ 196 h 1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 h="196">
                  <a:moveTo>
                    <a:pt x="32" y="0"/>
                  </a:moveTo>
                  <a:lnTo>
                    <a:pt x="0" y="15"/>
                  </a:lnTo>
                  <a:lnTo>
                    <a:pt x="0" y="32"/>
                  </a:lnTo>
                  <a:lnTo>
                    <a:pt x="9" y="56"/>
                  </a:lnTo>
                  <a:lnTo>
                    <a:pt x="9" y="72"/>
                  </a:lnTo>
                  <a:lnTo>
                    <a:pt x="16" y="90"/>
                  </a:lnTo>
                  <a:lnTo>
                    <a:pt x="25" y="112"/>
                  </a:lnTo>
                  <a:lnTo>
                    <a:pt x="9" y="146"/>
                  </a:lnTo>
                  <a:lnTo>
                    <a:pt x="9" y="153"/>
                  </a:lnTo>
                  <a:lnTo>
                    <a:pt x="9" y="162"/>
                  </a:lnTo>
                  <a:lnTo>
                    <a:pt x="32" y="186"/>
                  </a:lnTo>
                  <a:lnTo>
                    <a:pt x="32" y="177"/>
                  </a:lnTo>
                  <a:lnTo>
                    <a:pt x="41" y="186"/>
                  </a:lnTo>
                  <a:lnTo>
                    <a:pt x="50" y="195"/>
                  </a:lnTo>
                  <a:lnTo>
                    <a:pt x="56" y="186"/>
                  </a:lnTo>
                  <a:lnTo>
                    <a:pt x="50" y="177"/>
                  </a:lnTo>
                  <a:lnTo>
                    <a:pt x="32" y="177"/>
                  </a:lnTo>
                  <a:lnTo>
                    <a:pt x="25" y="146"/>
                  </a:lnTo>
                  <a:lnTo>
                    <a:pt x="16" y="146"/>
                  </a:lnTo>
                  <a:lnTo>
                    <a:pt x="16" y="137"/>
                  </a:lnTo>
                  <a:lnTo>
                    <a:pt x="25" y="112"/>
                  </a:lnTo>
                  <a:lnTo>
                    <a:pt x="25" y="97"/>
                  </a:lnTo>
                  <a:lnTo>
                    <a:pt x="41" y="97"/>
                  </a:lnTo>
                  <a:lnTo>
                    <a:pt x="41" y="105"/>
                  </a:lnTo>
                  <a:lnTo>
                    <a:pt x="50" y="105"/>
                  </a:lnTo>
                  <a:lnTo>
                    <a:pt x="65" y="122"/>
                  </a:lnTo>
                  <a:lnTo>
                    <a:pt x="65" y="112"/>
                  </a:lnTo>
                  <a:lnTo>
                    <a:pt x="56" y="97"/>
                  </a:lnTo>
                  <a:lnTo>
                    <a:pt x="65" y="80"/>
                  </a:lnTo>
                  <a:lnTo>
                    <a:pt x="97" y="80"/>
                  </a:lnTo>
                  <a:lnTo>
                    <a:pt x="97" y="65"/>
                  </a:lnTo>
                  <a:lnTo>
                    <a:pt x="90" y="56"/>
                  </a:lnTo>
                  <a:lnTo>
                    <a:pt x="81" y="40"/>
                  </a:lnTo>
                  <a:lnTo>
                    <a:pt x="75" y="25"/>
                  </a:lnTo>
                  <a:lnTo>
                    <a:pt x="56" y="32"/>
                  </a:lnTo>
                  <a:lnTo>
                    <a:pt x="41" y="40"/>
                  </a:lnTo>
                  <a:lnTo>
                    <a:pt x="41" y="15"/>
                  </a:lnTo>
                  <a:lnTo>
                    <a:pt x="32" y="9"/>
                  </a:lnTo>
                  <a:lnTo>
                    <a:pt x="32"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694" name="Freeform 166"/>
            <p:cNvSpPr>
              <a:spLocks/>
            </p:cNvSpPr>
            <p:nvPr>
              <p:custDataLst>
                <p:tags r:id="rId154"/>
              </p:custDataLst>
            </p:nvPr>
          </p:nvSpPr>
          <p:spPr bwMode="auto">
            <a:xfrm>
              <a:off x="4613" y="2453"/>
              <a:ext cx="77" cy="102"/>
            </a:xfrm>
            <a:custGeom>
              <a:avLst/>
              <a:gdLst>
                <a:gd name="T0" fmla="*/ 90 w 91"/>
                <a:gd name="T1" fmla="*/ 105 h 116"/>
                <a:gd name="T2" fmla="*/ 90 w 91"/>
                <a:gd name="T3" fmla="*/ 90 h 116"/>
                <a:gd name="T4" fmla="*/ 74 w 91"/>
                <a:gd name="T5" fmla="*/ 74 h 116"/>
                <a:gd name="T6" fmla="*/ 74 w 91"/>
                <a:gd name="T7" fmla="*/ 65 h 116"/>
                <a:gd name="T8" fmla="*/ 43 w 91"/>
                <a:gd name="T9" fmla="*/ 40 h 116"/>
                <a:gd name="T10" fmla="*/ 58 w 91"/>
                <a:gd name="T11" fmla="*/ 34 h 116"/>
                <a:gd name="T12" fmla="*/ 49 w 91"/>
                <a:gd name="T13" fmla="*/ 25 h 116"/>
                <a:gd name="T14" fmla="*/ 33 w 91"/>
                <a:gd name="T15" fmla="*/ 16 h 116"/>
                <a:gd name="T16" fmla="*/ 24 w 91"/>
                <a:gd name="T17" fmla="*/ 0 h 116"/>
                <a:gd name="T18" fmla="*/ 18 w 91"/>
                <a:gd name="T19" fmla="*/ 0 h 116"/>
                <a:gd name="T20" fmla="*/ 18 w 91"/>
                <a:gd name="T21" fmla="*/ 16 h 116"/>
                <a:gd name="T22" fmla="*/ 9 w 91"/>
                <a:gd name="T23" fmla="*/ 16 h 116"/>
                <a:gd name="T24" fmla="*/ 9 w 91"/>
                <a:gd name="T25" fmla="*/ 9 h 116"/>
                <a:gd name="T26" fmla="*/ 0 w 91"/>
                <a:gd name="T27" fmla="*/ 25 h 116"/>
                <a:gd name="T28" fmla="*/ 0 w 91"/>
                <a:gd name="T29" fmla="*/ 34 h 116"/>
                <a:gd name="T30" fmla="*/ 9 w 91"/>
                <a:gd name="T31" fmla="*/ 40 h 116"/>
                <a:gd name="T32" fmla="*/ 9 w 91"/>
                <a:gd name="T33" fmla="*/ 65 h 116"/>
                <a:gd name="T34" fmla="*/ 24 w 91"/>
                <a:gd name="T35" fmla="*/ 57 h 116"/>
                <a:gd name="T36" fmla="*/ 43 w 91"/>
                <a:gd name="T37" fmla="*/ 50 h 116"/>
                <a:gd name="T38" fmla="*/ 49 w 91"/>
                <a:gd name="T39" fmla="*/ 65 h 116"/>
                <a:gd name="T40" fmla="*/ 58 w 91"/>
                <a:gd name="T41" fmla="*/ 81 h 116"/>
                <a:gd name="T42" fmla="*/ 65 w 91"/>
                <a:gd name="T43" fmla="*/ 90 h 116"/>
                <a:gd name="T44" fmla="*/ 65 w 91"/>
                <a:gd name="T45" fmla="*/ 105 h 116"/>
                <a:gd name="T46" fmla="*/ 74 w 91"/>
                <a:gd name="T47" fmla="*/ 115 h 116"/>
                <a:gd name="T48" fmla="*/ 74 w 91"/>
                <a:gd name="T49" fmla="*/ 105 h 116"/>
                <a:gd name="T50" fmla="*/ 90 w 91"/>
                <a:gd name="T51" fmla="*/ 105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1"/>
                <a:gd name="T79" fmla="*/ 0 h 116"/>
                <a:gd name="T80" fmla="*/ 91 w 91"/>
                <a:gd name="T81" fmla="*/ 116 h 1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1" h="116">
                  <a:moveTo>
                    <a:pt x="90" y="105"/>
                  </a:moveTo>
                  <a:lnTo>
                    <a:pt x="90" y="90"/>
                  </a:lnTo>
                  <a:lnTo>
                    <a:pt x="74" y="74"/>
                  </a:lnTo>
                  <a:lnTo>
                    <a:pt x="74" y="65"/>
                  </a:lnTo>
                  <a:lnTo>
                    <a:pt x="43" y="40"/>
                  </a:lnTo>
                  <a:lnTo>
                    <a:pt x="58" y="34"/>
                  </a:lnTo>
                  <a:lnTo>
                    <a:pt x="49" y="25"/>
                  </a:lnTo>
                  <a:lnTo>
                    <a:pt x="33" y="16"/>
                  </a:lnTo>
                  <a:lnTo>
                    <a:pt x="24" y="0"/>
                  </a:lnTo>
                  <a:lnTo>
                    <a:pt x="18" y="0"/>
                  </a:lnTo>
                  <a:lnTo>
                    <a:pt x="18" y="16"/>
                  </a:lnTo>
                  <a:lnTo>
                    <a:pt x="9" y="16"/>
                  </a:lnTo>
                  <a:lnTo>
                    <a:pt x="9" y="9"/>
                  </a:lnTo>
                  <a:lnTo>
                    <a:pt x="0" y="25"/>
                  </a:lnTo>
                  <a:lnTo>
                    <a:pt x="0" y="34"/>
                  </a:lnTo>
                  <a:lnTo>
                    <a:pt x="9" y="40"/>
                  </a:lnTo>
                  <a:lnTo>
                    <a:pt x="9" y="65"/>
                  </a:lnTo>
                  <a:lnTo>
                    <a:pt x="24" y="57"/>
                  </a:lnTo>
                  <a:lnTo>
                    <a:pt x="43" y="50"/>
                  </a:lnTo>
                  <a:lnTo>
                    <a:pt x="49" y="65"/>
                  </a:lnTo>
                  <a:lnTo>
                    <a:pt x="58" y="81"/>
                  </a:lnTo>
                  <a:lnTo>
                    <a:pt x="65" y="90"/>
                  </a:lnTo>
                  <a:lnTo>
                    <a:pt x="65" y="105"/>
                  </a:lnTo>
                  <a:lnTo>
                    <a:pt x="74" y="115"/>
                  </a:lnTo>
                  <a:lnTo>
                    <a:pt x="74" y="105"/>
                  </a:lnTo>
                  <a:lnTo>
                    <a:pt x="90" y="10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95" name="Freeform 167"/>
            <p:cNvSpPr>
              <a:spLocks/>
            </p:cNvSpPr>
            <p:nvPr>
              <p:custDataLst>
                <p:tags r:id="rId155"/>
              </p:custDataLst>
            </p:nvPr>
          </p:nvSpPr>
          <p:spPr bwMode="auto">
            <a:xfrm>
              <a:off x="4633" y="2448"/>
              <a:ext cx="80" cy="161"/>
            </a:xfrm>
            <a:custGeom>
              <a:avLst/>
              <a:gdLst>
                <a:gd name="T0" fmla="*/ 0 w 92"/>
                <a:gd name="T1" fmla="*/ 7 h 186"/>
                <a:gd name="T2" fmla="*/ 0 w 92"/>
                <a:gd name="T3" fmla="*/ 0 h 186"/>
                <a:gd name="T4" fmla="*/ 9 w 92"/>
                <a:gd name="T5" fmla="*/ 7 h 186"/>
                <a:gd name="T6" fmla="*/ 41 w 92"/>
                <a:gd name="T7" fmla="*/ 0 h 186"/>
                <a:gd name="T8" fmla="*/ 59 w 92"/>
                <a:gd name="T9" fmla="*/ 0 h 186"/>
                <a:gd name="T10" fmla="*/ 59 w 92"/>
                <a:gd name="T11" fmla="*/ 16 h 186"/>
                <a:gd name="T12" fmla="*/ 74 w 92"/>
                <a:gd name="T13" fmla="*/ 16 h 186"/>
                <a:gd name="T14" fmla="*/ 59 w 92"/>
                <a:gd name="T15" fmla="*/ 23 h 186"/>
                <a:gd name="T16" fmla="*/ 50 w 92"/>
                <a:gd name="T17" fmla="*/ 41 h 186"/>
                <a:gd name="T18" fmla="*/ 41 w 92"/>
                <a:gd name="T19" fmla="*/ 47 h 186"/>
                <a:gd name="T20" fmla="*/ 82 w 92"/>
                <a:gd name="T21" fmla="*/ 104 h 186"/>
                <a:gd name="T22" fmla="*/ 91 w 92"/>
                <a:gd name="T23" fmla="*/ 122 h 186"/>
                <a:gd name="T24" fmla="*/ 82 w 92"/>
                <a:gd name="T25" fmla="*/ 154 h 186"/>
                <a:gd name="T26" fmla="*/ 66 w 92"/>
                <a:gd name="T27" fmla="*/ 162 h 186"/>
                <a:gd name="T28" fmla="*/ 59 w 92"/>
                <a:gd name="T29" fmla="*/ 162 h 186"/>
                <a:gd name="T30" fmla="*/ 50 w 92"/>
                <a:gd name="T31" fmla="*/ 178 h 186"/>
                <a:gd name="T32" fmla="*/ 34 w 92"/>
                <a:gd name="T33" fmla="*/ 185 h 186"/>
                <a:gd name="T34" fmla="*/ 34 w 92"/>
                <a:gd name="T35" fmla="*/ 169 h 186"/>
                <a:gd name="T36" fmla="*/ 25 w 92"/>
                <a:gd name="T37" fmla="*/ 162 h 186"/>
                <a:gd name="T38" fmla="*/ 41 w 92"/>
                <a:gd name="T39" fmla="*/ 154 h 186"/>
                <a:gd name="T40" fmla="*/ 50 w 92"/>
                <a:gd name="T41" fmla="*/ 144 h 186"/>
                <a:gd name="T42" fmla="*/ 66 w 92"/>
                <a:gd name="T43" fmla="*/ 137 h 186"/>
                <a:gd name="T44" fmla="*/ 66 w 92"/>
                <a:gd name="T45" fmla="*/ 112 h 186"/>
                <a:gd name="T46" fmla="*/ 66 w 92"/>
                <a:gd name="T47" fmla="*/ 97 h 186"/>
                <a:gd name="T48" fmla="*/ 50 w 92"/>
                <a:gd name="T49" fmla="*/ 81 h 186"/>
                <a:gd name="T50" fmla="*/ 50 w 92"/>
                <a:gd name="T51" fmla="*/ 72 h 186"/>
                <a:gd name="T52" fmla="*/ 19 w 92"/>
                <a:gd name="T53" fmla="*/ 47 h 186"/>
                <a:gd name="T54" fmla="*/ 34 w 92"/>
                <a:gd name="T55" fmla="*/ 41 h 186"/>
                <a:gd name="T56" fmla="*/ 25 w 92"/>
                <a:gd name="T57" fmla="*/ 32 h 186"/>
                <a:gd name="T58" fmla="*/ 9 w 92"/>
                <a:gd name="T59" fmla="*/ 23 h 186"/>
                <a:gd name="T60" fmla="*/ 0 w 92"/>
                <a:gd name="T61" fmla="*/ 7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2"/>
                <a:gd name="T94" fmla="*/ 0 h 186"/>
                <a:gd name="T95" fmla="*/ 92 w 92"/>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2" h="186">
                  <a:moveTo>
                    <a:pt x="0" y="7"/>
                  </a:moveTo>
                  <a:lnTo>
                    <a:pt x="0" y="0"/>
                  </a:lnTo>
                  <a:lnTo>
                    <a:pt x="9" y="7"/>
                  </a:lnTo>
                  <a:lnTo>
                    <a:pt x="41" y="0"/>
                  </a:lnTo>
                  <a:lnTo>
                    <a:pt x="59" y="0"/>
                  </a:lnTo>
                  <a:lnTo>
                    <a:pt x="59" y="16"/>
                  </a:lnTo>
                  <a:lnTo>
                    <a:pt x="74" y="16"/>
                  </a:lnTo>
                  <a:lnTo>
                    <a:pt x="59" y="23"/>
                  </a:lnTo>
                  <a:lnTo>
                    <a:pt x="50" y="41"/>
                  </a:lnTo>
                  <a:lnTo>
                    <a:pt x="41" y="47"/>
                  </a:lnTo>
                  <a:lnTo>
                    <a:pt x="82" y="104"/>
                  </a:lnTo>
                  <a:lnTo>
                    <a:pt x="91" y="122"/>
                  </a:lnTo>
                  <a:lnTo>
                    <a:pt x="82" y="154"/>
                  </a:lnTo>
                  <a:lnTo>
                    <a:pt x="66" y="162"/>
                  </a:lnTo>
                  <a:lnTo>
                    <a:pt x="59" y="162"/>
                  </a:lnTo>
                  <a:lnTo>
                    <a:pt x="50" y="178"/>
                  </a:lnTo>
                  <a:lnTo>
                    <a:pt x="34" y="185"/>
                  </a:lnTo>
                  <a:lnTo>
                    <a:pt x="34" y="169"/>
                  </a:lnTo>
                  <a:lnTo>
                    <a:pt x="25" y="162"/>
                  </a:lnTo>
                  <a:lnTo>
                    <a:pt x="41" y="154"/>
                  </a:lnTo>
                  <a:lnTo>
                    <a:pt x="50" y="144"/>
                  </a:lnTo>
                  <a:lnTo>
                    <a:pt x="66" y="137"/>
                  </a:lnTo>
                  <a:lnTo>
                    <a:pt x="66" y="112"/>
                  </a:lnTo>
                  <a:lnTo>
                    <a:pt x="66" y="97"/>
                  </a:lnTo>
                  <a:lnTo>
                    <a:pt x="50" y="81"/>
                  </a:lnTo>
                  <a:lnTo>
                    <a:pt x="50" y="72"/>
                  </a:lnTo>
                  <a:lnTo>
                    <a:pt x="19" y="47"/>
                  </a:lnTo>
                  <a:lnTo>
                    <a:pt x="34" y="41"/>
                  </a:lnTo>
                  <a:lnTo>
                    <a:pt x="25" y="32"/>
                  </a:lnTo>
                  <a:lnTo>
                    <a:pt x="9" y="23"/>
                  </a:lnTo>
                  <a:lnTo>
                    <a:pt x="0" y="7"/>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96" name="Freeform 168"/>
            <p:cNvSpPr>
              <a:spLocks/>
            </p:cNvSpPr>
            <p:nvPr>
              <p:custDataLst>
                <p:tags r:id="rId156"/>
              </p:custDataLst>
            </p:nvPr>
          </p:nvSpPr>
          <p:spPr bwMode="auto">
            <a:xfrm>
              <a:off x="4633" y="2545"/>
              <a:ext cx="57" cy="44"/>
            </a:xfrm>
            <a:custGeom>
              <a:avLst/>
              <a:gdLst>
                <a:gd name="T0" fmla="*/ 25 w 67"/>
                <a:gd name="T1" fmla="*/ 50 h 51"/>
                <a:gd name="T2" fmla="*/ 41 w 67"/>
                <a:gd name="T3" fmla="*/ 42 h 51"/>
                <a:gd name="T4" fmla="*/ 50 w 67"/>
                <a:gd name="T5" fmla="*/ 32 h 51"/>
                <a:gd name="T6" fmla="*/ 66 w 67"/>
                <a:gd name="T7" fmla="*/ 25 h 51"/>
                <a:gd name="T8" fmla="*/ 66 w 67"/>
                <a:gd name="T9" fmla="*/ 0 h 51"/>
                <a:gd name="T10" fmla="*/ 50 w 67"/>
                <a:gd name="T11" fmla="*/ 0 h 51"/>
                <a:gd name="T12" fmla="*/ 50 w 67"/>
                <a:gd name="T13" fmla="*/ 10 h 51"/>
                <a:gd name="T14" fmla="*/ 41 w 67"/>
                <a:gd name="T15" fmla="*/ 0 h 51"/>
                <a:gd name="T16" fmla="*/ 9 w 67"/>
                <a:gd name="T17" fmla="*/ 0 h 51"/>
                <a:gd name="T18" fmla="*/ 0 w 67"/>
                <a:gd name="T19" fmla="*/ 17 h 51"/>
                <a:gd name="T20" fmla="*/ 9 w 67"/>
                <a:gd name="T21" fmla="*/ 32 h 51"/>
                <a:gd name="T22" fmla="*/ 9 w 67"/>
                <a:gd name="T23" fmla="*/ 42 h 51"/>
                <a:gd name="T24" fmla="*/ 9 w 67"/>
                <a:gd name="T25" fmla="*/ 50 h 51"/>
                <a:gd name="T26" fmla="*/ 25 w 67"/>
                <a:gd name="T27" fmla="*/ 5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51"/>
                <a:gd name="T44" fmla="*/ 67 w 67"/>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51">
                  <a:moveTo>
                    <a:pt x="25" y="50"/>
                  </a:moveTo>
                  <a:lnTo>
                    <a:pt x="41" y="42"/>
                  </a:lnTo>
                  <a:lnTo>
                    <a:pt x="50" y="32"/>
                  </a:lnTo>
                  <a:lnTo>
                    <a:pt x="66" y="25"/>
                  </a:lnTo>
                  <a:lnTo>
                    <a:pt x="66" y="0"/>
                  </a:lnTo>
                  <a:lnTo>
                    <a:pt x="50" y="0"/>
                  </a:lnTo>
                  <a:lnTo>
                    <a:pt x="50" y="10"/>
                  </a:lnTo>
                  <a:lnTo>
                    <a:pt x="41" y="0"/>
                  </a:lnTo>
                  <a:lnTo>
                    <a:pt x="9" y="0"/>
                  </a:lnTo>
                  <a:lnTo>
                    <a:pt x="0" y="17"/>
                  </a:lnTo>
                  <a:lnTo>
                    <a:pt x="9" y="32"/>
                  </a:lnTo>
                  <a:lnTo>
                    <a:pt x="9" y="42"/>
                  </a:lnTo>
                  <a:lnTo>
                    <a:pt x="9" y="50"/>
                  </a:lnTo>
                  <a:lnTo>
                    <a:pt x="25" y="5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97" name="Freeform 169"/>
            <p:cNvSpPr>
              <a:spLocks/>
            </p:cNvSpPr>
            <p:nvPr>
              <p:custDataLst>
                <p:tags r:id="rId157"/>
              </p:custDataLst>
            </p:nvPr>
          </p:nvSpPr>
          <p:spPr bwMode="auto">
            <a:xfrm>
              <a:off x="4613" y="2628"/>
              <a:ext cx="43" cy="65"/>
            </a:xfrm>
            <a:custGeom>
              <a:avLst/>
              <a:gdLst>
                <a:gd name="T0" fmla="*/ 24 w 50"/>
                <a:gd name="T1" fmla="*/ 9 h 75"/>
                <a:gd name="T2" fmla="*/ 18 w 50"/>
                <a:gd name="T3" fmla="*/ 18 h 75"/>
                <a:gd name="T4" fmla="*/ 9 w 50"/>
                <a:gd name="T5" fmla="*/ 9 h 75"/>
                <a:gd name="T6" fmla="*/ 0 w 50"/>
                <a:gd name="T7" fmla="*/ 0 h 75"/>
                <a:gd name="T8" fmla="*/ 0 w 50"/>
                <a:gd name="T9" fmla="*/ 9 h 75"/>
                <a:gd name="T10" fmla="*/ 0 w 50"/>
                <a:gd name="T11" fmla="*/ 34 h 75"/>
                <a:gd name="T12" fmla="*/ 18 w 50"/>
                <a:gd name="T13" fmla="*/ 50 h 75"/>
                <a:gd name="T14" fmla="*/ 43 w 50"/>
                <a:gd name="T15" fmla="*/ 74 h 75"/>
                <a:gd name="T16" fmla="*/ 49 w 50"/>
                <a:gd name="T17" fmla="*/ 74 h 75"/>
                <a:gd name="T18" fmla="*/ 43 w 50"/>
                <a:gd name="T19" fmla="*/ 50 h 75"/>
                <a:gd name="T20" fmla="*/ 43 w 50"/>
                <a:gd name="T21" fmla="*/ 25 h 75"/>
                <a:gd name="T22" fmla="*/ 24 w 50"/>
                <a:gd name="T23" fmla="*/ 9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5"/>
                <a:gd name="T38" fmla="*/ 50 w 50"/>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5">
                  <a:moveTo>
                    <a:pt x="24" y="9"/>
                  </a:moveTo>
                  <a:lnTo>
                    <a:pt x="18" y="18"/>
                  </a:lnTo>
                  <a:lnTo>
                    <a:pt x="9" y="9"/>
                  </a:lnTo>
                  <a:lnTo>
                    <a:pt x="0" y="0"/>
                  </a:lnTo>
                  <a:lnTo>
                    <a:pt x="0" y="9"/>
                  </a:lnTo>
                  <a:lnTo>
                    <a:pt x="0" y="34"/>
                  </a:lnTo>
                  <a:lnTo>
                    <a:pt x="18" y="50"/>
                  </a:lnTo>
                  <a:lnTo>
                    <a:pt x="43" y="74"/>
                  </a:lnTo>
                  <a:lnTo>
                    <a:pt x="49" y="74"/>
                  </a:lnTo>
                  <a:lnTo>
                    <a:pt x="43" y="50"/>
                  </a:lnTo>
                  <a:lnTo>
                    <a:pt x="43" y="25"/>
                  </a:lnTo>
                  <a:lnTo>
                    <a:pt x="24" y="9"/>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98" name="Freeform 170"/>
            <p:cNvSpPr>
              <a:spLocks/>
            </p:cNvSpPr>
            <p:nvPr>
              <p:custDataLst>
                <p:tags r:id="rId158"/>
              </p:custDataLst>
            </p:nvPr>
          </p:nvSpPr>
          <p:spPr bwMode="auto">
            <a:xfrm>
              <a:off x="4712" y="2628"/>
              <a:ext cx="114" cy="65"/>
            </a:xfrm>
            <a:custGeom>
              <a:avLst/>
              <a:gdLst>
                <a:gd name="T0" fmla="*/ 71 w 131"/>
                <a:gd name="T1" fmla="*/ 25 h 75"/>
                <a:gd name="T2" fmla="*/ 80 w 131"/>
                <a:gd name="T3" fmla="*/ 25 h 75"/>
                <a:gd name="T4" fmla="*/ 71 w 131"/>
                <a:gd name="T5" fmla="*/ 34 h 75"/>
                <a:gd name="T6" fmla="*/ 65 w 131"/>
                <a:gd name="T7" fmla="*/ 34 h 75"/>
                <a:gd name="T8" fmla="*/ 56 w 131"/>
                <a:gd name="T9" fmla="*/ 34 h 75"/>
                <a:gd name="T10" fmla="*/ 40 w 131"/>
                <a:gd name="T11" fmla="*/ 50 h 75"/>
                <a:gd name="T12" fmla="*/ 25 w 131"/>
                <a:gd name="T13" fmla="*/ 50 h 75"/>
                <a:gd name="T14" fmla="*/ 25 w 131"/>
                <a:gd name="T15" fmla="*/ 65 h 75"/>
                <a:gd name="T16" fmla="*/ 0 w 131"/>
                <a:gd name="T17" fmla="*/ 65 h 75"/>
                <a:gd name="T18" fmla="*/ 15 w 131"/>
                <a:gd name="T19" fmla="*/ 74 h 75"/>
                <a:gd name="T20" fmla="*/ 31 w 131"/>
                <a:gd name="T21" fmla="*/ 74 h 75"/>
                <a:gd name="T22" fmla="*/ 40 w 131"/>
                <a:gd name="T23" fmla="*/ 65 h 75"/>
                <a:gd name="T24" fmla="*/ 56 w 131"/>
                <a:gd name="T25" fmla="*/ 74 h 75"/>
                <a:gd name="T26" fmla="*/ 65 w 131"/>
                <a:gd name="T27" fmla="*/ 65 h 75"/>
                <a:gd name="T28" fmla="*/ 89 w 131"/>
                <a:gd name="T29" fmla="*/ 34 h 75"/>
                <a:gd name="T30" fmla="*/ 112 w 131"/>
                <a:gd name="T31" fmla="*/ 34 h 75"/>
                <a:gd name="T32" fmla="*/ 120 w 131"/>
                <a:gd name="T33" fmla="*/ 34 h 75"/>
                <a:gd name="T34" fmla="*/ 112 w 131"/>
                <a:gd name="T35" fmla="*/ 25 h 75"/>
                <a:gd name="T36" fmla="*/ 130 w 131"/>
                <a:gd name="T37" fmla="*/ 25 h 75"/>
                <a:gd name="T38" fmla="*/ 105 w 131"/>
                <a:gd name="T39" fmla="*/ 18 h 75"/>
                <a:gd name="T40" fmla="*/ 105 w 131"/>
                <a:gd name="T41" fmla="*/ 9 h 75"/>
                <a:gd name="T42" fmla="*/ 96 w 131"/>
                <a:gd name="T43" fmla="*/ 0 h 75"/>
                <a:gd name="T44" fmla="*/ 80 w 131"/>
                <a:gd name="T45" fmla="*/ 18 h 75"/>
                <a:gd name="T46" fmla="*/ 71 w 131"/>
                <a:gd name="T47" fmla="*/ 25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75"/>
                <a:gd name="T74" fmla="*/ 131 w 131"/>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75">
                  <a:moveTo>
                    <a:pt x="71" y="25"/>
                  </a:moveTo>
                  <a:lnTo>
                    <a:pt x="80" y="25"/>
                  </a:lnTo>
                  <a:lnTo>
                    <a:pt x="71" y="34"/>
                  </a:lnTo>
                  <a:lnTo>
                    <a:pt x="65" y="34"/>
                  </a:lnTo>
                  <a:lnTo>
                    <a:pt x="56" y="34"/>
                  </a:lnTo>
                  <a:lnTo>
                    <a:pt x="40" y="50"/>
                  </a:lnTo>
                  <a:lnTo>
                    <a:pt x="25" y="50"/>
                  </a:lnTo>
                  <a:lnTo>
                    <a:pt x="25" y="65"/>
                  </a:lnTo>
                  <a:lnTo>
                    <a:pt x="0" y="65"/>
                  </a:lnTo>
                  <a:lnTo>
                    <a:pt x="15" y="74"/>
                  </a:lnTo>
                  <a:lnTo>
                    <a:pt x="31" y="74"/>
                  </a:lnTo>
                  <a:lnTo>
                    <a:pt x="40" y="65"/>
                  </a:lnTo>
                  <a:lnTo>
                    <a:pt x="56" y="74"/>
                  </a:lnTo>
                  <a:lnTo>
                    <a:pt x="65" y="65"/>
                  </a:lnTo>
                  <a:lnTo>
                    <a:pt x="89" y="34"/>
                  </a:lnTo>
                  <a:lnTo>
                    <a:pt x="112" y="34"/>
                  </a:lnTo>
                  <a:lnTo>
                    <a:pt x="120" y="34"/>
                  </a:lnTo>
                  <a:lnTo>
                    <a:pt x="112" y="25"/>
                  </a:lnTo>
                  <a:lnTo>
                    <a:pt x="130" y="25"/>
                  </a:lnTo>
                  <a:lnTo>
                    <a:pt x="105" y="18"/>
                  </a:lnTo>
                  <a:lnTo>
                    <a:pt x="105" y="9"/>
                  </a:lnTo>
                  <a:lnTo>
                    <a:pt x="96" y="0"/>
                  </a:lnTo>
                  <a:lnTo>
                    <a:pt x="80" y="18"/>
                  </a:lnTo>
                  <a:lnTo>
                    <a:pt x="71"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699" name="Freeform 171"/>
            <p:cNvSpPr>
              <a:spLocks/>
            </p:cNvSpPr>
            <p:nvPr>
              <p:custDataLst>
                <p:tags r:id="rId159"/>
              </p:custDataLst>
            </p:nvPr>
          </p:nvSpPr>
          <p:spPr bwMode="auto">
            <a:xfrm>
              <a:off x="4760" y="2650"/>
              <a:ext cx="22" cy="15"/>
            </a:xfrm>
            <a:custGeom>
              <a:avLst/>
              <a:gdLst>
                <a:gd name="T0" fmla="*/ 0 w 25"/>
                <a:gd name="T1" fmla="*/ 16 h 17"/>
                <a:gd name="T2" fmla="*/ 9 w 25"/>
                <a:gd name="T3" fmla="*/ 16 h 17"/>
                <a:gd name="T4" fmla="*/ 15 w 25"/>
                <a:gd name="T5" fmla="*/ 16 h 17"/>
                <a:gd name="T6" fmla="*/ 24 w 25"/>
                <a:gd name="T7" fmla="*/ 0 h 17"/>
                <a:gd name="T8" fmla="*/ 15 w 25"/>
                <a:gd name="T9" fmla="*/ 0 h 17"/>
                <a:gd name="T10" fmla="*/ 0 w 25"/>
                <a:gd name="T11" fmla="*/ 16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0" y="16"/>
                  </a:moveTo>
                  <a:lnTo>
                    <a:pt x="9" y="16"/>
                  </a:lnTo>
                  <a:lnTo>
                    <a:pt x="15" y="16"/>
                  </a:lnTo>
                  <a:lnTo>
                    <a:pt x="24" y="0"/>
                  </a:lnTo>
                  <a:lnTo>
                    <a:pt x="15" y="0"/>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00" name="Freeform 172"/>
            <p:cNvSpPr>
              <a:spLocks/>
            </p:cNvSpPr>
            <p:nvPr>
              <p:custDataLst>
                <p:tags r:id="rId160"/>
              </p:custDataLst>
            </p:nvPr>
          </p:nvSpPr>
          <p:spPr bwMode="auto">
            <a:xfrm>
              <a:off x="4703" y="2658"/>
              <a:ext cx="114" cy="92"/>
            </a:xfrm>
            <a:custGeom>
              <a:avLst/>
              <a:gdLst>
                <a:gd name="T0" fmla="*/ 9 w 130"/>
                <a:gd name="T1" fmla="*/ 31 h 106"/>
                <a:gd name="T2" fmla="*/ 24 w 130"/>
                <a:gd name="T3" fmla="*/ 40 h 106"/>
                <a:gd name="T4" fmla="*/ 40 w 130"/>
                <a:gd name="T5" fmla="*/ 40 h 106"/>
                <a:gd name="T6" fmla="*/ 49 w 130"/>
                <a:gd name="T7" fmla="*/ 31 h 106"/>
                <a:gd name="T8" fmla="*/ 65 w 130"/>
                <a:gd name="T9" fmla="*/ 40 h 106"/>
                <a:gd name="T10" fmla="*/ 74 w 130"/>
                <a:gd name="T11" fmla="*/ 31 h 106"/>
                <a:gd name="T12" fmla="*/ 98 w 130"/>
                <a:gd name="T13" fmla="*/ 0 h 106"/>
                <a:gd name="T14" fmla="*/ 121 w 130"/>
                <a:gd name="T15" fmla="*/ 0 h 106"/>
                <a:gd name="T16" fmla="*/ 114 w 130"/>
                <a:gd name="T17" fmla="*/ 16 h 106"/>
                <a:gd name="T18" fmla="*/ 121 w 130"/>
                <a:gd name="T19" fmla="*/ 25 h 106"/>
                <a:gd name="T20" fmla="*/ 114 w 130"/>
                <a:gd name="T21" fmla="*/ 31 h 106"/>
                <a:gd name="T22" fmla="*/ 129 w 130"/>
                <a:gd name="T23" fmla="*/ 40 h 106"/>
                <a:gd name="T24" fmla="*/ 121 w 130"/>
                <a:gd name="T25" fmla="*/ 48 h 106"/>
                <a:gd name="T26" fmla="*/ 105 w 130"/>
                <a:gd name="T27" fmla="*/ 65 h 106"/>
                <a:gd name="T28" fmla="*/ 98 w 130"/>
                <a:gd name="T29" fmla="*/ 81 h 106"/>
                <a:gd name="T30" fmla="*/ 105 w 130"/>
                <a:gd name="T31" fmla="*/ 81 h 106"/>
                <a:gd name="T32" fmla="*/ 98 w 130"/>
                <a:gd name="T33" fmla="*/ 97 h 106"/>
                <a:gd name="T34" fmla="*/ 80 w 130"/>
                <a:gd name="T35" fmla="*/ 105 h 106"/>
                <a:gd name="T36" fmla="*/ 74 w 130"/>
                <a:gd name="T37" fmla="*/ 97 h 106"/>
                <a:gd name="T38" fmla="*/ 57 w 130"/>
                <a:gd name="T39" fmla="*/ 97 h 106"/>
                <a:gd name="T40" fmla="*/ 40 w 130"/>
                <a:gd name="T41" fmla="*/ 97 h 106"/>
                <a:gd name="T42" fmla="*/ 40 w 130"/>
                <a:gd name="T43" fmla="*/ 88 h 106"/>
                <a:gd name="T44" fmla="*/ 24 w 130"/>
                <a:gd name="T45" fmla="*/ 88 h 106"/>
                <a:gd name="T46" fmla="*/ 17 w 130"/>
                <a:gd name="T47" fmla="*/ 72 h 106"/>
                <a:gd name="T48" fmla="*/ 9 w 130"/>
                <a:gd name="T49" fmla="*/ 56 h 106"/>
                <a:gd name="T50" fmla="*/ 0 w 130"/>
                <a:gd name="T51" fmla="*/ 40 h 106"/>
                <a:gd name="T52" fmla="*/ 9 w 130"/>
                <a:gd name="T53" fmla="*/ 31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06"/>
                <a:gd name="T83" fmla="*/ 130 w 130"/>
                <a:gd name="T84" fmla="*/ 106 h 1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06">
                  <a:moveTo>
                    <a:pt x="9" y="31"/>
                  </a:moveTo>
                  <a:lnTo>
                    <a:pt x="24" y="40"/>
                  </a:lnTo>
                  <a:lnTo>
                    <a:pt x="40" y="40"/>
                  </a:lnTo>
                  <a:lnTo>
                    <a:pt x="49" y="31"/>
                  </a:lnTo>
                  <a:lnTo>
                    <a:pt x="65" y="40"/>
                  </a:lnTo>
                  <a:lnTo>
                    <a:pt x="74" y="31"/>
                  </a:lnTo>
                  <a:lnTo>
                    <a:pt x="98" y="0"/>
                  </a:lnTo>
                  <a:lnTo>
                    <a:pt x="121" y="0"/>
                  </a:lnTo>
                  <a:lnTo>
                    <a:pt x="114" y="16"/>
                  </a:lnTo>
                  <a:lnTo>
                    <a:pt x="121" y="25"/>
                  </a:lnTo>
                  <a:lnTo>
                    <a:pt x="114" y="31"/>
                  </a:lnTo>
                  <a:lnTo>
                    <a:pt x="129" y="40"/>
                  </a:lnTo>
                  <a:lnTo>
                    <a:pt x="121" y="48"/>
                  </a:lnTo>
                  <a:lnTo>
                    <a:pt x="105" y="65"/>
                  </a:lnTo>
                  <a:lnTo>
                    <a:pt x="98" y="81"/>
                  </a:lnTo>
                  <a:lnTo>
                    <a:pt x="105" y="81"/>
                  </a:lnTo>
                  <a:lnTo>
                    <a:pt x="98" y="97"/>
                  </a:lnTo>
                  <a:lnTo>
                    <a:pt x="80" y="105"/>
                  </a:lnTo>
                  <a:lnTo>
                    <a:pt x="74" y="97"/>
                  </a:lnTo>
                  <a:lnTo>
                    <a:pt x="57" y="97"/>
                  </a:lnTo>
                  <a:lnTo>
                    <a:pt x="40" y="97"/>
                  </a:lnTo>
                  <a:lnTo>
                    <a:pt x="40" y="88"/>
                  </a:lnTo>
                  <a:lnTo>
                    <a:pt x="24" y="88"/>
                  </a:lnTo>
                  <a:lnTo>
                    <a:pt x="17" y="72"/>
                  </a:lnTo>
                  <a:lnTo>
                    <a:pt x="9" y="56"/>
                  </a:lnTo>
                  <a:lnTo>
                    <a:pt x="0" y="40"/>
                  </a:lnTo>
                  <a:lnTo>
                    <a:pt x="9" y="31"/>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01" name="Freeform 173"/>
            <p:cNvSpPr>
              <a:spLocks/>
            </p:cNvSpPr>
            <p:nvPr>
              <p:custDataLst>
                <p:tags r:id="rId161"/>
              </p:custDataLst>
            </p:nvPr>
          </p:nvSpPr>
          <p:spPr bwMode="auto">
            <a:xfrm>
              <a:off x="4950" y="2706"/>
              <a:ext cx="115" cy="97"/>
            </a:xfrm>
            <a:custGeom>
              <a:avLst/>
              <a:gdLst>
                <a:gd name="T0" fmla="*/ 130 w 131"/>
                <a:gd name="T1" fmla="*/ 32 h 113"/>
                <a:gd name="T2" fmla="*/ 130 w 131"/>
                <a:gd name="T3" fmla="*/ 65 h 113"/>
                <a:gd name="T4" fmla="*/ 130 w 131"/>
                <a:gd name="T5" fmla="*/ 112 h 113"/>
                <a:gd name="T6" fmla="*/ 112 w 131"/>
                <a:gd name="T7" fmla="*/ 97 h 113"/>
                <a:gd name="T8" fmla="*/ 88 w 131"/>
                <a:gd name="T9" fmla="*/ 106 h 113"/>
                <a:gd name="T10" fmla="*/ 97 w 131"/>
                <a:gd name="T11" fmla="*/ 89 h 113"/>
                <a:gd name="T12" fmla="*/ 88 w 131"/>
                <a:gd name="T13" fmla="*/ 72 h 113"/>
                <a:gd name="T14" fmla="*/ 31 w 131"/>
                <a:gd name="T15" fmla="*/ 41 h 113"/>
                <a:gd name="T16" fmla="*/ 25 w 131"/>
                <a:gd name="T17" fmla="*/ 49 h 113"/>
                <a:gd name="T18" fmla="*/ 25 w 131"/>
                <a:gd name="T19" fmla="*/ 41 h 113"/>
                <a:gd name="T20" fmla="*/ 16 w 131"/>
                <a:gd name="T21" fmla="*/ 32 h 113"/>
                <a:gd name="T22" fmla="*/ 31 w 131"/>
                <a:gd name="T23" fmla="*/ 32 h 113"/>
                <a:gd name="T24" fmla="*/ 40 w 131"/>
                <a:gd name="T25" fmla="*/ 25 h 113"/>
                <a:gd name="T26" fmla="*/ 16 w 131"/>
                <a:gd name="T27" fmla="*/ 25 h 113"/>
                <a:gd name="T28" fmla="*/ 6 w 131"/>
                <a:gd name="T29" fmla="*/ 16 h 113"/>
                <a:gd name="T30" fmla="*/ 0 w 131"/>
                <a:gd name="T31" fmla="*/ 16 h 113"/>
                <a:gd name="T32" fmla="*/ 16 w 131"/>
                <a:gd name="T33" fmla="*/ 0 h 113"/>
                <a:gd name="T34" fmla="*/ 25 w 131"/>
                <a:gd name="T35" fmla="*/ 0 h 113"/>
                <a:gd name="T36" fmla="*/ 40 w 131"/>
                <a:gd name="T37" fmla="*/ 9 h 113"/>
                <a:gd name="T38" fmla="*/ 40 w 131"/>
                <a:gd name="T39" fmla="*/ 25 h 113"/>
                <a:gd name="T40" fmla="*/ 56 w 131"/>
                <a:gd name="T41" fmla="*/ 41 h 113"/>
                <a:gd name="T42" fmla="*/ 72 w 131"/>
                <a:gd name="T43" fmla="*/ 25 h 113"/>
                <a:gd name="T44" fmla="*/ 88 w 131"/>
                <a:gd name="T45" fmla="*/ 16 h 113"/>
                <a:gd name="T46" fmla="*/ 130 w 131"/>
                <a:gd name="T47" fmla="*/ 32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113"/>
                <a:gd name="T74" fmla="*/ 131 w 131"/>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113">
                  <a:moveTo>
                    <a:pt x="130" y="32"/>
                  </a:moveTo>
                  <a:lnTo>
                    <a:pt x="130" y="65"/>
                  </a:lnTo>
                  <a:lnTo>
                    <a:pt x="130" y="112"/>
                  </a:lnTo>
                  <a:lnTo>
                    <a:pt x="112" y="97"/>
                  </a:lnTo>
                  <a:lnTo>
                    <a:pt x="88" y="106"/>
                  </a:lnTo>
                  <a:lnTo>
                    <a:pt x="97" y="89"/>
                  </a:lnTo>
                  <a:lnTo>
                    <a:pt x="88" y="72"/>
                  </a:lnTo>
                  <a:lnTo>
                    <a:pt x="31" y="41"/>
                  </a:lnTo>
                  <a:lnTo>
                    <a:pt x="25" y="49"/>
                  </a:lnTo>
                  <a:lnTo>
                    <a:pt x="25" y="41"/>
                  </a:lnTo>
                  <a:lnTo>
                    <a:pt x="16" y="32"/>
                  </a:lnTo>
                  <a:lnTo>
                    <a:pt x="31" y="32"/>
                  </a:lnTo>
                  <a:lnTo>
                    <a:pt x="40" y="25"/>
                  </a:lnTo>
                  <a:lnTo>
                    <a:pt x="16" y="25"/>
                  </a:lnTo>
                  <a:lnTo>
                    <a:pt x="6" y="16"/>
                  </a:lnTo>
                  <a:lnTo>
                    <a:pt x="0" y="16"/>
                  </a:lnTo>
                  <a:lnTo>
                    <a:pt x="16" y="0"/>
                  </a:lnTo>
                  <a:lnTo>
                    <a:pt x="25" y="0"/>
                  </a:lnTo>
                  <a:lnTo>
                    <a:pt x="40" y="9"/>
                  </a:lnTo>
                  <a:lnTo>
                    <a:pt x="40" y="25"/>
                  </a:lnTo>
                  <a:lnTo>
                    <a:pt x="56" y="41"/>
                  </a:lnTo>
                  <a:lnTo>
                    <a:pt x="72" y="25"/>
                  </a:lnTo>
                  <a:lnTo>
                    <a:pt x="88" y="16"/>
                  </a:lnTo>
                  <a:lnTo>
                    <a:pt x="130" y="32"/>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02" name="Freeform 174"/>
            <p:cNvSpPr>
              <a:spLocks/>
            </p:cNvSpPr>
            <p:nvPr>
              <p:custDataLst>
                <p:tags r:id="rId162"/>
              </p:custDataLst>
            </p:nvPr>
          </p:nvSpPr>
          <p:spPr bwMode="auto">
            <a:xfrm>
              <a:off x="5063" y="2735"/>
              <a:ext cx="106" cy="91"/>
            </a:xfrm>
            <a:custGeom>
              <a:avLst/>
              <a:gdLst>
                <a:gd name="T0" fmla="*/ 0 w 123"/>
                <a:gd name="T1" fmla="*/ 80 h 106"/>
                <a:gd name="T2" fmla="*/ 0 w 123"/>
                <a:gd name="T3" fmla="*/ 33 h 106"/>
                <a:gd name="T4" fmla="*/ 0 w 123"/>
                <a:gd name="T5" fmla="*/ 0 h 106"/>
                <a:gd name="T6" fmla="*/ 32 w 123"/>
                <a:gd name="T7" fmla="*/ 9 h 106"/>
                <a:gd name="T8" fmla="*/ 57 w 123"/>
                <a:gd name="T9" fmla="*/ 25 h 106"/>
                <a:gd name="T10" fmla="*/ 57 w 123"/>
                <a:gd name="T11" fmla="*/ 33 h 106"/>
                <a:gd name="T12" fmla="*/ 88 w 123"/>
                <a:gd name="T13" fmla="*/ 49 h 106"/>
                <a:gd name="T14" fmla="*/ 72 w 123"/>
                <a:gd name="T15" fmla="*/ 57 h 106"/>
                <a:gd name="T16" fmla="*/ 81 w 123"/>
                <a:gd name="T17" fmla="*/ 57 h 106"/>
                <a:gd name="T18" fmla="*/ 88 w 123"/>
                <a:gd name="T19" fmla="*/ 65 h 106"/>
                <a:gd name="T20" fmla="*/ 97 w 123"/>
                <a:gd name="T21" fmla="*/ 80 h 106"/>
                <a:gd name="T22" fmla="*/ 104 w 123"/>
                <a:gd name="T23" fmla="*/ 80 h 106"/>
                <a:gd name="T24" fmla="*/ 104 w 123"/>
                <a:gd name="T25" fmla="*/ 90 h 106"/>
                <a:gd name="T26" fmla="*/ 122 w 123"/>
                <a:gd name="T27" fmla="*/ 99 h 106"/>
                <a:gd name="T28" fmla="*/ 122 w 123"/>
                <a:gd name="T29" fmla="*/ 105 h 106"/>
                <a:gd name="T30" fmla="*/ 81 w 123"/>
                <a:gd name="T31" fmla="*/ 99 h 106"/>
                <a:gd name="T32" fmla="*/ 63 w 123"/>
                <a:gd name="T33" fmla="*/ 65 h 106"/>
                <a:gd name="T34" fmla="*/ 47 w 123"/>
                <a:gd name="T35" fmla="*/ 65 h 106"/>
                <a:gd name="T36" fmla="*/ 40 w 123"/>
                <a:gd name="T37" fmla="*/ 65 h 106"/>
                <a:gd name="T38" fmla="*/ 23 w 123"/>
                <a:gd name="T39" fmla="*/ 74 h 106"/>
                <a:gd name="T40" fmla="*/ 32 w 123"/>
                <a:gd name="T41" fmla="*/ 80 h 106"/>
                <a:gd name="T42" fmla="*/ 15 w 123"/>
                <a:gd name="T43" fmla="*/ 80 h 106"/>
                <a:gd name="T44" fmla="*/ 0 w 123"/>
                <a:gd name="T45" fmla="*/ 80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3"/>
                <a:gd name="T70" fmla="*/ 0 h 106"/>
                <a:gd name="T71" fmla="*/ 123 w 123"/>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3" h="106">
                  <a:moveTo>
                    <a:pt x="0" y="80"/>
                  </a:moveTo>
                  <a:lnTo>
                    <a:pt x="0" y="33"/>
                  </a:lnTo>
                  <a:lnTo>
                    <a:pt x="0" y="0"/>
                  </a:lnTo>
                  <a:lnTo>
                    <a:pt x="32" y="9"/>
                  </a:lnTo>
                  <a:lnTo>
                    <a:pt x="57" y="25"/>
                  </a:lnTo>
                  <a:lnTo>
                    <a:pt x="57" y="33"/>
                  </a:lnTo>
                  <a:lnTo>
                    <a:pt x="88" y="49"/>
                  </a:lnTo>
                  <a:lnTo>
                    <a:pt x="72" y="57"/>
                  </a:lnTo>
                  <a:lnTo>
                    <a:pt x="81" y="57"/>
                  </a:lnTo>
                  <a:lnTo>
                    <a:pt x="88" y="65"/>
                  </a:lnTo>
                  <a:lnTo>
                    <a:pt x="97" y="80"/>
                  </a:lnTo>
                  <a:lnTo>
                    <a:pt x="104" y="80"/>
                  </a:lnTo>
                  <a:lnTo>
                    <a:pt x="104" y="90"/>
                  </a:lnTo>
                  <a:lnTo>
                    <a:pt x="122" y="99"/>
                  </a:lnTo>
                  <a:lnTo>
                    <a:pt x="122" y="105"/>
                  </a:lnTo>
                  <a:lnTo>
                    <a:pt x="81" y="99"/>
                  </a:lnTo>
                  <a:lnTo>
                    <a:pt x="63" y="65"/>
                  </a:lnTo>
                  <a:lnTo>
                    <a:pt x="47" y="65"/>
                  </a:lnTo>
                  <a:lnTo>
                    <a:pt x="40" y="65"/>
                  </a:lnTo>
                  <a:lnTo>
                    <a:pt x="23" y="74"/>
                  </a:lnTo>
                  <a:lnTo>
                    <a:pt x="32" y="80"/>
                  </a:lnTo>
                  <a:lnTo>
                    <a:pt x="15" y="80"/>
                  </a:lnTo>
                  <a:lnTo>
                    <a:pt x="0" y="8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03" name="Freeform 175"/>
            <p:cNvSpPr>
              <a:spLocks/>
            </p:cNvSpPr>
            <p:nvPr>
              <p:custDataLst>
                <p:tags r:id="rId163"/>
              </p:custDataLst>
            </p:nvPr>
          </p:nvSpPr>
          <p:spPr bwMode="auto">
            <a:xfrm>
              <a:off x="4900" y="2245"/>
              <a:ext cx="37" cy="57"/>
            </a:xfrm>
            <a:custGeom>
              <a:avLst/>
              <a:gdLst>
                <a:gd name="T0" fmla="*/ 0 w 44"/>
                <a:gd name="T1" fmla="*/ 16 h 66"/>
                <a:gd name="T2" fmla="*/ 25 w 44"/>
                <a:gd name="T3" fmla="*/ 0 h 66"/>
                <a:gd name="T4" fmla="*/ 34 w 44"/>
                <a:gd name="T5" fmla="*/ 16 h 66"/>
                <a:gd name="T6" fmla="*/ 43 w 44"/>
                <a:gd name="T7" fmla="*/ 40 h 66"/>
                <a:gd name="T8" fmla="*/ 34 w 44"/>
                <a:gd name="T9" fmla="*/ 56 h 66"/>
                <a:gd name="T10" fmla="*/ 0 w 44"/>
                <a:gd name="T11" fmla="*/ 65 h 66"/>
                <a:gd name="T12" fmla="*/ 0 w 44"/>
                <a:gd name="T13" fmla="*/ 56 h 66"/>
                <a:gd name="T14" fmla="*/ 0 w 44"/>
                <a:gd name="T15" fmla="*/ 48 h 66"/>
                <a:gd name="T16" fmla="*/ 0 w 44"/>
                <a:gd name="T17" fmla="*/ 24 h 66"/>
                <a:gd name="T18" fmla="*/ 0 w 44"/>
                <a:gd name="T19" fmla="*/ 1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66"/>
                <a:gd name="T32" fmla="*/ 44 w 44"/>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66">
                  <a:moveTo>
                    <a:pt x="0" y="16"/>
                  </a:moveTo>
                  <a:lnTo>
                    <a:pt x="25" y="0"/>
                  </a:lnTo>
                  <a:lnTo>
                    <a:pt x="34" y="16"/>
                  </a:lnTo>
                  <a:lnTo>
                    <a:pt x="43" y="40"/>
                  </a:lnTo>
                  <a:lnTo>
                    <a:pt x="34" y="56"/>
                  </a:lnTo>
                  <a:lnTo>
                    <a:pt x="0" y="65"/>
                  </a:lnTo>
                  <a:lnTo>
                    <a:pt x="0" y="56"/>
                  </a:lnTo>
                  <a:lnTo>
                    <a:pt x="0" y="48"/>
                  </a:lnTo>
                  <a:lnTo>
                    <a:pt x="0" y="24"/>
                  </a:lnTo>
                  <a:lnTo>
                    <a:pt x="0" y="1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04" name="Freeform 176"/>
            <p:cNvSpPr>
              <a:spLocks/>
            </p:cNvSpPr>
            <p:nvPr>
              <p:custDataLst>
                <p:tags r:id="rId164"/>
              </p:custDataLst>
            </p:nvPr>
          </p:nvSpPr>
          <p:spPr bwMode="auto">
            <a:xfrm>
              <a:off x="4881" y="2188"/>
              <a:ext cx="70" cy="71"/>
            </a:xfrm>
            <a:custGeom>
              <a:avLst/>
              <a:gdLst>
                <a:gd name="T0" fmla="*/ 81 w 82"/>
                <a:gd name="T1" fmla="*/ 0 h 83"/>
                <a:gd name="T2" fmla="*/ 72 w 82"/>
                <a:gd name="T3" fmla="*/ 0 h 83"/>
                <a:gd name="T4" fmla="*/ 56 w 82"/>
                <a:gd name="T5" fmla="*/ 9 h 83"/>
                <a:gd name="T6" fmla="*/ 47 w 82"/>
                <a:gd name="T7" fmla="*/ 9 h 83"/>
                <a:gd name="T8" fmla="*/ 40 w 82"/>
                <a:gd name="T9" fmla="*/ 17 h 83"/>
                <a:gd name="T10" fmla="*/ 32 w 82"/>
                <a:gd name="T11" fmla="*/ 17 h 83"/>
                <a:gd name="T12" fmla="*/ 0 w 82"/>
                <a:gd name="T13" fmla="*/ 41 h 83"/>
                <a:gd name="T14" fmla="*/ 0 w 82"/>
                <a:gd name="T15" fmla="*/ 50 h 83"/>
                <a:gd name="T16" fmla="*/ 7 w 82"/>
                <a:gd name="T17" fmla="*/ 50 h 83"/>
                <a:gd name="T18" fmla="*/ 0 w 82"/>
                <a:gd name="T19" fmla="*/ 74 h 83"/>
                <a:gd name="T20" fmla="*/ 7 w 82"/>
                <a:gd name="T21" fmla="*/ 82 h 83"/>
                <a:gd name="T22" fmla="*/ 16 w 82"/>
                <a:gd name="T23" fmla="*/ 82 h 83"/>
                <a:gd name="T24" fmla="*/ 22 w 82"/>
                <a:gd name="T25" fmla="*/ 82 h 83"/>
                <a:gd name="T26" fmla="*/ 47 w 82"/>
                <a:gd name="T27" fmla="*/ 66 h 83"/>
                <a:gd name="T28" fmla="*/ 32 w 82"/>
                <a:gd name="T29" fmla="*/ 57 h 83"/>
                <a:gd name="T30" fmla="*/ 32 w 82"/>
                <a:gd name="T31" fmla="*/ 50 h 83"/>
                <a:gd name="T32" fmla="*/ 65 w 82"/>
                <a:gd name="T33" fmla="*/ 34 h 83"/>
                <a:gd name="T34" fmla="*/ 65 w 82"/>
                <a:gd name="T35" fmla="*/ 17 h 83"/>
                <a:gd name="T36" fmla="*/ 81 w 82"/>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83"/>
                <a:gd name="T59" fmla="*/ 82 w 82"/>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83">
                  <a:moveTo>
                    <a:pt x="81" y="0"/>
                  </a:moveTo>
                  <a:lnTo>
                    <a:pt x="72" y="0"/>
                  </a:lnTo>
                  <a:lnTo>
                    <a:pt x="56" y="9"/>
                  </a:lnTo>
                  <a:lnTo>
                    <a:pt x="47" y="9"/>
                  </a:lnTo>
                  <a:lnTo>
                    <a:pt x="40" y="17"/>
                  </a:lnTo>
                  <a:lnTo>
                    <a:pt x="32" y="17"/>
                  </a:lnTo>
                  <a:lnTo>
                    <a:pt x="0" y="41"/>
                  </a:lnTo>
                  <a:lnTo>
                    <a:pt x="0" y="50"/>
                  </a:lnTo>
                  <a:lnTo>
                    <a:pt x="7" y="50"/>
                  </a:lnTo>
                  <a:lnTo>
                    <a:pt x="0" y="74"/>
                  </a:lnTo>
                  <a:lnTo>
                    <a:pt x="7" y="82"/>
                  </a:lnTo>
                  <a:lnTo>
                    <a:pt x="16" y="82"/>
                  </a:lnTo>
                  <a:lnTo>
                    <a:pt x="22" y="82"/>
                  </a:lnTo>
                  <a:lnTo>
                    <a:pt x="47" y="66"/>
                  </a:lnTo>
                  <a:lnTo>
                    <a:pt x="32" y="57"/>
                  </a:lnTo>
                  <a:lnTo>
                    <a:pt x="32" y="50"/>
                  </a:lnTo>
                  <a:lnTo>
                    <a:pt x="65" y="34"/>
                  </a:lnTo>
                  <a:lnTo>
                    <a:pt x="65" y="17"/>
                  </a:lnTo>
                  <a:lnTo>
                    <a:pt x="81"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05" name="Freeform 177"/>
            <p:cNvSpPr>
              <a:spLocks/>
            </p:cNvSpPr>
            <p:nvPr>
              <p:custDataLst>
                <p:tags r:id="rId165"/>
              </p:custDataLst>
            </p:nvPr>
          </p:nvSpPr>
          <p:spPr bwMode="auto">
            <a:xfrm>
              <a:off x="4739" y="1447"/>
              <a:ext cx="15" cy="22"/>
            </a:xfrm>
            <a:custGeom>
              <a:avLst/>
              <a:gdLst>
                <a:gd name="T0" fmla="*/ 17 w 18"/>
                <a:gd name="T1" fmla="*/ 24 h 25"/>
                <a:gd name="T2" fmla="*/ 17 w 18"/>
                <a:gd name="T3" fmla="*/ 8 h 25"/>
                <a:gd name="T4" fmla="*/ 0 w 18"/>
                <a:gd name="T5" fmla="*/ 0 h 25"/>
                <a:gd name="T6" fmla="*/ 0 w 18"/>
                <a:gd name="T7" fmla="*/ 8 h 25"/>
                <a:gd name="T8" fmla="*/ 17 w 18"/>
                <a:gd name="T9" fmla="*/ 24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17" y="24"/>
                  </a:moveTo>
                  <a:lnTo>
                    <a:pt x="17" y="8"/>
                  </a:lnTo>
                  <a:lnTo>
                    <a:pt x="0" y="0"/>
                  </a:lnTo>
                  <a:lnTo>
                    <a:pt x="0" y="8"/>
                  </a:lnTo>
                  <a:lnTo>
                    <a:pt x="17" y="24"/>
                  </a:lnTo>
                </a:path>
              </a:pathLst>
            </a:custGeom>
            <a:solidFill>
              <a:schemeClr val="bg1"/>
            </a:solidFill>
            <a:ln w="9525" cap="rnd" cmpd="sng">
              <a:solidFill>
                <a:srgbClr val="B2B2B2"/>
              </a:solidFill>
              <a:prstDash val="solid"/>
              <a:round/>
              <a:headEnd/>
              <a:tailEnd/>
            </a:ln>
          </p:spPr>
          <p:txBody>
            <a:bodyPr/>
            <a:lstStyle/>
            <a:p>
              <a:endParaRPr lang="es-ES"/>
            </a:p>
          </p:txBody>
        </p:sp>
        <p:sp>
          <p:nvSpPr>
            <p:cNvPr id="1293" name="Freeform 178"/>
            <p:cNvSpPr>
              <a:spLocks/>
            </p:cNvSpPr>
            <p:nvPr>
              <p:custDataLst>
                <p:tags r:id="rId166"/>
              </p:custDataLst>
            </p:nvPr>
          </p:nvSpPr>
          <p:spPr bwMode="auto">
            <a:xfrm>
              <a:off x="3358" y="2286"/>
              <a:ext cx="132" cy="106"/>
            </a:xfrm>
            <a:custGeom>
              <a:avLst/>
              <a:gdLst/>
              <a:ahLst/>
              <a:cxnLst>
                <a:cxn ang="0">
                  <a:pos x="139" y="8"/>
                </a:cxn>
                <a:cxn ang="0">
                  <a:pos x="147" y="8"/>
                </a:cxn>
                <a:cxn ang="0">
                  <a:pos x="155" y="48"/>
                </a:cxn>
                <a:cxn ang="0">
                  <a:pos x="122" y="57"/>
                </a:cxn>
                <a:cxn ang="0">
                  <a:pos x="122" y="66"/>
                </a:cxn>
                <a:cxn ang="0">
                  <a:pos x="99" y="82"/>
                </a:cxn>
                <a:cxn ang="0">
                  <a:pos x="65" y="97"/>
                </a:cxn>
                <a:cxn ang="0">
                  <a:pos x="57" y="105"/>
                </a:cxn>
                <a:cxn ang="0">
                  <a:pos x="57" y="122"/>
                </a:cxn>
                <a:cxn ang="0">
                  <a:pos x="0" y="113"/>
                </a:cxn>
                <a:cxn ang="0">
                  <a:pos x="16" y="113"/>
                </a:cxn>
                <a:cxn ang="0">
                  <a:pos x="32" y="97"/>
                </a:cxn>
                <a:cxn ang="0">
                  <a:pos x="40" y="82"/>
                </a:cxn>
                <a:cxn ang="0">
                  <a:pos x="40" y="66"/>
                </a:cxn>
                <a:cxn ang="0">
                  <a:pos x="50" y="48"/>
                </a:cxn>
                <a:cxn ang="0">
                  <a:pos x="57" y="32"/>
                </a:cxn>
                <a:cxn ang="0">
                  <a:pos x="81" y="25"/>
                </a:cxn>
                <a:cxn ang="0">
                  <a:pos x="90" y="0"/>
                </a:cxn>
                <a:cxn ang="0">
                  <a:pos x="99" y="0"/>
                </a:cxn>
                <a:cxn ang="0">
                  <a:pos x="105" y="8"/>
                </a:cxn>
                <a:cxn ang="0">
                  <a:pos x="130" y="8"/>
                </a:cxn>
                <a:cxn ang="0">
                  <a:pos x="139" y="8"/>
                </a:cxn>
              </a:cxnLst>
              <a:rect l="0" t="0" r="r" b="b"/>
              <a:pathLst>
                <a:path w="156" h="123">
                  <a:moveTo>
                    <a:pt x="139" y="8"/>
                  </a:moveTo>
                  <a:lnTo>
                    <a:pt x="147" y="8"/>
                  </a:lnTo>
                  <a:lnTo>
                    <a:pt x="155" y="48"/>
                  </a:lnTo>
                  <a:lnTo>
                    <a:pt x="122" y="57"/>
                  </a:lnTo>
                  <a:lnTo>
                    <a:pt x="122" y="66"/>
                  </a:lnTo>
                  <a:lnTo>
                    <a:pt x="99" y="82"/>
                  </a:lnTo>
                  <a:lnTo>
                    <a:pt x="65" y="97"/>
                  </a:lnTo>
                  <a:lnTo>
                    <a:pt x="57" y="105"/>
                  </a:lnTo>
                  <a:lnTo>
                    <a:pt x="57" y="122"/>
                  </a:lnTo>
                  <a:lnTo>
                    <a:pt x="0" y="113"/>
                  </a:lnTo>
                  <a:lnTo>
                    <a:pt x="16" y="113"/>
                  </a:lnTo>
                  <a:lnTo>
                    <a:pt x="32" y="97"/>
                  </a:lnTo>
                  <a:lnTo>
                    <a:pt x="40" y="82"/>
                  </a:lnTo>
                  <a:lnTo>
                    <a:pt x="40" y="66"/>
                  </a:lnTo>
                  <a:lnTo>
                    <a:pt x="50" y="48"/>
                  </a:lnTo>
                  <a:lnTo>
                    <a:pt x="57" y="32"/>
                  </a:lnTo>
                  <a:lnTo>
                    <a:pt x="81" y="25"/>
                  </a:lnTo>
                  <a:lnTo>
                    <a:pt x="90" y="0"/>
                  </a:lnTo>
                  <a:lnTo>
                    <a:pt x="99" y="0"/>
                  </a:lnTo>
                  <a:lnTo>
                    <a:pt x="105" y="8"/>
                  </a:lnTo>
                  <a:lnTo>
                    <a:pt x="130" y="8"/>
                  </a:lnTo>
                  <a:lnTo>
                    <a:pt x="139" y="8"/>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1294" name="Freeform 179"/>
            <p:cNvSpPr>
              <a:spLocks/>
            </p:cNvSpPr>
            <p:nvPr>
              <p:custDataLst>
                <p:tags r:id="rId167"/>
              </p:custDataLst>
            </p:nvPr>
          </p:nvSpPr>
          <p:spPr bwMode="auto">
            <a:xfrm>
              <a:off x="3583" y="2265"/>
              <a:ext cx="41" cy="93"/>
            </a:xfrm>
            <a:custGeom>
              <a:avLst/>
              <a:gdLst/>
              <a:ahLst/>
              <a:cxnLst>
                <a:cxn ang="0">
                  <a:pos x="47" y="66"/>
                </a:cxn>
                <a:cxn ang="0">
                  <a:pos x="47" y="72"/>
                </a:cxn>
                <a:cxn ang="0">
                  <a:pos x="31" y="90"/>
                </a:cxn>
                <a:cxn ang="0">
                  <a:pos x="31" y="97"/>
                </a:cxn>
                <a:cxn ang="0">
                  <a:pos x="25" y="106"/>
                </a:cxn>
                <a:cxn ang="0">
                  <a:pos x="25" y="81"/>
                </a:cxn>
                <a:cxn ang="0">
                  <a:pos x="6" y="72"/>
                </a:cxn>
                <a:cxn ang="0">
                  <a:pos x="0" y="56"/>
                </a:cxn>
                <a:cxn ang="0">
                  <a:pos x="15" y="41"/>
                </a:cxn>
                <a:cxn ang="0">
                  <a:pos x="6" y="9"/>
                </a:cxn>
                <a:cxn ang="0">
                  <a:pos x="15" y="0"/>
                </a:cxn>
                <a:cxn ang="0">
                  <a:pos x="31" y="0"/>
                </a:cxn>
                <a:cxn ang="0">
                  <a:pos x="40" y="9"/>
                </a:cxn>
                <a:cxn ang="0">
                  <a:pos x="47" y="0"/>
                </a:cxn>
                <a:cxn ang="0">
                  <a:pos x="40" y="16"/>
                </a:cxn>
                <a:cxn ang="0">
                  <a:pos x="47" y="32"/>
                </a:cxn>
                <a:cxn ang="0">
                  <a:pos x="31" y="49"/>
                </a:cxn>
                <a:cxn ang="0">
                  <a:pos x="31" y="56"/>
                </a:cxn>
                <a:cxn ang="0">
                  <a:pos x="47" y="56"/>
                </a:cxn>
                <a:cxn ang="0">
                  <a:pos x="47" y="66"/>
                </a:cxn>
              </a:cxnLst>
              <a:rect l="0" t="0" r="r" b="b"/>
              <a:pathLst>
                <a:path w="48" h="107">
                  <a:moveTo>
                    <a:pt x="47" y="66"/>
                  </a:moveTo>
                  <a:lnTo>
                    <a:pt x="47" y="72"/>
                  </a:lnTo>
                  <a:lnTo>
                    <a:pt x="31" y="90"/>
                  </a:lnTo>
                  <a:lnTo>
                    <a:pt x="31" y="97"/>
                  </a:lnTo>
                  <a:lnTo>
                    <a:pt x="25" y="106"/>
                  </a:lnTo>
                  <a:lnTo>
                    <a:pt x="25" y="81"/>
                  </a:lnTo>
                  <a:lnTo>
                    <a:pt x="6" y="72"/>
                  </a:lnTo>
                  <a:lnTo>
                    <a:pt x="0" y="56"/>
                  </a:lnTo>
                  <a:lnTo>
                    <a:pt x="15" y="41"/>
                  </a:lnTo>
                  <a:lnTo>
                    <a:pt x="6" y="9"/>
                  </a:lnTo>
                  <a:lnTo>
                    <a:pt x="15" y="0"/>
                  </a:lnTo>
                  <a:lnTo>
                    <a:pt x="31" y="0"/>
                  </a:lnTo>
                  <a:lnTo>
                    <a:pt x="40" y="9"/>
                  </a:lnTo>
                  <a:lnTo>
                    <a:pt x="47" y="0"/>
                  </a:lnTo>
                  <a:lnTo>
                    <a:pt x="40" y="16"/>
                  </a:lnTo>
                  <a:lnTo>
                    <a:pt x="47" y="32"/>
                  </a:lnTo>
                  <a:lnTo>
                    <a:pt x="31" y="49"/>
                  </a:lnTo>
                  <a:lnTo>
                    <a:pt x="31" y="56"/>
                  </a:lnTo>
                  <a:lnTo>
                    <a:pt x="47" y="56"/>
                  </a:lnTo>
                  <a:lnTo>
                    <a:pt x="47" y="66"/>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22708" name="Freeform 180"/>
            <p:cNvSpPr>
              <a:spLocks/>
            </p:cNvSpPr>
            <p:nvPr>
              <p:custDataLst>
                <p:tags r:id="rId168"/>
              </p:custDataLst>
            </p:nvPr>
          </p:nvSpPr>
          <p:spPr bwMode="auto">
            <a:xfrm>
              <a:off x="3871" y="2504"/>
              <a:ext cx="161" cy="161"/>
            </a:xfrm>
            <a:custGeom>
              <a:avLst/>
              <a:gdLst>
                <a:gd name="T0" fmla="*/ 121 w 187"/>
                <a:gd name="T1" fmla="*/ 73 h 187"/>
                <a:gd name="T2" fmla="*/ 113 w 187"/>
                <a:gd name="T3" fmla="*/ 73 h 187"/>
                <a:gd name="T4" fmla="*/ 113 w 187"/>
                <a:gd name="T5" fmla="*/ 90 h 187"/>
                <a:gd name="T6" fmla="*/ 113 w 187"/>
                <a:gd name="T7" fmla="*/ 98 h 187"/>
                <a:gd name="T8" fmla="*/ 121 w 187"/>
                <a:gd name="T9" fmla="*/ 98 h 187"/>
                <a:gd name="T10" fmla="*/ 121 w 187"/>
                <a:gd name="T11" fmla="*/ 105 h 187"/>
                <a:gd name="T12" fmla="*/ 138 w 187"/>
                <a:gd name="T13" fmla="*/ 121 h 187"/>
                <a:gd name="T14" fmla="*/ 178 w 187"/>
                <a:gd name="T15" fmla="*/ 130 h 187"/>
                <a:gd name="T16" fmla="*/ 186 w 187"/>
                <a:gd name="T17" fmla="*/ 130 h 187"/>
                <a:gd name="T18" fmla="*/ 153 w 187"/>
                <a:gd name="T19" fmla="*/ 170 h 187"/>
                <a:gd name="T20" fmla="*/ 129 w 187"/>
                <a:gd name="T21" fmla="*/ 170 h 187"/>
                <a:gd name="T22" fmla="*/ 113 w 187"/>
                <a:gd name="T23" fmla="*/ 186 h 187"/>
                <a:gd name="T24" fmla="*/ 97 w 187"/>
                <a:gd name="T25" fmla="*/ 179 h 187"/>
                <a:gd name="T26" fmla="*/ 72 w 187"/>
                <a:gd name="T27" fmla="*/ 186 h 187"/>
                <a:gd name="T28" fmla="*/ 32 w 187"/>
                <a:gd name="T29" fmla="*/ 179 h 187"/>
                <a:gd name="T30" fmla="*/ 32 w 187"/>
                <a:gd name="T31" fmla="*/ 163 h 187"/>
                <a:gd name="T32" fmla="*/ 24 w 187"/>
                <a:gd name="T33" fmla="*/ 163 h 187"/>
                <a:gd name="T34" fmla="*/ 7 w 187"/>
                <a:gd name="T35" fmla="*/ 139 h 187"/>
                <a:gd name="T36" fmla="*/ 0 w 187"/>
                <a:gd name="T37" fmla="*/ 130 h 187"/>
                <a:gd name="T38" fmla="*/ 7 w 187"/>
                <a:gd name="T39" fmla="*/ 121 h 187"/>
                <a:gd name="T40" fmla="*/ 16 w 187"/>
                <a:gd name="T41" fmla="*/ 98 h 187"/>
                <a:gd name="T42" fmla="*/ 41 w 187"/>
                <a:gd name="T43" fmla="*/ 65 h 187"/>
                <a:gd name="T44" fmla="*/ 47 w 187"/>
                <a:gd name="T45" fmla="*/ 17 h 187"/>
                <a:gd name="T46" fmla="*/ 66 w 187"/>
                <a:gd name="T47" fmla="*/ 8 h 187"/>
                <a:gd name="T48" fmla="*/ 66 w 187"/>
                <a:gd name="T49" fmla="*/ 0 h 187"/>
                <a:gd name="T50" fmla="*/ 81 w 187"/>
                <a:gd name="T51" fmla="*/ 33 h 187"/>
                <a:gd name="T52" fmla="*/ 97 w 187"/>
                <a:gd name="T53" fmla="*/ 48 h 187"/>
                <a:gd name="T54" fmla="*/ 121 w 187"/>
                <a:gd name="T55" fmla="*/ 73 h 1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87"/>
                <a:gd name="T86" fmla="*/ 187 w 187"/>
                <a:gd name="T87" fmla="*/ 187 h 1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87">
                  <a:moveTo>
                    <a:pt x="121" y="73"/>
                  </a:moveTo>
                  <a:lnTo>
                    <a:pt x="113" y="73"/>
                  </a:lnTo>
                  <a:lnTo>
                    <a:pt x="113" y="90"/>
                  </a:lnTo>
                  <a:lnTo>
                    <a:pt x="113" y="98"/>
                  </a:lnTo>
                  <a:lnTo>
                    <a:pt x="121" y="98"/>
                  </a:lnTo>
                  <a:lnTo>
                    <a:pt x="121" y="105"/>
                  </a:lnTo>
                  <a:lnTo>
                    <a:pt x="138" y="121"/>
                  </a:lnTo>
                  <a:lnTo>
                    <a:pt x="178" y="130"/>
                  </a:lnTo>
                  <a:lnTo>
                    <a:pt x="186" y="130"/>
                  </a:lnTo>
                  <a:lnTo>
                    <a:pt x="153" y="170"/>
                  </a:lnTo>
                  <a:lnTo>
                    <a:pt x="129" y="170"/>
                  </a:lnTo>
                  <a:lnTo>
                    <a:pt x="113" y="186"/>
                  </a:lnTo>
                  <a:lnTo>
                    <a:pt x="97" y="179"/>
                  </a:lnTo>
                  <a:lnTo>
                    <a:pt x="72" y="186"/>
                  </a:lnTo>
                  <a:lnTo>
                    <a:pt x="32" y="179"/>
                  </a:lnTo>
                  <a:lnTo>
                    <a:pt x="32" y="163"/>
                  </a:lnTo>
                  <a:lnTo>
                    <a:pt x="24" y="163"/>
                  </a:lnTo>
                  <a:lnTo>
                    <a:pt x="7" y="139"/>
                  </a:lnTo>
                  <a:lnTo>
                    <a:pt x="0" y="130"/>
                  </a:lnTo>
                  <a:lnTo>
                    <a:pt x="7" y="121"/>
                  </a:lnTo>
                  <a:lnTo>
                    <a:pt x="16" y="98"/>
                  </a:lnTo>
                  <a:lnTo>
                    <a:pt x="41" y="65"/>
                  </a:lnTo>
                  <a:lnTo>
                    <a:pt x="47" y="17"/>
                  </a:lnTo>
                  <a:lnTo>
                    <a:pt x="66" y="8"/>
                  </a:lnTo>
                  <a:lnTo>
                    <a:pt x="66" y="0"/>
                  </a:lnTo>
                  <a:lnTo>
                    <a:pt x="81" y="33"/>
                  </a:lnTo>
                  <a:lnTo>
                    <a:pt x="97" y="48"/>
                  </a:lnTo>
                  <a:lnTo>
                    <a:pt x="121" y="73"/>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09" name="Freeform 181"/>
            <p:cNvSpPr>
              <a:spLocks/>
            </p:cNvSpPr>
            <p:nvPr>
              <p:custDataLst>
                <p:tags r:id="rId169"/>
              </p:custDataLst>
            </p:nvPr>
          </p:nvSpPr>
          <p:spPr bwMode="auto">
            <a:xfrm>
              <a:off x="3968" y="2566"/>
              <a:ext cx="14" cy="23"/>
            </a:xfrm>
            <a:custGeom>
              <a:avLst/>
              <a:gdLst>
                <a:gd name="T0" fmla="*/ 8 w 17"/>
                <a:gd name="T1" fmla="*/ 25 h 26"/>
                <a:gd name="T2" fmla="*/ 0 w 17"/>
                <a:gd name="T3" fmla="*/ 25 h 26"/>
                <a:gd name="T4" fmla="*/ 0 w 17"/>
                <a:gd name="T5" fmla="*/ 17 h 26"/>
                <a:gd name="T6" fmla="*/ 0 w 17"/>
                <a:gd name="T7" fmla="*/ 0 h 26"/>
                <a:gd name="T8" fmla="*/ 8 w 17"/>
                <a:gd name="T9" fmla="*/ 0 h 26"/>
                <a:gd name="T10" fmla="*/ 16 w 17"/>
                <a:gd name="T11" fmla="*/ 0 h 26"/>
                <a:gd name="T12" fmla="*/ 16 w 17"/>
                <a:gd name="T13" fmla="*/ 7 h 26"/>
                <a:gd name="T14" fmla="*/ 8 w 17"/>
                <a:gd name="T15" fmla="*/ 7 h 26"/>
                <a:gd name="T16" fmla="*/ 16 w 17"/>
                <a:gd name="T17" fmla="*/ 17 h 26"/>
                <a:gd name="T18" fmla="*/ 8 w 17"/>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10" name="Freeform 182"/>
            <p:cNvSpPr>
              <a:spLocks/>
            </p:cNvSpPr>
            <p:nvPr>
              <p:custDataLst>
                <p:tags r:id="rId170"/>
              </p:custDataLst>
            </p:nvPr>
          </p:nvSpPr>
          <p:spPr bwMode="auto">
            <a:xfrm>
              <a:off x="3968" y="2566"/>
              <a:ext cx="14" cy="23"/>
            </a:xfrm>
            <a:custGeom>
              <a:avLst/>
              <a:gdLst>
                <a:gd name="T0" fmla="*/ 8 w 17"/>
                <a:gd name="T1" fmla="*/ 25 h 26"/>
                <a:gd name="T2" fmla="*/ 0 w 17"/>
                <a:gd name="T3" fmla="*/ 25 h 26"/>
                <a:gd name="T4" fmla="*/ 0 w 17"/>
                <a:gd name="T5" fmla="*/ 17 h 26"/>
                <a:gd name="T6" fmla="*/ 0 w 17"/>
                <a:gd name="T7" fmla="*/ 0 h 26"/>
                <a:gd name="T8" fmla="*/ 8 w 17"/>
                <a:gd name="T9" fmla="*/ 0 h 26"/>
                <a:gd name="T10" fmla="*/ 16 w 17"/>
                <a:gd name="T11" fmla="*/ 0 h 26"/>
                <a:gd name="T12" fmla="*/ 16 w 17"/>
                <a:gd name="T13" fmla="*/ 7 h 26"/>
                <a:gd name="T14" fmla="*/ 8 w 17"/>
                <a:gd name="T15" fmla="*/ 7 h 26"/>
                <a:gd name="T16" fmla="*/ 16 w 17"/>
                <a:gd name="T17" fmla="*/ 17 h 26"/>
                <a:gd name="T18" fmla="*/ 8 w 17"/>
                <a:gd name="T19" fmla="*/ 2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11" name="Freeform 183"/>
            <p:cNvSpPr>
              <a:spLocks/>
            </p:cNvSpPr>
            <p:nvPr>
              <p:custDataLst>
                <p:tags r:id="rId171"/>
              </p:custDataLst>
            </p:nvPr>
          </p:nvSpPr>
          <p:spPr bwMode="auto">
            <a:xfrm>
              <a:off x="3954" y="2573"/>
              <a:ext cx="113" cy="148"/>
            </a:xfrm>
            <a:custGeom>
              <a:avLst/>
              <a:gdLst>
                <a:gd name="T0" fmla="*/ 16 w 132"/>
                <a:gd name="T1" fmla="*/ 106 h 172"/>
                <a:gd name="T2" fmla="*/ 0 w 132"/>
                <a:gd name="T3" fmla="*/ 124 h 172"/>
                <a:gd name="T4" fmla="*/ 0 w 132"/>
                <a:gd name="T5" fmla="*/ 164 h 172"/>
                <a:gd name="T6" fmla="*/ 9 w 132"/>
                <a:gd name="T7" fmla="*/ 171 h 172"/>
                <a:gd name="T8" fmla="*/ 32 w 132"/>
                <a:gd name="T9" fmla="*/ 147 h 172"/>
                <a:gd name="T10" fmla="*/ 65 w 132"/>
                <a:gd name="T11" fmla="*/ 124 h 172"/>
                <a:gd name="T12" fmla="*/ 89 w 132"/>
                <a:gd name="T13" fmla="*/ 99 h 172"/>
                <a:gd name="T14" fmla="*/ 106 w 132"/>
                <a:gd name="T15" fmla="*/ 83 h 172"/>
                <a:gd name="T16" fmla="*/ 131 w 132"/>
                <a:gd name="T17" fmla="*/ 18 h 172"/>
                <a:gd name="T18" fmla="*/ 131 w 132"/>
                <a:gd name="T19" fmla="*/ 0 h 172"/>
                <a:gd name="T20" fmla="*/ 121 w 132"/>
                <a:gd name="T21" fmla="*/ 0 h 172"/>
                <a:gd name="T22" fmla="*/ 106 w 132"/>
                <a:gd name="T23" fmla="*/ 10 h 172"/>
                <a:gd name="T24" fmla="*/ 49 w 132"/>
                <a:gd name="T25" fmla="*/ 25 h 172"/>
                <a:gd name="T26" fmla="*/ 41 w 132"/>
                <a:gd name="T27" fmla="*/ 18 h 172"/>
                <a:gd name="T28" fmla="*/ 32 w 132"/>
                <a:gd name="T29" fmla="*/ 10 h 172"/>
                <a:gd name="T30" fmla="*/ 24 w 132"/>
                <a:gd name="T31" fmla="*/ 18 h 172"/>
                <a:gd name="T32" fmla="*/ 24 w 132"/>
                <a:gd name="T33" fmla="*/ 25 h 172"/>
                <a:gd name="T34" fmla="*/ 41 w 132"/>
                <a:gd name="T35" fmla="*/ 41 h 172"/>
                <a:gd name="T36" fmla="*/ 81 w 132"/>
                <a:gd name="T37" fmla="*/ 50 h 172"/>
                <a:gd name="T38" fmla="*/ 89 w 132"/>
                <a:gd name="T39" fmla="*/ 50 h 172"/>
                <a:gd name="T40" fmla="*/ 56 w 132"/>
                <a:gd name="T41" fmla="*/ 90 h 172"/>
                <a:gd name="T42" fmla="*/ 32 w 132"/>
                <a:gd name="T43" fmla="*/ 90 h 172"/>
                <a:gd name="T44" fmla="*/ 16 w 132"/>
                <a:gd name="T45" fmla="*/ 106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172"/>
                <a:gd name="T71" fmla="*/ 132 w 132"/>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172">
                  <a:moveTo>
                    <a:pt x="16" y="106"/>
                  </a:moveTo>
                  <a:lnTo>
                    <a:pt x="0" y="124"/>
                  </a:lnTo>
                  <a:lnTo>
                    <a:pt x="0" y="164"/>
                  </a:lnTo>
                  <a:lnTo>
                    <a:pt x="9" y="171"/>
                  </a:lnTo>
                  <a:lnTo>
                    <a:pt x="32" y="147"/>
                  </a:lnTo>
                  <a:lnTo>
                    <a:pt x="65" y="124"/>
                  </a:lnTo>
                  <a:lnTo>
                    <a:pt x="89" y="99"/>
                  </a:lnTo>
                  <a:lnTo>
                    <a:pt x="106" y="83"/>
                  </a:lnTo>
                  <a:lnTo>
                    <a:pt x="131" y="18"/>
                  </a:lnTo>
                  <a:lnTo>
                    <a:pt x="131" y="0"/>
                  </a:lnTo>
                  <a:lnTo>
                    <a:pt x="121" y="0"/>
                  </a:lnTo>
                  <a:lnTo>
                    <a:pt x="106" y="10"/>
                  </a:lnTo>
                  <a:lnTo>
                    <a:pt x="49" y="25"/>
                  </a:lnTo>
                  <a:lnTo>
                    <a:pt x="41" y="18"/>
                  </a:lnTo>
                  <a:lnTo>
                    <a:pt x="32" y="10"/>
                  </a:lnTo>
                  <a:lnTo>
                    <a:pt x="24" y="18"/>
                  </a:lnTo>
                  <a:lnTo>
                    <a:pt x="24" y="25"/>
                  </a:lnTo>
                  <a:lnTo>
                    <a:pt x="41" y="41"/>
                  </a:lnTo>
                  <a:lnTo>
                    <a:pt x="81" y="50"/>
                  </a:lnTo>
                  <a:lnTo>
                    <a:pt x="89" y="50"/>
                  </a:lnTo>
                  <a:lnTo>
                    <a:pt x="56" y="90"/>
                  </a:lnTo>
                  <a:lnTo>
                    <a:pt x="32" y="90"/>
                  </a:lnTo>
                  <a:lnTo>
                    <a:pt x="16" y="10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12" name="Freeform 184"/>
            <p:cNvSpPr>
              <a:spLocks/>
            </p:cNvSpPr>
            <p:nvPr>
              <p:custDataLst>
                <p:tags r:id="rId172"/>
              </p:custDataLst>
            </p:nvPr>
          </p:nvSpPr>
          <p:spPr bwMode="auto">
            <a:xfrm>
              <a:off x="3315" y="2392"/>
              <a:ext cx="134" cy="146"/>
            </a:xfrm>
            <a:custGeom>
              <a:avLst/>
              <a:gdLst>
                <a:gd name="T0" fmla="*/ 0 w 155"/>
                <a:gd name="T1" fmla="*/ 88 h 170"/>
                <a:gd name="T2" fmla="*/ 9 w 155"/>
                <a:gd name="T3" fmla="*/ 81 h 170"/>
                <a:gd name="T4" fmla="*/ 49 w 155"/>
                <a:gd name="T5" fmla="*/ 81 h 170"/>
                <a:gd name="T6" fmla="*/ 49 w 155"/>
                <a:gd name="T7" fmla="*/ 65 h 170"/>
                <a:gd name="T8" fmla="*/ 65 w 155"/>
                <a:gd name="T9" fmla="*/ 57 h 170"/>
                <a:gd name="T10" fmla="*/ 65 w 155"/>
                <a:gd name="T11" fmla="*/ 16 h 170"/>
                <a:gd name="T12" fmla="*/ 106 w 155"/>
                <a:gd name="T13" fmla="*/ 16 h 170"/>
                <a:gd name="T14" fmla="*/ 106 w 155"/>
                <a:gd name="T15" fmla="*/ 0 h 170"/>
                <a:gd name="T16" fmla="*/ 154 w 155"/>
                <a:gd name="T17" fmla="*/ 32 h 170"/>
                <a:gd name="T18" fmla="*/ 130 w 155"/>
                <a:gd name="T19" fmla="*/ 32 h 170"/>
                <a:gd name="T20" fmla="*/ 148 w 155"/>
                <a:gd name="T21" fmla="*/ 162 h 170"/>
                <a:gd name="T22" fmla="*/ 89 w 155"/>
                <a:gd name="T23" fmla="*/ 162 h 170"/>
                <a:gd name="T24" fmla="*/ 81 w 155"/>
                <a:gd name="T25" fmla="*/ 169 h 170"/>
                <a:gd name="T26" fmla="*/ 74 w 155"/>
                <a:gd name="T27" fmla="*/ 162 h 170"/>
                <a:gd name="T28" fmla="*/ 58 w 155"/>
                <a:gd name="T29" fmla="*/ 169 h 170"/>
                <a:gd name="T30" fmla="*/ 49 w 155"/>
                <a:gd name="T31" fmla="*/ 153 h 170"/>
                <a:gd name="T32" fmla="*/ 24 w 155"/>
                <a:gd name="T33" fmla="*/ 146 h 170"/>
                <a:gd name="T34" fmla="*/ 9 w 155"/>
                <a:gd name="T35" fmla="*/ 146 h 170"/>
                <a:gd name="T36" fmla="*/ 0 w 155"/>
                <a:gd name="T37" fmla="*/ 153 h 170"/>
                <a:gd name="T38" fmla="*/ 9 w 155"/>
                <a:gd name="T39" fmla="*/ 122 h 170"/>
                <a:gd name="T40" fmla="*/ 0 w 155"/>
                <a:gd name="T41" fmla="*/ 112 h 170"/>
                <a:gd name="T42" fmla="*/ 9 w 155"/>
                <a:gd name="T43" fmla="*/ 97 h 170"/>
                <a:gd name="T44" fmla="*/ 0 w 155"/>
                <a:gd name="T45" fmla="*/ 88 h 1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170"/>
                <a:gd name="T71" fmla="*/ 155 w 155"/>
                <a:gd name="T72" fmla="*/ 170 h 1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170">
                  <a:moveTo>
                    <a:pt x="0" y="88"/>
                  </a:moveTo>
                  <a:lnTo>
                    <a:pt x="9" y="81"/>
                  </a:lnTo>
                  <a:lnTo>
                    <a:pt x="49" y="81"/>
                  </a:lnTo>
                  <a:lnTo>
                    <a:pt x="49" y="65"/>
                  </a:lnTo>
                  <a:lnTo>
                    <a:pt x="65" y="57"/>
                  </a:lnTo>
                  <a:lnTo>
                    <a:pt x="65" y="16"/>
                  </a:lnTo>
                  <a:lnTo>
                    <a:pt x="106" y="16"/>
                  </a:lnTo>
                  <a:lnTo>
                    <a:pt x="106" y="0"/>
                  </a:lnTo>
                  <a:lnTo>
                    <a:pt x="154" y="32"/>
                  </a:lnTo>
                  <a:lnTo>
                    <a:pt x="130" y="32"/>
                  </a:lnTo>
                  <a:lnTo>
                    <a:pt x="148" y="162"/>
                  </a:lnTo>
                  <a:lnTo>
                    <a:pt x="89" y="162"/>
                  </a:lnTo>
                  <a:lnTo>
                    <a:pt x="81" y="169"/>
                  </a:lnTo>
                  <a:lnTo>
                    <a:pt x="74" y="162"/>
                  </a:lnTo>
                  <a:lnTo>
                    <a:pt x="58" y="169"/>
                  </a:lnTo>
                  <a:lnTo>
                    <a:pt x="49" y="153"/>
                  </a:lnTo>
                  <a:lnTo>
                    <a:pt x="24" y="146"/>
                  </a:lnTo>
                  <a:lnTo>
                    <a:pt x="9" y="146"/>
                  </a:lnTo>
                  <a:lnTo>
                    <a:pt x="0" y="153"/>
                  </a:lnTo>
                  <a:lnTo>
                    <a:pt x="9" y="122"/>
                  </a:lnTo>
                  <a:lnTo>
                    <a:pt x="0" y="112"/>
                  </a:lnTo>
                  <a:lnTo>
                    <a:pt x="9" y="97"/>
                  </a:lnTo>
                  <a:lnTo>
                    <a:pt x="0" y="8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13" name="Freeform 185"/>
            <p:cNvSpPr>
              <a:spLocks/>
            </p:cNvSpPr>
            <p:nvPr>
              <p:custDataLst>
                <p:tags r:id="rId173"/>
              </p:custDataLst>
            </p:nvPr>
          </p:nvSpPr>
          <p:spPr bwMode="auto">
            <a:xfrm>
              <a:off x="3315" y="2385"/>
              <a:ext cx="92" cy="84"/>
            </a:xfrm>
            <a:custGeom>
              <a:avLst/>
              <a:gdLst>
                <a:gd name="T0" fmla="*/ 0 w 107"/>
                <a:gd name="T1" fmla="*/ 97 h 98"/>
                <a:gd name="T2" fmla="*/ 9 w 107"/>
                <a:gd name="T3" fmla="*/ 90 h 98"/>
                <a:gd name="T4" fmla="*/ 49 w 107"/>
                <a:gd name="T5" fmla="*/ 90 h 98"/>
                <a:gd name="T6" fmla="*/ 49 w 107"/>
                <a:gd name="T7" fmla="*/ 74 h 98"/>
                <a:gd name="T8" fmla="*/ 65 w 107"/>
                <a:gd name="T9" fmla="*/ 66 h 98"/>
                <a:gd name="T10" fmla="*/ 65 w 107"/>
                <a:gd name="T11" fmla="*/ 25 h 98"/>
                <a:gd name="T12" fmla="*/ 106 w 107"/>
                <a:gd name="T13" fmla="*/ 25 h 98"/>
                <a:gd name="T14" fmla="*/ 106 w 107"/>
                <a:gd name="T15" fmla="*/ 9 h 98"/>
                <a:gd name="T16" fmla="*/ 49 w 107"/>
                <a:gd name="T17" fmla="*/ 0 h 98"/>
                <a:gd name="T18" fmla="*/ 40 w 107"/>
                <a:gd name="T19" fmla="*/ 16 h 98"/>
                <a:gd name="T20" fmla="*/ 34 w 107"/>
                <a:gd name="T21" fmla="*/ 25 h 98"/>
                <a:gd name="T22" fmla="*/ 24 w 107"/>
                <a:gd name="T23" fmla="*/ 49 h 98"/>
                <a:gd name="T24" fmla="*/ 0 w 107"/>
                <a:gd name="T25" fmla="*/ 81 h 98"/>
                <a:gd name="T26" fmla="*/ 0 w 107"/>
                <a:gd name="T27" fmla="*/ 97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98"/>
                <a:gd name="T44" fmla="*/ 107 w 107"/>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98">
                  <a:moveTo>
                    <a:pt x="0" y="97"/>
                  </a:moveTo>
                  <a:lnTo>
                    <a:pt x="9" y="90"/>
                  </a:lnTo>
                  <a:lnTo>
                    <a:pt x="49" y="90"/>
                  </a:lnTo>
                  <a:lnTo>
                    <a:pt x="49" y="74"/>
                  </a:lnTo>
                  <a:lnTo>
                    <a:pt x="65" y="66"/>
                  </a:lnTo>
                  <a:lnTo>
                    <a:pt x="65" y="25"/>
                  </a:lnTo>
                  <a:lnTo>
                    <a:pt x="106" y="25"/>
                  </a:lnTo>
                  <a:lnTo>
                    <a:pt x="106" y="9"/>
                  </a:lnTo>
                  <a:lnTo>
                    <a:pt x="49" y="0"/>
                  </a:lnTo>
                  <a:lnTo>
                    <a:pt x="40" y="16"/>
                  </a:lnTo>
                  <a:lnTo>
                    <a:pt x="34" y="25"/>
                  </a:lnTo>
                  <a:lnTo>
                    <a:pt x="24" y="49"/>
                  </a:lnTo>
                  <a:lnTo>
                    <a:pt x="0" y="81"/>
                  </a:lnTo>
                  <a:lnTo>
                    <a:pt x="0" y="97"/>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14" name="Freeform 186"/>
            <p:cNvSpPr>
              <a:spLocks/>
            </p:cNvSpPr>
            <p:nvPr>
              <p:custDataLst>
                <p:tags r:id="rId174"/>
              </p:custDataLst>
            </p:nvPr>
          </p:nvSpPr>
          <p:spPr bwMode="auto">
            <a:xfrm>
              <a:off x="3308" y="2518"/>
              <a:ext cx="72" cy="49"/>
            </a:xfrm>
            <a:custGeom>
              <a:avLst/>
              <a:gdLst>
                <a:gd name="T0" fmla="*/ 8 w 83"/>
                <a:gd name="T1" fmla="*/ 48 h 57"/>
                <a:gd name="T2" fmla="*/ 17 w 83"/>
                <a:gd name="T3" fmla="*/ 48 h 57"/>
                <a:gd name="T4" fmla="*/ 32 w 83"/>
                <a:gd name="T5" fmla="*/ 41 h 57"/>
                <a:gd name="T6" fmla="*/ 42 w 83"/>
                <a:gd name="T7" fmla="*/ 48 h 57"/>
                <a:gd name="T8" fmla="*/ 48 w 83"/>
                <a:gd name="T9" fmla="*/ 41 h 57"/>
                <a:gd name="T10" fmla="*/ 32 w 83"/>
                <a:gd name="T11" fmla="*/ 41 h 57"/>
                <a:gd name="T12" fmla="*/ 8 w 83"/>
                <a:gd name="T13" fmla="*/ 41 h 57"/>
                <a:gd name="T14" fmla="*/ 0 w 83"/>
                <a:gd name="T15" fmla="*/ 23 h 57"/>
                <a:gd name="T16" fmla="*/ 8 w 83"/>
                <a:gd name="T17" fmla="*/ 7 h 57"/>
                <a:gd name="T18" fmla="*/ 17 w 83"/>
                <a:gd name="T19" fmla="*/ 0 h 57"/>
                <a:gd name="T20" fmla="*/ 32 w 83"/>
                <a:gd name="T21" fmla="*/ 0 h 57"/>
                <a:gd name="T22" fmla="*/ 57 w 83"/>
                <a:gd name="T23" fmla="*/ 7 h 57"/>
                <a:gd name="T24" fmla="*/ 66 w 83"/>
                <a:gd name="T25" fmla="*/ 23 h 57"/>
                <a:gd name="T26" fmla="*/ 82 w 83"/>
                <a:gd name="T27" fmla="*/ 56 h 57"/>
                <a:gd name="T28" fmla="*/ 48 w 83"/>
                <a:gd name="T29" fmla="*/ 56 h 57"/>
                <a:gd name="T30" fmla="*/ 8 w 83"/>
                <a:gd name="T31" fmla="*/ 56 h 57"/>
                <a:gd name="T32" fmla="*/ 8 w 83"/>
                <a:gd name="T33" fmla="*/ 48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7"/>
                <a:gd name="T53" fmla="*/ 83 w 83"/>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7">
                  <a:moveTo>
                    <a:pt x="8" y="48"/>
                  </a:moveTo>
                  <a:lnTo>
                    <a:pt x="17" y="48"/>
                  </a:lnTo>
                  <a:lnTo>
                    <a:pt x="32" y="41"/>
                  </a:lnTo>
                  <a:lnTo>
                    <a:pt x="42" y="48"/>
                  </a:lnTo>
                  <a:lnTo>
                    <a:pt x="48" y="41"/>
                  </a:lnTo>
                  <a:lnTo>
                    <a:pt x="32" y="41"/>
                  </a:lnTo>
                  <a:lnTo>
                    <a:pt x="8" y="41"/>
                  </a:lnTo>
                  <a:lnTo>
                    <a:pt x="0" y="23"/>
                  </a:lnTo>
                  <a:lnTo>
                    <a:pt x="8" y="7"/>
                  </a:lnTo>
                  <a:lnTo>
                    <a:pt x="17" y="0"/>
                  </a:lnTo>
                  <a:lnTo>
                    <a:pt x="32" y="0"/>
                  </a:lnTo>
                  <a:lnTo>
                    <a:pt x="57" y="7"/>
                  </a:lnTo>
                  <a:lnTo>
                    <a:pt x="66" y="23"/>
                  </a:lnTo>
                  <a:lnTo>
                    <a:pt x="82" y="56"/>
                  </a:lnTo>
                  <a:lnTo>
                    <a:pt x="48" y="56"/>
                  </a:lnTo>
                  <a:lnTo>
                    <a:pt x="8" y="56"/>
                  </a:lnTo>
                  <a:lnTo>
                    <a:pt x="8" y="4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15" name="Freeform 187"/>
            <p:cNvSpPr>
              <a:spLocks/>
            </p:cNvSpPr>
            <p:nvPr>
              <p:custDataLst>
                <p:tags r:id="rId175"/>
              </p:custDataLst>
            </p:nvPr>
          </p:nvSpPr>
          <p:spPr bwMode="auto">
            <a:xfrm>
              <a:off x="3315" y="2554"/>
              <a:ext cx="36" cy="14"/>
            </a:xfrm>
            <a:custGeom>
              <a:avLst/>
              <a:gdLst>
                <a:gd name="T0" fmla="*/ 0 w 41"/>
                <a:gd name="T1" fmla="*/ 16 h 17"/>
                <a:gd name="T2" fmla="*/ 9 w 41"/>
                <a:gd name="T3" fmla="*/ 16 h 17"/>
                <a:gd name="T4" fmla="*/ 24 w 41"/>
                <a:gd name="T5" fmla="*/ 0 h 17"/>
                <a:gd name="T6" fmla="*/ 34 w 41"/>
                <a:gd name="T7" fmla="*/ 16 h 17"/>
                <a:gd name="T8" fmla="*/ 40 w 41"/>
                <a:gd name="T9" fmla="*/ 0 h 17"/>
                <a:gd name="T10" fmla="*/ 24 w 41"/>
                <a:gd name="T11" fmla="*/ 0 h 17"/>
                <a:gd name="T12" fmla="*/ 0 w 41"/>
                <a:gd name="T13" fmla="*/ 0 h 17"/>
                <a:gd name="T14" fmla="*/ 0 w 4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7"/>
                <a:gd name="T26" fmla="*/ 41 w 4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7">
                  <a:moveTo>
                    <a:pt x="0" y="16"/>
                  </a:moveTo>
                  <a:lnTo>
                    <a:pt x="9" y="16"/>
                  </a:lnTo>
                  <a:lnTo>
                    <a:pt x="24" y="0"/>
                  </a:lnTo>
                  <a:lnTo>
                    <a:pt x="34" y="16"/>
                  </a:lnTo>
                  <a:lnTo>
                    <a:pt x="40" y="0"/>
                  </a:lnTo>
                  <a:lnTo>
                    <a:pt x="24" y="0"/>
                  </a:lnTo>
                  <a:lnTo>
                    <a:pt x="0" y="0"/>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16" name="Freeform 188"/>
            <p:cNvSpPr>
              <a:spLocks/>
            </p:cNvSpPr>
            <p:nvPr>
              <p:custDataLst>
                <p:tags r:id="rId176"/>
              </p:custDataLst>
            </p:nvPr>
          </p:nvSpPr>
          <p:spPr bwMode="auto">
            <a:xfrm>
              <a:off x="3315" y="2566"/>
              <a:ext cx="36" cy="23"/>
            </a:xfrm>
            <a:custGeom>
              <a:avLst/>
              <a:gdLst>
                <a:gd name="T0" fmla="*/ 24 w 41"/>
                <a:gd name="T1" fmla="*/ 25 h 26"/>
                <a:gd name="T2" fmla="*/ 40 w 41"/>
                <a:gd name="T3" fmla="*/ 7 h 26"/>
                <a:gd name="T4" fmla="*/ 40 w 41"/>
                <a:gd name="T5" fmla="*/ 0 h 26"/>
                <a:gd name="T6" fmla="*/ 0 w 41"/>
                <a:gd name="T7" fmla="*/ 0 h 26"/>
                <a:gd name="T8" fmla="*/ 17 w 41"/>
                <a:gd name="T9" fmla="*/ 7 h 26"/>
                <a:gd name="T10" fmla="*/ 17 w 41"/>
                <a:gd name="T11" fmla="*/ 17 h 26"/>
                <a:gd name="T12" fmla="*/ 24 w 41"/>
                <a:gd name="T13" fmla="*/ 25 h 26"/>
                <a:gd name="T14" fmla="*/ 0 60000 65536"/>
                <a:gd name="T15" fmla="*/ 0 60000 65536"/>
                <a:gd name="T16" fmla="*/ 0 60000 65536"/>
                <a:gd name="T17" fmla="*/ 0 60000 65536"/>
                <a:gd name="T18" fmla="*/ 0 60000 65536"/>
                <a:gd name="T19" fmla="*/ 0 60000 65536"/>
                <a:gd name="T20" fmla="*/ 0 60000 65536"/>
                <a:gd name="T21" fmla="*/ 0 w 41"/>
                <a:gd name="T22" fmla="*/ 0 h 26"/>
                <a:gd name="T23" fmla="*/ 41 w 4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6">
                  <a:moveTo>
                    <a:pt x="24" y="25"/>
                  </a:moveTo>
                  <a:lnTo>
                    <a:pt x="40" y="7"/>
                  </a:lnTo>
                  <a:lnTo>
                    <a:pt x="40" y="0"/>
                  </a:lnTo>
                  <a:lnTo>
                    <a:pt x="0" y="0"/>
                  </a:lnTo>
                  <a:lnTo>
                    <a:pt x="17" y="7"/>
                  </a:lnTo>
                  <a:lnTo>
                    <a:pt x="17" y="17"/>
                  </a:lnTo>
                  <a:lnTo>
                    <a:pt x="24"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17" name="Freeform 189"/>
            <p:cNvSpPr>
              <a:spLocks/>
            </p:cNvSpPr>
            <p:nvPr>
              <p:custDataLst>
                <p:tags r:id="rId177"/>
              </p:custDataLst>
            </p:nvPr>
          </p:nvSpPr>
          <p:spPr bwMode="auto">
            <a:xfrm>
              <a:off x="3336" y="2566"/>
              <a:ext cx="79" cy="58"/>
            </a:xfrm>
            <a:custGeom>
              <a:avLst/>
              <a:gdLst>
                <a:gd name="T0" fmla="*/ 82 w 91"/>
                <a:gd name="T1" fmla="*/ 66 h 67"/>
                <a:gd name="T2" fmla="*/ 90 w 91"/>
                <a:gd name="T3" fmla="*/ 66 h 67"/>
                <a:gd name="T4" fmla="*/ 90 w 91"/>
                <a:gd name="T5" fmla="*/ 57 h 67"/>
                <a:gd name="T6" fmla="*/ 90 w 91"/>
                <a:gd name="T7" fmla="*/ 48 h 67"/>
                <a:gd name="T8" fmla="*/ 90 w 91"/>
                <a:gd name="T9" fmla="*/ 41 h 67"/>
                <a:gd name="T10" fmla="*/ 90 w 91"/>
                <a:gd name="T11" fmla="*/ 32 h 67"/>
                <a:gd name="T12" fmla="*/ 75 w 91"/>
                <a:gd name="T13" fmla="*/ 0 h 67"/>
                <a:gd name="T14" fmla="*/ 57 w 91"/>
                <a:gd name="T15" fmla="*/ 7 h 67"/>
                <a:gd name="T16" fmla="*/ 41 w 91"/>
                <a:gd name="T17" fmla="*/ 7 h 67"/>
                <a:gd name="T18" fmla="*/ 50 w 91"/>
                <a:gd name="T19" fmla="*/ 0 h 67"/>
                <a:gd name="T20" fmla="*/ 16 w 91"/>
                <a:gd name="T21" fmla="*/ 0 h 67"/>
                <a:gd name="T22" fmla="*/ 16 w 91"/>
                <a:gd name="T23" fmla="*/ 7 h 67"/>
                <a:gd name="T24" fmla="*/ 0 w 91"/>
                <a:gd name="T25" fmla="*/ 25 h 67"/>
                <a:gd name="T26" fmla="*/ 25 w 91"/>
                <a:gd name="T27" fmla="*/ 41 h 67"/>
                <a:gd name="T28" fmla="*/ 34 w 91"/>
                <a:gd name="T29" fmla="*/ 32 h 67"/>
                <a:gd name="T30" fmla="*/ 41 w 91"/>
                <a:gd name="T31" fmla="*/ 32 h 67"/>
                <a:gd name="T32" fmla="*/ 57 w 91"/>
                <a:gd name="T33" fmla="*/ 48 h 67"/>
                <a:gd name="T34" fmla="*/ 57 w 91"/>
                <a:gd name="T35" fmla="*/ 57 h 67"/>
                <a:gd name="T36" fmla="*/ 65 w 91"/>
                <a:gd name="T37" fmla="*/ 48 h 67"/>
                <a:gd name="T38" fmla="*/ 75 w 91"/>
                <a:gd name="T39" fmla="*/ 66 h 67"/>
                <a:gd name="T40" fmla="*/ 82 w 91"/>
                <a:gd name="T41" fmla="*/ 66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67"/>
                <a:gd name="T65" fmla="*/ 91 w 9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67">
                  <a:moveTo>
                    <a:pt x="82" y="66"/>
                  </a:moveTo>
                  <a:lnTo>
                    <a:pt x="90" y="66"/>
                  </a:lnTo>
                  <a:lnTo>
                    <a:pt x="90" y="57"/>
                  </a:lnTo>
                  <a:lnTo>
                    <a:pt x="90" y="48"/>
                  </a:lnTo>
                  <a:lnTo>
                    <a:pt x="90" y="41"/>
                  </a:lnTo>
                  <a:lnTo>
                    <a:pt x="90" y="32"/>
                  </a:lnTo>
                  <a:lnTo>
                    <a:pt x="75" y="0"/>
                  </a:lnTo>
                  <a:lnTo>
                    <a:pt x="57" y="7"/>
                  </a:lnTo>
                  <a:lnTo>
                    <a:pt x="41" y="7"/>
                  </a:lnTo>
                  <a:lnTo>
                    <a:pt x="50" y="0"/>
                  </a:lnTo>
                  <a:lnTo>
                    <a:pt x="16" y="0"/>
                  </a:lnTo>
                  <a:lnTo>
                    <a:pt x="16" y="7"/>
                  </a:lnTo>
                  <a:lnTo>
                    <a:pt x="0" y="25"/>
                  </a:lnTo>
                  <a:lnTo>
                    <a:pt x="25" y="41"/>
                  </a:lnTo>
                  <a:lnTo>
                    <a:pt x="34" y="32"/>
                  </a:lnTo>
                  <a:lnTo>
                    <a:pt x="41" y="32"/>
                  </a:lnTo>
                  <a:lnTo>
                    <a:pt x="57" y="48"/>
                  </a:lnTo>
                  <a:lnTo>
                    <a:pt x="57" y="57"/>
                  </a:lnTo>
                  <a:lnTo>
                    <a:pt x="65" y="48"/>
                  </a:lnTo>
                  <a:lnTo>
                    <a:pt x="75" y="66"/>
                  </a:lnTo>
                  <a:lnTo>
                    <a:pt x="82" y="6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18" name="Freeform 190"/>
            <p:cNvSpPr>
              <a:spLocks/>
            </p:cNvSpPr>
            <p:nvPr>
              <p:custDataLst>
                <p:tags r:id="rId178"/>
              </p:custDataLst>
            </p:nvPr>
          </p:nvSpPr>
          <p:spPr bwMode="auto">
            <a:xfrm>
              <a:off x="3358" y="2594"/>
              <a:ext cx="27" cy="35"/>
            </a:xfrm>
            <a:custGeom>
              <a:avLst/>
              <a:gdLst>
                <a:gd name="T0" fmla="*/ 0 w 33"/>
                <a:gd name="T1" fmla="*/ 9 h 41"/>
                <a:gd name="T2" fmla="*/ 9 w 33"/>
                <a:gd name="T3" fmla="*/ 0 h 41"/>
                <a:gd name="T4" fmla="*/ 16 w 33"/>
                <a:gd name="T5" fmla="*/ 0 h 41"/>
                <a:gd name="T6" fmla="*/ 32 w 33"/>
                <a:gd name="T7" fmla="*/ 16 h 41"/>
                <a:gd name="T8" fmla="*/ 32 w 33"/>
                <a:gd name="T9" fmla="*/ 25 h 41"/>
                <a:gd name="T10" fmla="*/ 16 w 33"/>
                <a:gd name="T11" fmla="*/ 40 h 41"/>
                <a:gd name="T12" fmla="*/ 9 w 33"/>
                <a:gd name="T13" fmla="*/ 34 h 41"/>
                <a:gd name="T14" fmla="*/ 0 w 33"/>
                <a:gd name="T15" fmla="*/ 34 h 41"/>
                <a:gd name="T16" fmla="*/ 0 w 33"/>
                <a:gd name="T17" fmla="*/ 9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1"/>
                <a:gd name="T29" fmla="*/ 33 w 33"/>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1">
                  <a:moveTo>
                    <a:pt x="0" y="9"/>
                  </a:moveTo>
                  <a:lnTo>
                    <a:pt x="9" y="0"/>
                  </a:lnTo>
                  <a:lnTo>
                    <a:pt x="16" y="0"/>
                  </a:lnTo>
                  <a:lnTo>
                    <a:pt x="32" y="16"/>
                  </a:lnTo>
                  <a:lnTo>
                    <a:pt x="32" y="25"/>
                  </a:lnTo>
                  <a:lnTo>
                    <a:pt x="16" y="40"/>
                  </a:lnTo>
                  <a:lnTo>
                    <a:pt x="9" y="34"/>
                  </a:lnTo>
                  <a:lnTo>
                    <a:pt x="0" y="34"/>
                  </a:lnTo>
                  <a:lnTo>
                    <a:pt x="0" y="9"/>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19" name="Freeform 191"/>
            <p:cNvSpPr>
              <a:spLocks/>
            </p:cNvSpPr>
            <p:nvPr>
              <p:custDataLst>
                <p:tags r:id="rId179"/>
              </p:custDataLst>
            </p:nvPr>
          </p:nvSpPr>
          <p:spPr bwMode="auto">
            <a:xfrm>
              <a:off x="3372" y="2608"/>
              <a:ext cx="51" cy="51"/>
            </a:xfrm>
            <a:custGeom>
              <a:avLst/>
              <a:gdLst>
                <a:gd name="T0" fmla="*/ 58 w 59"/>
                <a:gd name="T1" fmla="*/ 58 h 59"/>
                <a:gd name="T2" fmla="*/ 58 w 59"/>
                <a:gd name="T3" fmla="*/ 42 h 59"/>
                <a:gd name="T4" fmla="*/ 41 w 59"/>
                <a:gd name="T5" fmla="*/ 33 h 59"/>
                <a:gd name="T6" fmla="*/ 41 w 59"/>
                <a:gd name="T7" fmla="*/ 18 h 59"/>
                <a:gd name="T8" fmla="*/ 34 w 59"/>
                <a:gd name="T9" fmla="*/ 18 h 59"/>
                <a:gd name="T10" fmla="*/ 24 w 59"/>
                <a:gd name="T11" fmla="*/ 0 h 59"/>
                <a:gd name="T12" fmla="*/ 16 w 59"/>
                <a:gd name="T13" fmla="*/ 9 h 59"/>
                <a:gd name="T14" fmla="*/ 0 w 59"/>
                <a:gd name="T15" fmla="*/ 24 h 59"/>
                <a:gd name="T16" fmla="*/ 41 w 59"/>
                <a:gd name="T17" fmla="*/ 58 h 59"/>
                <a:gd name="T18" fmla="*/ 58 w 59"/>
                <a:gd name="T19" fmla="*/ 58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59"/>
                <a:gd name="T32" fmla="*/ 59 w 59"/>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59">
                  <a:moveTo>
                    <a:pt x="58" y="58"/>
                  </a:moveTo>
                  <a:lnTo>
                    <a:pt x="58" y="42"/>
                  </a:lnTo>
                  <a:lnTo>
                    <a:pt x="41" y="33"/>
                  </a:lnTo>
                  <a:lnTo>
                    <a:pt x="41" y="18"/>
                  </a:lnTo>
                  <a:lnTo>
                    <a:pt x="34" y="18"/>
                  </a:lnTo>
                  <a:lnTo>
                    <a:pt x="24" y="0"/>
                  </a:lnTo>
                  <a:lnTo>
                    <a:pt x="16" y="9"/>
                  </a:lnTo>
                  <a:lnTo>
                    <a:pt x="0" y="24"/>
                  </a:lnTo>
                  <a:lnTo>
                    <a:pt x="41" y="58"/>
                  </a:lnTo>
                  <a:lnTo>
                    <a:pt x="58" y="5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20" name="Freeform 192"/>
            <p:cNvSpPr>
              <a:spLocks/>
            </p:cNvSpPr>
            <p:nvPr>
              <p:custDataLst>
                <p:tags r:id="rId180"/>
              </p:custDataLst>
            </p:nvPr>
          </p:nvSpPr>
          <p:spPr bwMode="auto">
            <a:xfrm>
              <a:off x="3496" y="2581"/>
              <a:ext cx="25" cy="56"/>
            </a:xfrm>
            <a:custGeom>
              <a:avLst/>
              <a:gdLst>
                <a:gd name="T0" fmla="*/ 17 w 26"/>
                <a:gd name="T1" fmla="*/ 0 h 65"/>
                <a:gd name="T2" fmla="*/ 0 w 26"/>
                <a:gd name="T3" fmla="*/ 0 h 65"/>
                <a:gd name="T4" fmla="*/ 9 w 26"/>
                <a:gd name="T5" fmla="*/ 31 h 65"/>
                <a:gd name="T6" fmla="*/ 17 w 26"/>
                <a:gd name="T7" fmla="*/ 55 h 65"/>
                <a:gd name="T8" fmla="*/ 17 w 26"/>
                <a:gd name="T9" fmla="*/ 64 h 65"/>
                <a:gd name="T10" fmla="*/ 25 w 26"/>
                <a:gd name="T11" fmla="*/ 64 h 65"/>
                <a:gd name="T12" fmla="*/ 25 w 26"/>
                <a:gd name="T13" fmla="*/ 31 h 65"/>
                <a:gd name="T14" fmla="*/ 25 w 26"/>
                <a:gd name="T15" fmla="*/ 15 h 65"/>
                <a:gd name="T16" fmla="*/ 17 w 26"/>
                <a:gd name="T17" fmla="*/ 8 h 65"/>
                <a:gd name="T18" fmla="*/ 17 w 26"/>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65"/>
                <a:gd name="T32" fmla="*/ 26 w 26"/>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65">
                  <a:moveTo>
                    <a:pt x="17" y="0"/>
                  </a:moveTo>
                  <a:lnTo>
                    <a:pt x="0" y="0"/>
                  </a:lnTo>
                  <a:lnTo>
                    <a:pt x="9" y="31"/>
                  </a:lnTo>
                  <a:lnTo>
                    <a:pt x="17" y="55"/>
                  </a:lnTo>
                  <a:lnTo>
                    <a:pt x="17" y="64"/>
                  </a:lnTo>
                  <a:lnTo>
                    <a:pt x="25" y="64"/>
                  </a:lnTo>
                  <a:lnTo>
                    <a:pt x="25" y="31"/>
                  </a:lnTo>
                  <a:lnTo>
                    <a:pt x="25" y="15"/>
                  </a:lnTo>
                  <a:lnTo>
                    <a:pt x="17" y="8"/>
                  </a:lnTo>
                  <a:lnTo>
                    <a:pt x="17"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21" name="Freeform 193"/>
            <p:cNvSpPr>
              <a:spLocks/>
            </p:cNvSpPr>
            <p:nvPr>
              <p:custDataLst>
                <p:tags r:id="rId181"/>
              </p:custDataLst>
            </p:nvPr>
          </p:nvSpPr>
          <p:spPr bwMode="auto">
            <a:xfrm>
              <a:off x="3605" y="2679"/>
              <a:ext cx="19" cy="15"/>
            </a:xfrm>
            <a:custGeom>
              <a:avLst/>
              <a:gdLst>
                <a:gd name="T0" fmla="*/ 22 w 23"/>
                <a:gd name="T1" fmla="*/ 0 h 17"/>
                <a:gd name="T2" fmla="*/ 22 w 23"/>
                <a:gd name="T3" fmla="*/ 16 h 17"/>
                <a:gd name="T4" fmla="*/ 6 w 23"/>
                <a:gd name="T5" fmla="*/ 16 h 17"/>
                <a:gd name="T6" fmla="*/ 0 w 23"/>
                <a:gd name="T7" fmla="*/ 16 h 17"/>
                <a:gd name="T8" fmla="*/ 6 w 23"/>
                <a:gd name="T9" fmla="*/ 0 h 17"/>
                <a:gd name="T10" fmla="*/ 22 w 23"/>
                <a:gd name="T11" fmla="*/ 0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22" y="0"/>
                  </a:moveTo>
                  <a:lnTo>
                    <a:pt x="22" y="16"/>
                  </a:lnTo>
                  <a:lnTo>
                    <a:pt x="6" y="16"/>
                  </a:lnTo>
                  <a:lnTo>
                    <a:pt x="0" y="16"/>
                  </a:lnTo>
                  <a:lnTo>
                    <a:pt x="6" y="0"/>
                  </a:lnTo>
                  <a:lnTo>
                    <a:pt x="22"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22" name="Freeform 194"/>
            <p:cNvSpPr>
              <a:spLocks/>
            </p:cNvSpPr>
            <p:nvPr>
              <p:custDataLst>
                <p:tags r:id="rId182"/>
              </p:custDataLst>
            </p:nvPr>
          </p:nvSpPr>
          <p:spPr bwMode="auto">
            <a:xfrm>
              <a:off x="3624" y="2665"/>
              <a:ext cx="85" cy="98"/>
            </a:xfrm>
            <a:custGeom>
              <a:avLst/>
              <a:gdLst>
                <a:gd name="T0" fmla="*/ 65 w 99"/>
                <a:gd name="T1" fmla="*/ 9 h 115"/>
                <a:gd name="T2" fmla="*/ 65 w 99"/>
                <a:gd name="T3" fmla="*/ 24 h 115"/>
                <a:gd name="T4" fmla="*/ 25 w 99"/>
                <a:gd name="T5" fmla="*/ 18 h 115"/>
                <a:gd name="T6" fmla="*/ 25 w 99"/>
                <a:gd name="T7" fmla="*/ 33 h 115"/>
                <a:gd name="T8" fmla="*/ 33 w 99"/>
                <a:gd name="T9" fmla="*/ 24 h 115"/>
                <a:gd name="T10" fmla="*/ 41 w 99"/>
                <a:gd name="T11" fmla="*/ 33 h 115"/>
                <a:gd name="T12" fmla="*/ 41 w 99"/>
                <a:gd name="T13" fmla="*/ 41 h 115"/>
                <a:gd name="T14" fmla="*/ 41 w 99"/>
                <a:gd name="T15" fmla="*/ 74 h 115"/>
                <a:gd name="T16" fmla="*/ 18 w 99"/>
                <a:gd name="T17" fmla="*/ 74 h 115"/>
                <a:gd name="T18" fmla="*/ 9 w 99"/>
                <a:gd name="T19" fmla="*/ 81 h 115"/>
                <a:gd name="T20" fmla="*/ 9 w 99"/>
                <a:gd name="T21" fmla="*/ 90 h 115"/>
                <a:gd name="T22" fmla="*/ 0 w 99"/>
                <a:gd name="T23" fmla="*/ 90 h 115"/>
                <a:gd name="T24" fmla="*/ 0 w 99"/>
                <a:gd name="T25" fmla="*/ 98 h 115"/>
                <a:gd name="T26" fmla="*/ 18 w 99"/>
                <a:gd name="T27" fmla="*/ 114 h 115"/>
                <a:gd name="T28" fmla="*/ 18 w 99"/>
                <a:gd name="T29" fmla="*/ 106 h 115"/>
                <a:gd name="T30" fmla="*/ 25 w 99"/>
                <a:gd name="T31" fmla="*/ 106 h 115"/>
                <a:gd name="T32" fmla="*/ 41 w 99"/>
                <a:gd name="T33" fmla="*/ 106 h 115"/>
                <a:gd name="T34" fmla="*/ 58 w 99"/>
                <a:gd name="T35" fmla="*/ 98 h 115"/>
                <a:gd name="T36" fmla="*/ 65 w 99"/>
                <a:gd name="T37" fmla="*/ 74 h 115"/>
                <a:gd name="T38" fmla="*/ 81 w 99"/>
                <a:gd name="T39" fmla="*/ 58 h 115"/>
                <a:gd name="T40" fmla="*/ 98 w 99"/>
                <a:gd name="T41" fmla="*/ 0 h 115"/>
                <a:gd name="T42" fmla="*/ 75 w 99"/>
                <a:gd name="T43" fmla="*/ 9 h 115"/>
                <a:gd name="T44" fmla="*/ 65 w 99"/>
                <a:gd name="T45" fmla="*/ 9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9"/>
                <a:gd name="T70" fmla="*/ 0 h 115"/>
                <a:gd name="T71" fmla="*/ 99 w 99"/>
                <a:gd name="T72" fmla="*/ 115 h 1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9" h="115">
                  <a:moveTo>
                    <a:pt x="65" y="9"/>
                  </a:moveTo>
                  <a:lnTo>
                    <a:pt x="65" y="24"/>
                  </a:lnTo>
                  <a:lnTo>
                    <a:pt x="25" y="18"/>
                  </a:lnTo>
                  <a:lnTo>
                    <a:pt x="25" y="33"/>
                  </a:lnTo>
                  <a:lnTo>
                    <a:pt x="33" y="24"/>
                  </a:lnTo>
                  <a:lnTo>
                    <a:pt x="41" y="33"/>
                  </a:lnTo>
                  <a:lnTo>
                    <a:pt x="41" y="41"/>
                  </a:lnTo>
                  <a:lnTo>
                    <a:pt x="41" y="74"/>
                  </a:lnTo>
                  <a:lnTo>
                    <a:pt x="18" y="74"/>
                  </a:lnTo>
                  <a:lnTo>
                    <a:pt x="9" y="81"/>
                  </a:lnTo>
                  <a:lnTo>
                    <a:pt x="9" y="90"/>
                  </a:lnTo>
                  <a:lnTo>
                    <a:pt x="0" y="90"/>
                  </a:lnTo>
                  <a:lnTo>
                    <a:pt x="0" y="98"/>
                  </a:lnTo>
                  <a:lnTo>
                    <a:pt x="18" y="114"/>
                  </a:lnTo>
                  <a:lnTo>
                    <a:pt x="18" y="106"/>
                  </a:lnTo>
                  <a:lnTo>
                    <a:pt x="25" y="106"/>
                  </a:lnTo>
                  <a:lnTo>
                    <a:pt x="41" y="106"/>
                  </a:lnTo>
                  <a:lnTo>
                    <a:pt x="58" y="98"/>
                  </a:lnTo>
                  <a:lnTo>
                    <a:pt x="65" y="74"/>
                  </a:lnTo>
                  <a:lnTo>
                    <a:pt x="81" y="58"/>
                  </a:lnTo>
                  <a:lnTo>
                    <a:pt x="98" y="0"/>
                  </a:lnTo>
                  <a:lnTo>
                    <a:pt x="75" y="9"/>
                  </a:lnTo>
                  <a:lnTo>
                    <a:pt x="65" y="9"/>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23" name="Freeform 195"/>
            <p:cNvSpPr>
              <a:spLocks/>
            </p:cNvSpPr>
            <p:nvPr>
              <p:custDataLst>
                <p:tags r:id="rId183"/>
              </p:custDataLst>
            </p:nvPr>
          </p:nvSpPr>
          <p:spPr bwMode="auto">
            <a:xfrm>
              <a:off x="3820" y="2714"/>
              <a:ext cx="21" cy="21"/>
            </a:xfrm>
            <a:custGeom>
              <a:avLst/>
              <a:gdLst>
                <a:gd name="T0" fmla="*/ 25 w 26"/>
                <a:gd name="T1" fmla="*/ 23 h 24"/>
                <a:gd name="T2" fmla="*/ 9 w 26"/>
                <a:gd name="T3" fmla="*/ 23 h 24"/>
                <a:gd name="T4" fmla="*/ 0 w 26"/>
                <a:gd name="T5" fmla="*/ 23 h 24"/>
                <a:gd name="T6" fmla="*/ 9 w 26"/>
                <a:gd name="T7" fmla="*/ 7 h 24"/>
                <a:gd name="T8" fmla="*/ 25 w 26"/>
                <a:gd name="T9" fmla="*/ 0 h 24"/>
                <a:gd name="T10" fmla="*/ 25 w 26"/>
                <a:gd name="T11" fmla="*/ 16 h 24"/>
                <a:gd name="T12" fmla="*/ 25 w 26"/>
                <a:gd name="T13" fmla="*/ 23 h 24"/>
                <a:gd name="T14" fmla="*/ 0 60000 65536"/>
                <a:gd name="T15" fmla="*/ 0 60000 65536"/>
                <a:gd name="T16" fmla="*/ 0 60000 65536"/>
                <a:gd name="T17" fmla="*/ 0 60000 65536"/>
                <a:gd name="T18" fmla="*/ 0 60000 65536"/>
                <a:gd name="T19" fmla="*/ 0 60000 65536"/>
                <a:gd name="T20" fmla="*/ 0 60000 65536"/>
                <a:gd name="T21" fmla="*/ 0 w 26"/>
                <a:gd name="T22" fmla="*/ 0 h 24"/>
                <a:gd name="T23" fmla="*/ 26 w 2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4">
                  <a:moveTo>
                    <a:pt x="25" y="23"/>
                  </a:moveTo>
                  <a:lnTo>
                    <a:pt x="9" y="23"/>
                  </a:lnTo>
                  <a:lnTo>
                    <a:pt x="0" y="23"/>
                  </a:lnTo>
                  <a:lnTo>
                    <a:pt x="9" y="7"/>
                  </a:lnTo>
                  <a:lnTo>
                    <a:pt x="25" y="0"/>
                  </a:lnTo>
                  <a:lnTo>
                    <a:pt x="25" y="16"/>
                  </a:lnTo>
                  <a:lnTo>
                    <a:pt x="25" y="23"/>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24" name="Freeform 196"/>
            <p:cNvSpPr>
              <a:spLocks/>
            </p:cNvSpPr>
            <p:nvPr>
              <p:custDataLst>
                <p:tags r:id="rId184"/>
              </p:custDataLst>
            </p:nvPr>
          </p:nvSpPr>
          <p:spPr bwMode="auto">
            <a:xfrm>
              <a:off x="3827" y="2735"/>
              <a:ext cx="14" cy="21"/>
            </a:xfrm>
            <a:custGeom>
              <a:avLst/>
              <a:gdLst>
                <a:gd name="T0" fmla="*/ 16 w 17"/>
                <a:gd name="T1" fmla="*/ 0 h 26"/>
                <a:gd name="T2" fmla="*/ 16 w 17"/>
                <a:gd name="T3" fmla="*/ 9 h 26"/>
                <a:gd name="T4" fmla="*/ 0 w 17"/>
                <a:gd name="T5" fmla="*/ 25 h 26"/>
                <a:gd name="T6" fmla="*/ 0 w 17"/>
                <a:gd name="T7" fmla="*/ 9 h 26"/>
                <a:gd name="T8" fmla="*/ 0 w 17"/>
                <a:gd name="T9" fmla="*/ 0 h 26"/>
                <a:gd name="T10" fmla="*/ 16 w 17"/>
                <a:gd name="T11" fmla="*/ 0 h 26"/>
                <a:gd name="T12" fmla="*/ 0 60000 65536"/>
                <a:gd name="T13" fmla="*/ 0 60000 65536"/>
                <a:gd name="T14" fmla="*/ 0 60000 65536"/>
                <a:gd name="T15" fmla="*/ 0 60000 65536"/>
                <a:gd name="T16" fmla="*/ 0 60000 65536"/>
                <a:gd name="T17" fmla="*/ 0 60000 65536"/>
                <a:gd name="T18" fmla="*/ 0 w 17"/>
                <a:gd name="T19" fmla="*/ 0 h 26"/>
                <a:gd name="T20" fmla="*/ 17 w 1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7" h="26">
                  <a:moveTo>
                    <a:pt x="16" y="0"/>
                  </a:moveTo>
                  <a:lnTo>
                    <a:pt x="16" y="9"/>
                  </a:lnTo>
                  <a:lnTo>
                    <a:pt x="0" y="25"/>
                  </a:lnTo>
                  <a:lnTo>
                    <a:pt x="0" y="9"/>
                  </a:lnTo>
                  <a:lnTo>
                    <a:pt x="0" y="0"/>
                  </a:lnTo>
                  <a:lnTo>
                    <a:pt x="16"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25" name="Freeform 197"/>
            <p:cNvSpPr>
              <a:spLocks/>
            </p:cNvSpPr>
            <p:nvPr>
              <p:custDataLst>
                <p:tags r:id="rId185"/>
              </p:custDataLst>
            </p:nvPr>
          </p:nvSpPr>
          <p:spPr bwMode="auto">
            <a:xfrm>
              <a:off x="3632" y="2896"/>
              <a:ext cx="148" cy="140"/>
            </a:xfrm>
            <a:custGeom>
              <a:avLst/>
              <a:gdLst>
                <a:gd name="T0" fmla="*/ 56 w 172"/>
                <a:gd name="T1" fmla="*/ 162 h 163"/>
                <a:gd name="T2" fmla="*/ 49 w 172"/>
                <a:gd name="T3" fmla="*/ 146 h 163"/>
                <a:gd name="T4" fmla="*/ 32 w 172"/>
                <a:gd name="T5" fmla="*/ 99 h 163"/>
                <a:gd name="T6" fmla="*/ 32 w 172"/>
                <a:gd name="T7" fmla="*/ 75 h 163"/>
                <a:gd name="T8" fmla="*/ 0 w 172"/>
                <a:gd name="T9" fmla="*/ 9 h 163"/>
                <a:gd name="T10" fmla="*/ 0 w 172"/>
                <a:gd name="T11" fmla="*/ 0 h 163"/>
                <a:gd name="T12" fmla="*/ 16 w 172"/>
                <a:gd name="T13" fmla="*/ 0 h 163"/>
                <a:gd name="T14" fmla="*/ 32 w 172"/>
                <a:gd name="T15" fmla="*/ 0 h 163"/>
                <a:gd name="T16" fmla="*/ 81 w 172"/>
                <a:gd name="T17" fmla="*/ 9 h 163"/>
                <a:gd name="T18" fmla="*/ 97 w 172"/>
                <a:gd name="T19" fmla="*/ 9 h 163"/>
                <a:gd name="T20" fmla="*/ 130 w 172"/>
                <a:gd name="T21" fmla="*/ 16 h 163"/>
                <a:gd name="T22" fmla="*/ 146 w 172"/>
                <a:gd name="T23" fmla="*/ 9 h 163"/>
                <a:gd name="T24" fmla="*/ 153 w 172"/>
                <a:gd name="T25" fmla="*/ 0 h 163"/>
                <a:gd name="T26" fmla="*/ 171 w 172"/>
                <a:gd name="T27" fmla="*/ 9 h 163"/>
                <a:gd name="T28" fmla="*/ 153 w 172"/>
                <a:gd name="T29" fmla="*/ 25 h 163"/>
                <a:gd name="T30" fmla="*/ 146 w 172"/>
                <a:gd name="T31" fmla="*/ 16 h 163"/>
                <a:gd name="T32" fmla="*/ 121 w 172"/>
                <a:gd name="T33" fmla="*/ 16 h 163"/>
                <a:gd name="T34" fmla="*/ 112 w 172"/>
                <a:gd name="T35" fmla="*/ 65 h 163"/>
                <a:gd name="T36" fmla="*/ 106 w 172"/>
                <a:gd name="T37" fmla="*/ 75 h 163"/>
                <a:gd name="T38" fmla="*/ 106 w 172"/>
                <a:gd name="T39" fmla="*/ 106 h 163"/>
                <a:gd name="T40" fmla="*/ 106 w 172"/>
                <a:gd name="T41" fmla="*/ 155 h 163"/>
                <a:gd name="T42" fmla="*/ 89 w 172"/>
                <a:gd name="T43" fmla="*/ 162 h 163"/>
                <a:gd name="T44" fmla="*/ 72 w 172"/>
                <a:gd name="T45" fmla="*/ 162 h 163"/>
                <a:gd name="T46" fmla="*/ 66 w 172"/>
                <a:gd name="T47" fmla="*/ 155 h 163"/>
                <a:gd name="T48" fmla="*/ 56 w 172"/>
                <a:gd name="T49" fmla="*/ 162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163"/>
                <a:gd name="T77" fmla="*/ 172 w 172"/>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163">
                  <a:moveTo>
                    <a:pt x="56" y="162"/>
                  </a:moveTo>
                  <a:lnTo>
                    <a:pt x="49" y="146"/>
                  </a:lnTo>
                  <a:lnTo>
                    <a:pt x="32" y="99"/>
                  </a:lnTo>
                  <a:lnTo>
                    <a:pt x="32" y="75"/>
                  </a:lnTo>
                  <a:lnTo>
                    <a:pt x="0" y="9"/>
                  </a:lnTo>
                  <a:lnTo>
                    <a:pt x="0" y="0"/>
                  </a:lnTo>
                  <a:lnTo>
                    <a:pt x="16" y="0"/>
                  </a:lnTo>
                  <a:lnTo>
                    <a:pt x="32" y="0"/>
                  </a:lnTo>
                  <a:lnTo>
                    <a:pt x="81" y="9"/>
                  </a:lnTo>
                  <a:lnTo>
                    <a:pt x="97" y="9"/>
                  </a:lnTo>
                  <a:lnTo>
                    <a:pt x="130" y="16"/>
                  </a:lnTo>
                  <a:lnTo>
                    <a:pt x="146" y="9"/>
                  </a:lnTo>
                  <a:lnTo>
                    <a:pt x="153" y="0"/>
                  </a:lnTo>
                  <a:lnTo>
                    <a:pt x="171" y="9"/>
                  </a:lnTo>
                  <a:lnTo>
                    <a:pt x="153" y="25"/>
                  </a:lnTo>
                  <a:lnTo>
                    <a:pt x="146" y="16"/>
                  </a:lnTo>
                  <a:lnTo>
                    <a:pt x="121" y="16"/>
                  </a:lnTo>
                  <a:lnTo>
                    <a:pt x="112" y="65"/>
                  </a:lnTo>
                  <a:lnTo>
                    <a:pt x="106" y="75"/>
                  </a:lnTo>
                  <a:lnTo>
                    <a:pt x="106" y="106"/>
                  </a:lnTo>
                  <a:lnTo>
                    <a:pt x="106" y="155"/>
                  </a:lnTo>
                  <a:lnTo>
                    <a:pt x="89" y="162"/>
                  </a:lnTo>
                  <a:lnTo>
                    <a:pt x="72" y="162"/>
                  </a:lnTo>
                  <a:lnTo>
                    <a:pt x="66" y="155"/>
                  </a:lnTo>
                  <a:lnTo>
                    <a:pt x="56" y="162"/>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26" name="Freeform 198"/>
            <p:cNvSpPr>
              <a:spLocks/>
            </p:cNvSpPr>
            <p:nvPr>
              <p:custDataLst>
                <p:tags r:id="rId186"/>
              </p:custDataLst>
            </p:nvPr>
          </p:nvSpPr>
          <p:spPr bwMode="auto">
            <a:xfrm>
              <a:off x="3632" y="2769"/>
              <a:ext cx="139" cy="141"/>
            </a:xfrm>
            <a:custGeom>
              <a:avLst/>
              <a:gdLst>
                <a:gd name="T0" fmla="*/ 0 w 162"/>
                <a:gd name="T1" fmla="*/ 146 h 163"/>
                <a:gd name="T2" fmla="*/ 16 w 162"/>
                <a:gd name="T3" fmla="*/ 146 h 163"/>
                <a:gd name="T4" fmla="*/ 32 w 162"/>
                <a:gd name="T5" fmla="*/ 146 h 163"/>
                <a:gd name="T6" fmla="*/ 81 w 162"/>
                <a:gd name="T7" fmla="*/ 155 h 163"/>
                <a:gd name="T8" fmla="*/ 97 w 162"/>
                <a:gd name="T9" fmla="*/ 155 h 163"/>
                <a:gd name="T10" fmla="*/ 130 w 162"/>
                <a:gd name="T11" fmla="*/ 162 h 163"/>
                <a:gd name="T12" fmla="*/ 146 w 162"/>
                <a:gd name="T13" fmla="*/ 155 h 163"/>
                <a:gd name="T14" fmla="*/ 130 w 162"/>
                <a:gd name="T15" fmla="*/ 139 h 163"/>
                <a:gd name="T16" fmla="*/ 130 w 162"/>
                <a:gd name="T17" fmla="*/ 99 h 163"/>
                <a:gd name="T18" fmla="*/ 161 w 162"/>
                <a:gd name="T19" fmla="*/ 90 h 163"/>
                <a:gd name="T20" fmla="*/ 153 w 162"/>
                <a:gd name="T21" fmla="*/ 65 h 163"/>
                <a:gd name="T22" fmla="*/ 130 w 162"/>
                <a:gd name="T23" fmla="*/ 74 h 163"/>
                <a:gd name="T24" fmla="*/ 130 w 162"/>
                <a:gd name="T25" fmla="*/ 65 h 163"/>
                <a:gd name="T26" fmla="*/ 137 w 162"/>
                <a:gd name="T27" fmla="*/ 59 h 163"/>
                <a:gd name="T28" fmla="*/ 130 w 162"/>
                <a:gd name="T29" fmla="*/ 50 h 163"/>
                <a:gd name="T30" fmla="*/ 130 w 162"/>
                <a:gd name="T31" fmla="*/ 25 h 163"/>
                <a:gd name="T32" fmla="*/ 112 w 162"/>
                <a:gd name="T33" fmla="*/ 17 h 163"/>
                <a:gd name="T34" fmla="*/ 97 w 162"/>
                <a:gd name="T35" fmla="*/ 17 h 163"/>
                <a:gd name="T36" fmla="*/ 97 w 162"/>
                <a:gd name="T37" fmla="*/ 25 h 163"/>
                <a:gd name="T38" fmla="*/ 81 w 162"/>
                <a:gd name="T39" fmla="*/ 34 h 163"/>
                <a:gd name="T40" fmla="*/ 66 w 162"/>
                <a:gd name="T41" fmla="*/ 17 h 163"/>
                <a:gd name="T42" fmla="*/ 66 w 162"/>
                <a:gd name="T43" fmla="*/ 0 h 163"/>
                <a:gd name="T44" fmla="*/ 56 w 162"/>
                <a:gd name="T45" fmla="*/ 0 h 163"/>
                <a:gd name="T46" fmla="*/ 24 w 162"/>
                <a:gd name="T47" fmla="*/ 0 h 163"/>
                <a:gd name="T48" fmla="*/ 9 w 162"/>
                <a:gd name="T49" fmla="*/ 9 h 163"/>
                <a:gd name="T50" fmla="*/ 16 w 162"/>
                <a:gd name="T51" fmla="*/ 34 h 163"/>
                <a:gd name="T52" fmla="*/ 16 w 162"/>
                <a:gd name="T53" fmla="*/ 40 h 163"/>
                <a:gd name="T54" fmla="*/ 24 w 162"/>
                <a:gd name="T55" fmla="*/ 74 h 163"/>
                <a:gd name="T56" fmla="*/ 24 w 162"/>
                <a:gd name="T57" fmla="*/ 90 h 163"/>
                <a:gd name="T58" fmla="*/ 9 w 162"/>
                <a:gd name="T59" fmla="*/ 99 h 163"/>
                <a:gd name="T60" fmla="*/ 0 w 162"/>
                <a:gd name="T61" fmla="*/ 131 h 163"/>
                <a:gd name="T62" fmla="*/ 0 w 162"/>
                <a:gd name="T63" fmla="*/ 146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163"/>
                <a:gd name="T98" fmla="*/ 162 w 162"/>
                <a:gd name="T99" fmla="*/ 163 h 1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163">
                  <a:moveTo>
                    <a:pt x="0" y="146"/>
                  </a:moveTo>
                  <a:lnTo>
                    <a:pt x="16" y="146"/>
                  </a:lnTo>
                  <a:lnTo>
                    <a:pt x="32" y="146"/>
                  </a:lnTo>
                  <a:lnTo>
                    <a:pt x="81" y="155"/>
                  </a:lnTo>
                  <a:lnTo>
                    <a:pt x="97" y="155"/>
                  </a:lnTo>
                  <a:lnTo>
                    <a:pt x="130" y="162"/>
                  </a:lnTo>
                  <a:lnTo>
                    <a:pt x="146" y="155"/>
                  </a:lnTo>
                  <a:lnTo>
                    <a:pt x="130" y="139"/>
                  </a:lnTo>
                  <a:lnTo>
                    <a:pt x="130" y="99"/>
                  </a:lnTo>
                  <a:lnTo>
                    <a:pt x="161" y="90"/>
                  </a:lnTo>
                  <a:lnTo>
                    <a:pt x="153" y="65"/>
                  </a:lnTo>
                  <a:lnTo>
                    <a:pt x="130" y="74"/>
                  </a:lnTo>
                  <a:lnTo>
                    <a:pt x="130" y="65"/>
                  </a:lnTo>
                  <a:lnTo>
                    <a:pt x="137" y="59"/>
                  </a:lnTo>
                  <a:lnTo>
                    <a:pt x="130" y="50"/>
                  </a:lnTo>
                  <a:lnTo>
                    <a:pt x="130" y="25"/>
                  </a:lnTo>
                  <a:lnTo>
                    <a:pt x="112" y="17"/>
                  </a:lnTo>
                  <a:lnTo>
                    <a:pt x="97" y="17"/>
                  </a:lnTo>
                  <a:lnTo>
                    <a:pt x="97" y="25"/>
                  </a:lnTo>
                  <a:lnTo>
                    <a:pt x="81" y="34"/>
                  </a:lnTo>
                  <a:lnTo>
                    <a:pt x="66" y="17"/>
                  </a:lnTo>
                  <a:lnTo>
                    <a:pt x="66" y="0"/>
                  </a:lnTo>
                  <a:lnTo>
                    <a:pt x="56" y="0"/>
                  </a:lnTo>
                  <a:lnTo>
                    <a:pt x="24" y="0"/>
                  </a:lnTo>
                  <a:lnTo>
                    <a:pt x="9" y="9"/>
                  </a:lnTo>
                  <a:lnTo>
                    <a:pt x="16" y="34"/>
                  </a:lnTo>
                  <a:lnTo>
                    <a:pt x="16" y="40"/>
                  </a:lnTo>
                  <a:lnTo>
                    <a:pt x="24" y="74"/>
                  </a:lnTo>
                  <a:lnTo>
                    <a:pt x="24" y="90"/>
                  </a:lnTo>
                  <a:lnTo>
                    <a:pt x="9" y="99"/>
                  </a:lnTo>
                  <a:lnTo>
                    <a:pt x="0" y="131"/>
                  </a:lnTo>
                  <a:lnTo>
                    <a:pt x="0" y="14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27" name="Freeform 199"/>
            <p:cNvSpPr>
              <a:spLocks/>
            </p:cNvSpPr>
            <p:nvPr>
              <p:custDataLst>
                <p:tags r:id="rId187"/>
              </p:custDataLst>
            </p:nvPr>
          </p:nvSpPr>
          <p:spPr bwMode="auto">
            <a:xfrm>
              <a:off x="3640" y="2756"/>
              <a:ext cx="14" cy="15"/>
            </a:xfrm>
            <a:custGeom>
              <a:avLst/>
              <a:gdLst>
                <a:gd name="T0" fmla="*/ 16 w 17"/>
                <a:gd name="T1" fmla="*/ 0 h 17"/>
                <a:gd name="T2" fmla="*/ 0 w 17"/>
                <a:gd name="T3" fmla="*/ 16 h 17"/>
                <a:gd name="T4" fmla="*/ 0 w 17"/>
                <a:gd name="T5" fmla="*/ 8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0" y="8"/>
                  </a:lnTo>
                  <a:lnTo>
                    <a:pt x="0" y="0"/>
                  </a:lnTo>
                  <a:lnTo>
                    <a:pt x="16"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28" name="Freeform 200"/>
            <p:cNvSpPr>
              <a:spLocks/>
            </p:cNvSpPr>
            <p:nvPr>
              <p:custDataLst>
                <p:tags r:id="rId188"/>
              </p:custDataLst>
            </p:nvPr>
          </p:nvSpPr>
          <p:spPr bwMode="auto">
            <a:xfrm>
              <a:off x="3640" y="2756"/>
              <a:ext cx="14" cy="15"/>
            </a:xfrm>
            <a:custGeom>
              <a:avLst/>
              <a:gdLst>
                <a:gd name="T0" fmla="*/ 16 w 17"/>
                <a:gd name="T1" fmla="*/ 0 h 17"/>
                <a:gd name="T2" fmla="*/ 0 w 17"/>
                <a:gd name="T3" fmla="*/ 16 h 17"/>
                <a:gd name="T4" fmla="*/ 0 w 17"/>
                <a:gd name="T5" fmla="*/ 8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0" y="8"/>
                  </a:lnTo>
                  <a:lnTo>
                    <a:pt x="0" y="0"/>
                  </a:lnTo>
                  <a:lnTo>
                    <a:pt x="16"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29" name="Freeform 201"/>
            <p:cNvSpPr>
              <a:spLocks/>
            </p:cNvSpPr>
            <p:nvPr>
              <p:custDataLst>
                <p:tags r:id="rId189"/>
              </p:custDataLst>
            </p:nvPr>
          </p:nvSpPr>
          <p:spPr bwMode="auto">
            <a:xfrm>
              <a:off x="3680" y="2951"/>
              <a:ext cx="184" cy="162"/>
            </a:xfrm>
            <a:custGeom>
              <a:avLst/>
              <a:gdLst>
                <a:gd name="T0" fmla="*/ 196 w 213"/>
                <a:gd name="T1" fmla="*/ 10 h 188"/>
                <a:gd name="T2" fmla="*/ 202 w 213"/>
                <a:gd name="T3" fmla="*/ 57 h 188"/>
                <a:gd name="T4" fmla="*/ 196 w 213"/>
                <a:gd name="T5" fmla="*/ 57 h 188"/>
                <a:gd name="T6" fmla="*/ 187 w 213"/>
                <a:gd name="T7" fmla="*/ 65 h 188"/>
                <a:gd name="T8" fmla="*/ 196 w 213"/>
                <a:gd name="T9" fmla="*/ 74 h 188"/>
                <a:gd name="T10" fmla="*/ 202 w 213"/>
                <a:gd name="T11" fmla="*/ 65 h 188"/>
                <a:gd name="T12" fmla="*/ 212 w 213"/>
                <a:gd name="T13" fmla="*/ 65 h 188"/>
                <a:gd name="T14" fmla="*/ 212 w 213"/>
                <a:gd name="T15" fmla="*/ 74 h 188"/>
                <a:gd name="T16" fmla="*/ 212 w 213"/>
                <a:gd name="T17" fmla="*/ 97 h 188"/>
                <a:gd name="T18" fmla="*/ 196 w 213"/>
                <a:gd name="T19" fmla="*/ 105 h 188"/>
                <a:gd name="T20" fmla="*/ 180 w 213"/>
                <a:gd name="T21" fmla="*/ 130 h 188"/>
                <a:gd name="T22" fmla="*/ 155 w 213"/>
                <a:gd name="T23" fmla="*/ 153 h 188"/>
                <a:gd name="T24" fmla="*/ 139 w 213"/>
                <a:gd name="T25" fmla="*/ 171 h 188"/>
                <a:gd name="T26" fmla="*/ 115 w 213"/>
                <a:gd name="T27" fmla="*/ 178 h 188"/>
                <a:gd name="T28" fmla="*/ 97 w 213"/>
                <a:gd name="T29" fmla="*/ 178 h 188"/>
                <a:gd name="T30" fmla="*/ 74 w 213"/>
                <a:gd name="T31" fmla="*/ 178 h 188"/>
                <a:gd name="T32" fmla="*/ 50 w 213"/>
                <a:gd name="T33" fmla="*/ 187 h 188"/>
                <a:gd name="T34" fmla="*/ 41 w 213"/>
                <a:gd name="T35" fmla="*/ 187 h 188"/>
                <a:gd name="T36" fmla="*/ 33 w 213"/>
                <a:gd name="T37" fmla="*/ 178 h 188"/>
                <a:gd name="T38" fmla="*/ 25 w 213"/>
                <a:gd name="T39" fmla="*/ 153 h 188"/>
                <a:gd name="T40" fmla="*/ 25 w 213"/>
                <a:gd name="T41" fmla="*/ 147 h 188"/>
                <a:gd name="T42" fmla="*/ 10 w 213"/>
                <a:gd name="T43" fmla="*/ 97 h 188"/>
                <a:gd name="T44" fmla="*/ 0 w 213"/>
                <a:gd name="T45" fmla="*/ 97 h 188"/>
                <a:gd name="T46" fmla="*/ 10 w 213"/>
                <a:gd name="T47" fmla="*/ 90 h 188"/>
                <a:gd name="T48" fmla="*/ 16 w 213"/>
                <a:gd name="T49" fmla="*/ 97 h 188"/>
                <a:gd name="T50" fmla="*/ 33 w 213"/>
                <a:gd name="T51" fmla="*/ 97 h 188"/>
                <a:gd name="T52" fmla="*/ 50 w 213"/>
                <a:gd name="T53" fmla="*/ 90 h 188"/>
                <a:gd name="T54" fmla="*/ 50 w 213"/>
                <a:gd name="T55" fmla="*/ 41 h 188"/>
                <a:gd name="T56" fmla="*/ 56 w 213"/>
                <a:gd name="T57" fmla="*/ 50 h 188"/>
                <a:gd name="T58" fmla="*/ 56 w 213"/>
                <a:gd name="T59" fmla="*/ 65 h 188"/>
                <a:gd name="T60" fmla="*/ 74 w 213"/>
                <a:gd name="T61" fmla="*/ 65 h 188"/>
                <a:gd name="T62" fmla="*/ 97 w 213"/>
                <a:gd name="T63" fmla="*/ 50 h 188"/>
                <a:gd name="T64" fmla="*/ 105 w 213"/>
                <a:gd name="T65" fmla="*/ 57 h 188"/>
                <a:gd name="T66" fmla="*/ 115 w 213"/>
                <a:gd name="T67" fmla="*/ 50 h 188"/>
                <a:gd name="T68" fmla="*/ 147 w 213"/>
                <a:gd name="T69" fmla="*/ 16 h 188"/>
                <a:gd name="T70" fmla="*/ 171 w 213"/>
                <a:gd name="T71" fmla="*/ 0 h 188"/>
                <a:gd name="T72" fmla="*/ 187 w 213"/>
                <a:gd name="T73" fmla="*/ 10 h 188"/>
                <a:gd name="T74" fmla="*/ 196 w 213"/>
                <a:gd name="T75" fmla="*/ 10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188"/>
                <a:gd name="T116" fmla="*/ 213 w 213"/>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188">
                  <a:moveTo>
                    <a:pt x="196" y="10"/>
                  </a:moveTo>
                  <a:lnTo>
                    <a:pt x="202" y="57"/>
                  </a:lnTo>
                  <a:lnTo>
                    <a:pt x="196" y="57"/>
                  </a:lnTo>
                  <a:lnTo>
                    <a:pt x="187" y="65"/>
                  </a:lnTo>
                  <a:lnTo>
                    <a:pt x="196" y="74"/>
                  </a:lnTo>
                  <a:lnTo>
                    <a:pt x="202" y="65"/>
                  </a:lnTo>
                  <a:lnTo>
                    <a:pt x="212" y="65"/>
                  </a:lnTo>
                  <a:lnTo>
                    <a:pt x="212" y="74"/>
                  </a:lnTo>
                  <a:lnTo>
                    <a:pt x="212" y="97"/>
                  </a:lnTo>
                  <a:lnTo>
                    <a:pt x="196" y="105"/>
                  </a:lnTo>
                  <a:lnTo>
                    <a:pt x="180" y="130"/>
                  </a:lnTo>
                  <a:lnTo>
                    <a:pt x="155" y="153"/>
                  </a:lnTo>
                  <a:lnTo>
                    <a:pt x="139" y="171"/>
                  </a:lnTo>
                  <a:lnTo>
                    <a:pt x="115" y="178"/>
                  </a:lnTo>
                  <a:lnTo>
                    <a:pt x="97" y="178"/>
                  </a:lnTo>
                  <a:lnTo>
                    <a:pt x="74" y="178"/>
                  </a:lnTo>
                  <a:lnTo>
                    <a:pt x="50" y="187"/>
                  </a:lnTo>
                  <a:lnTo>
                    <a:pt x="41" y="187"/>
                  </a:lnTo>
                  <a:lnTo>
                    <a:pt x="33" y="178"/>
                  </a:lnTo>
                  <a:lnTo>
                    <a:pt x="25" y="153"/>
                  </a:lnTo>
                  <a:lnTo>
                    <a:pt x="25" y="147"/>
                  </a:lnTo>
                  <a:lnTo>
                    <a:pt x="10" y="97"/>
                  </a:lnTo>
                  <a:lnTo>
                    <a:pt x="0" y="97"/>
                  </a:lnTo>
                  <a:lnTo>
                    <a:pt x="10" y="90"/>
                  </a:lnTo>
                  <a:lnTo>
                    <a:pt x="16" y="97"/>
                  </a:lnTo>
                  <a:lnTo>
                    <a:pt x="33" y="97"/>
                  </a:lnTo>
                  <a:lnTo>
                    <a:pt x="50" y="90"/>
                  </a:lnTo>
                  <a:lnTo>
                    <a:pt x="50" y="41"/>
                  </a:lnTo>
                  <a:lnTo>
                    <a:pt x="56" y="50"/>
                  </a:lnTo>
                  <a:lnTo>
                    <a:pt x="56" y="65"/>
                  </a:lnTo>
                  <a:lnTo>
                    <a:pt x="74" y="65"/>
                  </a:lnTo>
                  <a:lnTo>
                    <a:pt x="97" y="50"/>
                  </a:lnTo>
                  <a:lnTo>
                    <a:pt x="105" y="57"/>
                  </a:lnTo>
                  <a:lnTo>
                    <a:pt x="115" y="50"/>
                  </a:lnTo>
                  <a:lnTo>
                    <a:pt x="147" y="16"/>
                  </a:lnTo>
                  <a:lnTo>
                    <a:pt x="171" y="0"/>
                  </a:lnTo>
                  <a:lnTo>
                    <a:pt x="187" y="10"/>
                  </a:lnTo>
                  <a:lnTo>
                    <a:pt x="196" y="1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30" name="Freeform 202"/>
            <p:cNvSpPr>
              <a:spLocks/>
            </p:cNvSpPr>
            <p:nvPr>
              <p:custDataLst>
                <p:tags r:id="rId190"/>
              </p:custDataLst>
            </p:nvPr>
          </p:nvSpPr>
          <p:spPr bwMode="auto">
            <a:xfrm>
              <a:off x="3722" y="2903"/>
              <a:ext cx="106" cy="105"/>
            </a:xfrm>
            <a:custGeom>
              <a:avLst/>
              <a:gdLst>
                <a:gd name="T0" fmla="*/ 0 w 122"/>
                <a:gd name="T1" fmla="*/ 97 h 122"/>
                <a:gd name="T2" fmla="*/ 6 w 122"/>
                <a:gd name="T3" fmla="*/ 106 h 122"/>
                <a:gd name="T4" fmla="*/ 6 w 122"/>
                <a:gd name="T5" fmla="*/ 121 h 122"/>
                <a:gd name="T6" fmla="*/ 24 w 122"/>
                <a:gd name="T7" fmla="*/ 121 h 122"/>
                <a:gd name="T8" fmla="*/ 47 w 122"/>
                <a:gd name="T9" fmla="*/ 106 h 122"/>
                <a:gd name="T10" fmla="*/ 55 w 122"/>
                <a:gd name="T11" fmla="*/ 113 h 122"/>
                <a:gd name="T12" fmla="*/ 65 w 122"/>
                <a:gd name="T13" fmla="*/ 106 h 122"/>
                <a:gd name="T14" fmla="*/ 97 w 122"/>
                <a:gd name="T15" fmla="*/ 72 h 122"/>
                <a:gd name="T16" fmla="*/ 121 w 122"/>
                <a:gd name="T17" fmla="*/ 56 h 122"/>
                <a:gd name="T18" fmla="*/ 105 w 122"/>
                <a:gd name="T19" fmla="*/ 56 h 122"/>
                <a:gd name="T20" fmla="*/ 97 w 122"/>
                <a:gd name="T21" fmla="*/ 41 h 122"/>
                <a:gd name="T22" fmla="*/ 80 w 122"/>
                <a:gd name="T23" fmla="*/ 24 h 122"/>
                <a:gd name="T24" fmla="*/ 65 w 122"/>
                <a:gd name="T25" fmla="*/ 0 h 122"/>
                <a:gd name="T26" fmla="*/ 47 w 122"/>
                <a:gd name="T27" fmla="*/ 16 h 122"/>
                <a:gd name="T28" fmla="*/ 40 w 122"/>
                <a:gd name="T29" fmla="*/ 7 h 122"/>
                <a:gd name="T30" fmla="*/ 15 w 122"/>
                <a:gd name="T31" fmla="*/ 7 h 122"/>
                <a:gd name="T32" fmla="*/ 6 w 122"/>
                <a:gd name="T33" fmla="*/ 56 h 122"/>
                <a:gd name="T34" fmla="*/ 0 w 122"/>
                <a:gd name="T35" fmla="*/ 66 h 122"/>
                <a:gd name="T36" fmla="*/ 0 w 122"/>
                <a:gd name="T37" fmla="*/ 97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2"/>
                <a:gd name="T58" fmla="*/ 0 h 122"/>
                <a:gd name="T59" fmla="*/ 122 w 122"/>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2" h="122">
                  <a:moveTo>
                    <a:pt x="0" y="97"/>
                  </a:moveTo>
                  <a:lnTo>
                    <a:pt x="6" y="106"/>
                  </a:lnTo>
                  <a:lnTo>
                    <a:pt x="6" y="121"/>
                  </a:lnTo>
                  <a:lnTo>
                    <a:pt x="24" y="121"/>
                  </a:lnTo>
                  <a:lnTo>
                    <a:pt x="47" y="106"/>
                  </a:lnTo>
                  <a:lnTo>
                    <a:pt x="55" y="113"/>
                  </a:lnTo>
                  <a:lnTo>
                    <a:pt x="65" y="106"/>
                  </a:lnTo>
                  <a:lnTo>
                    <a:pt x="97" y="72"/>
                  </a:lnTo>
                  <a:lnTo>
                    <a:pt x="121" y="56"/>
                  </a:lnTo>
                  <a:lnTo>
                    <a:pt x="105" y="56"/>
                  </a:lnTo>
                  <a:lnTo>
                    <a:pt x="97" y="41"/>
                  </a:lnTo>
                  <a:lnTo>
                    <a:pt x="80" y="24"/>
                  </a:lnTo>
                  <a:lnTo>
                    <a:pt x="65" y="0"/>
                  </a:lnTo>
                  <a:lnTo>
                    <a:pt x="47" y="16"/>
                  </a:lnTo>
                  <a:lnTo>
                    <a:pt x="40" y="7"/>
                  </a:lnTo>
                  <a:lnTo>
                    <a:pt x="15" y="7"/>
                  </a:lnTo>
                  <a:lnTo>
                    <a:pt x="6" y="56"/>
                  </a:lnTo>
                  <a:lnTo>
                    <a:pt x="0" y="66"/>
                  </a:lnTo>
                  <a:lnTo>
                    <a:pt x="0" y="97"/>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31" name="Freeform 203"/>
            <p:cNvSpPr>
              <a:spLocks/>
            </p:cNvSpPr>
            <p:nvPr>
              <p:custDataLst>
                <p:tags r:id="rId191"/>
              </p:custDataLst>
            </p:nvPr>
          </p:nvSpPr>
          <p:spPr bwMode="auto">
            <a:xfrm>
              <a:off x="3779" y="2882"/>
              <a:ext cx="92" cy="79"/>
            </a:xfrm>
            <a:custGeom>
              <a:avLst/>
              <a:gdLst>
                <a:gd name="T0" fmla="*/ 65 w 106"/>
                <a:gd name="T1" fmla="*/ 0 h 91"/>
                <a:gd name="T2" fmla="*/ 47 w 106"/>
                <a:gd name="T3" fmla="*/ 0 h 91"/>
                <a:gd name="T4" fmla="*/ 47 w 106"/>
                <a:gd name="T5" fmla="*/ 8 h 91"/>
                <a:gd name="T6" fmla="*/ 24 w 106"/>
                <a:gd name="T7" fmla="*/ 24 h 91"/>
                <a:gd name="T8" fmla="*/ 0 w 106"/>
                <a:gd name="T9" fmla="*/ 24 h 91"/>
                <a:gd name="T10" fmla="*/ 15 w 106"/>
                <a:gd name="T11" fmla="*/ 48 h 91"/>
                <a:gd name="T12" fmla="*/ 32 w 106"/>
                <a:gd name="T13" fmla="*/ 65 h 91"/>
                <a:gd name="T14" fmla="*/ 40 w 106"/>
                <a:gd name="T15" fmla="*/ 80 h 91"/>
                <a:gd name="T16" fmla="*/ 56 w 106"/>
                <a:gd name="T17" fmla="*/ 80 h 91"/>
                <a:gd name="T18" fmla="*/ 72 w 106"/>
                <a:gd name="T19" fmla="*/ 90 h 91"/>
                <a:gd name="T20" fmla="*/ 81 w 106"/>
                <a:gd name="T21" fmla="*/ 90 h 91"/>
                <a:gd name="T22" fmla="*/ 97 w 106"/>
                <a:gd name="T23" fmla="*/ 56 h 91"/>
                <a:gd name="T24" fmla="*/ 105 w 106"/>
                <a:gd name="T25" fmla="*/ 24 h 91"/>
                <a:gd name="T26" fmla="*/ 97 w 106"/>
                <a:gd name="T27" fmla="*/ 8 h 91"/>
                <a:gd name="T28" fmla="*/ 81 w 106"/>
                <a:gd name="T29" fmla="*/ 0 h 91"/>
                <a:gd name="T30" fmla="*/ 65 w 106"/>
                <a:gd name="T31" fmla="*/ 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1"/>
                <a:gd name="T50" fmla="*/ 106 w 106"/>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1">
                  <a:moveTo>
                    <a:pt x="65" y="0"/>
                  </a:moveTo>
                  <a:lnTo>
                    <a:pt x="47" y="0"/>
                  </a:lnTo>
                  <a:lnTo>
                    <a:pt x="47" y="8"/>
                  </a:lnTo>
                  <a:lnTo>
                    <a:pt x="24" y="24"/>
                  </a:lnTo>
                  <a:lnTo>
                    <a:pt x="0" y="24"/>
                  </a:lnTo>
                  <a:lnTo>
                    <a:pt x="15" y="48"/>
                  </a:lnTo>
                  <a:lnTo>
                    <a:pt x="32" y="65"/>
                  </a:lnTo>
                  <a:lnTo>
                    <a:pt x="40" y="80"/>
                  </a:lnTo>
                  <a:lnTo>
                    <a:pt x="56" y="80"/>
                  </a:lnTo>
                  <a:lnTo>
                    <a:pt x="72" y="90"/>
                  </a:lnTo>
                  <a:lnTo>
                    <a:pt x="81" y="90"/>
                  </a:lnTo>
                  <a:lnTo>
                    <a:pt x="97" y="56"/>
                  </a:lnTo>
                  <a:lnTo>
                    <a:pt x="105" y="24"/>
                  </a:lnTo>
                  <a:lnTo>
                    <a:pt x="97" y="8"/>
                  </a:lnTo>
                  <a:lnTo>
                    <a:pt x="81" y="0"/>
                  </a:lnTo>
                  <a:lnTo>
                    <a:pt x="65"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32" name="Freeform 204"/>
            <p:cNvSpPr>
              <a:spLocks/>
            </p:cNvSpPr>
            <p:nvPr>
              <p:custDataLst>
                <p:tags r:id="rId192"/>
              </p:custDataLst>
            </p:nvPr>
          </p:nvSpPr>
          <p:spPr bwMode="auto">
            <a:xfrm>
              <a:off x="3835" y="2820"/>
              <a:ext cx="120" cy="188"/>
            </a:xfrm>
            <a:custGeom>
              <a:avLst/>
              <a:gdLst>
                <a:gd name="T0" fmla="*/ 32 w 138"/>
                <a:gd name="T1" fmla="*/ 217 h 218"/>
                <a:gd name="T2" fmla="*/ 32 w 138"/>
                <a:gd name="T3" fmla="*/ 209 h 218"/>
                <a:gd name="T4" fmla="*/ 32 w 138"/>
                <a:gd name="T5" fmla="*/ 202 h 218"/>
                <a:gd name="T6" fmla="*/ 64 w 138"/>
                <a:gd name="T7" fmla="*/ 193 h 218"/>
                <a:gd name="T8" fmla="*/ 72 w 138"/>
                <a:gd name="T9" fmla="*/ 186 h 218"/>
                <a:gd name="T10" fmla="*/ 72 w 138"/>
                <a:gd name="T11" fmla="*/ 162 h 218"/>
                <a:gd name="T12" fmla="*/ 56 w 138"/>
                <a:gd name="T13" fmla="*/ 128 h 218"/>
                <a:gd name="T14" fmla="*/ 87 w 138"/>
                <a:gd name="T15" fmla="*/ 96 h 218"/>
                <a:gd name="T16" fmla="*/ 112 w 138"/>
                <a:gd name="T17" fmla="*/ 87 h 218"/>
                <a:gd name="T18" fmla="*/ 137 w 138"/>
                <a:gd name="T19" fmla="*/ 63 h 218"/>
                <a:gd name="T20" fmla="*/ 129 w 138"/>
                <a:gd name="T21" fmla="*/ 0 h 218"/>
                <a:gd name="T22" fmla="*/ 112 w 138"/>
                <a:gd name="T23" fmla="*/ 15 h 218"/>
                <a:gd name="T24" fmla="*/ 81 w 138"/>
                <a:gd name="T25" fmla="*/ 15 h 218"/>
                <a:gd name="T26" fmla="*/ 64 w 138"/>
                <a:gd name="T27" fmla="*/ 15 h 218"/>
                <a:gd name="T28" fmla="*/ 56 w 138"/>
                <a:gd name="T29" fmla="*/ 23 h 218"/>
                <a:gd name="T30" fmla="*/ 64 w 138"/>
                <a:gd name="T31" fmla="*/ 40 h 218"/>
                <a:gd name="T32" fmla="*/ 72 w 138"/>
                <a:gd name="T33" fmla="*/ 55 h 218"/>
                <a:gd name="T34" fmla="*/ 72 w 138"/>
                <a:gd name="T35" fmla="*/ 72 h 218"/>
                <a:gd name="T36" fmla="*/ 64 w 138"/>
                <a:gd name="T37" fmla="*/ 87 h 218"/>
                <a:gd name="T38" fmla="*/ 56 w 138"/>
                <a:gd name="T39" fmla="*/ 72 h 218"/>
                <a:gd name="T40" fmla="*/ 56 w 138"/>
                <a:gd name="T41" fmla="*/ 55 h 218"/>
                <a:gd name="T42" fmla="*/ 47 w 138"/>
                <a:gd name="T43" fmla="*/ 55 h 218"/>
                <a:gd name="T44" fmla="*/ 40 w 138"/>
                <a:gd name="T45" fmla="*/ 47 h 218"/>
                <a:gd name="T46" fmla="*/ 0 w 138"/>
                <a:gd name="T47" fmla="*/ 63 h 218"/>
                <a:gd name="T48" fmla="*/ 0 w 138"/>
                <a:gd name="T49" fmla="*/ 72 h 218"/>
                <a:gd name="T50" fmla="*/ 16 w 138"/>
                <a:gd name="T51" fmla="*/ 72 h 218"/>
                <a:gd name="T52" fmla="*/ 32 w 138"/>
                <a:gd name="T53" fmla="*/ 80 h 218"/>
                <a:gd name="T54" fmla="*/ 40 w 138"/>
                <a:gd name="T55" fmla="*/ 96 h 218"/>
                <a:gd name="T56" fmla="*/ 32 w 138"/>
                <a:gd name="T57" fmla="*/ 128 h 218"/>
                <a:gd name="T58" fmla="*/ 16 w 138"/>
                <a:gd name="T59" fmla="*/ 162 h 218"/>
                <a:gd name="T60" fmla="*/ 22 w 138"/>
                <a:gd name="T61" fmla="*/ 209 h 218"/>
                <a:gd name="T62" fmla="*/ 22 w 138"/>
                <a:gd name="T63" fmla="*/ 217 h 218"/>
                <a:gd name="T64" fmla="*/ 32 w 138"/>
                <a:gd name="T65" fmla="*/ 217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218"/>
                <a:gd name="T101" fmla="*/ 138 w 138"/>
                <a:gd name="T102" fmla="*/ 218 h 2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218">
                  <a:moveTo>
                    <a:pt x="32" y="217"/>
                  </a:moveTo>
                  <a:lnTo>
                    <a:pt x="32" y="209"/>
                  </a:lnTo>
                  <a:lnTo>
                    <a:pt x="32" y="202"/>
                  </a:lnTo>
                  <a:lnTo>
                    <a:pt x="64" y="193"/>
                  </a:lnTo>
                  <a:lnTo>
                    <a:pt x="72" y="186"/>
                  </a:lnTo>
                  <a:lnTo>
                    <a:pt x="72" y="162"/>
                  </a:lnTo>
                  <a:lnTo>
                    <a:pt x="56" y="128"/>
                  </a:lnTo>
                  <a:lnTo>
                    <a:pt x="87" y="96"/>
                  </a:lnTo>
                  <a:lnTo>
                    <a:pt x="112" y="87"/>
                  </a:lnTo>
                  <a:lnTo>
                    <a:pt x="137" y="63"/>
                  </a:lnTo>
                  <a:lnTo>
                    <a:pt x="129" y="0"/>
                  </a:lnTo>
                  <a:lnTo>
                    <a:pt x="112" y="15"/>
                  </a:lnTo>
                  <a:lnTo>
                    <a:pt x="81" y="15"/>
                  </a:lnTo>
                  <a:lnTo>
                    <a:pt x="64" y="15"/>
                  </a:lnTo>
                  <a:lnTo>
                    <a:pt x="56" y="23"/>
                  </a:lnTo>
                  <a:lnTo>
                    <a:pt x="64" y="40"/>
                  </a:lnTo>
                  <a:lnTo>
                    <a:pt x="72" y="55"/>
                  </a:lnTo>
                  <a:lnTo>
                    <a:pt x="72" y="72"/>
                  </a:lnTo>
                  <a:lnTo>
                    <a:pt x="64" y="87"/>
                  </a:lnTo>
                  <a:lnTo>
                    <a:pt x="56" y="72"/>
                  </a:lnTo>
                  <a:lnTo>
                    <a:pt x="56" y="55"/>
                  </a:lnTo>
                  <a:lnTo>
                    <a:pt x="47" y="55"/>
                  </a:lnTo>
                  <a:lnTo>
                    <a:pt x="40" y="47"/>
                  </a:lnTo>
                  <a:lnTo>
                    <a:pt x="0" y="63"/>
                  </a:lnTo>
                  <a:lnTo>
                    <a:pt x="0" y="72"/>
                  </a:lnTo>
                  <a:lnTo>
                    <a:pt x="16" y="72"/>
                  </a:lnTo>
                  <a:lnTo>
                    <a:pt x="32" y="80"/>
                  </a:lnTo>
                  <a:lnTo>
                    <a:pt x="40" y="96"/>
                  </a:lnTo>
                  <a:lnTo>
                    <a:pt x="32" y="128"/>
                  </a:lnTo>
                  <a:lnTo>
                    <a:pt x="16" y="162"/>
                  </a:lnTo>
                  <a:lnTo>
                    <a:pt x="22" y="209"/>
                  </a:lnTo>
                  <a:lnTo>
                    <a:pt x="22" y="217"/>
                  </a:lnTo>
                  <a:lnTo>
                    <a:pt x="32" y="217"/>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33" name="Freeform 205"/>
            <p:cNvSpPr>
              <a:spLocks/>
            </p:cNvSpPr>
            <p:nvPr>
              <p:custDataLst>
                <p:tags r:id="rId193"/>
              </p:custDataLst>
            </p:nvPr>
          </p:nvSpPr>
          <p:spPr bwMode="auto">
            <a:xfrm>
              <a:off x="3841" y="3001"/>
              <a:ext cx="16" cy="15"/>
            </a:xfrm>
            <a:custGeom>
              <a:avLst/>
              <a:gdLst>
                <a:gd name="T0" fmla="*/ 16 w 17"/>
                <a:gd name="T1" fmla="*/ 8 h 18"/>
                <a:gd name="T2" fmla="*/ 16 w 17"/>
                <a:gd name="T3" fmla="*/ 0 h 18"/>
                <a:gd name="T4" fmla="*/ 9 w 17"/>
                <a:gd name="T5" fmla="*/ 0 h 18"/>
                <a:gd name="T6" fmla="*/ 0 w 17"/>
                <a:gd name="T7" fmla="*/ 8 h 18"/>
                <a:gd name="T8" fmla="*/ 9 w 17"/>
                <a:gd name="T9" fmla="*/ 17 h 18"/>
                <a:gd name="T10" fmla="*/ 16 w 17"/>
                <a:gd name="T11" fmla="*/ 8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8"/>
                  </a:moveTo>
                  <a:lnTo>
                    <a:pt x="16" y="0"/>
                  </a:lnTo>
                  <a:lnTo>
                    <a:pt x="9" y="0"/>
                  </a:lnTo>
                  <a:lnTo>
                    <a:pt x="0" y="8"/>
                  </a:lnTo>
                  <a:lnTo>
                    <a:pt x="9" y="17"/>
                  </a:lnTo>
                  <a:lnTo>
                    <a:pt x="16" y="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34" name="Freeform 206"/>
            <p:cNvSpPr>
              <a:spLocks/>
            </p:cNvSpPr>
            <p:nvPr>
              <p:custDataLst>
                <p:tags r:id="rId194"/>
              </p:custDataLst>
            </p:nvPr>
          </p:nvSpPr>
          <p:spPr bwMode="auto">
            <a:xfrm>
              <a:off x="3841" y="3001"/>
              <a:ext cx="16" cy="15"/>
            </a:xfrm>
            <a:custGeom>
              <a:avLst/>
              <a:gdLst>
                <a:gd name="T0" fmla="*/ 16 w 17"/>
                <a:gd name="T1" fmla="*/ 8 h 18"/>
                <a:gd name="T2" fmla="*/ 16 w 17"/>
                <a:gd name="T3" fmla="*/ 0 h 18"/>
                <a:gd name="T4" fmla="*/ 9 w 17"/>
                <a:gd name="T5" fmla="*/ 0 h 18"/>
                <a:gd name="T6" fmla="*/ 0 w 17"/>
                <a:gd name="T7" fmla="*/ 8 h 18"/>
                <a:gd name="T8" fmla="*/ 9 w 17"/>
                <a:gd name="T9" fmla="*/ 17 h 18"/>
                <a:gd name="T10" fmla="*/ 16 w 17"/>
                <a:gd name="T11" fmla="*/ 8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8"/>
                  </a:moveTo>
                  <a:lnTo>
                    <a:pt x="16" y="0"/>
                  </a:lnTo>
                  <a:lnTo>
                    <a:pt x="9" y="0"/>
                  </a:lnTo>
                  <a:lnTo>
                    <a:pt x="0" y="8"/>
                  </a:lnTo>
                  <a:lnTo>
                    <a:pt x="9" y="17"/>
                  </a:lnTo>
                  <a:lnTo>
                    <a:pt x="16" y="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35" name="Freeform 207"/>
            <p:cNvSpPr>
              <a:spLocks/>
            </p:cNvSpPr>
            <p:nvPr>
              <p:custDataLst>
                <p:tags r:id="rId195"/>
              </p:custDataLst>
            </p:nvPr>
          </p:nvSpPr>
          <p:spPr bwMode="auto">
            <a:xfrm>
              <a:off x="2678" y="3211"/>
              <a:ext cx="15" cy="30"/>
            </a:xfrm>
            <a:custGeom>
              <a:avLst/>
              <a:gdLst>
                <a:gd name="T0" fmla="*/ 6 w 17"/>
                <a:gd name="T1" fmla="*/ 0 h 33"/>
                <a:gd name="T2" fmla="*/ 0 w 17"/>
                <a:gd name="T3" fmla="*/ 23 h 33"/>
                <a:gd name="T4" fmla="*/ 6 w 17"/>
                <a:gd name="T5" fmla="*/ 32 h 33"/>
                <a:gd name="T6" fmla="*/ 16 w 17"/>
                <a:gd name="T7" fmla="*/ 7 h 33"/>
                <a:gd name="T8" fmla="*/ 6 w 17"/>
                <a:gd name="T9" fmla="*/ 0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6" y="0"/>
                  </a:moveTo>
                  <a:lnTo>
                    <a:pt x="0" y="23"/>
                  </a:lnTo>
                  <a:lnTo>
                    <a:pt x="6" y="32"/>
                  </a:lnTo>
                  <a:lnTo>
                    <a:pt x="16" y="7"/>
                  </a:lnTo>
                  <a:lnTo>
                    <a:pt x="6"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36" name="Freeform 208"/>
            <p:cNvSpPr>
              <a:spLocks/>
            </p:cNvSpPr>
            <p:nvPr>
              <p:custDataLst>
                <p:tags r:id="rId196"/>
              </p:custDataLst>
            </p:nvPr>
          </p:nvSpPr>
          <p:spPr bwMode="auto">
            <a:xfrm>
              <a:off x="2635" y="2498"/>
              <a:ext cx="23" cy="13"/>
            </a:xfrm>
            <a:custGeom>
              <a:avLst/>
              <a:gdLst>
                <a:gd name="T0" fmla="*/ 0 w 26"/>
                <a:gd name="T1" fmla="*/ 7 h 17"/>
                <a:gd name="T2" fmla="*/ 16 w 26"/>
                <a:gd name="T3" fmla="*/ 16 h 17"/>
                <a:gd name="T4" fmla="*/ 25 w 26"/>
                <a:gd name="T5" fmla="*/ 7 h 17"/>
                <a:gd name="T6" fmla="*/ 9 w 26"/>
                <a:gd name="T7" fmla="*/ 0 h 17"/>
                <a:gd name="T8" fmla="*/ 0 w 26"/>
                <a:gd name="T9" fmla="*/ 7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7"/>
                  </a:moveTo>
                  <a:lnTo>
                    <a:pt x="16" y="16"/>
                  </a:lnTo>
                  <a:lnTo>
                    <a:pt x="25" y="7"/>
                  </a:lnTo>
                  <a:lnTo>
                    <a:pt x="9" y="0"/>
                  </a:lnTo>
                  <a:lnTo>
                    <a:pt x="0" y="7"/>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37" name="Freeform 209"/>
            <p:cNvSpPr>
              <a:spLocks/>
            </p:cNvSpPr>
            <p:nvPr>
              <p:custDataLst>
                <p:tags r:id="rId197"/>
              </p:custDataLst>
            </p:nvPr>
          </p:nvSpPr>
          <p:spPr bwMode="auto">
            <a:xfrm>
              <a:off x="2566" y="2441"/>
              <a:ext cx="113" cy="44"/>
            </a:xfrm>
            <a:custGeom>
              <a:avLst/>
              <a:gdLst>
                <a:gd name="T0" fmla="*/ 0 w 132"/>
                <a:gd name="T1" fmla="*/ 24 h 50"/>
                <a:gd name="T2" fmla="*/ 9 w 132"/>
                <a:gd name="T3" fmla="*/ 24 h 50"/>
                <a:gd name="T4" fmla="*/ 25 w 132"/>
                <a:gd name="T5" fmla="*/ 8 h 50"/>
                <a:gd name="T6" fmla="*/ 41 w 132"/>
                <a:gd name="T7" fmla="*/ 15 h 50"/>
                <a:gd name="T8" fmla="*/ 34 w 132"/>
                <a:gd name="T9" fmla="*/ 15 h 50"/>
                <a:gd name="T10" fmla="*/ 41 w 132"/>
                <a:gd name="T11" fmla="*/ 15 h 50"/>
                <a:gd name="T12" fmla="*/ 74 w 132"/>
                <a:gd name="T13" fmla="*/ 24 h 50"/>
                <a:gd name="T14" fmla="*/ 81 w 132"/>
                <a:gd name="T15" fmla="*/ 40 h 50"/>
                <a:gd name="T16" fmla="*/ 97 w 132"/>
                <a:gd name="T17" fmla="*/ 40 h 50"/>
                <a:gd name="T18" fmla="*/ 90 w 132"/>
                <a:gd name="T19" fmla="*/ 49 h 50"/>
                <a:gd name="T20" fmla="*/ 131 w 132"/>
                <a:gd name="T21" fmla="*/ 49 h 50"/>
                <a:gd name="T22" fmla="*/ 122 w 132"/>
                <a:gd name="T23" fmla="*/ 40 h 50"/>
                <a:gd name="T24" fmla="*/ 114 w 132"/>
                <a:gd name="T25" fmla="*/ 40 h 50"/>
                <a:gd name="T26" fmla="*/ 114 w 132"/>
                <a:gd name="T27" fmla="*/ 31 h 50"/>
                <a:gd name="T28" fmla="*/ 81 w 132"/>
                <a:gd name="T29" fmla="*/ 15 h 50"/>
                <a:gd name="T30" fmla="*/ 41 w 132"/>
                <a:gd name="T31" fmla="*/ 0 h 50"/>
                <a:gd name="T32" fmla="*/ 16 w 132"/>
                <a:gd name="T33" fmla="*/ 8 h 50"/>
                <a:gd name="T34" fmla="*/ 0 w 132"/>
                <a:gd name="T35" fmla="*/ 24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50"/>
                <a:gd name="T56" fmla="*/ 132 w 132"/>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50">
                  <a:moveTo>
                    <a:pt x="0" y="24"/>
                  </a:moveTo>
                  <a:lnTo>
                    <a:pt x="9" y="24"/>
                  </a:lnTo>
                  <a:lnTo>
                    <a:pt x="25" y="8"/>
                  </a:lnTo>
                  <a:lnTo>
                    <a:pt x="41" y="15"/>
                  </a:lnTo>
                  <a:lnTo>
                    <a:pt x="34" y="15"/>
                  </a:lnTo>
                  <a:lnTo>
                    <a:pt x="41" y="15"/>
                  </a:lnTo>
                  <a:lnTo>
                    <a:pt x="74" y="24"/>
                  </a:lnTo>
                  <a:lnTo>
                    <a:pt x="81" y="40"/>
                  </a:lnTo>
                  <a:lnTo>
                    <a:pt x="97" y="40"/>
                  </a:lnTo>
                  <a:lnTo>
                    <a:pt x="90" y="49"/>
                  </a:lnTo>
                  <a:lnTo>
                    <a:pt x="131" y="49"/>
                  </a:lnTo>
                  <a:lnTo>
                    <a:pt x="122" y="40"/>
                  </a:lnTo>
                  <a:lnTo>
                    <a:pt x="114" y="40"/>
                  </a:lnTo>
                  <a:lnTo>
                    <a:pt x="114" y="31"/>
                  </a:lnTo>
                  <a:lnTo>
                    <a:pt x="81" y="15"/>
                  </a:lnTo>
                  <a:lnTo>
                    <a:pt x="41" y="0"/>
                  </a:lnTo>
                  <a:lnTo>
                    <a:pt x="16" y="8"/>
                  </a:lnTo>
                  <a:lnTo>
                    <a:pt x="0" y="24"/>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38" name="Freeform 210"/>
            <p:cNvSpPr>
              <a:spLocks/>
            </p:cNvSpPr>
            <p:nvPr>
              <p:custDataLst>
                <p:tags r:id="rId198"/>
              </p:custDataLst>
            </p:nvPr>
          </p:nvSpPr>
          <p:spPr bwMode="auto">
            <a:xfrm>
              <a:off x="2635" y="2419"/>
              <a:ext cx="15" cy="23"/>
            </a:xfrm>
            <a:custGeom>
              <a:avLst/>
              <a:gdLst>
                <a:gd name="T0" fmla="*/ 0 w 17"/>
                <a:gd name="T1" fmla="*/ 0 h 26"/>
                <a:gd name="T2" fmla="*/ 0 w 17"/>
                <a:gd name="T3" fmla="*/ 8 h 26"/>
                <a:gd name="T4" fmla="*/ 16 w 17"/>
                <a:gd name="T5" fmla="*/ 25 h 26"/>
                <a:gd name="T6" fmla="*/ 16 w 17"/>
                <a:gd name="T7" fmla="*/ 8 h 26"/>
                <a:gd name="T8" fmla="*/ 0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0"/>
                  </a:moveTo>
                  <a:lnTo>
                    <a:pt x="0" y="8"/>
                  </a:lnTo>
                  <a:lnTo>
                    <a:pt x="16" y="25"/>
                  </a:lnTo>
                  <a:lnTo>
                    <a:pt x="16" y="8"/>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1326" name="Freeform 211"/>
            <p:cNvSpPr>
              <a:spLocks/>
            </p:cNvSpPr>
            <p:nvPr>
              <p:custDataLst>
                <p:tags r:id="rId199"/>
              </p:custDataLst>
            </p:nvPr>
          </p:nvSpPr>
          <p:spPr bwMode="auto">
            <a:xfrm>
              <a:off x="2538" y="1726"/>
              <a:ext cx="77" cy="79"/>
            </a:xfrm>
            <a:custGeom>
              <a:avLst/>
              <a:gdLst/>
              <a:ahLst/>
              <a:cxnLst>
                <a:cxn ang="0">
                  <a:pos x="0" y="73"/>
                </a:cxn>
                <a:cxn ang="0">
                  <a:pos x="15" y="73"/>
                </a:cxn>
                <a:cxn ang="0">
                  <a:pos x="15" y="90"/>
                </a:cxn>
                <a:cxn ang="0">
                  <a:pos x="31" y="90"/>
                </a:cxn>
                <a:cxn ang="0">
                  <a:pos x="47" y="65"/>
                </a:cxn>
                <a:cxn ang="0">
                  <a:pos x="56" y="65"/>
                </a:cxn>
                <a:cxn ang="0">
                  <a:pos x="72" y="81"/>
                </a:cxn>
                <a:cxn ang="0">
                  <a:pos x="88" y="65"/>
                </a:cxn>
                <a:cxn ang="0">
                  <a:pos x="72" y="65"/>
                </a:cxn>
                <a:cxn ang="0">
                  <a:pos x="56" y="40"/>
                </a:cxn>
                <a:cxn ang="0">
                  <a:pos x="31" y="16"/>
                </a:cxn>
                <a:cxn ang="0">
                  <a:pos x="25" y="0"/>
                </a:cxn>
                <a:cxn ang="0">
                  <a:pos x="15" y="16"/>
                </a:cxn>
                <a:cxn ang="0">
                  <a:pos x="6" y="25"/>
                </a:cxn>
                <a:cxn ang="0">
                  <a:pos x="15" y="65"/>
                </a:cxn>
                <a:cxn ang="0">
                  <a:pos x="0" y="73"/>
                </a:cxn>
              </a:cxnLst>
              <a:rect l="0" t="0" r="r" b="b"/>
              <a:pathLst>
                <a:path w="89" h="91">
                  <a:moveTo>
                    <a:pt x="0" y="73"/>
                  </a:moveTo>
                  <a:lnTo>
                    <a:pt x="15" y="73"/>
                  </a:lnTo>
                  <a:lnTo>
                    <a:pt x="15" y="90"/>
                  </a:lnTo>
                  <a:lnTo>
                    <a:pt x="31" y="90"/>
                  </a:lnTo>
                  <a:lnTo>
                    <a:pt x="47" y="65"/>
                  </a:lnTo>
                  <a:lnTo>
                    <a:pt x="56" y="65"/>
                  </a:lnTo>
                  <a:lnTo>
                    <a:pt x="72" y="81"/>
                  </a:lnTo>
                  <a:lnTo>
                    <a:pt x="88" y="65"/>
                  </a:lnTo>
                  <a:lnTo>
                    <a:pt x="72" y="65"/>
                  </a:lnTo>
                  <a:lnTo>
                    <a:pt x="56" y="40"/>
                  </a:lnTo>
                  <a:lnTo>
                    <a:pt x="31" y="16"/>
                  </a:lnTo>
                  <a:lnTo>
                    <a:pt x="25" y="0"/>
                  </a:lnTo>
                  <a:lnTo>
                    <a:pt x="15" y="16"/>
                  </a:lnTo>
                  <a:lnTo>
                    <a:pt x="6" y="25"/>
                  </a:lnTo>
                  <a:lnTo>
                    <a:pt x="15" y="65"/>
                  </a:lnTo>
                  <a:lnTo>
                    <a:pt x="0" y="73"/>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1327" name="Freeform 212"/>
            <p:cNvSpPr>
              <a:spLocks/>
            </p:cNvSpPr>
            <p:nvPr>
              <p:custDataLst>
                <p:tags r:id="rId200"/>
              </p:custDataLst>
            </p:nvPr>
          </p:nvSpPr>
          <p:spPr bwMode="auto">
            <a:xfrm>
              <a:off x="2649" y="1663"/>
              <a:ext cx="23" cy="37"/>
            </a:xfrm>
            <a:custGeom>
              <a:avLst/>
              <a:gdLst/>
              <a:ahLst/>
              <a:cxnLst>
                <a:cxn ang="0">
                  <a:pos x="0" y="25"/>
                </a:cxn>
                <a:cxn ang="0">
                  <a:pos x="0" y="40"/>
                </a:cxn>
                <a:cxn ang="0">
                  <a:pos x="17" y="31"/>
                </a:cxn>
                <a:cxn ang="0">
                  <a:pos x="25" y="25"/>
                </a:cxn>
                <a:cxn ang="0">
                  <a:pos x="25" y="16"/>
                </a:cxn>
                <a:cxn ang="0">
                  <a:pos x="25" y="0"/>
                </a:cxn>
                <a:cxn ang="0">
                  <a:pos x="9" y="0"/>
                </a:cxn>
                <a:cxn ang="0">
                  <a:pos x="0" y="25"/>
                </a:cxn>
              </a:cxnLst>
              <a:rect l="0" t="0" r="r" b="b"/>
              <a:pathLst>
                <a:path w="26" h="41">
                  <a:moveTo>
                    <a:pt x="0" y="25"/>
                  </a:moveTo>
                  <a:lnTo>
                    <a:pt x="0" y="40"/>
                  </a:lnTo>
                  <a:lnTo>
                    <a:pt x="17" y="31"/>
                  </a:lnTo>
                  <a:lnTo>
                    <a:pt x="25" y="25"/>
                  </a:lnTo>
                  <a:lnTo>
                    <a:pt x="25" y="16"/>
                  </a:lnTo>
                  <a:lnTo>
                    <a:pt x="25" y="0"/>
                  </a:lnTo>
                  <a:lnTo>
                    <a:pt x="9" y="0"/>
                  </a:lnTo>
                  <a:lnTo>
                    <a:pt x="0" y="25"/>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1328" name="Freeform 213"/>
            <p:cNvSpPr>
              <a:spLocks/>
            </p:cNvSpPr>
            <p:nvPr>
              <p:custDataLst>
                <p:tags r:id="rId201"/>
              </p:custDataLst>
            </p:nvPr>
          </p:nvSpPr>
          <p:spPr bwMode="auto">
            <a:xfrm>
              <a:off x="2607" y="1474"/>
              <a:ext cx="51" cy="36"/>
            </a:xfrm>
            <a:custGeom>
              <a:avLst/>
              <a:gdLst/>
              <a:ahLst/>
              <a:cxnLst>
                <a:cxn ang="0">
                  <a:pos x="0" y="0"/>
                </a:cxn>
                <a:cxn ang="0">
                  <a:pos x="0" y="17"/>
                </a:cxn>
                <a:cxn ang="0">
                  <a:pos x="0" y="42"/>
                </a:cxn>
                <a:cxn ang="0">
                  <a:pos x="25" y="42"/>
                </a:cxn>
                <a:cxn ang="0">
                  <a:pos x="32" y="42"/>
                </a:cxn>
                <a:cxn ang="0">
                  <a:pos x="57" y="42"/>
                </a:cxn>
                <a:cxn ang="0">
                  <a:pos x="57" y="34"/>
                </a:cxn>
                <a:cxn ang="0">
                  <a:pos x="48" y="9"/>
                </a:cxn>
                <a:cxn ang="0">
                  <a:pos x="41" y="0"/>
                </a:cxn>
                <a:cxn ang="0">
                  <a:pos x="17" y="0"/>
                </a:cxn>
                <a:cxn ang="0">
                  <a:pos x="0" y="0"/>
                </a:cxn>
              </a:cxnLst>
              <a:rect l="0" t="0" r="r" b="b"/>
              <a:pathLst>
                <a:path w="58" h="43">
                  <a:moveTo>
                    <a:pt x="0" y="0"/>
                  </a:moveTo>
                  <a:lnTo>
                    <a:pt x="0" y="17"/>
                  </a:lnTo>
                  <a:lnTo>
                    <a:pt x="0" y="42"/>
                  </a:lnTo>
                  <a:lnTo>
                    <a:pt x="25" y="42"/>
                  </a:lnTo>
                  <a:lnTo>
                    <a:pt x="32" y="42"/>
                  </a:lnTo>
                  <a:lnTo>
                    <a:pt x="57" y="42"/>
                  </a:lnTo>
                  <a:lnTo>
                    <a:pt x="57" y="34"/>
                  </a:lnTo>
                  <a:lnTo>
                    <a:pt x="48" y="9"/>
                  </a:lnTo>
                  <a:lnTo>
                    <a:pt x="41" y="0"/>
                  </a:lnTo>
                  <a:lnTo>
                    <a:pt x="17" y="0"/>
                  </a:lnTo>
                  <a:lnTo>
                    <a:pt x="0" y="0"/>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22742" name="Freeform 214"/>
            <p:cNvSpPr>
              <a:spLocks/>
            </p:cNvSpPr>
            <p:nvPr>
              <p:custDataLst>
                <p:tags r:id="rId202"/>
              </p:custDataLst>
            </p:nvPr>
          </p:nvSpPr>
          <p:spPr bwMode="auto">
            <a:xfrm>
              <a:off x="4598" y="1201"/>
              <a:ext cx="66" cy="85"/>
            </a:xfrm>
            <a:custGeom>
              <a:avLst/>
              <a:gdLst>
                <a:gd name="T0" fmla="*/ 0 w 75"/>
                <a:gd name="T1" fmla="*/ 97 h 98"/>
                <a:gd name="T2" fmla="*/ 25 w 75"/>
                <a:gd name="T3" fmla="*/ 90 h 98"/>
                <a:gd name="T4" fmla="*/ 49 w 75"/>
                <a:gd name="T5" fmla="*/ 90 h 98"/>
                <a:gd name="T6" fmla="*/ 74 w 75"/>
                <a:gd name="T7" fmla="*/ 72 h 98"/>
                <a:gd name="T8" fmla="*/ 74 w 75"/>
                <a:gd name="T9" fmla="*/ 40 h 98"/>
                <a:gd name="T10" fmla="*/ 40 w 75"/>
                <a:gd name="T11" fmla="*/ 0 h 98"/>
                <a:gd name="T12" fmla="*/ 25 w 75"/>
                <a:gd name="T13" fmla="*/ 16 h 98"/>
                <a:gd name="T14" fmla="*/ 0 w 75"/>
                <a:gd name="T15" fmla="*/ 97 h 98"/>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98"/>
                <a:gd name="T26" fmla="*/ 75 w 75"/>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98">
                  <a:moveTo>
                    <a:pt x="0" y="97"/>
                  </a:moveTo>
                  <a:lnTo>
                    <a:pt x="25" y="90"/>
                  </a:lnTo>
                  <a:lnTo>
                    <a:pt x="49" y="90"/>
                  </a:lnTo>
                  <a:lnTo>
                    <a:pt x="74" y="72"/>
                  </a:lnTo>
                  <a:lnTo>
                    <a:pt x="74" y="40"/>
                  </a:lnTo>
                  <a:lnTo>
                    <a:pt x="40" y="0"/>
                  </a:lnTo>
                  <a:lnTo>
                    <a:pt x="25" y="16"/>
                  </a:lnTo>
                  <a:lnTo>
                    <a:pt x="0" y="97"/>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43" name="Freeform 215"/>
            <p:cNvSpPr>
              <a:spLocks/>
            </p:cNvSpPr>
            <p:nvPr>
              <p:custDataLst>
                <p:tags r:id="rId203"/>
              </p:custDataLst>
            </p:nvPr>
          </p:nvSpPr>
          <p:spPr bwMode="auto">
            <a:xfrm>
              <a:off x="4507" y="1082"/>
              <a:ext cx="106" cy="164"/>
            </a:xfrm>
            <a:custGeom>
              <a:avLst/>
              <a:gdLst>
                <a:gd name="T0" fmla="*/ 0 w 122"/>
                <a:gd name="T1" fmla="*/ 97 h 188"/>
                <a:gd name="T2" fmla="*/ 8 w 122"/>
                <a:gd name="T3" fmla="*/ 122 h 188"/>
                <a:gd name="T4" fmla="*/ 40 w 122"/>
                <a:gd name="T5" fmla="*/ 137 h 188"/>
                <a:gd name="T6" fmla="*/ 49 w 122"/>
                <a:gd name="T7" fmla="*/ 162 h 188"/>
                <a:gd name="T8" fmla="*/ 98 w 122"/>
                <a:gd name="T9" fmla="*/ 187 h 188"/>
                <a:gd name="T10" fmla="*/ 114 w 122"/>
                <a:gd name="T11" fmla="*/ 177 h 188"/>
                <a:gd name="T12" fmla="*/ 114 w 122"/>
                <a:gd name="T13" fmla="*/ 153 h 188"/>
                <a:gd name="T14" fmla="*/ 121 w 122"/>
                <a:gd name="T15" fmla="*/ 122 h 188"/>
                <a:gd name="T16" fmla="*/ 105 w 122"/>
                <a:gd name="T17" fmla="*/ 97 h 188"/>
                <a:gd name="T18" fmla="*/ 80 w 122"/>
                <a:gd name="T19" fmla="*/ 88 h 188"/>
                <a:gd name="T20" fmla="*/ 80 w 122"/>
                <a:gd name="T21" fmla="*/ 65 h 188"/>
                <a:gd name="T22" fmla="*/ 80 w 122"/>
                <a:gd name="T23" fmla="*/ 40 h 188"/>
                <a:gd name="T24" fmla="*/ 56 w 122"/>
                <a:gd name="T25" fmla="*/ 0 h 188"/>
                <a:gd name="T26" fmla="*/ 33 w 122"/>
                <a:gd name="T27" fmla="*/ 32 h 188"/>
                <a:gd name="T28" fmla="*/ 25 w 122"/>
                <a:gd name="T29" fmla="*/ 65 h 188"/>
                <a:gd name="T30" fmla="*/ 0 w 122"/>
                <a:gd name="T31" fmla="*/ 97 h 1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2"/>
                <a:gd name="T49" fmla="*/ 0 h 188"/>
                <a:gd name="T50" fmla="*/ 122 w 122"/>
                <a:gd name="T51" fmla="*/ 188 h 1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2" h="188">
                  <a:moveTo>
                    <a:pt x="0" y="97"/>
                  </a:moveTo>
                  <a:lnTo>
                    <a:pt x="8" y="122"/>
                  </a:lnTo>
                  <a:lnTo>
                    <a:pt x="40" y="137"/>
                  </a:lnTo>
                  <a:lnTo>
                    <a:pt x="49" y="162"/>
                  </a:lnTo>
                  <a:lnTo>
                    <a:pt x="98" y="187"/>
                  </a:lnTo>
                  <a:lnTo>
                    <a:pt x="114" y="177"/>
                  </a:lnTo>
                  <a:lnTo>
                    <a:pt x="114" y="153"/>
                  </a:lnTo>
                  <a:lnTo>
                    <a:pt x="121" y="122"/>
                  </a:lnTo>
                  <a:lnTo>
                    <a:pt x="105" y="97"/>
                  </a:lnTo>
                  <a:lnTo>
                    <a:pt x="80" y="88"/>
                  </a:lnTo>
                  <a:lnTo>
                    <a:pt x="80" y="65"/>
                  </a:lnTo>
                  <a:lnTo>
                    <a:pt x="80" y="40"/>
                  </a:lnTo>
                  <a:lnTo>
                    <a:pt x="56" y="0"/>
                  </a:lnTo>
                  <a:lnTo>
                    <a:pt x="33" y="32"/>
                  </a:lnTo>
                  <a:lnTo>
                    <a:pt x="25" y="65"/>
                  </a:lnTo>
                  <a:lnTo>
                    <a:pt x="0" y="97"/>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44" name="Freeform 216"/>
            <p:cNvSpPr>
              <a:spLocks/>
            </p:cNvSpPr>
            <p:nvPr>
              <p:custDataLst>
                <p:tags r:id="rId204"/>
              </p:custDataLst>
            </p:nvPr>
          </p:nvSpPr>
          <p:spPr bwMode="auto">
            <a:xfrm>
              <a:off x="4123" y="1070"/>
              <a:ext cx="98" cy="90"/>
            </a:xfrm>
            <a:custGeom>
              <a:avLst/>
              <a:gdLst>
                <a:gd name="T0" fmla="*/ 0 w 114"/>
                <a:gd name="T1" fmla="*/ 103 h 104"/>
                <a:gd name="T2" fmla="*/ 25 w 114"/>
                <a:gd name="T3" fmla="*/ 103 h 104"/>
                <a:gd name="T4" fmla="*/ 41 w 114"/>
                <a:gd name="T5" fmla="*/ 80 h 104"/>
                <a:gd name="T6" fmla="*/ 73 w 114"/>
                <a:gd name="T7" fmla="*/ 87 h 104"/>
                <a:gd name="T8" fmla="*/ 81 w 114"/>
                <a:gd name="T9" fmla="*/ 80 h 104"/>
                <a:gd name="T10" fmla="*/ 81 w 114"/>
                <a:gd name="T11" fmla="*/ 47 h 104"/>
                <a:gd name="T12" fmla="*/ 97 w 114"/>
                <a:gd name="T13" fmla="*/ 47 h 104"/>
                <a:gd name="T14" fmla="*/ 113 w 114"/>
                <a:gd name="T15" fmla="*/ 40 h 104"/>
                <a:gd name="T16" fmla="*/ 106 w 114"/>
                <a:gd name="T17" fmla="*/ 0 h 104"/>
                <a:gd name="T18" fmla="*/ 88 w 114"/>
                <a:gd name="T19" fmla="*/ 22 h 104"/>
                <a:gd name="T20" fmla="*/ 81 w 114"/>
                <a:gd name="T21" fmla="*/ 47 h 104"/>
                <a:gd name="T22" fmla="*/ 48 w 114"/>
                <a:gd name="T23" fmla="*/ 55 h 104"/>
                <a:gd name="T24" fmla="*/ 41 w 114"/>
                <a:gd name="T25" fmla="*/ 80 h 104"/>
                <a:gd name="T26" fmla="*/ 16 w 114"/>
                <a:gd name="T27" fmla="*/ 80 h 104"/>
                <a:gd name="T28" fmla="*/ 0 w 114"/>
                <a:gd name="T29" fmla="*/ 103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
                <a:gd name="T46" fmla="*/ 0 h 104"/>
                <a:gd name="T47" fmla="*/ 114 w 114"/>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 h="104">
                  <a:moveTo>
                    <a:pt x="0" y="103"/>
                  </a:moveTo>
                  <a:lnTo>
                    <a:pt x="25" y="103"/>
                  </a:lnTo>
                  <a:lnTo>
                    <a:pt x="41" y="80"/>
                  </a:lnTo>
                  <a:lnTo>
                    <a:pt x="73" y="87"/>
                  </a:lnTo>
                  <a:lnTo>
                    <a:pt x="81" y="80"/>
                  </a:lnTo>
                  <a:lnTo>
                    <a:pt x="81" y="47"/>
                  </a:lnTo>
                  <a:lnTo>
                    <a:pt x="97" y="47"/>
                  </a:lnTo>
                  <a:lnTo>
                    <a:pt x="113" y="40"/>
                  </a:lnTo>
                  <a:lnTo>
                    <a:pt x="106" y="0"/>
                  </a:lnTo>
                  <a:lnTo>
                    <a:pt x="88" y="22"/>
                  </a:lnTo>
                  <a:lnTo>
                    <a:pt x="81" y="47"/>
                  </a:lnTo>
                  <a:lnTo>
                    <a:pt x="48" y="55"/>
                  </a:lnTo>
                  <a:lnTo>
                    <a:pt x="41" y="80"/>
                  </a:lnTo>
                  <a:lnTo>
                    <a:pt x="16" y="80"/>
                  </a:lnTo>
                  <a:lnTo>
                    <a:pt x="0" y="103"/>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45" name="Freeform 217"/>
            <p:cNvSpPr>
              <a:spLocks/>
            </p:cNvSpPr>
            <p:nvPr>
              <p:custDataLst>
                <p:tags r:id="rId205"/>
              </p:custDataLst>
            </p:nvPr>
          </p:nvSpPr>
          <p:spPr bwMode="auto">
            <a:xfrm>
              <a:off x="4101" y="1048"/>
              <a:ext cx="50" cy="78"/>
            </a:xfrm>
            <a:custGeom>
              <a:avLst/>
              <a:gdLst>
                <a:gd name="T0" fmla="*/ 0 w 57"/>
                <a:gd name="T1" fmla="*/ 80 h 89"/>
                <a:gd name="T2" fmla="*/ 24 w 57"/>
                <a:gd name="T3" fmla="*/ 88 h 89"/>
                <a:gd name="T4" fmla="*/ 56 w 57"/>
                <a:gd name="T5" fmla="*/ 80 h 89"/>
                <a:gd name="T6" fmla="*/ 49 w 57"/>
                <a:gd name="T7" fmla="*/ 65 h 89"/>
                <a:gd name="T8" fmla="*/ 56 w 57"/>
                <a:gd name="T9" fmla="*/ 31 h 89"/>
                <a:gd name="T10" fmla="*/ 56 w 57"/>
                <a:gd name="T11" fmla="*/ 0 h 89"/>
                <a:gd name="T12" fmla="*/ 32 w 57"/>
                <a:gd name="T13" fmla="*/ 25 h 89"/>
                <a:gd name="T14" fmla="*/ 32 w 57"/>
                <a:gd name="T15" fmla="*/ 56 h 89"/>
                <a:gd name="T16" fmla="*/ 7 w 57"/>
                <a:gd name="T17" fmla="*/ 56 h 89"/>
                <a:gd name="T18" fmla="*/ 0 w 57"/>
                <a:gd name="T19" fmla="*/ 8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9"/>
                <a:gd name="T32" fmla="*/ 57 w 5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9">
                  <a:moveTo>
                    <a:pt x="0" y="80"/>
                  </a:moveTo>
                  <a:lnTo>
                    <a:pt x="24" y="88"/>
                  </a:lnTo>
                  <a:lnTo>
                    <a:pt x="56" y="80"/>
                  </a:lnTo>
                  <a:lnTo>
                    <a:pt x="49" y="65"/>
                  </a:lnTo>
                  <a:lnTo>
                    <a:pt x="56" y="31"/>
                  </a:lnTo>
                  <a:lnTo>
                    <a:pt x="56" y="0"/>
                  </a:lnTo>
                  <a:lnTo>
                    <a:pt x="32" y="25"/>
                  </a:lnTo>
                  <a:lnTo>
                    <a:pt x="32" y="56"/>
                  </a:lnTo>
                  <a:lnTo>
                    <a:pt x="7" y="56"/>
                  </a:lnTo>
                  <a:lnTo>
                    <a:pt x="0" y="8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46" name="Freeform 218"/>
            <p:cNvSpPr>
              <a:spLocks/>
            </p:cNvSpPr>
            <p:nvPr>
              <p:custDataLst>
                <p:tags r:id="rId206"/>
              </p:custDataLst>
            </p:nvPr>
          </p:nvSpPr>
          <p:spPr bwMode="auto">
            <a:xfrm>
              <a:off x="4088" y="1139"/>
              <a:ext cx="22" cy="14"/>
            </a:xfrm>
            <a:custGeom>
              <a:avLst/>
              <a:gdLst>
                <a:gd name="T0" fmla="*/ 0 w 24"/>
                <a:gd name="T1" fmla="*/ 16 h 17"/>
                <a:gd name="T2" fmla="*/ 23 w 24"/>
                <a:gd name="T3" fmla="*/ 16 h 17"/>
                <a:gd name="T4" fmla="*/ 16 w 24"/>
                <a:gd name="T5" fmla="*/ 0 h 17"/>
                <a:gd name="T6" fmla="*/ 0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23" y="16"/>
                  </a:lnTo>
                  <a:lnTo>
                    <a:pt x="16" y="0"/>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47" name="Freeform 219"/>
            <p:cNvSpPr>
              <a:spLocks/>
            </p:cNvSpPr>
            <p:nvPr>
              <p:custDataLst>
                <p:tags r:id="rId207"/>
              </p:custDataLst>
            </p:nvPr>
          </p:nvSpPr>
          <p:spPr bwMode="auto">
            <a:xfrm>
              <a:off x="3996" y="1111"/>
              <a:ext cx="71" cy="56"/>
            </a:xfrm>
            <a:custGeom>
              <a:avLst/>
              <a:gdLst>
                <a:gd name="T0" fmla="*/ 0 w 83"/>
                <a:gd name="T1" fmla="*/ 24 h 66"/>
                <a:gd name="T2" fmla="*/ 16 w 83"/>
                <a:gd name="T3" fmla="*/ 33 h 66"/>
                <a:gd name="T4" fmla="*/ 32 w 83"/>
                <a:gd name="T5" fmla="*/ 33 h 66"/>
                <a:gd name="T6" fmla="*/ 32 w 83"/>
                <a:gd name="T7" fmla="*/ 56 h 66"/>
                <a:gd name="T8" fmla="*/ 48 w 83"/>
                <a:gd name="T9" fmla="*/ 65 h 66"/>
                <a:gd name="T10" fmla="*/ 65 w 83"/>
                <a:gd name="T11" fmla="*/ 56 h 66"/>
                <a:gd name="T12" fmla="*/ 65 w 83"/>
                <a:gd name="T13" fmla="*/ 40 h 66"/>
                <a:gd name="T14" fmla="*/ 82 w 83"/>
                <a:gd name="T15" fmla="*/ 16 h 66"/>
                <a:gd name="T16" fmla="*/ 72 w 83"/>
                <a:gd name="T17" fmla="*/ 8 h 66"/>
                <a:gd name="T18" fmla="*/ 40 w 83"/>
                <a:gd name="T19" fmla="*/ 24 h 66"/>
                <a:gd name="T20" fmla="*/ 40 w 83"/>
                <a:gd name="T21" fmla="*/ 8 h 66"/>
                <a:gd name="T22" fmla="*/ 32 w 83"/>
                <a:gd name="T23" fmla="*/ 0 h 66"/>
                <a:gd name="T24" fmla="*/ 0 w 83"/>
                <a:gd name="T25" fmla="*/ 24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66"/>
                <a:gd name="T41" fmla="*/ 83 w 83"/>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66">
                  <a:moveTo>
                    <a:pt x="0" y="24"/>
                  </a:moveTo>
                  <a:lnTo>
                    <a:pt x="16" y="33"/>
                  </a:lnTo>
                  <a:lnTo>
                    <a:pt x="32" y="33"/>
                  </a:lnTo>
                  <a:lnTo>
                    <a:pt x="32" y="56"/>
                  </a:lnTo>
                  <a:lnTo>
                    <a:pt x="48" y="65"/>
                  </a:lnTo>
                  <a:lnTo>
                    <a:pt x="65" y="56"/>
                  </a:lnTo>
                  <a:lnTo>
                    <a:pt x="65" y="40"/>
                  </a:lnTo>
                  <a:lnTo>
                    <a:pt x="82" y="16"/>
                  </a:lnTo>
                  <a:lnTo>
                    <a:pt x="72" y="8"/>
                  </a:lnTo>
                  <a:lnTo>
                    <a:pt x="40" y="24"/>
                  </a:lnTo>
                  <a:lnTo>
                    <a:pt x="40" y="8"/>
                  </a:lnTo>
                  <a:lnTo>
                    <a:pt x="32" y="0"/>
                  </a:lnTo>
                  <a:lnTo>
                    <a:pt x="0" y="24"/>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48" name="Freeform 220"/>
            <p:cNvSpPr>
              <a:spLocks/>
            </p:cNvSpPr>
            <p:nvPr>
              <p:custDataLst>
                <p:tags r:id="rId208"/>
              </p:custDataLst>
            </p:nvPr>
          </p:nvSpPr>
          <p:spPr bwMode="auto">
            <a:xfrm>
              <a:off x="3624" y="1139"/>
              <a:ext cx="177" cy="226"/>
            </a:xfrm>
            <a:custGeom>
              <a:avLst/>
              <a:gdLst>
                <a:gd name="T0" fmla="*/ 0 w 205"/>
                <a:gd name="T1" fmla="*/ 57 h 260"/>
                <a:gd name="T2" fmla="*/ 9 w 205"/>
                <a:gd name="T3" fmla="*/ 122 h 260"/>
                <a:gd name="T4" fmla="*/ 25 w 205"/>
                <a:gd name="T5" fmla="*/ 153 h 260"/>
                <a:gd name="T6" fmla="*/ 50 w 205"/>
                <a:gd name="T7" fmla="*/ 153 h 260"/>
                <a:gd name="T8" fmla="*/ 33 w 205"/>
                <a:gd name="T9" fmla="*/ 169 h 260"/>
                <a:gd name="T10" fmla="*/ 41 w 205"/>
                <a:gd name="T11" fmla="*/ 202 h 260"/>
                <a:gd name="T12" fmla="*/ 75 w 205"/>
                <a:gd name="T13" fmla="*/ 259 h 260"/>
                <a:gd name="T14" fmla="*/ 106 w 205"/>
                <a:gd name="T15" fmla="*/ 144 h 260"/>
                <a:gd name="T16" fmla="*/ 115 w 205"/>
                <a:gd name="T17" fmla="*/ 128 h 260"/>
                <a:gd name="T18" fmla="*/ 121 w 205"/>
                <a:gd name="T19" fmla="*/ 153 h 260"/>
                <a:gd name="T20" fmla="*/ 139 w 205"/>
                <a:gd name="T21" fmla="*/ 169 h 260"/>
                <a:gd name="T22" fmla="*/ 121 w 205"/>
                <a:gd name="T23" fmla="*/ 202 h 260"/>
                <a:gd name="T24" fmla="*/ 146 w 205"/>
                <a:gd name="T25" fmla="*/ 209 h 260"/>
                <a:gd name="T26" fmla="*/ 180 w 205"/>
                <a:gd name="T27" fmla="*/ 186 h 260"/>
                <a:gd name="T28" fmla="*/ 155 w 205"/>
                <a:gd name="T29" fmla="*/ 162 h 260"/>
                <a:gd name="T30" fmla="*/ 130 w 205"/>
                <a:gd name="T31" fmla="*/ 112 h 260"/>
                <a:gd name="T32" fmla="*/ 106 w 205"/>
                <a:gd name="T33" fmla="*/ 97 h 260"/>
                <a:gd name="T34" fmla="*/ 98 w 205"/>
                <a:gd name="T35" fmla="*/ 57 h 260"/>
                <a:gd name="T36" fmla="*/ 130 w 205"/>
                <a:gd name="T37" fmla="*/ 81 h 260"/>
                <a:gd name="T38" fmla="*/ 162 w 205"/>
                <a:gd name="T39" fmla="*/ 97 h 260"/>
                <a:gd name="T40" fmla="*/ 187 w 205"/>
                <a:gd name="T41" fmla="*/ 72 h 260"/>
                <a:gd name="T42" fmla="*/ 204 w 205"/>
                <a:gd name="T43" fmla="*/ 40 h 260"/>
                <a:gd name="T44" fmla="*/ 204 w 205"/>
                <a:gd name="T45" fmla="*/ 23 h 260"/>
                <a:gd name="T46" fmla="*/ 155 w 205"/>
                <a:gd name="T47" fmla="*/ 0 h 260"/>
                <a:gd name="T48" fmla="*/ 130 w 205"/>
                <a:gd name="T49" fmla="*/ 23 h 260"/>
                <a:gd name="T50" fmla="*/ 115 w 205"/>
                <a:gd name="T51" fmla="*/ 0 h 260"/>
                <a:gd name="T52" fmla="*/ 90 w 205"/>
                <a:gd name="T53" fmla="*/ 15 h 260"/>
                <a:gd name="T54" fmla="*/ 90 w 205"/>
                <a:gd name="T55" fmla="*/ 40 h 260"/>
                <a:gd name="T56" fmla="*/ 65 w 205"/>
                <a:gd name="T57" fmla="*/ 32 h 260"/>
                <a:gd name="T58" fmla="*/ 58 w 205"/>
                <a:gd name="T59" fmla="*/ 57 h 260"/>
                <a:gd name="T60" fmla="*/ 33 w 205"/>
                <a:gd name="T61" fmla="*/ 48 h 260"/>
                <a:gd name="T62" fmla="*/ 0 w 205"/>
                <a:gd name="T63" fmla="*/ 57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260"/>
                <a:gd name="T98" fmla="*/ 205 w 205"/>
                <a:gd name="T99" fmla="*/ 260 h 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260">
                  <a:moveTo>
                    <a:pt x="0" y="57"/>
                  </a:moveTo>
                  <a:lnTo>
                    <a:pt x="9" y="122"/>
                  </a:lnTo>
                  <a:lnTo>
                    <a:pt x="25" y="153"/>
                  </a:lnTo>
                  <a:lnTo>
                    <a:pt x="50" y="153"/>
                  </a:lnTo>
                  <a:lnTo>
                    <a:pt x="33" y="169"/>
                  </a:lnTo>
                  <a:lnTo>
                    <a:pt x="41" y="202"/>
                  </a:lnTo>
                  <a:lnTo>
                    <a:pt x="75" y="259"/>
                  </a:lnTo>
                  <a:lnTo>
                    <a:pt x="106" y="144"/>
                  </a:lnTo>
                  <a:lnTo>
                    <a:pt x="115" y="128"/>
                  </a:lnTo>
                  <a:lnTo>
                    <a:pt x="121" y="153"/>
                  </a:lnTo>
                  <a:lnTo>
                    <a:pt x="139" y="169"/>
                  </a:lnTo>
                  <a:lnTo>
                    <a:pt x="121" y="202"/>
                  </a:lnTo>
                  <a:lnTo>
                    <a:pt x="146" y="209"/>
                  </a:lnTo>
                  <a:lnTo>
                    <a:pt x="180" y="186"/>
                  </a:lnTo>
                  <a:lnTo>
                    <a:pt x="155" y="162"/>
                  </a:lnTo>
                  <a:lnTo>
                    <a:pt x="130" y="112"/>
                  </a:lnTo>
                  <a:lnTo>
                    <a:pt x="106" y="97"/>
                  </a:lnTo>
                  <a:lnTo>
                    <a:pt x="98" y="57"/>
                  </a:lnTo>
                  <a:lnTo>
                    <a:pt x="130" y="81"/>
                  </a:lnTo>
                  <a:lnTo>
                    <a:pt x="162" y="97"/>
                  </a:lnTo>
                  <a:lnTo>
                    <a:pt x="187" y="72"/>
                  </a:lnTo>
                  <a:lnTo>
                    <a:pt x="204" y="40"/>
                  </a:lnTo>
                  <a:lnTo>
                    <a:pt x="204" y="23"/>
                  </a:lnTo>
                  <a:lnTo>
                    <a:pt x="155" y="0"/>
                  </a:lnTo>
                  <a:lnTo>
                    <a:pt x="130" y="23"/>
                  </a:lnTo>
                  <a:lnTo>
                    <a:pt x="115" y="0"/>
                  </a:lnTo>
                  <a:lnTo>
                    <a:pt x="90" y="15"/>
                  </a:lnTo>
                  <a:lnTo>
                    <a:pt x="90" y="40"/>
                  </a:lnTo>
                  <a:lnTo>
                    <a:pt x="65" y="32"/>
                  </a:lnTo>
                  <a:lnTo>
                    <a:pt x="58" y="57"/>
                  </a:lnTo>
                  <a:lnTo>
                    <a:pt x="33" y="48"/>
                  </a:lnTo>
                  <a:lnTo>
                    <a:pt x="0" y="57"/>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1336" name="Freeform 221"/>
            <p:cNvSpPr>
              <a:spLocks/>
            </p:cNvSpPr>
            <p:nvPr>
              <p:custDataLst>
                <p:tags r:id="rId209"/>
              </p:custDataLst>
            </p:nvPr>
          </p:nvSpPr>
          <p:spPr bwMode="auto">
            <a:xfrm>
              <a:off x="2433" y="1405"/>
              <a:ext cx="35" cy="36"/>
            </a:xfrm>
            <a:custGeom>
              <a:avLst/>
              <a:gdLst/>
              <a:ahLst/>
              <a:cxnLst>
                <a:cxn ang="0">
                  <a:pos x="0" y="23"/>
                </a:cxn>
                <a:cxn ang="0">
                  <a:pos x="40" y="40"/>
                </a:cxn>
                <a:cxn ang="0">
                  <a:pos x="40" y="16"/>
                </a:cxn>
                <a:cxn ang="0">
                  <a:pos x="23" y="0"/>
                </a:cxn>
                <a:cxn ang="0">
                  <a:pos x="16" y="0"/>
                </a:cxn>
                <a:cxn ang="0">
                  <a:pos x="0" y="23"/>
                </a:cxn>
              </a:cxnLst>
              <a:rect l="0" t="0" r="r" b="b"/>
              <a:pathLst>
                <a:path w="41" h="41">
                  <a:moveTo>
                    <a:pt x="0" y="23"/>
                  </a:moveTo>
                  <a:lnTo>
                    <a:pt x="40" y="40"/>
                  </a:lnTo>
                  <a:lnTo>
                    <a:pt x="40" y="16"/>
                  </a:lnTo>
                  <a:lnTo>
                    <a:pt x="23" y="0"/>
                  </a:lnTo>
                  <a:lnTo>
                    <a:pt x="16" y="0"/>
                  </a:lnTo>
                  <a:lnTo>
                    <a:pt x="0" y="23"/>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1337" name="Freeform 222"/>
            <p:cNvSpPr>
              <a:spLocks/>
            </p:cNvSpPr>
            <p:nvPr>
              <p:custDataLst>
                <p:tags r:id="rId210"/>
              </p:custDataLst>
            </p:nvPr>
          </p:nvSpPr>
          <p:spPr bwMode="auto">
            <a:xfrm>
              <a:off x="2439" y="1335"/>
              <a:ext cx="185" cy="120"/>
            </a:xfrm>
            <a:custGeom>
              <a:avLst/>
              <a:gdLst/>
              <a:ahLst/>
              <a:cxnLst>
                <a:cxn ang="0">
                  <a:pos x="0" y="0"/>
                </a:cxn>
                <a:cxn ang="0">
                  <a:pos x="0" y="16"/>
                </a:cxn>
                <a:cxn ang="0">
                  <a:pos x="15" y="40"/>
                </a:cxn>
                <a:cxn ang="0">
                  <a:pos x="32" y="40"/>
                </a:cxn>
                <a:cxn ang="0">
                  <a:pos x="49" y="47"/>
                </a:cxn>
                <a:cxn ang="0">
                  <a:pos x="49" y="121"/>
                </a:cxn>
                <a:cxn ang="0">
                  <a:pos x="120" y="137"/>
                </a:cxn>
                <a:cxn ang="0">
                  <a:pos x="145" y="137"/>
                </a:cxn>
                <a:cxn ang="0">
                  <a:pos x="161" y="121"/>
                </a:cxn>
                <a:cxn ang="0">
                  <a:pos x="179" y="129"/>
                </a:cxn>
                <a:cxn ang="0">
                  <a:pos x="202" y="121"/>
                </a:cxn>
                <a:cxn ang="0">
                  <a:pos x="211" y="81"/>
                </a:cxn>
                <a:cxn ang="0">
                  <a:pos x="186" y="72"/>
                </a:cxn>
                <a:cxn ang="0">
                  <a:pos x="145" y="63"/>
                </a:cxn>
                <a:cxn ang="0">
                  <a:pos x="120" y="81"/>
                </a:cxn>
                <a:cxn ang="0">
                  <a:pos x="96" y="72"/>
                </a:cxn>
                <a:cxn ang="0">
                  <a:pos x="73" y="56"/>
                </a:cxn>
                <a:cxn ang="0">
                  <a:pos x="80" y="47"/>
                </a:cxn>
                <a:cxn ang="0">
                  <a:pos x="64" y="23"/>
                </a:cxn>
                <a:cxn ang="0">
                  <a:pos x="40" y="23"/>
                </a:cxn>
                <a:cxn ang="0">
                  <a:pos x="24" y="7"/>
                </a:cxn>
                <a:cxn ang="0">
                  <a:pos x="0" y="0"/>
                </a:cxn>
              </a:cxnLst>
              <a:rect l="0" t="0" r="r" b="b"/>
              <a:pathLst>
                <a:path w="212" h="138">
                  <a:moveTo>
                    <a:pt x="0" y="0"/>
                  </a:moveTo>
                  <a:lnTo>
                    <a:pt x="0" y="16"/>
                  </a:lnTo>
                  <a:lnTo>
                    <a:pt x="15" y="40"/>
                  </a:lnTo>
                  <a:lnTo>
                    <a:pt x="32" y="40"/>
                  </a:lnTo>
                  <a:lnTo>
                    <a:pt x="49" y="47"/>
                  </a:lnTo>
                  <a:lnTo>
                    <a:pt x="49" y="121"/>
                  </a:lnTo>
                  <a:lnTo>
                    <a:pt x="120" y="137"/>
                  </a:lnTo>
                  <a:lnTo>
                    <a:pt x="145" y="137"/>
                  </a:lnTo>
                  <a:lnTo>
                    <a:pt x="161" y="121"/>
                  </a:lnTo>
                  <a:lnTo>
                    <a:pt x="179" y="129"/>
                  </a:lnTo>
                  <a:lnTo>
                    <a:pt x="202" y="121"/>
                  </a:lnTo>
                  <a:lnTo>
                    <a:pt x="211" y="81"/>
                  </a:lnTo>
                  <a:lnTo>
                    <a:pt x="186" y="72"/>
                  </a:lnTo>
                  <a:lnTo>
                    <a:pt x="145" y="63"/>
                  </a:lnTo>
                  <a:lnTo>
                    <a:pt x="120" y="81"/>
                  </a:lnTo>
                  <a:lnTo>
                    <a:pt x="96" y="72"/>
                  </a:lnTo>
                  <a:lnTo>
                    <a:pt x="73" y="56"/>
                  </a:lnTo>
                  <a:lnTo>
                    <a:pt x="80" y="47"/>
                  </a:lnTo>
                  <a:lnTo>
                    <a:pt x="64" y="23"/>
                  </a:lnTo>
                  <a:lnTo>
                    <a:pt x="40" y="23"/>
                  </a:lnTo>
                  <a:lnTo>
                    <a:pt x="24" y="7"/>
                  </a:lnTo>
                  <a:lnTo>
                    <a:pt x="0" y="0"/>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1338" name="Freeform 223"/>
            <p:cNvSpPr>
              <a:spLocks/>
            </p:cNvSpPr>
            <p:nvPr>
              <p:custDataLst>
                <p:tags r:id="rId211"/>
              </p:custDataLst>
            </p:nvPr>
          </p:nvSpPr>
          <p:spPr bwMode="auto">
            <a:xfrm>
              <a:off x="2452" y="1082"/>
              <a:ext cx="101" cy="199"/>
            </a:xfrm>
            <a:custGeom>
              <a:avLst/>
              <a:gdLst/>
              <a:ahLst/>
              <a:cxnLst>
                <a:cxn ang="0">
                  <a:pos x="0" y="97"/>
                </a:cxn>
                <a:cxn ang="0">
                  <a:pos x="25" y="146"/>
                </a:cxn>
                <a:cxn ang="0">
                  <a:pos x="17" y="169"/>
                </a:cxn>
                <a:cxn ang="0">
                  <a:pos x="17" y="202"/>
                </a:cxn>
                <a:cxn ang="0">
                  <a:pos x="34" y="227"/>
                </a:cxn>
                <a:cxn ang="0">
                  <a:pos x="74" y="227"/>
                </a:cxn>
                <a:cxn ang="0">
                  <a:pos x="99" y="169"/>
                </a:cxn>
                <a:cxn ang="0">
                  <a:pos x="114" y="153"/>
                </a:cxn>
                <a:cxn ang="0">
                  <a:pos x="114" y="128"/>
                </a:cxn>
                <a:cxn ang="0">
                  <a:pos x="90" y="122"/>
                </a:cxn>
                <a:cxn ang="0">
                  <a:pos x="99" y="88"/>
                </a:cxn>
                <a:cxn ang="0">
                  <a:pos x="90" y="65"/>
                </a:cxn>
                <a:cxn ang="0">
                  <a:pos x="58" y="65"/>
                </a:cxn>
                <a:cxn ang="0">
                  <a:pos x="40" y="40"/>
                </a:cxn>
                <a:cxn ang="0">
                  <a:pos x="34" y="0"/>
                </a:cxn>
                <a:cxn ang="0">
                  <a:pos x="17" y="0"/>
                </a:cxn>
                <a:cxn ang="0">
                  <a:pos x="17" y="40"/>
                </a:cxn>
                <a:cxn ang="0">
                  <a:pos x="0" y="65"/>
                </a:cxn>
                <a:cxn ang="0">
                  <a:pos x="0" y="97"/>
                </a:cxn>
              </a:cxnLst>
              <a:rect l="0" t="0" r="r" b="b"/>
              <a:pathLst>
                <a:path w="115" h="228">
                  <a:moveTo>
                    <a:pt x="0" y="97"/>
                  </a:moveTo>
                  <a:lnTo>
                    <a:pt x="25" y="146"/>
                  </a:lnTo>
                  <a:lnTo>
                    <a:pt x="17" y="169"/>
                  </a:lnTo>
                  <a:lnTo>
                    <a:pt x="17" y="202"/>
                  </a:lnTo>
                  <a:lnTo>
                    <a:pt x="34" y="227"/>
                  </a:lnTo>
                  <a:lnTo>
                    <a:pt x="74" y="227"/>
                  </a:lnTo>
                  <a:lnTo>
                    <a:pt x="99" y="169"/>
                  </a:lnTo>
                  <a:lnTo>
                    <a:pt x="114" y="153"/>
                  </a:lnTo>
                  <a:lnTo>
                    <a:pt x="114" y="128"/>
                  </a:lnTo>
                  <a:lnTo>
                    <a:pt x="90" y="122"/>
                  </a:lnTo>
                  <a:lnTo>
                    <a:pt x="99" y="88"/>
                  </a:lnTo>
                  <a:lnTo>
                    <a:pt x="90" y="65"/>
                  </a:lnTo>
                  <a:lnTo>
                    <a:pt x="58" y="65"/>
                  </a:lnTo>
                  <a:lnTo>
                    <a:pt x="40" y="40"/>
                  </a:lnTo>
                  <a:lnTo>
                    <a:pt x="34" y="0"/>
                  </a:lnTo>
                  <a:lnTo>
                    <a:pt x="17" y="0"/>
                  </a:lnTo>
                  <a:lnTo>
                    <a:pt x="17" y="40"/>
                  </a:lnTo>
                  <a:lnTo>
                    <a:pt x="0" y="65"/>
                  </a:lnTo>
                  <a:lnTo>
                    <a:pt x="0" y="97"/>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1339" name="Freeform 224"/>
            <p:cNvSpPr>
              <a:spLocks/>
            </p:cNvSpPr>
            <p:nvPr>
              <p:custDataLst>
                <p:tags r:id="rId212"/>
              </p:custDataLst>
            </p:nvPr>
          </p:nvSpPr>
          <p:spPr bwMode="auto">
            <a:xfrm>
              <a:off x="2327" y="1209"/>
              <a:ext cx="120" cy="92"/>
            </a:xfrm>
            <a:custGeom>
              <a:avLst/>
              <a:gdLst/>
              <a:ahLst/>
              <a:cxnLst>
                <a:cxn ang="0">
                  <a:pos x="0" y="7"/>
                </a:cxn>
                <a:cxn ang="0">
                  <a:pos x="0" y="23"/>
                </a:cxn>
                <a:cxn ang="0">
                  <a:pos x="24" y="31"/>
                </a:cxn>
                <a:cxn ang="0">
                  <a:pos x="18" y="56"/>
                </a:cxn>
                <a:cxn ang="0">
                  <a:pos x="24" y="72"/>
                </a:cxn>
                <a:cxn ang="0">
                  <a:pos x="65" y="81"/>
                </a:cxn>
                <a:cxn ang="0">
                  <a:pos x="83" y="105"/>
                </a:cxn>
                <a:cxn ang="0">
                  <a:pos x="98" y="88"/>
                </a:cxn>
                <a:cxn ang="0">
                  <a:pos x="131" y="88"/>
                </a:cxn>
                <a:cxn ang="0">
                  <a:pos x="139" y="72"/>
                </a:cxn>
                <a:cxn ang="0">
                  <a:pos x="131" y="56"/>
                </a:cxn>
                <a:cxn ang="0">
                  <a:pos x="106" y="31"/>
                </a:cxn>
                <a:cxn ang="0">
                  <a:pos x="98" y="81"/>
                </a:cxn>
                <a:cxn ang="0">
                  <a:pos x="83" y="81"/>
                </a:cxn>
                <a:cxn ang="0">
                  <a:pos x="83" y="31"/>
                </a:cxn>
                <a:cxn ang="0">
                  <a:pos x="65" y="7"/>
                </a:cxn>
                <a:cxn ang="0">
                  <a:pos x="9" y="0"/>
                </a:cxn>
                <a:cxn ang="0">
                  <a:pos x="0" y="7"/>
                </a:cxn>
              </a:cxnLst>
              <a:rect l="0" t="0" r="r" b="b"/>
              <a:pathLst>
                <a:path w="140" h="106">
                  <a:moveTo>
                    <a:pt x="0" y="7"/>
                  </a:moveTo>
                  <a:lnTo>
                    <a:pt x="0" y="23"/>
                  </a:lnTo>
                  <a:lnTo>
                    <a:pt x="24" y="31"/>
                  </a:lnTo>
                  <a:lnTo>
                    <a:pt x="18" y="56"/>
                  </a:lnTo>
                  <a:lnTo>
                    <a:pt x="24" y="72"/>
                  </a:lnTo>
                  <a:lnTo>
                    <a:pt x="65" y="81"/>
                  </a:lnTo>
                  <a:lnTo>
                    <a:pt x="83" y="105"/>
                  </a:lnTo>
                  <a:lnTo>
                    <a:pt x="98" y="88"/>
                  </a:lnTo>
                  <a:lnTo>
                    <a:pt x="131" y="88"/>
                  </a:lnTo>
                  <a:lnTo>
                    <a:pt x="139" y="72"/>
                  </a:lnTo>
                  <a:lnTo>
                    <a:pt x="131" y="56"/>
                  </a:lnTo>
                  <a:lnTo>
                    <a:pt x="106" y="31"/>
                  </a:lnTo>
                  <a:lnTo>
                    <a:pt x="98" y="81"/>
                  </a:lnTo>
                  <a:lnTo>
                    <a:pt x="83" y="81"/>
                  </a:lnTo>
                  <a:lnTo>
                    <a:pt x="83" y="31"/>
                  </a:lnTo>
                  <a:lnTo>
                    <a:pt x="65" y="7"/>
                  </a:lnTo>
                  <a:lnTo>
                    <a:pt x="9" y="0"/>
                  </a:lnTo>
                  <a:lnTo>
                    <a:pt x="0" y="7"/>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1340" name="Freeform 225"/>
            <p:cNvSpPr>
              <a:spLocks/>
            </p:cNvSpPr>
            <p:nvPr>
              <p:custDataLst>
                <p:tags r:id="rId213"/>
              </p:custDataLst>
            </p:nvPr>
          </p:nvSpPr>
          <p:spPr bwMode="auto">
            <a:xfrm>
              <a:off x="2433" y="1292"/>
              <a:ext cx="50" cy="28"/>
            </a:xfrm>
            <a:custGeom>
              <a:avLst/>
              <a:gdLst/>
              <a:ahLst/>
              <a:cxnLst>
                <a:cxn ang="0">
                  <a:pos x="0" y="9"/>
                </a:cxn>
                <a:cxn ang="0">
                  <a:pos x="48" y="32"/>
                </a:cxn>
                <a:cxn ang="0">
                  <a:pos x="57" y="17"/>
                </a:cxn>
                <a:cxn ang="0">
                  <a:pos x="57" y="0"/>
                </a:cxn>
                <a:cxn ang="0">
                  <a:pos x="23" y="0"/>
                </a:cxn>
                <a:cxn ang="0">
                  <a:pos x="0" y="9"/>
                </a:cxn>
              </a:cxnLst>
              <a:rect l="0" t="0" r="r" b="b"/>
              <a:pathLst>
                <a:path w="58" h="33">
                  <a:moveTo>
                    <a:pt x="0" y="9"/>
                  </a:moveTo>
                  <a:lnTo>
                    <a:pt x="48" y="32"/>
                  </a:lnTo>
                  <a:lnTo>
                    <a:pt x="57" y="17"/>
                  </a:lnTo>
                  <a:lnTo>
                    <a:pt x="57" y="0"/>
                  </a:lnTo>
                  <a:lnTo>
                    <a:pt x="23" y="0"/>
                  </a:lnTo>
                  <a:lnTo>
                    <a:pt x="0" y="9"/>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1341" name="Freeform 226"/>
            <p:cNvSpPr>
              <a:spLocks/>
            </p:cNvSpPr>
            <p:nvPr>
              <p:custDataLst>
                <p:tags r:id="rId214"/>
              </p:custDataLst>
            </p:nvPr>
          </p:nvSpPr>
          <p:spPr bwMode="auto">
            <a:xfrm>
              <a:off x="2335" y="1300"/>
              <a:ext cx="21" cy="36"/>
            </a:xfrm>
            <a:custGeom>
              <a:avLst/>
              <a:gdLst/>
              <a:ahLst/>
              <a:cxnLst>
                <a:cxn ang="0">
                  <a:pos x="0" y="0"/>
                </a:cxn>
                <a:cxn ang="0">
                  <a:pos x="0" y="33"/>
                </a:cxn>
                <a:cxn ang="0">
                  <a:pos x="25" y="41"/>
                </a:cxn>
                <a:cxn ang="0">
                  <a:pos x="9" y="0"/>
                </a:cxn>
                <a:cxn ang="0">
                  <a:pos x="0" y="0"/>
                </a:cxn>
              </a:cxnLst>
              <a:rect l="0" t="0" r="r" b="b"/>
              <a:pathLst>
                <a:path w="26" h="42">
                  <a:moveTo>
                    <a:pt x="0" y="0"/>
                  </a:moveTo>
                  <a:lnTo>
                    <a:pt x="0" y="33"/>
                  </a:lnTo>
                  <a:lnTo>
                    <a:pt x="25" y="41"/>
                  </a:lnTo>
                  <a:lnTo>
                    <a:pt x="9" y="0"/>
                  </a:lnTo>
                  <a:lnTo>
                    <a:pt x="0" y="0"/>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1342" name="Freeform 227"/>
            <p:cNvSpPr>
              <a:spLocks/>
            </p:cNvSpPr>
            <p:nvPr>
              <p:custDataLst>
                <p:tags r:id="rId215"/>
              </p:custDataLst>
            </p:nvPr>
          </p:nvSpPr>
          <p:spPr bwMode="auto">
            <a:xfrm>
              <a:off x="2342" y="1350"/>
              <a:ext cx="77" cy="76"/>
            </a:xfrm>
            <a:custGeom>
              <a:avLst/>
              <a:gdLst/>
              <a:ahLst/>
              <a:cxnLst>
                <a:cxn ang="0">
                  <a:pos x="0" y="7"/>
                </a:cxn>
                <a:cxn ang="0">
                  <a:pos x="24" y="71"/>
                </a:cxn>
                <a:cxn ang="0">
                  <a:pos x="40" y="56"/>
                </a:cxn>
                <a:cxn ang="0">
                  <a:pos x="56" y="88"/>
                </a:cxn>
                <a:cxn ang="0">
                  <a:pos x="80" y="88"/>
                </a:cxn>
                <a:cxn ang="0">
                  <a:pos x="88" y="65"/>
                </a:cxn>
                <a:cxn ang="0">
                  <a:pos x="88" y="16"/>
                </a:cxn>
                <a:cxn ang="0">
                  <a:pos x="71" y="0"/>
                </a:cxn>
                <a:cxn ang="0">
                  <a:pos x="47" y="0"/>
                </a:cxn>
                <a:cxn ang="0">
                  <a:pos x="40" y="40"/>
                </a:cxn>
                <a:cxn ang="0">
                  <a:pos x="16" y="7"/>
                </a:cxn>
                <a:cxn ang="0">
                  <a:pos x="0" y="7"/>
                </a:cxn>
              </a:cxnLst>
              <a:rect l="0" t="0" r="r" b="b"/>
              <a:pathLst>
                <a:path w="89" h="89">
                  <a:moveTo>
                    <a:pt x="0" y="7"/>
                  </a:moveTo>
                  <a:lnTo>
                    <a:pt x="24" y="71"/>
                  </a:lnTo>
                  <a:lnTo>
                    <a:pt x="40" y="56"/>
                  </a:lnTo>
                  <a:lnTo>
                    <a:pt x="56" y="88"/>
                  </a:lnTo>
                  <a:lnTo>
                    <a:pt x="80" y="88"/>
                  </a:lnTo>
                  <a:lnTo>
                    <a:pt x="88" y="65"/>
                  </a:lnTo>
                  <a:lnTo>
                    <a:pt x="88" y="16"/>
                  </a:lnTo>
                  <a:lnTo>
                    <a:pt x="71" y="0"/>
                  </a:lnTo>
                  <a:lnTo>
                    <a:pt x="47" y="0"/>
                  </a:lnTo>
                  <a:lnTo>
                    <a:pt x="40" y="40"/>
                  </a:lnTo>
                  <a:lnTo>
                    <a:pt x="16" y="7"/>
                  </a:lnTo>
                  <a:lnTo>
                    <a:pt x="0" y="7"/>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1343" name="Freeform 228"/>
            <p:cNvSpPr>
              <a:spLocks/>
            </p:cNvSpPr>
            <p:nvPr>
              <p:custDataLst>
                <p:tags r:id="rId216"/>
              </p:custDataLst>
            </p:nvPr>
          </p:nvSpPr>
          <p:spPr bwMode="auto">
            <a:xfrm>
              <a:off x="2242" y="1250"/>
              <a:ext cx="58" cy="23"/>
            </a:xfrm>
            <a:custGeom>
              <a:avLst/>
              <a:gdLst/>
              <a:ahLst/>
              <a:cxnLst>
                <a:cxn ang="0">
                  <a:pos x="0" y="25"/>
                </a:cxn>
                <a:cxn ang="0">
                  <a:pos x="56" y="25"/>
                </a:cxn>
                <a:cxn ang="0">
                  <a:pos x="66" y="16"/>
                </a:cxn>
                <a:cxn ang="0">
                  <a:pos x="41" y="0"/>
                </a:cxn>
                <a:cxn ang="0">
                  <a:pos x="9" y="9"/>
                </a:cxn>
                <a:cxn ang="0">
                  <a:pos x="0" y="25"/>
                </a:cxn>
              </a:cxnLst>
              <a:rect l="0" t="0" r="r" b="b"/>
              <a:pathLst>
                <a:path w="67" h="26">
                  <a:moveTo>
                    <a:pt x="0" y="25"/>
                  </a:moveTo>
                  <a:lnTo>
                    <a:pt x="56" y="25"/>
                  </a:lnTo>
                  <a:lnTo>
                    <a:pt x="66" y="16"/>
                  </a:lnTo>
                  <a:lnTo>
                    <a:pt x="41" y="0"/>
                  </a:lnTo>
                  <a:lnTo>
                    <a:pt x="9" y="9"/>
                  </a:lnTo>
                  <a:lnTo>
                    <a:pt x="0" y="25"/>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1344" name="Freeform 229"/>
            <p:cNvSpPr>
              <a:spLocks/>
            </p:cNvSpPr>
            <p:nvPr>
              <p:custDataLst>
                <p:tags r:id="rId217"/>
              </p:custDataLst>
            </p:nvPr>
          </p:nvSpPr>
          <p:spPr bwMode="auto">
            <a:xfrm>
              <a:off x="2222" y="1279"/>
              <a:ext cx="21" cy="22"/>
            </a:xfrm>
            <a:custGeom>
              <a:avLst/>
              <a:gdLst/>
              <a:ahLst/>
              <a:cxnLst>
                <a:cxn ang="0">
                  <a:pos x="0" y="7"/>
                </a:cxn>
                <a:cxn ang="0">
                  <a:pos x="8" y="24"/>
                </a:cxn>
                <a:cxn ang="0">
                  <a:pos x="24" y="24"/>
                </a:cxn>
                <a:cxn ang="0">
                  <a:pos x="16" y="0"/>
                </a:cxn>
                <a:cxn ang="0">
                  <a:pos x="0" y="7"/>
                </a:cxn>
              </a:cxnLst>
              <a:rect l="0" t="0" r="r" b="b"/>
              <a:pathLst>
                <a:path w="25" h="25">
                  <a:moveTo>
                    <a:pt x="0" y="7"/>
                  </a:moveTo>
                  <a:lnTo>
                    <a:pt x="8" y="24"/>
                  </a:lnTo>
                  <a:lnTo>
                    <a:pt x="24" y="24"/>
                  </a:lnTo>
                  <a:lnTo>
                    <a:pt x="16" y="0"/>
                  </a:lnTo>
                  <a:lnTo>
                    <a:pt x="0" y="7"/>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1345" name="Freeform 230"/>
            <p:cNvSpPr>
              <a:spLocks/>
            </p:cNvSpPr>
            <p:nvPr>
              <p:custDataLst>
                <p:tags r:id="rId218"/>
              </p:custDataLst>
            </p:nvPr>
          </p:nvSpPr>
          <p:spPr bwMode="auto">
            <a:xfrm>
              <a:off x="2242" y="1286"/>
              <a:ext cx="44" cy="34"/>
            </a:xfrm>
            <a:custGeom>
              <a:avLst/>
              <a:gdLst/>
              <a:ahLst/>
              <a:cxnLst>
                <a:cxn ang="0">
                  <a:pos x="0" y="17"/>
                </a:cxn>
                <a:cxn ang="0">
                  <a:pos x="9" y="33"/>
                </a:cxn>
                <a:cxn ang="0">
                  <a:pos x="24" y="40"/>
                </a:cxn>
                <a:cxn ang="0">
                  <a:pos x="49" y="25"/>
                </a:cxn>
                <a:cxn ang="0">
                  <a:pos x="49" y="0"/>
                </a:cxn>
                <a:cxn ang="0">
                  <a:pos x="0" y="17"/>
                </a:cxn>
              </a:cxnLst>
              <a:rect l="0" t="0" r="r" b="b"/>
              <a:pathLst>
                <a:path w="50" h="41">
                  <a:moveTo>
                    <a:pt x="0" y="17"/>
                  </a:moveTo>
                  <a:lnTo>
                    <a:pt x="9" y="33"/>
                  </a:lnTo>
                  <a:lnTo>
                    <a:pt x="24" y="40"/>
                  </a:lnTo>
                  <a:lnTo>
                    <a:pt x="49" y="25"/>
                  </a:lnTo>
                  <a:lnTo>
                    <a:pt x="49" y="0"/>
                  </a:lnTo>
                  <a:lnTo>
                    <a:pt x="0" y="17"/>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1346" name="Freeform 231"/>
            <p:cNvSpPr>
              <a:spLocks/>
            </p:cNvSpPr>
            <p:nvPr>
              <p:custDataLst>
                <p:tags r:id="rId219"/>
              </p:custDataLst>
            </p:nvPr>
          </p:nvSpPr>
          <p:spPr bwMode="auto">
            <a:xfrm>
              <a:off x="2130" y="1307"/>
              <a:ext cx="93" cy="84"/>
            </a:xfrm>
            <a:custGeom>
              <a:avLst/>
              <a:gdLst/>
              <a:ahLst/>
              <a:cxnLst>
                <a:cxn ang="0">
                  <a:pos x="0" y="73"/>
                </a:cxn>
                <a:cxn ang="0">
                  <a:pos x="9" y="96"/>
                </a:cxn>
                <a:cxn ang="0">
                  <a:pos x="40" y="96"/>
                </a:cxn>
                <a:cxn ang="0">
                  <a:pos x="65" y="65"/>
                </a:cxn>
                <a:cxn ang="0">
                  <a:pos x="81" y="73"/>
                </a:cxn>
                <a:cxn ang="0">
                  <a:pos x="99" y="49"/>
                </a:cxn>
                <a:cxn ang="0">
                  <a:pos x="99" y="33"/>
                </a:cxn>
                <a:cxn ang="0">
                  <a:pos x="106" y="15"/>
                </a:cxn>
                <a:cxn ang="0">
                  <a:pos x="90" y="0"/>
                </a:cxn>
                <a:cxn ang="0">
                  <a:pos x="81" y="15"/>
                </a:cxn>
                <a:cxn ang="0">
                  <a:pos x="58" y="15"/>
                </a:cxn>
                <a:cxn ang="0">
                  <a:pos x="0" y="73"/>
                </a:cxn>
              </a:cxnLst>
              <a:rect l="0" t="0" r="r" b="b"/>
              <a:pathLst>
                <a:path w="107" h="97">
                  <a:moveTo>
                    <a:pt x="0" y="73"/>
                  </a:moveTo>
                  <a:lnTo>
                    <a:pt x="9" y="96"/>
                  </a:lnTo>
                  <a:lnTo>
                    <a:pt x="40" y="96"/>
                  </a:lnTo>
                  <a:lnTo>
                    <a:pt x="65" y="65"/>
                  </a:lnTo>
                  <a:lnTo>
                    <a:pt x="81" y="73"/>
                  </a:lnTo>
                  <a:lnTo>
                    <a:pt x="99" y="49"/>
                  </a:lnTo>
                  <a:lnTo>
                    <a:pt x="99" y="33"/>
                  </a:lnTo>
                  <a:lnTo>
                    <a:pt x="106" y="15"/>
                  </a:lnTo>
                  <a:lnTo>
                    <a:pt x="90" y="0"/>
                  </a:lnTo>
                  <a:lnTo>
                    <a:pt x="81" y="15"/>
                  </a:lnTo>
                  <a:lnTo>
                    <a:pt x="58" y="15"/>
                  </a:lnTo>
                  <a:lnTo>
                    <a:pt x="0" y="73"/>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1347" name="Freeform 232"/>
            <p:cNvSpPr>
              <a:spLocks/>
            </p:cNvSpPr>
            <p:nvPr>
              <p:custDataLst>
                <p:tags r:id="rId220"/>
              </p:custDataLst>
            </p:nvPr>
          </p:nvSpPr>
          <p:spPr bwMode="auto">
            <a:xfrm>
              <a:off x="2199" y="1350"/>
              <a:ext cx="137" cy="105"/>
            </a:xfrm>
            <a:custGeom>
              <a:avLst/>
              <a:gdLst/>
              <a:ahLst/>
              <a:cxnLst>
                <a:cxn ang="0">
                  <a:pos x="0" y="81"/>
                </a:cxn>
                <a:cxn ang="0">
                  <a:pos x="33" y="88"/>
                </a:cxn>
                <a:cxn ang="0">
                  <a:pos x="41" y="81"/>
                </a:cxn>
                <a:cxn ang="0">
                  <a:pos x="58" y="96"/>
                </a:cxn>
                <a:cxn ang="0">
                  <a:pos x="41" y="105"/>
                </a:cxn>
                <a:cxn ang="0">
                  <a:pos x="49" y="113"/>
                </a:cxn>
                <a:cxn ang="0">
                  <a:pos x="65" y="121"/>
                </a:cxn>
                <a:cxn ang="0">
                  <a:pos x="105" y="88"/>
                </a:cxn>
                <a:cxn ang="0">
                  <a:pos x="146" y="88"/>
                </a:cxn>
                <a:cxn ang="0">
                  <a:pos x="155" y="47"/>
                </a:cxn>
                <a:cxn ang="0">
                  <a:pos x="115" y="24"/>
                </a:cxn>
                <a:cxn ang="0">
                  <a:pos x="105" y="0"/>
                </a:cxn>
                <a:cxn ang="0">
                  <a:pos x="90" y="24"/>
                </a:cxn>
                <a:cxn ang="0">
                  <a:pos x="98" y="31"/>
                </a:cxn>
                <a:cxn ang="0">
                  <a:pos x="98" y="47"/>
                </a:cxn>
                <a:cxn ang="0">
                  <a:pos x="105" y="65"/>
                </a:cxn>
                <a:cxn ang="0">
                  <a:pos x="81" y="65"/>
                </a:cxn>
                <a:cxn ang="0">
                  <a:pos x="65" y="31"/>
                </a:cxn>
                <a:cxn ang="0">
                  <a:pos x="25" y="16"/>
                </a:cxn>
                <a:cxn ang="0">
                  <a:pos x="0" y="81"/>
                </a:cxn>
              </a:cxnLst>
              <a:rect l="0" t="0" r="r" b="b"/>
              <a:pathLst>
                <a:path w="156" h="122">
                  <a:moveTo>
                    <a:pt x="0" y="81"/>
                  </a:moveTo>
                  <a:lnTo>
                    <a:pt x="33" y="88"/>
                  </a:lnTo>
                  <a:lnTo>
                    <a:pt x="41" y="81"/>
                  </a:lnTo>
                  <a:lnTo>
                    <a:pt x="58" y="96"/>
                  </a:lnTo>
                  <a:lnTo>
                    <a:pt x="41" y="105"/>
                  </a:lnTo>
                  <a:lnTo>
                    <a:pt x="49" y="113"/>
                  </a:lnTo>
                  <a:lnTo>
                    <a:pt x="65" y="121"/>
                  </a:lnTo>
                  <a:lnTo>
                    <a:pt x="105" y="88"/>
                  </a:lnTo>
                  <a:lnTo>
                    <a:pt x="146" y="88"/>
                  </a:lnTo>
                  <a:lnTo>
                    <a:pt x="155" y="47"/>
                  </a:lnTo>
                  <a:lnTo>
                    <a:pt x="115" y="24"/>
                  </a:lnTo>
                  <a:lnTo>
                    <a:pt x="105" y="0"/>
                  </a:lnTo>
                  <a:lnTo>
                    <a:pt x="90" y="24"/>
                  </a:lnTo>
                  <a:lnTo>
                    <a:pt x="98" y="31"/>
                  </a:lnTo>
                  <a:lnTo>
                    <a:pt x="98" y="47"/>
                  </a:lnTo>
                  <a:lnTo>
                    <a:pt x="105" y="65"/>
                  </a:lnTo>
                  <a:lnTo>
                    <a:pt x="81" y="65"/>
                  </a:lnTo>
                  <a:lnTo>
                    <a:pt x="65" y="31"/>
                  </a:lnTo>
                  <a:lnTo>
                    <a:pt x="25" y="16"/>
                  </a:lnTo>
                  <a:lnTo>
                    <a:pt x="0" y="81"/>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1348" name="Freeform 233"/>
            <p:cNvSpPr>
              <a:spLocks/>
            </p:cNvSpPr>
            <p:nvPr>
              <p:custDataLst>
                <p:tags r:id="rId221"/>
              </p:custDataLst>
            </p:nvPr>
          </p:nvSpPr>
          <p:spPr bwMode="auto">
            <a:xfrm>
              <a:off x="2362" y="1460"/>
              <a:ext cx="78" cy="106"/>
            </a:xfrm>
            <a:custGeom>
              <a:avLst/>
              <a:gdLst/>
              <a:ahLst/>
              <a:cxnLst>
                <a:cxn ang="0">
                  <a:pos x="0" y="58"/>
                </a:cxn>
                <a:cxn ang="0">
                  <a:pos x="16" y="90"/>
                </a:cxn>
                <a:cxn ang="0">
                  <a:pos x="23" y="90"/>
                </a:cxn>
                <a:cxn ang="0">
                  <a:pos x="47" y="122"/>
                </a:cxn>
                <a:cxn ang="0">
                  <a:pos x="64" y="114"/>
                </a:cxn>
                <a:cxn ang="0">
                  <a:pos x="81" y="105"/>
                </a:cxn>
                <a:cxn ang="0">
                  <a:pos x="89" y="81"/>
                </a:cxn>
                <a:cxn ang="0">
                  <a:pos x="81" y="58"/>
                </a:cxn>
                <a:cxn ang="0">
                  <a:pos x="64" y="50"/>
                </a:cxn>
                <a:cxn ang="0">
                  <a:pos x="72" y="25"/>
                </a:cxn>
                <a:cxn ang="0">
                  <a:pos x="64" y="0"/>
                </a:cxn>
                <a:cxn ang="0">
                  <a:pos x="56" y="16"/>
                </a:cxn>
                <a:cxn ang="0">
                  <a:pos x="32" y="9"/>
                </a:cxn>
                <a:cxn ang="0">
                  <a:pos x="23" y="16"/>
                </a:cxn>
                <a:cxn ang="0">
                  <a:pos x="16" y="33"/>
                </a:cxn>
                <a:cxn ang="0">
                  <a:pos x="32" y="50"/>
                </a:cxn>
                <a:cxn ang="0">
                  <a:pos x="16" y="50"/>
                </a:cxn>
                <a:cxn ang="0">
                  <a:pos x="0" y="58"/>
                </a:cxn>
              </a:cxnLst>
              <a:rect l="0" t="0" r="r" b="b"/>
              <a:pathLst>
                <a:path w="90" h="123">
                  <a:moveTo>
                    <a:pt x="0" y="58"/>
                  </a:moveTo>
                  <a:lnTo>
                    <a:pt x="16" y="90"/>
                  </a:lnTo>
                  <a:lnTo>
                    <a:pt x="23" y="90"/>
                  </a:lnTo>
                  <a:lnTo>
                    <a:pt x="47" y="122"/>
                  </a:lnTo>
                  <a:lnTo>
                    <a:pt x="64" y="114"/>
                  </a:lnTo>
                  <a:lnTo>
                    <a:pt x="81" y="105"/>
                  </a:lnTo>
                  <a:lnTo>
                    <a:pt x="89" y="81"/>
                  </a:lnTo>
                  <a:lnTo>
                    <a:pt x="81" y="58"/>
                  </a:lnTo>
                  <a:lnTo>
                    <a:pt x="64" y="50"/>
                  </a:lnTo>
                  <a:lnTo>
                    <a:pt x="72" y="25"/>
                  </a:lnTo>
                  <a:lnTo>
                    <a:pt x="64" y="0"/>
                  </a:lnTo>
                  <a:lnTo>
                    <a:pt x="56" y="16"/>
                  </a:lnTo>
                  <a:lnTo>
                    <a:pt x="32" y="9"/>
                  </a:lnTo>
                  <a:lnTo>
                    <a:pt x="23" y="16"/>
                  </a:lnTo>
                  <a:lnTo>
                    <a:pt x="16" y="33"/>
                  </a:lnTo>
                  <a:lnTo>
                    <a:pt x="32" y="50"/>
                  </a:lnTo>
                  <a:lnTo>
                    <a:pt x="16" y="50"/>
                  </a:lnTo>
                  <a:lnTo>
                    <a:pt x="0" y="58"/>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1349" name="Freeform 234"/>
            <p:cNvSpPr>
              <a:spLocks/>
            </p:cNvSpPr>
            <p:nvPr>
              <p:custDataLst>
                <p:tags r:id="rId222"/>
              </p:custDataLst>
            </p:nvPr>
          </p:nvSpPr>
          <p:spPr bwMode="auto">
            <a:xfrm>
              <a:off x="2116" y="1447"/>
              <a:ext cx="114" cy="126"/>
            </a:xfrm>
            <a:custGeom>
              <a:avLst/>
              <a:gdLst/>
              <a:ahLst/>
              <a:cxnLst>
                <a:cxn ang="0">
                  <a:pos x="0" y="105"/>
                </a:cxn>
                <a:cxn ang="0">
                  <a:pos x="16" y="129"/>
                </a:cxn>
                <a:cxn ang="0">
                  <a:pos x="25" y="145"/>
                </a:cxn>
                <a:cxn ang="0">
                  <a:pos x="56" y="137"/>
                </a:cxn>
                <a:cxn ang="0">
                  <a:pos x="74" y="114"/>
                </a:cxn>
                <a:cxn ang="0">
                  <a:pos x="74" y="89"/>
                </a:cxn>
                <a:cxn ang="0">
                  <a:pos x="130" y="48"/>
                </a:cxn>
                <a:cxn ang="0">
                  <a:pos x="115" y="31"/>
                </a:cxn>
                <a:cxn ang="0">
                  <a:pos x="97" y="15"/>
                </a:cxn>
                <a:cxn ang="0">
                  <a:pos x="74" y="15"/>
                </a:cxn>
                <a:cxn ang="0">
                  <a:pos x="50" y="0"/>
                </a:cxn>
                <a:cxn ang="0">
                  <a:pos x="9" y="24"/>
                </a:cxn>
                <a:cxn ang="0">
                  <a:pos x="16" y="48"/>
                </a:cxn>
                <a:cxn ang="0">
                  <a:pos x="16" y="73"/>
                </a:cxn>
                <a:cxn ang="0">
                  <a:pos x="0" y="105"/>
                </a:cxn>
              </a:cxnLst>
              <a:rect l="0" t="0" r="r" b="b"/>
              <a:pathLst>
                <a:path w="131" h="146">
                  <a:moveTo>
                    <a:pt x="0" y="105"/>
                  </a:moveTo>
                  <a:lnTo>
                    <a:pt x="16" y="129"/>
                  </a:lnTo>
                  <a:lnTo>
                    <a:pt x="25" y="145"/>
                  </a:lnTo>
                  <a:lnTo>
                    <a:pt x="56" y="137"/>
                  </a:lnTo>
                  <a:lnTo>
                    <a:pt x="74" y="114"/>
                  </a:lnTo>
                  <a:lnTo>
                    <a:pt x="74" y="89"/>
                  </a:lnTo>
                  <a:lnTo>
                    <a:pt x="130" y="48"/>
                  </a:lnTo>
                  <a:lnTo>
                    <a:pt x="115" y="31"/>
                  </a:lnTo>
                  <a:lnTo>
                    <a:pt x="97" y="15"/>
                  </a:lnTo>
                  <a:lnTo>
                    <a:pt x="74" y="15"/>
                  </a:lnTo>
                  <a:lnTo>
                    <a:pt x="50" y="0"/>
                  </a:lnTo>
                  <a:lnTo>
                    <a:pt x="9" y="24"/>
                  </a:lnTo>
                  <a:lnTo>
                    <a:pt x="16" y="48"/>
                  </a:lnTo>
                  <a:lnTo>
                    <a:pt x="16" y="73"/>
                  </a:lnTo>
                  <a:lnTo>
                    <a:pt x="0" y="105"/>
                  </a:lnTo>
                </a:path>
              </a:pathLst>
            </a:custGeom>
            <a:solidFill>
              <a:schemeClr val="accent1">
                <a:lumMod val="25000"/>
              </a:schemeClr>
            </a:solidFill>
            <a:ln w="9525" cap="rnd" cmpd="sng">
              <a:solidFill>
                <a:srgbClr val="B2B2B2"/>
              </a:solidFill>
              <a:prstDash val="solid"/>
              <a:round/>
              <a:headEnd type="none" w="sm" len="sm"/>
              <a:tailEnd type="none" w="sm" len="sm"/>
            </a:ln>
            <a:effectLst/>
          </p:spPr>
          <p:txBody>
            <a:bodyPr/>
            <a:lstStyle/>
            <a:p>
              <a:pPr>
                <a:defRPr/>
              </a:pPr>
              <a:endParaRPr lang="es-ES"/>
            </a:p>
          </p:txBody>
        </p:sp>
        <p:sp>
          <p:nvSpPr>
            <p:cNvPr id="22763" name="Freeform 235"/>
            <p:cNvSpPr>
              <a:spLocks/>
            </p:cNvSpPr>
            <p:nvPr>
              <p:custDataLst>
                <p:tags r:id="rId223"/>
              </p:custDataLst>
            </p:nvPr>
          </p:nvSpPr>
          <p:spPr bwMode="auto">
            <a:xfrm>
              <a:off x="5588" y="1790"/>
              <a:ext cx="22" cy="15"/>
            </a:xfrm>
            <a:custGeom>
              <a:avLst/>
              <a:gdLst>
                <a:gd name="T0" fmla="*/ 0 w 26"/>
                <a:gd name="T1" fmla="*/ 0 h 18"/>
                <a:gd name="T2" fmla="*/ 9 w 26"/>
                <a:gd name="T3" fmla="*/ 0 h 18"/>
                <a:gd name="T4" fmla="*/ 25 w 26"/>
                <a:gd name="T5" fmla="*/ 8 h 18"/>
                <a:gd name="T6" fmla="*/ 25 w 26"/>
                <a:gd name="T7" fmla="*/ 17 h 18"/>
                <a:gd name="T8" fmla="*/ 9 w 26"/>
                <a:gd name="T9" fmla="*/ 8 h 18"/>
                <a:gd name="T10" fmla="*/ 0 w 26"/>
                <a:gd name="T11" fmla="*/ 8 h 18"/>
                <a:gd name="T12" fmla="*/ 0 w 26"/>
                <a:gd name="T13" fmla="*/ 0 h 18"/>
                <a:gd name="T14" fmla="*/ 0 60000 65536"/>
                <a:gd name="T15" fmla="*/ 0 60000 65536"/>
                <a:gd name="T16" fmla="*/ 0 60000 65536"/>
                <a:gd name="T17" fmla="*/ 0 60000 65536"/>
                <a:gd name="T18" fmla="*/ 0 60000 65536"/>
                <a:gd name="T19" fmla="*/ 0 60000 65536"/>
                <a:gd name="T20" fmla="*/ 0 60000 65536"/>
                <a:gd name="T21" fmla="*/ 0 w 26"/>
                <a:gd name="T22" fmla="*/ 0 h 18"/>
                <a:gd name="T23" fmla="*/ 26 w 2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8">
                  <a:moveTo>
                    <a:pt x="0" y="0"/>
                  </a:moveTo>
                  <a:lnTo>
                    <a:pt x="9" y="0"/>
                  </a:lnTo>
                  <a:lnTo>
                    <a:pt x="25" y="8"/>
                  </a:lnTo>
                  <a:lnTo>
                    <a:pt x="25" y="17"/>
                  </a:lnTo>
                  <a:lnTo>
                    <a:pt x="9" y="8"/>
                  </a:lnTo>
                  <a:lnTo>
                    <a:pt x="0" y="8"/>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64" name="Freeform 236"/>
            <p:cNvSpPr>
              <a:spLocks/>
            </p:cNvSpPr>
            <p:nvPr>
              <p:custDataLst>
                <p:tags r:id="rId224"/>
              </p:custDataLst>
            </p:nvPr>
          </p:nvSpPr>
          <p:spPr bwMode="auto">
            <a:xfrm>
              <a:off x="1646" y="1867"/>
              <a:ext cx="22" cy="15"/>
            </a:xfrm>
            <a:custGeom>
              <a:avLst/>
              <a:gdLst>
                <a:gd name="T0" fmla="*/ 0 w 26"/>
                <a:gd name="T1" fmla="*/ 8 h 18"/>
                <a:gd name="T2" fmla="*/ 18 w 26"/>
                <a:gd name="T3" fmla="*/ 17 h 18"/>
                <a:gd name="T4" fmla="*/ 25 w 26"/>
                <a:gd name="T5" fmla="*/ 8 h 18"/>
                <a:gd name="T6" fmla="*/ 18 w 26"/>
                <a:gd name="T7" fmla="*/ 0 h 18"/>
                <a:gd name="T8" fmla="*/ 0 w 26"/>
                <a:gd name="T9" fmla="*/ 8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8"/>
                  </a:moveTo>
                  <a:lnTo>
                    <a:pt x="18" y="17"/>
                  </a:lnTo>
                  <a:lnTo>
                    <a:pt x="25" y="8"/>
                  </a:lnTo>
                  <a:lnTo>
                    <a:pt x="18" y="0"/>
                  </a:lnTo>
                  <a:lnTo>
                    <a:pt x="0" y="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65" name="Freeform 237"/>
            <p:cNvSpPr>
              <a:spLocks/>
            </p:cNvSpPr>
            <p:nvPr>
              <p:custDataLst>
                <p:tags r:id="rId225"/>
              </p:custDataLst>
            </p:nvPr>
          </p:nvSpPr>
          <p:spPr bwMode="auto">
            <a:xfrm>
              <a:off x="1646" y="1867"/>
              <a:ext cx="22" cy="15"/>
            </a:xfrm>
            <a:custGeom>
              <a:avLst/>
              <a:gdLst>
                <a:gd name="T0" fmla="*/ 0 w 26"/>
                <a:gd name="T1" fmla="*/ 8 h 18"/>
                <a:gd name="T2" fmla="*/ 18 w 26"/>
                <a:gd name="T3" fmla="*/ 17 h 18"/>
                <a:gd name="T4" fmla="*/ 25 w 26"/>
                <a:gd name="T5" fmla="*/ 8 h 18"/>
                <a:gd name="T6" fmla="*/ 18 w 26"/>
                <a:gd name="T7" fmla="*/ 0 h 18"/>
                <a:gd name="T8" fmla="*/ 0 w 26"/>
                <a:gd name="T9" fmla="*/ 8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8"/>
                  </a:moveTo>
                  <a:lnTo>
                    <a:pt x="18" y="17"/>
                  </a:lnTo>
                  <a:lnTo>
                    <a:pt x="25" y="8"/>
                  </a:lnTo>
                  <a:lnTo>
                    <a:pt x="18" y="0"/>
                  </a:lnTo>
                  <a:lnTo>
                    <a:pt x="0" y="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66" name="Freeform 238"/>
            <p:cNvSpPr>
              <a:spLocks/>
            </p:cNvSpPr>
            <p:nvPr>
              <p:custDataLst>
                <p:tags r:id="rId226"/>
              </p:custDataLst>
            </p:nvPr>
          </p:nvSpPr>
          <p:spPr bwMode="auto">
            <a:xfrm>
              <a:off x="1787" y="1908"/>
              <a:ext cx="35" cy="36"/>
            </a:xfrm>
            <a:custGeom>
              <a:avLst/>
              <a:gdLst>
                <a:gd name="T0" fmla="*/ 0 w 41"/>
                <a:gd name="T1" fmla="*/ 33 h 43"/>
                <a:gd name="T2" fmla="*/ 9 w 41"/>
                <a:gd name="T3" fmla="*/ 42 h 43"/>
                <a:gd name="T4" fmla="*/ 25 w 41"/>
                <a:gd name="T5" fmla="*/ 25 h 43"/>
                <a:gd name="T6" fmla="*/ 34 w 41"/>
                <a:gd name="T7" fmla="*/ 25 h 43"/>
                <a:gd name="T8" fmla="*/ 34 w 41"/>
                <a:gd name="T9" fmla="*/ 17 h 43"/>
                <a:gd name="T10" fmla="*/ 25 w 41"/>
                <a:gd name="T11" fmla="*/ 17 h 43"/>
                <a:gd name="T12" fmla="*/ 40 w 41"/>
                <a:gd name="T13" fmla="*/ 10 h 43"/>
                <a:gd name="T14" fmla="*/ 34 w 41"/>
                <a:gd name="T15" fmla="*/ 0 h 43"/>
                <a:gd name="T16" fmla="*/ 0 w 41"/>
                <a:gd name="T17" fmla="*/ 3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3"/>
                <a:gd name="T29" fmla="*/ 41 w 4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3">
                  <a:moveTo>
                    <a:pt x="0" y="33"/>
                  </a:moveTo>
                  <a:lnTo>
                    <a:pt x="9" y="42"/>
                  </a:lnTo>
                  <a:lnTo>
                    <a:pt x="25" y="25"/>
                  </a:lnTo>
                  <a:lnTo>
                    <a:pt x="34" y="25"/>
                  </a:lnTo>
                  <a:lnTo>
                    <a:pt x="34" y="17"/>
                  </a:lnTo>
                  <a:lnTo>
                    <a:pt x="25" y="17"/>
                  </a:lnTo>
                  <a:lnTo>
                    <a:pt x="40" y="10"/>
                  </a:lnTo>
                  <a:lnTo>
                    <a:pt x="34" y="0"/>
                  </a:lnTo>
                  <a:lnTo>
                    <a:pt x="0" y="33"/>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67" name="Freeform 239"/>
            <p:cNvSpPr>
              <a:spLocks/>
            </p:cNvSpPr>
            <p:nvPr>
              <p:custDataLst>
                <p:tags r:id="rId227"/>
              </p:custDataLst>
            </p:nvPr>
          </p:nvSpPr>
          <p:spPr bwMode="auto">
            <a:xfrm>
              <a:off x="1787" y="1908"/>
              <a:ext cx="35" cy="36"/>
            </a:xfrm>
            <a:custGeom>
              <a:avLst/>
              <a:gdLst>
                <a:gd name="T0" fmla="*/ 0 w 41"/>
                <a:gd name="T1" fmla="*/ 33 h 43"/>
                <a:gd name="T2" fmla="*/ 9 w 41"/>
                <a:gd name="T3" fmla="*/ 42 h 43"/>
                <a:gd name="T4" fmla="*/ 25 w 41"/>
                <a:gd name="T5" fmla="*/ 25 h 43"/>
                <a:gd name="T6" fmla="*/ 34 w 41"/>
                <a:gd name="T7" fmla="*/ 25 h 43"/>
                <a:gd name="T8" fmla="*/ 34 w 41"/>
                <a:gd name="T9" fmla="*/ 17 h 43"/>
                <a:gd name="T10" fmla="*/ 25 w 41"/>
                <a:gd name="T11" fmla="*/ 17 h 43"/>
                <a:gd name="T12" fmla="*/ 40 w 41"/>
                <a:gd name="T13" fmla="*/ 10 h 43"/>
                <a:gd name="T14" fmla="*/ 34 w 41"/>
                <a:gd name="T15" fmla="*/ 0 h 43"/>
                <a:gd name="T16" fmla="*/ 0 w 41"/>
                <a:gd name="T17" fmla="*/ 3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3"/>
                <a:gd name="T29" fmla="*/ 41 w 4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3">
                  <a:moveTo>
                    <a:pt x="0" y="33"/>
                  </a:moveTo>
                  <a:lnTo>
                    <a:pt x="9" y="42"/>
                  </a:lnTo>
                  <a:lnTo>
                    <a:pt x="25" y="25"/>
                  </a:lnTo>
                  <a:lnTo>
                    <a:pt x="34" y="25"/>
                  </a:lnTo>
                  <a:lnTo>
                    <a:pt x="34" y="17"/>
                  </a:lnTo>
                  <a:lnTo>
                    <a:pt x="25" y="17"/>
                  </a:lnTo>
                  <a:lnTo>
                    <a:pt x="40" y="10"/>
                  </a:lnTo>
                  <a:lnTo>
                    <a:pt x="34" y="0"/>
                  </a:lnTo>
                  <a:lnTo>
                    <a:pt x="0" y="33"/>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68" name="Freeform 240"/>
            <p:cNvSpPr>
              <a:spLocks/>
            </p:cNvSpPr>
            <p:nvPr>
              <p:custDataLst>
                <p:tags r:id="rId228"/>
              </p:custDataLst>
            </p:nvPr>
          </p:nvSpPr>
          <p:spPr bwMode="auto">
            <a:xfrm>
              <a:off x="2032" y="1992"/>
              <a:ext cx="23" cy="44"/>
            </a:xfrm>
            <a:custGeom>
              <a:avLst/>
              <a:gdLst>
                <a:gd name="T0" fmla="*/ 0 w 26"/>
                <a:gd name="T1" fmla="*/ 0 h 51"/>
                <a:gd name="T2" fmla="*/ 0 w 26"/>
                <a:gd name="T3" fmla="*/ 18 h 51"/>
                <a:gd name="T4" fmla="*/ 8 w 26"/>
                <a:gd name="T5" fmla="*/ 41 h 51"/>
                <a:gd name="T6" fmla="*/ 25 w 26"/>
                <a:gd name="T7" fmla="*/ 50 h 51"/>
                <a:gd name="T8" fmla="*/ 8 w 26"/>
                <a:gd name="T9" fmla="*/ 34 h 51"/>
                <a:gd name="T10" fmla="*/ 16 w 26"/>
                <a:gd name="T11" fmla="*/ 25 h 51"/>
                <a:gd name="T12" fmla="*/ 8 w 26"/>
                <a:gd name="T13" fmla="*/ 18 h 51"/>
                <a:gd name="T14" fmla="*/ 16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1"/>
                <a:gd name="T29" fmla="*/ 26 w 2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1">
                  <a:moveTo>
                    <a:pt x="0" y="0"/>
                  </a:moveTo>
                  <a:lnTo>
                    <a:pt x="0" y="18"/>
                  </a:lnTo>
                  <a:lnTo>
                    <a:pt x="8" y="41"/>
                  </a:lnTo>
                  <a:lnTo>
                    <a:pt x="25" y="50"/>
                  </a:lnTo>
                  <a:lnTo>
                    <a:pt x="8" y="34"/>
                  </a:lnTo>
                  <a:lnTo>
                    <a:pt x="16" y="25"/>
                  </a:lnTo>
                  <a:lnTo>
                    <a:pt x="8" y="18"/>
                  </a:lnTo>
                  <a:lnTo>
                    <a:pt x="16"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69" name="Freeform 241"/>
            <p:cNvSpPr>
              <a:spLocks/>
            </p:cNvSpPr>
            <p:nvPr>
              <p:custDataLst>
                <p:tags r:id="rId229"/>
              </p:custDataLst>
            </p:nvPr>
          </p:nvSpPr>
          <p:spPr bwMode="auto">
            <a:xfrm>
              <a:off x="2032" y="1992"/>
              <a:ext cx="23" cy="44"/>
            </a:xfrm>
            <a:custGeom>
              <a:avLst/>
              <a:gdLst>
                <a:gd name="T0" fmla="*/ 0 w 26"/>
                <a:gd name="T1" fmla="*/ 0 h 51"/>
                <a:gd name="T2" fmla="*/ 0 w 26"/>
                <a:gd name="T3" fmla="*/ 18 h 51"/>
                <a:gd name="T4" fmla="*/ 8 w 26"/>
                <a:gd name="T5" fmla="*/ 41 h 51"/>
                <a:gd name="T6" fmla="*/ 25 w 26"/>
                <a:gd name="T7" fmla="*/ 50 h 51"/>
                <a:gd name="T8" fmla="*/ 8 w 26"/>
                <a:gd name="T9" fmla="*/ 34 h 51"/>
                <a:gd name="T10" fmla="*/ 16 w 26"/>
                <a:gd name="T11" fmla="*/ 25 h 51"/>
                <a:gd name="T12" fmla="*/ 8 w 26"/>
                <a:gd name="T13" fmla="*/ 18 h 51"/>
                <a:gd name="T14" fmla="*/ 16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1"/>
                <a:gd name="T29" fmla="*/ 26 w 2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1">
                  <a:moveTo>
                    <a:pt x="0" y="0"/>
                  </a:moveTo>
                  <a:lnTo>
                    <a:pt x="0" y="18"/>
                  </a:lnTo>
                  <a:lnTo>
                    <a:pt x="8" y="41"/>
                  </a:lnTo>
                  <a:lnTo>
                    <a:pt x="25" y="50"/>
                  </a:lnTo>
                  <a:lnTo>
                    <a:pt x="8" y="34"/>
                  </a:lnTo>
                  <a:lnTo>
                    <a:pt x="16" y="25"/>
                  </a:lnTo>
                  <a:lnTo>
                    <a:pt x="8" y="18"/>
                  </a:lnTo>
                  <a:lnTo>
                    <a:pt x="16" y="0"/>
                  </a:lnTo>
                  <a:lnTo>
                    <a:pt x="0"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70" name="Freeform 242"/>
            <p:cNvSpPr>
              <a:spLocks/>
            </p:cNvSpPr>
            <p:nvPr>
              <p:custDataLst>
                <p:tags r:id="rId230"/>
              </p:custDataLst>
            </p:nvPr>
          </p:nvSpPr>
          <p:spPr bwMode="auto">
            <a:xfrm>
              <a:off x="2080" y="2056"/>
              <a:ext cx="58" cy="42"/>
            </a:xfrm>
            <a:custGeom>
              <a:avLst/>
              <a:gdLst>
                <a:gd name="T0" fmla="*/ 0 w 67"/>
                <a:gd name="T1" fmla="*/ 0 h 49"/>
                <a:gd name="T2" fmla="*/ 9 w 67"/>
                <a:gd name="T3" fmla="*/ 16 h 49"/>
                <a:gd name="T4" fmla="*/ 25 w 67"/>
                <a:gd name="T5" fmla="*/ 25 h 49"/>
                <a:gd name="T6" fmla="*/ 41 w 67"/>
                <a:gd name="T7" fmla="*/ 33 h 49"/>
                <a:gd name="T8" fmla="*/ 41 w 67"/>
                <a:gd name="T9" fmla="*/ 41 h 49"/>
                <a:gd name="T10" fmla="*/ 57 w 67"/>
                <a:gd name="T11" fmla="*/ 48 h 49"/>
                <a:gd name="T12" fmla="*/ 66 w 67"/>
                <a:gd name="T13" fmla="*/ 48 h 49"/>
                <a:gd name="T14" fmla="*/ 34 w 67"/>
                <a:gd name="T15" fmla="*/ 8 h 49"/>
                <a:gd name="T16" fmla="*/ 9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9"/>
                <a:gd name="T32" fmla="*/ 67 w 6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71" name="Freeform 243"/>
            <p:cNvSpPr>
              <a:spLocks/>
            </p:cNvSpPr>
            <p:nvPr>
              <p:custDataLst>
                <p:tags r:id="rId231"/>
              </p:custDataLst>
            </p:nvPr>
          </p:nvSpPr>
          <p:spPr bwMode="auto">
            <a:xfrm>
              <a:off x="2080" y="2056"/>
              <a:ext cx="58" cy="42"/>
            </a:xfrm>
            <a:custGeom>
              <a:avLst/>
              <a:gdLst>
                <a:gd name="T0" fmla="*/ 0 w 67"/>
                <a:gd name="T1" fmla="*/ 0 h 49"/>
                <a:gd name="T2" fmla="*/ 9 w 67"/>
                <a:gd name="T3" fmla="*/ 16 h 49"/>
                <a:gd name="T4" fmla="*/ 25 w 67"/>
                <a:gd name="T5" fmla="*/ 25 h 49"/>
                <a:gd name="T6" fmla="*/ 41 w 67"/>
                <a:gd name="T7" fmla="*/ 33 h 49"/>
                <a:gd name="T8" fmla="*/ 41 w 67"/>
                <a:gd name="T9" fmla="*/ 41 h 49"/>
                <a:gd name="T10" fmla="*/ 57 w 67"/>
                <a:gd name="T11" fmla="*/ 48 h 49"/>
                <a:gd name="T12" fmla="*/ 66 w 67"/>
                <a:gd name="T13" fmla="*/ 48 h 49"/>
                <a:gd name="T14" fmla="*/ 34 w 67"/>
                <a:gd name="T15" fmla="*/ 8 h 49"/>
                <a:gd name="T16" fmla="*/ 9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9"/>
                <a:gd name="T32" fmla="*/ 67 w 6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72" name="Freeform 244"/>
            <p:cNvSpPr>
              <a:spLocks/>
            </p:cNvSpPr>
            <p:nvPr>
              <p:custDataLst>
                <p:tags r:id="rId232"/>
              </p:custDataLst>
            </p:nvPr>
          </p:nvSpPr>
          <p:spPr bwMode="auto">
            <a:xfrm>
              <a:off x="3231" y="1712"/>
              <a:ext cx="120" cy="86"/>
            </a:xfrm>
            <a:custGeom>
              <a:avLst/>
              <a:gdLst>
                <a:gd name="T0" fmla="*/ 0 w 138"/>
                <a:gd name="T1" fmla="*/ 32 h 98"/>
                <a:gd name="T2" fmla="*/ 9 w 138"/>
                <a:gd name="T3" fmla="*/ 41 h 98"/>
                <a:gd name="T4" fmla="*/ 25 w 138"/>
                <a:gd name="T5" fmla="*/ 32 h 98"/>
                <a:gd name="T6" fmla="*/ 34 w 138"/>
                <a:gd name="T7" fmla="*/ 41 h 98"/>
                <a:gd name="T8" fmla="*/ 9 w 138"/>
                <a:gd name="T9" fmla="*/ 56 h 98"/>
                <a:gd name="T10" fmla="*/ 25 w 138"/>
                <a:gd name="T11" fmla="*/ 56 h 98"/>
                <a:gd name="T12" fmla="*/ 34 w 138"/>
                <a:gd name="T13" fmla="*/ 74 h 98"/>
                <a:gd name="T14" fmla="*/ 25 w 138"/>
                <a:gd name="T15" fmla="*/ 81 h 98"/>
                <a:gd name="T16" fmla="*/ 41 w 138"/>
                <a:gd name="T17" fmla="*/ 81 h 98"/>
                <a:gd name="T18" fmla="*/ 74 w 138"/>
                <a:gd name="T19" fmla="*/ 97 h 98"/>
                <a:gd name="T20" fmla="*/ 131 w 138"/>
                <a:gd name="T21" fmla="*/ 65 h 98"/>
                <a:gd name="T22" fmla="*/ 137 w 138"/>
                <a:gd name="T23" fmla="*/ 56 h 98"/>
                <a:gd name="T24" fmla="*/ 137 w 138"/>
                <a:gd name="T25" fmla="*/ 32 h 98"/>
                <a:gd name="T26" fmla="*/ 121 w 138"/>
                <a:gd name="T27" fmla="*/ 24 h 98"/>
                <a:gd name="T28" fmla="*/ 121 w 138"/>
                <a:gd name="T29" fmla="*/ 9 h 98"/>
                <a:gd name="T30" fmla="*/ 114 w 138"/>
                <a:gd name="T31" fmla="*/ 9 h 98"/>
                <a:gd name="T32" fmla="*/ 106 w 138"/>
                <a:gd name="T33" fmla="*/ 0 h 98"/>
                <a:gd name="T34" fmla="*/ 89 w 138"/>
                <a:gd name="T35" fmla="*/ 16 h 98"/>
                <a:gd name="T36" fmla="*/ 81 w 138"/>
                <a:gd name="T37" fmla="*/ 16 h 98"/>
                <a:gd name="T38" fmla="*/ 65 w 138"/>
                <a:gd name="T39" fmla="*/ 16 h 98"/>
                <a:gd name="T40" fmla="*/ 57 w 138"/>
                <a:gd name="T41" fmla="*/ 24 h 98"/>
                <a:gd name="T42" fmla="*/ 57 w 138"/>
                <a:gd name="T43" fmla="*/ 16 h 98"/>
                <a:gd name="T44" fmla="*/ 49 w 138"/>
                <a:gd name="T45" fmla="*/ 32 h 98"/>
                <a:gd name="T46" fmla="*/ 41 w 138"/>
                <a:gd name="T47" fmla="*/ 41 h 98"/>
                <a:gd name="T48" fmla="*/ 41 w 138"/>
                <a:gd name="T49" fmla="*/ 16 h 98"/>
                <a:gd name="T50" fmla="*/ 25 w 138"/>
                <a:gd name="T51" fmla="*/ 9 h 98"/>
                <a:gd name="T52" fmla="*/ 16 w 138"/>
                <a:gd name="T53" fmla="*/ 9 h 98"/>
                <a:gd name="T54" fmla="*/ 16 w 138"/>
                <a:gd name="T55" fmla="*/ 16 h 98"/>
                <a:gd name="T56" fmla="*/ 9 w 138"/>
                <a:gd name="T57" fmla="*/ 16 h 98"/>
                <a:gd name="T58" fmla="*/ 9 w 138"/>
                <a:gd name="T59" fmla="*/ 24 h 98"/>
                <a:gd name="T60" fmla="*/ 0 w 138"/>
                <a:gd name="T61" fmla="*/ 32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
                <a:gd name="T94" fmla="*/ 0 h 98"/>
                <a:gd name="T95" fmla="*/ 138 w 13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 h="98">
                  <a:moveTo>
                    <a:pt x="0" y="32"/>
                  </a:moveTo>
                  <a:lnTo>
                    <a:pt x="9" y="41"/>
                  </a:lnTo>
                  <a:lnTo>
                    <a:pt x="25" y="32"/>
                  </a:lnTo>
                  <a:lnTo>
                    <a:pt x="34" y="41"/>
                  </a:lnTo>
                  <a:lnTo>
                    <a:pt x="9" y="56"/>
                  </a:lnTo>
                  <a:lnTo>
                    <a:pt x="25" y="56"/>
                  </a:lnTo>
                  <a:lnTo>
                    <a:pt x="34" y="74"/>
                  </a:lnTo>
                  <a:lnTo>
                    <a:pt x="25" y="81"/>
                  </a:lnTo>
                  <a:lnTo>
                    <a:pt x="41" y="81"/>
                  </a:lnTo>
                  <a:lnTo>
                    <a:pt x="74" y="97"/>
                  </a:lnTo>
                  <a:lnTo>
                    <a:pt x="131" y="65"/>
                  </a:lnTo>
                  <a:lnTo>
                    <a:pt x="137" y="56"/>
                  </a:lnTo>
                  <a:lnTo>
                    <a:pt x="137" y="32"/>
                  </a:lnTo>
                  <a:lnTo>
                    <a:pt x="121" y="24"/>
                  </a:lnTo>
                  <a:lnTo>
                    <a:pt x="121" y="9"/>
                  </a:lnTo>
                  <a:lnTo>
                    <a:pt x="114" y="9"/>
                  </a:lnTo>
                  <a:lnTo>
                    <a:pt x="106" y="0"/>
                  </a:lnTo>
                  <a:lnTo>
                    <a:pt x="89" y="16"/>
                  </a:lnTo>
                  <a:lnTo>
                    <a:pt x="81" y="16"/>
                  </a:lnTo>
                  <a:lnTo>
                    <a:pt x="65" y="16"/>
                  </a:lnTo>
                  <a:lnTo>
                    <a:pt x="57" y="24"/>
                  </a:lnTo>
                  <a:lnTo>
                    <a:pt x="57" y="16"/>
                  </a:lnTo>
                  <a:lnTo>
                    <a:pt x="49" y="32"/>
                  </a:lnTo>
                  <a:lnTo>
                    <a:pt x="41" y="41"/>
                  </a:lnTo>
                  <a:lnTo>
                    <a:pt x="41" y="16"/>
                  </a:lnTo>
                  <a:lnTo>
                    <a:pt x="25" y="9"/>
                  </a:lnTo>
                  <a:lnTo>
                    <a:pt x="16" y="9"/>
                  </a:lnTo>
                  <a:lnTo>
                    <a:pt x="16" y="16"/>
                  </a:lnTo>
                  <a:lnTo>
                    <a:pt x="9" y="16"/>
                  </a:lnTo>
                  <a:lnTo>
                    <a:pt x="9" y="24"/>
                  </a:lnTo>
                  <a:lnTo>
                    <a:pt x="0" y="32"/>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73" name="Freeform 245"/>
            <p:cNvSpPr>
              <a:spLocks/>
            </p:cNvSpPr>
            <p:nvPr>
              <p:custDataLst>
                <p:tags r:id="rId233"/>
              </p:custDataLst>
            </p:nvPr>
          </p:nvSpPr>
          <p:spPr bwMode="auto">
            <a:xfrm>
              <a:off x="3982" y="2840"/>
              <a:ext cx="77" cy="155"/>
            </a:xfrm>
            <a:custGeom>
              <a:avLst/>
              <a:gdLst>
                <a:gd name="T0" fmla="*/ 0 w 90"/>
                <a:gd name="T1" fmla="*/ 129 h 180"/>
                <a:gd name="T2" fmla="*/ 9 w 90"/>
                <a:gd name="T3" fmla="*/ 163 h 180"/>
                <a:gd name="T4" fmla="*/ 17 w 90"/>
                <a:gd name="T5" fmla="*/ 179 h 180"/>
                <a:gd name="T6" fmla="*/ 40 w 90"/>
                <a:gd name="T7" fmla="*/ 179 h 180"/>
                <a:gd name="T8" fmla="*/ 49 w 90"/>
                <a:gd name="T9" fmla="*/ 170 h 180"/>
                <a:gd name="T10" fmla="*/ 74 w 90"/>
                <a:gd name="T11" fmla="*/ 80 h 180"/>
                <a:gd name="T12" fmla="*/ 82 w 90"/>
                <a:gd name="T13" fmla="*/ 40 h 180"/>
                <a:gd name="T14" fmla="*/ 89 w 90"/>
                <a:gd name="T15" fmla="*/ 49 h 180"/>
                <a:gd name="T16" fmla="*/ 89 w 90"/>
                <a:gd name="T17" fmla="*/ 40 h 180"/>
                <a:gd name="T18" fmla="*/ 82 w 90"/>
                <a:gd name="T19" fmla="*/ 8 h 180"/>
                <a:gd name="T20" fmla="*/ 74 w 90"/>
                <a:gd name="T21" fmla="*/ 0 h 180"/>
                <a:gd name="T22" fmla="*/ 65 w 90"/>
                <a:gd name="T23" fmla="*/ 17 h 180"/>
                <a:gd name="T24" fmla="*/ 57 w 90"/>
                <a:gd name="T25" fmla="*/ 17 h 180"/>
                <a:gd name="T26" fmla="*/ 57 w 90"/>
                <a:gd name="T27" fmla="*/ 32 h 180"/>
                <a:gd name="T28" fmla="*/ 17 w 90"/>
                <a:gd name="T29" fmla="*/ 57 h 180"/>
                <a:gd name="T30" fmla="*/ 9 w 90"/>
                <a:gd name="T31" fmla="*/ 73 h 180"/>
                <a:gd name="T32" fmla="*/ 17 w 90"/>
                <a:gd name="T33" fmla="*/ 105 h 180"/>
                <a:gd name="T34" fmla="*/ 0 w 90"/>
                <a:gd name="T35" fmla="*/ 129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80"/>
                <a:gd name="T56" fmla="*/ 90 w 90"/>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80">
                  <a:moveTo>
                    <a:pt x="0" y="129"/>
                  </a:moveTo>
                  <a:lnTo>
                    <a:pt x="9" y="163"/>
                  </a:lnTo>
                  <a:lnTo>
                    <a:pt x="17" y="179"/>
                  </a:lnTo>
                  <a:lnTo>
                    <a:pt x="40" y="179"/>
                  </a:lnTo>
                  <a:lnTo>
                    <a:pt x="49" y="170"/>
                  </a:lnTo>
                  <a:lnTo>
                    <a:pt x="74" y="80"/>
                  </a:lnTo>
                  <a:lnTo>
                    <a:pt x="82" y="40"/>
                  </a:lnTo>
                  <a:lnTo>
                    <a:pt x="89" y="49"/>
                  </a:lnTo>
                  <a:lnTo>
                    <a:pt x="89" y="40"/>
                  </a:lnTo>
                  <a:lnTo>
                    <a:pt x="82" y="8"/>
                  </a:lnTo>
                  <a:lnTo>
                    <a:pt x="74" y="0"/>
                  </a:lnTo>
                  <a:lnTo>
                    <a:pt x="65" y="17"/>
                  </a:lnTo>
                  <a:lnTo>
                    <a:pt x="57" y="17"/>
                  </a:lnTo>
                  <a:lnTo>
                    <a:pt x="57" y="32"/>
                  </a:lnTo>
                  <a:lnTo>
                    <a:pt x="17" y="57"/>
                  </a:lnTo>
                  <a:lnTo>
                    <a:pt x="9" y="73"/>
                  </a:lnTo>
                  <a:lnTo>
                    <a:pt x="17" y="105"/>
                  </a:lnTo>
                  <a:lnTo>
                    <a:pt x="0" y="129"/>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74" name="Freeform 246"/>
            <p:cNvSpPr>
              <a:spLocks/>
            </p:cNvSpPr>
            <p:nvPr>
              <p:custDataLst>
                <p:tags r:id="rId234"/>
              </p:custDataLst>
            </p:nvPr>
          </p:nvSpPr>
          <p:spPr bwMode="auto">
            <a:xfrm>
              <a:off x="4577" y="2684"/>
              <a:ext cx="15" cy="16"/>
            </a:xfrm>
            <a:custGeom>
              <a:avLst/>
              <a:gdLst>
                <a:gd name="T0" fmla="*/ 0 w 17"/>
                <a:gd name="T1" fmla="*/ 9 h 18"/>
                <a:gd name="T2" fmla="*/ 16 w 17"/>
                <a:gd name="T3" fmla="*/ 17 h 18"/>
                <a:gd name="T4" fmla="*/ 0 w 17"/>
                <a:gd name="T5" fmla="*/ 0 h 18"/>
                <a:gd name="T6" fmla="*/ 0 w 17"/>
                <a:gd name="T7" fmla="*/ 9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17"/>
                  </a:lnTo>
                  <a:lnTo>
                    <a:pt x="0" y="0"/>
                  </a:lnTo>
                  <a:lnTo>
                    <a:pt x="0" y="9"/>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75" name="Freeform 247"/>
            <p:cNvSpPr>
              <a:spLocks/>
            </p:cNvSpPr>
            <p:nvPr>
              <p:custDataLst>
                <p:tags r:id="rId235"/>
              </p:custDataLst>
            </p:nvPr>
          </p:nvSpPr>
          <p:spPr bwMode="auto">
            <a:xfrm>
              <a:off x="4577" y="2684"/>
              <a:ext cx="15" cy="16"/>
            </a:xfrm>
            <a:custGeom>
              <a:avLst/>
              <a:gdLst>
                <a:gd name="T0" fmla="*/ 0 w 17"/>
                <a:gd name="T1" fmla="*/ 9 h 18"/>
                <a:gd name="T2" fmla="*/ 16 w 17"/>
                <a:gd name="T3" fmla="*/ 17 h 18"/>
                <a:gd name="T4" fmla="*/ 0 w 17"/>
                <a:gd name="T5" fmla="*/ 0 h 18"/>
                <a:gd name="T6" fmla="*/ 0 w 17"/>
                <a:gd name="T7" fmla="*/ 9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17"/>
                  </a:lnTo>
                  <a:lnTo>
                    <a:pt x="0" y="0"/>
                  </a:lnTo>
                  <a:lnTo>
                    <a:pt x="0" y="9"/>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76" name="Freeform 248"/>
            <p:cNvSpPr>
              <a:spLocks/>
            </p:cNvSpPr>
            <p:nvPr>
              <p:custDataLst>
                <p:tags r:id="rId236"/>
              </p:custDataLst>
            </p:nvPr>
          </p:nvSpPr>
          <p:spPr bwMode="auto">
            <a:xfrm>
              <a:off x="4592" y="2714"/>
              <a:ext cx="15" cy="15"/>
            </a:xfrm>
            <a:custGeom>
              <a:avLst/>
              <a:gdLst>
                <a:gd name="T0" fmla="*/ 0 w 17"/>
                <a:gd name="T1" fmla="*/ 0 h 17"/>
                <a:gd name="T2" fmla="*/ 16 w 17"/>
                <a:gd name="T3" fmla="*/ 16 h 17"/>
                <a:gd name="T4" fmla="*/ 16 w 17"/>
                <a:gd name="T5" fmla="*/ 7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7"/>
                  </a:lnTo>
                  <a:lnTo>
                    <a:pt x="16"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77" name="Freeform 249"/>
            <p:cNvSpPr>
              <a:spLocks/>
            </p:cNvSpPr>
            <p:nvPr>
              <p:custDataLst>
                <p:tags r:id="rId237"/>
              </p:custDataLst>
            </p:nvPr>
          </p:nvSpPr>
          <p:spPr bwMode="auto">
            <a:xfrm>
              <a:off x="4592" y="2714"/>
              <a:ext cx="15" cy="15"/>
            </a:xfrm>
            <a:custGeom>
              <a:avLst/>
              <a:gdLst>
                <a:gd name="T0" fmla="*/ 0 w 17"/>
                <a:gd name="T1" fmla="*/ 0 h 17"/>
                <a:gd name="T2" fmla="*/ 16 w 17"/>
                <a:gd name="T3" fmla="*/ 16 h 17"/>
                <a:gd name="T4" fmla="*/ 16 w 17"/>
                <a:gd name="T5" fmla="*/ 7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7"/>
                  </a:lnTo>
                  <a:lnTo>
                    <a:pt x="16" y="0"/>
                  </a:lnTo>
                  <a:lnTo>
                    <a:pt x="0"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78" name="Freeform 250"/>
            <p:cNvSpPr>
              <a:spLocks/>
            </p:cNvSpPr>
            <p:nvPr>
              <p:custDataLst>
                <p:tags r:id="rId238"/>
              </p:custDataLst>
            </p:nvPr>
          </p:nvSpPr>
          <p:spPr bwMode="auto">
            <a:xfrm>
              <a:off x="4382" y="2594"/>
              <a:ext cx="29" cy="43"/>
            </a:xfrm>
            <a:custGeom>
              <a:avLst/>
              <a:gdLst>
                <a:gd name="T0" fmla="*/ 0 w 34"/>
                <a:gd name="T1" fmla="*/ 25 h 50"/>
                <a:gd name="T2" fmla="*/ 9 w 34"/>
                <a:gd name="T3" fmla="*/ 49 h 50"/>
                <a:gd name="T4" fmla="*/ 24 w 34"/>
                <a:gd name="T5" fmla="*/ 49 h 50"/>
                <a:gd name="T6" fmla="*/ 33 w 34"/>
                <a:gd name="T7" fmla="*/ 34 h 50"/>
                <a:gd name="T8" fmla="*/ 15 w 34"/>
                <a:gd name="T9" fmla="*/ 9 h 50"/>
                <a:gd name="T10" fmla="*/ 9 w 34"/>
                <a:gd name="T11" fmla="*/ 0 h 50"/>
                <a:gd name="T12" fmla="*/ 0 w 34"/>
                <a:gd name="T13" fmla="*/ 25 h 50"/>
                <a:gd name="T14" fmla="*/ 0 60000 65536"/>
                <a:gd name="T15" fmla="*/ 0 60000 65536"/>
                <a:gd name="T16" fmla="*/ 0 60000 65536"/>
                <a:gd name="T17" fmla="*/ 0 60000 65536"/>
                <a:gd name="T18" fmla="*/ 0 60000 65536"/>
                <a:gd name="T19" fmla="*/ 0 60000 65536"/>
                <a:gd name="T20" fmla="*/ 0 60000 65536"/>
                <a:gd name="T21" fmla="*/ 0 w 34"/>
                <a:gd name="T22" fmla="*/ 0 h 50"/>
                <a:gd name="T23" fmla="*/ 34 w 3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0">
                  <a:moveTo>
                    <a:pt x="0" y="25"/>
                  </a:moveTo>
                  <a:lnTo>
                    <a:pt x="9" y="49"/>
                  </a:lnTo>
                  <a:lnTo>
                    <a:pt x="24" y="49"/>
                  </a:lnTo>
                  <a:lnTo>
                    <a:pt x="33" y="34"/>
                  </a:lnTo>
                  <a:lnTo>
                    <a:pt x="15" y="9"/>
                  </a:lnTo>
                  <a:lnTo>
                    <a:pt x="9" y="0"/>
                  </a:lnTo>
                  <a:lnTo>
                    <a:pt x="0"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79" name="Freeform 251"/>
            <p:cNvSpPr>
              <a:spLocks/>
            </p:cNvSpPr>
            <p:nvPr>
              <p:custDataLst>
                <p:tags r:id="rId239"/>
              </p:custDataLst>
            </p:nvPr>
          </p:nvSpPr>
          <p:spPr bwMode="auto">
            <a:xfrm>
              <a:off x="4703" y="2484"/>
              <a:ext cx="31" cy="20"/>
            </a:xfrm>
            <a:custGeom>
              <a:avLst/>
              <a:gdLst>
                <a:gd name="T0" fmla="*/ 0 w 35"/>
                <a:gd name="T1" fmla="*/ 6 h 24"/>
                <a:gd name="T2" fmla="*/ 0 w 35"/>
                <a:gd name="T3" fmla="*/ 16 h 24"/>
                <a:gd name="T4" fmla="*/ 17 w 35"/>
                <a:gd name="T5" fmla="*/ 23 h 24"/>
                <a:gd name="T6" fmla="*/ 24 w 35"/>
                <a:gd name="T7" fmla="*/ 16 h 24"/>
                <a:gd name="T8" fmla="*/ 34 w 35"/>
                <a:gd name="T9" fmla="*/ 0 h 24"/>
                <a:gd name="T10" fmla="*/ 9 w 35"/>
                <a:gd name="T11" fmla="*/ 0 h 24"/>
                <a:gd name="T12" fmla="*/ 0 w 35"/>
                <a:gd name="T13" fmla="*/ 6 h 24"/>
                <a:gd name="T14" fmla="*/ 0 60000 65536"/>
                <a:gd name="T15" fmla="*/ 0 60000 65536"/>
                <a:gd name="T16" fmla="*/ 0 60000 65536"/>
                <a:gd name="T17" fmla="*/ 0 60000 65536"/>
                <a:gd name="T18" fmla="*/ 0 60000 65536"/>
                <a:gd name="T19" fmla="*/ 0 60000 65536"/>
                <a:gd name="T20" fmla="*/ 0 60000 65536"/>
                <a:gd name="T21" fmla="*/ 0 w 35"/>
                <a:gd name="T22" fmla="*/ 0 h 24"/>
                <a:gd name="T23" fmla="*/ 35 w 3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4">
                  <a:moveTo>
                    <a:pt x="0" y="6"/>
                  </a:moveTo>
                  <a:lnTo>
                    <a:pt x="0" y="16"/>
                  </a:lnTo>
                  <a:lnTo>
                    <a:pt x="17" y="23"/>
                  </a:lnTo>
                  <a:lnTo>
                    <a:pt x="24" y="16"/>
                  </a:lnTo>
                  <a:lnTo>
                    <a:pt x="34" y="0"/>
                  </a:lnTo>
                  <a:lnTo>
                    <a:pt x="9" y="0"/>
                  </a:lnTo>
                  <a:lnTo>
                    <a:pt x="0" y="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80" name="Freeform 252"/>
            <p:cNvSpPr>
              <a:spLocks/>
            </p:cNvSpPr>
            <p:nvPr>
              <p:custDataLst>
                <p:tags r:id="rId240"/>
              </p:custDataLst>
            </p:nvPr>
          </p:nvSpPr>
          <p:spPr bwMode="auto">
            <a:xfrm>
              <a:off x="4831" y="2419"/>
              <a:ext cx="21" cy="35"/>
            </a:xfrm>
            <a:custGeom>
              <a:avLst/>
              <a:gdLst>
                <a:gd name="T0" fmla="*/ 0 w 26"/>
                <a:gd name="T1" fmla="*/ 25 h 41"/>
                <a:gd name="T2" fmla="*/ 0 w 26"/>
                <a:gd name="T3" fmla="*/ 33 h 41"/>
                <a:gd name="T4" fmla="*/ 8 w 26"/>
                <a:gd name="T5" fmla="*/ 40 h 41"/>
                <a:gd name="T6" fmla="*/ 25 w 26"/>
                <a:gd name="T7" fmla="*/ 0 h 41"/>
                <a:gd name="T8" fmla="*/ 17 w 26"/>
                <a:gd name="T9" fmla="*/ 0 h 41"/>
                <a:gd name="T10" fmla="*/ 0 w 26"/>
                <a:gd name="T11" fmla="*/ 25 h 41"/>
                <a:gd name="T12" fmla="*/ 0 60000 65536"/>
                <a:gd name="T13" fmla="*/ 0 60000 65536"/>
                <a:gd name="T14" fmla="*/ 0 60000 65536"/>
                <a:gd name="T15" fmla="*/ 0 60000 65536"/>
                <a:gd name="T16" fmla="*/ 0 60000 65536"/>
                <a:gd name="T17" fmla="*/ 0 60000 65536"/>
                <a:gd name="T18" fmla="*/ 0 w 26"/>
                <a:gd name="T19" fmla="*/ 0 h 41"/>
                <a:gd name="T20" fmla="*/ 26 w 2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6" h="41">
                  <a:moveTo>
                    <a:pt x="0" y="25"/>
                  </a:moveTo>
                  <a:lnTo>
                    <a:pt x="0" y="33"/>
                  </a:lnTo>
                  <a:lnTo>
                    <a:pt x="8" y="40"/>
                  </a:lnTo>
                  <a:lnTo>
                    <a:pt x="25" y="0"/>
                  </a:lnTo>
                  <a:lnTo>
                    <a:pt x="17" y="0"/>
                  </a:lnTo>
                  <a:lnTo>
                    <a:pt x="0"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81" name="Freeform 253"/>
            <p:cNvSpPr>
              <a:spLocks/>
            </p:cNvSpPr>
            <p:nvPr>
              <p:custDataLst>
                <p:tags r:id="rId241"/>
              </p:custDataLst>
            </p:nvPr>
          </p:nvSpPr>
          <p:spPr bwMode="auto">
            <a:xfrm>
              <a:off x="4937" y="2308"/>
              <a:ext cx="28" cy="42"/>
            </a:xfrm>
            <a:custGeom>
              <a:avLst/>
              <a:gdLst>
                <a:gd name="T0" fmla="*/ 0 w 33"/>
                <a:gd name="T1" fmla="*/ 7 h 49"/>
                <a:gd name="T2" fmla="*/ 0 w 33"/>
                <a:gd name="T3" fmla="*/ 17 h 49"/>
                <a:gd name="T4" fmla="*/ 7 w 33"/>
                <a:gd name="T5" fmla="*/ 17 h 49"/>
                <a:gd name="T6" fmla="*/ 7 w 33"/>
                <a:gd name="T7" fmla="*/ 41 h 49"/>
                <a:gd name="T8" fmla="*/ 16 w 33"/>
                <a:gd name="T9" fmla="*/ 48 h 49"/>
                <a:gd name="T10" fmla="*/ 22 w 33"/>
                <a:gd name="T11" fmla="*/ 41 h 49"/>
                <a:gd name="T12" fmla="*/ 32 w 33"/>
                <a:gd name="T13" fmla="*/ 17 h 49"/>
                <a:gd name="T14" fmla="*/ 22 w 33"/>
                <a:gd name="T15" fmla="*/ 7 h 49"/>
                <a:gd name="T16" fmla="*/ 7 w 33"/>
                <a:gd name="T17" fmla="*/ 0 h 49"/>
                <a:gd name="T18" fmla="*/ 0 w 33"/>
                <a:gd name="T19" fmla="*/ 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49"/>
                <a:gd name="T32" fmla="*/ 33 w 3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49">
                  <a:moveTo>
                    <a:pt x="0" y="7"/>
                  </a:moveTo>
                  <a:lnTo>
                    <a:pt x="0" y="17"/>
                  </a:lnTo>
                  <a:lnTo>
                    <a:pt x="7" y="17"/>
                  </a:lnTo>
                  <a:lnTo>
                    <a:pt x="7" y="41"/>
                  </a:lnTo>
                  <a:lnTo>
                    <a:pt x="16" y="48"/>
                  </a:lnTo>
                  <a:lnTo>
                    <a:pt x="22" y="41"/>
                  </a:lnTo>
                  <a:lnTo>
                    <a:pt x="32" y="17"/>
                  </a:lnTo>
                  <a:lnTo>
                    <a:pt x="22" y="7"/>
                  </a:lnTo>
                  <a:lnTo>
                    <a:pt x="7" y="0"/>
                  </a:lnTo>
                  <a:lnTo>
                    <a:pt x="0" y="7"/>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82" name="Freeform 254"/>
            <p:cNvSpPr>
              <a:spLocks/>
            </p:cNvSpPr>
            <p:nvPr>
              <p:custDataLst>
                <p:tags r:id="rId242"/>
              </p:custDataLst>
            </p:nvPr>
          </p:nvSpPr>
          <p:spPr bwMode="auto">
            <a:xfrm>
              <a:off x="4963" y="2308"/>
              <a:ext cx="30" cy="16"/>
            </a:xfrm>
            <a:custGeom>
              <a:avLst/>
              <a:gdLst>
                <a:gd name="T0" fmla="*/ 0 w 33"/>
                <a:gd name="T1" fmla="*/ 7 h 18"/>
                <a:gd name="T2" fmla="*/ 0 w 33"/>
                <a:gd name="T3" fmla="*/ 17 h 18"/>
                <a:gd name="T4" fmla="*/ 9 w 33"/>
                <a:gd name="T5" fmla="*/ 17 h 18"/>
                <a:gd name="T6" fmla="*/ 15 w 33"/>
                <a:gd name="T7" fmla="*/ 7 h 18"/>
                <a:gd name="T8" fmla="*/ 24 w 33"/>
                <a:gd name="T9" fmla="*/ 7 h 18"/>
                <a:gd name="T10" fmla="*/ 32 w 33"/>
                <a:gd name="T11" fmla="*/ 0 h 18"/>
                <a:gd name="T12" fmla="*/ 15 w 33"/>
                <a:gd name="T13" fmla="*/ 0 h 18"/>
                <a:gd name="T14" fmla="*/ 0 w 33"/>
                <a:gd name="T15" fmla="*/ 7 h 1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8"/>
                <a:gd name="T26" fmla="*/ 33 w 33"/>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8">
                  <a:moveTo>
                    <a:pt x="0" y="7"/>
                  </a:moveTo>
                  <a:lnTo>
                    <a:pt x="0" y="17"/>
                  </a:lnTo>
                  <a:lnTo>
                    <a:pt x="9" y="17"/>
                  </a:lnTo>
                  <a:lnTo>
                    <a:pt x="15" y="7"/>
                  </a:lnTo>
                  <a:lnTo>
                    <a:pt x="24" y="7"/>
                  </a:lnTo>
                  <a:lnTo>
                    <a:pt x="32" y="0"/>
                  </a:lnTo>
                  <a:lnTo>
                    <a:pt x="15" y="0"/>
                  </a:lnTo>
                  <a:lnTo>
                    <a:pt x="0" y="7"/>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83" name="Freeform 255"/>
            <p:cNvSpPr>
              <a:spLocks/>
            </p:cNvSpPr>
            <p:nvPr>
              <p:custDataLst>
                <p:tags r:id="rId243"/>
              </p:custDataLst>
            </p:nvPr>
          </p:nvSpPr>
          <p:spPr bwMode="auto">
            <a:xfrm>
              <a:off x="4950" y="2202"/>
              <a:ext cx="120" cy="113"/>
            </a:xfrm>
            <a:custGeom>
              <a:avLst/>
              <a:gdLst>
                <a:gd name="T0" fmla="*/ 0 w 138"/>
                <a:gd name="T1" fmla="*/ 114 h 130"/>
                <a:gd name="T2" fmla="*/ 0 w 138"/>
                <a:gd name="T3" fmla="*/ 122 h 130"/>
                <a:gd name="T4" fmla="*/ 16 w 138"/>
                <a:gd name="T5" fmla="*/ 122 h 130"/>
                <a:gd name="T6" fmla="*/ 48 w 138"/>
                <a:gd name="T7" fmla="*/ 105 h 130"/>
                <a:gd name="T8" fmla="*/ 56 w 138"/>
                <a:gd name="T9" fmla="*/ 114 h 130"/>
                <a:gd name="T10" fmla="*/ 56 w 138"/>
                <a:gd name="T11" fmla="*/ 122 h 130"/>
                <a:gd name="T12" fmla="*/ 65 w 138"/>
                <a:gd name="T13" fmla="*/ 129 h 130"/>
                <a:gd name="T14" fmla="*/ 72 w 138"/>
                <a:gd name="T15" fmla="*/ 114 h 130"/>
                <a:gd name="T16" fmla="*/ 72 w 138"/>
                <a:gd name="T17" fmla="*/ 105 h 130"/>
                <a:gd name="T18" fmla="*/ 80 w 138"/>
                <a:gd name="T19" fmla="*/ 114 h 130"/>
                <a:gd name="T20" fmla="*/ 88 w 138"/>
                <a:gd name="T21" fmla="*/ 114 h 130"/>
                <a:gd name="T22" fmla="*/ 97 w 138"/>
                <a:gd name="T23" fmla="*/ 105 h 130"/>
                <a:gd name="T24" fmla="*/ 105 w 138"/>
                <a:gd name="T25" fmla="*/ 114 h 130"/>
                <a:gd name="T26" fmla="*/ 105 w 138"/>
                <a:gd name="T27" fmla="*/ 105 h 130"/>
                <a:gd name="T28" fmla="*/ 112 w 138"/>
                <a:gd name="T29" fmla="*/ 97 h 130"/>
                <a:gd name="T30" fmla="*/ 112 w 138"/>
                <a:gd name="T31" fmla="*/ 105 h 130"/>
                <a:gd name="T32" fmla="*/ 121 w 138"/>
                <a:gd name="T33" fmla="*/ 105 h 130"/>
                <a:gd name="T34" fmla="*/ 130 w 138"/>
                <a:gd name="T35" fmla="*/ 97 h 130"/>
                <a:gd name="T36" fmla="*/ 130 w 138"/>
                <a:gd name="T37" fmla="*/ 57 h 130"/>
                <a:gd name="T38" fmla="*/ 137 w 138"/>
                <a:gd name="T39" fmla="*/ 57 h 130"/>
                <a:gd name="T40" fmla="*/ 137 w 138"/>
                <a:gd name="T41" fmla="*/ 8 h 130"/>
                <a:gd name="T42" fmla="*/ 130 w 138"/>
                <a:gd name="T43" fmla="*/ 0 h 130"/>
                <a:gd name="T44" fmla="*/ 130 w 138"/>
                <a:gd name="T45" fmla="*/ 8 h 130"/>
                <a:gd name="T46" fmla="*/ 121 w 138"/>
                <a:gd name="T47" fmla="*/ 8 h 130"/>
                <a:gd name="T48" fmla="*/ 112 w 138"/>
                <a:gd name="T49" fmla="*/ 40 h 130"/>
                <a:gd name="T50" fmla="*/ 97 w 138"/>
                <a:gd name="T51" fmla="*/ 65 h 130"/>
                <a:gd name="T52" fmla="*/ 80 w 138"/>
                <a:gd name="T53" fmla="*/ 82 h 130"/>
                <a:gd name="T54" fmla="*/ 80 w 138"/>
                <a:gd name="T55" fmla="*/ 65 h 130"/>
                <a:gd name="T56" fmla="*/ 72 w 138"/>
                <a:gd name="T57" fmla="*/ 73 h 130"/>
                <a:gd name="T58" fmla="*/ 65 w 138"/>
                <a:gd name="T59" fmla="*/ 97 h 130"/>
                <a:gd name="T60" fmla="*/ 56 w 138"/>
                <a:gd name="T61" fmla="*/ 97 h 130"/>
                <a:gd name="T62" fmla="*/ 25 w 138"/>
                <a:gd name="T63" fmla="*/ 97 h 130"/>
                <a:gd name="T64" fmla="*/ 0 w 138"/>
                <a:gd name="T65" fmla="*/ 114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0"/>
                <a:gd name="T101" fmla="*/ 138 w 138"/>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0">
                  <a:moveTo>
                    <a:pt x="0" y="114"/>
                  </a:moveTo>
                  <a:lnTo>
                    <a:pt x="0" y="122"/>
                  </a:lnTo>
                  <a:lnTo>
                    <a:pt x="16" y="122"/>
                  </a:lnTo>
                  <a:lnTo>
                    <a:pt x="48" y="105"/>
                  </a:lnTo>
                  <a:lnTo>
                    <a:pt x="56" y="114"/>
                  </a:lnTo>
                  <a:lnTo>
                    <a:pt x="56" y="122"/>
                  </a:lnTo>
                  <a:lnTo>
                    <a:pt x="65" y="129"/>
                  </a:lnTo>
                  <a:lnTo>
                    <a:pt x="72" y="114"/>
                  </a:lnTo>
                  <a:lnTo>
                    <a:pt x="72" y="105"/>
                  </a:lnTo>
                  <a:lnTo>
                    <a:pt x="80" y="114"/>
                  </a:lnTo>
                  <a:lnTo>
                    <a:pt x="88" y="114"/>
                  </a:lnTo>
                  <a:lnTo>
                    <a:pt x="97" y="105"/>
                  </a:lnTo>
                  <a:lnTo>
                    <a:pt x="105" y="114"/>
                  </a:lnTo>
                  <a:lnTo>
                    <a:pt x="105" y="105"/>
                  </a:lnTo>
                  <a:lnTo>
                    <a:pt x="112" y="97"/>
                  </a:lnTo>
                  <a:lnTo>
                    <a:pt x="112" y="105"/>
                  </a:lnTo>
                  <a:lnTo>
                    <a:pt x="121" y="105"/>
                  </a:lnTo>
                  <a:lnTo>
                    <a:pt x="130" y="97"/>
                  </a:lnTo>
                  <a:lnTo>
                    <a:pt x="130" y="57"/>
                  </a:lnTo>
                  <a:lnTo>
                    <a:pt x="137" y="57"/>
                  </a:lnTo>
                  <a:lnTo>
                    <a:pt x="137" y="8"/>
                  </a:lnTo>
                  <a:lnTo>
                    <a:pt x="130" y="0"/>
                  </a:lnTo>
                  <a:lnTo>
                    <a:pt x="130" y="8"/>
                  </a:lnTo>
                  <a:lnTo>
                    <a:pt x="121" y="8"/>
                  </a:lnTo>
                  <a:lnTo>
                    <a:pt x="112" y="40"/>
                  </a:lnTo>
                  <a:lnTo>
                    <a:pt x="97" y="65"/>
                  </a:lnTo>
                  <a:lnTo>
                    <a:pt x="80" y="82"/>
                  </a:lnTo>
                  <a:lnTo>
                    <a:pt x="80" y="65"/>
                  </a:lnTo>
                  <a:lnTo>
                    <a:pt x="72" y="73"/>
                  </a:lnTo>
                  <a:lnTo>
                    <a:pt x="65" y="97"/>
                  </a:lnTo>
                  <a:lnTo>
                    <a:pt x="56" y="97"/>
                  </a:lnTo>
                  <a:lnTo>
                    <a:pt x="25" y="97"/>
                  </a:lnTo>
                  <a:lnTo>
                    <a:pt x="0" y="114"/>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84" name="Freeform 256"/>
            <p:cNvSpPr>
              <a:spLocks/>
            </p:cNvSpPr>
            <p:nvPr>
              <p:custDataLst>
                <p:tags r:id="rId244"/>
              </p:custDataLst>
            </p:nvPr>
          </p:nvSpPr>
          <p:spPr bwMode="auto">
            <a:xfrm>
              <a:off x="5047" y="2140"/>
              <a:ext cx="71" cy="64"/>
            </a:xfrm>
            <a:custGeom>
              <a:avLst/>
              <a:gdLst>
                <a:gd name="T0" fmla="*/ 0 w 82"/>
                <a:gd name="T1" fmla="*/ 56 h 74"/>
                <a:gd name="T2" fmla="*/ 0 w 82"/>
                <a:gd name="T3" fmla="*/ 73 h 74"/>
                <a:gd name="T4" fmla="*/ 18 w 82"/>
                <a:gd name="T5" fmla="*/ 65 h 74"/>
                <a:gd name="T6" fmla="*/ 9 w 82"/>
                <a:gd name="T7" fmla="*/ 65 h 74"/>
                <a:gd name="T8" fmla="*/ 9 w 82"/>
                <a:gd name="T9" fmla="*/ 56 h 74"/>
                <a:gd name="T10" fmla="*/ 25 w 82"/>
                <a:gd name="T11" fmla="*/ 56 h 74"/>
                <a:gd name="T12" fmla="*/ 50 w 82"/>
                <a:gd name="T13" fmla="*/ 65 h 74"/>
                <a:gd name="T14" fmla="*/ 58 w 82"/>
                <a:gd name="T15" fmla="*/ 50 h 74"/>
                <a:gd name="T16" fmla="*/ 65 w 82"/>
                <a:gd name="T17" fmla="*/ 50 h 74"/>
                <a:gd name="T18" fmla="*/ 81 w 82"/>
                <a:gd name="T19" fmla="*/ 41 h 74"/>
                <a:gd name="T20" fmla="*/ 75 w 82"/>
                <a:gd name="T21" fmla="*/ 41 h 74"/>
                <a:gd name="T22" fmla="*/ 65 w 82"/>
                <a:gd name="T23" fmla="*/ 31 h 74"/>
                <a:gd name="T24" fmla="*/ 75 w 82"/>
                <a:gd name="T25" fmla="*/ 25 h 74"/>
                <a:gd name="T26" fmla="*/ 65 w 82"/>
                <a:gd name="T27" fmla="*/ 31 h 74"/>
                <a:gd name="T28" fmla="*/ 50 w 82"/>
                <a:gd name="T29" fmla="*/ 25 h 74"/>
                <a:gd name="T30" fmla="*/ 25 w 82"/>
                <a:gd name="T31" fmla="*/ 0 h 74"/>
                <a:gd name="T32" fmla="*/ 25 w 82"/>
                <a:gd name="T33" fmla="*/ 9 h 74"/>
                <a:gd name="T34" fmla="*/ 25 w 82"/>
                <a:gd name="T35" fmla="*/ 16 h 74"/>
                <a:gd name="T36" fmla="*/ 18 w 82"/>
                <a:gd name="T37" fmla="*/ 50 h 74"/>
                <a:gd name="T38" fmla="*/ 9 w 82"/>
                <a:gd name="T39" fmla="*/ 41 h 74"/>
                <a:gd name="T40" fmla="*/ 9 w 82"/>
                <a:gd name="T41" fmla="*/ 50 h 74"/>
                <a:gd name="T42" fmla="*/ 0 w 82"/>
                <a:gd name="T43" fmla="*/ 56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74"/>
                <a:gd name="T68" fmla="*/ 82 w 82"/>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74">
                  <a:moveTo>
                    <a:pt x="0" y="56"/>
                  </a:moveTo>
                  <a:lnTo>
                    <a:pt x="0" y="73"/>
                  </a:lnTo>
                  <a:lnTo>
                    <a:pt x="18" y="65"/>
                  </a:lnTo>
                  <a:lnTo>
                    <a:pt x="9" y="65"/>
                  </a:lnTo>
                  <a:lnTo>
                    <a:pt x="9" y="56"/>
                  </a:lnTo>
                  <a:lnTo>
                    <a:pt x="25" y="56"/>
                  </a:lnTo>
                  <a:lnTo>
                    <a:pt x="50" y="65"/>
                  </a:lnTo>
                  <a:lnTo>
                    <a:pt x="58" y="50"/>
                  </a:lnTo>
                  <a:lnTo>
                    <a:pt x="65" y="50"/>
                  </a:lnTo>
                  <a:lnTo>
                    <a:pt x="81" y="41"/>
                  </a:lnTo>
                  <a:lnTo>
                    <a:pt x="75" y="41"/>
                  </a:lnTo>
                  <a:lnTo>
                    <a:pt x="65" y="31"/>
                  </a:lnTo>
                  <a:lnTo>
                    <a:pt x="75" y="25"/>
                  </a:lnTo>
                  <a:lnTo>
                    <a:pt x="65" y="31"/>
                  </a:lnTo>
                  <a:lnTo>
                    <a:pt x="50" y="25"/>
                  </a:lnTo>
                  <a:lnTo>
                    <a:pt x="25" y="0"/>
                  </a:lnTo>
                  <a:lnTo>
                    <a:pt x="25" y="9"/>
                  </a:lnTo>
                  <a:lnTo>
                    <a:pt x="25" y="16"/>
                  </a:lnTo>
                  <a:lnTo>
                    <a:pt x="18" y="50"/>
                  </a:lnTo>
                  <a:lnTo>
                    <a:pt x="9" y="41"/>
                  </a:lnTo>
                  <a:lnTo>
                    <a:pt x="9" y="50"/>
                  </a:lnTo>
                  <a:lnTo>
                    <a:pt x="0" y="5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85" name="Freeform 257"/>
            <p:cNvSpPr>
              <a:spLocks/>
            </p:cNvSpPr>
            <p:nvPr>
              <p:custDataLst>
                <p:tags r:id="rId245"/>
              </p:custDataLst>
            </p:nvPr>
          </p:nvSpPr>
          <p:spPr bwMode="auto">
            <a:xfrm>
              <a:off x="5216" y="2056"/>
              <a:ext cx="16" cy="14"/>
            </a:xfrm>
            <a:custGeom>
              <a:avLst/>
              <a:gdLst>
                <a:gd name="T0" fmla="*/ 0 w 18"/>
                <a:gd name="T1" fmla="*/ 8 h 17"/>
                <a:gd name="T2" fmla="*/ 0 w 18"/>
                <a:gd name="T3" fmla="*/ 16 h 17"/>
                <a:gd name="T4" fmla="*/ 8 w 18"/>
                <a:gd name="T5" fmla="*/ 8 h 17"/>
                <a:gd name="T6" fmla="*/ 17 w 18"/>
                <a:gd name="T7" fmla="*/ 0 h 17"/>
                <a:gd name="T8" fmla="*/ 0 w 18"/>
                <a:gd name="T9" fmla="*/ 8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0" y="16"/>
                  </a:lnTo>
                  <a:lnTo>
                    <a:pt x="8" y="8"/>
                  </a:lnTo>
                  <a:lnTo>
                    <a:pt x="17" y="0"/>
                  </a:lnTo>
                  <a:lnTo>
                    <a:pt x="0" y="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86" name="Freeform 258"/>
            <p:cNvSpPr>
              <a:spLocks/>
            </p:cNvSpPr>
            <p:nvPr>
              <p:custDataLst>
                <p:tags r:id="rId246"/>
              </p:custDataLst>
            </p:nvPr>
          </p:nvSpPr>
          <p:spPr bwMode="auto">
            <a:xfrm>
              <a:off x="5216" y="2056"/>
              <a:ext cx="16" cy="14"/>
            </a:xfrm>
            <a:custGeom>
              <a:avLst/>
              <a:gdLst>
                <a:gd name="T0" fmla="*/ 0 w 18"/>
                <a:gd name="T1" fmla="*/ 8 h 17"/>
                <a:gd name="T2" fmla="*/ 0 w 18"/>
                <a:gd name="T3" fmla="*/ 16 h 17"/>
                <a:gd name="T4" fmla="*/ 8 w 18"/>
                <a:gd name="T5" fmla="*/ 8 h 17"/>
                <a:gd name="T6" fmla="*/ 17 w 18"/>
                <a:gd name="T7" fmla="*/ 0 h 17"/>
                <a:gd name="T8" fmla="*/ 0 w 18"/>
                <a:gd name="T9" fmla="*/ 8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0" y="16"/>
                  </a:lnTo>
                  <a:lnTo>
                    <a:pt x="8" y="8"/>
                  </a:lnTo>
                  <a:lnTo>
                    <a:pt x="17" y="0"/>
                  </a:lnTo>
                  <a:lnTo>
                    <a:pt x="0" y="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87" name="Freeform 259"/>
            <p:cNvSpPr>
              <a:spLocks/>
            </p:cNvSpPr>
            <p:nvPr>
              <p:custDataLst>
                <p:tags r:id="rId247"/>
              </p:custDataLst>
            </p:nvPr>
          </p:nvSpPr>
          <p:spPr bwMode="auto">
            <a:xfrm>
              <a:off x="5307" y="1895"/>
              <a:ext cx="15" cy="14"/>
            </a:xfrm>
            <a:custGeom>
              <a:avLst/>
              <a:gdLst>
                <a:gd name="T0" fmla="*/ 0 w 17"/>
                <a:gd name="T1" fmla="*/ 16 h 17"/>
                <a:gd name="T2" fmla="*/ 16 w 17"/>
                <a:gd name="T3" fmla="*/ 7 h 17"/>
                <a:gd name="T4" fmla="*/ 16 w 17"/>
                <a:gd name="T5" fmla="*/ 0 h 17"/>
                <a:gd name="T6" fmla="*/ 1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7"/>
                  </a:lnTo>
                  <a:lnTo>
                    <a:pt x="16" y="0"/>
                  </a:lnTo>
                  <a:lnTo>
                    <a:pt x="10" y="0"/>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88" name="Freeform 260"/>
            <p:cNvSpPr>
              <a:spLocks/>
            </p:cNvSpPr>
            <p:nvPr>
              <p:custDataLst>
                <p:tags r:id="rId248"/>
              </p:custDataLst>
            </p:nvPr>
          </p:nvSpPr>
          <p:spPr bwMode="auto">
            <a:xfrm>
              <a:off x="5307" y="1895"/>
              <a:ext cx="15" cy="14"/>
            </a:xfrm>
            <a:custGeom>
              <a:avLst/>
              <a:gdLst>
                <a:gd name="T0" fmla="*/ 0 w 17"/>
                <a:gd name="T1" fmla="*/ 16 h 17"/>
                <a:gd name="T2" fmla="*/ 16 w 17"/>
                <a:gd name="T3" fmla="*/ 7 h 17"/>
                <a:gd name="T4" fmla="*/ 16 w 17"/>
                <a:gd name="T5" fmla="*/ 0 h 17"/>
                <a:gd name="T6" fmla="*/ 1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7"/>
                  </a:lnTo>
                  <a:lnTo>
                    <a:pt x="16" y="0"/>
                  </a:lnTo>
                  <a:lnTo>
                    <a:pt x="10" y="0"/>
                  </a:lnTo>
                  <a:lnTo>
                    <a:pt x="0" y="1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89" name="Freeform 261"/>
            <p:cNvSpPr>
              <a:spLocks/>
            </p:cNvSpPr>
            <p:nvPr>
              <p:custDataLst>
                <p:tags r:id="rId249"/>
              </p:custDataLst>
            </p:nvPr>
          </p:nvSpPr>
          <p:spPr bwMode="auto">
            <a:xfrm>
              <a:off x="5070" y="1992"/>
              <a:ext cx="28" cy="148"/>
            </a:xfrm>
            <a:custGeom>
              <a:avLst/>
              <a:gdLst>
                <a:gd name="T0" fmla="*/ 0 w 34"/>
                <a:gd name="T1" fmla="*/ 18 h 172"/>
                <a:gd name="T2" fmla="*/ 0 w 34"/>
                <a:gd name="T3" fmla="*/ 59 h 172"/>
                <a:gd name="T4" fmla="*/ 8 w 34"/>
                <a:gd name="T5" fmla="*/ 65 h 172"/>
                <a:gd name="T6" fmla="*/ 0 w 34"/>
                <a:gd name="T7" fmla="*/ 115 h 172"/>
                <a:gd name="T8" fmla="*/ 8 w 34"/>
                <a:gd name="T9" fmla="*/ 131 h 172"/>
                <a:gd name="T10" fmla="*/ 0 w 34"/>
                <a:gd name="T11" fmla="*/ 155 h 172"/>
                <a:gd name="T12" fmla="*/ 8 w 34"/>
                <a:gd name="T13" fmla="*/ 171 h 172"/>
                <a:gd name="T14" fmla="*/ 8 w 34"/>
                <a:gd name="T15" fmla="*/ 155 h 172"/>
                <a:gd name="T16" fmla="*/ 25 w 34"/>
                <a:gd name="T17" fmla="*/ 162 h 172"/>
                <a:gd name="T18" fmla="*/ 25 w 34"/>
                <a:gd name="T19" fmla="*/ 155 h 172"/>
                <a:gd name="T20" fmla="*/ 8 w 34"/>
                <a:gd name="T21" fmla="*/ 131 h 172"/>
                <a:gd name="T22" fmla="*/ 16 w 34"/>
                <a:gd name="T23" fmla="*/ 107 h 172"/>
                <a:gd name="T24" fmla="*/ 25 w 34"/>
                <a:gd name="T25" fmla="*/ 107 h 172"/>
                <a:gd name="T26" fmla="*/ 33 w 34"/>
                <a:gd name="T27" fmla="*/ 107 h 172"/>
                <a:gd name="T28" fmla="*/ 16 w 34"/>
                <a:gd name="T29" fmla="*/ 50 h 172"/>
                <a:gd name="T30" fmla="*/ 16 w 34"/>
                <a:gd name="T31" fmla="*/ 10 h 172"/>
                <a:gd name="T32" fmla="*/ 16 w 34"/>
                <a:gd name="T33" fmla="*/ 0 h 172"/>
                <a:gd name="T34" fmla="*/ 8 w 34"/>
                <a:gd name="T35" fmla="*/ 0 h 172"/>
                <a:gd name="T36" fmla="*/ 8 w 34"/>
                <a:gd name="T37" fmla="*/ 10 h 172"/>
                <a:gd name="T38" fmla="*/ 0 w 34"/>
                <a:gd name="T39" fmla="*/ 18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72"/>
                <a:gd name="T62" fmla="*/ 34 w 3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72">
                  <a:moveTo>
                    <a:pt x="0" y="18"/>
                  </a:moveTo>
                  <a:lnTo>
                    <a:pt x="0" y="59"/>
                  </a:lnTo>
                  <a:lnTo>
                    <a:pt x="8" y="65"/>
                  </a:lnTo>
                  <a:lnTo>
                    <a:pt x="0" y="115"/>
                  </a:lnTo>
                  <a:lnTo>
                    <a:pt x="8" y="131"/>
                  </a:lnTo>
                  <a:lnTo>
                    <a:pt x="0" y="155"/>
                  </a:lnTo>
                  <a:lnTo>
                    <a:pt x="8" y="171"/>
                  </a:lnTo>
                  <a:lnTo>
                    <a:pt x="8" y="155"/>
                  </a:lnTo>
                  <a:lnTo>
                    <a:pt x="25" y="162"/>
                  </a:lnTo>
                  <a:lnTo>
                    <a:pt x="25" y="155"/>
                  </a:lnTo>
                  <a:lnTo>
                    <a:pt x="8" y="131"/>
                  </a:lnTo>
                  <a:lnTo>
                    <a:pt x="16" y="107"/>
                  </a:lnTo>
                  <a:lnTo>
                    <a:pt x="25" y="107"/>
                  </a:lnTo>
                  <a:lnTo>
                    <a:pt x="33" y="107"/>
                  </a:lnTo>
                  <a:lnTo>
                    <a:pt x="16" y="50"/>
                  </a:lnTo>
                  <a:lnTo>
                    <a:pt x="16" y="10"/>
                  </a:lnTo>
                  <a:lnTo>
                    <a:pt x="16" y="0"/>
                  </a:lnTo>
                  <a:lnTo>
                    <a:pt x="8" y="0"/>
                  </a:lnTo>
                  <a:lnTo>
                    <a:pt x="8" y="10"/>
                  </a:lnTo>
                  <a:lnTo>
                    <a:pt x="0" y="1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90" name="Freeform 262"/>
            <p:cNvSpPr>
              <a:spLocks/>
            </p:cNvSpPr>
            <p:nvPr>
              <p:custDataLst>
                <p:tags r:id="rId250"/>
              </p:custDataLst>
            </p:nvPr>
          </p:nvSpPr>
          <p:spPr bwMode="auto">
            <a:xfrm>
              <a:off x="5475" y="1559"/>
              <a:ext cx="51" cy="28"/>
            </a:xfrm>
            <a:custGeom>
              <a:avLst/>
              <a:gdLst>
                <a:gd name="T0" fmla="*/ 18 w 59"/>
                <a:gd name="T1" fmla="*/ 25 h 33"/>
                <a:gd name="T2" fmla="*/ 33 w 59"/>
                <a:gd name="T3" fmla="*/ 25 h 33"/>
                <a:gd name="T4" fmla="*/ 58 w 59"/>
                <a:gd name="T5" fmla="*/ 16 h 33"/>
                <a:gd name="T6" fmla="*/ 42 w 59"/>
                <a:gd name="T7" fmla="*/ 0 h 33"/>
                <a:gd name="T8" fmla="*/ 18 w 59"/>
                <a:gd name="T9" fmla="*/ 0 h 33"/>
                <a:gd name="T10" fmla="*/ 0 w 59"/>
                <a:gd name="T11" fmla="*/ 16 h 33"/>
                <a:gd name="T12" fmla="*/ 8 w 59"/>
                <a:gd name="T13" fmla="*/ 32 h 33"/>
                <a:gd name="T14" fmla="*/ 18 w 59"/>
                <a:gd name="T15" fmla="*/ 25 h 33"/>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33"/>
                <a:gd name="T26" fmla="*/ 59 w 59"/>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33">
                  <a:moveTo>
                    <a:pt x="18" y="25"/>
                  </a:moveTo>
                  <a:lnTo>
                    <a:pt x="33" y="25"/>
                  </a:lnTo>
                  <a:lnTo>
                    <a:pt x="58" y="16"/>
                  </a:lnTo>
                  <a:lnTo>
                    <a:pt x="42" y="0"/>
                  </a:lnTo>
                  <a:lnTo>
                    <a:pt x="18" y="0"/>
                  </a:lnTo>
                  <a:lnTo>
                    <a:pt x="0" y="16"/>
                  </a:lnTo>
                  <a:lnTo>
                    <a:pt x="8" y="32"/>
                  </a:lnTo>
                  <a:lnTo>
                    <a:pt x="18"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91" name="Freeform 263"/>
            <p:cNvSpPr>
              <a:spLocks/>
            </p:cNvSpPr>
            <p:nvPr>
              <p:custDataLst>
                <p:tags r:id="rId251"/>
              </p:custDataLst>
            </p:nvPr>
          </p:nvSpPr>
          <p:spPr bwMode="auto">
            <a:xfrm>
              <a:off x="5056" y="1474"/>
              <a:ext cx="35" cy="29"/>
            </a:xfrm>
            <a:custGeom>
              <a:avLst/>
              <a:gdLst>
                <a:gd name="T0" fmla="*/ 0 w 42"/>
                <a:gd name="T1" fmla="*/ 17 h 35"/>
                <a:gd name="T2" fmla="*/ 16 w 42"/>
                <a:gd name="T3" fmla="*/ 24 h 35"/>
                <a:gd name="T4" fmla="*/ 41 w 42"/>
                <a:gd name="T5" fmla="*/ 34 h 35"/>
                <a:gd name="T6" fmla="*/ 41 w 42"/>
                <a:gd name="T7" fmla="*/ 17 h 35"/>
                <a:gd name="T8" fmla="*/ 24 w 42"/>
                <a:gd name="T9" fmla="*/ 0 h 35"/>
                <a:gd name="T10" fmla="*/ 9 w 42"/>
                <a:gd name="T11" fmla="*/ 0 h 35"/>
                <a:gd name="T12" fmla="*/ 0 w 42"/>
                <a:gd name="T13" fmla="*/ 17 h 35"/>
                <a:gd name="T14" fmla="*/ 0 60000 65536"/>
                <a:gd name="T15" fmla="*/ 0 60000 65536"/>
                <a:gd name="T16" fmla="*/ 0 60000 65536"/>
                <a:gd name="T17" fmla="*/ 0 60000 65536"/>
                <a:gd name="T18" fmla="*/ 0 60000 65536"/>
                <a:gd name="T19" fmla="*/ 0 60000 65536"/>
                <a:gd name="T20" fmla="*/ 0 60000 65536"/>
                <a:gd name="T21" fmla="*/ 0 w 42"/>
                <a:gd name="T22" fmla="*/ 0 h 35"/>
                <a:gd name="T23" fmla="*/ 42 w 4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5">
                  <a:moveTo>
                    <a:pt x="0" y="17"/>
                  </a:moveTo>
                  <a:lnTo>
                    <a:pt x="16" y="24"/>
                  </a:lnTo>
                  <a:lnTo>
                    <a:pt x="41" y="34"/>
                  </a:lnTo>
                  <a:lnTo>
                    <a:pt x="41" y="17"/>
                  </a:lnTo>
                  <a:lnTo>
                    <a:pt x="24" y="0"/>
                  </a:lnTo>
                  <a:lnTo>
                    <a:pt x="9" y="0"/>
                  </a:lnTo>
                  <a:lnTo>
                    <a:pt x="0" y="17"/>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92" name="Freeform 264"/>
            <p:cNvSpPr>
              <a:spLocks/>
            </p:cNvSpPr>
            <p:nvPr>
              <p:custDataLst>
                <p:tags r:id="rId252"/>
              </p:custDataLst>
            </p:nvPr>
          </p:nvSpPr>
          <p:spPr bwMode="auto">
            <a:xfrm>
              <a:off x="5056" y="1460"/>
              <a:ext cx="14" cy="15"/>
            </a:xfrm>
            <a:custGeom>
              <a:avLst/>
              <a:gdLst>
                <a:gd name="T0" fmla="*/ 0 w 17"/>
                <a:gd name="T1" fmla="*/ 0 h 17"/>
                <a:gd name="T2" fmla="*/ 0 w 17"/>
                <a:gd name="T3" fmla="*/ 16 h 17"/>
                <a:gd name="T4" fmla="*/ 16 w 17"/>
                <a:gd name="T5" fmla="*/ 9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9"/>
                  </a:lnTo>
                  <a:lnTo>
                    <a:pt x="16"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93" name="Freeform 265"/>
            <p:cNvSpPr>
              <a:spLocks/>
            </p:cNvSpPr>
            <p:nvPr>
              <p:custDataLst>
                <p:tags r:id="rId253"/>
              </p:custDataLst>
            </p:nvPr>
          </p:nvSpPr>
          <p:spPr bwMode="auto">
            <a:xfrm>
              <a:off x="5125" y="1405"/>
              <a:ext cx="51" cy="36"/>
            </a:xfrm>
            <a:custGeom>
              <a:avLst/>
              <a:gdLst>
                <a:gd name="T0" fmla="*/ 0 w 58"/>
                <a:gd name="T1" fmla="*/ 0 h 41"/>
                <a:gd name="T2" fmla="*/ 9 w 58"/>
                <a:gd name="T3" fmla="*/ 23 h 41"/>
                <a:gd name="T4" fmla="*/ 32 w 58"/>
                <a:gd name="T5" fmla="*/ 40 h 41"/>
                <a:gd name="T6" fmla="*/ 50 w 58"/>
                <a:gd name="T7" fmla="*/ 40 h 41"/>
                <a:gd name="T8" fmla="*/ 57 w 58"/>
                <a:gd name="T9" fmla="*/ 16 h 41"/>
                <a:gd name="T10" fmla="*/ 9 w 58"/>
                <a:gd name="T11" fmla="*/ 6 h 41"/>
                <a:gd name="T12" fmla="*/ 0 w 58"/>
                <a:gd name="T13" fmla="*/ 0 h 41"/>
                <a:gd name="T14" fmla="*/ 0 60000 65536"/>
                <a:gd name="T15" fmla="*/ 0 60000 65536"/>
                <a:gd name="T16" fmla="*/ 0 60000 65536"/>
                <a:gd name="T17" fmla="*/ 0 60000 65536"/>
                <a:gd name="T18" fmla="*/ 0 60000 65536"/>
                <a:gd name="T19" fmla="*/ 0 60000 65536"/>
                <a:gd name="T20" fmla="*/ 0 60000 65536"/>
                <a:gd name="T21" fmla="*/ 0 w 58"/>
                <a:gd name="T22" fmla="*/ 0 h 41"/>
                <a:gd name="T23" fmla="*/ 58 w 5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41">
                  <a:moveTo>
                    <a:pt x="0" y="0"/>
                  </a:moveTo>
                  <a:lnTo>
                    <a:pt x="9" y="23"/>
                  </a:lnTo>
                  <a:lnTo>
                    <a:pt x="32" y="40"/>
                  </a:lnTo>
                  <a:lnTo>
                    <a:pt x="50" y="40"/>
                  </a:lnTo>
                  <a:lnTo>
                    <a:pt x="57" y="16"/>
                  </a:lnTo>
                  <a:lnTo>
                    <a:pt x="9" y="6"/>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94" name="Freeform 266"/>
            <p:cNvSpPr>
              <a:spLocks/>
            </p:cNvSpPr>
            <p:nvPr>
              <p:custDataLst>
                <p:tags r:id="rId254"/>
              </p:custDataLst>
            </p:nvPr>
          </p:nvSpPr>
          <p:spPr bwMode="auto">
            <a:xfrm>
              <a:off x="5019" y="1376"/>
              <a:ext cx="85" cy="65"/>
            </a:xfrm>
            <a:custGeom>
              <a:avLst/>
              <a:gdLst>
                <a:gd name="T0" fmla="*/ 0 w 98"/>
                <a:gd name="T1" fmla="*/ 50 h 75"/>
                <a:gd name="T2" fmla="*/ 8 w 98"/>
                <a:gd name="T3" fmla="*/ 74 h 75"/>
                <a:gd name="T4" fmla="*/ 25 w 98"/>
                <a:gd name="T5" fmla="*/ 74 h 75"/>
                <a:gd name="T6" fmla="*/ 65 w 98"/>
                <a:gd name="T7" fmla="*/ 57 h 75"/>
                <a:gd name="T8" fmla="*/ 73 w 98"/>
                <a:gd name="T9" fmla="*/ 65 h 75"/>
                <a:gd name="T10" fmla="*/ 97 w 98"/>
                <a:gd name="T11" fmla="*/ 40 h 75"/>
                <a:gd name="T12" fmla="*/ 97 w 98"/>
                <a:gd name="T13" fmla="*/ 25 h 75"/>
                <a:gd name="T14" fmla="*/ 90 w 98"/>
                <a:gd name="T15" fmla="*/ 16 h 75"/>
                <a:gd name="T16" fmla="*/ 82 w 98"/>
                <a:gd name="T17" fmla="*/ 16 h 75"/>
                <a:gd name="T18" fmla="*/ 65 w 98"/>
                <a:gd name="T19" fmla="*/ 0 h 75"/>
                <a:gd name="T20" fmla="*/ 50 w 98"/>
                <a:gd name="T21" fmla="*/ 16 h 75"/>
                <a:gd name="T22" fmla="*/ 25 w 98"/>
                <a:gd name="T23" fmla="*/ 0 h 75"/>
                <a:gd name="T24" fmla="*/ 0 w 98"/>
                <a:gd name="T25" fmla="*/ 9 h 75"/>
                <a:gd name="T26" fmla="*/ 0 w 98"/>
                <a:gd name="T27" fmla="*/ 50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5"/>
                <a:gd name="T44" fmla="*/ 98 w 98"/>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5">
                  <a:moveTo>
                    <a:pt x="0" y="50"/>
                  </a:moveTo>
                  <a:lnTo>
                    <a:pt x="8" y="74"/>
                  </a:lnTo>
                  <a:lnTo>
                    <a:pt x="25" y="74"/>
                  </a:lnTo>
                  <a:lnTo>
                    <a:pt x="65" y="57"/>
                  </a:lnTo>
                  <a:lnTo>
                    <a:pt x="73" y="65"/>
                  </a:lnTo>
                  <a:lnTo>
                    <a:pt x="97" y="40"/>
                  </a:lnTo>
                  <a:lnTo>
                    <a:pt x="97" y="25"/>
                  </a:lnTo>
                  <a:lnTo>
                    <a:pt x="90" y="16"/>
                  </a:lnTo>
                  <a:lnTo>
                    <a:pt x="82" y="16"/>
                  </a:lnTo>
                  <a:lnTo>
                    <a:pt x="65" y="0"/>
                  </a:lnTo>
                  <a:lnTo>
                    <a:pt x="50" y="16"/>
                  </a:lnTo>
                  <a:lnTo>
                    <a:pt x="25" y="0"/>
                  </a:lnTo>
                  <a:lnTo>
                    <a:pt x="0" y="9"/>
                  </a:lnTo>
                  <a:lnTo>
                    <a:pt x="0" y="5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95" name="Freeform 267"/>
            <p:cNvSpPr>
              <a:spLocks/>
            </p:cNvSpPr>
            <p:nvPr>
              <p:custDataLst>
                <p:tags r:id="rId255"/>
              </p:custDataLst>
            </p:nvPr>
          </p:nvSpPr>
          <p:spPr bwMode="auto">
            <a:xfrm>
              <a:off x="4072" y="1335"/>
              <a:ext cx="191" cy="259"/>
            </a:xfrm>
            <a:custGeom>
              <a:avLst/>
              <a:gdLst>
                <a:gd name="T0" fmla="*/ 0 w 221"/>
                <a:gd name="T1" fmla="*/ 258 h 300"/>
                <a:gd name="T2" fmla="*/ 25 w 221"/>
                <a:gd name="T3" fmla="*/ 290 h 300"/>
                <a:gd name="T4" fmla="*/ 66 w 221"/>
                <a:gd name="T5" fmla="*/ 299 h 300"/>
                <a:gd name="T6" fmla="*/ 74 w 221"/>
                <a:gd name="T7" fmla="*/ 290 h 300"/>
                <a:gd name="T8" fmla="*/ 58 w 221"/>
                <a:gd name="T9" fmla="*/ 274 h 300"/>
                <a:gd name="T10" fmla="*/ 49 w 221"/>
                <a:gd name="T11" fmla="*/ 258 h 300"/>
                <a:gd name="T12" fmla="*/ 49 w 221"/>
                <a:gd name="T13" fmla="*/ 218 h 300"/>
                <a:gd name="T14" fmla="*/ 58 w 221"/>
                <a:gd name="T15" fmla="*/ 202 h 300"/>
                <a:gd name="T16" fmla="*/ 114 w 221"/>
                <a:gd name="T17" fmla="*/ 104 h 300"/>
                <a:gd name="T18" fmla="*/ 155 w 221"/>
                <a:gd name="T19" fmla="*/ 72 h 300"/>
                <a:gd name="T20" fmla="*/ 220 w 221"/>
                <a:gd name="T21" fmla="*/ 40 h 300"/>
                <a:gd name="T22" fmla="*/ 220 w 221"/>
                <a:gd name="T23" fmla="*/ 7 h 300"/>
                <a:gd name="T24" fmla="*/ 205 w 221"/>
                <a:gd name="T25" fmla="*/ 0 h 300"/>
                <a:gd name="T26" fmla="*/ 188 w 221"/>
                <a:gd name="T27" fmla="*/ 16 h 300"/>
                <a:gd name="T28" fmla="*/ 171 w 221"/>
                <a:gd name="T29" fmla="*/ 32 h 300"/>
                <a:gd name="T30" fmla="*/ 146 w 221"/>
                <a:gd name="T31" fmla="*/ 40 h 300"/>
                <a:gd name="T32" fmla="*/ 123 w 221"/>
                <a:gd name="T33" fmla="*/ 40 h 300"/>
                <a:gd name="T34" fmla="*/ 99 w 221"/>
                <a:gd name="T35" fmla="*/ 56 h 300"/>
                <a:gd name="T36" fmla="*/ 74 w 221"/>
                <a:gd name="T37" fmla="*/ 87 h 300"/>
                <a:gd name="T38" fmla="*/ 49 w 221"/>
                <a:gd name="T39" fmla="*/ 104 h 300"/>
                <a:gd name="T40" fmla="*/ 49 w 221"/>
                <a:gd name="T41" fmla="*/ 121 h 300"/>
                <a:gd name="T42" fmla="*/ 41 w 221"/>
                <a:gd name="T43" fmla="*/ 144 h 300"/>
                <a:gd name="T44" fmla="*/ 25 w 221"/>
                <a:gd name="T45" fmla="*/ 160 h 300"/>
                <a:gd name="T46" fmla="*/ 34 w 221"/>
                <a:gd name="T47" fmla="*/ 177 h 300"/>
                <a:gd name="T48" fmla="*/ 25 w 221"/>
                <a:gd name="T49" fmla="*/ 194 h 300"/>
                <a:gd name="T50" fmla="*/ 9 w 221"/>
                <a:gd name="T51" fmla="*/ 209 h 300"/>
                <a:gd name="T52" fmla="*/ 18 w 221"/>
                <a:gd name="T53" fmla="*/ 225 h 300"/>
                <a:gd name="T54" fmla="*/ 0 w 221"/>
                <a:gd name="T55" fmla="*/ 234 h 300"/>
                <a:gd name="T56" fmla="*/ 0 w 221"/>
                <a:gd name="T57" fmla="*/ 258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1"/>
                <a:gd name="T88" fmla="*/ 0 h 300"/>
                <a:gd name="T89" fmla="*/ 221 w 221"/>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1" h="300">
                  <a:moveTo>
                    <a:pt x="0" y="258"/>
                  </a:moveTo>
                  <a:lnTo>
                    <a:pt x="25" y="290"/>
                  </a:lnTo>
                  <a:lnTo>
                    <a:pt x="66" y="299"/>
                  </a:lnTo>
                  <a:lnTo>
                    <a:pt x="74" y="290"/>
                  </a:lnTo>
                  <a:lnTo>
                    <a:pt x="58" y="274"/>
                  </a:lnTo>
                  <a:lnTo>
                    <a:pt x="49" y="258"/>
                  </a:lnTo>
                  <a:lnTo>
                    <a:pt x="49" y="218"/>
                  </a:lnTo>
                  <a:lnTo>
                    <a:pt x="58" y="202"/>
                  </a:lnTo>
                  <a:lnTo>
                    <a:pt x="114" y="104"/>
                  </a:lnTo>
                  <a:lnTo>
                    <a:pt x="155" y="72"/>
                  </a:lnTo>
                  <a:lnTo>
                    <a:pt x="220" y="40"/>
                  </a:lnTo>
                  <a:lnTo>
                    <a:pt x="220" y="7"/>
                  </a:lnTo>
                  <a:lnTo>
                    <a:pt x="205" y="0"/>
                  </a:lnTo>
                  <a:lnTo>
                    <a:pt x="188" y="16"/>
                  </a:lnTo>
                  <a:lnTo>
                    <a:pt x="171" y="32"/>
                  </a:lnTo>
                  <a:lnTo>
                    <a:pt x="146" y="40"/>
                  </a:lnTo>
                  <a:lnTo>
                    <a:pt x="123" y="40"/>
                  </a:lnTo>
                  <a:lnTo>
                    <a:pt x="99" y="56"/>
                  </a:lnTo>
                  <a:lnTo>
                    <a:pt x="74" y="87"/>
                  </a:lnTo>
                  <a:lnTo>
                    <a:pt x="49" y="104"/>
                  </a:lnTo>
                  <a:lnTo>
                    <a:pt x="49" y="121"/>
                  </a:lnTo>
                  <a:lnTo>
                    <a:pt x="41" y="144"/>
                  </a:lnTo>
                  <a:lnTo>
                    <a:pt x="25" y="160"/>
                  </a:lnTo>
                  <a:lnTo>
                    <a:pt x="34" y="177"/>
                  </a:lnTo>
                  <a:lnTo>
                    <a:pt x="25" y="194"/>
                  </a:lnTo>
                  <a:lnTo>
                    <a:pt x="9" y="209"/>
                  </a:lnTo>
                  <a:lnTo>
                    <a:pt x="18" y="225"/>
                  </a:lnTo>
                  <a:lnTo>
                    <a:pt x="0" y="234"/>
                  </a:lnTo>
                  <a:lnTo>
                    <a:pt x="0" y="25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96" name="Freeform 268"/>
            <p:cNvSpPr>
              <a:spLocks/>
            </p:cNvSpPr>
            <p:nvPr>
              <p:custDataLst>
                <p:tags r:id="rId256"/>
              </p:custDataLst>
            </p:nvPr>
          </p:nvSpPr>
          <p:spPr bwMode="auto">
            <a:xfrm>
              <a:off x="4038" y="1622"/>
              <a:ext cx="21" cy="29"/>
            </a:xfrm>
            <a:custGeom>
              <a:avLst/>
              <a:gdLst>
                <a:gd name="T0" fmla="*/ 0 w 25"/>
                <a:gd name="T1" fmla="*/ 33 h 34"/>
                <a:gd name="T2" fmla="*/ 17 w 25"/>
                <a:gd name="T3" fmla="*/ 24 h 34"/>
                <a:gd name="T4" fmla="*/ 24 w 25"/>
                <a:gd name="T5" fmla="*/ 15 h 34"/>
                <a:gd name="T6" fmla="*/ 9 w 25"/>
                <a:gd name="T7" fmla="*/ 0 h 34"/>
                <a:gd name="T8" fmla="*/ 0 w 25"/>
                <a:gd name="T9" fmla="*/ 15 h 34"/>
                <a:gd name="T10" fmla="*/ 0 w 25"/>
                <a:gd name="T11" fmla="*/ 33 h 34"/>
                <a:gd name="T12" fmla="*/ 0 60000 65536"/>
                <a:gd name="T13" fmla="*/ 0 60000 65536"/>
                <a:gd name="T14" fmla="*/ 0 60000 65536"/>
                <a:gd name="T15" fmla="*/ 0 60000 65536"/>
                <a:gd name="T16" fmla="*/ 0 60000 65536"/>
                <a:gd name="T17" fmla="*/ 0 60000 65536"/>
                <a:gd name="T18" fmla="*/ 0 w 25"/>
                <a:gd name="T19" fmla="*/ 0 h 34"/>
                <a:gd name="T20" fmla="*/ 25 w 2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5" h="34">
                  <a:moveTo>
                    <a:pt x="0" y="33"/>
                  </a:moveTo>
                  <a:lnTo>
                    <a:pt x="17" y="24"/>
                  </a:lnTo>
                  <a:lnTo>
                    <a:pt x="24" y="15"/>
                  </a:lnTo>
                  <a:lnTo>
                    <a:pt x="9" y="0"/>
                  </a:lnTo>
                  <a:lnTo>
                    <a:pt x="0" y="15"/>
                  </a:lnTo>
                  <a:lnTo>
                    <a:pt x="0" y="33"/>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97" name="Freeform 269"/>
            <p:cNvSpPr>
              <a:spLocks/>
            </p:cNvSpPr>
            <p:nvPr>
              <p:custDataLst>
                <p:tags r:id="rId257"/>
              </p:custDataLst>
            </p:nvPr>
          </p:nvSpPr>
          <p:spPr bwMode="auto">
            <a:xfrm>
              <a:off x="3422" y="1908"/>
              <a:ext cx="14" cy="22"/>
            </a:xfrm>
            <a:custGeom>
              <a:avLst/>
              <a:gdLst>
                <a:gd name="T0" fmla="*/ 0 w 17"/>
                <a:gd name="T1" fmla="*/ 25 h 26"/>
                <a:gd name="T2" fmla="*/ 7 w 17"/>
                <a:gd name="T3" fmla="*/ 10 h 26"/>
                <a:gd name="T4" fmla="*/ 16 w 17"/>
                <a:gd name="T5" fmla="*/ 0 h 26"/>
                <a:gd name="T6" fmla="*/ 0 w 17"/>
                <a:gd name="T7" fmla="*/ 1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7" y="10"/>
                  </a:lnTo>
                  <a:lnTo>
                    <a:pt x="16" y="0"/>
                  </a:lnTo>
                  <a:lnTo>
                    <a:pt x="0" y="10"/>
                  </a:lnTo>
                  <a:lnTo>
                    <a:pt x="0"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798" name="Freeform 270"/>
            <p:cNvSpPr>
              <a:spLocks/>
            </p:cNvSpPr>
            <p:nvPr>
              <p:custDataLst>
                <p:tags r:id="rId258"/>
              </p:custDataLst>
            </p:nvPr>
          </p:nvSpPr>
          <p:spPr bwMode="auto">
            <a:xfrm>
              <a:off x="3422" y="1908"/>
              <a:ext cx="14" cy="22"/>
            </a:xfrm>
            <a:custGeom>
              <a:avLst/>
              <a:gdLst>
                <a:gd name="T0" fmla="*/ 0 w 17"/>
                <a:gd name="T1" fmla="*/ 25 h 26"/>
                <a:gd name="T2" fmla="*/ 7 w 17"/>
                <a:gd name="T3" fmla="*/ 10 h 26"/>
                <a:gd name="T4" fmla="*/ 16 w 17"/>
                <a:gd name="T5" fmla="*/ 0 h 26"/>
                <a:gd name="T6" fmla="*/ 0 w 17"/>
                <a:gd name="T7" fmla="*/ 10 h 26"/>
                <a:gd name="T8" fmla="*/ 0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7" y="10"/>
                  </a:lnTo>
                  <a:lnTo>
                    <a:pt x="16" y="0"/>
                  </a:lnTo>
                  <a:lnTo>
                    <a:pt x="0" y="10"/>
                  </a:lnTo>
                  <a:lnTo>
                    <a:pt x="0" y="25"/>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799" name="Freeform 271"/>
            <p:cNvSpPr>
              <a:spLocks/>
            </p:cNvSpPr>
            <p:nvPr>
              <p:custDataLst>
                <p:tags r:id="rId259"/>
              </p:custDataLst>
            </p:nvPr>
          </p:nvSpPr>
          <p:spPr bwMode="auto">
            <a:xfrm>
              <a:off x="3610" y="1965"/>
              <a:ext cx="14" cy="15"/>
            </a:xfrm>
            <a:custGeom>
              <a:avLst/>
              <a:gdLst>
                <a:gd name="T0" fmla="*/ 0 w 17"/>
                <a:gd name="T1" fmla="*/ 9 h 17"/>
                <a:gd name="T2" fmla="*/ 0 w 17"/>
                <a:gd name="T3" fmla="*/ 16 h 17"/>
                <a:gd name="T4" fmla="*/ 16 w 17"/>
                <a:gd name="T5" fmla="*/ 16 h 17"/>
                <a:gd name="T6" fmla="*/ 16 w 17"/>
                <a:gd name="T7" fmla="*/ 9 h 17"/>
                <a:gd name="T8" fmla="*/ 16 w 17"/>
                <a:gd name="T9" fmla="*/ 0 h 17"/>
                <a:gd name="T10" fmla="*/ 0 w 17"/>
                <a:gd name="T11" fmla="*/ 9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9"/>
                  </a:moveTo>
                  <a:lnTo>
                    <a:pt x="0" y="16"/>
                  </a:lnTo>
                  <a:lnTo>
                    <a:pt x="16" y="16"/>
                  </a:lnTo>
                  <a:lnTo>
                    <a:pt x="16" y="9"/>
                  </a:lnTo>
                  <a:lnTo>
                    <a:pt x="16" y="0"/>
                  </a:lnTo>
                  <a:lnTo>
                    <a:pt x="0" y="9"/>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00" name="Freeform 272"/>
            <p:cNvSpPr>
              <a:spLocks/>
            </p:cNvSpPr>
            <p:nvPr>
              <p:custDataLst>
                <p:tags r:id="rId260"/>
              </p:custDataLst>
            </p:nvPr>
          </p:nvSpPr>
          <p:spPr bwMode="auto">
            <a:xfrm>
              <a:off x="3624" y="1958"/>
              <a:ext cx="16" cy="15"/>
            </a:xfrm>
            <a:custGeom>
              <a:avLst/>
              <a:gdLst>
                <a:gd name="T0" fmla="*/ 0 w 19"/>
                <a:gd name="T1" fmla="*/ 9 h 19"/>
                <a:gd name="T2" fmla="*/ 0 w 19"/>
                <a:gd name="T3" fmla="*/ 18 h 19"/>
                <a:gd name="T4" fmla="*/ 18 w 19"/>
                <a:gd name="T5" fmla="*/ 18 h 19"/>
                <a:gd name="T6" fmla="*/ 18 w 19"/>
                <a:gd name="T7" fmla="*/ 9 h 19"/>
                <a:gd name="T8" fmla="*/ 18 w 19"/>
                <a:gd name="T9" fmla="*/ 0 h 19"/>
                <a:gd name="T10" fmla="*/ 0 w 19"/>
                <a:gd name="T11" fmla="*/ 9 h 19"/>
                <a:gd name="T12" fmla="*/ 0 60000 65536"/>
                <a:gd name="T13" fmla="*/ 0 60000 65536"/>
                <a:gd name="T14" fmla="*/ 0 60000 65536"/>
                <a:gd name="T15" fmla="*/ 0 60000 65536"/>
                <a:gd name="T16" fmla="*/ 0 60000 65536"/>
                <a:gd name="T17" fmla="*/ 0 60000 65536"/>
                <a:gd name="T18" fmla="*/ 0 w 19"/>
                <a:gd name="T19" fmla="*/ 0 h 19"/>
                <a:gd name="T20" fmla="*/ 19 w 1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9" h="19">
                  <a:moveTo>
                    <a:pt x="0" y="9"/>
                  </a:moveTo>
                  <a:lnTo>
                    <a:pt x="0" y="18"/>
                  </a:lnTo>
                  <a:lnTo>
                    <a:pt x="18" y="18"/>
                  </a:lnTo>
                  <a:lnTo>
                    <a:pt x="18" y="9"/>
                  </a:lnTo>
                  <a:lnTo>
                    <a:pt x="18" y="0"/>
                  </a:lnTo>
                  <a:lnTo>
                    <a:pt x="0" y="9"/>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01" name="Freeform 273"/>
            <p:cNvSpPr>
              <a:spLocks/>
            </p:cNvSpPr>
            <p:nvPr>
              <p:custDataLst>
                <p:tags r:id="rId261"/>
              </p:custDataLst>
            </p:nvPr>
          </p:nvSpPr>
          <p:spPr bwMode="auto">
            <a:xfrm>
              <a:off x="3624" y="1979"/>
              <a:ext cx="16" cy="14"/>
            </a:xfrm>
            <a:custGeom>
              <a:avLst/>
              <a:gdLst>
                <a:gd name="T0" fmla="*/ 0 w 19"/>
                <a:gd name="T1" fmla="*/ 0 h 17"/>
                <a:gd name="T2" fmla="*/ 0 w 19"/>
                <a:gd name="T3" fmla="*/ 16 h 17"/>
                <a:gd name="T4" fmla="*/ 18 w 19"/>
                <a:gd name="T5" fmla="*/ 0 h 17"/>
                <a:gd name="T6" fmla="*/ 0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0"/>
                  </a:moveTo>
                  <a:lnTo>
                    <a:pt x="0" y="16"/>
                  </a:lnTo>
                  <a:lnTo>
                    <a:pt x="18"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1389" name="Freeform 274"/>
            <p:cNvSpPr>
              <a:spLocks/>
            </p:cNvSpPr>
            <p:nvPr>
              <p:custDataLst>
                <p:tags r:id="rId262"/>
              </p:custDataLst>
            </p:nvPr>
          </p:nvSpPr>
          <p:spPr bwMode="auto">
            <a:xfrm>
              <a:off x="3428" y="1908"/>
              <a:ext cx="94" cy="162"/>
            </a:xfrm>
            <a:custGeom>
              <a:avLst/>
              <a:gdLst/>
              <a:ahLst/>
              <a:cxnLst>
                <a:cxn ang="0">
                  <a:pos x="18" y="187"/>
                </a:cxn>
                <a:cxn ang="0">
                  <a:pos x="24" y="179"/>
                </a:cxn>
                <a:cxn ang="0">
                  <a:pos x="41" y="187"/>
                </a:cxn>
                <a:cxn ang="0">
                  <a:pos x="41" y="179"/>
                </a:cxn>
                <a:cxn ang="0">
                  <a:pos x="49" y="171"/>
                </a:cxn>
                <a:cxn ang="0">
                  <a:pos x="58" y="179"/>
                </a:cxn>
                <a:cxn ang="0">
                  <a:pos x="66" y="171"/>
                </a:cxn>
                <a:cxn ang="0">
                  <a:pos x="98" y="171"/>
                </a:cxn>
                <a:cxn ang="0">
                  <a:pos x="106" y="162"/>
                </a:cxn>
                <a:cxn ang="0">
                  <a:pos x="90" y="162"/>
                </a:cxn>
                <a:cxn ang="0">
                  <a:pos x="106" y="138"/>
                </a:cxn>
                <a:cxn ang="0">
                  <a:pos x="98" y="131"/>
                </a:cxn>
                <a:cxn ang="0">
                  <a:pos x="90" y="131"/>
                </a:cxn>
                <a:cxn ang="0">
                  <a:pos x="81" y="131"/>
                </a:cxn>
                <a:cxn ang="0">
                  <a:pos x="90" y="122"/>
                </a:cxn>
                <a:cxn ang="0">
                  <a:pos x="90" y="115"/>
                </a:cxn>
                <a:cxn ang="0">
                  <a:pos x="81" y="97"/>
                </a:cxn>
                <a:cxn ang="0">
                  <a:pos x="74" y="91"/>
                </a:cxn>
                <a:cxn ang="0">
                  <a:pos x="58" y="66"/>
                </a:cxn>
                <a:cxn ang="0">
                  <a:pos x="41" y="57"/>
                </a:cxn>
                <a:cxn ang="0">
                  <a:pos x="66" y="25"/>
                </a:cxn>
                <a:cxn ang="0">
                  <a:pos x="58" y="17"/>
                </a:cxn>
                <a:cxn ang="0">
                  <a:pos x="33" y="25"/>
                </a:cxn>
                <a:cxn ang="0">
                  <a:pos x="33" y="10"/>
                </a:cxn>
                <a:cxn ang="0">
                  <a:pos x="49" y="0"/>
                </a:cxn>
                <a:cxn ang="0">
                  <a:pos x="41" y="0"/>
                </a:cxn>
                <a:cxn ang="0">
                  <a:pos x="24" y="0"/>
                </a:cxn>
                <a:cxn ang="0">
                  <a:pos x="9" y="25"/>
                </a:cxn>
                <a:cxn ang="0">
                  <a:pos x="0" y="25"/>
                </a:cxn>
                <a:cxn ang="0">
                  <a:pos x="9" y="33"/>
                </a:cxn>
                <a:cxn ang="0">
                  <a:pos x="18" y="33"/>
                </a:cxn>
                <a:cxn ang="0">
                  <a:pos x="9" y="50"/>
                </a:cxn>
                <a:cxn ang="0">
                  <a:pos x="18" y="50"/>
                </a:cxn>
                <a:cxn ang="0">
                  <a:pos x="18" y="57"/>
                </a:cxn>
                <a:cxn ang="0">
                  <a:pos x="9" y="66"/>
                </a:cxn>
                <a:cxn ang="0">
                  <a:pos x="18" y="66"/>
                </a:cxn>
                <a:cxn ang="0">
                  <a:pos x="24" y="75"/>
                </a:cxn>
                <a:cxn ang="0">
                  <a:pos x="18" y="82"/>
                </a:cxn>
                <a:cxn ang="0">
                  <a:pos x="24" y="91"/>
                </a:cxn>
                <a:cxn ang="0">
                  <a:pos x="41" y="82"/>
                </a:cxn>
                <a:cxn ang="0">
                  <a:pos x="41" y="91"/>
                </a:cxn>
                <a:cxn ang="0">
                  <a:pos x="41" y="97"/>
                </a:cxn>
                <a:cxn ang="0">
                  <a:pos x="49" y="97"/>
                </a:cxn>
                <a:cxn ang="0">
                  <a:pos x="49" y="115"/>
                </a:cxn>
                <a:cxn ang="0">
                  <a:pos x="24" y="115"/>
                </a:cxn>
                <a:cxn ang="0">
                  <a:pos x="33" y="122"/>
                </a:cxn>
                <a:cxn ang="0">
                  <a:pos x="24" y="131"/>
                </a:cxn>
                <a:cxn ang="0">
                  <a:pos x="33" y="131"/>
                </a:cxn>
                <a:cxn ang="0">
                  <a:pos x="33" y="138"/>
                </a:cxn>
                <a:cxn ang="0">
                  <a:pos x="18" y="147"/>
                </a:cxn>
                <a:cxn ang="0">
                  <a:pos x="24" y="156"/>
                </a:cxn>
                <a:cxn ang="0">
                  <a:pos x="33" y="156"/>
                </a:cxn>
                <a:cxn ang="0">
                  <a:pos x="41" y="162"/>
                </a:cxn>
                <a:cxn ang="0">
                  <a:pos x="49" y="156"/>
                </a:cxn>
                <a:cxn ang="0">
                  <a:pos x="49" y="162"/>
                </a:cxn>
                <a:cxn ang="0">
                  <a:pos x="33" y="162"/>
                </a:cxn>
                <a:cxn ang="0">
                  <a:pos x="18" y="187"/>
                </a:cxn>
              </a:cxnLst>
              <a:rect l="0" t="0" r="r" b="b"/>
              <a:pathLst>
                <a:path w="107" h="188">
                  <a:moveTo>
                    <a:pt x="18" y="187"/>
                  </a:moveTo>
                  <a:lnTo>
                    <a:pt x="24" y="179"/>
                  </a:lnTo>
                  <a:lnTo>
                    <a:pt x="41" y="187"/>
                  </a:lnTo>
                  <a:lnTo>
                    <a:pt x="41" y="179"/>
                  </a:lnTo>
                  <a:lnTo>
                    <a:pt x="49" y="171"/>
                  </a:lnTo>
                  <a:lnTo>
                    <a:pt x="58" y="179"/>
                  </a:lnTo>
                  <a:lnTo>
                    <a:pt x="66" y="171"/>
                  </a:lnTo>
                  <a:lnTo>
                    <a:pt x="98" y="171"/>
                  </a:lnTo>
                  <a:lnTo>
                    <a:pt x="106" y="162"/>
                  </a:lnTo>
                  <a:lnTo>
                    <a:pt x="90" y="162"/>
                  </a:lnTo>
                  <a:lnTo>
                    <a:pt x="106" y="138"/>
                  </a:lnTo>
                  <a:lnTo>
                    <a:pt x="98" y="131"/>
                  </a:lnTo>
                  <a:lnTo>
                    <a:pt x="90" y="131"/>
                  </a:lnTo>
                  <a:lnTo>
                    <a:pt x="81" y="131"/>
                  </a:lnTo>
                  <a:lnTo>
                    <a:pt x="90" y="122"/>
                  </a:lnTo>
                  <a:lnTo>
                    <a:pt x="90" y="115"/>
                  </a:lnTo>
                  <a:lnTo>
                    <a:pt x="81" y="97"/>
                  </a:lnTo>
                  <a:lnTo>
                    <a:pt x="74" y="91"/>
                  </a:lnTo>
                  <a:lnTo>
                    <a:pt x="58" y="66"/>
                  </a:lnTo>
                  <a:lnTo>
                    <a:pt x="41" y="57"/>
                  </a:lnTo>
                  <a:lnTo>
                    <a:pt x="66" y="25"/>
                  </a:lnTo>
                  <a:lnTo>
                    <a:pt x="58" y="17"/>
                  </a:lnTo>
                  <a:lnTo>
                    <a:pt x="33" y="25"/>
                  </a:lnTo>
                  <a:lnTo>
                    <a:pt x="33" y="10"/>
                  </a:lnTo>
                  <a:lnTo>
                    <a:pt x="49" y="0"/>
                  </a:lnTo>
                  <a:lnTo>
                    <a:pt x="41" y="0"/>
                  </a:lnTo>
                  <a:lnTo>
                    <a:pt x="24" y="0"/>
                  </a:lnTo>
                  <a:lnTo>
                    <a:pt x="9" y="25"/>
                  </a:lnTo>
                  <a:lnTo>
                    <a:pt x="0" y="25"/>
                  </a:lnTo>
                  <a:lnTo>
                    <a:pt x="9" y="33"/>
                  </a:lnTo>
                  <a:lnTo>
                    <a:pt x="18" y="33"/>
                  </a:lnTo>
                  <a:lnTo>
                    <a:pt x="9" y="50"/>
                  </a:lnTo>
                  <a:lnTo>
                    <a:pt x="18" y="50"/>
                  </a:lnTo>
                  <a:lnTo>
                    <a:pt x="18" y="57"/>
                  </a:lnTo>
                  <a:lnTo>
                    <a:pt x="9" y="66"/>
                  </a:lnTo>
                  <a:lnTo>
                    <a:pt x="18" y="66"/>
                  </a:lnTo>
                  <a:lnTo>
                    <a:pt x="24" y="75"/>
                  </a:lnTo>
                  <a:lnTo>
                    <a:pt x="18" y="82"/>
                  </a:lnTo>
                  <a:lnTo>
                    <a:pt x="24" y="91"/>
                  </a:lnTo>
                  <a:lnTo>
                    <a:pt x="41" y="82"/>
                  </a:lnTo>
                  <a:lnTo>
                    <a:pt x="41" y="91"/>
                  </a:lnTo>
                  <a:lnTo>
                    <a:pt x="41" y="97"/>
                  </a:lnTo>
                  <a:lnTo>
                    <a:pt x="49" y="97"/>
                  </a:lnTo>
                  <a:lnTo>
                    <a:pt x="49" y="115"/>
                  </a:lnTo>
                  <a:lnTo>
                    <a:pt x="24" y="115"/>
                  </a:lnTo>
                  <a:lnTo>
                    <a:pt x="33" y="122"/>
                  </a:lnTo>
                  <a:lnTo>
                    <a:pt x="24" y="131"/>
                  </a:lnTo>
                  <a:lnTo>
                    <a:pt x="33" y="131"/>
                  </a:lnTo>
                  <a:lnTo>
                    <a:pt x="33" y="138"/>
                  </a:lnTo>
                  <a:lnTo>
                    <a:pt x="18" y="147"/>
                  </a:lnTo>
                  <a:lnTo>
                    <a:pt x="24" y="156"/>
                  </a:lnTo>
                  <a:lnTo>
                    <a:pt x="33" y="156"/>
                  </a:lnTo>
                  <a:lnTo>
                    <a:pt x="41" y="162"/>
                  </a:lnTo>
                  <a:lnTo>
                    <a:pt x="49" y="156"/>
                  </a:lnTo>
                  <a:lnTo>
                    <a:pt x="49" y="162"/>
                  </a:lnTo>
                  <a:lnTo>
                    <a:pt x="33" y="162"/>
                  </a:lnTo>
                  <a:lnTo>
                    <a:pt x="18" y="187"/>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22803" name="Freeform 275"/>
            <p:cNvSpPr>
              <a:spLocks/>
            </p:cNvSpPr>
            <p:nvPr>
              <p:custDataLst>
                <p:tags r:id="rId263"/>
              </p:custDataLst>
            </p:nvPr>
          </p:nvSpPr>
          <p:spPr bwMode="auto">
            <a:xfrm>
              <a:off x="3597" y="2182"/>
              <a:ext cx="14" cy="29"/>
            </a:xfrm>
            <a:custGeom>
              <a:avLst/>
              <a:gdLst>
                <a:gd name="T0" fmla="*/ 0 w 17"/>
                <a:gd name="T1" fmla="*/ 6 h 32"/>
                <a:gd name="T2" fmla="*/ 0 w 17"/>
                <a:gd name="T3" fmla="*/ 23 h 32"/>
                <a:gd name="T4" fmla="*/ 16 w 17"/>
                <a:gd name="T5" fmla="*/ 31 h 32"/>
                <a:gd name="T6" fmla="*/ 16 w 17"/>
                <a:gd name="T7" fmla="*/ 0 h 32"/>
                <a:gd name="T8" fmla="*/ 0 w 17"/>
                <a:gd name="T9" fmla="*/ 6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6"/>
                  </a:moveTo>
                  <a:lnTo>
                    <a:pt x="0" y="23"/>
                  </a:lnTo>
                  <a:lnTo>
                    <a:pt x="16" y="31"/>
                  </a:lnTo>
                  <a:lnTo>
                    <a:pt x="16" y="0"/>
                  </a:lnTo>
                  <a:lnTo>
                    <a:pt x="0" y="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04" name="Freeform 276"/>
            <p:cNvSpPr>
              <a:spLocks/>
            </p:cNvSpPr>
            <p:nvPr>
              <p:custDataLst>
                <p:tags r:id="rId264"/>
              </p:custDataLst>
            </p:nvPr>
          </p:nvSpPr>
          <p:spPr bwMode="auto">
            <a:xfrm>
              <a:off x="3589" y="2210"/>
              <a:ext cx="22" cy="36"/>
            </a:xfrm>
            <a:custGeom>
              <a:avLst/>
              <a:gdLst>
                <a:gd name="T0" fmla="*/ 0 w 26"/>
                <a:gd name="T1" fmla="*/ 0 h 42"/>
                <a:gd name="T2" fmla="*/ 9 w 26"/>
                <a:gd name="T3" fmla="*/ 32 h 42"/>
                <a:gd name="T4" fmla="*/ 9 w 26"/>
                <a:gd name="T5" fmla="*/ 41 h 42"/>
                <a:gd name="T6" fmla="*/ 19 w 26"/>
                <a:gd name="T7" fmla="*/ 32 h 42"/>
                <a:gd name="T8" fmla="*/ 25 w 26"/>
                <a:gd name="T9" fmla="*/ 9 h 42"/>
                <a:gd name="T10" fmla="*/ 19 w 26"/>
                <a:gd name="T11" fmla="*/ 0 h 42"/>
                <a:gd name="T12" fmla="*/ 0 w 26"/>
                <a:gd name="T13" fmla="*/ 0 h 42"/>
                <a:gd name="T14" fmla="*/ 0 60000 65536"/>
                <a:gd name="T15" fmla="*/ 0 60000 65536"/>
                <a:gd name="T16" fmla="*/ 0 60000 65536"/>
                <a:gd name="T17" fmla="*/ 0 60000 65536"/>
                <a:gd name="T18" fmla="*/ 0 60000 65536"/>
                <a:gd name="T19" fmla="*/ 0 60000 65536"/>
                <a:gd name="T20" fmla="*/ 0 60000 65536"/>
                <a:gd name="T21" fmla="*/ 0 w 26"/>
                <a:gd name="T22" fmla="*/ 0 h 42"/>
                <a:gd name="T23" fmla="*/ 26 w 2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2">
                  <a:moveTo>
                    <a:pt x="0" y="0"/>
                  </a:moveTo>
                  <a:lnTo>
                    <a:pt x="9" y="32"/>
                  </a:lnTo>
                  <a:lnTo>
                    <a:pt x="9" y="41"/>
                  </a:lnTo>
                  <a:lnTo>
                    <a:pt x="19" y="32"/>
                  </a:lnTo>
                  <a:lnTo>
                    <a:pt x="25" y="9"/>
                  </a:lnTo>
                  <a:lnTo>
                    <a:pt x="19"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05" name="Freeform 277"/>
            <p:cNvSpPr>
              <a:spLocks/>
            </p:cNvSpPr>
            <p:nvPr>
              <p:custDataLst>
                <p:tags r:id="rId265"/>
              </p:custDataLst>
            </p:nvPr>
          </p:nvSpPr>
          <p:spPr bwMode="auto">
            <a:xfrm>
              <a:off x="3640" y="2251"/>
              <a:ext cx="35" cy="23"/>
            </a:xfrm>
            <a:custGeom>
              <a:avLst/>
              <a:gdLst>
                <a:gd name="T0" fmla="*/ 0 w 41"/>
                <a:gd name="T1" fmla="*/ 0 h 26"/>
                <a:gd name="T2" fmla="*/ 0 w 41"/>
                <a:gd name="T3" fmla="*/ 8 h 26"/>
                <a:gd name="T4" fmla="*/ 32 w 41"/>
                <a:gd name="T5" fmla="*/ 25 h 26"/>
                <a:gd name="T6" fmla="*/ 40 w 41"/>
                <a:gd name="T7" fmla="*/ 0 h 26"/>
                <a:gd name="T8" fmla="*/ 23 w 41"/>
                <a:gd name="T9" fmla="*/ 0 h 26"/>
                <a:gd name="T10" fmla="*/ 7 w 41"/>
                <a:gd name="T11" fmla="*/ 0 h 26"/>
                <a:gd name="T12" fmla="*/ 0 w 41"/>
                <a:gd name="T13" fmla="*/ 0 h 26"/>
                <a:gd name="T14" fmla="*/ 0 60000 65536"/>
                <a:gd name="T15" fmla="*/ 0 60000 65536"/>
                <a:gd name="T16" fmla="*/ 0 60000 65536"/>
                <a:gd name="T17" fmla="*/ 0 60000 65536"/>
                <a:gd name="T18" fmla="*/ 0 60000 65536"/>
                <a:gd name="T19" fmla="*/ 0 60000 65536"/>
                <a:gd name="T20" fmla="*/ 0 60000 65536"/>
                <a:gd name="T21" fmla="*/ 0 w 41"/>
                <a:gd name="T22" fmla="*/ 0 h 26"/>
                <a:gd name="T23" fmla="*/ 41 w 4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6">
                  <a:moveTo>
                    <a:pt x="0" y="0"/>
                  </a:moveTo>
                  <a:lnTo>
                    <a:pt x="0" y="8"/>
                  </a:lnTo>
                  <a:lnTo>
                    <a:pt x="32" y="25"/>
                  </a:lnTo>
                  <a:lnTo>
                    <a:pt x="40" y="0"/>
                  </a:lnTo>
                  <a:lnTo>
                    <a:pt x="23" y="0"/>
                  </a:lnTo>
                  <a:lnTo>
                    <a:pt x="7"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06" name="Freeform 278"/>
            <p:cNvSpPr>
              <a:spLocks/>
            </p:cNvSpPr>
            <p:nvPr>
              <p:custDataLst>
                <p:tags r:id="rId266"/>
              </p:custDataLst>
            </p:nvPr>
          </p:nvSpPr>
          <p:spPr bwMode="auto">
            <a:xfrm>
              <a:off x="3735" y="2251"/>
              <a:ext cx="25" cy="23"/>
            </a:xfrm>
            <a:custGeom>
              <a:avLst/>
              <a:gdLst>
                <a:gd name="T0" fmla="*/ 0 w 26"/>
                <a:gd name="T1" fmla="*/ 8 h 26"/>
                <a:gd name="T2" fmla="*/ 9 w 26"/>
                <a:gd name="T3" fmla="*/ 8 h 26"/>
                <a:gd name="T4" fmla="*/ 9 w 26"/>
                <a:gd name="T5" fmla="*/ 25 h 26"/>
                <a:gd name="T6" fmla="*/ 16 w 26"/>
                <a:gd name="T7" fmla="*/ 25 h 26"/>
                <a:gd name="T8" fmla="*/ 25 w 26"/>
                <a:gd name="T9" fmla="*/ 25 h 26"/>
                <a:gd name="T10" fmla="*/ 16 w 26"/>
                <a:gd name="T11" fmla="*/ 8 h 26"/>
                <a:gd name="T12" fmla="*/ 25 w 26"/>
                <a:gd name="T13" fmla="*/ 16 h 26"/>
                <a:gd name="T14" fmla="*/ 25 w 26"/>
                <a:gd name="T15" fmla="*/ 8 h 26"/>
                <a:gd name="T16" fmla="*/ 9 w 26"/>
                <a:gd name="T17" fmla="*/ 0 h 26"/>
                <a:gd name="T18" fmla="*/ 0 w 26"/>
                <a:gd name="T19" fmla="*/ 8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0" y="8"/>
                  </a:moveTo>
                  <a:lnTo>
                    <a:pt x="9" y="8"/>
                  </a:lnTo>
                  <a:lnTo>
                    <a:pt x="9" y="25"/>
                  </a:lnTo>
                  <a:lnTo>
                    <a:pt x="16" y="25"/>
                  </a:lnTo>
                  <a:lnTo>
                    <a:pt x="25" y="25"/>
                  </a:lnTo>
                  <a:lnTo>
                    <a:pt x="16" y="8"/>
                  </a:lnTo>
                  <a:lnTo>
                    <a:pt x="25" y="16"/>
                  </a:lnTo>
                  <a:lnTo>
                    <a:pt x="25" y="8"/>
                  </a:lnTo>
                  <a:lnTo>
                    <a:pt x="9" y="0"/>
                  </a:lnTo>
                  <a:lnTo>
                    <a:pt x="0" y="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07" name="Freeform 279"/>
            <p:cNvSpPr>
              <a:spLocks/>
            </p:cNvSpPr>
            <p:nvPr>
              <p:custDataLst>
                <p:tags r:id="rId267"/>
              </p:custDataLst>
            </p:nvPr>
          </p:nvSpPr>
          <p:spPr bwMode="auto">
            <a:xfrm>
              <a:off x="3855" y="2286"/>
              <a:ext cx="29" cy="16"/>
            </a:xfrm>
            <a:custGeom>
              <a:avLst/>
              <a:gdLst>
                <a:gd name="T0" fmla="*/ 0 w 35"/>
                <a:gd name="T1" fmla="*/ 8 h 18"/>
                <a:gd name="T2" fmla="*/ 10 w 35"/>
                <a:gd name="T3" fmla="*/ 17 h 18"/>
                <a:gd name="T4" fmla="*/ 18 w 35"/>
                <a:gd name="T5" fmla="*/ 17 h 18"/>
                <a:gd name="T6" fmla="*/ 25 w 35"/>
                <a:gd name="T7" fmla="*/ 8 h 18"/>
                <a:gd name="T8" fmla="*/ 34 w 35"/>
                <a:gd name="T9" fmla="*/ 0 h 18"/>
                <a:gd name="T10" fmla="*/ 0 w 35"/>
                <a:gd name="T11" fmla="*/ 8 h 18"/>
                <a:gd name="T12" fmla="*/ 0 60000 65536"/>
                <a:gd name="T13" fmla="*/ 0 60000 65536"/>
                <a:gd name="T14" fmla="*/ 0 60000 65536"/>
                <a:gd name="T15" fmla="*/ 0 60000 65536"/>
                <a:gd name="T16" fmla="*/ 0 60000 65536"/>
                <a:gd name="T17" fmla="*/ 0 60000 65536"/>
                <a:gd name="T18" fmla="*/ 0 w 35"/>
                <a:gd name="T19" fmla="*/ 0 h 18"/>
                <a:gd name="T20" fmla="*/ 35 w 3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5" h="18">
                  <a:moveTo>
                    <a:pt x="0" y="8"/>
                  </a:moveTo>
                  <a:lnTo>
                    <a:pt x="10" y="17"/>
                  </a:lnTo>
                  <a:lnTo>
                    <a:pt x="18" y="17"/>
                  </a:lnTo>
                  <a:lnTo>
                    <a:pt x="25" y="8"/>
                  </a:lnTo>
                  <a:lnTo>
                    <a:pt x="34" y="0"/>
                  </a:lnTo>
                  <a:lnTo>
                    <a:pt x="0" y="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08" name="Freeform 280"/>
            <p:cNvSpPr>
              <a:spLocks/>
            </p:cNvSpPr>
            <p:nvPr>
              <p:custDataLst>
                <p:tags r:id="rId268"/>
              </p:custDataLst>
            </p:nvPr>
          </p:nvSpPr>
          <p:spPr bwMode="auto">
            <a:xfrm>
              <a:off x="3527" y="2223"/>
              <a:ext cx="15" cy="15"/>
            </a:xfrm>
            <a:custGeom>
              <a:avLst/>
              <a:gdLst>
                <a:gd name="T0" fmla="*/ 0 w 17"/>
                <a:gd name="T1" fmla="*/ 9 h 17"/>
                <a:gd name="T2" fmla="*/ 6 w 17"/>
                <a:gd name="T3" fmla="*/ 16 h 17"/>
                <a:gd name="T4" fmla="*/ 16 w 17"/>
                <a:gd name="T5" fmla="*/ 9 h 17"/>
                <a:gd name="T6" fmla="*/ 6 w 17"/>
                <a:gd name="T7" fmla="*/ 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6" y="16"/>
                  </a:lnTo>
                  <a:lnTo>
                    <a:pt x="16" y="9"/>
                  </a:lnTo>
                  <a:lnTo>
                    <a:pt x="6" y="0"/>
                  </a:lnTo>
                  <a:lnTo>
                    <a:pt x="0" y="9"/>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09" name="Freeform 281"/>
            <p:cNvSpPr>
              <a:spLocks/>
            </p:cNvSpPr>
            <p:nvPr>
              <p:custDataLst>
                <p:tags r:id="rId269"/>
              </p:custDataLst>
            </p:nvPr>
          </p:nvSpPr>
          <p:spPr bwMode="auto">
            <a:xfrm>
              <a:off x="4753" y="2825"/>
              <a:ext cx="450" cy="351"/>
            </a:xfrm>
            <a:custGeom>
              <a:avLst/>
              <a:gdLst>
                <a:gd name="T0" fmla="*/ 48 w 521"/>
                <a:gd name="T1" fmla="*/ 342 h 406"/>
                <a:gd name="T2" fmla="*/ 89 w 521"/>
                <a:gd name="T3" fmla="*/ 317 h 406"/>
                <a:gd name="T4" fmla="*/ 138 w 521"/>
                <a:gd name="T5" fmla="*/ 308 h 406"/>
                <a:gd name="T6" fmla="*/ 234 w 521"/>
                <a:gd name="T7" fmla="*/ 283 h 406"/>
                <a:gd name="T8" fmla="*/ 268 w 521"/>
                <a:gd name="T9" fmla="*/ 308 h 406"/>
                <a:gd name="T10" fmla="*/ 293 w 521"/>
                <a:gd name="T11" fmla="*/ 342 h 406"/>
                <a:gd name="T12" fmla="*/ 316 w 521"/>
                <a:gd name="T13" fmla="*/ 317 h 406"/>
                <a:gd name="T14" fmla="*/ 316 w 521"/>
                <a:gd name="T15" fmla="*/ 342 h 406"/>
                <a:gd name="T16" fmla="*/ 325 w 521"/>
                <a:gd name="T17" fmla="*/ 342 h 406"/>
                <a:gd name="T18" fmla="*/ 333 w 521"/>
                <a:gd name="T19" fmla="*/ 348 h 406"/>
                <a:gd name="T20" fmla="*/ 340 w 521"/>
                <a:gd name="T21" fmla="*/ 373 h 406"/>
                <a:gd name="T22" fmla="*/ 365 w 521"/>
                <a:gd name="T23" fmla="*/ 389 h 406"/>
                <a:gd name="T24" fmla="*/ 390 w 521"/>
                <a:gd name="T25" fmla="*/ 398 h 406"/>
                <a:gd name="T26" fmla="*/ 405 w 521"/>
                <a:gd name="T27" fmla="*/ 389 h 406"/>
                <a:gd name="T28" fmla="*/ 415 w 521"/>
                <a:gd name="T29" fmla="*/ 398 h 406"/>
                <a:gd name="T30" fmla="*/ 446 w 521"/>
                <a:gd name="T31" fmla="*/ 382 h 406"/>
                <a:gd name="T32" fmla="*/ 480 w 521"/>
                <a:gd name="T33" fmla="*/ 348 h 406"/>
                <a:gd name="T34" fmla="*/ 520 w 521"/>
                <a:gd name="T35" fmla="*/ 243 h 406"/>
                <a:gd name="T36" fmla="*/ 495 w 521"/>
                <a:gd name="T37" fmla="*/ 180 h 406"/>
                <a:gd name="T38" fmla="*/ 480 w 521"/>
                <a:gd name="T39" fmla="*/ 156 h 406"/>
                <a:gd name="T40" fmla="*/ 470 w 521"/>
                <a:gd name="T41" fmla="*/ 156 h 406"/>
                <a:gd name="T42" fmla="*/ 430 w 521"/>
                <a:gd name="T43" fmla="*/ 106 h 406"/>
                <a:gd name="T44" fmla="*/ 415 w 521"/>
                <a:gd name="T45" fmla="*/ 74 h 406"/>
                <a:gd name="T46" fmla="*/ 405 w 521"/>
                <a:gd name="T47" fmla="*/ 49 h 406"/>
                <a:gd name="T48" fmla="*/ 381 w 521"/>
                <a:gd name="T49" fmla="*/ 0 h 406"/>
                <a:gd name="T50" fmla="*/ 365 w 521"/>
                <a:gd name="T51" fmla="*/ 17 h 406"/>
                <a:gd name="T52" fmla="*/ 358 w 521"/>
                <a:gd name="T53" fmla="*/ 90 h 406"/>
                <a:gd name="T54" fmla="*/ 308 w 521"/>
                <a:gd name="T55" fmla="*/ 66 h 406"/>
                <a:gd name="T56" fmla="*/ 300 w 521"/>
                <a:gd name="T57" fmla="*/ 57 h 406"/>
                <a:gd name="T58" fmla="*/ 293 w 521"/>
                <a:gd name="T59" fmla="*/ 34 h 406"/>
                <a:gd name="T60" fmla="*/ 308 w 521"/>
                <a:gd name="T61" fmla="*/ 17 h 406"/>
                <a:gd name="T62" fmla="*/ 293 w 521"/>
                <a:gd name="T63" fmla="*/ 25 h 406"/>
                <a:gd name="T64" fmla="*/ 284 w 521"/>
                <a:gd name="T65" fmla="*/ 17 h 406"/>
                <a:gd name="T66" fmla="*/ 253 w 521"/>
                <a:gd name="T67" fmla="*/ 17 h 406"/>
                <a:gd name="T68" fmla="*/ 228 w 521"/>
                <a:gd name="T69" fmla="*/ 17 h 406"/>
                <a:gd name="T70" fmla="*/ 219 w 521"/>
                <a:gd name="T71" fmla="*/ 34 h 406"/>
                <a:gd name="T72" fmla="*/ 212 w 521"/>
                <a:gd name="T73" fmla="*/ 49 h 406"/>
                <a:gd name="T74" fmla="*/ 194 w 521"/>
                <a:gd name="T75" fmla="*/ 49 h 406"/>
                <a:gd name="T76" fmla="*/ 194 w 521"/>
                <a:gd name="T77" fmla="*/ 49 h 406"/>
                <a:gd name="T78" fmla="*/ 179 w 521"/>
                <a:gd name="T79" fmla="*/ 41 h 406"/>
                <a:gd name="T80" fmla="*/ 154 w 521"/>
                <a:gd name="T81" fmla="*/ 49 h 406"/>
                <a:gd name="T82" fmla="*/ 138 w 521"/>
                <a:gd name="T83" fmla="*/ 74 h 406"/>
                <a:gd name="T84" fmla="*/ 138 w 521"/>
                <a:gd name="T85" fmla="*/ 81 h 406"/>
                <a:gd name="T86" fmla="*/ 129 w 521"/>
                <a:gd name="T87" fmla="*/ 74 h 406"/>
                <a:gd name="T88" fmla="*/ 122 w 521"/>
                <a:gd name="T89" fmla="*/ 97 h 406"/>
                <a:gd name="T90" fmla="*/ 41 w 521"/>
                <a:gd name="T91" fmla="*/ 131 h 406"/>
                <a:gd name="T92" fmla="*/ 8 w 521"/>
                <a:gd name="T93" fmla="*/ 146 h 406"/>
                <a:gd name="T94" fmla="*/ 8 w 521"/>
                <a:gd name="T95" fmla="*/ 171 h 406"/>
                <a:gd name="T96" fmla="*/ 17 w 521"/>
                <a:gd name="T97" fmla="*/ 211 h 406"/>
                <a:gd name="T98" fmla="*/ 8 w 521"/>
                <a:gd name="T99" fmla="*/ 211 h 406"/>
                <a:gd name="T100" fmla="*/ 23 w 521"/>
                <a:gd name="T101" fmla="*/ 251 h 406"/>
                <a:gd name="T102" fmla="*/ 32 w 521"/>
                <a:gd name="T103" fmla="*/ 308 h 406"/>
                <a:gd name="T104" fmla="*/ 23 w 521"/>
                <a:gd name="T105" fmla="*/ 324 h 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1"/>
                <a:gd name="T160" fmla="*/ 0 h 406"/>
                <a:gd name="T161" fmla="*/ 521 w 521"/>
                <a:gd name="T162" fmla="*/ 406 h 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1" h="406">
                  <a:moveTo>
                    <a:pt x="23" y="324"/>
                  </a:moveTo>
                  <a:lnTo>
                    <a:pt x="48" y="342"/>
                  </a:lnTo>
                  <a:lnTo>
                    <a:pt x="64" y="342"/>
                  </a:lnTo>
                  <a:lnTo>
                    <a:pt x="89" y="317"/>
                  </a:lnTo>
                  <a:lnTo>
                    <a:pt x="129" y="317"/>
                  </a:lnTo>
                  <a:lnTo>
                    <a:pt x="138" y="308"/>
                  </a:lnTo>
                  <a:lnTo>
                    <a:pt x="169" y="293"/>
                  </a:lnTo>
                  <a:lnTo>
                    <a:pt x="234" y="283"/>
                  </a:lnTo>
                  <a:lnTo>
                    <a:pt x="268" y="299"/>
                  </a:lnTo>
                  <a:lnTo>
                    <a:pt x="268" y="308"/>
                  </a:lnTo>
                  <a:lnTo>
                    <a:pt x="276" y="308"/>
                  </a:lnTo>
                  <a:lnTo>
                    <a:pt x="293" y="342"/>
                  </a:lnTo>
                  <a:lnTo>
                    <a:pt x="316" y="299"/>
                  </a:lnTo>
                  <a:lnTo>
                    <a:pt x="316" y="317"/>
                  </a:lnTo>
                  <a:lnTo>
                    <a:pt x="308" y="342"/>
                  </a:lnTo>
                  <a:lnTo>
                    <a:pt x="316" y="342"/>
                  </a:lnTo>
                  <a:lnTo>
                    <a:pt x="316" y="324"/>
                  </a:lnTo>
                  <a:lnTo>
                    <a:pt x="325" y="342"/>
                  </a:lnTo>
                  <a:lnTo>
                    <a:pt x="316" y="348"/>
                  </a:lnTo>
                  <a:lnTo>
                    <a:pt x="333" y="348"/>
                  </a:lnTo>
                  <a:lnTo>
                    <a:pt x="340" y="365"/>
                  </a:lnTo>
                  <a:lnTo>
                    <a:pt x="340" y="373"/>
                  </a:lnTo>
                  <a:lnTo>
                    <a:pt x="349" y="382"/>
                  </a:lnTo>
                  <a:lnTo>
                    <a:pt x="365" y="389"/>
                  </a:lnTo>
                  <a:lnTo>
                    <a:pt x="381" y="389"/>
                  </a:lnTo>
                  <a:lnTo>
                    <a:pt x="390" y="398"/>
                  </a:lnTo>
                  <a:lnTo>
                    <a:pt x="405" y="382"/>
                  </a:lnTo>
                  <a:lnTo>
                    <a:pt x="405" y="389"/>
                  </a:lnTo>
                  <a:lnTo>
                    <a:pt x="415" y="389"/>
                  </a:lnTo>
                  <a:lnTo>
                    <a:pt x="415" y="398"/>
                  </a:lnTo>
                  <a:lnTo>
                    <a:pt x="430" y="405"/>
                  </a:lnTo>
                  <a:lnTo>
                    <a:pt x="446" y="382"/>
                  </a:lnTo>
                  <a:lnTo>
                    <a:pt x="470" y="382"/>
                  </a:lnTo>
                  <a:lnTo>
                    <a:pt x="480" y="348"/>
                  </a:lnTo>
                  <a:lnTo>
                    <a:pt x="511" y="276"/>
                  </a:lnTo>
                  <a:lnTo>
                    <a:pt x="520" y="243"/>
                  </a:lnTo>
                  <a:lnTo>
                    <a:pt x="511" y="203"/>
                  </a:lnTo>
                  <a:lnTo>
                    <a:pt x="495" y="180"/>
                  </a:lnTo>
                  <a:lnTo>
                    <a:pt x="487" y="171"/>
                  </a:lnTo>
                  <a:lnTo>
                    <a:pt x="480" y="156"/>
                  </a:lnTo>
                  <a:lnTo>
                    <a:pt x="470" y="146"/>
                  </a:lnTo>
                  <a:lnTo>
                    <a:pt x="470" y="156"/>
                  </a:lnTo>
                  <a:lnTo>
                    <a:pt x="455" y="131"/>
                  </a:lnTo>
                  <a:lnTo>
                    <a:pt x="430" y="106"/>
                  </a:lnTo>
                  <a:lnTo>
                    <a:pt x="421" y="81"/>
                  </a:lnTo>
                  <a:lnTo>
                    <a:pt x="415" y="74"/>
                  </a:lnTo>
                  <a:lnTo>
                    <a:pt x="415" y="57"/>
                  </a:lnTo>
                  <a:lnTo>
                    <a:pt x="405" y="49"/>
                  </a:lnTo>
                  <a:lnTo>
                    <a:pt x="390" y="49"/>
                  </a:lnTo>
                  <a:lnTo>
                    <a:pt x="381" y="0"/>
                  </a:lnTo>
                  <a:lnTo>
                    <a:pt x="373" y="0"/>
                  </a:lnTo>
                  <a:lnTo>
                    <a:pt x="365" y="17"/>
                  </a:lnTo>
                  <a:lnTo>
                    <a:pt x="365" y="57"/>
                  </a:lnTo>
                  <a:lnTo>
                    <a:pt x="358" y="90"/>
                  </a:lnTo>
                  <a:lnTo>
                    <a:pt x="340" y="90"/>
                  </a:lnTo>
                  <a:lnTo>
                    <a:pt x="308" y="66"/>
                  </a:lnTo>
                  <a:lnTo>
                    <a:pt x="300" y="66"/>
                  </a:lnTo>
                  <a:lnTo>
                    <a:pt x="300" y="57"/>
                  </a:lnTo>
                  <a:lnTo>
                    <a:pt x="284" y="57"/>
                  </a:lnTo>
                  <a:lnTo>
                    <a:pt x="293" y="34"/>
                  </a:lnTo>
                  <a:lnTo>
                    <a:pt x="300" y="34"/>
                  </a:lnTo>
                  <a:lnTo>
                    <a:pt x="308" y="17"/>
                  </a:lnTo>
                  <a:lnTo>
                    <a:pt x="300" y="17"/>
                  </a:lnTo>
                  <a:lnTo>
                    <a:pt x="293" y="25"/>
                  </a:lnTo>
                  <a:lnTo>
                    <a:pt x="293" y="17"/>
                  </a:lnTo>
                  <a:lnTo>
                    <a:pt x="284" y="17"/>
                  </a:lnTo>
                  <a:lnTo>
                    <a:pt x="244" y="9"/>
                  </a:lnTo>
                  <a:lnTo>
                    <a:pt x="253" y="17"/>
                  </a:lnTo>
                  <a:lnTo>
                    <a:pt x="244" y="17"/>
                  </a:lnTo>
                  <a:lnTo>
                    <a:pt x="228" y="17"/>
                  </a:lnTo>
                  <a:lnTo>
                    <a:pt x="219" y="25"/>
                  </a:lnTo>
                  <a:lnTo>
                    <a:pt x="219" y="34"/>
                  </a:lnTo>
                  <a:lnTo>
                    <a:pt x="212" y="34"/>
                  </a:lnTo>
                  <a:lnTo>
                    <a:pt x="212" y="49"/>
                  </a:lnTo>
                  <a:lnTo>
                    <a:pt x="212" y="57"/>
                  </a:lnTo>
                  <a:lnTo>
                    <a:pt x="194" y="49"/>
                  </a:lnTo>
                  <a:lnTo>
                    <a:pt x="194" y="57"/>
                  </a:lnTo>
                  <a:lnTo>
                    <a:pt x="194" y="49"/>
                  </a:lnTo>
                  <a:lnTo>
                    <a:pt x="187" y="41"/>
                  </a:lnTo>
                  <a:lnTo>
                    <a:pt x="179" y="41"/>
                  </a:lnTo>
                  <a:lnTo>
                    <a:pt x="163" y="49"/>
                  </a:lnTo>
                  <a:lnTo>
                    <a:pt x="154" y="49"/>
                  </a:lnTo>
                  <a:lnTo>
                    <a:pt x="147" y="74"/>
                  </a:lnTo>
                  <a:lnTo>
                    <a:pt x="138" y="74"/>
                  </a:lnTo>
                  <a:lnTo>
                    <a:pt x="129" y="74"/>
                  </a:lnTo>
                  <a:lnTo>
                    <a:pt x="138" y="81"/>
                  </a:lnTo>
                  <a:lnTo>
                    <a:pt x="129" y="90"/>
                  </a:lnTo>
                  <a:lnTo>
                    <a:pt x="129" y="74"/>
                  </a:lnTo>
                  <a:lnTo>
                    <a:pt x="114" y="90"/>
                  </a:lnTo>
                  <a:lnTo>
                    <a:pt x="122" y="97"/>
                  </a:lnTo>
                  <a:lnTo>
                    <a:pt x="97" y="114"/>
                  </a:lnTo>
                  <a:lnTo>
                    <a:pt x="41" y="131"/>
                  </a:lnTo>
                  <a:lnTo>
                    <a:pt x="17" y="156"/>
                  </a:lnTo>
                  <a:lnTo>
                    <a:pt x="8" y="146"/>
                  </a:lnTo>
                  <a:lnTo>
                    <a:pt x="8" y="156"/>
                  </a:lnTo>
                  <a:lnTo>
                    <a:pt x="8" y="171"/>
                  </a:lnTo>
                  <a:lnTo>
                    <a:pt x="0" y="171"/>
                  </a:lnTo>
                  <a:lnTo>
                    <a:pt x="17" y="211"/>
                  </a:lnTo>
                  <a:lnTo>
                    <a:pt x="8" y="196"/>
                  </a:lnTo>
                  <a:lnTo>
                    <a:pt x="8" y="211"/>
                  </a:lnTo>
                  <a:lnTo>
                    <a:pt x="0" y="203"/>
                  </a:lnTo>
                  <a:lnTo>
                    <a:pt x="23" y="251"/>
                  </a:lnTo>
                  <a:lnTo>
                    <a:pt x="32" y="283"/>
                  </a:lnTo>
                  <a:lnTo>
                    <a:pt x="32" y="308"/>
                  </a:lnTo>
                  <a:lnTo>
                    <a:pt x="23" y="317"/>
                  </a:lnTo>
                  <a:lnTo>
                    <a:pt x="23" y="324"/>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10" name="Freeform 282"/>
            <p:cNvSpPr>
              <a:spLocks/>
            </p:cNvSpPr>
            <p:nvPr>
              <p:custDataLst>
                <p:tags r:id="rId270"/>
              </p:custDataLst>
            </p:nvPr>
          </p:nvSpPr>
          <p:spPr bwMode="auto">
            <a:xfrm>
              <a:off x="4942" y="2833"/>
              <a:ext cx="15" cy="15"/>
            </a:xfrm>
            <a:custGeom>
              <a:avLst/>
              <a:gdLst>
                <a:gd name="T0" fmla="*/ 0 w 17"/>
                <a:gd name="T1" fmla="*/ 16 h 17"/>
                <a:gd name="T2" fmla="*/ 9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9" y="16"/>
                  </a:lnTo>
                  <a:lnTo>
                    <a:pt x="16" y="0"/>
                  </a:lnTo>
                  <a:lnTo>
                    <a:pt x="0" y="0"/>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11" name="Freeform 283"/>
            <p:cNvSpPr>
              <a:spLocks/>
            </p:cNvSpPr>
            <p:nvPr>
              <p:custDataLst>
                <p:tags r:id="rId271"/>
              </p:custDataLst>
            </p:nvPr>
          </p:nvSpPr>
          <p:spPr bwMode="auto">
            <a:xfrm>
              <a:off x="4942" y="2833"/>
              <a:ext cx="15" cy="15"/>
            </a:xfrm>
            <a:custGeom>
              <a:avLst/>
              <a:gdLst>
                <a:gd name="T0" fmla="*/ 0 w 17"/>
                <a:gd name="T1" fmla="*/ 16 h 17"/>
                <a:gd name="T2" fmla="*/ 9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9" y="16"/>
                  </a:lnTo>
                  <a:lnTo>
                    <a:pt x="16" y="0"/>
                  </a:lnTo>
                  <a:lnTo>
                    <a:pt x="0" y="0"/>
                  </a:lnTo>
                  <a:lnTo>
                    <a:pt x="0" y="1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12" name="Freeform 284"/>
            <p:cNvSpPr>
              <a:spLocks/>
            </p:cNvSpPr>
            <p:nvPr>
              <p:custDataLst>
                <p:tags r:id="rId272"/>
              </p:custDataLst>
            </p:nvPr>
          </p:nvSpPr>
          <p:spPr bwMode="auto">
            <a:xfrm>
              <a:off x="5013" y="3126"/>
              <a:ext cx="14" cy="14"/>
            </a:xfrm>
            <a:custGeom>
              <a:avLst/>
              <a:gdLst>
                <a:gd name="T0" fmla="*/ 0 w 17"/>
                <a:gd name="T1" fmla="*/ 0 h 17"/>
                <a:gd name="T2" fmla="*/ 16 w 17"/>
                <a:gd name="T3" fmla="*/ 16 h 17"/>
                <a:gd name="T4" fmla="*/ 16 w 17"/>
                <a:gd name="T5" fmla="*/ 0 h 17"/>
                <a:gd name="T6" fmla="*/ 8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0"/>
                  </a:lnTo>
                  <a:lnTo>
                    <a:pt x="8"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13" name="Freeform 285"/>
            <p:cNvSpPr>
              <a:spLocks/>
            </p:cNvSpPr>
            <p:nvPr>
              <p:custDataLst>
                <p:tags r:id="rId273"/>
              </p:custDataLst>
            </p:nvPr>
          </p:nvSpPr>
          <p:spPr bwMode="auto">
            <a:xfrm>
              <a:off x="5013" y="3126"/>
              <a:ext cx="14" cy="14"/>
            </a:xfrm>
            <a:custGeom>
              <a:avLst/>
              <a:gdLst>
                <a:gd name="T0" fmla="*/ 0 w 17"/>
                <a:gd name="T1" fmla="*/ 0 h 17"/>
                <a:gd name="T2" fmla="*/ 16 w 17"/>
                <a:gd name="T3" fmla="*/ 16 h 17"/>
                <a:gd name="T4" fmla="*/ 16 w 17"/>
                <a:gd name="T5" fmla="*/ 0 h 17"/>
                <a:gd name="T6" fmla="*/ 8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0"/>
                  </a:lnTo>
                  <a:lnTo>
                    <a:pt x="8" y="0"/>
                  </a:lnTo>
                  <a:lnTo>
                    <a:pt x="0"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14" name="Freeform 286"/>
            <p:cNvSpPr>
              <a:spLocks/>
            </p:cNvSpPr>
            <p:nvPr>
              <p:custDataLst>
                <p:tags r:id="rId274"/>
              </p:custDataLst>
            </p:nvPr>
          </p:nvSpPr>
          <p:spPr bwMode="auto">
            <a:xfrm>
              <a:off x="5104" y="3196"/>
              <a:ext cx="43" cy="45"/>
            </a:xfrm>
            <a:custGeom>
              <a:avLst/>
              <a:gdLst>
                <a:gd name="T0" fmla="*/ 0 w 51"/>
                <a:gd name="T1" fmla="*/ 0 h 50"/>
                <a:gd name="T2" fmla="*/ 10 w 51"/>
                <a:gd name="T3" fmla="*/ 40 h 50"/>
                <a:gd name="T4" fmla="*/ 25 w 51"/>
                <a:gd name="T5" fmla="*/ 49 h 50"/>
                <a:gd name="T6" fmla="*/ 34 w 51"/>
                <a:gd name="T7" fmla="*/ 33 h 50"/>
                <a:gd name="T8" fmla="*/ 41 w 51"/>
                <a:gd name="T9" fmla="*/ 40 h 50"/>
                <a:gd name="T10" fmla="*/ 50 w 51"/>
                <a:gd name="T11" fmla="*/ 0 h 50"/>
                <a:gd name="T12" fmla="*/ 41 w 51"/>
                <a:gd name="T13" fmla="*/ 0 h 50"/>
                <a:gd name="T14" fmla="*/ 16 w 51"/>
                <a:gd name="T15" fmla="*/ 8 h 50"/>
                <a:gd name="T16" fmla="*/ 0 w 51"/>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0"/>
                <a:gd name="T29" fmla="*/ 51 w 51"/>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0">
                  <a:moveTo>
                    <a:pt x="0" y="0"/>
                  </a:moveTo>
                  <a:lnTo>
                    <a:pt x="10" y="40"/>
                  </a:lnTo>
                  <a:lnTo>
                    <a:pt x="25" y="49"/>
                  </a:lnTo>
                  <a:lnTo>
                    <a:pt x="34" y="33"/>
                  </a:lnTo>
                  <a:lnTo>
                    <a:pt x="41" y="40"/>
                  </a:lnTo>
                  <a:lnTo>
                    <a:pt x="50" y="0"/>
                  </a:lnTo>
                  <a:lnTo>
                    <a:pt x="41" y="0"/>
                  </a:lnTo>
                  <a:lnTo>
                    <a:pt x="16" y="8"/>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15" name="Freeform 287"/>
            <p:cNvSpPr>
              <a:spLocks/>
            </p:cNvSpPr>
            <p:nvPr>
              <p:custDataLst>
                <p:tags r:id="rId275"/>
              </p:custDataLst>
            </p:nvPr>
          </p:nvSpPr>
          <p:spPr bwMode="auto">
            <a:xfrm>
              <a:off x="5413" y="3113"/>
              <a:ext cx="63" cy="98"/>
            </a:xfrm>
            <a:custGeom>
              <a:avLst/>
              <a:gdLst>
                <a:gd name="T0" fmla="*/ 16 w 73"/>
                <a:gd name="T1" fmla="*/ 72 h 115"/>
                <a:gd name="T2" fmla="*/ 31 w 73"/>
                <a:gd name="T3" fmla="*/ 80 h 115"/>
                <a:gd name="T4" fmla="*/ 25 w 73"/>
                <a:gd name="T5" fmla="*/ 105 h 115"/>
                <a:gd name="T6" fmla="*/ 31 w 73"/>
                <a:gd name="T7" fmla="*/ 114 h 115"/>
                <a:gd name="T8" fmla="*/ 40 w 73"/>
                <a:gd name="T9" fmla="*/ 105 h 115"/>
                <a:gd name="T10" fmla="*/ 56 w 73"/>
                <a:gd name="T11" fmla="*/ 72 h 115"/>
                <a:gd name="T12" fmla="*/ 65 w 73"/>
                <a:gd name="T13" fmla="*/ 72 h 115"/>
                <a:gd name="T14" fmla="*/ 72 w 73"/>
                <a:gd name="T15" fmla="*/ 65 h 115"/>
                <a:gd name="T16" fmla="*/ 72 w 73"/>
                <a:gd name="T17" fmla="*/ 49 h 115"/>
                <a:gd name="T18" fmla="*/ 65 w 73"/>
                <a:gd name="T19" fmla="*/ 40 h 115"/>
                <a:gd name="T20" fmla="*/ 56 w 73"/>
                <a:gd name="T21" fmla="*/ 49 h 115"/>
                <a:gd name="T22" fmla="*/ 40 w 73"/>
                <a:gd name="T23" fmla="*/ 49 h 115"/>
                <a:gd name="T24" fmla="*/ 40 w 73"/>
                <a:gd name="T25" fmla="*/ 32 h 115"/>
                <a:gd name="T26" fmla="*/ 31 w 73"/>
                <a:gd name="T27" fmla="*/ 32 h 115"/>
                <a:gd name="T28" fmla="*/ 31 w 73"/>
                <a:gd name="T29" fmla="*/ 40 h 115"/>
                <a:gd name="T30" fmla="*/ 25 w 73"/>
                <a:gd name="T31" fmla="*/ 32 h 115"/>
                <a:gd name="T32" fmla="*/ 25 w 73"/>
                <a:gd name="T33" fmla="*/ 9 h 115"/>
                <a:gd name="T34" fmla="*/ 0 w 73"/>
                <a:gd name="T35" fmla="*/ 0 h 115"/>
                <a:gd name="T36" fmla="*/ 25 w 73"/>
                <a:gd name="T37" fmla="*/ 32 h 115"/>
                <a:gd name="T38" fmla="*/ 25 w 73"/>
                <a:gd name="T39" fmla="*/ 65 h 115"/>
                <a:gd name="T40" fmla="*/ 16 w 73"/>
                <a:gd name="T41" fmla="*/ 72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115"/>
                <a:gd name="T65" fmla="*/ 73 w 73"/>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16" name="Freeform 288"/>
            <p:cNvSpPr>
              <a:spLocks/>
            </p:cNvSpPr>
            <p:nvPr>
              <p:custDataLst>
                <p:tags r:id="rId276"/>
              </p:custDataLst>
            </p:nvPr>
          </p:nvSpPr>
          <p:spPr bwMode="auto">
            <a:xfrm>
              <a:off x="5413" y="3113"/>
              <a:ext cx="63" cy="98"/>
            </a:xfrm>
            <a:custGeom>
              <a:avLst/>
              <a:gdLst>
                <a:gd name="T0" fmla="*/ 16 w 73"/>
                <a:gd name="T1" fmla="*/ 72 h 115"/>
                <a:gd name="T2" fmla="*/ 31 w 73"/>
                <a:gd name="T3" fmla="*/ 80 h 115"/>
                <a:gd name="T4" fmla="*/ 25 w 73"/>
                <a:gd name="T5" fmla="*/ 105 h 115"/>
                <a:gd name="T6" fmla="*/ 31 w 73"/>
                <a:gd name="T7" fmla="*/ 114 h 115"/>
                <a:gd name="T8" fmla="*/ 40 w 73"/>
                <a:gd name="T9" fmla="*/ 105 h 115"/>
                <a:gd name="T10" fmla="*/ 56 w 73"/>
                <a:gd name="T11" fmla="*/ 72 h 115"/>
                <a:gd name="T12" fmla="*/ 65 w 73"/>
                <a:gd name="T13" fmla="*/ 72 h 115"/>
                <a:gd name="T14" fmla="*/ 72 w 73"/>
                <a:gd name="T15" fmla="*/ 65 h 115"/>
                <a:gd name="T16" fmla="*/ 72 w 73"/>
                <a:gd name="T17" fmla="*/ 49 h 115"/>
                <a:gd name="T18" fmla="*/ 65 w 73"/>
                <a:gd name="T19" fmla="*/ 40 h 115"/>
                <a:gd name="T20" fmla="*/ 56 w 73"/>
                <a:gd name="T21" fmla="*/ 49 h 115"/>
                <a:gd name="T22" fmla="*/ 40 w 73"/>
                <a:gd name="T23" fmla="*/ 49 h 115"/>
                <a:gd name="T24" fmla="*/ 40 w 73"/>
                <a:gd name="T25" fmla="*/ 32 h 115"/>
                <a:gd name="T26" fmla="*/ 31 w 73"/>
                <a:gd name="T27" fmla="*/ 32 h 115"/>
                <a:gd name="T28" fmla="*/ 31 w 73"/>
                <a:gd name="T29" fmla="*/ 40 h 115"/>
                <a:gd name="T30" fmla="*/ 25 w 73"/>
                <a:gd name="T31" fmla="*/ 32 h 115"/>
                <a:gd name="T32" fmla="*/ 25 w 73"/>
                <a:gd name="T33" fmla="*/ 9 h 115"/>
                <a:gd name="T34" fmla="*/ 0 w 73"/>
                <a:gd name="T35" fmla="*/ 0 h 115"/>
                <a:gd name="T36" fmla="*/ 25 w 73"/>
                <a:gd name="T37" fmla="*/ 32 h 115"/>
                <a:gd name="T38" fmla="*/ 25 w 73"/>
                <a:gd name="T39" fmla="*/ 65 h 115"/>
                <a:gd name="T40" fmla="*/ 16 w 73"/>
                <a:gd name="T41" fmla="*/ 72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115"/>
                <a:gd name="T65" fmla="*/ 73 w 73"/>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17" name="Freeform 289"/>
            <p:cNvSpPr>
              <a:spLocks/>
            </p:cNvSpPr>
            <p:nvPr>
              <p:custDataLst>
                <p:tags r:id="rId277"/>
              </p:custDataLst>
            </p:nvPr>
          </p:nvSpPr>
          <p:spPr bwMode="auto">
            <a:xfrm>
              <a:off x="5343" y="3196"/>
              <a:ext cx="93" cy="92"/>
            </a:xfrm>
            <a:custGeom>
              <a:avLst/>
              <a:gdLst>
                <a:gd name="T0" fmla="*/ 0 w 107"/>
                <a:gd name="T1" fmla="*/ 89 h 106"/>
                <a:gd name="T2" fmla="*/ 9 w 107"/>
                <a:gd name="T3" fmla="*/ 97 h 106"/>
                <a:gd name="T4" fmla="*/ 15 w 107"/>
                <a:gd name="T5" fmla="*/ 97 h 106"/>
                <a:gd name="T6" fmla="*/ 32 w 107"/>
                <a:gd name="T7" fmla="*/ 105 h 106"/>
                <a:gd name="T8" fmla="*/ 49 w 107"/>
                <a:gd name="T9" fmla="*/ 97 h 106"/>
                <a:gd name="T10" fmla="*/ 56 w 107"/>
                <a:gd name="T11" fmla="*/ 80 h 106"/>
                <a:gd name="T12" fmla="*/ 65 w 107"/>
                <a:gd name="T13" fmla="*/ 65 h 106"/>
                <a:gd name="T14" fmla="*/ 81 w 107"/>
                <a:gd name="T15" fmla="*/ 49 h 106"/>
                <a:gd name="T16" fmla="*/ 89 w 107"/>
                <a:gd name="T17" fmla="*/ 49 h 106"/>
                <a:gd name="T18" fmla="*/ 81 w 107"/>
                <a:gd name="T19" fmla="*/ 40 h 106"/>
                <a:gd name="T20" fmla="*/ 106 w 107"/>
                <a:gd name="T21" fmla="*/ 17 h 106"/>
                <a:gd name="T22" fmla="*/ 106 w 107"/>
                <a:gd name="T23" fmla="*/ 8 h 106"/>
                <a:gd name="T24" fmla="*/ 97 w 107"/>
                <a:gd name="T25" fmla="*/ 8 h 106"/>
                <a:gd name="T26" fmla="*/ 97 w 107"/>
                <a:gd name="T27" fmla="*/ 0 h 106"/>
                <a:gd name="T28" fmla="*/ 89 w 107"/>
                <a:gd name="T29" fmla="*/ 8 h 106"/>
                <a:gd name="T30" fmla="*/ 89 w 107"/>
                <a:gd name="T31" fmla="*/ 0 h 106"/>
                <a:gd name="T32" fmla="*/ 81 w 107"/>
                <a:gd name="T33" fmla="*/ 0 h 106"/>
                <a:gd name="T34" fmla="*/ 72 w 107"/>
                <a:gd name="T35" fmla="*/ 0 h 106"/>
                <a:gd name="T36" fmla="*/ 72 w 107"/>
                <a:gd name="T37" fmla="*/ 17 h 106"/>
                <a:gd name="T38" fmla="*/ 65 w 107"/>
                <a:gd name="T39" fmla="*/ 17 h 106"/>
                <a:gd name="T40" fmla="*/ 56 w 107"/>
                <a:gd name="T41" fmla="*/ 33 h 106"/>
                <a:gd name="T42" fmla="*/ 24 w 107"/>
                <a:gd name="T43" fmla="*/ 55 h 106"/>
                <a:gd name="T44" fmla="*/ 0 w 107"/>
                <a:gd name="T45" fmla="*/ 89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106"/>
                <a:gd name="T71" fmla="*/ 107 w 107"/>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18" name="Freeform 290"/>
            <p:cNvSpPr>
              <a:spLocks/>
            </p:cNvSpPr>
            <p:nvPr>
              <p:custDataLst>
                <p:tags r:id="rId278"/>
              </p:custDataLst>
            </p:nvPr>
          </p:nvSpPr>
          <p:spPr bwMode="auto">
            <a:xfrm>
              <a:off x="5343" y="3196"/>
              <a:ext cx="93" cy="92"/>
            </a:xfrm>
            <a:custGeom>
              <a:avLst/>
              <a:gdLst>
                <a:gd name="T0" fmla="*/ 0 w 107"/>
                <a:gd name="T1" fmla="*/ 89 h 106"/>
                <a:gd name="T2" fmla="*/ 9 w 107"/>
                <a:gd name="T3" fmla="*/ 97 h 106"/>
                <a:gd name="T4" fmla="*/ 15 w 107"/>
                <a:gd name="T5" fmla="*/ 97 h 106"/>
                <a:gd name="T6" fmla="*/ 32 w 107"/>
                <a:gd name="T7" fmla="*/ 105 h 106"/>
                <a:gd name="T8" fmla="*/ 49 w 107"/>
                <a:gd name="T9" fmla="*/ 97 h 106"/>
                <a:gd name="T10" fmla="*/ 56 w 107"/>
                <a:gd name="T11" fmla="*/ 80 h 106"/>
                <a:gd name="T12" fmla="*/ 65 w 107"/>
                <a:gd name="T13" fmla="*/ 65 h 106"/>
                <a:gd name="T14" fmla="*/ 81 w 107"/>
                <a:gd name="T15" fmla="*/ 49 h 106"/>
                <a:gd name="T16" fmla="*/ 89 w 107"/>
                <a:gd name="T17" fmla="*/ 49 h 106"/>
                <a:gd name="T18" fmla="*/ 81 w 107"/>
                <a:gd name="T19" fmla="*/ 40 h 106"/>
                <a:gd name="T20" fmla="*/ 106 w 107"/>
                <a:gd name="T21" fmla="*/ 17 h 106"/>
                <a:gd name="T22" fmla="*/ 106 w 107"/>
                <a:gd name="T23" fmla="*/ 8 h 106"/>
                <a:gd name="T24" fmla="*/ 97 w 107"/>
                <a:gd name="T25" fmla="*/ 8 h 106"/>
                <a:gd name="T26" fmla="*/ 97 w 107"/>
                <a:gd name="T27" fmla="*/ 0 h 106"/>
                <a:gd name="T28" fmla="*/ 89 w 107"/>
                <a:gd name="T29" fmla="*/ 8 h 106"/>
                <a:gd name="T30" fmla="*/ 89 w 107"/>
                <a:gd name="T31" fmla="*/ 0 h 106"/>
                <a:gd name="T32" fmla="*/ 81 w 107"/>
                <a:gd name="T33" fmla="*/ 0 h 106"/>
                <a:gd name="T34" fmla="*/ 72 w 107"/>
                <a:gd name="T35" fmla="*/ 0 h 106"/>
                <a:gd name="T36" fmla="*/ 72 w 107"/>
                <a:gd name="T37" fmla="*/ 17 h 106"/>
                <a:gd name="T38" fmla="*/ 65 w 107"/>
                <a:gd name="T39" fmla="*/ 17 h 106"/>
                <a:gd name="T40" fmla="*/ 56 w 107"/>
                <a:gd name="T41" fmla="*/ 33 h 106"/>
                <a:gd name="T42" fmla="*/ 24 w 107"/>
                <a:gd name="T43" fmla="*/ 55 h 106"/>
                <a:gd name="T44" fmla="*/ 0 w 107"/>
                <a:gd name="T45" fmla="*/ 89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106"/>
                <a:gd name="T71" fmla="*/ 107 w 107"/>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19" name="Freeform 291"/>
            <p:cNvSpPr>
              <a:spLocks/>
            </p:cNvSpPr>
            <p:nvPr>
              <p:custDataLst>
                <p:tags r:id="rId279"/>
              </p:custDataLst>
            </p:nvPr>
          </p:nvSpPr>
          <p:spPr bwMode="auto">
            <a:xfrm>
              <a:off x="4557" y="2644"/>
              <a:ext cx="120" cy="125"/>
            </a:xfrm>
            <a:custGeom>
              <a:avLst/>
              <a:gdLst>
                <a:gd name="T0" fmla="*/ 0 w 140"/>
                <a:gd name="T1" fmla="*/ 0 h 145"/>
                <a:gd name="T2" fmla="*/ 0 w 140"/>
                <a:gd name="T3" fmla="*/ 7 h 145"/>
                <a:gd name="T4" fmla="*/ 18 w 140"/>
                <a:gd name="T5" fmla="*/ 23 h 145"/>
                <a:gd name="T6" fmla="*/ 33 w 140"/>
                <a:gd name="T7" fmla="*/ 41 h 145"/>
                <a:gd name="T8" fmla="*/ 42 w 140"/>
                <a:gd name="T9" fmla="*/ 47 h 145"/>
                <a:gd name="T10" fmla="*/ 49 w 140"/>
                <a:gd name="T11" fmla="*/ 64 h 145"/>
                <a:gd name="T12" fmla="*/ 65 w 140"/>
                <a:gd name="T13" fmla="*/ 81 h 145"/>
                <a:gd name="T14" fmla="*/ 83 w 140"/>
                <a:gd name="T15" fmla="*/ 113 h 145"/>
                <a:gd name="T16" fmla="*/ 114 w 140"/>
                <a:gd name="T17" fmla="*/ 144 h 145"/>
                <a:gd name="T18" fmla="*/ 130 w 140"/>
                <a:gd name="T19" fmla="*/ 144 h 145"/>
                <a:gd name="T20" fmla="*/ 139 w 140"/>
                <a:gd name="T21" fmla="*/ 113 h 145"/>
                <a:gd name="T22" fmla="*/ 130 w 140"/>
                <a:gd name="T23" fmla="*/ 97 h 145"/>
                <a:gd name="T24" fmla="*/ 123 w 140"/>
                <a:gd name="T25" fmla="*/ 97 h 145"/>
                <a:gd name="T26" fmla="*/ 114 w 140"/>
                <a:gd name="T27" fmla="*/ 81 h 145"/>
                <a:gd name="T28" fmla="*/ 108 w 140"/>
                <a:gd name="T29" fmla="*/ 81 h 145"/>
                <a:gd name="T30" fmla="*/ 108 w 140"/>
                <a:gd name="T31" fmla="*/ 72 h 145"/>
                <a:gd name="T32" fmla="*/ 98 w 140"/>
                <a:gd name="T33" fmla="*/ 64 h 145"/>
                <a:gd name="T34" fmla="*/ 98 w 140"/>
                <a:gd name="T35" fmla="*/ 56 h 145"/>
                <a:gd name="T36" fmla="*/ 74 w 140"/>
                <a:gd name="T37" fmla="*/ 41 h 145"/>
                <a:gd name="T38" fmla="*/ 65 w 140"/>
                <a:gd name="T39" fmla="*/ 41 h 145"/>
                <a:gd name="T40" fmla="*/ 24 w 140"/>
                <a:gd name="T41" fmla="*/ 7 h 145"/>
                <a:gd name="T42" fmla="*/ 0 w 140"/>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0"/>
                <a:gd name="T67" fmla="*/ 0 h 145"/>
                <a:gd name="T68" fmla="*/ 140 w 140"/>
                <a:gd name="T69" fmla="*/ 145 h 1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0" h="145">
                  <a:moveTo>
                    <a:pt x="0" y="0"/>
                  </a:moveTo>
                  <a:lnTo>
                    <a:pt x="0" y="7"/>
                  </a:lnTo>
                  <a:lnTo>
                    <a:pt x="18" y="23"/>
                  </a:lnTo>
                  <a:lnTo>
                    <a:pt x="33" y="41"/>
                  </a:lnTo>
                  <a:lnTo>
                    <a:pt x="42" y="47"/>
                  </a:lnTo>
                  <a:lnTo>
                    <a:pt x="49" y="64"/>
                  </a:lnTo>
                  <a:lnTo>
                    <a:pt x="65" y="81"/>
                  </a:lnTo>
                  <a:lnTo>
                    <a:pt x="83" y="113"/>
                  </a:lnTo>
                  <a:lnTo>
                    <a:pt x="114" y="144"/>
                  </a:lnTo>
                  <a:lnTo>
                    <a:pt x="130" y="144"/>
                  </a:lnTo>
                  <a:lnTo>
                    <a:pt x="139" y="113"/>
                  </a:lnTo>
                  <a:lnTo>
                    <a:pt x="130" y="97"/>
                  </a:lnTo>
                  <a:lnTo>
                    <a:pt x="123" y="97"/>
                  </a:lnTo>
                  <a:lnTo>
                    <a:pt x="114" y="81"/>
                  </a:lnTo>
                  <a:lnTo>
                    <a:pt x="108" y="81"/>
                  </a:lnTo>
                  <a:lnTo>
                    <a:pt x="108" y="72"/>
                  </a:lnTo>
                  <a:lnTo>
                    <a:pt x="98" y="64"/>
                  </a:lnTo>
                  <a:lnTo>
                    <a:pt x="98" y="56"/>
                  </a:lnTo>
                  <a:lnTo>
                    <a:pt x="74" y="41"/>
                  </a:lnTo>
                  <a:lnTo>
                    <a:pt x="65" y="41"/>
                  </a:lnTo>
                  <a:lnTo>
                    <a:pt x="24" y="7"/>
                  </a:lnTo>
                  <a:lnTo>
                    <a:pt x="0" y="0"/>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20" name="Freeform 292"/>
            <p:cNvSpPr>
              <a:spLocks/>
            </p:cNvSpPr>
            <p:nvPr>
              <p:custDataLst>
                <p:tags r:id="rId280"/>
              </p:custDataLst>
            </p:nvPr>
          </p:nvSpPr>
          <p:spPr bwMode="auto">
            <a:xfrm>
              <a:off x="4669" y="2769"/>
              <a:ext cx="100" cy="29"/>
            </a:xfrm>
            <a:custGeom>
              <a:avLst/>
              <a:gdLst>
                <a:gd name="T0" fmla="*/ 0 w 116"/>
                <a:gd name="T1" fmla="*/ 9 h 35"/>
                <a:gd name="T2" fmla="*/ 33 w 116"/>
                <a:gd name="T3" fmla="*/ 25 h 35"/>
                <a:gd name="T4" fmla="*/ 115 w 116"/>
                <a:gd name="T5" fmla="*/ 34 h 35"/>
                <a:gd name="T6" fmla="*/ 115 w 116"/>
                <a:gd name="T7" fmla="*/ 25 h 35"/>
                <a:gd name="T8" fmla="*/ 98 w 116"/>
                <a:gd name="T9" fmla="*/ 25 h 35"/>
                <a:gd name="T10" fmla="*/ 90 w 116"/>
                <a:gd name="T11" fmla="*/ 17 h 35"/>
                <a:gd name="T12" fmla="*/ 65 w 116"/>
                <a:gd name="T13" fmla="*/ 9 h 35"/>
                <a:gd name="T14" fmla="*/ 65 w 116"/>
                <a:gd name="T15" fmla="*/ 17 h 35"/>
                <a:gd name="T16" fmla="*/ 50 w 116"/>
                <a:gd name="T17" fmla="*/ 9 h 35"/>
                <a:gd name="T18" fmla="*/ 25 w 116"/>
                <a:gd name="T19" fmla="*/ 0 h 35"/>
                <a:gd name="T20" fmla="*/ 9 w 116"/>
                <a:gd name="T21" fmla="*/ 0 h 35"/>
                <a:gd name="T22" fmla="*/ 0 w 116"/>
                <a:gd name="T23" fmla="*/ 9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35"/>
                <a:gd name="T38" fmla="*/ 116 w 116"/>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35">
                  <a:moveTo>
                    <a:pt x="0" y="9"/>
                  </a:moveTo>
                  <a:lnTo>
                    <a:pt x="33" y="25"/>
                  </a:lnTo>
                  <a:lnTo>
                    <a:pt x="115" y="34"/>
                  </a:lnTo>
                  <a:lnTo>
                    <a:pt x="115" y="25"/>
                  </a:lnTo>
                  <a:lnTo>
                    <a:pt x="98" y="25"/>
                  </a:lnTo>
                  <a:lnTo>
                    <a:pt x="90" y="17"/>
                  </a:lnTo>
                  <a:lnTo>
                    <a:pt x="65" y="9"/>
                  </a:lnTo>
                  <a:lnTo>
                    <a:pt x="65" y="17"/>
                  </a:lnTo>
                  <a:lnTo>
                    <a:pt x="50" y="9"/>
                  </a:lnTo>
                  <a:lnTo>
                    <a:pt x="25" y="0"/>
                  </a:lnTo>
                  <a:lnTo>
                    <a:pt x="9" y="0"/>
                  </a:lnTo>
                  <a:lnTo>
                    <a:pt x="0" y="9"/>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21" name="Freeform 293"/>
            <p:cNvSpPr>
              <a:spLocks/>
            </p:cNvSpPr>
            <p:nvPr>
              <p:custDataLst>
                <p:tags r:id="rId281"/>
              </p:custDataLst>
            </p:nvPr>
          </p:nvSpPr>
          <p:spPr bwMode="auto">
            <a:xfrm>
              <a:off x="4768" y="2797"/>
              <a:ext cx="15" cy="1"/>
            </a:xfrm>
            <a:custGeom>
              <a:avLst/>
              <a:gdLst>
                <a:gd name="T0" fmla="*/ 0 w 17"/>
                <a:gd name="T1" fmla="*/ 0 h 1"/>
                <a:gd name="T2" fmla="*/ 6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6" y="0"/>
                  </a:lnTo>
                  <a:lnTo>
                    <a:pt x="16"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22" name="Freeform 294"/>
            <p:cNvSpPr>
              <a:spLocks/>
            </p:cNvSpPr>
            <p:nvPr>
              <p:custDataLst>
                <p:tags r:id="rId282"/>
              </p:custDataLst>
            </p:nvPr>
          </p:nvSpPr>
          <p:spPr bwMode="auto">
            <a:xfrm>
              <a:off x="4788" y="2797"/>
              <a:ext cx="85" cy="16"/>
            </a:xfrm>
            <a:custGeom>
              <a:avLst/>
              <a:gdLst>
                <a:gd name="T0" fmla="*/ 0 w 98"/>
                <a:gd name="T1" fmla="*/ 16 h 17"/>
                <a:gd name="T2" fmla="*/ 7 w 98"/>
                <a:gd name="T3" fmla="*/ 16 h 17"/>
                <a:gd name="T4" fmla="*/ 41 w 98"/>
                <a:gd name="T5" fmla="*/ 0 h 17"/>
                <a:gd name="T6" fmla="*/ 73 w 98"/>
                <a:gd name="T7" fmla="*/ 16 h 17"/>
                <a:gd name="T8" fmla="*/ 97 w 98"/>
                <a:gd name="T9" fmla="*/ 0 h 17"/>
                <a:gd name="T10" fmla="*/ 81 w 98"/>
                <a:gd name="T11" fmla="*/ 0 h 17"/>
                <a:gd name="T12" fmla="*/ 56 w 98"/>
                <a:gd name="T13" fmla="*/ 0 h 17"/>
                <a:gd name="T14" fmla="*/ 41 w 98"/>
                <a:gd name="T15" fmla="*/ 0 h 17"/>
                <a:gd name="T16" fmla="*/ 16 w 98"/>
                <a:gd name="T17" fmla="*/ 0 h 17"/>
                <a:gd name="T18" fmla="*/ 23 w 98"/>
                <a:gd name="T19" fmla="*/ 0 h 17"/>
                <a:gd name="T20" fmla="*/ 0 w 98"/>
                <a:gd name="T21" fmla="*/ 0 h 17"/>
                <a:gd name="T22" fmla="*/ 0 w 98"/>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17"/>
                <a:gd name="T38" fmla="*/ 98 w 9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17">
                  <a:moveTo>
                    <a:pt x="0" y="16"/>
                  </a:moveTo>
                  <a:lnTo>
                    <a:pt x="7" y="16"/>
                  </a:lnTo>
                  <a:lnTo>
                    <a:pt x="41" y="0"/>
                  </a:lnTo>
                  <a:lnTo>
                    <a:pt x="73" y="16"/>
                  </a:lnTo>
                  <a:lnTo>
                    <a:pt x="97" y="0"/>
                  </a:lnTo>
                  <a:lnTo>
                    <a:pt x="81" y="0"/>
                  </a:lnTo>
                  <a:lnTo>
                    <a:pt x="56" y="0"/>
                  </a:lnTo>
                  <a:lnTo>
                    <a:pt x="41" y="0"/>
                  </a:lnTo>
                  <a:lnTo>
                    <a:pt x="16" y="0"/>
                  </a:lnTo>
                  <a:lnTo>
                    <a:pt x="23" y="0"/>
                  </a:lnTo>
                  <a:lnTo>
                    <a:pt x="0" y="0"/>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23" name="Freeform 295"/>
            <p:cNvSpPr>
              <a:spLocks/>
            </p:cNvSpPr>
            <p:nvPr>
              <p:custDataLst>
                <p:tags r:id="rId283"/>
              </p:custDataLst>
            </p:nvPr>
          </p:nvSpPr>
          <p:spPr bwMode="auto">
            <a:xfrm>
              <a:off x="4816" y="2812"/>
              <a:ext cx="23" cy="15"/>
            </a:xfrm>
            <a:custGeom>
              <a:avLst/>
              <a:gdLst>
                <a:gd name="T0" fmla="*/ 0 w 26"/>
                <a:gd name="T1" fmla="*/ 0 h 17"/>
                <a:gd name="T2" fmla="*/ 17 w 26"/>
                <a:gd name="T3" fmla="*/ 16 h 17"/>
                <a:gd name="T4" fmla="*/ 25 w 26"/>
                <a:gd name="T5" fmla="*/ 16 h 17"/>
                <a:gd name="T6" fmla="*/ 17 w 26"/>
                <a:gd name="T7" fmla="*/ 0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17" y="16"/>
                  </a:lnTo>
                  <a:lnTo>
                    <a:pt x="25" y="16"/>
                  </a:lnTo>
                  <a:lnTo>
                    <a:pt x="17"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24" name="Freeform 296"/>
            <p:cNvSpPr>
              <a:spLocks/>
            </p:cNvSpPr>
            <p:nvPr>
              <p:custDataLst>
                <p:tags r:id="rId284"/>
              </p:custDataLst>
            </p:nvPr>
          </p:nvSpPr>
          <p:spPr bwMode="auto">
            <a:xfrm>
              <a:off x="4865" y="2797"/>
              <a:ext cx="44" cy="24"/>
            </a:xfrm>
            <a:custGeom>
              <a:avLst/>
              <a:gdLst>
                <a:gd name="T0" fmla="*/ 0 w 51"/>
                <a:gd name="T1" fmla="*/ 25 h 26"/>
                <a:gd name="T2" fmla="*/ 18 w 51"/>
                <a:gd name="T3" fmla="*/ 25 h 26"/>
                <a:gd name="T4" fmla="*/ 50 w 51"/>
                <a:gd name="T5" fmla="*/ 0 h 26"/>
                <a:gd name="T6" fmla="*/ 25 w 51"/>
                <a:gd name="T7" fmla="*/ 0 h 26"/>
                <a:gd name="T8" fmla="*/ 9 w 51"/>
                <a:gd name="T9" fmla="*/ 16 h 26"/>
                <a:gd name="T10" fmla="*/ 0 w 51"/>
                <a:gd name="T11" fmla="*/ 25 h 26"/>
                <a:gd name="T12" fmla="*/ 0 60000 65536"/>
                <a:gd name="T13" fmla="*/ 0 60000 65536"/>
                <a:gd name="T14" fmla="*/ 0 60000 65536"/>
                <a:gd name="T15" fmla="*/ 0 60000 65536"/>
                <a:gd name="T16" fmla="*/ 0 60000 65536"/>
                <a:gd name="T17" fmla="*/ 0 60000 65536"/>
                <a:gd name="T18" fmla="*/ 0 w 51"/>
                <a:gd name="T19" fmla="*/ 0 h 26"/>
                <a:gd name="T20" fmla="*/ 51 w 5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1" h="26">
                  <a:moveTo>
                    <a:pt x="0" y="25"/>
                  </a:moveTo>
                  <a:lnTo>
                    <a:pt x="18" y="25"/>
                  </a:lnTo>
                  <a:lnTo>
                    <a:pt x="50" y="0"/>
                  </a:lnTo>
                  <a:lnTo>
                    <a:pt x="25" y="0"/>
                  </a:lnTo>
                  <a:lnTo>
                    <a:pt x="9" y="16"/>
                  </a:lnTo>
                  <a:lnTo>
                    <a:pt x="0"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25" name="Freeform 297"/>
            <p:cNvSpPr>
              <a:spLocks/>
            </p:cNvSpPr>
            <p:nvPr>
              <p:custDataLst>
                <p:tags r:id="rId285"/>
              </p:custDataLst>
            </p:nvPr>
          </p:nvSpPr>
          <p:spPr bwMode="auto">
            <a:xfrm>
              <a:off x="4985" y="2763"/>
              <a:ext cx="15" cy="21"/>
            </a:xfrm>
            <a:custGeom>
              <a:avLst/>
              <a:gdLst>
                <a:gd name="T0" fmla="*/ 0 w 17"/>
                <a:gd name="T1" fmla="*/ 24 h 25"/>
                <a:gd name="T2" fmla="*/ 16 w 17"/>
                <a:gd name="T3" fmla="*/ 7 h 25"/>
                <a:gd name="T4" fmla="*/ 16 w 17"/>
                <a:gd name="T5" fmla="*/ 0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24"/>
                  </a:moveTo>
                  <a:lnTo>
                    <a:pt x="16" y="7"/>
                  </a:lnTo>
                  <a:lnTo>
                    <a:pt x="16" y="0"/>
                  </a:lnTo>
                  <a:lnTo>
                    <a:pt x="0" y="24"/>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26" name="Freeform 298"/>
            <p:cNvSpPr>
              <a:spLocks/>
            </p:cNvSpPr>
            <p:nvPr>
              <p:custDataLst>
                <p:tags r:id="rId286"/>
              </p:custDataLst>
            </p:nvPr>
          </p:nvSpPr>
          <p:spPr bwMode="auto">
            <a:xfrm>
              <a:off x="4669" y="2721"/>
              <a:ext cx="16" cy="21"/>
            </a:xfrm>
            <a:custGeom>
              <a:avLst/>
              <a:gdLst>
                <a:gd name="T0" fmla="*/ 0 w 19"/>
                <a:gd name="T1" fmla="*/ 9 h 26"/>
                <a:gd name="T2" fmla="*/ 9 w 19"/>
                <a:gd name="T3" fmla="*/ 16 h 26"/>
                <a:gd name="T4" fmla="*/ 18 w 19"/>
                <a:gd name="T5" fmla="*/ 25 h 26"/>
                <a:gd name="T6" fmla="*/ 18 w 19"/>
                <a:gd name="T7" fmla="*/ 16 h 26"/>
                <a:gd name="T8" fmla="*/ 9 w 19"/>
                <a:gd name="T9" fmla="*/ 0 h 26"/>
                <a:gd name="T10" fmla="*/ 0 w 19"/>
                <a:gd name="T11" fmla="*/ 9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9"/>
                  </a:moveTo>
                  <a:lnTo>
                    <a:pt x="9" y="16"/>
                  </a:lnTo>
                  <a:lnTo>
                    <a:pt x="18" y="25"/>
                  </a:lnTo>
                  <a:lnTo>
                    <a:pt x="18" y="16"/>
                  </a:lnTo>
                  <a:lnTo>
                    <a:pt x="9" y="0"/>
                  </a:lnTo>
                  <a:lnTo>
                    <a:pt x="0" y="9"/>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27" name="Freeform 299"/>
            <p:cNvSpPr>
              <a:spLocks/>
            </p:cNvSpPr>
            <p:nvPr>
              <p:custDataLst>
                <p:tags r:id="rId287"/>
              </p:custDataLst>
            </p:nvPr>
          </p:nvSpPr>
          <p:spPr bwMode="auto">
            <a:xfrm>
              <a:off x="4669" y="2721"/>
              <a:ext cx="16" cy="21"/>
            </a:xfrm>
            <a:custGeom>
              <a:avLst/>
              <a:gdLst>
                <a:gd name="T0" fmla="*/ 0 w 19"/>
                <a:gd name="T1" fmla="*/ 9 h 26"/>
                <a:gd name="T2" fmla="*/ 9 w 19"/>
                <a:gd name="T3" fmla="*/ 16 h 26"/>
                <a:gd name="T4" fmla="*/ 18 w 19"/>
                <a:gd name="T5" fmla="*/ 25 h 26"/>
                <a:gd name="T6" fmla="*/ 18 w 19"/>
                <a:gd name="T7" fmla="*/ 16 h 26"/>
                <a:gd name="T8" fmla="*/ 9 w 19"/>
                <a:gd name="T9" fmla="*/ 0 h 26"/>
                <a:gd name="T10" fmla="*/ 0 w 19"/>
                <a:gd name="T11" fmla="*/ 9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9"/>
                  </a:moveTo>
                  <a:lnTo>
                    <a:pt x="9" y="16"/>
                  </a:lnTo>
                  <a:lnTo>
                    <a:pt x="18" y="25"/>
                  </a:lnTo>
                  <a:lnTo>
                    <a:pt x="18" y="16"/>
                  </a:lnTo>
                  <a:lnTo>
                    <a:pt x="9" y="0"/>
                  </a:lnTo>
                  <a:lnTo>
                    <a:pt x="0" y="9"/>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28" name="Freeform 300"/>
            <p:cNvSpPr>
              <a:spLocks/>
            </p:cNvSpPr>
            <p:nvPr>
              <p:custDataLst>
                <p:tags r:id="rId288"/>
              </p:custDataLst>
            </p:nvPr>
          </p:nvSpPr>
          <p:spPr bwMode="auto">
            <a:xfrm>
              <a:off x="4690" y="2735"/>
              <a:ext cx="14" cy="14"/>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29" name="Freeform 301"/>
            <p:cNvSpPr>
              <a:spLocks/>
            </p:cNvSpPr>
            <p:nvPr>
              <p:custDataLst>
                <p:tags r:id="rId289"/>
              </p:custDataLst>
            </p:nvPr>
          </p:nvSpPr>
          <p:spPr bwMode="auto">
            <a:xfrm>
              <a:off x="4816" y="2684"/>
              <a:ext cx="72" cy="85"/>
            </a:xfrm>
            <a:custGeom>
              <a:avLst/>
              <a:gdLst>
                <a:gd name="T0" fmla="*/ 0 w 83"/>
                <a:gd name="T1" fmla="*/ 57 h 98"/>
                <a:gd name="T2" fmla="*/ 0 w 83"/>
                <a:gd name="T3" fmla="*/ 66 h 98"/>
                <a:gd name="T4" fmla="*/ 10 w 83"/>
                <a:gd name="T5" fmla="*/ 66 h 98"/>
                <a:gd name="T6" fmla="*/ 10 w 83"/>
                <a:gd name="T7" fmla="*/ 74 h 98"/>
                <a:gd name="T8" fmla="*/ 10 w 83"/>
                <a:gd name="T9" fmla="*/ 97 h 98"/>
                <a:gd name="T10" fmla="*/ 17 w 83"/>
                <a:gd name="T11" fmla="*/ 90 h 98"/>
                <a:gd name="T12" fmla="*/ 17 w 83"/>
                <a:gd name="T13" fmla="*/ 66 h 98"/>
                <a:gd name="T14" fmla="*/ 25 w 83"/>
                <a:gd name="T15" fmla="*/ 57 h 98"/>
                <a:gd name="T16" fmla="*/ 34 w 83"/>
                <a:gd name="T17" fmla="*/ 57 h 98"/>
                <a:gd name="T18" fmla="*/ 25 w 83"/>
                <a:gd name="T19" fmla="*/ 66 h 98"/>
                <a:gd name="T20" fmla="*/ 34 w 83"/>
                <a:gd name="T21" fmla="*/ 74 h 98"/>
                <a:gd name="T22" fmla="*/ 34 w 83"/>
                <a:gd name="T23" fmla="*/ 82 h 98"/>
                <a:gd name="T24" fmla="*/ 50 w 83"/>
                <a:gd name="T25" fmla="*/ 82 h 98"/>
                <a:gd name="T26" fmla="*/ 50 w 83"/>
                <a:gd name="T27" fmla="*/ 97 h 98"/>
                <a:gd name="T28" fmla="*/ 57 w 83"/>
                <a:gd name="T29" fmla="*/ 90 h 98"/>
                <a:gd name="T30" fmla="*/ 57 w 83"/>
                <a:gd name="T31" fmla="*/ 82 h 98"/>
                <a:gd name="T32" fmla="*/ 42 w 83"/>
                <a:gd name="T33" fmla="*/ 66 h 98"/>
                <a:gd name="T34" fmla="*/ 50 w 83"/>
                <a:gd name="T35" fmla="*/ 66 h 98"/>
                <a:gd name="T36" fmla="*/ 34 w 83"/>
                <a:gd name="T37" fmla="*/ 50 h 98"/>
                <a:gd name="T38" fmla="*/ 50 w 83"/>
                <a:gd name="T39" fmla="*/ 34 h 98"/>
                <a:gd name="T40" fmla="*/ 57 w 83"/>
                <a:gd name="T41" fmla="*/ 34 h 98"/>
                <a:gd name="T42" fmla="*/ 25 w 83"/>
                <a:gd name="T43" fmla="*/ 41 h 98"/>
                <a:gd name="T44" fmla="*/ 17 w 83"/>
                <a:gd name="T45" fmla="*/ 34 h 98"/>
                <a:gd name="T46" fmla="*/ 17 w 83"/>
                <a:gd name="T47" fmla="*/ 25 h 98"/>
                <a:gd name="T48" fmla="*/ 25 w 83"/>
                <a:gd name="T49" fmla="*/ 17 h 98"/>
                <a:gd name="T50" fmla="*/ 75 w 83"/>
                <a:gd name="T51" fmla="*/ 17 h 98"/>
                <a:gd name="T52" fmla="*/ 82 w 83"/>
                <a:gd name="T53" fmla="*/ 0 h 98"/>
                <a:gd name="T54" fmla="*/ 66 w 83"/>
                <a:gd name="T55" fmla="*/ 9 h 98"/>
                <a:gd name="T56" fmla="*/ 50 w 83"/>
                <a:gd name="T57" fmla="*/ 17 h 98"/>
                <a:gd name="T58" fmla="*/ 25 w 83"/>
                <a:gd name="T59" fmla="*/ 9 h 98"/>
                <a:gd name="T60" fmla="*/ 25 w 83"/>
                <a:gd name="T61" fmla="*/ 17 h 98"/>
                <a:gd name="T62" fmla="*/ 17 w 83"/>
                <a:gd name="T63" fmla="*/ 17 h 98"/>
                <a:gd name="T64" fmla="*/ 17 w 83"/>
                <a:gd name="T65" fmla="*/ 34 h 98"/>
                <a:gd name="T66" fmla="*/ 0 w 83"/>
                <a:gd name="T67" fmla="*/ 57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98"/>
                <a:gd name="T104" fmla="*/ 83 w 83"/>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98">
                  <a:moveTo>
                    <a:pt x="0" y="57"/>
                  </a:moveTo>
                  <a:lnTo>
                    <a:pt x="0" y="66"/>
                  </a:lnTo>
                  <a:lnTo>
                    <a:pt x="10" y="66"/>
                  </a:lnTo>
                  <a:lnTo>
                    <a:pt x="10" y="74"/>
                  </a:lnTo>
                  <a:lnTo>
                    <a:pt x="10" y="97"/>
                  </a:lnTo>
                  <a:lnTo>
                    <a:pt x="17" y="90"/>
                  </a:lnTo>
                  <a:lnTo>
                    <a:pt x="17" y="66"/>
                  </a:lnTo>
                  <a:lnTo>
                    <a:pt x="25" y="57"/>
                  </a:lnTo>
                  <a:lnTo>
                    <a:pt x="34" y="57"/>
                  </a:lnTo>
                  <a:lnTo>
                    <a:pt x="25" y="66"/>
                  </a:lnTo>
                  <a:lnTo>
                    <a:pt x="34" y="74"/>
                  </a:lnTo>
                  <a:lnTo>
                    <a:pt x="34" y="82"/>
                  </a:lnTo>
                  <a:lnTo>
                    <a:pt x="50" y="82"/>
                  </a:lnTo>
                  <a:lnTo>
                    <a:pt x="50" y="97"/>
                  </a:lnTo>
                  <a:lnTo>
                    <a:pt x="57" y="90"/>
                  </a:lnTo>
                  <a:lnTo>
                    <a:pt x="57" y="82"/>
                  </a:lnTo>
                  <a:lnTo>
                    <a:pt x="42" y="66"/>
                  </a:lnTo>
                  <a:lnTo>
                    <a:pt x="50" y="66"/>
                  </a:lnTo>
                  <a:lnTo>
                    <a:pt x="34" y="50"/>
                  </a:lnTo>
                  <a:lnTo>
                    <a:pt x="50" y="34"/>
                  </a:lnTo>
                  <a:lnTo>
                    <a:pt x="57" y="34"/>
                  </a:lnTo>
                  <a:lnTo>
                    <a:pt x="25" y="41"/>
                  </a:lnTo>
                  <a:lnTo>
                    <a:pt x="17" y="34"/>
                  </a:lnTo>
                  <a:lnTo>
                    <a:pt x="17" y="25"/>
                  </a:lnTo>
                  <a:lnTo>
                    <a:pt x="25" y="17"/>
                  </a:lnTo>
                  <a:lnTo>
                    <a:pt x="75" y="17"/>
                  </a:lnTo>
                  <a:lnTo>
                    <a:pt x="82" y="0"/>
                  </a:lnTo>
                  <a:lnTo>
                    <a:pt x="66" y="9"/>
                  </a:lnTo>
                  <a:lnTo>
                    <a:pt x="50" y="17"/>
                  </a:lnTo>
                  <a:lnTo>
                    <a:pt x="25" y="9"/>
                  </a:lnTo>
                  <a:lnTo>
                    <a:pt x="25" y="17"/>
                  </a:lnTo>
                  <a:lnTo>
                    <a:pt x="17" y="17"/>
                  </a:lnTo>
                  <a:lnTo>
                    <a:pt x="17" y="34"/>
                  </a:lnTo>
                  <a:lnTo>
                    <a:pt x="0" y="57"/>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30" name="Freeform 302"/>
            <p:cNvSpPr>
              <a:spLocks/>
            </p:cNvSpPr>
            <p:nvPr>
              <p:custDataLst>
                <p:tags r:id="rId290"/>
              </p:custDataLst>
            </p:nvPr>
          </p:nvSpPr>
          <p:spPr bwMode="auto">
            <a:xfrm>
              <a:off x="4908" y="2679"/>
              <a:ext cx="15" cy="36"/>
            </a:xfrm>
            <a:custGeom>
              <a:avLst/>
              <a:gdLst>
                <a:gd name="T0" fmla="*/ 0 w 17"/>
                <a:gd name="T1" fmla="*/ 15 h 41"/>
                <a:gd name="T2" fmla="*/ 8 w 17"/>
                <a:gd name="T3" fmla="*/ 31 h 41"/>
                <a:gd name="T4" fmla="*/ 16 w 17"/>
                <a:gd name="T5" fmla="*/ 40 h 41"/>
                <a:gd name="T6" fmla="*/ 8 w 17"/>
                <a:gd name="T7" fmla="*/ 31 h 41"/>
                <a:gd name="T8" fmla="*/ 8 w 17"/>
                <a:gd name="T9" fmla="*/ 23 h 41"/>
                <a:gd name="T10" fmla="*/ 16 w 17"/>
                <a:gd name="T11" fmla="*/ 23 h 41"/>
                <a:gd name="T12" fmla="*/ 16 w 17"/>
                <a:gd name="T13" fmla="*/ 15 h 41"/>
                <a:gd name="T14" fmla="*/ 16 w 17"/>
                <a:gd name="T15" fmla="*/ 6 h 41"/>
                <a:gd name="T16" fmla="*/ 16 w 17"/>
                <a:gd name="T17" fmla="*/ 15 h 41"/>
                <a:gd name="T18" fmla="*/ 8 w 17"/>
                <a:gd name="T19" fmla="*/ 0 h 41"/>
                <a:gd name="T20" fmla="*/ 0 w 17"/>
                <a:gd name="T21" fmla="*/ 15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1"/>
                <a:gd name="T35" fmla="*/ 17 w 17"/>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1">
                  <a:moveTo>
                    <a:pt x="0" y="15"/>
                  </a:moveTo>
                  <a:lnTo>
                    <a:pt x="8" y="31"/>
                  </a:lnTo>
                  <a:lnTo>
                    <a:pt x="16" y="40"/>
                  </a:lnTo>
                  <a:lnTo>
                    <a:pt x="8" y="31"/>
                  </a:lnTo>
                  <a:lnTo>
                    <a:pt x="8" y="23"/>
                  </a:lnTo>
                  <a:lnTo>
                    <a:pt x="16" y="23"/>
                  </a:lnTo>
                  <a:lnTo>
                    <a:pt x="16" y="15"/>
                  </a:lnTo>
                  <a:lnTo>
                    <a:pt x="16" y="6"/>
                  </a:lnTo>
                  <a:lnTo>
                    <a:pt x="16" y="15"/>
                  </a:lnTo>
                  <a:lnTo>
                    <a:pt x="8" y="0"/>
                  </a:lnTo>
                  <a:lnTo>
                    <a:pt x="0" y="1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31" name="Freeform 303"/>
            <p:cNvSpPr>
              <a:spLocks/>
            </p:cNvSpPr>
            <p:nvPr>
              <p:custDataLst>
                <p:tags r:id="rId291"/>
              </p:custDataLst>
            </p:nvPr>
          </p:nvSpPr>
          <p:spPr bwMode="auto">
            <a:xfrm>
              <a:off x="4895" y="2742"/>
              <a:ext cx="14" cy="14"/>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32" name="Freeform 304"/>
            <p:cNvSpPr>
              <a:spLocks/>
            </p:cNvSpPr>
            <p:nvPr>
              <p:custDataLst>
                <p:tags r:id="rId292"/>
              </p:custDataLst>
            </p:nvPr>
          </p:nvSpPr>
          <p:spPr bwMode="auto">
            <a:xfrm>
              <a:off x="4915" y="2735"/>
              <a:ext cx="36" cy="15"/>
            </a:xfrm>
            <a:custGeom>
              <a:avLst/>
              <a:gdLst>
                <a:gd name="T0" fmla="*/ 0 w 42"/>
                <a:gd name="T1" fmla="*/ 9 h 18"/>
                <a:gd name="T2" fmla="*/ 41 w 42"/>
                <a:gd name="T3" fmla="*/ 17 h 18"/>
                <a:gd name="T4" fmla="*/ 32 w 42"/>
                <a:gd name="T5" fmla="*/ 9 h 18"/>
                <a:gd name="T6" fmla="*/ 25 w 42"/>
                <a:gd name="T7" fmla="*/ 0 h 18"/>
                <a:gd name="T8" fmla="*/ 7 w 42"/>
                <a:gd name="T9" fmla="*/ 0 h 18"/>
                <a:gd name="T10" fmla="*/ 0 w 42"/>
                <a:gd name="T11" fmla="*/ 9 h 18"/>
                <a:gd name="T12" fmla="*/ 0 60000 65536"/>
                <a:gd name="T13" fmla="*/ 0 60000 65536"/>
                <a:gd name="T14" fmla="*/ 0 60000 65536"/>
                <a:gd name="T15" fmla="*/ 0 60000 65536"/>
                <a:gd name="T16" fmla="*/ 0 60000 65536"/>
                <a:gd name="T17" fmla="*/ 0 60000 65536"/>
                <a:gd name="T18" fmla="*/ 0 w 42"/>
                <a:gd name="T19" fmla="*/ 0 h 18"/>
                <a:gd name="T20" fmla="*/ 42 w 4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2" h="18">
                  <a:moveTo>
                    <a:pt x="0" y="9"/>
                  </a:moveTo>
                  <a:lnTo>
                    <a:pt x="41" y="17"/>
                  </a:lnTo>
                  <a:lnTo>
                    <a:pt x="32" y="9"/>
                  </a:lnTo>
                  <a:lnTo>
                    <a:pt x="25" y="0"/>
                  </a:lnTo>
                  <a:lnTo>
                    <a:pt x="7" y="0"/>
                  </a:lnTo>
                  <a:lnTo>
                    <a:pt x="0" y="9"/>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33" name="Freeform 305"/>
            <p:cNvSpPr>
              <a:spLocks/>
            </p:cNvSpPr>
            <p:nvPr>
              <p:custDataLst>
                <p:tags r:id="rId293"/>
              </p:custDataLst>
            </p:nvPr>
          </p:nvSpPr>
          <p:spPr bwMode="auto">
            <a:xfrm>
              <a:off x="4831" y="2498"/>
              <a:ext cx="42" cy="63"/>
            </a:xfrm>
            <a:custGeom>
              <a:avLst/>
              <a:gdLst>
                <a:gd name="T0" fmla="*/ 0 w 50"/>
                <a:gd name="T1" fmla="*/ 31 h 73"/>
                <a:gd name="T2" fmla="*/ 0 w 50"/>
                <a:gd name="T3" fmla="*/ 47 h 73"/>
                <a:gd name="T4" fmla="*/ 8 w 50"/>
                <a:gd name="T5" fmla="*/ 55 h 73"/>
                <a:gd name="T6" fmla="*/ 8 w 50"/>
                <a:gd name="T7" fmla="*/ 65 h 73"/>
                <a:gd name="T8" fmla="*/ 17 w 50"/>
                <a:gd name="T9" fmla="*/ 65 h 73"/>
                <a:gd name="T10" fmla="*/ 25 w 50"/>
                <a:gd name="T11" fmla="*/ 65 h 73"/>
                <a:gd name="T12" fmla="*/ 33 w 50"/>
                <a:gd name="T13" fmla="*/ 72 h 73"/>
                <a:gd name="T14" fmla="*/ 33 w 50"/>
                <a:gd name="T15" fmla="*/ 65 h 73"/>
                <a:gd name="T16" fmla="*/ 40 w 50"/>
                <a:gd name="T17" fmla="*/ 72 h 73"/>
                <a:gd name="T18" fmla="*/ 49 w 50"/>
                <a:gd name="T19" fmla="*/ 72 h 73"/>
                <a:gd name="T20" fmla="*/ 40 w 50"/>
                <a:gd name="T21" fmla="*/ 65 h 73"/>
                <a:gd name="T22" fmla="*/ 49 w 50"/>
                <a:gd name="T23" fmla="*/ 65 h 73"/>
                <a:gd name="T24" fmla="*/ 33 w 50"/>
                <a:gd name="T25" fmla="*/ 55 h 73"/>
                <a:gd name="T26" fmla="*/ 25 w 50"/>
                <a:gd name="T27" fmla="*/ 65 h 73"/>
                <a:gd name="T28" fmla="*/ 17 w 50"/>
                <a:gd name="T29" fmla="*/ 47 h 73"/>
                <a:gd name="T30" fmla="*/ 33 w 50"/>
                <a:gd name="T31" fmla="*/ 24 h 73"/>
                <a:gd name="T32" fmla="*/ 25 w 50"/>
                <a:gd name="T33" fmla="*/ 15 h 73"/>
                <a:gd name="T34" fmla="*/ 33 w 50"/>
                <a:gd name="T35" fmla="*/ 0 h 73"/>
                <a:gd name="T36" fmla="*/ 25 w 50"/>
                <a:gd name="T37" fmla="*/ 7 h 73"/>
                <a:gd name="T38" fmla="*/ 8 w 50"/>
                <a:gd name="T39" fmla="*/ 0 h 73"/>
                <a:gd name="T40" fmla="*/ 0 w 50"/>
                <a:gd name="T41" fmla="*/ 31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73"/>
                <a:gd name="T65" fmla="*/ 50 w 50"/>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73">
                  <a:moveTo>
                    <a:pt x="0" y="31"/>
                  </a:moveTo>
                  <a:lnTo>
                    <a:pt x="0" y="47"/>
                  </a:lnTo>
                  <a:lnTo>
                    <a:pt x="8" y="55"/>
                  </a:lnTo>
                  <a:lnTo>
                    <a:pt x="8" y="65"/>
                  </a:lnTo>
                  <a:lnTo>
                    <a:pt x="17" y="65"/>
                  </a:lnTo>
                  <a:lnTo>
                    <a:pt x="25" y="65"/>
                  </a:lnTo>
                  <a:lnTo>
                    <a:pt x="33" y="72"/>
                  </a:lnTo>
                  <a:lnTo>
                    <a:pt x="33" y="65"/>
                  </a:lnTo>
                  <a:lnTo>
                    <a:pt x="40" y="72"/>
                  </a:lnTo>
                  <a:lnTo>
                    <a:pt x="49" y="72"/>
                  </a:lnTo>
                  <a:lnTo>
                    <a:pt x="40" y="65"/>
                  </a:lnTo>
                  <a:lnTo>
                    <a:pt x="49" y="65"/>
                  </a:lnTo>
                  <a:lnTo>
                    <a:pt x="33" y="55"/>
                  </a:lnTo>
                  <a:lnTo>
                    <a:pt x="25" y="65"/>
                  </a:lnTo>
                  <a:lnTo>
                    <a:pt x="17" y="47"/>
                  </a:lnTo>
                  <a:lnTo>
                    <a:pt x="33" y="24"/>
                  </a:lnTo>
                  <a:lnTo>
                    <a:pt x="25" y="15"/>
                  </a:lnTo>
                  <a:lnTo>
                    <a:pt x="33" y="0"/>
                  </a:lnTo>
                  <a:lnTo>
                    <a:pt x="25" y="7"/>
                  </a:lnTo>
                  <a:lnTo>
                    <a:pt x="8" y="0"/>
                  </a:lnTo>
                  <a:lnTo>
                    <a:pt x="0" y="31"/>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34" name="Freeform 306"/>
            <p:cNvSpPr>
              <a:spLocks/>
            </p:cNvSpPr>
            <p:nvPr>
              <p:custDataLst>
                <p:tags r:id="rId294"/>
              </p:custDataLst>
            </p:nvPr>
          </p:nvSpPr>
          <p:spPr bwMode="auto">
            <a:xfrm>
              <a:off x="4795" y="2581"/>
              <a:ext cx="31" cy="36"/>
            </a:xfrm>
            <a:custGeom>
              <a:avLst/>
              <a:gdLst>
                <a:gd name="T0" fmla="*/ 0 w 35"/>
                <a:gd name="T1" fmla="*/ 40 h 41"/>
                <a:gd name="T2" fmla="*/ 34 w 35"/>
                <a:gd name="T3" fmla="*/ 8 h 41"/>
                <a:gd name="T4" fmla="*/ 34 w 35"/>
                <a:gd name="T5" fmla="*/ 0 h 41"/>
                <a:gd name="T6" fmla="*/ 0 w 35"/>
                <a:gd name="T7" fmla="*/ 40 h 41"/>
                <a:gd name="T8" fmla="*/ 0 60000 65536"/>
                <a:gd name="T9" fmla="*/ 0 60000 65536"/>
                <a:gd name="T10" fmla="*/ 0 60000 65536"/>
                <a:gd name="T11" fmla="*/ 0 60000 65536"/>
                <a:gd name="T12" fmla="*/ 0 w 35"/>
                <a:gd name="T13" fmla="*/ 0 h 41"/>
                <a:gd name="T14" fmla="*/ 35 w 35"/>
                <a:gd name="T15" fmla="*/ 41 h 41"/>
              </a:gdLst>
              <a:ahLst/>
              <a:cxnLst>
                <a:cxn ang="T8">
                  <a:pos x="T0" y="T1"/>
                </a:cxn>
                <a:cxn ang="T9">
                  <a:pos x="T2" y="T3"/>
                </a:cxn>
                <a:cxn ang="T10">
                  <a:pos x="T4" y="T5"/>
                </a:cxn>
                <a:cxn ang="T11">
                  <a:pos x="T6" y="T7"/>
                </a:cxn>
              </a:cxnLst>
              <a:rect l="T12" t="T13" r="T14" b="T15"/>
              <a:pathLst>
                <a:path w="35" h="41">
                  <a:moveTo>
                    <a:pt x="0" y="40"/>
                  </a:moveTo>
                  <a:lnTo>
                    <a:pt x="34" y="8"/>
                  </a:lnTo>
                  <a:lnTo>
                    <a:pt x="34" y="0"/>
                  </a:lnTo>
                  <a:lnTo>
                    <a:pt x="0" y="4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35" name="Freeform 307"/>
            <p:cNvSpPr>
              <a:spLocks/>
            </p:cNvSpPr>
            <p:nvPr>
              <p:custDataLst>
                <p:tags r:id="rId295"/>
              </p:custDataLst>
            </p:nvPr>
          </p:nvSpPr>
          <p:spPr bwMode="auto">
            <a:xfrm>
              <a:off x="4831" y="2560"/>
              <a:ext cx="14" cy="14"/>
            </a:xfrm>
            <a:custGeom>
              <a:avLst/>
              <a:gdLst>
                <a:gd name="T0" fmla="*/ 0 w 18"/>
                <a:gd name="T1" fmla="*/ 0 h 17"/>
                <a:gd name="T2" fmla="*/ 17 w 18"/>
                <a:gd name="T3" fmla="*/ 16 h 17"/>
                <a:gd name="T4" fmla="*/ 17 w 18"/>
                <a:gd name="T5" fmla="*/ 8 h 17"/>
                <a:gd name="T6" fmla="*/ 17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0"/>
                  </a:moveTo>
                  <a:lnTo>
                    <a:pt x="17" y="16"/>
                  </a:lnTo>
                  <a:lnTo>
                    <a:pt x="17" y="8"/>
                  </a:lnTo>
                  <a:lnTo>
                    <a:pt x="17"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36" name="Freeform 308"/>
            <p:cNvSpPr>
              <a:spLocks/>
            </p:cNvSpPr>
            <p:nvPr>
              <p:custDataLst>
                <p:tags r:id="rId296"/>
              </p:custDataLst>
            </p:nvPr>
          </p:nvSpPr>
          <p:spPr bwMode="auto">
            <a:xfrm>
              <a:off x="4881" y="2566"/>
              <a:ext cx="14" cy="29"/>
            </a:xfrm>
            <a:custGeom>
              <a:avLst/>
              <a:gdLst>
                <a:gd name="T0" fmla="*/ 0 w 17"/>
                <a:gd name="T1" fmla="*/ 0 h 33"/>
                <a:gd name="T2" fmla="*/ 7 w 17"/>
                <a:gd name="T3" fmla="*/ 7 h 33"/>
                <a:gd name="T4" fmla="*/ 0 w 17"/>
                <a:gd name="T5" fmla="*/ 17 h 33"/>
                <a:gd name="T6" fmla="*/ 0 w 17"/>
                <a:gd name="T7" fmla="*/ 25 h 33"/>
                <a:gd name="T8" fmla="*/ 0 w 17"/>
                <a:gd name="T9" fmla="*/ 32 h 33"/>
                <a:gd name="T10" fmla="*/ 7 w 17"/>
                <a:gd name="T11" fmla="*/ 32 h 33"/>
                <a:gd name="T12" fmla="*/ 7 w 17"/>
                <a:gd name="T13" fmla="*/ 17 h 33"/>
                <a:gd name="T14" fmla="*/ 16 w 17"/>
                <a:gd name="T15" fmla="*/ 17 h 33"/>
                <a:gd name="T16" fmla="*/ 7 w 17"/>
                <a:gd name="T17" fmla="*/ 7 h 33"/>
                <a:gd name="T18" fmla="*/ 7 w 17"/>
                <a:gd name="T19" fmla="*/ 0 h 33"/>
                <a:gd name="T20" fmla="*/ 0 w 17"/>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3"/>
                <a:gd name="T35" fmla="*/ 17 w 1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3">
                  <a:moveTo>
                    <a:pt x="0" y="0"/>
                  </a:moveTo>
                  <a:lnTo>
                    <a:pt x="7" y="7"/>
                  </a:lnTo>
                  <a:lnTo>
                    <a:pt x="0" y="17"/>
                  </a:lnTo>
                  <a:lnTo>
                    <a:pt x="0" y="25"/>
                  </a:lnTo>
                  <a:lnTo>
                    <a:pt x="0" y="32"/>
                  </a:lnTo>
                  <a:lnTo>
                    <a:pt x="7" y="32"/>
                  </a:lnTo>
                  <a:lnTo>
                    <a:pt x="7" y="17"/>
                  </a:lnTo>
                  <a:lnTo>
                    <a:pt x="16" y="17"/>
                  </a:lnTo>
                  <a:lnTo>
                    <a:pt x="7" y="7"/>
                  </a:lnTo>
                  <a:lnTo>
                    <a:pt x="7"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37" name="Freeform 309"/>
            <p:cNvSpPr>
              <a:spLocks/>
            </p:cNvSpPr>
            <p:nvPr>
              <p:custDataLst>
                <p:tags r:id="rId297"/>
              </p:custDataLst>
            </p:nvPr>
          </p:nvSpPr>
          <p:spPr bwMode="auto">
            <a:xfrm>
              <a:off x="4852" y="2573"/>
              <a:ext cx="30" cy="36"/>
            </a:xfrm>
            <a:custGeom>
              <a:avLst/>
              <a:gdLst>
                <a:gd name="T0" fmla="*/ 0 w 34"/>
                <a:gd name="T1" fmla="*/ 18 h 42"/>
                <a:gd name="T2" fmla="*/ 8 w 34"/>
                <a:gd name="T3" fmla="*/ 18 h 42"/>
                <a:gd name="T4" fmla="*/ 8 w 34"/>
                <a:gd name="T5" fmla="*/ 25 h 42"/>
                <a:gd name="T6" fmla="*/ 15 w 34"/>
                <a:gd name="T7" fmla="*/ 41 h 42"/>
                <a:gd name="T8" fmla="*/ 15 w 34"/>
                <a:gd name="T9" fmla="*/ 34 h 42"/>
                <a:gd name="T10" fmla="*/ 15 w 34"/>
                <a:gd name="T11" fmla="*/ 25 h 42"/>
                <a:gd name="T12" fmla="*/ 33 w 34"/>
                <a:gd name="T13" fmla="*/ 34 h 42"/>
                <a:gd name="T14" fmla="*/ 33 w 34"/>
                <a:gd name="T15" fmla="*/ 25 h 42"/>
                <a:gd name="T16" fmla="*/ 24 w 34"/>
                <a:gd name="T17" fmla="*/ 25 h 42"/>
                <a:gd name="T18" fmla="*/ 24 w 34"/>
                <a:gd name="T19" fmla="*/ 10 h 42"/>
                <a:gd name="T20" fmla="*/ 15 w 34"/>
                <a:gd name="T21" fmla="*/ 18 h 42"/>
                <a:gd name="T22" fmla="*/ 15 w 34"/>
                <a:gd name="T23" fmla="*/ 10 h 42"/>
                <a:gd name="T24" fmla="*/ 8 w 34"/>
                <a:gd name="T25" fmla="*/ 0 h 42"/>
                <a:gd name="T26" fmla="*/ 0 w 34"/>
                <a:gd name="T27" fmla="*/ 0 h 42"/>
                <a:gd name="T28" fmla="*/ 0 w 34"/>
                <a:gd name="T29" fmla="*/ 18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42"/>
                <a:gd name="T47" fmla="*/ 34 w 34"/>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42">
                  <a:moveTo>
                    <a:pt x="0" y="18"/>
                  </a:moveTo>
                  <a:lnTo>
                    <a:pt x="8" y="18"/>
                  </a:lnTo>
                  <a:lnTo>
                    <a:pt x="8" y="25"/>
                  </a:lnTo>
                  <a:lnTo>
                    <a:pt x="15" y="41"/>
                  </a:lnTo>
                  <a:lnTo>
                    <a:pt x="15" y="34"/>
                  </a:lnTo>
                  <a:lnTo>
                    <a:pt x="15" y="25"/>
                  </a:lnTo>
                  <a:lnTo>
                    <a:pt x="33" y="34"/>
                  </a:lnTo>
                  <a:lnTo>
                    <a:pt x="33" y="25"/>
                  </a:lnTo>
                  <a:lnTo>
                    <a:pt x="24" y="25"/>
                  </a:lnTo>
                  <a:lnTo>
                    <a:pt x="24" y="10"/>
                  </a:lnTo>
                  <a:lnTo>
                    <a:pt x="15" y="18"/>
                  </a:lnTo>
                  <a:lnTo>
                    <a:pt x="15" y="10"/>
                  </a:lnTo>
                  <a:lnTo>
                    <a:pt x="8" y="0"/>
                  </a:lnTo>
                  <a:lnTo>
                    <a:pt x="0" y="0"/>
                  </a:lnTo>
                  <a:lnTo>
                    <a:pt x="0" y="18"/>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38" name="Freeform 310"/>
            <p:cNvSpPr>
              <a:spLocks/>
            </p:cNvSpPr>
            <p:nvPr>
              <p:custDataLst>
                <p:tags r:id="rId298"/>
              </p:custDataLst>
            </p:nvPr>
          </p:nvSpPr>
          <p:spPr bwMode="auto">
            <a:xfrm>
              <a:off x="4852" y="2594"/>
              <a:ext cx="49" cy="51"/>
            </a:xfrm>
            <a:custGeom>
              <a:avLst/>
              <a:gdLst>
                <a:gd name="T0" fmla="*/ 0 w 56"/>
                <a:gd name="T1" fmla="*/ 40 h 59"/>
                <a:gd name="T2" fmla="*/ 8 w 56"/>
                <a:gd name="T3" fmla="*/ 34 h 59"/>
                <a:gd name="T4" fmla="*/ 15 w 56"/>
                <a:gd name="T5" fmla="*/ 34 h 59"/>
                <a:gd name="T6" fmla="*/ 24 w 56"/>
                <a:gd name="T7" fmla="*/ 34 h 59"/>
                <a:gd name="T8" fmla="*/ 33 w 56"/>
                <a:gd name="T9" fmla="*/ 34 h 59"/>
                <a:gd name="T10" fmla="*/ 24 w 56"/>
                <a:gd name="T11" fmla="*/ 49 h 59"/>
                <a:gd name="T12" fmla="*/ 40 w 56"/>
                <a:gd name="T13" fmla="*/ 58 h 59"/>
                <a:gd name="T14" fmla="*/ 49 w 56"/>
                <a:gd name="T15" fmla="*/ 49 h 59"/>
                <a:gd name="T16" fmla="*/ 40 w 56"/>
                <a:gd name="T17" fmla="*/ 40 h 59"/>
                <a:gd name="T18" fmla="*/ 49 w 56"/>
                <a:gd name="T19" fmla="*/ 34 h 59"/>
                <a:gd name="T20" fmla="*/ 55 w 56"/>
                <a:gd name="T21" fmla="*/ 49 h 59"/>
                <a:gd name="T22" fmla="*/ 55 w 56"/>
                <a:gd name="T23" fmla="*/ 34 h 59"/>
                <a:gd name="T24" fmla="*/ 55 w 56"/>
                <a:gd name="T25" fmla="*/ 16 h 59"/>
                <a:gd name="T26" fmla="*/ 40 w 56"/>
                <a:gd name="T27" fmla="*/ 0 h 59"/>
                <a:gd name="T28" fmla="*/ 40 w 56"/>
                <a:gd name="T29" fmla="*/ 16 h 59"/>
                <a:gd name="T30" fmla="*/ 33 w 56"/>
                <a:gd name="T31" fmla="*/ 16 h 59"/>
                <a:gd name="T32" fmla="*/ 24 w 56"/>
                <a:gd name="T33" fmla="*/ 25 h 59"/>
                <a:gd name="T34" fmla="*/ 15 w 56"/>
                <a:gd name="T35" fmla="*/ 16 h 59"/>
                <a:gd name="T36" fmla="*/ 0 w 56"/>
                <a:gd name="T37" fmla="*/ 34 h 59"/>
                <a:gd name="T38" fmla="*/ 0 w 56"/>
                <a:gd name="T39" fmla="*/ 40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59"/>
                <a:gd name="T62" fmla="*/ 56 w 56"/>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59">
                  <a:moveTo>
                    <a:pt x="0" y="40"/>
                  </a:moveTo>
                  <a:lnTo>
                    <a:pt x="8" y="34"/>
                  </a:lnTo>
                  <a:lnTo>
                    <a:pt x="15" y="34"/>
                  </a:lnTo>
                  <a:lnTo>
                    <a:pt x="24" y="34"/>
                  </a:lnTo>
                  <a:lnTo>
                    <a:pt x="33" y="34"/>
                  </a:lnTo>
                  <a:lnTo>
                    <a:pt x="24" y="49"/>
                  </a:lnTo>
                  <a:lnTo>
                    <a:pt x="40" y="58"/>
                  </a:lnTo>
                  <a:lnTo>
                    <a:pt x="49" y="49"/>
                  </a:lnTo>
                  <a:lnTo>
                    <a:pt x="40" y="40"/>
                  </a:lnTo>
                  <a:lnTo>
                    <a:pt x="49" y="34"/>
                  </a:lnTo>
                  <a:lnTo>
                    <a:pt x="55" y="49"/>
                  </a:lnTo>
                  <a:lnTo>
                    <a:pt x="55" y="34"/>
                  </a:lnTo>
                  <a:lnTo>
                    <a:pt x="55" y="16"/>
                  </a:lnTo>
                  <a:lnTo>
                    <a:pt x="40" y="0"/>
                  </a:lnTo>
                  <a:lnTo>
                    <a:pt x="40" y="16"/>
                  </a:lnTo>
                  <a:lnTo>
                    <a:pt x="33" y="16"/>
                  </a:lnTo>
                  <a:lnTo>
                    <a:pt x="24" y="25"/>
                  </a:lnTo>
                  <a:lnTo>
                    <a:pt x="15" y="16"/>
                  </a:lnTo>
                  <a:lnTo>
                    <a:pt x="0" y="34"/>
                  </a:lnTo>
                  <a:lnTo>
                    <a:pt x="0" y="4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39" name="Freeform 311"/>
            <p:cNvSpPr>
              <a:spLocks/>
            </p:cNvSpPr>
            <p:nvPr>
              <p:custDataLst>
                <p:tags r:id="rId299"/>
              </p:custDataLst>
            </p:nvPr>
          </p:nvSpPr>
          <p:spPr bwMode="auto">
            <a:xfrm>
              <a:off x="5140" y="2749"/>
              <a:ext cx="48" cy="28"/>
            </a:xfrm>
            <a:custGeom>
              <a:avLst/>
              <a:gdLst>
                <a:gd name="T0" fmla="*/ 0 w 57"/>
                <a:gd name="T1" fmla="*/ 16 h 33"/>
                <a:gd name="T2" fmla="*/ 16 w 57"/>
                <a:gd name="T3" fmla="*/ 32 h 33"/>
                <a:gd name="T4" fmla="*/ 34 w 57"/>
                <a:gd name="T5" fmla="*/ 32 h 33"/>
                <a:gd name="T6" fmla="*/ 49 w 57"/>
                <a:gd name="T7" fmla="*/ 23 h 33"/>
                <a:gd name="T8" fmla="*/ 56 w 57"/>
                <a:gd name="T9" fmla="*/ 8 h 33"/>
                <a:gd name="T10" fmla="*/ 56 w 57"/>
                <a:gd name="T11" fmla="*/ 0 h 33"/>
                <a:gd name="T12" fmla="*/ 49 w 57"/>
                <a:gd name="T13" fmla="*/ 0 h 33"/>
                <a:gd name="T14" fmla="*/ 49 w 57"/>
                <a:gd name="T15" fmla="*/ 16 h 33"/>
                <a:gd name="T16" fmla="*/ 41 w 57"/>
                <a:gd name="T17" fmla="*/ 16 h 33"/>
                <a:gd name="T18" fmla="*/ 34 w 57"/>
                <a:gd name="T19" fmla="*/ 16 h 33"/>
                <a:gd name="T20" fmla="*/ 0 w 57"/>
                <a:gd name="T21" fmla="*/ 1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33"/>
                <a:gd name="T35" fmla="*/ 57 w 5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33">
                  <a:moveTo>
                    <a:pt x="0" y="16"/>
                  </a:moveTo>
                  <a:lnTo>
                    <a:pt x="16" y="32"/>
                  </a:lnTo>
                  <a:lnTo>
                    <a:pt x="34" y="32"/>
                  </a:lnTo>
                  <a:lnTo>
                    <a:pt x="49" y="23"/>
                  </a:lnTo>
                  <a:lnTo>
                    <a:pt x="56" y="8"/>
                  </a:lnTo>
                  <a:lnTo>
                    <a:pt x="56" y="0"/>
                  </a:lnTo>
                  <a:lnTo>
                    <a:pt x="49" y="0"/>
                  </a:lnTo>
                  <a:lnTo>
                    <a:pt x="49" y="16"/>
                  </a:lnTo>
                  <a:lnTo>
                    <a:pt x="41" y="16"/>
                  </a:lnTo>
                  <a:lnTo>
                    <a:pt x="34" y="16"/>
                  </a:lnTo>
                  <a:lnTo>
                    <a:pt x="0"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40" name="Freeform 312"/>
            <p:cNvSpPr>
              <a:spLocks/>
            </p:cNvSpPr>
            <p:nvPr>
              <p:custDataLst>
                <p:tags r:id="rId300"/>
              </p:custDataLst>
            </p:nvPr>
          </p:nvSpPr>
          <p:spPr bwMode="auto">
            <a:xfrm>
              <a:off x="5175" y="2742"/>
              <a:ext cx="20" cy="14"/>
            </a:xfrm>
            <a:custGeom>
              <a:avLst/>
              <a:gdLst>
                <a:gd name="T0" fmla="*/ 0 w 25"/>
                <a:gd name="T1" fmla="*/ 0 h 17"/>
                <a:gd name="T2" fmla="*/ 15 w 25"/>
                <a:gd name="T3" fmla="*/ 8 h 17"/>
                <a:gd name="T4" fmla="*/ 24 w 25"/>
                <a:gd name="T5" fmla="*/ 16 h 17"/>
                <a:gd name="T6" fmla="*/ 24 w 25"/>
                <a:gd name="T7" fmla="*/ 8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15" y="8"/>
                  </a:lnTo>
                  <a:lnTo>
                    <a:pt x="24" y="16"/>
                  </a:lnTo>
                  <a:lnTo>
                    <a:pt x="24" y="8"/>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41" name="Freeform 313"/>
            <p:cNvSpPr>
              <a:spLocks/>
            </p:cNvSpPr>
            <p:nvPr>
              <p:custDataLst>
                <p:tags r:id="rId301"/>
              </p:custDataLst>
            </p:nvPr>
          </p:nvSpPr>
          <p:spPr bwMode="auto">
            <a:xfrm>
              <a:off x="5216" y="2763"/>
              <a:ext cx="16" cy="21"/>
            </a:xfrm>
            <a:custGeom>
              <a:avLst/>
              <a:gdLst>
                <a:gd name="T0" fmla="*/ 0 w 18"/>
                <a:gd name="T1" fmla="*/ 0 h 25"/>
                <a:gd name="T2" fmla="*/ 8 w 18"/>
                <a:gd name="T3" fmla="*/ 24 h 25"/>
                <a:gd name="T4" fmla="*/ 17 w 18"/>
                <a:gd name="T5" fmla="*/ 16 h 25"/>
                <a:gd name="T6" fmla="*/ 0 w 18"/>
                <a:gd name="T7" fmla="*/ 0 h 25"/>
                <a:gd name="T8" fmla="*/ 0 60000 65536"/>
                <a:gd name="T9" fmla="*/ 0 60000 65536"/>
                <a:gd name="T10" fmla="*/ 0 60000 65536"/>
                <a:gd name="T11" fmla="*/ 0 60000 65536"/>
                <a:gd name="T12" fmla="*/ 0 w 18"/>
                <a:gd name="T13" fmla="*/ 0 h 25"/>
                <a:gd name="T14" fmla="*/ 18 w 18"/>
                <a:gd name="T15" fmla="*/ 25 h 25"/>
              </a:gdLst>
              <a:ahLst/>
              <a:cxnLst>
                <a:cxn ang="T8">
                  <a:pos x="T0" y="T1"/>
                </a:cxn>
                <a:cxn ang="T9">
                  <a:pos x="T2" y="T3"/>
                </a:cxn>
                <a:cxn ang="T10">
                  <a:pos x="T4" y="T5"/>
                </a:cxn>
                <a:cxn ang="T11">
                  <a:pos x="T6" y="T7"/>
                </a:cxn>
              </a:cxnLst>
              <a:rect l="T12" t="T13" r="T14" b="T15"/>
              <a:pathLst>
                <a:path w="18" h="25">
                  <a:moveTo>
                    <a:pt x="0" y="0"/>
                  </a:moveTo>
                  <a:lnTo>
                    <a:pt x="8" y="24"/>
                  </a:lnTo>
                  <a:lnTo>
                    <a:pt x="17" y="16"/>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42" name="Freeform 314"/>
            <p:cNvSpPr>
              <a:spLocks/>
            </p:cNvSpPr>
            <p:nvPr>
              <p:custDataLst>
                <p:tags r:id="rId302"/>
              </p:custDataLst>
            </p:nvPr>
          </p:nvSpPr>
          <p:spPr bwMode="auto">
            <a:xfrm>
              <a:off x="5265" y="2803"/>
              <a:ext cx="15" cy="15"/>
            </a:xfrm>
            <a:custGeom>
              <a:avLst/>
              <a:gdLst>
                <a:gd name="T0" fmla="*/ 0 w 17"/>
                <a:gd name="T1" fmla="*/ 0 h 17"/>
                <a:gd name="T2" fmla="*/ 0 w 17"/>
                <a:gd name="T3" fmla="*/ 1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43" name="Freeform 315"/>
            <p:cNvSpPr>
              <a:spLocks/>
            </p:cNvSpPr>
            <p:nvPr>
              <p:custDataLst>
                <p:tags r:id="rId303"/>
              </p:custDataLst>
            </p:nvPr>
          </p:nvSpPr>
          <p:spPr bwMode="auto">
            <a:xfrm>
              <a:off x="1731" y="2453"/>
              <a:ext cx="15" cy="16"/>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44" name="Line 316"/>
            <p:cNvSpPr>
              <a:spLocks noChangeShapeType="1"/>
            </p:cNvSpPr>
            <p:nvPr>
              <p:custDataLst>
                <p:tags r:id="rId304"/>
              </p:custDataLst>
            </p:nvPr>
          </p:nvSpPr>
          <p:spPr bwMode="auto">
            <a:xfrm>
              <a:off x="1751" y="2462"/>
              <a:ext cx="8" cy="6"/>
            </a:xfrm>
            <a:prstGeom prst="line">
              <a:avLst/>
            </a:prstGeom>
            <a:noFill/>
            <a:ln w="9525">
              <a:solidFill>
                <a:srgbClr val="B2B2B2"/>
              </a:solidFill>
              <a:round/>
              <a:headEnd type="none" w="sm" len="sm"/>
              <a:tailEnd type="none" w="sm" len="sm"/>
            </a:ln>
          </p:spPr>
          <p:txBody>
            <a:bodyPr wrap="none" anchor="ctr"/>
            <a:lstStyle/>
            <a:p>
              <a:endParaRPr lang="es-ES"/>
            </a:p>
          </p:txBody>
        </p:sp>
        <p:sp>
          <p:nvSpPr>
            <p:cNvPr id="22845" name="Line 317"/>
            <p:cNvSpPr>
              <a:spLocks noChangeShapeType="1"/>
            </p:cNvSpPr>
            <p:nvPr>
              <p:custDataLst>
                <p:tags r:id="rId305"/>
              </p:custDataLst>
            </p:nvPr>
          </p:nvSpPr>
          <p:spPr bwMode="auto">
            <a:xfrm>
              <a:off x="1766" y="2468"/>
              <a:ext cx="7" cy="8"/>
            </a:xfrm>
            <a:prstGeom prst="line">
              <a:avLst/>
            </a:prstGeom>
            <a:noFill/>
            <a:ln w="9525">
              <a:solidFill>
                <a:srgbClr val="B2B2B2"/>
              </a:solidFill>
              <a:round/>
              <a:headEnd type="none" w="sm" len="sm"/>
              <a:tailEnd type="none" w="sm" len="sm"/>
            </a:ln>
          </p:spPr>
          <p:txBody>
            <a:bodyPr wrap="none" anchor="ctr"/>
            <a:lstStyle/>
            <a:p>
              <a:endParaRPr lang="es-ES"/>
            </a:p>
          </p:txBody>
        </p:sp>
        <p:sp>
          <p:nvSpPr>
            <p:cNvPr id="22846" name="Freeform 318"/>
            <p:cNvSpPr>
              <a:spLocks/>
            </p:cNvSpPr>
            <p:nvPr>
              <p:custDataLst>
                <p:tags r:id="rId306"/>
              </p:custDataLst>
            </p:nvPr>
          </p:nvSpPr>
          <p:spPr bwMode="auto">
            <a:xfrm>
              <a:off x="1773" y="2476"/>
              <a:ext cx="15" cy="22"/>
            </a:xfrm>
            <a:custGeom>
              <a:avLst/>
              <a:gdLst>
                <a:gd name="T0" fmla="*/ 8 w 17"/>
                <a:gd name="T1" fmla="*/ 0 h 26"/>
                <a:gd name="T2" fmla="*/ 0 w 17"/>
                <a:gd name="T3" fmla="*/ 9 h 26"/>
                <a:gd name="T4" fmla="*/ 8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8" y="0"/>
                  </a:moveTo>
                  <a:lnTo>
                    <a:pt x="0" y="9"/>
                  </a:lnTo>
                  <a:lnTo>
                    <a:pt x="8" y="25"/>
                  </a:lnTo>
                  <a:lnTo>
                    <a:pt x="16" y="15"/>
                  </a:lnTo>
                  <a:lnTo>
                    <a:pt x="8"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47" name="Freeform 319"/>
            <p:cNvSpPr>
              <a:spLocks/>
            </p:cNvSpPr>
            <p:nvPr>
              <p:custDataLst>
                <p:tags r:id="rId307"/>
              </p:custDataLst>
            </p:nvPr>
          </p:nvSpPr>
          <p:spPr bwMode="auto">
            <a:xfrm>
              <a:off x="3800" y="3029"/>
              <a:ext cx="28" cy="28"/>
            </a:xfrm>
            <a:custGeom>
              <a:avLst/>
              <a:gdLst>
                <a:gd name="T0" fmla="*/ 32 w 33"/>
                <a:gd name="T1" fmla="*/ 15 h 33"/>
                <a:gd name="T2" fmla="*/ 23 w 33"/>
                <a:gd name="T3" fmla="*/ 25 h 33"/>
                <a:gd name="T4" fmla="*/ 8 w 33"/>
                <a:gd name="T5" fmla="*/ 32 h 33"/>
                <a:gd name="T6" fmla="*/ 0 w 33"/>
                <a:gd name="T7" fmla="*/ 25 h 33"/>
                <a:gd name="T8" fmla="*/ 16 w 33"/>
                <a:gd name="T9" fmla="*/ 0 h 33"/>
                <a:gd name="T10" fmla="*/ 23 w 33"/>
                <a:gd name="T11" fmla="*/ 7 h 33"/>
                <a:gd name="T12" fmla="*/ 32 w 33"/>
                <a:gd name="T13" fmla="*/ 15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32" y="15"/>
                  </a:moveTo>
                  <a:lnTo>
                    <a:pt x="23" y="25"/>
                  </a:lnTo>
                  <a:lnTo>
                    <a:pt x="8" y="32"/>
                  </a:lnTo>
                  <a:lnTo>
                    <a:pt x="0" y="25"/>
                  </a:lnTo>
                  <a:lnTo>
                    <a:pt x="16" y="0"/>
                  </a:lnTo>
                  <a:lnTo>
                    <a:pt x="23" y="7"/>
                  </a:lnTo>
                  <a:lnTo>
                    <a:pt x="32" y="1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48" name="Line 320"/>
            <p:cNvSpPr>
              <a:spLocks noChangeShapeType="1"/>
            </p:cNvSpPr>
            <p:nvPr>
              <p:custDataLst>
                <p:tags r:id="rId308"/>
              </p:custDataLst>
            </p:nvPr>
          </p:nvSpPr>
          <p:spPr bwMode="auto">
            <a:xfrm>
              <a:off x="4760" y="2453"/>
              <a:ext cx="8" cy="0"/>
            </a:xfrm>
            <a:prstGeom prst="line">
              <a:avLst/>
            </a:prstGeom>
            <a:noFill/>
            <a:ln w="9525">
              <a:solidFill>
                <a:srgbClr val="B2B2B2"/>
              </a:solidFill>
              <a:round/>
              <a:headEnd type="none" w="sm" len="sm"/>
              <a:tailEnd type="none" w="sm" len="sm"/>
            </a:ln>
          </p:spPr>
          <p:txBody>
            <a:bodyPr wrap="none" anchor="ctr"/>
            <a:lstStyle/>
            <a:p>
              <a:endParaRPr lang="es-ES"/>
            </a:p>
          </p:txBody>
        </p:sp>
        <p:sp>
          <p:nvSpPr>
            <p:cNvPr id="22849" name="Freeform 321"/>
            <p:cNvSpPr>
              <a:spLocks/>
            </p:cNvSpPr>
            <p:nvPr>
              <p:custDataLst>
                <p:tags r:id="rId309"/>
              </p:custDataLst>
            </p:nvPr>
          </p:nvSpPr>
          <p:spPr bwMode="auto">
            <a:xfrm>
              <a:off x="3715" y="2188"/>
              <a:ext cx="22" cy="44"/>
            </a:xfrm>
            <a:custGeom>
              <a:avLst/>
              <a:gdLst>
                <a:gd name="T0" fmla="*/ 0 w 25"/>
                <a:gd name="T1" fmla="*/ 0 h 51"/>
                <a:gd name="T2" fmla="*/ 9 w 25"/>
                <a:gd name="T3" fmla="*/ 0 h 51"/>
                <a:gd name="T4" fmla="*/ 15 w 25"/>
                <a:gd name="T5" fmla="*/ 9 h 51"/>
                <a:gd name="T6" fmla="*/ 15 w 25"/>
                <a:gd name="T7" fmla="*/ 17 h 51"/>
                <a:gd name="T8" fmla="*/ 24 w 25"/>
                <a:gd name="T9" fmla="*/ 25 h 51"/>
                <a:gd name="T10" fmla="*/ 24 w 25"/>
                <a:gd name="T11" fmla="*/ 34 h 51"/>
                <a:gd name="T12" fmla="*/ 9 w 25"/>
                <a:gd name="T13" fmla="*/ 50 h 51"/>
                <a:gd name="T14" fmla="*/ 0 w 25"/>
                <a:gd name="T15" fmla="*/ 41 h 51"/>
                <a:gd name="T16" fmla="*/ 0 w 25"/>
                <a:gd name="T17" fmla="*/ 9 h 51"/>
                <a:gd name="T18" fmla="*/ 0 w 25"/>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1"/>
                <a:gd name="T32" fmla="*/ 25 w 25"/>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1">
                  <a:moveTo>
                    <a:pt x="0" y="0"/>
                  </a:moveTo>
                  <a:lnTo>
                    <a:pt x="9" y="0"/>
                  </a:lnTo>
                  <a:lnTo>
                    <a:pt x="15" y="9"/>
                  </a:lnTo>
                  <a:lnTo>
                    <a:pt x="15" y="17"/>
                  </a:lnTo>
                  <a:lnTo>
                    <a:pt x="24" y="25"/>
                  </a:lnTo>
                  <a:lnTo>
                    <a:pt x="24" y="34"/>
                  </a:lnTo>
                  <a:lnTo>
                    <a:pt x="9" y="50"/>
                  </a:lnTo>
                  <a:lnTo>
                    <a:pt x="0" y="41"/>
                  </a:lnTo>
                  <a:lnTo>
                    <a:pt x="0" y="9"/>
                  </a:lnTo>
                  <a:lnTo>
                    <a:pt x="0" y="0"/>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50" name="Freeform 322"/>
            <p:cNvSpPr>
              <a:spLocks/>
            </p:cNvSpPr>
            <p:nvPr>
              <p:custDataLst>
                <p:tags r:id="rId310"/>
              </p:custDataLst>
            </p:nvPr>
          </p:nvSpPr>
          <p:spPr bwMode="auto">
            <a:xfrm>
              <a:off x="3750" y="2161"/>
              <a:ext cx="71" cy="50"/>
            </a:xfrm>
            <a:custGeom>
              <a:avLst/>
              <a:gdLst>
                <a:gd name="T0" fmla="*/ 81 w 82"/>
                <a:gd name="T1" fmla="*/ 6 h 57"/>
                <a:gd name="T2" fmla="*/ 81 w 82"/>
                <a:gd name="T3" fmla="*/ 16 h 57"/>
                <a:gd name="T4" fmla="*/ 74 w 82"/>
                <a:gd name="T5" fmla="*/ 16 h 57"/>
                <a:gd name="T6" fmla="*/ 66 w 82"/>
                <a:gd name="T7" fmla="*/ 31 h 57"/>
                <a:gd name="T8" fmla="*/ 74 w 82"/>
                <a:gd name="T9" fmla="*/ 40 h 57"/>
                <a:gd name="T10" fmla="*/ 58 w 82"/>
                <a:gd name="T11" fmla="*/ 40 h 57"/>
                <a:gd name="T12" fmla="*/ 49 w 82"/>
                <a:gd name="T13" fmla="*/ 48 h 57"/>
                <a:gd name="T14" fmla="*/ 41 w 82"/>
                <a:gd name="T15" fmla="*/ 56 h 57"/>
                <a:gd name="T16" fmla="*/ 24 w 82"/>
                <a:gd name="T17" fmla="*/ 48 h 57"/>
                <a:gd name="T18" fmla="*/ 9 w 82"/>
                <a:gd name="T19" fmla="*/ 48 h 57"/>
                <a:gd name="T20" fmla="*/ 9 w 82"/>
                <a:gd name="T21" fmla="*/ 40 h 57"/>
                <a:gd name="T22" fmla="*/ 0 w 82"/>
                <a:gd name="T23" fmla="*/ 31 h 57"/>
                <a:gd name="T24" fmla="*/ 9 w 82"/>
                <a:gd name="T25" fmla="*/ 25 h 57"/>
                <a:gd name="T26" fmla="*/ 0 w 82"/>
                <a:gd name="T27" fmla="*/ 6 h 57"/>
                <a:gd name="T28" fmla="*/ 0 w 82"/>
                <a:gd name="T29" fmla="*/ 0 h 57"/>
                <a:gd name="T30" fmla="*/ 9 w 82"/>
                <a:gd name="T31" fmla="*/ 6 h 57"/>
                <a:gd name="T32" fmla="*/ 16 w 82"/>
                <a:gd name="T33" fmla="*/ 6 h 57"/>
                <a:gd name="T34" fmla="*/ 41 w 82"/>
                <a:gd name="T35" fmla="*/ 16 h 57"/>
                <a:gd name="T36" fmla="*/ 58 w 82"/>
                <a:gd name="T37" fmla="*/ 0 h 57"/>
                <a:gd name="T38" fmla="*/ 81 w 82"/>
                <a:gd name="T39" fmla="*/ 6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
                <a:gd name="T61" fmla="*/ 0 h 57"/>
                <a:gd name="T62" fmla="*/ 82 w 82"/>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 h="57">
                  <a:moveTo>
                    <a:pt x="81" y="6"/>
                  </a:moveTo>
                  <a:lnTo>
                    <a:pt x="81" y="16"/>
                  </a:lnTo>
                  <a:lnTo>
                    <a:pt x="74" y="16"/>
                  </a:lnTo>
                  <a:lnTo>
                    <a:pt x="66" y="31"/>
                  </a:lnTo>
                  <a:lnTo>
                    <a:pt x="74" y="40"/>
                  </a:lnTo>
                  <a:lnTo>
                    <a:pt x="58" y="40"/>
                  </a:lnTo>
                  <a:lnTo>
                    <a:pt x="49" y="48"/>
                  </a:lnTo>
                  <a:lnTo>
                    <a:pt x="41" y="56"/>
                  </a:lnTo>
                  <a:lnTo>
                    <a:pt x="24" y="48"/>
                  </a:lnTo>
                  <a:lnTo>
                    <a:pt x="9" y="48"/>
                  </a:lnTo>
                  <a:lnTo>
                    <a:pt x="9" y="40"/>
                  </a:lnTo>
                  <a:lnTo>
                    <a:pt x="0" y="31"/>
                  </a:lnTo>
                  <a:lnTo>
                    <a:pt x="9" y="25"/>
                  </a:lnTo>
                  <a:lnTo>
                    <a:pt x="0" y="6"/>
                  </a:lnTo>
                  <a:lnTo>
                    <a:pt x="0" y="0"/>
                  </a:lnTo>
                  <a:lnTo>
                    <a:pt x="9" y="6"/>
                  </a:lnTo>
                  <a:lnTo>
                    <a:pt x="16" y="6"/>
                  </a:lnTo>
                  <a:lnTo>
                    <a:pt x="41" y="16"/>
                  </a:lnTo>
                  <a:lnTo>
                    <a:pt x="58" y="0"/>
                  </a:lnTo>
                  <a:lnTo>
                    <a:pt x="81" y="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51" name="Freeform 323"/>
            <p:cNvSpPr>
              <a:spLocks/>
            </p:cNvSpPr>
            <p:nvPr>
              <p:custDataLst>
                <p:tags r:id="rId311"/>
              </p:custDataLst>
            </p:nvPr>
          </p:nvSpPr>
          <p:spPr bwMode="auto">
            <a:xfrm>
              <a:off x="3680" y="2091"/>
              <a:ext cx="71" cy="49"/>
            </a:xfrm>
            <a:custGeom>
              <a:avLst/>
              <a:gdLst>
                <a:gd name="T0" fmla="*/ 33 w 82"/>
                <a:gd name="T1" fmla="*/ 56 h 57"/>
                <a:gd name="T2" fmla="*/ 50 w 82"/>
                <a:gd name="T3" fmla="*/ 47 h 57"/>
                <a:gd name="T4" fmla="*/ 65 w 82"/>
                <a:gd name="T5" fmla="*/ 47 h 57"/>
                <a:gd name="T6" fmla="*/ 74 w 82"/>
                <a:gd name="T7" fmla="*/ 16 h 57"/>
                <a:gd name="T8" fmla="*/ 81 w 82"/>
                <a:gd name="T9" fmla="*/ 16 h 57"/>
                <a:gd name="T10" fmla="*/ 74 w 82"/>
                <a:gd name="T11" fmla="*/ 7 h 57"/>
                <a:gd name="T12" fmla="*/ 56 w 82"/>
                <a:gd name="T13" fmla="*/ 0 h 57"/>
                <a:gd name="T14" fmla="*/ 25 w 82"/>
                <a:gd name="T15" fmla="*/ 16 h 57"/>
                <a:gd name="T16" fmla="*/ 10 w 82"/>
                <a:gd name="T17" fmla="*/ 16 h 57"/>
                <a:gd name="T18" fmla="*/ 0 w 82"/>
                <a:gd name="T19" fmla="*/ 32 h 57"/>
                <a:gd name="T20" fmla="*/ 0 w 82"/>
                <a:gd name="T21" fmla="*/ 40 h 57"/>
                <a:gd name="T22" fmla="*/ 25 w 82"/>
                <a:gd name="T23" fmla="*/ 56 h 57"/>
                <a:gd name="T24" fmla="*/ 33 w 82"/>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57"/>
                <a:gd name="T41" fmla="*/ 82 w 82"/>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57">
                  <a:moveTo>
                    <a:pt x="33" y="56"/>
                  </a:moveTo>
                  <a:lnTo>
                    <a:pt x="50" y="47"/>
                  </a:lnTo>
                  <a:lnTo>
                    <a:pt x="65" y="47"/>
                  </a:lnTo>
                  <a:lnTo>
                    <a:pt x="74" y="16"/>
                  </a:lnTo>
                  <a:lnTo>
                    <a:pt x="81" y="16"/>
                  </a:lnTo>
                  <a:lnTo>
                    <a:pt x="74" y="7"/>
                  </a:lnTo>
                  <a:lnTo>
                    <a:pt x="56" y="0"/>
                  </a:lnTo>
                  <a:lnTo>
                    <a:pt x="25" y="16"/>
                  </a:lnTo>
                  <a:lnTo>
                    <a:pt x="10" y="16"/>
                  </a:lnTo>
                  <a:lnTo>
                    <a:pt x="0" y="32"/>
                  </a:lnTo>
                  <a:lnTo>
                    <a:pt x="0" y="40"/>
                  </a:lnTo>
                  <a:lnTo>
                    <a:pt x="25" y="56"/>
                  </a:lnTo>
                  <a:lnTo>
                    <a:pt x="33" y="56"/>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52" name="Freeform 324"/>
            <p:cNvSpPr>
              <a:spLocks/>
            </p:cNvSpPr>
            <p:nvPr>
              <p:custDataLst>
                <p:tags r:id="rId312"/>
              </p:custDataLst>
            </p:nvPr>
          </p:nvSpPr>
          <p:spPr bwMode="auto">
            <a:xfrm>
              <a:off x="3652" y="2119"/>
              <a:ext cx="29" cy="21"/>
            </a:xfrm>
            <a:custGeom>
              <a:avLst/>
              <a:gdLst>
                <a:gd name="T0" fmla="*/ 32 w 33"/>
                <a:gd name="T1" fmla="*/ 8 h 25"/>
                <a:gd name="T2" fmla="*/ 25 w 33"/>
                <a:gd name="T3" fmla="*/ 8 h 25"/>
                <a:gd name="T4" fmla="*/ 17 w 33"/>
                <a:gd name="T5" fmla="*/ 24 h 25"/>
                <a:gd name="T6" fmla="*/ 8 w 33"/>
                <a:gd name="T7" fmla="*/ 24 h 25"/>
                <a:gd name="T8" fmla="*/ 0 w 33"/>
                <a:gd name="T9" fmla="*/ 24 h 25"/>
                <a:gd name="T10" fmla="*/ 0 w 33"/>
                <a:gd name="T11" fmla="*/ 15 h 25"/>
                <a:gd name="T12" fmla="*/ 0 w 33"/>
                <a:gd name="T13" fmla="*/ 8 h 25"/>
                <a:gd name="T14" fmla="*/ 32 w 33"/>
                <a:gd name="T15" fmla="*/ 0 h 25"/>
                <a:gd name="T16" fmla="*/ 32 w 33"/>
                <a:gd name="T17" fmla="*/ 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32" y="8"/>
                  </a:moveTo>
                  <a:lnTo>
                    <a:pt x="25" y="8"/>
                  </a:lnTo>
                  <a:lnTo>
                    <a:pt x="17" y="24"/>
                  </a:lnTo>
                  <a:lnTo>
                    <a:pt x="8" y="24"/>
                  </a:lnTo>
                  <a:lnTo>
                    <a:pt x="0" y="24"/>
                  </a:lnTo>
                  <a:lnTo>
                    <a:pt x="0" y="15"/>
                  </a:lnTo>
                  <a:lnTo>
                    <a:pt x="0" y="8"/>
                  </a:lnTo>
                  <a:lnTo>
                    <a:pt x="32" y="0"/>
                  </a:lnTo>
                  <a:lnTo>
                    <a:pt x="32" y="8"/>
                  </a:lnTo>
                </a:path>
              </a:pathLst>
            </a:custGeom>
            <a:solidFill>
              <a:schemeClr val="bg1"/>
            </a:solidFill>
            <a:ln w="9525" cap="rnd" cmpd="sng">
              <a:solidFill>
                <a:srgbClr val="B2B2B2"/>
              </a:solidFill>
              <a:prstDash val="solid"/>
              <a:round/>
              <a:headEnd/>
              <a:tailEnd/>
            </a:ln>
          </p:spPr>
          <p:txBody>
            <a:bodyPr/>
            <a:lstStyle/>
            <a:p>
              <a:endParaRPr lang="es-ES"/>
            </a:p>
          </p:txBody>
        </p:sp>
        <p:sp>
          <p:nvSpPr>
            <p:cNvPr id="1440" name="Freeform 325"/>
            <p:cNvSpPr>
              <a:spLocks/>
            </p:cNvSpPr>
            <p:nvPr>
              <p:custDataLst>
                <p:tags r:id="rId313"/>
              </p:custDataLst>
            </p:nvPr>
          </p:nvSpPr>
          <p:spPr bwMode="auto">
            <a:xfrm>
              <a:off x="3652" y="2126"/>
              <a:ext cx="64" cy="61"/>
            </a:xfrm>
            <a:custGeom>
              <a:avLst/>
              <a:gdLst/>
              <a:ahLst/>
              <a:cxnLst>
                <a:cxn ang="0">
                  <a:pos x="32" y="0"/>
                </a:cxn>
                <a:cxn ang="0">
                  <a:pos x="57" y="16"/>
                </a:cxn>
                <a:cxn ang="0">
                  <a:pos x="65" y="16"/>
                </a:cxn>
                <a:cxn ang="0">
                  <a:pos x="73" y="25"/>
                </a:cxn>
                <a:cxn ang="0">
                  <a:pos x="73" y="32"/>
                </a:cxn>
                <a:cxn ang="0">
                  <a:pos x="65" y="32"/>
                </a:cxn>
                <a:cxn ang="0">
                  <a:pos x="65" y="25"/>
                </a:cxn>
                <a:cxn ang="0">
                  <a:pos x="42" y="16"/>
                </a:cxn>
                <a:cxn ang="0">
                  <a:pos x="32" y="25"/>
                </a:cxn>
                <a:cxn ang="0">
                  <a:pos x="32" y="16"/>
                </a:cxn>
                <a:cxn ang="0">
                  <a:pos x="25" y="25"/>
                </a:cxn>
                <a:cxn ang="0">
                  <a:pos x="32" y="32"/>
                </a:cxn>
                <a:cxn ang="0">
                  <a:pos x="48" y="57"/>
                </a:cxn>
                <a:cxn ang="0">
                  <a:pos x="57" y="66"/>
                </a:cxn>
                <a:cxn ang="0">
                  <a:pos x="57" y="72"/>
                </a:cxn>
                <a:cxn ang="0">
                  <a:pos x="42" y="57"/>
                </a:cxn>
                <a:cxn ang="0">
                  <a:pos x="32" y="57"/>
                </a:cxn>
                <a:cxn ang="0">
                  <a:pos x="17" y="41"/>
                </a:cxn>
                <a:cxn ang="0">
                  <a:pos x="17" y="25"/>
                </a:cxn>
                <a:cxn ang="0">
                  <a:pos x="8" y="25"/>
                </a:cxn>
                <a:cxn ang="0">
                  <a:pos x="0" y="32"/>
                </a:cxn>
                <a:cxn ang="0">
                  <a:pos x="0" y="16"/>
                </a:cxn>
                <a:cxn ang="0">
                  <a:pos x="17" y="16"/>
                </a:cxn>
                <a:cxn ang="0">
                  <a:pos x="25" y="0"/>
                </a:cxn>
                <a:cxn ang="0">
                  <a:pos x="32" y="0"/>
                </a:cxn>
              </a:cxnLst>
              <a:rect l="0" t="0" r="r" b="b"/>
              <a:pathLst>
                <a:path w="74" h="73">
                  <a:moveTo>
                    <a:pt x="32" y="0"/>
                  </a:moveTo>
                  <a:lnTo>
                    <a:pt x="57" y="16"/>
                  </a:lnTo>
                  <a:lnTo>
                    <a:pt x="65" y="16"/>
                  </a:lnTo>
                  <a:lnTo>
                    <a:pt x="73" y="25"/>
                  </a:lnTo>
                  <a:lnTo>
                    <a:pt x="73" y="32"/>
                  </a:lnTo>
                  <a:lnTo>
                    <a:pt x="65" y="32"/>
                  </a:lnTo>
                  <a:lnTo>
                    <a:pt x="65" y="25"/>
                  </a:lnTo>
                  <a:lnTo>
                    <a:pt x="42" y="16"/>
                  </a:lnTo>
                  <a:lnTo>
                    <a:pt x="32" y="25"/>
                  </a:lnTo>
                  <a:lnTo>
                    <a:pt x="32" y="16"/>
                  </a:lnTo>
                  <a:lnTo>
                    <a:pt x="25" y="25"/>
                  </a:lnTo>
                  <a:lnTo>
                    <a:pt x="32" y="32"/>
                  </a:lnTo>
                  <a:lnTo>
                    <a:pt x="48" y="57"/>
                  </a:lnTo>
                  <a:lnTo>
                    <a:pt x="57" y="66"/>
                  </a:lnTo>
                  <a:lnTo>
                    <a:pt x="57" y="72"/>
                  </a:lnTo>
                  <a:lnTo>
                    <a:pt x="42" y="57"/>
                  </a:lnTo>
                  <a:lnTo>
                    <a:pt x="32" y="57"/>
                  </a:lnTo>
                  <a:lnTo>
                    <a:pt x="17" y="41"/>
                  </a:lnTo>
                  <a:lnTo>
                    <a:pt x="17" y="25"/>
                  </a:lnTo>
                  <a:lnTo>
                    <a:pt x="8" y="25"/>
                  </a:lnTo>
                  <a:lnTo>
                    <a:pt x="0" y="32"/>
                  </a:lnTo>
                  <a:lnTo>
                    <a:pt x="0" y="16"/>
                  </a:lnTo>
                  <a:lnTo>
                    <a:pt x="17" y="16"/>
                  </a:lnTo>
                  <a:lnTo>
                    <a:pt x="25" y="0"/>
                  </a:lnTo>
                  <a:lnTo>
                    <a:pt x="32" y="0"/>
                  </a:lnTo>
                </a:path>
              </a:pathLst>
            </a:custGeom>
            <a:solidFill>
              <a:schemeClr val="accent1">
                <a:lumMod val="25000"/>
              </a:schemeClr>
            </a:solidFill>
            <a:ln w="9525" cap="rnd" cmpd="sng">
              <a:solidFill>
                <a:srgbClr val="B2B2B2"/>
              </a:solidFill>
              <a:prstDash val="solid"/>
              <a:round/>
              <a:headEnd/>
              <a:tailEnd/>
            </a:ln>
            <a:effectLst/>
          </p:spPr>
          <p:txBody>
            <a:bodyPr/>
            <a:lstStyle/>
            <a:p>
              <a:pPr>
                <a:defRPr/>
              </a:pPr>
              <a:endParaRPr lang="es-ES"/>
            </a:p>
          </p:txBody>
        </p:sp>
        <p:sp>
          <p:nvSpPr>
            <p:cNvPr id="22854" name="Freeform 326"/>
            <p:cNvSpPr>
              <a:spLocks/>
            </p:cNvSpPr>
            <p:nvPr>
              <p:custDataLst>
                <p:tags r:id="rId314"/>
              </p:custDataLst>
            </p:nvPr>
          </p:nvSpPr>
          <p:spPr bwMode="auto">
            <a:xfrm>
              <a:off x="3702" y="2174"/>
              <a:ext cx="22" cy="22"/>
            </a:xfrm>
            <a:custGeom>
              <a:avLst/>
              <a:gdLst>
                <a:gd name="T0" fmla="*/ 0 w 26"/>
                <a:gd name="T1" fmla="*/ 15 h 25"/>
                <a:gd name="T2" fmla="*/ 16 w 26"/>
                <a:gd name="T3" fmla="*/ 24 h 25"/>
                <a:gd name="T4" fmla="*/ 16 w 26"/>
                <a:gd name="T5" fmla="*/ 15 h 25"/>
                <a:gd name="T6" fmla="*/ 25 w 26"/>
                <a:gd name="T7" fmla="*/ 15 h 25"/>
                <a:gd name="T8" fmla="*/ 25 w 26"/>
                <a:gd name="T9" fmla="*/ 9 h 25"/>
                <a:gd name="T10" fmla="*/ 16 w 26"/>
                <a:gd name="T11" fmla="*/ 0 h 25"/>
                <a:gd name="T12" fmla="*/ 8 w 26"/>
                <a:gd name="T13" fmla="*/ 0 h 25"/>
                <a:gd name="T14" fmla="*/ 0 w 26"/>
                <a:gd name="T15" fmla="*/ 9 h 25"/>
                <a:gd name="T16" fmla="*/ 0 w 26"/>
                <a:gd name="T17" fmla="*/ 1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0" y="15"/>
                  </a:moveTo>
                  <a:lnTo>
                    <a:pt x="16" y="24"/>
                  </a:lnTo>
                  <a:lnTo>
                    <a:pt x="16" y="15"/>
                  </a:lnTo>
                  <a:lnTo>
                    <a:pt x="25" y="15"/>
                  </a:lnTo>
                  <a:lnTo>
                    <a:pt x="25" y="9"/>
                  </a:lnTo>
                  <a:lnTo>
                    <a:pt x="16" y="0"/>
                  </a:lnTo>
                  <a:lnTo>
                    <a:pt x="8" y="0"/>
                  </a:lnTo>
                  <a:lnTo>
                    <a:pt x="0" y="9"/>
                  </a:lnTo>
                  <a:lnTo>
                    <a:pt x="0" y="1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55" name="Freeform 327"/>
            <p:cNvSpPr>
              <a:spLocks/>
            </p:cNvSpPr>
            <p:nvPr>
              <p:custDataLst>
                <p:tags r:id="rId315"/>
              </p:custDataLst>
            </p:nvPr>
          </p:nvSpPr>
          <p:spPr bwMode="auto">
            <a:xfrm>
              <a:off x="3709" y="2132"/>
              <a:ext cx="51" cy="64"/>
            </a:xfrm>
            <a:custGeom>
              <a:avLst/>
              <a:gdLst>
                <a:gd name="T0" fmla="*/ 8 w 58"/>
                <a:gd name="T1" fmla="*/ 25 h 75"/>
                <a:gd name="T2" fmla="*/ 8 w 58"/>
                <a:gd name="T3" fmla="*/ 18 h 75"/>
                <a:gd name="T4" fmla="*/ 0 w 58"/>
                <a:gd name="T5" fmla="*/ 9 h 75"/>
                <a:gd name="T6" fmla="*/ 17 w 58"/>
                <a:gd name="T7" fmla="*/ 0 h 75"/>
                <a:gd name="T8" fmla="*/ 32 w 58"/>
                <a:gd name="T9" fmla="*/ 25 h 75"/>
                <a:gd name="T10" fmla="*/ 48 w 58"/>
                <a:gd name="T11" fmla="*/ 25 h 75"/>
                <a:gd name="T12" fmla="*/ 48 w 58"/>
                <a:gd name="T13" fmla="*/ 34 h 75"/>
                <a:gd name="T14" fmla="*/ 48 w 58"/>
                <a:gd name="T15" fmla="*/ 40 h 75"/>
                <a:gd name="T16" fmla="*/ 57 w 58"/>
                <a:gd name="T17" fmla="*/ 59 h 75"/>
                <a:gd name="T18" fmla="*/ 48 w 58"/>
                <a:gd name="T19" fmla="*/ 65 h 75"/>
                <a:gd name="T20" fmla="*/ 32 w 58"/>
                <a:gd name="T21" fmla="*/ 65 h 75"/>
                <a:gd name="T22" fmla="*/ 23 w 58"/>
                <a:gd name="T23" fmla="*/ 74 h 75"/>
                <a:gd name="T24" fmla="*/ 17 w 58"/>
                <a:gd name="T25" fmla="*/ 65 h 75"/>
                <a:gd name="T26" fmla="*/ 17 w 58"/>
                <a:gd name="T27" fmla="*/ 59 h 75"/>
                <a:gd name="T28" fmla="*/ 8 w 58"/>
                <a:gd name="T29" fmla="*/ 50 h 75"/>
                <a:gd name="T30" fmla="*/ 8 w 58"/>
                <a:gd name="T31" fmla="*/ 25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75"/>
                <a:gd name="T50" fmla="*/ 58 w 58"/>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75">
                  <a:moveTo>
                    <a:pt x="8" y="25"/>
                  </a:moveTo>
                  <a:lnTo>
                    <a:pt x="8" y="18"/>
                  </a:lnTo>
                  <a:lnTo>
                    <a:pt x="0" y="9"/>
                  </a:lnTo>
                  <a:lnTo>
                    <a:pt x="17" y="0"/>
                  </a:lnTo>
                  <a:lnTo>
                    <a:pt x="32" y="25"/>
                  </a:lnTo>
                  <a:lnTo>
                    <a:pt x="48" y="25"/>
                  </a:lnTo>
                  <a:lnTo>
                    <a:pt x="48" y="34"/>
                  </a:lnTo>
                  <a:lnTo>
                    <a:pt x="48" y="40"/>
                  </a:lnTo>
                  <a:lnTo>
                    <a:pt x="57" y="59"/>
                  </a:lnTo>
                  <a:lnTo>
                    <a:pt x="48" y="65"/>
                  </a:lnTo>
                  <a:lnTo>
                    <a:pt x="32" y="65"/>
                  </a:lnTo>
                  <a:lnTo>
                    <a:pt x="23" y="74"/>
                  </a:lnTo>
                  <a:lnTo>
                    <a:pt x="17" y="65"/>
                  </a:lnTo>
                  <a:lnTo>
                    <a:pt x="17" y="59"/>
                  </a:lnTo>
                  <a:lnTo>
                    <a:pt x="8" y="50"/>
                  </a:lnTo>
                  <a:lnTo>
                    <a:pt x="8"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56" name="Freeform 328"/>
            <p:cNvSpPr>
              <a:spLocks/>
            </p:cNvSpPr>
            <p:nvPr>
              <p:custDataLst>
                <p:tags r:id="rId316"/>
              </p:custDataLst>
            </p:nvPr>
          </p:nvSpPr>
          <p:spPr bwMode="auto">
            <a:xfrm>
              <a:off x="3728" y="2188"/>
              <a:ext cx="32" cy="23"/>
            </a:xfrm>
            <a:custGeom>
              <a:avLst/>
              <a:gdLst>
                <a:gd name="T0" fmla="*/ 9 w 35"/>
                <a:gd name="T1" fmla="*/ 25 h 26"/>
                <a:gd name="T2" fmla="*/ 0 w 35"/>
                <a:gd name="T3" fmla="*/ 17 h 26"/>
                <a:gd name="T4" fmla="*/ 0 w 35"/>
                <a:gd name="T5" fmla="*/ 9 h 26"/>
                <a:gd name="T6" fmla="*/ 9 w 35"/>
                <a:gd name="T7" fmla="*/ 0 h 26"/>
                <a:gd name="T8" fmla="*/ 25 w 35"/>
                <a:gd name="T9" fmla="*/ 0 h 26"/>
                <a:gd name="T10" fmla="*/ 34 w 35"/>
                <a:gd name="T11" fmla="*/ 9 h 26"/>
                <a:gd name="T12" fmla="*/ 34 w 35"/>
                <a:gd name="T13" fmla="*/ 17 h 26"/>
                <a:gd name="T14" fmla="*/ 9 w 35"/>
                <a:gd name="T15" fmla="*/ 25 h 2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6"/>
                <a:gd name="T26" fmla="*/ 35 w 3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6">
                  <a:moveTo>
                    <a:pt x="9" y="25"/>
                  </a:moveTo>
                  <a:lnTo>
                    <a:pt x="0" y="17"/>
                  </a:lnTo>
                  <a:lnTo>
                    <a:pt x="0" y="9"/>
                  </a:lnTo>
                  <a:lnTo>
                    <a:pt x="9" y="0"/>
                  </a:lnTo>
                  <a:lnTo>
                    <a:pt x="25" y="0"/>
                  </a:lnTo>
                  <a:lnTo>
                    <a:pt x="34" y="9"/>
                  </a:lnTo>
                  <a:lnTo>
                    <a:pt x="34" y="17"/>
                  </a:lnTo>
                  <a:lnTo>
                    <a:pt x="9" y="25"/>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57" name="Freeform 329"/>
            <p:cNvSpPr>
              <a:spLocks/>
            </p:cNvSpPr>
            <p:nvPr>
              <p:custDataLst>
                <p:tags r:id="rId317"/>
              </p:custDataLst>
            </p:nvPr>
          </p:nvSpPr>
          <p:spPr bwMode="auto">
            <a:xfrm>
              <a:off x="3674" y="2140"/>
              <a:ext cx="42" cy="43"/>
            </a:xfrm>
            <a:custGeom>
              <a:avLst/>
              <a:gdLst>
                <a:gd name="T0" fmla="*/ 7 w 49"/>
                <a:gd name="T1" fmla="*/ 16 h 51"/>
                <a:gd name="T2" fmla="*/ 23 w 49"/>
                <a:gd name="T3" fmla="*/ 41 h 51"/>
                <a:gd name="T4" fmla="*/ 32 w 49"/>
                <a:gd name="T5" fmla="*/ 50 h 51"/>
                <a:gd name="T6" fmla="*/ 40 w 49"/>
                <a:gd name="T7" fmla="*/ 41 h 51"/>
                <a:gd name="T8" fmla="*/ 48 w 49"/>
                <a:gd name="T9" fmla="*/ 41 h 51"/>
                <a:gd name="T10" fmla="*/ 48 w 49"/>
                <a:gd name="T11" fmla="*/ 16 h 51"/>
                <a:gd name="T12" fmla="*/ 40 w 49"/>
                <a:gd name="T13" fmla="*/ 16 h 51"/>
                <a:gd name="T14" fmla="*/ 40 w 49"/>
                <a:gd name="T15" fmla="*/ 9 h 51"/>
                <a:gd name="T16" fmla="*/ 17 w 49"/>
                <a:gd name="T17" fmla="*/ 0 h 51"/>
                <a:gd name="T18" fmla="*/ 7 w 49"/>
                <a:gd name="T19" fmla="*/ 9 h 51"/>
                <a:gd name="T20" fmla="*/ 7 w 49"/>
                <a:gd name="T21" fmla="*/ 0 h 51"/>
                <a:gd name="T22" fmla="*/ 0 w 49"/>
                <a:gd name="T23" fmla="*/ 9 h 51"/>
                <a:gd name="T24" fmla="*/ 7 w 49"/>
                <a:gd name="T25" fmla="*/ 16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1"/>
                <a:gd name="T41" fmla="*/ 49 w 4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1">
                  <a:moveTo>
                    <a:pt x="7" y="16"/>
                  </a:moveTo>
                  <a:lnTo>
                    <a:pt x="23" y="41"/>
                  </a:lnTo>
                  <a:lnTo>
                    <a:pt x="32" y="50"/>
                  </a:lnTo>
                  <a:lnTo>
                    <a:pt x="40" y="41"/>
                  </a:lnTo>
                  <a:lnTo>
                    <a:pt x="48" y="41"/>
                  </a:lnTo>
                  <a:lnTo>
                    <a:pt x="48" y="16"/>
                  </a:lnTo>
                  <a:lnTo>
                    <a:pt x="40" y="16"/>
                  </a:lnTo>
                  <a:lnTo>
                    <a:pt x="40" y="9"/>
                  </a:lnTo>
                  <a:lnTo>
                    <a:pt x="17" y="0"/>
                  </a:lnTo>
                  <a:lnTo>
                    <a:pt x="7" y="9"/>
                  </a:lnTo>
                  <a:lnTo>
                    <a:pt x="7" y="0"/>
                  </a:lnTo>
                  <a:lnTo>
                    <a:pt x="0" y="9"/>
                  </a:lnTo>
                  <a:lnTo>
                    <a:pt x="7" y="16"/>
                  </a:lnTo>
                </a:path>
              </a:pathLst>
            </a:custGeom>
            <a:solidFill>
              <a:schemeClr val="bg1"/>
            </a:solidFill>
            <a:ln w="9525" cap="rnd" cmpd="sng">
              <a:solidFill>
                <a:srgbClr val="B2B2B2"/>
              </a:solidFill>
              <a:prstDash val="solid"/>
              <a:round/>
              <a:headEnd/>
              <a:tailEnd/>
            </a:ln>
          </p:spPr>
          <p:txBody>
            <a:bodyPr/>
            <a:lstStyle/>
            <a:p>
              <a:endParaRPr lang="es-ES"/>
            </a:p>
          </p:txBody>
        </p:sp>
        <p:sp>
          <p:nvSpPr>
            <p:cNvPr id="22858" name="Freeform 330"/>
            <p:cNvSpPr>
              <a:spLocks/>
            </p:cNvSpPr>
            <p:nvPr>
              <p:custDataLst>
                <p:tags r:id="rId318"/>
              </p:custDataLst>
            </p:nvPr>
          </p:nvSpPr>
          <p:spPr bwMode="auto">
            <a:xfrm>
              <a:off x="3632" y="2048"/>
              <a:ext cx="77" cy="44"/>
            </a:xfrm>
            <a:custGeom>
              <a:avLst/>
              <a:gdLst>
                <a:gd name="T0" fmla="*/ 89 w 90"/>
                <a:gd name="T1" fmla="*/ 34 h 51"/>
                <a:gd name="T2" fmla="*/ 72 w 90"/>
                <a:gd name="T3" fmla="*/ 17 h 51"/>
                <a:gd name="T4" fmla="*/ 66 w 90"/>
                <a:gd name="T5" fmla="*/ 17 h 51"/>
                <a:gd name="T6" fmla="*/ 49 w 90"/>
                <a:gd name="T7" fmla="*/ 9 h 51"/>
                <a:gd name="T8" fmla="*/ 41 w 90"/>
                <a:gd name="T9" fmla="*/ 0 h 51"/>
                <a:gd name="T10" fmla="*/ 32 w 90"/>
                <a:gd name="T11" fmla="*/ 0 h 51"/>
                <a:gd name="T12" fmla="*/ 16 w 90"/>
                <a:gd name="T13" fmla="*/ 9 h 51"/>
                <a:gd name="T14" fmla="*/ 0 w 90"/>
                <a:gd name="T15" fmla="*/ 17 h 51"/>
                <a:gd name="T16" fmla="*/ 9 w 90"/>
                <a:gd name="T17" fmla="*/ 34 h 51"/>
                <a:gd name="T18" fmla="*/ 24 w 90"/>
                <a:gd name="T19" fmla="*/ 50 h 51"/>
                <a:gd name="T20" fmla="*/ 41 w 90"/>
                <a:gd name="T21" fmla="*/ 50 h 51"/>
                <a:gd name="T22" fmla="*/ 41 w 90"/>
                <a:gd name="T23" fmla="*/ 42 h 51"/>
                <a:gd name="T24" fmla="*/ 66 w 90"/>
                <a:gd name="T25" fmla="*/ 50 h 51"/>
                <a:gd name="T26" fmla="*/ 89 w 90"/>
                <a:gd name="T27" fmla="*/ 34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51"/>
                <a:gd name="T44" fmla="*/ 90 w 90"/>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51">
                  <a:moveTo>
                    <a:pt x="89" y="34"/>
                  </a:moveTo>
                  <a:lnTo>
                    <a:pt x="72" y="17"/>
                  </a:lnTo>
                  <a:lnTo>
                    <a:pt x="66" y="17"/>
                  </a:lnTo>
                  <a:lnTo>
                    <a:pt x="49" y="9"/>
                  </a:lnTo>
                  <a:lnTo>
                    <a:pt x="41" y="0"/>
                  </a:lnTo>
                  <a:lnTo>
                    <a:pt x="32" y="0"/>
                  </a:lnTo>
                  <a:lnTo>
                    <a:pt x="16" y="9"/>
                  </a:lnTo>
                  <a:lnTo>
                    <a:pt x="0" y="17"/>
                  </a:lnTo>
                  <a:lnTo>
                    <a:pt x="9" y="34"/>
                  </a:lnTo>
                  <a:lnTo>
                    <a:pt x="24" y="50"/>
                  </a:lnTo>
                  <a:lnTo>
                    <a:pt x="41" y="50"/>
                  </a:lnTo>
                  <a:lnTo>
                    <a:pt x="41" y="42"/>
                  </a:lnTo>
                  <a:lnTo>
                    <a:pt x="66" y="50"/>
                  </a:lnTo>
                  <a:lnTo>
                    <a:pt x="89" y="34"/>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59" name="Freeform 331"/>
            <p:cNvSpPr>
              <a:spLocks/>
            </p:cNvSpPr>
            <p:nvPr>
              <p:custDataLst>
                <p:tags r:id="rId319"/>
              </p:custDataLst>
            </p:nvPr>
          </p:nvSpPr>
          <p:spPr bwMode="auto">
            <a:xfrm>
              <a:off x="3652" y="2440"/>
              <a:ext cx="113" cy="182"/>
            </a:xfrm>
            <a:custGeom>
              <a:avLst/>
              <a:gdLst>
                <a:gd name="T0" fmla="*/ 17 w 130"/>
                <a:gd name="T1" fmla="*/ 8 h 212"/>
                <a:gd name="T2" fmla="*/ 17 w 130"/>
                <a:gd name="T3" fmla="*/ 24 h 212"/>
                <a:gd name="T4" fmla="*/ 32 w 130"/>
                <a:gd name="T5" fmla="*/ 40 h 212"/>
                <a:gd name="T6" fmla="*/ 25 w 130"/>
                <a:gd name="T7" fmla="*/ 89 h 212"/>
                <a:gd name="T8" fmla="*/ 0 w 130"/>
                <a:gd name="T9" fmla="*/ 120 h 212"/>
                <a:gd name="T10" fmla="*/ 0 w 130"/>
                <a:gd name="T11" fmla="*/ 130 h 212"/>
                <a:gd name="T12" fmla="*/ 8 w 130"/>
                <a:gd name="T13" fmla="*/ 137 h 212"/>
                <a:gd name="T14" fmla="*/ 8 w 130"/>
                <a:gd name="T15" fmla="*/ 145 h 212"/>
                <a:gd name="T16" fmla="*/ 25 w 130"/>
                <a:gd name="T17" fmla="*/ 177 h 212"/>
                <a:gd name="T18" fmla="*/ 8 w 130"/>
                <a:gd name="T19" fmla="*/ 177 h 212"/>
                <a:gd name="T20" fmla="*/ 8 w 130"/>
                <a:gd name="T21" fmla="*/ 186 h 212"/>
                <a:gd name="T22" fmla="*/ 17 w 130"/>
                <a:gd name="T23" fmla="*/ 193 h 212"/>
                <a:gd name="T24" fmla="*/ 25 w 130"/>
                <a:gd name="T25" fmla="*/ 211 h 212"/>
                <a:gd name="T26" fmla="*/ 65 w 130"/>
                <a:gd name="T27" fmla="*/ 202 h 212"/>
                <a:gd name="T28" fmla="*/ 73 w 130"/>
                <a:gd name="T29" fmla="*/ 193 h 212"/>
                <a:gd name="T30" fmla="*/ 65 w 130"/>
                <a:gd name="T31" fmla="*/ 193 h 212"/>
                <a:gd name="T32" fmla="*/ 88 w 130"/>
                <a:gd name="T33" fmla="*/ 186 h 212"/>
                <a:gd name="T34" fmla="*/ 106 w 130"/>
                <a:gd name="T35" fmla="*/ 170 h 212"/>
                <a:gd name="T36" fmla="*/ 113 w 130"/>
                <a:gd name="T37" fmla="*/ 162 h 212"/>
                <a:gd name="T38" fmla="*/ 122 w 130"/>
                <a:gd name="T39" fmla="*/ 162 h 212"/>
                <a:gd name="T40" fmla="*/ 106 w 130"/>
                <a:gd name="T41" fmla="*/ 137 h 212"/>
                <a:gd name="T42" fmla="*/ 122 w 130"/>
                <a:gd name="T43" fmla="*/ 105 h 212"/>
                <a:gd name="T44" fmla="*/ 129 w 130"/>
                <a:gd name="T45" fmla="*/ 105 h 212"/>
                <a:gd name="T46" fmla="*/ 129 w 130"/>
                <a:gd name="T47" fmla="*/ 96 h 212"/>
                <a:gd name="T48" fmla="*/ 129 w 130"/>
                <a:gd name="T49" fmla="*/ 55 h 212"/>
                <a:gd name="T50" fmla="*/ 32 w 130"/>
                <a:gd name="T51" fmla="*/ 0 h 212"/>
                <a:gd name="T52" fmla="*/ 17 w 130"/>
                <a:gd name="T53" fmla="*/ 8 h 2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212"/>
                <a:gd name="T83" fmla="*/ 130 w 130"/>
                <a:gd name="T84" fmla="*/ 212 h 2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212">
                  <a:moveTo>
                    <a:pt x="17" y="8"/>
                  </a:moveTo>
                  <a:lnTo>
                    <a:pt x="17" y="24"/>
                  </a:lnTo>
                  <a:lnTo>
                    <a:pt x="32" y="40"/>
                  </a:lnTo>
                  <a:lnTo>
                    <a:pt x="25" y="89"/>
                  </a:lnTo>
                  <a:lnTo>
                    <a:pt x="0" y="120"/>
                  </a:lnTo>
                  <a:lnTo>
                    <a:pt x="0" y="130"/>
                  </a:lnTo>
                  <a:lnTo>
                    <a:pt x="8" y="137"/>
                  </a:lnTo>
                  <a:lnTo>
                    <a:pt x="8" y="145"/>
                  </a:lnTo>
                  <a:lnTo>
                    <a:pt x="25" y="177"/>
                  </a:lnTo>
                  <a:lnTo>
                    <a:pt x="8" y="177"/>
                  </a:lnTo>
                  <a:lnTo>
                    <a:pt x="8" y="186"/>
                  </a:lnTo>
                  <a:lnTo>
                    <a:pt x="17" y="193"/>
                  </a:lnTo>
                  <a:lnTo>
                    <a:pt x="25" y="211"/>
                  </a:lnTo>
                  <a:lnTo>
                    <a:pt x="65" y="202"/>
                  </a:lnTo>
                  <a:lnTo>
                    <a:pt x="73" y="193"/>
                  </a:lnTo>
                  <a:lnTo>
                    <a:pt x="65" y="193"/>
                  </a:lnTo>
                  <a:lnTo>
                    <a:pt x="88" y="186"/>
                  </a:lnTo>
                  <a:lnTo>
                    <a:pt x="106" y="170"/>
                  </a:lnTo>
                  <a:lnTo>
                    <a:pt x="113" y="162"/>
                  </a:lnTo>
                  <a:lnTo>
                    <a:pt x="122" y="162"/>
                  </a:lnTo>
                  <a:lnTo>
                    <a:pt x="106" y="137"/>
                  </a:lnTo>
                  <a:lnTo>
                    <a:pt x="122" y="105"/>
                  </a:lnTo>
                  <a:lnTo>
                    <a:pt x="129" y="105"/>
                  </a:lnTo>
                  <a:lnTo>
                    <a:pt x="129" y="96"/>
                  </a:lnTo>
                  <a:lnTo>
                    <a:pt x="129" y="55"/>
                  </a:lnTo>
                  <a:lnTo>
                    <a:pt x="32" y="0"/>
                  </a:lnTo>
                  <a:lnTo>
                    <a:pt x="17" y="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60" name="Freeform 332"/>
            <p:cNvSpPr>
              <a:spLocks/>
            </p:cNvSpPr>
            <p:nvPr>
              <p:custDataLst>
                <p:tags r:id="rId320"/>
              </p:custDataLst>
            </p:nvPr>
          </p:nvSpPr>
          <p:spPr bwMode="auto">
            <a:xfrm>
              <a:off x="3442" y="2535"/>
              <a:ext cx="85" cy="65"/>
            </a:xfrm>
            <a:custGeom>
              <a:avLst/>
              <a:gdLst>
                <a:gd name="T0" fmla="*/ 0 w 98"/>
                <a:gd name="T1" fmla="*/ 58 h 75"/>
                <a:gd name="T2" fmla="*/ 6 w 98"/>
                <a:gd name="T3" fmla="*/ 50 h 75"/>
                <a:gd name="T4" fmla="*/ 23 w 98"/>
                <a:gd name="T5" fmla="*/ 25 h 75"/>
                <a:gd name="T6" fmla="*/ 40 w 98"/>
                <a:gd name="T7" fmla="*/ 18 h 75"/>
                <a:gd name="T8" fmla="*/ 56 w 98"/>
                <a:gd name="T9" fmla="*/ 0 h 75"/>
                <a:gd name="T10" fmla="*/ 72 w 98"/>
                <a:gd name="T11" fmla="*/ 0 h 75"/>
                <a:gd name="T12" fmla="*/ 72 w 98"/>
                <a:gd name="T13" fmla="*/ 18 h 75"/>
                <a:gd name="T14" fmla="*/ 88 w 98"/>
                <a:gd name="T15" fmla="*/ 33 h 75"/>
                <a:gd name="T16" fmla="*/ 97 w 98"/>
                <a:gd name="T17" fmla="*/ 33 h 75"/>
                <a:gd name="T18" fmla="*/ 97 w 98"/>
                <a:gd name="T19" fmla="*/ 40 h 75"/>
                <a:gd name="T20" fmla="*/ 80 w 98"/>
                <a:gd name="T21" fmla="*/ 50 h 75"/>
                <a:gd name="T22" fmla="*/ 63 w 98"/>
                <a:gd name="T23" fmla="*/ 50 h 75"/>
                <a:gd name="T24" fmla="*/ 31 w 98"/>
                <a:gd name="T25" fmla="*/ 50 h 75"/>
                <a:gd name="T26" fmla="*/ 31 w 98"/>
                <a:gd name="T27" fmla="*/ 58 h 75"/>
                <a:gd name="T28" fmla="*/ 31 w 98"/>
                <a:gd name="T29" fmla="*/ 74 h 75"/>
                <a:gd name="T30" fmla="*/ 23 w 98"/>
                <a:gd name="T31" fmla="*/ 65 h 75"/>
                <a:gd name="T32" fmla="*/ 6 w 98"/>
                <a:gd name="T33" fmla="*/ 65 h 75"/>
                <a:gd name="T34" fmla="*/ 0 w 98"/>
                <a:gd name="T35" fmla="*/ 58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75"/>
                <a:gd name="T56" fmla="*/ 98 w 98"/>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75">
                  <a:moveTo>
                    <a:pt x="0" y="58"/>
                  </a:moveTo>
                  <a:lnTo>
                    <a:pt x="6" y="50"/>
                  </a:lnTo>
                  <a:lnTo>
                    <a:pt x="23" y="25"/>
                  </a:lnTo>
                  <a:lnTo>
                    <a:pt x="40" y="18"/>
                  </a:lnTo>
                  <a:lnTo>
                    <a:pt x="56" y="0"/>
                  </a:lnTo>
                  <a:lnTo>
                    <a:pt x="72" y="0"/>
                  </a:lnTo>
                  <a:lnTo>
                    <a:pt x="72" y="18"/>
                  </a:lnTo>
                  <a:lnTo>
                    <a:pt x="88" y="33"/>
                  </a:lnTo>
                  <a:lnTo>
                    <a:pt x="97" y="33"/>
                  </a:lnTo>
                  <a:lnTo>
                    <a:pt x="97" y="40"/>
                  </a:lnTo>
                  <a:lnTo>
                    <a:pt x="80" y="50"/>
                  </a:lnTo>
                  <a:lnTo>
                    <a:pt x="63" y="50"/>
                  </a:lnTo>
                  <a:lnTo>
                    <a:pt x="31" y="50"/>
                  </a:lnTo>
                  <a:lnTo>
                    <a:pt x="31" y="58"/>
                  </a:lnTo>
                  <a:lnTo>
                    <a:pt x="31" y="74"/>
                  </a:lnTo>
                  <a:lnTo>
                    <a:pt x="23" y="65"/>
                  </a:lnTo>
                  <a:lnTo>
                    <a:pt x="6" y="65"/>
                  </a:lnTo>
                  <a:lnTo>
                    <a:pt x="0" y="58"/>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61" name="Freeform 333"/>
            <p:cNvSpPr>
              <a:spLocks/>
            </p:cNvSpPr>
            <p:nvPr>
              <p:custDataLst>
                <p:tags r:id="rId321"/>
              </p:custDataLst>
            </p:nvPr>
          </p:nvSpPr>
          <p:spPr bwMode="auto">
            <a:xfrm>
              <a:off x="3512" y="2564"/>
              <a:ext cx="28" cy="71"/>
            </a:xfrm>
            <a:custGeom>
              <a:avLst/>
              <a:gdLst>
                <a:gd name="T0" fmla="*/ 17 w 33"/>
                <a:gd name="T1" fmla="*/ 7 h 82"/>
                <a:gd name="T2" fmla="*/ 0 w 33"/>
                <a:gd name="T3" fmla="*/ 17 h 82"/>
                <a:gd name="T4" fmla="*/ 0 w 33"/>
                <a:gd name="T5" fmla="*/ 25 h 82"/>
                <a:gd name="T6" fmla="*/ 8 w 33"/>
                <a:gd name="T7" fmla="*/ 32 h 82"/>
                <a:gd name="T8" fmla="*/ 8 w 33"/>
                <a:gd name="T9" fmla="*/ 48 h 82"/>
                <a:gd name="T10" fmla="*/ 8 w 33"/>
                <a:gd name="T11" fmla="*/ 81 h 82"/>
                <a:gd name="T12" fmla="*/ 23 w 33"/>
                <a:gd name="T13" fmla="*/ 81 h 82"/>
                <a:gd name="T14" fmla="*/ 23 w 33"/>
                <a:gd name="T15" fmla="*/ 57 h 82"/>
                <a:gd name="T16" fmla="*/ 32 w 33"/>
                <a:gd name="T17" fmla="*/ 25 h 82"/>
                <a:gd name="T18" fmla="*/ 32 w 33"/>
                <a:gd name="T19" fmla="*/ 7 h 82"/>
                <a:gd name="T20" fmla="*/ 23 w 33"/>
                <a:gd name="T21" fmla="*/ 0 h 82"/>
                <a:gd name="T22" fmla="*/ 17 w 33"/>
                <a:gd name="T23" fmla="*/ 0 h 82"/>
                <a:gd name="T24" fmla="*/ 17 w 33"/>
                <a:gd name="T25" fmla="*/ 7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82"/>
                <a:gd name="T41" fmla="*/ 33 w 3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82">
                  <a:moveTo>
                    <a:pt x="17" y="7"/>
                  </a:moveTo>
                  <a:lnTo>
                    <a:pt x="0" y="17"/>
                  </a:lnTo>
                  <a:lnTo>
                    <a:pt x="0" y="25"/>
                  </a:lnTo>
                  <a:lnTo>
                    <a:pt x="8" y="32"/>
                  </a:lnTo>
                  <a:lnTo>
                    <a:pt x="8" y="48"/>
                  </a:lnTo>
                  <a:lnTo>
                    <a:pt x="8" y="81"/>
                  </a:lnTo>
                  <a:lnTo>
                    <a:pt x="23" y="81"/>
                  </a:lnTo>
                  <a:lnTo>
                    <a:pt x="23" y="57"/>
                  </a:lnTo>
                  <a:lnTo>
                    <a:pt x="32" y="25"/>
                  </a:lnTo>
                  <a:lnTo>
                    <a:pt x="32" y="7"/>
                  </a:lnTo>
                  <a:lnTo>
                    <a:pt x="23" y="0"/>
                  </a:lnTo>
                  <a:lnTo>
                    <a:pt x="17" y="0"/>
                  </a:lnTo>
                  <a:lnTo>
                    <a:pt x="17" y="7"/>
                  </a:lnTo>
                </a:path>
              </a:pathLst>
            </a:custGeom>
            <a:solidFill>
              <a:schemeClr val="bg1"/>
            </a:solidFill>
            <a:ln w="9525" cap="rnd" cmpd="sng">
              <a:solidFill>
                <a:srgbClr val="B2B2B2"/>
              </a:solidFill>
              <a:prstDash val="solid"/>
              <a:round/>
              <a:headEnd type="none" w="sm" len="sm"/>
              <a:tailEnd type="none" w="sm" len="sm"/>
            </a:ln>
          </p:spPr>
          <p:txBody>
            <a:bodyPr/>
            <a:lstStyle/>
            <a:p>
              <a:endParaRPr lang="es-ES"/>
            </a:p>
          </p:txBody>
        </p:sp>
        <p:sp>
          <p:nvSpPr>
            <p:cNvPr id="22862" name="Freeform 334"/>
            <p:cNvSpPr>
              <a:spLocks/>
            </p:cNvSpPr>
            <p:nvPr>
              <p:custDataLst>
                <p:tags r:id="rId322"/>
              </p:custDataLst>
            </p:nvPr>
          </p:nvSpPr>
          <p:spPr bwMode="auto">
            <a:xfrm>
              <a:off x="3790" y="2091"/>
              <a:ext cx="47" cy="54"/>
            </a:xfrm>
            <a:custGeom>
              <a:avLst/>
              <a:gdLst>
                <a:gd name="T0" fmla="*/ 36 w 53"/>
                <a:gd name="T1" fmla="*/ 41 h 60"/>
                <a:gd name="T2" fmla="*/ 53 w 53"/>
                <a:gd name="T3" fmla="*/ 39 h 60"/>
                <a:gd name="T4" fmla="*/ 44 w 53"/>
                <a:gd name="T5" fmla="*/ 18 h 60"/>
                <a:gd name="T6" fmla="*/ 45 w 53"/>
                <a:gd name="T7" fmla="*/ 5 h 60"/>
                <a:gd name="T8" fmla="*/ 18 w 53"/>
                <a:gd name="T9" fmla="*/ 0 h 60"/>
                <a:gd name="T10" fmla="*/ 0 w 53"/>
                <a:gd name="T11" fmla="*/ 9 h 60"/>
                <a:gd name="T12" fmla="*/ 12 w 53"/>
                <a:gd name="T13" fmla="*/ 11 h 60"/>
                <a:gd name="T14" fmla="*/ 26 w 53"/>
                <a:gd name="T15" fmla="*/ 36 h 60"/>
                <a:gd name="T16" fmla="*/ 27 w 53"/>
                <a:gd name="T17" fmla="*/ 60 h 60"/>
                <a:gd name="T18" fmla="*/ 36 w 53"/>
                <a:gd name="T19" fmla="*/ 41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60"/>
                <a:gd name="T32" fmla="*/ 53 w 53"/>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60">
                  <a:moveTo>
                    <a:pt x="36" y="41"/>
                  </a:moveTo>
                  <a:lnTo>
                    <a:pt x="53" y="39"/>
                  </a:lnTo>
                  <a:lnTo>
                    <a:pt x="44" y="18"/>
                  </a:lnTo>
                  <a:lnTo>
                    <a:pt x="45" y="5"/>
                  </a:lnTo>
                  <a:lnTo>
                    <a:pt x="18" y="0"/>
                  </a:lnTo>
                  <a:lnTo>
                    <a:pt x="0" y="9"/>
                  </a:lnTo>
                  <a:lnTo>
                    <a:pt x="12" y="11"/>
                  </a:lnTo>
                  <a:lnTo>
                    <a:pt x="26" y="36"/>
                  </a:lnTo>
                  <a:lnTo>
                    <a:pt x="27" y="60"/>
                  </a:lnTo>
                  <a:lnTo>
                    <a:pt x="36" y="41"/>
                  </a:lnTo>
                  <a:close/>
                </a:path>
              </a:pathLst>
            </a:custGeom>
            <a:solidFill>
              <a:schemeClr val="bg1"/>
            </a:solidFill>
            <a:ln w="9525" cap="flat" cmpd="sng">
              <a:solidFill>
                <a:srgbClr val="B2B2B2"/>
              </a:solidFill>
              <a:prstDash val="solid"/>
              <a:round/>
              <a:headEnd type="none" w="med" len="med"/>
              <a:tailEnd type="none" w="med" len="med"/>
            </a:ln>
          </p:spPr>
          <p:txBody>
            <a:bodyPr wrap="none" anchor="ctr"/>
            <a:lstStyle/>
            <a:p>
              <a:endParaRPr lang="es-ES"/>
            </a:p>
          </p:txBody>
        </p:sp>
        <p:sp>
          <p:nvSpPr>
            <p:cNvPr id="22863" name="Line 335"/>
            <p:cNvSpPr>
              <a:spLocks noChangeShapeType="1"/>
            </p:cNvSpPr>
            <p:nvPr>
              <p:custDataLst>
                <p:tags r:id="rId323"/>
              </p:custDataLst>
            </p:nvPr>
          </p:nvSpPr>
          <p:spPr bwMode="auto">
            <a:xfrm>
              <a:off x="2053" y="1546"/>
              <a:ext cx="1" cy="152"/>
            </a:xfrm>
            <a:prstGeom prst="line">
              <a:avLst/>
            </a:prstGeom>
            <a:noFill/>
            <a:ln w="12700">
              <a:solidFill>
                <a:srgbClr val="808080"/>
              </a:solidFill>
              <a:round/>
              <a:headEnd/>
              <a:tailEnd type="oval" w="sm" len="sm"/>
            </a:ln>
          </p:spPr>
          <p:txBody>
            <a:bodyPr/>
            <a:lstStyle/>
            <a:p>
              <a:endParaRPr lang="es-ES"/>
            </a:p>
          </p:txBody>
        </p:sp>
        <p:sp>
          <p:nvSpPr>
            <p:cNvPr id="22864" name="Rectangle 336"/>
            <p:cNvSpPr>
              <a:spLocks noChangeArrowheads="1"/>
            </p:cNvSpPr>
            <p:nvPr>
              <p:custDataLst>
                <p:tags r:id="rId324"/>
              </p:custDataLst>
            </p:nvPr>
          </p:nvSpPr>
          <p:spPr bwMode="auto">
            <a:xfrm>
              <a:off x="1646" y="1380"/>
              <a:ext cx="447" cy="180"/>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Canada</a:t>
              </a:r>
            </a:p>
            <a:p>
              <a:pPr marL="76200" lvl="1" indent="-74613" defTabSz="895350" eaLnBrk="0" hangingPunct="0">
                <a:buClr>
                  <a:schemeClr val="tx1"/>
                </a:buClr>
                <a:buSzPct val="125000"/>
                <a:buFontTx/>
                <a:buChar char="•"/>
              </a:pPr>
              <a:r>
                <a:rPr lang="en-US" sz="800" i="1"/>
                <a:t>1 Highway</a:t>
              </a:r>
            </a:p>
          </p:txBody>
        </p:sp>
        <p:sp>
          <p:nvSpPr>
            <p:cNvPr id="22865" name="Rectangle 337"/>
            <p:cNvSpPr>
              <a:spLocks noChangeArrowheads="1"/>
            </p:cNvSpPr>
            <p:nvPr>
              <p:custDataLst>
                <p:tags r:id="rId325"/>
              </p:custDataLst>
            </p:nvPr>
          </p:nvSpPr>
          <p:spPr bwMode="auto">
            <a:xfrm>
              <a:off x="1646" y="1981"/>
              <a:ext cx="604" cy="326"/>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Mexico</a:t>
              </a:r>
            </a:p>
            <a:p>
              <a:pPr marL="76200" lvl="1" indent="-74613" defTabSz="895350" eaLnBrk="0" hangingPunct="0">
                <a:buClr>
                  <a:schemeClr val="tx1"/>
                </a:buClr>
                <a:buSzPct val="125000"/>
                <a:buFontTx/>
                <a:buChar char="•"/>
              </a:pPr>
              <a:r>
                <a:rPr lang="en-US" sz="800" i="1"/>
                <a:t>1 Highway</a:t>
              </a:r>
            </a:p>
            <a:p>
              <a:pPr marL="76200" lvl="1" indent="-74613" defTabSz="895350" eaLnBrk="0" hangingPunct="0">
                <a:buClr>
                  <a:schemeClr val="tx1"/>
                </a:buClr>
                <a:buSzPct val="125000"/>
                <a:buFontTx/>
                <a:buChar char="•"/>
              </a:pPr>
              <a:r>
                <a:rPr lang="en-US" sz="800" i="1"/>
                <a:t>1 Tunnel</a:t>
              </a:r>
            </a:p>
            <a:p>
              <a:pPr marL="76200" lvl="1" indent="-74613" defTabSz="895350" eaLnBrk="0" hangingPunct="0">
                <a:buClr>
                  <a:schemeClr val="tx1"/>
                </a:buClr>
                <a:buSzPct val="125000"/>
                <a:buFontTx/>
                <a:buChar char="•"/>
              </a:pPr>
              <a:r>
                <a:rPr lang="en-US" sz="800" i="1"/>
                <a:t>2 water BOT</a:t>
              </a:r>
            </a:p>
          </p:txBody>
        </p:sp>
        <p:sp>
          <p:nvSpPr>
            <p:cNvPr id="22866" name="Rectangle 338"/>
            <p:cNvSpPr>
              <a:spLocks noChangeArrowheads="1"/>
            </p:cNvSpPr>
            <p:nvPr>
              <p:custDataLst>
                <p:tags r:id="rId326"/>
              </p:custDataLst>
            </p:nvPr>
          </p:nvSpPr>
          <p:spPr bwMode="auto">
            <a:xfrm>
              <a:off x="1646" y="2336"/>
              <a:ext cx="604" cy="180"/>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Costa Rica</a:t>
              </a:r>
            </a:p>
            <a:p>
              <a:pPr marL="76200" lvl="1" indent="-74613" defTabSz="895350" eaLnBrk="0" hangingPunct="0">
                <a:buClr>
                  <a:schemeClr val="tx1"/>
                </a:buClr>
                <a:buSzPct val="125000"/>
                <a:buFontTx/>
                <a:buChar char="•"/>
              </a:pPr>
              <a:r>
                <a:rPr lang="en-US" sz="800" i="1"/>
                <a:t>2 Highways</a:t>
              </a:r>
            </a:p>
          </p:txBody>
        </p:sp>
        <p:sp>
          <p:nvSpPr>
            <p:cNvPr id="22867" name="Freeform 339"/>
            <p:cNvSpPr>
              <a:spLocks/>
            </p:cNvSpPr>
            <p:nvPr/>
          </p:nvSpPr>
          <p:spPr bwMode="auto">
            <a:xfrm flipV="1">
              <a:off x="2251" y="2454"/>
              <a:ext cx="337" cy="171"/>
            </a:xfrm>
            <a:custGeom>
              <a:avLst/>
              <a:gdLst>
                <a:gd name="T0" fmla="*/ 0 w 683"/>
                <a:gd name="T1" fmla="*/ 115 h 115"/>
                <a:gd name="T2" fmla="*/ 589 w 683"/>
                <a:gd name="T3" fmla="*/ 115 h 115"/>
                <a:gd name="T4" fmla="*/ 683 w 683"/>
                <a:gd name="T5" fmla="*/ 0 h 115"/>
                <a:gd name="T6" fmla="*/ 0 60000 65536"/>
                <a:gd name="T7" fmla="*/ 0 60000 65536"/>
                <a:gd name="T8" fmla="*/ 0 60000 65536"/>
                <a:gd name="T9" fmla="*/ 0 w 683"/>
                <a:gd name="T10" fmla="*/ 0 h 115"/>
                <a:gd name="T11" fmla="*/ 683 w 683"/>
                <a:gd name="T12" fmla="*/ 115 h 115"/>
              </a:gdLst>
              <a:ahLst/>
              <a:cxnLst>
                <a:cxn ang="T6">
                  <a:pos x="T0" y="T1"/>
                </a:cxn>
                <a:cxn ang="T7">
                  <a:pos x="T2" y="T3"/>
                </a:cxn>
                <a:cxn ang="T8">
                  <a:pos x="T4" y="T5"/>
                </a:cxn>
              </a:cxnLst>
              <a:rect l="T9" t="T10" r="T11" b="T12"/>
              <a:pathLst>
                <a:path w="683" h="115">
                  <a:moveTo>
                    <a:pt x="0" y="115"/>
                  </a:moveTo>
                  <a:lnTo>
                    <a:pt x="589" y="115"/>
                  </a:lnTo>
                  <a:lnTo>
                    <a:pt x="683" y="0"/>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868" name="Rectangle 340"/>
            <p:cNvSpPr>
              <a:spLocks noChangeArrowheads="1"/>
            </p:cNvSpPr>
            <p:nvPr>
              <p:custDataLst>
                <p:tags r:id="rId327"/>
              </p:custDataLst>
            </p:nvPr>
          </p:nvSpPr>
          <p:spPr bwMode="auto">
            <a:xfrm>
              <a:off x="2889" y="3100"/>
              <a:ext cx="587" cy="305"/>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Chile</a:t>
              </a:r>
            </a:p>
            <a:p>
              <a:pPr marL="76200" lvl="1" indent="-74613" defTabSz="895350" eaLnBrk="0" hangingPunct="0">
                <a:buClr>
                  <a:schemeClr val="tx1"/>
                </a:buClr>
                <a:buSzPct val="125000"/>
                <a:buFontTx/>
                <a:buChar char="•"/>
              </a:pPr>
              <a:r>
                <a:rPr lang="en-US" sz="800" i="1"/>
                <a:t>2 Highways</a:t>
              </a:r>
            </a:p>
            <a:p>
              <a:pPr marL="76200" lvl="1" indent="-74613" defTabSz="895350" eaLnBrk="0" hangingPunct="0">
                <a:buClr>
                  <a:schemeClr val="tx1"/>
                </a:buClr>
                <a:buSzPct val="125000"/>
                <a:buFontTx/>
                <a:buChar char="•"/>
              </a:pPr>
              <a:r>
                <a:rPr lang="en-US" sz="800" i="1"/>
                <a:t>1 Airport</a:t>
              </a:r>
            </a:p>
            <a:p>
              <a:pPr marL="76200" lvl="1" indent="-74613" defTabSz="895350" eaLnBrk="0" hangingPunct="0">
                <a:buClr>
                  <a:schemeClr val="tx1"/>
                </a:buClr>
                <a:buSzPct val="125000"/>
                <a:buFontTx/>
                <a:buChar char="•"/>
              </a:pPr>
              <a:r>
                <a:rPr lang="en-US" sz="800" i="1"/>
                <a:t>1 water BOT</a:t>
              </a:r>
            </a:p>
          </p:txBody>
        </p:sp>
        <p:sp>
          <p:nvSpPr>
            <p:cNvPr id="22869" name="Line 341"/>
            <p:cNvSpPr>
              <a:spLocks noChangeShapeType="1"/>
            </p:cNvSpPr>
            <p:nvPr>
              <p:custDataLst>
                <p:tags r:id="rId328"/>
              </p:custDataLst>
            </p:nvPr>
          </p:nvSpPr>
          <p:spPr bwMode="auto">
            <a:xfrm flipH="1" flipV="1">
              <a:off x="2714" y="3199"/>
              <a:ext cx="172" cy="0"/>
            </a:xfrm>
            <a:prstGeom prst="line">
              <a:avLst/>
            </a:prstGeom>
            <a:noFill/>
            <a:ln w="12700">
              <a:solidFill>
                <a:srgbClr val="808080"/>
              </a:solidFill>
              <a:round/>
              <a:headEnd/>
              <a:tailEnd type="oval" w="sm" len="sm"/>
            </a:ln>
          </p:spPr>
          <p:txBody>
            <a:bodyPr/>
            <a:lstStyle/>
            <a:p>
              <a:endParaRPr lang="es-ES"/>
            </a:p>
          </p:txBody>
        </p:sp>
        <p:sp>
          <p:nvSpPr>
            <p:cNvPr id="22870" name="Rectangle 342"/>
            <p:cNvSpPr>
              <a:spLocks noChangeArrowheads="1"/>
            </p:cNvSpPr>
            <p:nvPr>
              <p:custDataLst>
                <p:tags r:id="rId329"/>
              </p:custDataLst>
            </p:nvPr>
          </p:nvSpPr>
          <p:spPr bwMode="auto">
            <a:xfrm>
              <a:off x="2806" y="1425"/>
              <a:ext cx="411" cy="181"/>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Ireland</a:t>
              </a:r>
            </a:p>
            <a:p>
              <a:pPr marL="76200" lvl="1" indent="-74613" defTabSz="895350" eaLnBrk="0" hangingPunct="0">
                <a:buClr>
                  <a:schemeClr val="tx1"/>
                </a:buClr>
                <a:buSzPct val="125000"/>
                <a:buFontTx/>
                <a:buChar char="•"/>
              </a:pPr>
              <a:r>
                <a:rPr lang="en-US" sz="800" i="1"/>
                <a:t>2 Highways</a:t>
              </a:r>
            </a:p>
          </p:txBody>
        </p:sp>
        <p:sp>
          <p:nvSpPr>
            <p:cNvPr id="22871" name="Freeform 343"/>
            <p:cNvSpPr>
              <a:spLocks/>
            </p:cNvSpPr>
            <p:nvPr/>
          </p:nvSpPr>
          <p:spPr bwMode="auto">
            <a:xfrm>
              <a:off x="3006" y="1593"/>
              <a:ext cx="374" cy="412"/>
            </a:xfrm>
            <a:custGeom>
              <a:avLst/>
              <a:gdLst>
                <a:gd name="T0" fmla="*/ 0 w 284"/>
                <a:gd name="T1" fmla="*/ 0 h 562"/>
                <a:gd name="T2" fmla="*/ 0 w 284"/>
                <a:gd name="T3" fmla="*/ 478 h 562"/>
                <a:gd name="T4" fmla="*/ 284 w 284"/>
                <a:gd name="T5" fmla="*/ 562 h 562"/>
                <a:gd name="T6" fmla="*/ 0 60000 65536"/>
                <a:gd name="T7" fmla="*/ 0 60000 65536"/>
                <a:gd name="T8" fmla="*/ 0 60000 65536"/>
                <a:gd name="T9" fmla="*/ 0 w 284"/>
                <a:gd name="T10" fmla="*/ 0 h 562"/>
                <a:gd name="T11" fmla="*/ 284 w 284"/>
                <a:gd name="T12" fmla="*/ 562 h 562"/>
              </a:gdLst>
              <a:ahLst/>
              <a:cxnLst>
                <a:cxn ang="T6">
                  <a:pos x="T0" y="T1"/>
                </a:cxn>
                <a:cxn ang="T7">
                  <a:pos x="T2" y="T3"/>
                </a:cxn>
                <a:cxn ang="T8">
                  <a:pos x="T4" y="T5"/>
                </a:cxn>
              </a:cxnLst>
              <a:rect l="T9" t="T10" r="T11" b="T12"/>
              <a:pathLst>
                <a:path w="284" h="562">
                  <a:moveTo>
                    <a:pt x="0" y="0"/>
                  </a:moveTo>
                  <a:lnTo>
                    <a:pt x="0" y="478"/>
                  </a:lnTo>
                  <a:lnTo>
                    <a:pt x="284" y="562"/>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872" name="Rectangle 344"/>
            <p:cNvSpPr>
              <a:spLocks noChangeArrowheads="1"/>
            </p:cNvSpPr>
            <p:nvPr>
              <p:custDataLst>
                <p:tags r:id="rId330"/>
              </p:custDataLst>
            </p:nvPr>
          </p:nvSpPr>
          <p:spPr bwMode="auto">
            <a:xfrm>
              <a:off x="2841" y="2310"/>
              <a:ext cx="412" cy="180"/>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Portugal</a:t>
              </a:r>
            </a:p>
            <a:p>
              <a:pPr marL="76200" lvl="1" indent="-74613" defTabSz="895350" eaLnBrk="0" hangingPunct="0">
                <a:buClr>
                  <a:schemeClr val="tx1"/>
                </a:buClr>
                <a:buSzPct val="125000"/>
                <a:buFontTx/>
                <a:buChar char="•"/>
              </a:pPr>
              <a:r>
                <a:rPr lang="en-US" sz="800" i="1"/>
                <a:t>2 Highways</a:t>
              </a:r>
            </a:p>
          </p:txBody>
        </p:sp>
        <p:sp>
          <p:nvSpPr>
            <p:cNvPr id="22873" name="Line 345"/>
            <p:cNvSpPr>
              <a:spLocks noChangeShapeType="1"/>
            </p:cNvSpPr>
            <p:nvPr/>
          </p:nvSpPr>
          <p:spPr bwMode="auto">
            <a:xfrm>
              <a:off x="3250" y="2174"/>
              <a:ext cx="256" cy="0"/>
            </a:xfrm>
            <a:prstGeom prst="line">
              <a:avLst/>
            </a:prstGeom>
            <a:noFill/>
            <a:ln w="12700">
              <a:solidFill>
                <a:srgbClr val="808080"/>
              </a:solidFill>
              <a:round/>
              <a:headEnd/>
              <a:tailEnd type="oval" w="sm" len="sm"/>
            </a:ln>
          </p:spPr>
          <p:txBody>
            <a:bodyPr/>
            <a:lstStyle/>
            <a:p>
              <a:endParaRPr lang="es-ES"/>
            </a:p>
          </p:txBody>
        </p:sp>
        <p:sp>
          <p:nvSpPr>
            <p:cNvPr id="22874" name="Rectangle 346"/>
            <p:cNvSpPr>
              <a:spLocks noChangeArrowheads="1"/>
            </p:cNvSpPr>
            <p:nvPr>
              <p:custDataLst>
                <p:tags r:id="rId331"/>
              </p:custDataLst>
            </p:nvPr>
          </p:nvSpPr>
          <p:spPr bwMode="auto">
            <a:xfrm>
              <a:off x="3162" y="1193"/>
              <a:ext cx="488" cy="180"/>
            </a:xfrm>
            <a:prstGeom prst="rect">
              <a:avLst/>
            </a:prstGeom>
            <a:solidFill>
              <a:schemeClr val="bg1">
                <a:alpha val="54901"/>
              </a:schemeClr>
            </a:solidFill>
            <a:ln w="12700">
              <a:solidFill>
                <a:srgbClr val="808080"/>
              </a:solidFill>
              <a:miter lim="800000"/>
              <a:headEnd/>
              <a:tailEnd/>
            </a:ln>
          </p:spPr>
          <p:txBody>
            <a:bodyPr wrap="none" lIns="36000" tIns="36000" rIns="36000" bIns="36000" anchor="ctr"/>
            <a:lstStyle/>
            <a:p>
              <a:pPr defTabSz="895350" eaLnBrk="0" hangingPunct="0">
                <a:buClr>
                  <a:schemeClr val="tx2"/>
                </a:buClr>
              </a:pPr>
              <a:r>
                <a:rPr lang="en-US" sz="800"/>
                <a:t>United Kingdom</a:t>
              </a:r>
            </a:p>
            <a:p>
              <a:pPr marL="76200" lvl="1" indent="-74613" defTabSz="895350" eaLnBrk="0" hangingPunct="0">
                <a:buClr>
                  <a:schemeClr val="tx1"/>
                </a:buClr>
                <a:buSzPct val="125000"/>
                <a:buFontTx/>
                <a:buChar char="•"/>
              </a:pPr>
              <a:r>
                <a:rPr lang="en-US" sz="800" i="1"/>
                <a:t>1 Hospital</a:t>
              </a:r>
            </a:p>
          </p:txBody>
        </p:sp>
        <p:sp>
          <p:nvSpPr>
            <p:cNvPr id="22875" name="Line 347"/>
            <p:cNvSpPr>
              <a:spLocks noChangeShapeType="1"/>
            </p:cNvSpPr>
            <p:nvPr/>
          </p:nvSpPr>
          <p:spPr bwMode="auto">
            <a:xfrm>
              <a:off x="3425" y="1357"/>
              <a:ext cx="0" cy="544"/>
            </a:xfrm>
            <a:prstGeom prst="line">
              <a:avLst/>
            </a:prstGeom>
            <a:noFill/>
            <a:ln w="12700">
              <a:solidFill>
                <a:srgbClr val="808080"/>
              </a:solidFill>
              <a:round/>
              <a:headEnd/>
              <a:tailEnd type="oval" w="sm" len="sm"/>
            </a:ln>
          </p:spPr>
          <p:txBody>
            <a:bodyPr/>
            <a:lstStyle/>
            <a:p>
              <a:endParaRPr lang="es-ES"/>
            </a:p>
          </p:txBody>
        </p:sp>
        <p:sp>
          <p:nvSpPr>
            <p:cNvPr id="22876" name="Rectangle 348"/>
            <p:cNvSpPr>
              <a:spLocks noChangeArrowheads="1"/>
            </p:cNvSpPr>
            <p:nvPr>
              <p:custDataLst>
                <p:tags r:id="rId332"/>
              </p:custDataLst>
            </p:nvPr>
          </p:nvSpPr>
          <p:spPr bwMode="auto">
            <a:xfrm>
              <a:off x="3748" y="745"/>
              <a:ext cx="1836" cy="893"/>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dirty="0"/>
                <a:t>Spain</a:t>
              </a:r>
            </a:p>
            <a:p>
              <a:pPr marL="76200" lvl="1" indent="-74613" defTabSz="895350" eaLnBrk="0" hangingPunct="0">
                <a:buClr>
                  <a:schemeClr val="tx1"/>
                </a:buClr>
                <a:buSzPct val="125000"/>
                <a:buFontTx/>
                <a:buChar char="•"/>
              </a:pPr>
              <a:r>
                <a:rPr lang="en-US" sz="800" i="1" dirty="0"/>
                <a:t>5 Tramways</a:t>
              </a:r>
            </a:p>
            <a:p>
              <a:pPr marL="76200" lvl="1" indent="-74613" defTabSz="895350" eaLnBrk="0" hangingPunct="0">
                <a:buClr>
                  <a:schemeClr val="tx1"/>
                </a:buClr>
                <a:buSzPct val="125000"/>
                <a:buFontTx/>
                <a:buChar char="•"/>
              </a:pPr>
              <a:r>
                <a:rPr lang="en-US" sz="800" i="1" dirty="0"/>
                <a:t>5 Subways</a:t>
              </a:r>
            </a:p>
            <a:p>
              <a:pPr marL="76200" lvl="1" indent="-74613" defTabSz="895350" eaLnBrk="0" hangingPunct="0">
                <a:buClr>
                  <a:schemeClr val="tx1"/>
                </a:buClr>
                <a:buSzPct val="125000"/>
                <a:buFontTx/>
                <a:buChar char="•"/>
              </a:pPr>
              <a:r>
                <a:rPr lang="en-US" sz="800" i="1" dirty="0"/>
                <a:t>16 Highways</a:t>
              </a:r>
            </a:p>
            <a:p>
              <a:pPr marL="76200" lvl="1" indent="-74613" defTabSz="895350" eaLnBrk="0" hangingPunct="0">
                <a:buClr>
                  <a:schemeClr val="tx1"/>
                </a:buClr>
                <a:buSzPct val="125000"/>
                <a:buFontTx/>
                <a:buChar char="•"/>
              </a:pPr>
              <a:r>
                <a:rPr lang="en-US" sz="800" i="1" dirty="0"/>
                <a:t>1 Tunnel</a:t>
              </a:r>
            </a:p>
            <a:p>
              <a:pPr marL="76200" lvl="1" indent="-74613" defTabSz="895350" eaLnBrk="0" hangingPunct="0">
                <a:buClr>
                  <a:schemeClr val="tx1"/>
                </a:buClr>
                <a:buSzPct val="125000"/>
                <a:buFontTx/>
                <a:buChar char="•"/>
              </a:pPr>
              <a:r>
                <a:rPr lang="en-US" sz="800" i="1" dirty="0"/>
                <a:t>3 Hospitals and 10 Health Centers</a:t>
              </a:r>
            </a:p>
            <a:p>
              <a:pPr marL="76200" lvl="1" indent="-74613" defTabSz="895350" eaLnBrk="0" hangingPunct="0">
                <a:buClr>
                  <a:schemeClr val="tx1"/>
                </a:buClr>
                <a:buSzPct val="125000"/>
                <a:buFontTx/>
                <a:buChar char="•"/>
              </a:pPr>
              <a:r>
                <a:rPr lang="en-US" sz="800" i="1" dirty="0"/>
                <a:t>4 Social Facilities</a:t>
              </a:r>
            </a:p>
            <a:p>
              <a:pPr marL="76200" lvl="1" indent="-74613" defTabSz="895350" eaLnBrk="0" hangingPunct="0">
                <a:buClr>
                  <a:schemeClr val="tx1"/>
                </a:buClr>
                <a:buSzPct val="125000"/>
                <a:buFontTx/>
                <a:buChar char="•"/>
              </a:pPr>
              <a:r>
                <a:rPr lang="en-US" sz="800" i="1" dirty="0"/>
                <a:t>2 Ports and 2 Marinas</a:t>
              </a:r>
            </a:p>
            <a:p>
              <a:pPr marL="76200" lvl="1" indent="-74613" defTabSz="895350" eaLnBrk="0" hangingPunct="0">
                <a:buClr>
                  <a:schemeClr val="tx1"/>
                </a:buClr>
                <a:buSzPct val="125000"/>
                <a:buFontTx/>
                <a:buChar char="•"/>
              </a:pPr>
              <a:r>
                <a:rPr lang="en-US" sz="800" i="1" dirty="0"/>
                <a:t>1 Airport</a:t>
              </a:r>
            </a:p>
            <a:p>
              <a:pPr marL="76200" lvl="1" indent="-74613" defTabSz="895350" eaLnBrk="0" hangingPunct="0">
                <a:buClr>
                  <a:schemeClr val="tx1"/>
                </a:buClr>
                <a:buSzPct val="125000"/>
                <a:buFontTx/>
                <a:buChar char="•"/>
              </a:pPr>
              <a:r>
                <a:rPr lang="en-US" sz="800" i="1" dirty="0"/>
                <a:t>+400 water concessions and BOT assets</a:t>
              </a:r>
            </a:p>
            <a:p>
              <a:pPr marL="76200" lvl="1" indent="-74613" defTabSz="895350" eaLnBrk="0" hangingPunct="0">
                <a:buClr>
                  <a:schemeClr val="tx1"/>
                </a:buClr>
                <a:buSzPct val="125000"/>
                <a:buFontTx/>
                <a:buChar char="•"/>
              </a:pPr>
              <a:r>
                <a:rPr lang="en-US" sz="800" i="1" dirty="0"/>
                <a:t>707 MW renewable energy assets (wind, PV solar, SCP solar, EFW)</a:t>
              </a:r>
            </a:p>
          </p:txBody>
        </p:sp>
        <p:sp>
          <p:nvSpPr>
            <p:cNvPr id="22877" name="Freeform 349"/>
            <p:cNvSpPr>
              <a:spLocks/>
            </p:cNvSpPr>
            <p:nvPr/>
          </p:nvSpPr>
          <p:spPr bwMode="auto">
            <a:xfrm>
              <a:off x="3495" y="1370"/>
              <a:ext cx="250" cy="837"/>
            </a:xfrm>
            <a:custGeom>
              <a:avLst/>
              <a:gdLst>
                <a:gd name="T0" fmla="*/ 541 w 541"/>
                <a:gd name="T1" fmla="*/ 0 h 1143"/>
                <a:gd name="T2" fmla="*/ 390 w 541"/>
                <a:gd name="T3" fmla="*/ 0 h 1143"/>
                <a:gd name="T4" fmla="*/ 0 w 541"/>
                <a:gd name="T5" fmla="*/ 1143 h 1143"/>
                <a:gd name="T6" fmla="*/ 0 60000 65536"/>
                <a:gd name="T7" fmla="*/ 0 60000 65536"/>
                <a:gd name="T8" fmla="*/ 0 60000 65536"/>
                <a:gd name="T9" fmla="*/ 0 w 541"/>
                <a:gd name="T10" fmla="*/ 0 h 1143"/>
                <a:gd name="T11" fmla="*/ 541 w 541"/>
                <a:gd name="T12" fmla="*/ 1143 h 1143"/>
              </a:gdLst>
              <a:ahLst/>
              <a:cxnLst>
                <a:cxn ang="T6">
                  <a:pos x="T0" y="T1"/>
                </a:cxn>
                <a:cxn ang="T7">
                  <a:pos x="T2" y="T3"/>
                </a:cxn>
                <a:cxn ang="T8">
                  <a:pos x="T4" y="T5"/>
                </a:cxn>
              </a:cxnLst>
              <a:rect l="T9" t="T10" r="T11" b="T12"/>
              <a:pathLst>
                <a:path w="541" h="1143">
                  <a:moveTo>
                    <a:pt x="541" y="0"/>
                  </a:moveTo>
                  <a:lnTo>
                    <a:pt x="390" y="0"/>
                  </a:lnTo>
                  <a:lnTo>
                    <a:pt x="0" y="1143"/>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878" name="Rectangle 350"/>
            <p:cNvSpPr>
              <a:spLocks noChangeArrowheads="1"/>
            </p:cNvSpPr>
            <p:nvPr>
              <p:custDataLst>
                <p:tags r:id="rId333"/>
              </p:custDataLst>
            </p:nvPr>
          </p:nvSpPr>
          <p:spPr bwMode="auto">
            <a:xfrm>
              <a:off x="2910" y="2048"/>
              <a:ext cx="343" cy="180"/>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Andorra</a:t>
              </a:r>
            </a:p>
            <a:p>
              <a:pPr marL="76200" lvl="1" indent="-74613" defTabSz="895350" eaLnBrk="0" hangingPunct="0">
                <a:buClr>
                  <a:schemeClr val="tx1"/>
                </a:buClr>
                <a:buSzPct val="125000"/>
                <a:buFontTx/>
                <a:buChar char="•"/>
              </a:pPr>
              <a:r>
                <a:rPr lang="en-US" sz="800" i="1"/>
                <a:t>1 Tunnel</a:t>
              </a:r>
            </a:p>
          </p:txBody>
        </p:sp>
        <p:sp>
          <p:nvSpPr>
            <p:cNvPr id="22879" name="Freeform 351"/>
            <p:cNvSpPr>
              <a:spLocks/>
            </p:cNvSpPr>
            <p:nvPr/>
          </p:nvSpPr>
          <p:spPr bwMode="auto">
            <a:xfrm>
              <a:off x="3253" y="2233"/>
              <a:ext cx="152" cy="146"/>
            </a:xfrm>
            <a:custGeom>
              <a:avLst/>
              <a:gdLst>
                <a:gd name="T0" fmla="*/ 0 w 208"/>
                <a:gd name="T1" fmla="*/ 200 h 200"/>
                <a:gd name="T2" fmla="*/ 75 w 208"/>
                <a:gd name="T3" fmla="*/ 200 h 200"/>
                <a:gd name="T4" fmla="*/ 208 w 208"/>
                <a:gd name="T5" fmla="*/ 0 h 200"/>
                <a:gd name="T6" fmla="*/ 0 60000 65536"/>
                <a:gd name="T7" fmla="*/ 0 60000 65536"/>
                <a:gd name="T8" fmla="*/ 0 60000 65536"/>
                <a:gd name="T9" fmla="*/ 0 w 208"/>
                <a:gd name="T10" fmla="*/ 0 h 200"/>
                <a:gd name="T11" fmla="*/ 208 w 208"/>
                <a:gd name="T12" fmla="*/ 200 h 200"/>
              </a:gdLst>
              <a:ahLst/>
              <a:cxnLst>
                <a:cxn ang="T6">
                  <a:pos x="T0" y="T1"/>
                </a:cxn>
                <a:cxn ang="T7">
                  <a:pos x="T2" y="T3"/>
                </a:cxn>
                <a:cxn ang="T8">
                  <a:pos x="T4" y="T5"/>
                </a:cxn>
              </a:cxnLst>
              <a:rect l="T9" t="T10" r="T11" b="T12"/>
              <a:pathLst>
                <a:path w="208" h="200">
                  <a:moveTo>
                    <a:pt x="0" y="200"/>
                  </a:moveTo>
                  <a:lnTo>
                    <a:pt x="75" y="200"/>
                  </a:lnTo>
                  <a:lnTo>
                    <a:pt x="208" y="0"/>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880" name="Rectangle 352"/>
            <p:cNvSpPr>
              <a:spLocks noChangeArrowheads="1"/>
            </p:cNvSpPr>
            <p:nvPr>
              <p:custDataLst>
                <p:tags r:id="rId334"/>
              </p:custDataLst>
            </p:nvPr>
          </p:nvSpPr>
          <p:spPr bwMode="auto">
            <a:xfrm>
              <a:off x="3895" y="1719"/>
              <a:ext cx="387" cy="180"/>
            </a:xfrm>
            <a:prstGeom prst="rect">
              <a:avLst/>
            </a:prstGeom>
            <a:solidFill>
              <a:schemeClr val="bg1">
                <a:alpha val="54901"/>
              </a:schemeClr>
            </a:solidFill>
            <a:ln w="12700">
              <a:solidFill>
                <a:srgbClr val="808080"/>
              </a:solidFill>
              <a:miter lim="800000"/>
              <a:headEnd/>
              <a:tailEnd/>
            </a:ln>
          </p:spPr>
          <p:txBody>
            <a:bodyPr lIns="36000" tIns="36000" rIns="36000" bIns="36000"/>
            <a:lstStyle/>
            <a:p>
              <a:pPr defTabSz="895350" eaLnBrk="0" hangingPunct="0">
                <a:buClr>
                  <a:schemeClr val="tx2"/>
                </a:buClr>
              </a:pPr>
              <a:r>
                <a:rPr lang="en-US" sz="800"/>
                <a:t>Austria</a:t>
              </a:r>
            </a:p>
            <a:p>
              <a:pPr marL="76200" lvl="1" indent="-74613" defTabSz="895350" eaLnBrk="0" hangingPunct="0">
                <a:buClr>
                  <a:schemeClr val="tx1"/>
                </a:buClr>
                <a:buSzPct val="125000"/>
                <a:buFontTx/>
                <a:buChar char="•"/>
              </a:pPr>
              <a:r>
                <a:rPr lang="en-US" sz="800" i="1"/>
                <a:t>1 Highway</a:t>
              </a:r>
            </a:p>
          </p:txBody>
        </p:sp>
        <p:sp>
          <p:nvSpPr>
            <p:cNvPr id="22881" name="Freeform 353"/>
            <p:cNvSpPr>
              <a:spLocks/>
            </p:cNvSpPr>
            <p:nvPr/>
          </p:nvSpPr>
          <p:spPr bwMode="auto">
            <a:xfrm>
              <a:off x="3685" y="1811"/>
              <a:ext cx="207" cy="279"/>
            </a:xfrm>
            <a:custGeom>
              <a:avLst/>
              <a:gdLst>
                <a:gd name="T0" fmla="*/ 284 w 284"/>
                <a:gd name="T1" fmla="*/ 0 h 265"/>
                <a:gd name="T2" fmla="*/ 235 w 284"/>
                <a:gd name="T3" fmla="*/ 0 h 265"/>
                <a:gd name="T4" fmla="*/ 0 w 284"/>
                <a:gd name="T5" fmla="*/ 265 h 265"/>
                <a:gd name="T6" fmla="*/ 0 60000 65536"/>
                <a:gd name="T7" fmla="*/ 0 60000 65536"/>
                <a:gd name="T8" fmla="*/ 0 60000 65536"/>
                <a:gd name="T9" fmla="*/ 0 w 284"/>
                <a:gd name="T10" fmla="*/ 0 h 265"/>
                <a:gd name="T11" fmla="*/ 284 w 284"/>
                <a:gd name="T12" fmla="*/ 265 h 265"/>
              </a:gdLst>
              <a:ahLst/>
              <a:cxnLst>
                <a:cxn ang="T6">
                  <a:pos x="T0" y="T1"/>
                </a:cxn>
                <a:cxn ang="T7">
                  <a:pos x="T2" y="T3"/>
                </a:cxn>
                <a:cxn ang="T8">
                  <a:pos x="T4" y="T5"/>
                </a:cxn>
              </a:cxnLst>
              <a:rect l="T9" t="T10" r="T11" b="T12"/>
              <a:pathLst>
                <a:path w="284" h="265">
                  <a:moveTo>
                    <a:pt x="284" y="0"/>
                  </a:moveTo>
                  <a:lnTo>
                    <a:pt x="235" y="0"/>
                  </a:lnTo>
                  <a:lnTo>
                    <a:pt x="0" y="265"/>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882" name="Rectangle 354"/>
            <p:cNvSpPr>
              <a:spLocks noChangeArrowheads="1"/>
            </p:cNvSpPr>
            <p:nvPr>
              <p:custDataLst>
                <p:tags r:id="rId335"/>
              </p:custDataLst>
            </p:nvPr>
          </p:nvSpPr>
          <p:spPr bwMode="auto">
            <a:xfrm>
              <a:off x="3895" y="1922"/>
              <a:ext cx="387" cy="180"/>
            </a:xfrm>
            <a:prstGeom prst="rect">
              <a:avLst/>
            </a:prstGeom>
            <a:solidFill>
              <a:schemeClr val="bg1">
                <a:alpha val="54901"/>
              </a:schemeClr>
            </a:solidFill>
            <a:ln w="12700">
              <a:solidFill>
                <a:srgbClr val="808080"/>
              </a:solidFill>
              <a:miter lim="800000"/>
              <a:headEnd/>
              <a:tailEnd/>
            </a:ln>
          </p:spPr>
          <p:txBody>
            <a:bodyPr lIns="36000" tIns="36000" rIns="36000" bIns="36000"/>
            <a:lstStyle/>
            <a:p>
              <a:pPr defTabSz="895350" eaLnBrk="0" hangingPunct="0">
                <a:buClr>
                  <a:schemeClr val="tx2"/>
                </a:buClr>
              </a:pPr>
              <a:r>
                <a:rPr lang="en-US" sz="800"/>
                <a:t>Croatia</a:t>
              </a:r>
            </a:p>
            <a:p>
              <a:pPr marL="76200" lvl="1" indent="-74613" defTabSz="895350" eaLnBrk="0" hangingPunct="0">
                <a:buClr>
                  <a:schemeClr val="tx1"/>
                </a:buClr>
                <a:buSzPct val="125000"/>
                <a:buFontTx/>
                <a:buChar char="•"/>
              </a:pPr>
              <a:r>
                <a:rPr lang="en-US" sz="800" i="1"/>
                <a:t>1 Highway</a:t>
              </a:r>
            </a:p>
          </p:txBody>
        </p:sp>
        <p:sp>
          <p:nvSpPr>
            <p:cNvPr id="22883" name="Freeform 355"/>
            <p:cNvSpPr>
              <a:spLocks/>
            </p:cNvSpPr>
            <p:nvPr/>
          </p:nvSpPr>
          <p:spPr bwMode="auto">
            <a:xfrm>
              <a:off x="3685" y="2005"/>
              <a:ext cx="207" cy="133"/>
            </a:xfrm>
            <a:custGeom>
              <a:avLst/>
              <a:gdLst>
                <a:gd name="T0" fmla="*/ 284 w 284"/>
                <a:gd name="T1" fmla="*/ 0 h 265"/>
                <a:gd name="T2" fmla="*/ 235 w 284"/>
                <a:gd name="T3" fmla="*/ 0 h 265"/>
                <a:gd name="T4" fmla="*/ 0 w 284"/>
                <a:gd name="T5" fmla="*/ 265 h 265"/>
                <a:gd name="T6" fmla="*/ 0 60000 65536"/>
                <a:gd name="T7" fmla="*/ 0 60000 65536"/>
                <a:gd name="T8" fmla="*/ 0 60000 65536"/>
                <a:gd name="T9" fmla="*/ 0 w 284"/>
                <a:gd name="T10" fmla="*/ 0 h 265"/>
                <a:gd name="T11" fmla="*/ 284 w 284"/>
                <a:gd name="T12" fmla="*/ 265 h 265"/>
              </a:gdLst>
              <a:ahLst/>
              <a:cxnLst>
                <a:cxn ang="T6">
                  <a:pos x="T0" y="T1"/>
                </a:cxn>
                <a:cxn ang="T7">
                  <a:pos x="T2" y="T3"/>
                </a:cxn>
                <a:cxn ang="T8">
                  <a:pos x="T4" y="T5"/>
                </a:cxn>
              </a:cxnLst>
              <a:rect l="T9" t="T10" r="T11" b="T12"/>
              <a:pathLst>
                <a:path w="284" h="265">
                  <a:moveTo>
                    <a:pt x="284" y="0"/>
                  </a:moveTo>
                  <a:lnTo>
                    <a:pt x="235" y="0"/>
                  </a:lnTo>
                  <a:lnTo>
                    <a:pt x="0" y="265"/>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884" name="Rectangle 356"/>
            <p:cNvSpPr>
              <a:spLocks noChangeArrowheads="1"/>
            </p:cNvSpPr>
            <p:nvPr>
              <p:custDataLst>
                <p:tags r:id="rId336"/>
              </p:custDataLst>
            </p:nvPr>
          </p:nvSpPr>
          <p:spPr bwMode="auto">
            <a:xfrm>
              <a:off x="2882" y="2540"/>
              <a:ext cx="429" cy="181"/>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Morocco</a:t>
              </a:r>
            </a:p>
            <a:p>
              <a:pPr marL="76200" lvl="1" indent="-74613" defTabSz="895350" eaLnBrk="0" hangingPunct="0">
                <a:buClr>
                  <a:schemeClr val="tx1"/>
                </a:buClr>
                <a:buSzPct val="125000"/>
                <a:buFontTx/>
                <a:buChar char="•"/>
              </a:pPr>
              <a:r>
                <a:rPr lang="en-US" sz="800" i="1"/>
                <a:t>1 water BOT</a:t>
              </a:r>
            </a:p>
          </p:txBody>
        </p:sp>
        <p:sp>
          <p:nvSpPr>
            <p:cNvPr id="22885" name="Rectangle 357"/>
            <p:cNvSpPr>
              <a:spLocks noChangeArrowheads="1"/>
            </p:cNvSpPr>
            <p:nvPr>
              <p:custDataLst>
                <p:tags r:id="rId337"/>
              </p:custDataLst>
            </p:nvPr>
          </p:nvSpPr>
          <p:spPr bwMode="auto">
            <a:xfrm>
              <a:off x="3159" y="2764"/>
              <a:ext cx="428" cy="180"/>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Algeria</a:t>
              </a:r>
            </a:p>
            <a:p>
              <a:pPr marL="76200" lvl="1" indent="-74613" defTabSz="895350" eaLnBrk="0" hangingPunct="0">
                <a:buClr>
                  <a:schemeClr val="tx1"/>
                </a:buClr>
                <a:buSzPct val="125000"/>
                <a:buFontTx/>
                <a:buChar char="•"/>
              </a:pPr>
              <a:r>
                <a:rPr lang="en-US" sz="800" i="1"/>
                <a:t>1 water BOT</a:t>
              </a:r>
            </a:p>
          </p:txBody>
        </p:sp>
        <p:sp>
          <p:nvSpPr>
            <p:cNvPr id="22886" name="Rectangle 358"/>
            <p:cNvSpPr>
              <a:spLocks noChangeArrowheads="1"/>
            </p:cNvSpPr>
            <p:nvPr>
              <p:custDataLst>
                <p:tags r:id="rId338"/>
              </p:custDataLst>
            </p:nvPr>
          </p:nvSpPr>
          <p:spPr bwMode="auto">
            <a:xfrm>
              <a:off x="4160" y="2820"/>
              <a:ext cx="429" cy="180"/>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Egypt</a:t>
              </a:r>
            </a:p>
            <a:p>
              <a:pPr marL="76200" lvl="1" indent="-74613" defTabSz="895350" eaLnBrk="0" hangingPunct="0">
                <a:buClr>
                  <a:schemeClr val="tx1"/>
                </a:buClr>
                <a:buSzPct val="125000"/>
                <a:buFontTx/>
                <a:buChar char="•"/>
              </a:pPr>
              <a:r>
                <a:rPr lang="en-US" sz="800" i="1"/>
                <a:t>1 water BOT</a:t>
              </a:r>
            </a:p>
          </p:txBody>
        </p:sp>
        <p:sp>
          <p:nvSpPr>
            <p:cNvPr id="22887" name="Freeform 359"/>
            <p:cNvSpPr>
              <a:spLocks/>
            </p:cNvSpPr>
            <p:nvPr/>
          </p:nvSpPr>
          <p:spPr bwMode="auto">
            <a:xfrm>
              <a:off x="3311" y="2358"/>
              <a:ext cx="78" cy="264"/>
            </a:xfrm>
            <a:custGeom>
              <a:avLst/>
              <a:gdLst>
                <a:gd name="T0" fmla="*/ 0 w 208"/>
                <a:gd name="T1" fmla="*/ 200 h 200"/>
                <a:gd name="T2" fmla="*/ 75 w 208"/>
                <a:gd name="T3" fmla="*/ 200 h 200"/>
                <a:gd name="T4" fmla="*/ 208 w 208"/>
                <a:gd name="T5" fmla="*/ 0 h 200"/>
                <a:gd name="T6" fmla="*/ 0 60000 65536"/>
                <a:gd name="T7" fmla="*/ 0 60000 65536"/>
                <a:gd name="T8" fmla="*/ 0 60000 65536"/>
                <a:gd name="T9" fmla="*/ 0 w 208"/>
                <a:gd name="T10" fmla="*/ 0 h 200"/>
                <a:gd name="T11" fmla="*/ 208 w 208"/>
                <a:gd name="T12" fmla="*/ 200 h 200"/>
              </a:gdLst>
              <a:ahLst/>
              <a:cxnLst>
                <a:cxn ang="T6">
                  <a:pos x="T0" y="T1"/>
                </a:cxn>
                <a:cxn ang="T7">
                  <a:pos x="T2" y="T3"/>
                </a:cxn>
                <a:cxn ang="T8">
                  <a:pos x="T4" y="T5"/>
                </a:cxn>
              </a:cxnLst>
              <a:rect l="T9" t="T10" r="T11" b="T12"/>
              <a:pathLst>
                <a:path w="208" h="200">
                  <a:moveTo>
                    <a:pt x="0" y="200"/>
                  </a:moveTo>
                  <a:lnTo>
                    <a:pt x="75" y="200"/>
                  </a:lnTo>
                  <a:lnTo>
                    <a:pt x="208" y="0"/>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888" name="Freeform 360"/>
            <p:cNvSpPr>
              <a:spLocks/>
            </p:cNvSpPr>
            <p:nvPr/>
          </p:nvSpPr>
          <p:spPr bwMode="auto">
            <a:xfrm flipH="1">
              <a:off x="3851" y="2416"/>
              <a:ext cx="308" cy="492"/>
            </a:xfrm>
            <a:custGeom>
              <a:avLst/>
              <a:gdLst>
                <a:gd name="T0" fmla="*/ 0 w 208"/>
                <a:gd name="T1" fmla="*/ 200 h 200"/>
                <a:gd name="T2" fmla="*/ 75 w 208"/>
                <a:gd name="T3" fmla="*/ 200 h 200"/>
                <a:gd name="T4" fmla="*/ 208 w 208"/>
                <a:gd name="T5" fmla="*/ 0 h 200"/>
                <a:gd name="T6" fmla="*/ 0 60000 65536"/>
                <a:gd name="T7" fmla="*/ 0 60000 65536"/>
                <a:gd name="T8" fmla="*/ 0 60000 65536"/>
                <a:gd name="T9" fmla="*/ 0 w 208"/>
                <a:gd name="T10" fmla="*/ 0 h 200"/>
                <a:gd name="T11" fmla="*/ 208 w 208"/>
                <a:gd name="T12" fmla="*/ 200 h 200"/>
              </a:gdLst>
              <a:ahLst/>
              <a:cxnLst>
                <a:cxn ang="T6">
                  <a:pos x="T0" y="T1"/>
                </a:cxn>
                <a:cxn ang="T7">
                  <a:pos x="T2" y="T3"/>
                </a:cxn>
                <a:cxn ang="T8">
                  <a:pos x="T4" y="T5"/>
                </a:cxn>
              </a:cxnLst>
              <a:rect l="T9" t="T10" r="T11" b="T12"/>
              <a:pathLst>
                <a:path w="208" h="200">
                  <a:moveTo>
                    <a:pt x="0" y="200"/>
                  </a:moveTo>
                  <a:lnTo>
                    <a:pt x="75" y="200"/>
                  </a:lnTo>
                  <a:lnTo>
                    <a:pt x="208" y="0"/>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889" name="Line 361"/>
            <p:cNvSpPr>
              <a:spLocks noChangeShapeType="1"/>
            </p:cNvSpPr>
            <p:nvPr/>
          </p:nvSpPr>
          <p:spPr bwMode="auto">
            <a:xfrm flipV="1">
              <a:off x="3506" y="2421"/>
              <a:ext cx="0" cy="328"/>
            </a:xfrm>
            <a:prstGeom prst="line">
              <a:avLst/>
            </a:prstGeom>
            <a:noFill/>
            <a:ln w="12700">
              <a:solidFill>
                <a:srgbClr val="808080"/>
              </a:solidFill>
              <a:round/>
              <a:headEnd/>
              <a:tailEnd type="oval" w="sm" len="sm"/>
            </a:ln>
          </p:spPr>
          <p:txBody>
            <a:bodyPr/>
            <a:lstStyle/>
            <a:p>
              <a:endParaRPr lang="es-ES"/>
            </a:p>
          </p:txBody>
        </p:sp>
        <p:sp>
          <p:nvSpPr>
            <p:cNvPr id="22890" name="Rectangle 362"/>
            <p:cNvSpPr>
              <a:spLocks noChangeArrowheads="1"/>
            </p:cNvSpPr>
            <p:nvPr>
              <p:custDataLst>
                <p:tags r:id="rId339"/>
              </p:custDataLst>
            </p:nvPr>
          </p:nvSpPr>
          <p:spPr bwMode="auto">
            <a:xfrm>
              <a:off x="3564" y="3092"/>
              <a:ext cx="429" cy="180"/>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Tunisia</a:t>
              </a:r>
            </a:p>
            <a:p>
              <a:pPr marL="76200" lvl="1" indent="-74613" defTabSz="895350" eaLnBrk="0" hangingPunct="0">
                <a:buClr>
                  <a:schemeClr val="tx1"/>
                </a:buClr>
                <a:buSzPct val="125000"/>
                <a:buFontTx/>
                <a:buChar char="•"/>
              </a:pPr>
              <a:r>
                <a:rPr lang="en-US" sz="800" i="1"/>
                <a:t>1 water BOT</a:t>
              </a:r>
            </a:p>
          </p:txBody>
        </p:sp>
        <p:sp>
          <p:nvSpPr>
            <p:cNvPr id="22891" name="Freeform 363"/>
            <p:cNvSpPr>
              <a:spLocks/>
            </p:cNvSpPr>
            <p:nvPr/>
          </p:nvSpPr>
          <p:spPr bwMode="auto">
            <a:xfrm flipV="1">
              <a:off x="2251" y="2121"/>
              <a:ext cx="86" cy="290"/>
            </a:xfrm>
            <a:custGeom>
              <a:avLst/>
              <a:gdLst>
                <a:gd name="T0" fmla="*/ 0 w 683"/>
                <a:gd name="T1" fmla="*/ 115 h 115"/>
                <a:gd name="T2" fmla="*/ 589 w 683"/>
                <a:gd name="T3" fmla="*/ 115 h 115"/>
                <a:gd name="T4" fmla="*/ 683 w 683"/>
                <a:gd name="T5" fmla="*/ 0 h 115"/>
                <a:gd name="T6" fmla="*/ 0 60000 65536"/>
                <a:gd name="T7" fmla="*/ 0 60000 65536"/>
                <a:gd name="T8" fmla="*/ 0 60000 65536"/>
                <a:gd name="T9" fmla="*/ 0 w 683"/>
                <a:gd name="T10" fmla="*/ 0 h 115"/>
                <a:gd name="T11" fmla="*/ 683 w 683"/>
                <a:gd name="T12" fmla="*/ 115 h 115"/>
              </a:gdLst>
              <a:ahLst/>
              <a:cxnLst>
                <a:cxn ang="T6">
                  <a:pos x="T0" y="T1"/>
                </a:cxn>
                <a:cxn ang="T7">
                  <a:pos x="T2" y="T3"/>
                </a:cxn>
                <a:cxn ang="T8">
                  <a:pos x="T4" y="T5"/>
                </a:cxn>
              </a:cxnLst>
              <a:rect l="T9" t="T10" r="T11" b="T12"/>
              <a:pathLst>
                <a:path w="683" h="115">
                  <a:moveTo>
                    <a:pt x="0" y="115"/>
                  </a:moveTo>
                  <a:lnTo>
                    <a:pt x="589" y="115"/>
                  </a:lnTo>
                  <a:lnTo>
                    <a:pt x="683" y="0"/>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892" name="Rectangle 364"/>
            <p:cNvSpPr>
              <a:spLocks noChangeArrowheads="1"/>
            </p:cNvSpPr>
            <p:nvPr>
              <p:custDataLst>
                <p:tags r:id="rId340"/>
              </p:custDataLst>
            </p:nvPr>
          </p:nvSpPr>
          <p:spPr bwMode="auto">
            <a:xfrm>
              <a:off x="1646" y="2816"/>
              <a:ext cx="604" cy="252"/>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Colombia</a:t>
              </a:r>
            </a:p>
            <a:p>
              <a:pPr marL="76200" lvl="1" indent="-74613" defTabSz="895350" eaLnBrk="0" hangingPunct="0">
                <a:buClr>
                  <a:schemeClr val="tx1"/>
                </a:buClr>
                <a:buSzPct val="125000"/>
                <a:buFontTx/>
                <a:buChar char="•"/>
              </a:pPr>
              <a:r>
                <a:rPr lang="en-US" sz="800" i="1"/>
                <a:t>1 water BOT</a:t>
              </a:r>
            </a:p>
            <a:p>
              <a:pPr marL="76200" lvl="1" indent="-74613" defTabSz="895350" eaLnBrk="0" hangingPunct="0">
                <a:buClr>
                  <a:schemeClr val="tx1"/>
                </a:buClr>
                <a:buSzPct val="125000"/>
                <a:buFontTx/>
                <a:buChar char="•"/>
              </a:pPr>
              <a:r>
                <a:rPr lang="en-US" sz="800" i="1"/>
                <a:t>1 water concession</a:t>
              </a:r>
            </a:p>
          </p:txBody>
        </p:sp>
        <p:sp>
          <p:nvSpPr>
            <p:cNvPr id="22893" name="Freeform 365"/>
            <p:cNvSpPr>
              <a:spLocks/>
            </p:cNvSpPr>
            <p:nvPr/>
          </p:nvSpPr>
          <p:spPr bwMode="auto">
            <a:xfrm>
              <a:off x="2251" y="2700"/>
              <a:ext cx="437" cy="254"/>
            </a:xfrm>
            <a:custGeom>
              <a:avLst/>
              <a:gdLst>
                <a:gd name="T0" fmla="*/ 0 w 683"/>
                <a:gd name="T1" fmla="*/ 115 h 115"/>
                <a:gd name="T2" fmla="*/ 589 w 683"/>
                <a:gd name="T3" fmla="*/ 115 h 115"/>
                <a:gd name="T4" fmla="*/ 683 w 683"/>
                <a:gd name="T5" fmla="*/ 0 h 115"/>
                <a:gd name="T6" fmla="*/ 0 60000 65536"/>
                <a:gd name="T7" fmla="*/ 0 60000 65536"/>
                <a:gd name="T8" fmla="*/ 0 60000 65536"/>
                <a:gd name="T9" fmla="*/ 0 w 683"/>
                <a:gd name="T10" fmla="*/ 0 h 115"/>
                <a:gd name="T11" fmla="*/ 683 w 683"/>
                <a:gd name="T12" fmla="*/ 115 h 115"/>
              </a:gdLst>
              <a:ahLst/>
              <a:cxnLst>
                <a:cxn ang="T6">
                  <a:pos x="T0" y="T1"/>
                </a:cxn>
                <a:cxn ang="T7">
                  <a:pos x="T2" y="T3"/>
                </a:cxn>
                <a:cxn ang="T8">
                  <a:pos x="T4" y="T5"/>
                </a:cxn>
              </a:cxnLst>
              <a:rect l="T9" t="T10" r="T11" b="T12"/>
              <a:pathLst>
                <a:path w="683" h="115">
                  <a:moveTo>
                    <a:pt x="0" y="115"/>
                  </a:moveTo>
                  <a:lnTo>
                    <a:pt x="589" y="115"/>
                  </a:lnTo>
                  <a:lnTo>
                    <a:pt x="683" y="0"/>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894" name="Rectangle 366"/>
            <p:cNvSpPr>
              <a:spLocks noChangeArrowheads="1"/>
            </p:cNvSpPr>
            <p:nvPr>
              <p:custDataLst>
                <p:tags r:id="rId341"/>
              </p:custDataLst>
            </p:nvPr>
          </p:nvSpPr>
          <p:spPr bwMode="auto">
            <a:xfrm>
              <a:off x="1646" y="2534"/>
              <a:ext cx="604" cy="251"/>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Ecuador</a:t>
              </a:r>
            </a:p>
            <a:p>
              <a:pPr marL="76200" lvl="1" indent="-74613" defTabSz="895350" eaLnBrk="0" hangingPunct="0">
                <a:buClr>
                  <a:schemeClr val="tx1"/>
                </a:buClr>
                <a:buSzPct val="125000"/>
                <a:buFontTx/>
                <a:buChar char="•"/>
              </a:pPr>
              <a:r>
                <a:rPr lang="en-US" sz="800" i="1"/>
                <a:t>1 water BOT</a:t>
              </a:r>
            </a:p>
            <a:p>
              <a:pPr marL="76200" lvl="1" indent="-74613" defTabSz="895350" eaLnBrk="0" hangingPunct="0">
                <a:buClr>
                  <a:schemeClr val="tx1"/>
                </a:buClr>
                <a:buSzPct val="125000"/>
                <a:buFontTx/>
                <a:buChar char="•"/>
              </a:pPr>
              <a:r>
                <a:rPr lang="en-US" sz="800" i="1"/>
                <a:t>1 water concession</a:t>
              </a:r>
            </a:p>
          </p:txBody>
        </p:sp>
        <p:sp>
          <p:nvSpPr>
            <p:cNvPr id="22895" name="Line 367"/>
            <p:cNvSpPr>
              <a:spLocks noChangeShapeType="1"/>
            </p:cNvSpPr>
            <p:nvPr/>
          </p:nvSpPr>
          <p:spPr bwMode="auto">
            <a:xfrm>
              <a:off x="2248" y="2723"/>
              <a:ext cx="372" cy="0"/>
            </a:xfrm>
            <a:prstGeom prst="line">
              <a:avLst/>
            </a:prstGeom>
            <a:noFill/>
            <a:ln w="12700">
              <a:solidFill>
                <a:srgbClr val="808080"/>
              </a:solidFill>
              <a:round/>
              <a:headEnd/>
              <a:tailEnd type="oval" w="sm" len="sm"/>
            </a:ln>
          </p:spPr>
          <p:txBody>
            <a:bodyPr/>
            <a:lstStyle/>
            <a:p>
              <a:endParaRPr lang="es-ES"/>
            </a:p>
          </p:txBody>
        </p:sp>
        <p:sp>
          <p:nvSpPr>
            <p:cNvPr id="22896" name="Freeform 368"/>
            <p:cNvSpPr>
              <a:spLocks/>
            </p:cNvSpPr>
            <p:nvPr/>
          </p:nvSpPr>
          <p:spPr bwMode="auto">
            <a:xfrm>
              <a:off x="3616" y="2305"/>
              <a:ext cx="117" cy="772"/>
            </a:xfrm>
            <a:custGeom>
              <a:avLst/>
              <a:gdLst>
                <a:gd name="T0" fmla="*/ 160 w 160"/>
                <a:gd name="T1" fmla="*/ 1054 h 1054"/>
                <a:gd name="T2" fmla="*/ 160 w 160"/>
                <a:gd name="T3" fmla="*/ 142 h 1054"/>
                <a:gd name="T4" fmla="*/ 0 w 160"/>
                <a:gd name="T5" fmla="*/ 0 h 1054"/>
                <a:gd name="T6" fmla="*/ 0 60000 65536"/>
                <a:gd name="T7" fmla="*/ 0 60000 65536"/>
                <a:gd name="T8" fmla="*/ 0 60000 65536"/>
                <a:gd name="T9" fmla="*/ 0 w 160"/>
                <a:gd name="T10" fmla="*/ 0 h 1054"/>
                <a:gd name="T11" fmla="*/ 160 w 160"/>
                <a:gd name="T12" fmla="*/ 1054 h 1054"/>
              </a:gdLst>
              <a:ahLst/>
              <a:cxnLst>
                <a:cxn ang="T6">
                  <a:pos x="T0" y="T1"/>
                </a:cxn>
                <a:cxn ang="T7">
                  <a:pos x="T2" y="T3"/>
                </a:cxn>
                <a:cxn ang="T8">
                  <a:pos x="T4" y="T5"/>
                </a:cxn>
              </a:cxnLst>
              <a:rect l="T9" t="T10" r="T11" b="T12"/>
              <a:pathLst>
                <a:path w="160" h="1054">
                  <a:moveTo>
                    <a:pt x="160" y="1054"/>
                  </a:moveTo>
                  <a:lnTo>
                    <a:pt x="160" y="142"/>
                  </a:lnTo>
                  <a:lnTo>
                    <a:pt x="0" y="0"/>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897" name="Rectangle 369"/>
            <p:cNvSpPr>
              <a:spLocks noChangeArrowheads="1"/>
            </p:cNvSpPr>
            <p:nvPr>
              <p:custDataLst>
                <p:tags r:id="rId342"/>
              </p:custDataLst>
            </p:nvPr>
          </p:nvSpPr>
          <p:spPr bwMode="auto">
            <a:xfrm>
              <a:off x="1646" y="3099"/>
              <a:ext cx="604" cy="342"/>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Peru </a:t>
              </a:r>
            </a:p>
            <a:p>
              <a:pPr marL="76200" lvl="1" indent="-74613" defTabSz="895350" eaLnBrk="0" hangingPunct="0">
                <a:buClr>
                  <a:schemeClr val="tx1"/>
                </a:buClr>
                <a:buSzPct val="125000"/>
                <a:buFontTx/>
                <a:buChar char="•"/>
              </a:pPr>
              <a:r>
                <a:rPr lang="en-US" sz="800" i="1"/>
                <a:t>1 water BOT</a:t>
              </a:r>
            </a:p>
            <a:p>
              <a:pPr marL="76200" lvl="1" indent="-74613" defTabSz="895350" eaLnBrk="0" hangingPunct="0">
                <a:buClr>
                  <a:schemeClr val="tx1"/>
                </a:buClr>
                <a:buSzPct val="125000"/>
                <a:buFontTx/>
                <a:buChar char="•"/>
              </a:pPr>
              <a:r>
                <a:rPr lang="en-US" sz="800" i="1"/>
                <a:t>1 waste management</a:t>
              </a:r>
            </a:p>
          </p:txBody>
        </p:sp>
        <p:sp>
          <p:nvSpPr>
            <p:cNvPr id="22898" name="Freeform 370"/>
            <p:cNvSpPr>
              <a:spLocks/>
            </p:cNvSpPr>
            <p:nvPr/>
          </p:nvSpPr>
          <p:spPr bwMode="auto">
            <a:xfrm>
              <a:off x="2251" y="2859"/>
              <a:ext cx="437" cy="418"/>
            </a:xfrm>
            <a:custGeom>
              <a:avLst/>
              <a:gdLst>
                <a:gd name="T0" fmla="*/ 0 w 683"/>
                <a:gd name="T1" fmla="*/ 115 h 115"/>
                <a:gd name="T2" fmla="*/ 589 w 683"/>
                <a:gd name="T3" fmla="*/ 115 h 115"/>
                <a:gd name="T4" fmla="*/ 683 w 683"/>
                <a:gd name="T5" fmla="*/ 0 h 115"/>
                <a:gd name="T6" fmla="*/ 0 60000 65536"/>
                <a:gd name="T7" fmla="*/ 0 60000 65536"/>
                <a:gd name="T8" fmla="*/ 0 60000 65536"/>
                <a:gd name="T9" fmla="*/ 0 w 683"/>
                <a:gd name="T10" fmla="*/ 0 h 115"/>
                <a:gd name="T11" fmla="*/ 683 w 683"/>
                <a:gd name="T12" fmla="*/ 115 h 115"/>
              </a:gdLst>
              <a:ahLst/>
              <a:cxnLst>
                <a:cxn ang="T6">
                  <a:pos x="T0" y="T1"/>
                </a:cxn>
                <a:cxn ang="T7">
                  <a:pos x="T2" y="T3"/>
                </a:cxn>
                <a:cxn ang="T8">
                  <a:pos x="T4" y="T5"/>
                </a:cxn>
              </a:cxnLst>
              <a:rect l="T9" t="T10" r="T11" b="T12"/>
              <a:pathLst>
                <a:path w="683" h="115">
                  <a:moveTo>
                    <a:pt x="0" y="115"/>
                  </a:moveTo>
                  <a:lnTo>
                    <a:pt x="589" y="115"/>
                  </a:lnTo>
                  <a:lnTo>
                    <a:pt x="683" y="0"/>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899" name="Rectangle 371"/>
            <p:cNvSpPr>
              <a:spLocks noChangeArrowheads="1"/>
            </p:cNvSpPr>
            <p:nvPr>
              <p:custDataLst>
                <p:tags r:id="rId343"/>
              </p:custDataLst>
            </p:nvPr>
          </p:nvSpPr>
          <p:spPr bwMode="auto">
            <a:xfrm>
              <a:off x="5014" y="2408"/>
              <a:ext cx="388" cy="180"/>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China</a:t>
              </a:r>
            </a:p>
            <a:p>
              <a:pPr marL="76200" lvl="1" indent="-74613" defTabSz="895350" eaLnBrk="0" hangingPunct="0">
                <a:buClr>
                  <a:schemeClr val="tx1"/>
                </a:buClr>
                <a:buSzPct val="125000"/>
                <a:buFontTx/>
                <a:buChar char="•"/>
              </a:pPr>
              <a:r>
                <a:rPr lang="en-US" sz="800" i="1"/>
                <a:t>1 Highway</a:t>
              </a:r>
            </a:p>
          </p:txBody>
        </p:sp>
        <p:sp>
          <p:nvSpPr>
            <p:cNvPr id="22900" name="Rectangle 372"/>
            <p:cNvSpPr>
              <a:spLocks noChangeArrowheads="1"/>
            </p:cNvSpPr>
            <p:nvPr>
              <p:custDataLst>
                <p:tags r:id="rId344"/>
              </p:custDataLst>
            </p:nvPr>
          </p:nvSpPr>
          <p:spPr bwMode="auto">
            <a:xfrm>
              <a:off x="5180" y="2161"/>
              <a:ext cx="386" cy="180"/>
            </a:xfrm>
            <a:prstGeom prst="rect">
              <a:avLst/>
            </a:prstGeom>
            <a:solidFill>
              <a:schemeClr val="bg1">
                <a:alpha val="54901"/>
              </a:schemeClr>
            </a:solidFill>
            <a:ln w="12700">
              <a:solidFill>
                <a:srgbClr val="808080"/>
              </a:solidFill>
              <a:miter lim="800000"/>
              <a:headEnd/>
              <a:tailEnd/>
            </a:ln>
          </p:spPr>
          <p:txBody>
            <a:bodyPr lIns="36000" tIns="36000" rIns="36000" bIns="36000" anchor="ctr"/>
            <a:lstStyle/>
            <a:p>
              <a:pPr defTabSz="895350" eaLnBrk="0" hangingPunct="0">
                <a:buClr>
                  <a:schemeClr val="tx2"/>
                </a:buClr>
              </a:pPr>
              <a:r>
                <a:rPr lang="en-US" sz="800"/>
                <a:t>Russia</a:t>
              </a:r>
            </a:p>
            <a:p>
              <a:pPr marL="76200" lvl="1" indent="-74613" defTabSz="895350" eaLnBrk="0" hangingPunct="0">
                <a:buClr>
                  <a:schemeClr val="tx1"/>
                </a:buClr>
                <a:buSzPct val="125000"/>
                <a:buFontTx/>
                <a:buChar char="•"/>
              </a:pPr>
              <a:r>
                <a:rPr lang="en-US" sz="800" i="1"/>
                <a:t>1 Highway</a:t>
              </a:r>
            </a:p>
          </p:txBody>
        </p:sp>
        <p:sp>
          <p:nvSpPr>
            <p:cNvPr id="22901" name="Freeform 373"/>
            <p:cNvSpPr>
              <a:spLocks/>
            </p:cNvSpPr>
            <p:nvPr/>
          </p:nvSpPr>
          <p:spPr bwMode="auto">
            <a:xfrm>
              <a:off x="4746" y="2376"/>
              <a:ext cx="266" cy="74"/>
            </a:xfrm>
            <a:custGeom>
              <a:avLst/>
              <a:gdLst>
                <a:gd name="T0" fmla="*/ 363 w 363"/>
                <a:gd name="T1" fmla="*/ 102 h 102"/>
                <a:gd name="T2" fmla="*/ 208 w 363"/>
                <a:gd name="T3" fmla="*/ 102 h 102"/>
                <a:gd name="T4" fmla="*/ 0 w 363"/>
                <a:gd name="T5" fmla="*/ 0 h 102"/>
                <a:gd name="T6" fmla="*/ 0 60000 65536"/>
                <a:gd name="T7" fmla="*/ 0 60000 65536"/>
                <a:gd name="T8" fmla="*/ 0 60000 65536"/>
                <a:gd name="T9" fmla="*/ 0 w 363"/>
                <a:gd name="T10" fmla="*/ 0 h 102"/>
                <a:gd name="T11" fmla="*/ 363 w 363"/>
                <a:gd name="T12" fmla="*/ 102 h 102"/>
              </a:gdLst>
              <a:ahLst/>
              <a:cxnLst>
                <a:cxn ang="T6">
                  <a:pos x="T0" y="T1"/>
                </a:cxn>
                <a:cxn ang="T7">
                  <a:pos x="T2" y="T3"/>
                </a:cxn>
                <a:cxn ang="T8">
                  <a:pos x="T4" y="T5"/>
                </a:cxn>
              </a:cxnLst>
              <a:rect l="T9" t="T10" r="T11" b="T12"/>
              <a:pathLst>
                <a:path w="363" h="102">
                  <a:moveTo>
                    <a:pt x="363" y="102"/>
                  </a:moveTo>
                  <a:lnTo>
                    <a:pt x="208" y="102"/>
                  </a:lnTo>
                  <a:lnTo>
                    <a:pt x="0" y="0"/>
                  </a:lnTo>
                </a:path>
              </a:pathLst>
            </a:custGeom>
            <a:noFill/>
            <a:ln w="12700" cap="flat" cmpd="sng">
              <a:solidFill>
                <a:srgbClr val="808080"/>
              </a:solidFill>
              <a:prstDash val="solid"/>
              <a:round/>
              <a:headEnd type="none" w="med" len="med"/>
              <a:tailEnd type="oval" w="sm" len="sm"/>
            </a:ln>
          </p:spPr>
          <p:txBody>
            <a:bodyPr/>
            <a:lstStyle/>
            <a:p>
              <a:endParaRPr lang="es-ES"/>
            </a:p>
          </p:txBody>
        </p:sp>
        <p:sp>
          <p:nvSpPr>
            <p:cNvPr id="22902" name="Freeform 374"/>
            <p:cNvSpPr>
              <a:spLocks/>
            </p:cNvSpPr>
            <p:nvPr/>
          </p:nvSpPr>
          <p:spPr bwMode="auto">
            <a:xfrm>
              <a:off x="4707" y="1827"/>
              <a:ext cx="467" cy="428"/>
            </a:xfrm>
            <a:custGeom>
              <a:avLst/>
              <a:gdLst>
                <a:gd name="T0" fmla="*/ 363 w 363"/>
                <a:gd name="T1" fmla="*/ 102 h 102"/>
                <a:gd name="T2" fmla="*/ 208 w 363"/>
                <a:gd name="T3" fmla="*/ 102 h 102"/>
                <a:gd name="T4" fmla="*/ 0 w 363"/>
                <a:gd name="T5" fmla="*/ 0 h 102"/>
                <a:gd name="T6" fmla="*/ 0 60000 65536"/>
                <a:gd name="T7" fmla="*/ 0 60000 65536"/>
                <a:gd name="T8" fmla="*/ 0 60000 65536"/>
                <a:gd name="T9" fmla="*/ 0 w 363"/>
                <a:gd name="T10" fmla="*/ 0 h 102"/>
                <a:gd name="T11" fmla="*/ 363 w 363"/>
                <a:gd name="T12" fmla="*/ 102 h 102"/>
              </a:gdLst>
              <a:ahLst/>
              <a:cxnLst>
                <a:cxn ang="T6">
                  <a:pos x="T0" y="T1"/>
                </a:cxn>
                <a:cxn ang="T7">
                  <a:pos x="T2" y="T3"/>
                </a:cxn>
                <a:cxn ang="T8">
                  <a:pos x="T4" y="T5"/>
                </a:cxn>
              </a:cxnLst>
              <a:rect l="T9" t="T10" r="T11" b="T12"/>
              <a:pathLst>
                <a:path w="363" h="102">
                  <a:moveTo>
                    <a:pt x="363" y="102"/>
                  </a:moveTo>
                  <a:lnTo>
                    <a:pt x="208" y="102"/>
                  </a:lnTo>
                  <a:lnTo>
                    <a:pt x="0" y="0"/>
                  </a:lnTo>
                </a:path>
              </a:pathLst>
            </a:custGeom>
            <a:noFill/>
            <a:ln w="12700" cap="flat" cmpd="sng">
              <a:solidFill>
                <a:srgbClr val="808080"/>
              </a:solidFill>
              <a:prstDash val="solid"/>
              <a:round/>
              <a:headEnd type="none" w="med" len="med"/>
              <a:tailEnd type="oval" w="sm" len="sm"/>
            </a:ln>
          </p:spPr>
          <p:txBody>
            <a:bodyPr/>
            <a:lstStyle/>
            <a:p>
              <a:endParaRPr lang="es-ES"/>
            </a:p>
          </p:txBody>
        </p:sp>
      </p:grpSp>
      <p:sp>
        <p:nvSpPr>
          <p:cNvPr id="375" name="374 CuadroTexto"/>
          <p:cNvSpPr txBox="1"/>
          <p:nvPr/>
        </p:nvSpPr>
        <p:spPr>
          <a:xfrm>
            <a:off x="3522091" y="143836"/>
            <a:ext cx="5586413" cy="461665"/>
          </a:xfrm>
          <a:prstGeom prst="rect">
            <a:avLst/>
          </a:prstGeom>
          <a:noFill/>
        </p:spPr>
        <p:txBody>
          <a:bodyPr wrap="square" rtlCol="0">
            <a:spAutoFit/>
          </a:bodyPr>
          <a:lstStyle/>
          <a:p>
            <a:pPr algn="r"/>
            <a:r>
              <a:rPr lang="en-US" b="1" dirty="0" smtClean="0">
                <a:solidFill>
                  <a:schemeClr val="bg1"/>
                </a:solidFill>
                <a:latin typeface="+mj-lt"/>
              </a:rPr>
              <a:t>A </a:t>
            </a:r>
            <a:r>
              <a:rPr lang="en-US" b="1" dirty="0" smtClean="0">
                <a:solidFill>
                  <a:schemeClr val="bg1"/>
                </a:solidFill>
                <a:latin typeface="+mj-lt"/>
              </a:rPr>
              <a:t>global PPP </a:t>
            </a:r>
            <a:r>
              <a:rPr lang="en-US" b="1" dirty="0" smtClean="0">
                <a:solidFill>
                  <a:schemeClr val="bg1"/>
                </a:solidFill>
                <a:latin typeface="+mj-lt"/>
              </a:rPr>
              <a:t>leader</a:t>
            </a:r>
            <a:endParaRPr lang="es-ES" b="1" dirty="0">
              <a:solidFill>
                <a:schemeClr val="bg1"/>
              </a:solidFill>
              <a:latin typeface="+mj-lt"/>
            </a:endParaRPr>
          </a:p>
        </p:txBody>
      </p:sp>
      <p:sp>
        <p:nvSpPr>
          <p:cNvPr id="380" name="Text Box 26"/>
          <p:cNvSpPr txBox="1">
            <a:spLocks noChangeArrowheads="1"/>
          </p:cNvSpPr>
          <p:nvPr/>
        </p:nvSpPr>
        <p:spPr bwMode="auto">
          <a:xfrm>
            <a:off x="8658225" y="6640496"/>
            <a:ext cx="260350" cy="138499"/>
          </a:xfrm>
          <a:prstGeom prst="rect">
            <a:avLst/>
          </a:prstGeom>
          <a:noFill/>
          <a:ln w="9525">
            <a:noFill/>
            <a:miter lim="800000"/>
            <a:headEnd/>
            <a:tailEnd/>
          </a:ln>
        </p:spPr>
        <p:txBody>
          <a:bodyPr wrap="square" lIns="0" tIns="0" rIns="0" bIns="0">
            <a:spAutoFit/>
          </a:bodyPr>
          <a:lstStyle/>
          <a:p>
            <a:pPr eaLnBrk="0" hangingPunct="0">
              <a:spcBef>
                <a:spcPct val="50000"/>
              </a:spcBef>
            </a:pPr>
            <a:r>
              <a:rPr lang="en-US" sz="900" dirty="0" smtClean="0">
                <a:solidFill>
                  <a:srgbClr val="003F87"/>
                </a:solidFill>
                <a:ea typeface="ＭＳ Ｐゴシック"/>
                <a:cs typeface="ＭＳ Ｐゴシック"/>
              </a:rPr>
              <a:t>7</a:t>
            </a:r>
            <a:endParaRPr lang="en-US" sz="900" dirty="0">
              <a:ea typeface="ＭＳ Ｐゴシック"/>
              <a:cs typeface="ＭＳ Ｐゴシック"/>
            </a:endParaRPr>
          </a:p>
        </p:txBody>
      </p:sp>
      <p:sp>
        <p:nvSpPr>
          <p:cNvPr id="381" name="Text Box 8"/>
          <p:cNvSpPr txBox="1">
            <a:spLocks noChangeArrowheads="1"/>
          </p:cNvSpPr>
          <p:nvPr/>
        </p:nvSpPr>
        <p:spPr bwMode="auto">
          <a:xfrm>
            <a:off x="1216025" y="454025"/>
            <a:ext cx="937757" cy="123111"/>
          </a:xfrm>
          <a:prstGeom prst="rect">
            <a:avLst/>
          </a:prstGeom>
          <a:noFill/>
          <a:ln w="9525">
            <a:noFill/>
            <a:miter lim="800000"/>
            <a:headEnd/>
            <a:tailEnd/>
          </a:ln>
        </p:spPr>
        <p:txBody>
          <a:bodyPr wrap="none" lIns="0" tIns="0" rIns="0" bIns="0">
            <a:spAutoFit/>
          </a:bodyPr>
          <a:lstStyle/>
          <a:p>
            <a:pPr eaLnBrk="0" hangingPunct="0"/>
            <a:r>
              <a:rPr lang="en-US" sz="800" i="1" dirty="0" smtClean="0">
                <a:solidFill>
                  <a:schemeClr val="bg1"/>
                </a:solidFill>
                <a:ea typeface="ＭＳ Ｐゴシック"/>
                <a:cs typeface="ＭＳ Ｐゴシック"/>
              </a:rPr>
              <a:t>Services for Citizens</a:t>
            </a:r>
            <a:endParaRPr lang="en-US" sz="800" i="1" dirty="0">
              <a:solidFill>
                <a:schemeClr val="bg1"/>
              </a:solidFill>
              <a:ea typeface="ＭＳ Ｐゴシック"/>
              <a:cs typeface="ＭＳ Ｐゴシック"/>
            </a:endParaRPr>
          </a:p>
        </p:txBody>
      </p:sp>
      <p:sp>
        <p:nvSpPr>
          <p:cNvPr id="374" name="Text Box 5"/>
          <p:cNvSpPr txBox="1">
            <a:spLocks noChangeArrowheads="1"/>
          </p:cNvSpPr>
          <p:nvPr/>
        </p:nvSpPr>
        <p:spPr bwMode="auto">
          <a:xfrm>
            <a:off x="535697" y="749272"/>
            <a:ext cx="8283575" cy="532453"/>
          </a:xfrm>
          <a:prstGeom prst="rect">
            <a:avLst/>
          </a:prstGeom>
          <a:noFill/>
          <a:ln w="9525" algn="ctr">
            <a:noFill/>
            <a:miter lim="800000"/>
            <a:headEnd/>
            <a:tailEnd/>
          </a:ln>
        </p:spPr>
        <p:txBody>
          <a:bodyPr>
            <a:spAutoFit/>
          </a:bodyPr>
          <a:lstStyle/>
          <a:p>
            <a:pPr marL="269875" indent="-269875">
              <a:lnSpc>
                <a:spcPct val="110000"/>
              </a:lnSpc>
              <a:spcBef>
                <a:spcPct val="50000"/>
              </a:spcBef>
              <a:spcAft>
                <a:spcPct val="20000"/>
              </a:spcAft>
              <a:buClr>
                <a:srgbClr val="003F87"/>
              </a:buClr>
              <a:buFont typeface="Wingdings" pitchFamily="2" charset="2"/>
              <a:buChar char="§"/>
              <a:tabLst>
                <a:tab pos="93663" algn="l"/>
              </a:tabLst>
            </a:pPr>
            <a:r>
              <a:rPr lang="en-US" sz="1300" b="1" dirty="0" smtClean="0">
                <a:solidFill>
                  <a:srgbClr val="17732F"/>
                </a:solidFill>
              </a:rPr>
              <a:t>Leader in PPP development worldwide, including  +400 water concessions and 45 Transportation concessions in 20 countries</a:t>
            </a:r>
            <a:endParaRPr lang="en-US" sz="1300" b="1" dirty="0">
              <a:solidFill>
                <a:srgbClr val="17732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Text Placeholder 5"/>
          <p:cNvSpPr>
            <a:spLocks noGrp="1"/>
          </p:cNvSpPr>
          <p:nvPr>
            <p:ph type="body" sz="quarter" idx="10"/>
          </p:nvPr>
        </p:nvSpPr>
        <p:spPr>
          <a:xfrm>
            <a:off x="448056" y="898543"/>
            <a:ext cx="8229600" cy="784830"/>
          </a:xfrm>
        </p:spPr>
        <p:txBody>
          <a:bodyPr wrap="square" lIns="0" rIns="0">
            <a:spAutoFit/>
          </a:bodyPr>
          <a:lstStyle/>
          <a:p>
            <a:pPr algn="just"/>
            <a:r>
              <a:rPr lang="en-US" sz="1500" dirty="0" smtClean="0">
                <a:solidFill>
                  <a:srgbClr val="007A3D"/>
                </a:solidFill>
              </a:rPr>
              <a:t>On March 2013 FCC launched its current Strategic Plan focusing on its core businesses to increase their cash generation capacity, reduce debt and align it with cash generation through several initiatives:</a:t>
            </a:r>
            <a:endParaRPr lang="en-US" sz="1500" dirty="0">
              <a:solidFill>
                <a:srgbClr val="007A3D"/>
              </a:solidFill>
            </a:endParaRPr>
          </a:p>
        </p:txBody>
      </p:sp>
      <p:sp>
        <p:nvSpPr>
          <p:cNvPr id="51" name="TextBox 50"/>
          <p:cNvSpPr txBox="1"/>
          <p:nvPr/>
        </p:nvSpPr>
        <p:spPr>
          <a:xfrm>
            <a:off x="967920" y="1795238"/>
            <a:ext cx="7920000" cy="643766"/>
          </a:xfrm>
          <a:prstGeom prst="rect">
            <a:avLst/>
          </a:prstGeom>
          <a:noFill/>
        </p:spPr>
        <p:txBody>
          <a:bodyPr wrap="square" rtlCol="0">
            <a:spAutoFit/>
          </a:bodyPr>
          <a:lstStyle/>
          <a:p>
            <a:pPr algn="just" defTabSz="879475" fontAlgn="auto">
              <a:lnSpc>
                <a:spcPts val="2000"/>
              </a:lnSpc>
              <a:spcBef>
                <a:spcPts val="300"/>
              </a:spcBef>
              <a:spcAft>
                <a:spcPts val="0"/>
              </a:spcAft>
            </a:pPr>
            <a:r>
              <a:rPr lang="en-US" sz="1500" b="1" dirty="0" smtClean="0">
                <a:solidFill>
                  <a:srgbClr val="003F87"/>
                </a:solidFill>
                <a:latin typeface="Arial"/>
                <a:ea typeface="+mn-ea"/>
                <a:cs typeface="+mn-cs"/>
              </a:rPr>
              <a:t>Asset divestments</a:t>
            </a:r>
          </a:p>
          <a:p>
            <a:pPr marL="171450" indent="-171450" algn="just" defTabSz="879475" fontAlgn="auto">
              <a:lnSpc>
                <a:spcPts val="2000"/>
              </a:lnSpc>
              <a:spcBef>
                <a:spcPts val="300"/>
              </a:spcBef>
              <a:spcAft>
                <a:spcPts val="300"/>
              </a:spcAft>
              <a:buFont typeface="Arial" pitchFamily="34" charset="0"/>
              <a:buChar char="•"/>
            </a:pPr>
            <a:r>
              <a:rPr lang="en-US" sz="1200" dirty="0" smtClean="0">
                <a:solidFill>
                  <a:srgbClr val="003F87"/>
                </a:solidFill>
                <a:latin typeface="Arial"/>
                <a:ea typeface="+mn-ea"/>
                <a:cs typeface="+mn-cs"/>
              </a:rPr>
              <a:t>Implementing a € 2.2 </a:t>
            </a:r>
            <a:r>
              <a:rPr lang="en-US" sz="1200" dirty="0" err="1" smtClean="0">
                <a:solidFill>
                  <a:srgbClr val="003F87"/>
                </a:solidFill>
                <a:latin typeface="Arial"/>
                <a:ea typeface="+mn-ea"/>
                <a:cs typeface="+mn-cs"/>
              </a:rPr>
              <a:t>Bn</a:t>
            </a:r>
            <a:r>
              <a:rPr lang="en-US" sz="1200" dirty="0" smtClean="0">
                <a:solidFill>
                  <a:srgbClr val="003F87"/>
                </a:solidFill>
                <a:latin typeface="Arial"/>
                <a:ea typeface="+mn-ea"/>
                <a:cs typeface="+mn-cs"/>
              </a:rPr>
              <a:t> non-strategic asset divestment </a:t>
            </a:r>
            <a:r>
              <a:rPr lang="en-US" sz="1200" dirty="0" smtClean="0">
                <a:solidFill>
                  <a:srgbClr val="003F87"/>
                </a:solidFill>
                <a:latin typeface="Arial"/>
                <a:ea typeface="+mn-ea"/>
                <a:cs typeface="+mn-cs"/>
              </a:rPr>
              <a:t>program – 70% executed</a:t>
            </a:r>
            <a:endParaRPr lang="en-US" sz="1200" b="1" baseline="30000" dirty="0">
              <a:solidFill>
                <a:srgbClr val="003F87"/>
              </a:solidFill>
              <a:latin typeface="Arial"/>
              <a:ea typeface="+mn-ea"/>
              <a:cs typeface="+mn-cs"/>
            </a:endParaRPr>
          </a:p>
        </p:txBody>
      </p:sp>
      <p:sp>
        <p:nvSpPr>
          <p:cNvPr id="52" name="TextBox 51"/>
          <p:cNvSpPr txBox="1"/>
          <p:nvPr/>
        </p:nvSpPr>
        <p:spPr>
          <a:xfrm>
            <a:off x="967920" y="5320857"/>
            <a:ext cx="7920000" cy="846386"/>
          </a:xfrm>
          <a:prstGeom prst="rect">
            <a:avLst/>
          </a:prstGeom>
          <a:noFill/>
        </p:spPr>
        <p:txBody>
          <a:bodyPr wrap="square" rtlCol="0">
            <a:spAutoFit/>
          </a:bodyPr>
          <a:lstStyle/>
          <a:p>
            <a:pPr fontAlgn="auto">
              <a:spcBef>
                <a:spcPts val="300"/>
              </a:spcBef>
              <a:spcAft>
                <a:spcPts val="300"/>
              </a:spcAft>
            </a:pPr>
            <a:r>
              <a:rPr lang="en-US" sz="1500" b="1" dirty="0" smtClean="0">
                <a:solidFill>
                  <a:srgbClr val="003F87"/>
                </a:solidFill>
                <a:latin typeface="Arial"/>
                <a:ea typeface="+mn-ea"/>
                <a:cs typeface="+mn-cs"/>
              </a:rPr>
              <a:t>Infrastructure business </a:t>
            </a:r>
            <a:r>
              <a:rPr lang="en-US" sz="1500" b="1" dirty="0" smtClean="0">
                <a:solidFill>
                  <a:srgbClr val="003F87"/>
                </a:solidFill>
                <a:latin typeface="Arial"/>
                <a:ea typeface="+mn-ea"/>
                <a:cs typeface="+mn-cs"/>
              </a:rPr>
              <a:t>focusing</a:t>
            </a:r>
            <a:endParaRPr lang="en-US" sz="1500" b="1" dirty="0" smtClean="0">
              <a:solidFill>
                <a:srgbClr val="003F87"/>
              </a:solidFill>
              <a:latin typeface="Arial"/>
              <a:ea typeface="+mn-ea"/>
              <a:cs typeface="+mn-cs"/>
            </a:endParaRPr>
          </a:p>
          <a:p>
            <a:pPr marL="171450" indent="-171450" algn="just" defTabSz="8794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Profitability </a:t>
            </a:r>
            <a:r>
              <a:rPr lang="en-US" sz="1200" dirty="0" smtClean="0">
                <a:solidFill>
                  <a:srgbClr val="003F87"/>
                </a:solidFill>
                <a:latin typeface="Arial"/>
                <a:ea typeface="+mn-ea"/>
                <a:cs typeface="+mn-cs"/>
              </a:rPr>
              <a:t>boost in International Construction, focusing activity in selective projects and geographies</a:t>
            </a:r>
          </a:p>
          <a:p>
            <a:pPr marL="171450" indent="-171450" algn="just" defTabSz="879475"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Development of a comprehensive optimization program in U.S. Cement operations</a:t>
            </a:r>
            <a:endParaRPr lang="en-US" sz="1200" dirty="0">
              <a:solidFill>
                <a:srgbClr val="003F87"/>
              </a:solidFill>
              <a:latin typeface="Arial"/>
              <a:ea typeface="+mn-ea"/>
              <a:cs typeface="+mn-cs"/>
            </a:endParaRPr>
          </a:p>
        </p:txBody>
      </p:sp>
      <p:sp>
        <p:nvSpPr>
          <p:cNvPr id="54" name="TextBox 53"/>
          <p:cNvSpPr txBox="1"/>
          <p:nvPr/>
        </p:nvSpPr>
        <p:spPr>
          <a:xfrm>
            <a:off x="981024" y="4097651"/>
            <a:ext cx="7999200" cy="1107996"/>
          </a:xfrm>
          <a:prstGeom prst="rect">
            <a:avLst/>
          </a:prstGeom>
          <a:noFill/>
        </p:spPr>
        <p:txBody>
          <a:bodyPr wrap="square" rtlCol="0">
            <a:spAutoFit/>
          </a:bodyPr>
          <a:lstStyle/>
          <a:p>
            <a:pPr fontAlgn="auto">
              <a:spcBef>
                <a:spcPts val="300"/>
              </a:spcBef>
              <a:spcAft>
                <a:spcPts val="300"/>
              </a:spcAft>
            </a:pPr>
            <a:r>
              <a:rPr lang="en-US" sz="1500" b="1" dirty="0" smtClean="0">
                <a:solidFill>
                  <a:srgbClr val="003F87"/>
                </a:solidFill>
                <a:latin typeface="Arial"/>
                <a:ea typeface="+mn-ea"/>
                <a:cs typeface="+mn-cs"/>
              </a:rPr>
              <a:t>Reinforcing leadership in Environmental Services and Water</a:t>
            </a:r>
          </a:p>
          <a:p>
            <a:pPr marL="171450" indent="-171450"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Strengthening leadership in Spanish Environmental Services and</a:t>
            </a:r>
            <a:r>
              <a:rPr lang="en-US" sz="1200" i="1" dirty="0" smtClean="0">
                <a:solidFill>
                  <a:srgbClr val="003F87"/>
                </a:solidFill>
                <a:latin typeface="Arial"/>
                <a:ea typeface="+mn-ea"/>
                <a:cs typeface="+mn-cs"/>
              </a:rPr>
              <a:t> </a:t>
            </a:r>
            <a:r>
              <a:rPr lang="en-US" sz="1200" dirty="0" smtClean="0">
                <a:solidFill>
                  <a:srgbClr val="003F87"/>
                </a:solidFill>
                <a:latin typeface="Arial"/>
                <a:ea typeface="+mn-ea"/>
                <a:cs typeface="+mn-cs"/>
              </a:rPr>
              <a:t>ASA (waste management in Central Europe)</a:t>
            </a:r>
          </a:p>
          <a:p>
            <a:pPr marL="171450" indent="-171450"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Repositioning of UK business to waste management and treatment activities</a:t>
            </a:r>
          </a:p>
          <a:p>
            <a:pPr marL="171450" indent="-171450" fontAlgn="auto">
              <a:spcBef>
                <a:spcPts val="300"/>
              </a:spcBef>
              <a:spcAft>
                <a:spcPts val="300"/>
              </a:spcAft>
              <a:buFont typeface="Arial" pitchFamily="34" charset="0"/>
              <a:buChar char="•"/>
            </a:pPr>
            <a:r>
              <a:rPr lang="en-US" sz="1200" dirty="0" smtClean="0">
                <a:solidFill>
                  <a:srgbClr val="003F87"/>
                </a:solidFill>
                <a:latin typeface="Arial"/>
                <a:ea typeface="+mn-ea"/>
                <a:cs typeface="+mn-cs"/>
              </a:rPr>
              <a:t>Reinforcement of Water leadership in Spain and fostering organic international growth</a:t>
            </a:r>
            <a:endParaRPr lang="en-US" sz="1500" b="1" dirty="0">
              <a:solidFill>
                <a:srgbClr val="003F87"/>
              </a:solidFill>
              <a:latin typeface="Arial"/>
              <a:ea typeface="+mn-ea"/>
              <a:cs typeface="+mn-cs"/>
            </a:endParaRPr>
          </a:p>
        </p:txBody>
      </p:sp>
      <p:sp>
        <p:nvSpPr>
          <p:cNvPr id="55" name="TextBox 54"/>
          <p:cNvSpPr txBox="1"/>
          <p:nvPr/>
        </p:nvSpPr>
        <p:spPr>
          <a:xfrm>
            <a:off x="967921" y="2566640"/>
            <a:ext cx="7920000" cy="618118"/>
          </a:xfrm>
          <a:prstGeom prst="rect">
            <a:avLst/>
          </a:prstGeom>
          <a:noFill/>
        </p:spPr>
        <p:txBody>
          <a:bodyPr wrap="square" rtlCol="0">
            <a:spAutoFit/>
          </a:bodyPr>
          <a:lstStyle/>
          <a:p>
            <a:pPr fontAlgn="auto">
              <a:spcBef>
                <a:spcPts val="300"/>
              </a:spcBef>
              <a:spcAft>
                <a:spcPts val="0"/>
              </a:spcAft>
            </a:pPr>
            <a:r>
              <a:rPr lang="en-US" sz="1500" b="1" dirty="0" smtClean="0">
                <a:solidFill>
                  <a:srgbClr val="003F87"/>
                </a:solidFill>
                <a:latin typeface="Arial"/>
                <a:ea typeface="+mn-ea"/>
                <a:cs typeface="+mn-cs"/>
              </a:rPr>
              <a:t>Efficiency Program</a:t>
            </a:r>
          </a:p>
          <a:p>
            <a:pPr marL="171450" indent="-171450" algn="just" defTabSz="879475" fontAlgn="auto">
              <a:lnSpc>
                <a:spcPts val="2000"/>
              </a:lnSpc>
              <a:spcBef>
                <a:spcPts val="300"/>
              </a:spcBef>
              <a:spcAft>
                <a:spcPts val="300"/>
              </a:spcAft>
              <a:buFont typeface="Arial" pitchFamily="34" charset="0"/>
              <a:buChar char="•"/>
            </a:pPr>
            <a:r>
              <a:rPr lang="en-US" sz="1200" dirty="0" smtClean="0">
                <a:solidFill>
                  <a:srgbClr val="003F87"/>
                </a:solidFill>
                <a:latin typeface="Arial"/>
                <a:ea typeface="+mn-ea"/>
                <a:cs typeface="+mn-cs"/>
              </a:rPr>
              <a:t>Overhead cost reduction in all areas, at both corporate and operational </a:t>
            </a:r>
            <a:r>
              <a:rPr lang="en-US" sz="1200" dirty="0" smtClean="0">
                <a:solidFill>
                  <a:srgbClr val="003F87"/>
                </a:solidFill>
                <a:latin typeface="Arial"/>
                <a:ea typeface="+mn-ea"/>
                <a:cs typeface="+mn-cs"/>
              </a:rPr>
              <a:t>levels – To be concluded in 2014</a:t>
            </a:r>
            <a:endParaRPr lang="en-US" sz="1500" b="1" dirty="0" smtClean="0">
              <a:solidFill>
                <a:srgbClr val="003F87"/>
              </a:solidFill>
              <a:latin typeface="Arial"/>
              <a:ea typeface="+mn-ea"/>
              <a:cs typeface="+mn-cs"/>
            </a:endParaRPr>
          </a:p>
        </p:txBody>
      </p:sp>
      <p:cxnSp>
        <p:nvCxnSpPr>
          <p:cNvPr id="6" name="Straight Connector 5"/>
          <p:cNvCxnSpPr/>
          <p:nvPr/>
        </p:nvCxnSpPr>
        <p:spPr>
          <a:xfrm>
            <a:off x="437878" y="2487070"/>
            <a:ext cx="8280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37878" y="4042095"/>
            <a:ext cx="8280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7878" y="5297267"/>
            <a:ext cx="8280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Box 52"/>
          <p:cNvSpPr txBox="1"/>
          <p:nvPr/>
        </p:nvSpPr>
        <p:spPr>
          <a:xfrm>
            <a:off x="956544" y="3401556"/>
            <a:ext cx="7920000" cy="546303"/>
          </a:xfrm>
          <a:prstGeom prst="rect">
            <a:avLst/>
          </a:prstGeom>
          <a:noFill/>
        </p:spPr>
        <p:txBody>
          <a:bodyPr wrap="square" rtlCol="0">
            <a:spAutoFit/>
          </a:bodyPr>
          <a:lstStyle/>
          <a:p>
            <a:pPr fontAlgn="auto">
              <a:spcBef>
                <a:spcPts val="300"/>
              </a:spcBef>
              <a:spcAft>
                <a:spcPts val="0"/>
              </a:spcAft>
            </a:pPr>
            <a:r>
              <a:rPr lang="en-US" sz="1500" b="1" dirty="0" smtClean="0">
                <a:solidFill>
                  <a:srgbClr val="003F87"/>
                </a:solidFill>
                <a:latin typeface="Arial"/>
                <a:ea typeface="+mn-ea"/>
                <a:cs typeface="+mn-cs"/>
              </a:rPr>
              <a:t>Refinancing Plan</a:t>
            </a:r>
          </a:p>
          <a:p>
            <a:pPr fontAlgn="auto">
              <a:spcBef>
                <a:spcPts val="300"/>
              </a:spcBef>
              <a:spcAft>
                <a:spcPts val="0"/>
              </a:spcAft>
              <a:buFont typeface="Arial" pitchFamily="34" charset="0"/>
              <a:buChar char="•"/>
            </a:pPr>
            <a:r>
              <a:rPr lang="en-US" sz="1200" dirty="0" smtClean="0">
                <a:solidFill>
                  <a:srgbClr val="003F87"/>
                </a:solidFill>
                <a:latin typeface="Arial"/>
                <a:ea typeface="+mn-ea"/>
                <a:cs typeface="+mn-cs"/>
              </a:rPr>
              <a:t> Long term and comprehensive financing solution, aligned with strategic </a:t>
            </a:r>
            <a:r>
              <a:rPr lang="en-US" sz="1200" dirty="0" smtClean="0">
                <a:solidFill>
                  <a:srgbClr val="003F87"/>
                </a:solidFill>
                <a:latin typeface="Arial"/>
                <a:ea typeface="+mn-ea"/>
                <a:cs typeface="+mn-cs"/>
              </a:rPr>
              <a:t>objectives - Concluded</a:t>
            </a:r>
            <a:endParaRPr lang="en-US" sz="1200" dirty="0" smtClean="0">
              <a:solidFill>
                <a:srgbClr val="003F87"/>
              </a:solidFill>
              <a:latin typeface="Arial"/>
              <a:ea typeface="+mn-ea"/>
              <a:cs typeface="+mn-cs"/>
            </a:endParaRPr>
          </a:p>
        </p:txBody>
      </p:sp>
      <p:cxnSp>
        <p:nvCxnSpPr>
          <p:cNvPr id="26" name="Straight Connector 5"/>
          <p:cNvCxnSpPr/>
          <p:nvPr/>
        </p:nvCxnSpPr>
        <p:spPr>
          <a:xfrm>
            <a:off x="467446" y="3239982"/>
            <a:ext cx="8280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Grp="1" noChangeArrowheads="1"/>
          </p:cNvSpPr>
          <p:nvPr>
            <p:ph type="sldNum" sz="quarter" idx="12"/>
          </p:nvPr>
        </p:nvSpPr>
        <p:spPr>
          <a:xfrm>
            <a:off x="7061200" y="6573838"/>
            <a:ext cx="1905000" cy="153888"/>
          </a:xfrm>
        </p:spPr>
        <p:txBody>
          <a:bodyPr/>
          <a:lstStyle/>
          <a:p>
            <a:pPr>
              <a:defRPr/>
            </a:pPr>
            <a:fld id="{8394EB68-7EAC-4409-83C5-3BF12EC1CBF5}" type="slidenum">
              <a:rPr lang="es-ES_tradnl" sz="1000" smtClean="0">
                <a:latin typeface="Arial" charset="0"/>
                <a:ea typeface="ＭＳ Ｐゴシック" charset="-128"/>
              </a:rPr>
              <a:pPr>
                <a:defRPr/>
              </a:pPr>
              <a:t>8</a:t>
            </a:fld>
            <a:endParaRPr lang="es-ES_tradnl" sz="1000" dirty="0" smtClean="0">
              <a:latin typeface="Arial" charset="0"/>
              <a:ea typeface="ＭＳ Ｐゴシック" charset="-128"/>
            </a:endParaRPr>
          </a:p>
        </p:txBody>
      </p:sp>
      <p:sp>
        <p:nvSpPr>
          <p:cNvPr id="15" name="Text Box 16"/>
          <p:cNvSpPr txBox="1">
            <a:spLocks noChangeArrowheads="1"/>
          </p:cNvSpPr>
          <p:nvPr/>
        </p:nvSpPr>
        <p:spPr bwMode="auto">
          <a:xfrm>
            <a:off x="1933576" y="177424"/>
            <a:ext cx="6824662" cy="369332"/>
          </a:xfrm>
          <a:prstGeom prst="rect">
            <a:avLst/>
          </a:prstGeom>
          <a:noFill/>
          <a:ln w="9525">
            <a:noFill/>
            <a:miter lim="800000"/>
            <a:headEnd/>
            <a:tailEnd/>
          </a:ln>
        </p:spPr>
        <p:txBody>
          <a:bodyPr lIns="0" tIns="0" rIns="0" bIns="0">
            <a:spAutoFit/>
          </a:bodyPr>
          <a:lstStyle/>
          <a:p>
            <a:pPr algn="r" eaLnBrk="0" hangingPunct="0">
              <a:spcBef>
                <a:spcPct val="50000"/>
              </a:spcBef>
            </a:pPr>
            <a:r>
              <a:rPr lang="en-US" b="1" dirty="0" smtClean="0">
                <a:solidFill>
                  <a:schemeClr val="bg1"/>
                </a:solidFill>
                <a:latin typeface="Arial" pitchFamily="34" charset="0"/>
                <a:cs typeface="Arial" pitchFamily="34" charset="0"/>
              </a:rPr>
              <a:t>Strategic Plan </a:t>
            </a:r>
            <a:r>
              <a:rPr lang="en-US" b="1" dirty="0" smtClean="0">
                <a:solidFill>
                  <a:schemeClr val="bg1"/>
                </a:solidFill>
                <a:latin typeface="Arial" pitchFamily="34" charset="0"/>
                <a:cs typeface="Arial" pitchFamily="34" charset="0"/>
              </a:rPr>
              <a:t>initiatives</a:t>
            </a:r>
            <a:endParaRPr lang="en-US" sz="1800" b="1" dirty="0" smtClean="0">
              <a:solidFill>
                <a:schemeClr val="bg1"/>
              </a:solidFill>
              <a:latin typeface="Arial" pitchFamily="34" charset="0"/>
              <a:cs typeface="Arial" pitchFamily="34" charset="0"/>
            </a:endParaRPr>
          </a:p>
        </p:txBody>
      </p:sp>
      <p:sp>
        <p:nvSpPr>
          <p:cNvPr id="16" name="Text Box 8"/>
          <p:cNvSpPr txBox="1">
            <a:spLocks noChangeArrowheads="1"/>
          </p:cNvSpPr>
          <p:nvPr/>
        </p:nvSpPr>
        <p:spPr bwMode="auto">
          <a:xfrm>
            <a:off x="1216025" y="454025"/>
            <a:ext cx="730250" cy="122238"/>
          </a:xfrm>
          <a:prstGeom prst="rect">
            <a:avLst/>
          </a:prstGeom>
          <a:noFill/>
          <a:ln w="9525">
            <a:noFill/>
            <a:miter lim="800000"/>
            <a:headEnd/>
            <a:tailEnd/>
          </a:ln>
        </p:spPr>
        <p:txBody>
          <a:bodyPr wrap="none" lIns="0" tIns="0" rIns="0" bIns="0">
            <a:spAutoFit/>
          </a:bodyPr>
          <a:lstStyle/>
          <a:p>
            <a:pPr eaLnBrk="0" hangingPunct="0"/>
            <a:r>
              <a:rPr lang="en-US" sz="800" i="1" dirty="0">
                <a:solidFill>
                  <a:schemeClr val="bg1"/>
                </a:solidFill>
              </a:rPr>
              <a:t>Citizen Services</a:t>
            </a:r>
          </a:p>
        </p:txBody>
      </p:sp>
      <p:pic>
        <p:nvPicPr>
          <p:cNvPr id="17" name="Picture 30" descr="FCC blanco"/>
          <p:cNvPicPr>
            <a:picLocks noChangeAspect="1" noChangeArrowheads="1"/>
          </p:cNvPicPr>
          <p:nvPr/>
        </p:nvPicPr>
        <p:blipFill>
          <a:blip r:embed="rId3"/>
          <a:srcRect/>
          <a:stretch>
            <a:fillRect/>
          </a:stretch>
        </p:blipFill>
        <p:spPr bwMode="auto">
          <a:xfrm>
            <a:off x="395288" y="168275"/>
            <a:ext cx="942975" cy="531813"/>
          </a:xfrm>
          <a:prstGeom prst="rect">
            <a:avLst/>
          </a:prstGeom>
          <a:noFill/>
          <a:ln w="9525">
            <a:noFill/>
            <a:miter lim="800000"/>
            <a:headEnd/>
            <a:tailEnd/>
          </a:ln>
        </p:spPr>
      </p:pic>
    </p:spTree>
    <p:extLst>
      <p:ext uri="{BB962C8B-B14F-4D97-AF65-F5344CB8AC3E}">
        <p14:creationId xmlns:p14="http://schemas.microsoft.com/office/powerpoint/2010/main" xmlns="" val="32740695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4"/>
          <p:cNvSpPr>
            <a:spLocks noChangeArrowheads="1"/>
          </p:cNvSpPr>
          <p:nvPr/>
        </p:nvSpPr>
        <p:spPr bwMode="auto">
          <a:xfrm>
            <a:off x="0" y="2290763"/>
            <a:ext cx="9144000" cy="2665412"/>
          </a:xfrm>
          <a:prstGeom prst="rect">
            <a:avLst/>
          </a:prstGeom>
          <a:gradFill rotWithShape="0">
            <a:gsLst>
              <a:gs pos="0">
                <a:srgbClr val="003F87"/>
              </a:gs>
              <a:gs pos="100000">
                <a:srgbClr val="007A3D"/>
              </a:gs>
            </a:gsLst>
            <a:lin ang="0" scaled="1"/>
          </a:gradFill>
          <a:ln w="9525">
            <a:noFill/>
            <a:miter lim="800000"/>
            <a:headEnd/>
            <a:tailEnd/>
          </a:ln>
        </p:spPr>
        <p:txBody>
          <a:bodyPr wrap="none" anchor="ctr"/>
          <a:lstStyle/>
          <a:p>
            <a:pPr eaLnBrk="0" hangingPunct="0"/>
            <a:endParaRPr lang="en-US"/>
          </a:p>
        </p:txBody>
      </p:sp>
      <p:sp>
        <p:nvSpPr>
          <p:cNvPr id="16387" name="Rectangle 6"/>
          <p:cNvSpPr txBox="1">
            <a:spLocks noGrp="1" noChangeArrowheads="1"/>
          </p:cNvSpPr>
          <p:nvPr/>
        </p:nvSpPr>
        <p:spPr bwMode="auto">
          <a:xfrm>
            <a:off x="7061200" y="6573838"/>
            <a:ext cx="1905000" cy="136525"/>
          </a:xfrm>
          <a:prstGeom prst="rect">
            <a:avLst/>
          </a:prstGeom>
          <a:noFill/>
          <a:ln w="9525">
            <a:noFill/>
            <a:miter lim="800000"/>
            <a:headEnd/>
            <a:tailEnd/>
          </a:ln>
        </p:spPr>
        <p:txBody>
          <a:bodyPr lIns="0" tIns="0" rIns="0" bIns="0">
            <a:spAutoFit/>
          </a:bodyPr>
          <a:lstStyle/>
          <a:p>
            <a:pPr algn="r" eaLnBrk="0" hangingPunct="0">
              <a:spcBef>
                <a:spcPct val="50000"/>
              </a:spcBef>
            </a:pPr>
            <a:fld id="{F25E6205-4254-4957-BFEC-11BCC5F84A6B}" type="slidenum">
              <a:rPr lang="en-US" sz="900">
                <a:solidFill>
                  <a:srgbClr val="003F87"/>
                </a:solidFill>
              </a:rPr>
              <a:pPr algn="r" eaLnBrk="0" hangingPunct="0">
                <a:spcBef>
                  <a:spcPct val="50000"/>
                </a:spcBef>
              </a:pPr>
              <a:t>9</a:t>
            </a:fld>
            <a:endParaRPr lang="en-US" sz="900">
              <a:solidFill>
                <a:srgbClr val="003F87"/>
              </a:solidFill>
            </a:endParaRPr>
          </a:p>
        </p:txBody>
      </p:sp>
      <p:pic>
        <p:nvPicPr>
          <p:cNvPr id="16388" name="Picture 6" descr="FCC"/>
          <p:cNvPicPr>
            <a:picLocks noChangeAspect="1" noChangeArrowheads="1"/>
          </p:cNvPicPr>
          <p:nvPr/>
        </p:nvPicPr>
        <p:blipFill>
          <a:blip r:embed="rId3"/>
          <a:srcRect/>
          <a:stretch>
            <a:fillRect/>
          </a:stretch>
        </p:blipFill>
        <p:spPr bwMode="auto">
          <a:xfrm>
            <a:off x="709613" y="368300"/>
            <a:ext cx="1798637" cy="1016000"/>
          </a:xfrm>
          <a:prstGeom prst="rect">
            <a:avLst/>
          </a:prstGeom>
          <a:noFill/>
          <a:ln w="9525">
            <a:noFill/>
            <a:miter lim="800000"/>
            <a:headEnd/>
            <a:tailEnd/>
          </a:ln>
        </p:spPr>
      </p:pic>
      <p:sp>
        <p:nvSpPr>
          <p:cNvPr id="16389" name="Text Box 8"/>
          <p:cNvSpPr txBox="1">
            <a:spLocks noChangeArrowheads="1"/>
          </p:cNvSpPr>
          <p:nvPr/>
        </p:nvSpPr>
        <p:spPr bwMode="auto">
          <a:xfrm>
            <a:off x="1157288" y="1446213"/>
            <a:ext cx="1089025" cy="182562"/>
          </a:xfrm>
          <a:prstGeom prst="rect">
            <a:avLst/>
          </a:prstGeom>
          <a:noFill/>
          <a:ln w="9525">
            <a:noFill/>
            <a:miter lim="800000"/>
            <a:headEnd/>
            <a:tailEnd/>
          </a:ln>
        </p:spPr>
        <p:txBody>
          <a:bodyPr wrap="none" lIns="0" tIns="0" rIns="0" bIns="0">
            <a:spAutoFit/>
          </a:bodyPr>
          <a:lstStyle/>
          <a:p>
            <a:pPr eaLnBrk="0" hangingPunct="0"/>
            <a:r>
              <a:rPr lang="en-US" sz="1200" i="1">
                <a:solidFill>
                  <a:srgbClr val="003F87"/>
                </a:solidFill>
              </a:rPr>
              <a:t>Citizen Services</a:t>
            </a:r>
          </a:p>
        </p:txBody>
      </p:sp>
      <p:sp>
        <p:nvSpPr>
          <p:cNvPr id="16392" name="Rectangle 16"/>
          <p:cNvSpPr>
            <a:spLocks noChangeArrowheads="1"/>
          </p:cNvSpPr>
          <p:nvPr/>
        </p:nvSpPr>
        <p:spPr bwMode="auto">
          <a:xfrm>
            <a:off x="8239125" y="6256338"/>
            <a:ext cx="904875" cy="601662"/>
          </a:xfrm>
          <a:prstGeom prst="rect">
            <a:avLst/>
          </a:prstGeom>
          <a:solidFill>
            <a:srgbClr val="FFFFFF"/>
          </a:solidFill>
          <a:ln w="9525">
            <a:noFill/>
            <a:miter lim="800000"/>
            <a:headEnd/>
            <a:tailEnd/>
          </a:ln>
        </p:spPr>
        <p:txBody>
          <a:bodyPr wrap="none" anchor="ctr"/>
          <a:lstStyle/>
          <a:p>
            <a:endParaRPr lang="en-US"/>
          </a:p>
        </p:txBody>
      </p:sp>
      <p:sp>
        <p:nvSpPr>
          <p:cNvPr id="16395" name="Text Box 14"/>
          <p:cNvSpPr txBox="1">
            <a:spLocks noChangeArrowheads="1"/>
          </p:cNvSpPr>
          <p:nvPr/>
        </p:nvSpPr>
        <p:spPr bwMode="auto">
          <a:xfrm>
            <a:off x="6588125" y="250825"/>
            <a:ext cx="2508250" cy="4664075"/>
          </a:xfrm>
          <a:prstGeom prst="rect">
            <a:avLst/>
          </a:prstGeom>
          <a:noFill/>
          <a:ln w="9525">
            <a:noFill/>
            <a:miter lim="800000"/>
            <a:headEnd/>
            <a:tailEnd/>
          </a:ln>
        </p:spPr>
        <p:txBody>
          <a:bodyPr>
            <a:spAutoFit/>
          </a:bodyPr>
          <a:lstStyle/>
          <a:p>
            <a:pPr>
              <a:spcBef>
                <a:spcPct val="50000"/>
              </a:spcBef>
            </a:pPr>
            <a:r>
              <a:rPr lang="en-GB" sz="30000" b="1" dirty="0" smtClean="0">
                <a:solidFill>
                  <a:srgbClr val="004B9E"/>
                </a:solidFill>
              </a:rPr>
              <a:t>2</a:t>
            </a:r>
            <a:endParaRPr lang="en-GB" sz="30000" b="1" dirty="0">
              <a:solidFill>
                <a:srgbClr val="004B9E"/>
              </a:solidFill>
            </a:endParaRPr>
          </a:p>
        </p:txBody>
      </p:sp>
      <p:sp>
        <p:nvSpPr>
          <p:cNvPr id="10" name="Text Box 4"/>
          <p:cNvSpPr txBox="1">
            <a:spLocks noChangeArrowheads="1"/>
          </p:cNvSpPr>
          <p:nvPr/>
        </p:nvSpPr>
        <p:spPr bwMode="auto">
          <a:xfrm>
            <a:off x="1165225" y="2708275"/>
            <a:ext cx="4484948" cy="307777"/>
          </a:xfrm>
          <a:prstGeom prst="rect">
            <a:avLst/>
          </a:prstGeom>
          <a:noFill/>
          <a:ln w="9525">
            <a:noFill/>
            <a:miter lim="800000"/>
            <a:headEnd/>
            <a:tailEnd/>
          </a:ln>
        </p:spPr>
        <p:txBody>
          <a:bodyPr wrap="square" lIns="0" tIns="0" rIns="0" bIns="0">
            <a:spAutoFit/>
          </a:bodyPr>
          <a:lstStyle/>
          <a:p>
            <a:pPr eaLnBrk="0" hangingPunct="0">
              <a:spcBef>
                <a:spcPct val="50000"/>
              </a:spcBef>
            </a:pPr>
            <a:r>
              <a:rPr lang="en-GB" sz="2000" b="1" dirty="0" smtClean="0">
                <a:solidFill>
                  <a:schemeClr val="bg1"/>
                </a:solidFill>
              </a:rPr>
              <a:t>Business Areas</a:t>
            </a:r>
            <a:endParaRPr lang="en-GB" sz="2000" b="1" dirty="0">
              <a:solidFill>
                <a:schemeClr val="bg1"/>
              </a:solidFill>
            </a:endParaRPr>
          </a:p>
        </p:txBody>
      </p:sp>
      <p:sp>
        <p:nvSpPr>
          <p:cNvPr id="11" name="Text Box 5"/>
          <p:cNvSpPr txBox="1">
            <a:spLocks noChangeArrowheads="1"/>
          </p:cNvSpPr>
          <p:nvPr/>
        </p:nvSpPr>
        <p:spPr bwMode="auto">
          <a:xfrm>
            <a:off x="1441450" y="3113088"/>
            <a:ext cx="4329113" cy="1384995"/>
          </a:xfrm>
          <a:prstGeom prst="rect">
            <a:avLst/>
          </a:prstGeom>
          <a:noFill/>
          <a:ln w="9525">
            <a:noFill/>
            <a:miter lim="800000"/>
            <a:headEnd/>
            <a:tailEnd/>
          </a:ln>
        </p:spPr>
        <p:txBody>
          <a:bodyPr lIns="0" tIns="0" rIns="0" bIns="0">
            <a:spAutoFit/>
          </a:bodyPr>
          <a:lstStyle/>
          <a:p>
            <a:pPr eaLnBrk="0" hangingPunct="0">
              <a:lnSpc>
                <a:spcPct val="150000"/>
              </a:lnSpc>
            </a:pPr>
            <a:r>
              <a:rPr lang="en-GB" sz="1500" b="1" i="1" dirty="0" smtClean="0">
                <a:solidFill>
                  <a:schemeClr val="bg1"/>
                </a:solidFill>
              </a:rPr>
              <a:t>2</a:t>
            </a:r>
            <a:r>
              <a:rPr lang="en-GB" sz="1500" b="1" i="1" dirty="0" smtClean="0">
                <a:solidFill>
                  <a:schemeClr val="bg1"/>
                </a:solidFill>
              </a:rPr>
              <a:t>.1  </a:t>
            </a:r>
            <a:r>
              <a:rPr lang="en-GB" sz="1500" b="1" i="1" dirty="0" smtClean="0">
                <a:solidFill>
                  <a:schemeClr val="bg1"/>
                </a:solidFill>
              </a:rPr>
              <a:t>Environmental Services</a:t>
            </a:r>
          </a:p>
          <a:p>
            <a:pPr eaLnBrk="0" hangingPunct="0">
              <a:lnSpc>
                <a:spcPct val="150000"/>
              </a:lnSpc>
            </a:pPr>
            <a:r>
              <a:rPr lang="en-GB" sz="1500" b="1" i="1" dirty="0" smtClean="0">
                <a:solidFill>
                  <a:schemeClr val="bg1"/>
                </a:solidFill>
              </a:rPr>
              <a:t>2</a:t>
            </a:r>
            <a:r>
              <a:rPr lang="en-GB" sz="1500" b="1" i="1" dirty="0" smtClean="0">
                <a:solidFill>
                  <a:schemeClr val="bg1"/>
                </a:solidFill>
              </a:rPr>
              <a:t>.2  </a:t>
            </a:r>
            <a:r>
              <a:rPr lang="en-GB" sz="1500" b="1" i="1" dirty="0" smtClean="0">
                <a:solidFill>
                  <a:schemeClr val="bg1"/>
                </a:solidFill>
              </a:rPr>
              <a:t>Water</a:t>
            </a:r>
            <a:endParaRPr lang="en-GB" sz="1500" b="1" i="1" dirty="0">
              <a:solidFill>
                <a:schemeClr val="bg1"/>
              </a:solidFill>
            </a:endParaRPr>
          </a:p>
          <a:p>
            <a:pPr eaLnBrk="0" hangingPunct="0">
              <a:lnSpc>
                <a:spcPct val="150000"/>
              </a:lnSpc>
            </a:pPr>
            <a:r>
              <a:rPr lang="en-GB" sz="1500" b="1" i="1" dirty="0" smtClean="0">
                <a:solidFill>
                  <a:schemeClr val="bg1"/>
                </a:solidFill>
              </a:rPr>
              <a:t>2</a:t>
            </a:r>
            <a:r>
              <a:rPr lang="en-GB" sz="1500" b="1" i="1" dirty="0" smtClean="0">
                <a:solidFill>
                  <a:schemeClr val="bg1"/>
                </a:solidFill>
              </a:rPr>
              <a:t>.3  </a:t>
            </a:r>
            <a:r>
              <a:rPr lang="en-GB" sz="1500" b="1" i="1" dirty="0" smtClean="0">
                <a:solidFill>
                  <a:schemeClr val="bg1"/>
                </a:solidFill>
              </a:rPr>
              <a:t>Construction</a:t>
            </a:r>
          </a:p>
          <a:p>
            <a:pPr eaLnBrk="0" hangingPunct="0">
              <a:lnSpc>
                <a:spcPct val="150000"/>
              </a:lnSpc>
            </a:pPr>
            <a:r>
              <a:rPr lang="en-GB" sz="1500" b="1" i="1" dirty="0" smtClean="0">
                <a:solidFill>
                  <a:schemeClr val="bg1"/>
                </a:solidFill>
              </a:rPr>
              <a:t>2</a:t>
            </a:r>
            <a:r>
              <a:rPr lang="en-GB" sz="1500" b="1" i="1" dirty="0" smtClean="0">
                <a:solidFill>
                  <a:schemeClr val="bg1"/>
                </a:solidFill>
              </a:rPr>
              <a:t>.4  </a:t>
            </a:r>
            <a:r>
              <a:rPr lang="en-GB" sz="1500" b="1" i="1" dirty="0" smtClean="0">
                <a:solidFill>
                  <a:schemeClr val="bg1"/>
                </a:solidFill>
              </a:rPr>
              <a:t>Cement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708&quot;&gt;&lt;/object&gt;&lt;object type=&quot;2&quot; unique_id=&quot;11709&quot;&gt;&lt;object type=&quot;3&quot; unique_id=&quot;11711&quot;&gt;&lt;property id=&quot;20148&quot; value=&quot;5&quot;/&gt;&lt;property id=&quot;20300&quot; value=&quot;Slide 2&quot;/&gt;&lt;property id=&quot;20307&quot; value=&quot;382&quot;/&gt;&lt;/object&gt;&lt;object type=&quot;3&quot; unique_id=&quot;11712&quot;&gt;&lt;property id=&quot;20148&quot; value=&quot;5&quot;/&gt;&lt;property id=&quot;20300&quot; value=&quot;Slide 3&quot;/&gt;&lt;property id=&quot;20307&quot; value=&quot;367&quot;/&gt;&lt;/object&gt;&lt;object type=&quot;3&quot; unique_id=&quot;11723&quot;&gt;&lt;property id=&quot;20148&quot; value=&quot;5&quot;/&gt;&lt;property id=&quot;20300&quot; value=&quot;Slide 16&quot;/&gt;&lt;property id=&quot;20307&quot; value=&quot;368&quot;/&gt;&lt;/object&gt;&lt;object type=&quot;3&quot; unique_id=&quot;11724&quot;&gt;&lt;property id=&quot;20148&quot; value=&quot;5&quot;/&gt;&lt;property id=&quot;20300&quot; value=&quot;Slide 26&quot;/&gt;&lt;property id=&quot;20307&quot; value=&quot;378&quot;/&gt;&lt;/object&gt;&lt;object type=&quot;3&quot; unique_id=&quot;11742&quot;&gt;&lt;property id=&quot;20148&quot; value=&quot;5&quot;/&gt;&lt;property id=&quot;20300&quot; value=&quot;Slide 27&quot;/&gt;&lt;property id=&quot;20307&quot; value=&quot;360&quot;/&gt;&lt;/object&gt;&lt;object type=&quot;3&quot; unique_id=&quot;13268&quot;&gt;&lt;property id=&quot;20148&quot; value=&quot;5&quot;/&gt;&lt;property id=&quot;20300&quot; value=&quot;Slide 25&quot;/&gt;&lt;property id=&quot;20307&quot; value=&quot;390&quot;/&gt;&lt;/object&gt;&lt;object type=&quot;3&quot; unique_id=&quot;14184&quot;&gt;&lt;property id=&quot;20148&quot; value=&quot;5&quot;/&gt;&lt;property id=&quot;20300&quot; value=&quot;Slide 9&quot;/&gt;&lt;property id=&quot;20307&quot; value=&quot;398&quot;/&gt;&lt;/object&gt;&lt;object type=&quot;3&quot; unique_id=&quot;14185&quot;&gt;&lt;property id=&quot;20148&quot; value=&quot;5&quot;/&gt;&lt;property id=&quot;20300&quot; value=&quot;Slide 10&quot;/&gt;&lt;property id=&quot;20307&quot; value=&quot;399&quot;/&gt;&lt;/object&gt;&lt;object type=&quot;3&quot; unique_id=&quot;14186&quot;&gt;&lt;property id=&quot;20148&quot; value=&quot;5&quot;/&gt;&lt;property id=&quot;20300&quot; value=&quot;Slide 11&quot;/&gt;&lt;property id=&quot;20307&quot; value=&quot;400&quot;/&gt;&lt;/object&gt;&lt;object type=&quot;3&quot; unique_id=&quot;18983&quot;&gt;&lt;property id=&quot;20148&quot; value=&quot;5&quot;/&gt;&lt;property id=&quot;20300&quot; value=&quot;Slide 13&quot;/&gt;&lt;property id=&quot;20307&quot; value=&quot;414&quot;/&gt;&lt;/object&gt;&lt;object type=&quot;3&quot; unique_id=&quot;19402&quot;&gt;&lt;property id=&quot;20148&quot; value=&quot;5&quot;/&gt;&lt;property id=&quot;20300&quot; value=&quot;Slide 14&quot;/&gt;&lt;property id=&quot;20307&quot; value=&quot;418&quot;/&gt;&lt;/object&gt;&lt;object type=&quot;3&quot; unique_id=&quot;19925&quot;&gt;&lt;property id=&quot;20148&quot; value=&quot;5&quot;/&gt;&lt;property id=&quot;20300&quot; value=&quot;Slide 4&quot;/&gt;&lt;property id=&quot;20307&quot; value=&quot;421&quot;/&gt;&lt;/object&gt;&lt;object type=&quot;3&quot; unique_id=&quot;19926&quot;&gt;&lt;property id=&quot;20148&quot; value=&quot;5&quot;/&gt;&lt;property id=&quot;20300&quot; value=&quot;Slide 5&quot;/&gt;&lt;property id=&quot;20307&quot; value=&quot;422&quot;/&gt;&lt;/object&gt;&lt;object type=&quot;3&quot; unique_id=&quot;19927&quot;&gt;&lt;property id=&quot;20148&quot; value=&quot;5&quot;/&gt;&lt;property id=&quot;20300&quot; value=&quot;Slide 6&quot;/&gt;&lt;property id=&quot;20307&quot; value=&quot;423&quot;/&gt;&lt;/object&gt;&lt;object type=&quot;3&quot; unique_id=&quot;19928&quot;&gt;&lt;property id=&quot;20148&quot; value=&quot;5&quot;/&gt;&lt;property id=&quot;20300&quot; value=&quot;Slide 7&quot;/&gt;&lt;property id=&quot;20307&quot; value=&quot;424&quot;/&gt;&lt;/object&gt;&lt;object type=&quot;3&quot; unique_id=&quot;19964&quot;&gt;&lt;property id=&quot;20148&quot; value=&quot;5&quot;/&gt;&lt;property id=&quot;20300&quot; value=&quot;Slide 12&quot;/&gt;&lt;property id=&quot;20307&quot; value=&quot;425&quot;/&gt;&lt;/object&gt;&lt;object type=&quot;3&quot; unique_id=&quot;20073&quot;&gt;&lt;property id=&quot;20148&quot; value=&quot;5&quot;/&gt;&lt;property id=&quot;20300&quot; value=&quot;Slide 1&quot;/&gt;&lt;property id=&quot;20307&quot; value=&quot;426&quot;/&gt;&lt;/object&gt;&lt;object type=&quot;3&quot; unique_id=&quot;20075&quot;&gt;&lt;property id=&quot;20148&quot; value=&quot;5&quot;/&gt;&lt;property id=&quot;20300&quot; value=&quot;Slide 8&quot;/&gt;&lt;property id=&quot;20307&quot; value=&quot;428&quot;/&gt;&lt;/object&gt;&lt;object type=&quot;3&quot; unique_id=&quot;20696&quot;&gt;&lt;property id=&quot;20148&quot; value=&quot;5&quot;/&gt;&lt;property id=&quot;20300&quot; value=&quot;Slide 15&quot;/&gt;&lt;property id=&quot;20307&quot; value=&quot;429&quot;/&gt;&lt;/object&gt;&lt;object type=&quot;3&quot; unique_id=&quot;20697&quot;&gt;&lt;property id=&quot;20148&quot; value=&quot;5&quot;/&gt;&lt;property id=&quot;20300&quot; value=&quot;Slide 17&quot;/&gt;&lt;property id=&quot;20307&quot; value=&quot;430&quot;/&gt;&lt;/object&gt;&lt;object type=&quot;3&quot; unique_id=&quot;20702&quot;&gt;&lt;property id=&quot;20148&quot; value=&quot;5&quot;/&gt;&lt;property id=&quot;20300&quot; value=&quot;Slide 24&quot;/&gt;&lt;property id=&quot;20307&quot; value=&quot;435&quot;/&gt;&lt;/object&gt;&lt;object type=&quot;3&quot; unique_id=&quot;20987&quot;&gt;&lt;property id=&quot;20148&quot; value=&quot;5&quot;/&gt;&lt;property id=&quot;20300&quot; value=&quot;Slide 18&quot;/&gt;&lt;property id=&quot;20307&quot; value=&quot;437&quot;/&gt;&lt;/object&gt;&lt;object type=&quot;3&quot; unique_id=&quot;20988&quot;&gt;&lt;property id=&quot;20148&quot; value=&quot;5&quot;/&gt;&lt;property id=&quot;20300&quot; value=&quot;Slide 20&quot;/&gt;&lt;property id=&quot;20307&quot; value=&quot;438&quot;/&gt;&lt;/object&gt;&lt;object type=&quot;3&quot; unique_id=&quot;20989&quot;&gt;&lt;property id=&quot;20148&quot; value=&quot;5&quot;/&gt;&lt;property id=&quot;20300&quot; value=&quot;Slide 22&quot;/&gt;&lt;property id=&quot;20307&quot; value=&quot;436&quot;/&gt;&lt;/object&gt;&lt;object type=&quot;3&quot; unique_id=&quot;21107&quot;&gt;&lt;property id=&quot;20148&quot; value=&quot;5&quot;/&gt;&lt;property id=&quot;20300&quot; value=&quot;Slide 19&quot;/&gt;&lt;property id=&quot;20307&quot; value=&quot;439&quot;/&gt;&lt;/object&gt;&lt;object type=&quot;3&quot; unique_id=&quot;21346&quot;&gt;&lt;property id=&quot;20148&quot; value=&quot;5&quot;/&gt;&lt;property id=&quot;20300&quot; value=&quot;Slide 21&quot;/&gt;&lt;property id=&quot;20307&quot; value=&quot;440&quot;/&gt;&lt;/object&gt;&lt;object type=&quot;3&quot; unique_id=&quot;21641&quot;&gt;&lt;property id=&quot;20148&quot; value=&quot;5&quot;/&gt;&lt;property id=&quot;20300&quot; value=&quot;Slide 23&quot;/&gt;&lt;property id=&quot;20307&quot; value=&quot;44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5184iIoPmUW8zyxWDjnGN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Sg0b3JfuXEKw7EUtKpC.N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y7FkGw7z2UuG_euEb3BtH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SzYYSBFWZ0akK3O2kbTf.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z2cGtbFK90.Frs5IoyiIc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95nPkdA6KkGqkF2nt4KST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3CDThgp.0.X7CnKyRi2v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DPZgCZj.rE2LhE0ish76v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YgP2079i0kGBeVezTSQdd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v6IA2uh5lECwyY1M64l8P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GeRQWKlcb0iyiza3z7hy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7wLsDIFn0ajvndrKI2n.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f1WyYJImfUKcnh9wRes1J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OuGb1mHW0yQBLm6GGH9T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iZ1iHSDiFUCDK3ANax0bD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Bl6k.i40JkOSnBc.k.JFI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YPQE1t3I90uMGPaZkkAIW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_MVN19caBkusYMKIIlA4f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P5Ec2g.8M0aY2maADDGBE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3kiaejR7G0KAhE.Pm9fNX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71N2B.JHEUala6NC6dlve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rsmxgE_FSE6caE1N_pCZo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iO26qUnX0CFNi_rIF2w7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xiItvHz2TUC3hQZ5Znq2R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8cxpbwAW02Gg4BTUJCeJ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qrIdH3YXlEyO0YhFbf4hb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C49BEhRCt0CbjwMwks_Zt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4zcfg6PYeEa8UlUnPJLCp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C6O6vq1GkUSZ9w3m3jB.Q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i2kq2V9nKEmZ2jHH72MX0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ZaIEcaatiUSg0HIOTUGv6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MQpDJXX5_kCG613p9ZyrH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GEhzJZBCdUe8irWjQFsT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ByXZ2XZzUqe5gmF2sqSA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7.2qTdcqeUG8ccI.remdE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KXrJunNj8EmjjmJItl4Af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Vrk6vrUwD0aISQ9V0Aogn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6CeMYNjcnUuDz9DDo3s5n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G1o9CucdgEGp6P.lScD4O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k65nbHCSeE.Cmf286QZQ6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1tCx4ZZJSUm6H48S8KOn4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AUB_MUVukUWkXgQMdN_Wc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yekJzO8xFESXOkEjgnYzy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ddQI.mrrkE2NCzMNzgr57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25us9iE000mtwm0zhW48A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NzOTPSvBEOM82IepnS64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HpAnJjieh0aKmAIf8AR9k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PACH82GTbkGhkrfKHFJQ_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mmJ6Jgu2y0mWY6xx_FnHX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SPhl0nRkn0qnn8HmTqz9t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5qCGyChv8Ey7Q5YhT4uD7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QraeTDEqhUelgWZftChZQ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gItnxB_6_0aV5ox9MT7c_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XYWCNS9ChEantEW6ketTh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iNXbzYE_vU2e3Fj6pfLy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mPNceNSSU2UQv2D6X6bR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u7lF4vETIkKQjAxDdkDMy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mApABeRT706XqylhJ7mK_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XffzT5pSy0.ax0I8LHW8P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ARWXGuiUh0WblnKXP6NCb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G0IJVYokVkOqfFCetu8LR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arAjraHQECWygBqOTU5Z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XNPnPheLrUaO.6UgP1sIS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ysDMcbkEckmOyTfg28kB.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TG.mZhq2R0iaz0grVMizu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3yehanYAxU6mo9dMt.b0D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NxNP6GNqkmojfZZGsdCT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RsIeNFEqVUuw2mXvwtIz2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jD8FRt5TzE2O3jEAPF.os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GklB6mlSnUufiAQI6Mk_3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c.v6KGrIsEuQHftSQn5zB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nEReghRIHU6LchHsND7Ac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0aA4KPZT1EaHd.Zxh7PD.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UWEZUIoDNki041QSW.Eug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n8T67Viurkme.BQhIQevk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h8wIbeaGDEOO5SFnot.PN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GrNnaccoBU.VbMRIwE00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ld85fEWVkybhzzO0Ozsd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g0nsTeedj0asdtlpTWW.8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NjUePEDSlkWejZTU3SN.i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hhejxzLB70GUS5ePvqmjE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OZmJFf_FEEyt0f3fWbEt3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7Ac.ILdtaU6QfKbxWeuMJ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8_9V8BzSIk2ECsYuC0_76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GhtdBn4ECkSnTynylHyA.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FKmqzl4hTkyoqCEVDvAnD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1V_X7JKR0EWUw7DpkdwGQ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uysKmjftNEWJ.BH7KC3X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9V79h20dL0KuW8CMCRaQn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SHQEw0vkQUymXlmNsz5tq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Nwe5wbpJvEyN7slWCbWGW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2nXwyh1bvUmpFx84vegti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SuDjoe5_pUePVUGLK36LO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Gh2zWLMnLUGF6.x9K_hOr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jerCWWn6LUywZ.7DJbuv2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vQ4sLpxDU0eezuYcTFqOs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gM9pqE5ey0S5drbQrATCI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TmKHiyl5bUK27FtvMYFxl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tJKRU75fhEabIQs9lemZH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uK31.hLAlU2yuXqn6H1cG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tMGG.wnRm0ayHSj1oSRHu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2sDonycd7kq5yKmlc3wkT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NaLV8W5hqkWwhI_y2eLhb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3v77NKMDEmeQmliY2bbF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ccWhOK6HIU6B8WTVRddY4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ckCiO47.WkWt08mOQhTWh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C6M.gZxUdUibWzBhok8kU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_WXfES04XEWExO37medMW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1eQ_Ns2vOE2qq20qWeJsv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JYatZbhsXkmOTPanMBkwb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oKS635AYEKxc4bLl9JR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CYCK5_KKBU2BPQSevyfNn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Ki4XQ0qb40aueoALYCi85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4gqqW.xm00GYwnbbqiWwG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t8ikrmPD00iVjcW2v0KoG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btqVUiq.EugXvfTN8WvC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4IMWeQ57dEuC2osLFhBGS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bf3hlUPf2ka3XFkxv_ChS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qazYvgXVvEK68Lwx9L2tb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HD7M.3ny2ECoZ5QweV.jL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__saVBcPiEK_vTLcCvKZe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0VRRT80hokifhbNIjvRsl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Ad98CU_H0qPmiT3_q5PM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41V9EUhcEeo_jebqRCIv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WW.SLjbFBUSZ1qXhPrvG0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yHq67tifqEC5X1f7AEpyr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qKtSXBLXPEC6ORQUwEF4a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keFy5.NXRkiPF93Xvh08q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RvOLSHYAI0aMMHPvQurJp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IyvDUFbWtUe68NII.hn7h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DiEdHsx4GUWnmt0GVxB5T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d6WzKUuoO0O5Htu61GTHh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pJ5TndImyk2vj_j75ZMo6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TAzh5Yy2kiSYT0JhlaMX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bqPkcW_x2UyL8ckwkC56O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7YWCtmOEuU.Fxmqgfk6Ay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qG2zrMBWJkmKa0qKaMprT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YksjTNPk3UyjegAsA69lz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7F2EBRgDwEKC5p5d5QbS_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SgeXmrL3CEqlA7QZ4G7oy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2yP90GzYEi34qFf1P.Ye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DVFr4fIx0e74QmFk1cZf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GkluuPUwM0yh_iNksatFj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es.Het1fq0W2LJo.IXyDy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ThtOFoNeE2zuODR6ZTU.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UQnq6dW2ZUSUXK3i5UVmg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HYm4eASrTEGRyVGwVF5tp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Q8EG43eWGUGAoMBfaaaHs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55FwJRpUIE2QC4ObAzjvy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lnAyjjdVR0ecdDoC63tBb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KF3g.6kDPkqA.gb5a5xmz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XHxnH0oYjUqOved_fPmKY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s5Y3YSFOWkKjOLNLhTsSx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eYs8vymnQkGHoB5TNX_pT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M8KL4k6q1Umu7IG.kjwyP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GLQWgiYXkm3.GboLn0Hg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EUm8HGN0hkyEdMmmP8.bS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8195RKJqO02MTCYF8KYjS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06.29Alp7k2tyzvKA66aw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xw0FFY7M_ESjkw31BK8Y5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6qb2nIPHR0.Nf1.od2Jn6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YyxGsspxt0KjCKyFE4gio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9LzgF.Hb.0u9MYS7TNmF4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t.vmYcbql0OrpJ_jTafuC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WxCIU7KDuUaWz9flbAVLR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OySt8An960am1GRXqr9sJ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LwkxCLv_ECsblN6l5_h.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CjsU6b2Vr0.i0hD8U28JY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PmkT9QNe30eVRFYJLJWS5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VTNioRjlZUuXxZ1H_Bdry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GyQYbd0swkCjMp0MUv2tm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mHoV6k1AgE.ccBW1Rs7b_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9qwRllhhgUmfwejV5NDId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bwx40CIcLEW6K9iTqIv_T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NX2g3oXZcECpGaaTfaXFZ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BObN_X4iC0qAaeUkajLZ7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SZeDZmL6QUOrhfFS15Zi1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6Ftco0HiakiB5D9tntLJt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XIrsmTdsIUKxR_TyfZuPW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ajn.8Lv5IEeU.wzHl5Y_c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W8dv8wD0tECvTPdtEOUhz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0DgFpBUOIUadEJCKoVFgi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9BxZMemMu0i6JJEHveHfR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WKAxHA7gEkGFqInODyQf.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M3fQARjf70qCgyAaJZ.42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9lAMEHwK0.i3VpKCJBqc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bIG5uzrZH0y9lSfHAbMja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DGarg3EDEkKcGgfbaKmSv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WGg5KJCOHkyfKwOPSj0MP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6Ocwo6WicUufw0CI2UEFU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KjnzeXCX6kqiVr9hnqnqG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LgFcg9ly5kKnhMDk75OGP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Dwa0X_8pWUySmcKPwfbp2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C8l4w9FRkkKdfdvIBqTjP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aS3iGP2Rd0uD67EWF7eZL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9l1ZzkA2m0OEmNIOiBIFs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fOFU4TVrEUmqMcjBejGan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9QQ84_CBbE.eWcJm_DGVl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Ba_V6ZApmk6N015.25ll4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Qa8fsryH0CDHDZaMqaG3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8Dxc8A0p4k.B2KpsWJRww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1uOZG5o4N0ipTELlvhQEk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AhTdNEeCh0ycv7cFSy6H5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eIvFYe4iSk6beXRkY67x2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Yz62AV.OA06utNTS.WxL5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GCgfXbp510ik3XxwxNFCh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VUjEitkgxEOqApkfB_6mB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lruoohu08E2xMcYvoAges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bSo0XFkJ70urWIraMJY.3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geFrYhd_lE2FOGHVhwoQ_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mdabNvGxxEeErsReOrZj1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86mWTAfLXkiFfy9Myuj9o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lJzsusqZtE60tJA_dYhWN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QmI.CsDhukSLShxopFCDd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w6ua.LtvnkaKSaHLRe4OD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AzA3dhXILUu2pzWnXkWHg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6vhMEcuy40KGgwlDyoE3C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Ttnt_LJ190SgQI9He1J5d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2lTNEQiL1kO8oVlNAbM8U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nNPpK3ZJCk6oF0iU6Y4QI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N65XNBlb8kSCaH.sy75F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WXxtLQWSEiS0wj1q_Y2M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8fzNHryN90yXzlnv78Y.J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zv9AKMy_LE.Y552Kqs0_l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nNsgX2.6qU6ftbANwk3AG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ahJDwDdFoUKektaoYDno6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c4UvXDMSjkOAVtYJlWw_1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ckyWTkx5Uy4QWmdmsSAR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dyNnlBcraEmwg0Pg4iRnw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CavC9snx2EuHBm81eWxWq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rG6FIarTbkaSbZSiAM5II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9xy5M1FCNkSel49rdeOB9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iqXk2QzPLUC3GQlYBJQU6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n2PLubYHPU6LyEwBZlbKr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CmjakE3YvUyBn1w5cZhs0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BKmuOyoUrUy_42adYDbmc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BqPONpvvCE._rRTOb9EiU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xyctcyr.EkK3wLsEIWkNR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2DDFtzYdl0aTXk86nP2Nq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2dbxdnzGcUKNDB74GT3MW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wrRGmOwlrU.wxDGRjTwZ2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DiNDm6CKYUGiH.KSfxZtn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ApXG2RmBz0azqXNJdr3W3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rfLDI8x7lUS9tmYhMjJWZ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nVB.PQXn9UWAMWoYFRZjm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NJ2tQVntiUeoNKKPA1eMt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zcCfnCjB.EKaRvZ924B5P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kndmzKCXXE2YcjRiWo74g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OsOatzHAJUW6DOWenCc_Y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cFCalPmEtke.j2rQJtDO4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sEZLrqNmS0SoicV3aQCfd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9p5aD.qNo0msqNo_Yf02G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W19OrT1x0USuNy6vZIOmu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W19OrT1x0USuNy6vZIOmu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4ccqgv.f.kuXrbgUUuT1c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OPb1ia5Q0OBFN0AKk6m2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W_KLrYyGGUKKB6yvIO_en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P2HLxMF00.7fbO3WyI_j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4r4rwiuWI0.5CfVzLtxEG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4dGHGOzrxkKvU5AIsUsI0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CVr3zAWjmEu2PjxFdSFUc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IuVv_EsdgEykiFA4jYzNS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IuVv_EsdgEykiFA4jYzNS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IuVv_EsdgEykiFA4jYzNS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IuVv_EsdgEykiFA4jYzNS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IuVv_EsdgEykiFA4jYzNS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C9yl8I7qtUiIHqngSfucz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IuVv_EsdgEykiFA4jYzNS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W19OrT1x0USuNy6vZIOmu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W19OrT1x0USuNy6vZIOmu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W19OrT1x0USuNy6vZIOmu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IuVv_EsdgEykiFA4jYzNS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IuVv_EsdgEykiFA4jYzNS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QurUm6f7Tk6yepf6XeVdA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wj_Z1ugiqECfMr0D.NWoH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q9BmZaMX3k.N7y5y6Rwy2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719kjpThB0aIh5hUSYOjC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kT.hHGcuX0aBwSnv_Vf96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y.zpVHexO0iLkwx7yEMpO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qx_Fhfl5kEGSS1.4B4UqW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5Iz5RXOKukuDDBjxyBXDUQ"/>
</p:tagLst>
</file>

<file path=ppt/tags/tag353.xml><?xml version="1.0" encoding="utf-8"?>
<p:tagLst xmlns:a="http://schemas.openxmlformats.org/drawingml/2006/main" xmlns:r="http://schemas.openxmlformats.org/officeDocument/2006/relationships" xmlns:p="http://schemas.openxmlformats.org/presentationml/2006/main">
  <p:tag name="NAME" val="DirArrow"/>
  <p:tag name="THINKCELLSHAPEDONOTDELETE" val="pHNXK50AC8UObRh68BMm6j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W_ZRh.6XCUSk_kOTHQajQ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q9BmZaMX3k.N7y5y6Rwy2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qx_Fhfl5kEGSS1.4B4UqW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ynz433jOSkizNWbmRkQs7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ynz433jOSkizNWbmRkQs7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Kzx3QkazxEyzmdd8J_wwa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CPYw1LyoWEm31Djsc83q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hF1iuR.802OC146lWaMg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Bg2x1lgFkeVW7A_bYk02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9BbFBpY90.06E24YtO_.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3F.Ehpa5qEeJXIy0vJtP5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kNvsZam5wkyNG74.zPWWN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Sf2r8lv0IEy4m0TlVKwej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ozVwq74aAUiXm6bYWuKR3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dj3A0bnrU0yG1qr.lnivh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hRLxLcyfnU6oxuWnIa6e3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0HEny1AfNECNLIKsaIbKi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mMEbm6rj9UWsR8PUdumxT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Vxa2RPW750yZZSxO4PxNo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yC.R3jSbkEaZRHAnFLiLB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6XDInXnU0yYBfC08qFQe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7DGUAwym8Eq5RBVRHFXls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dRgB9.9l9EKfEqnoBCKFC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a34iG8bmr0eONUKXaPJh7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SYC6Q2CORUewPOfPDuSPE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aJ2.HmbSK0ip8xpzf_7Vb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JXNw.GTRD0qELkjdTt4.2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VABnh0Kxj0WwhdKa1rM27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kF28Oblf0uAagioGGTSn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J7l1R_oAX0G6CqIKKiEP2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oigsDdY_J0GV_F5C1qctR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OSAxY5BT0yezsRVE5pOY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sR1H1EvWNkWiR7DtGjteE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l7.anJOB1EuxkzOSxA5ZE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sFz571MGTU.86DHR1yfo6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uqaxqBLWDUKQAaq1DY754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n_v3e0cGCk.ozO.XQeIiJ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sOgQGFi4e0m6uPfcUyfe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tAe.LJynk._6wqK_WoHz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jk8zdLOfXk2avvRmGuEbC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7ChL1z9ATEO_.AL.DKlGn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MCAMg1yMrk.lYT9EKDhI6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5Cit2imM0iRK7HagR0TP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yJ5d3l6VqECQ8HH789d__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QWYDr5VyqUq2HC0jyjUL3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toBHsKhRoEqWXcJ42wUrM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SLSc1xG9kGFVi0CafiJ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mrIWcJWgNUqR8V461Ol_g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UUUSQGvmJ0Ck3gpIOd2cb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CCk8BvXEAkiYgfPBvXES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keVHlLQD70O6HSUIDaPU9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qrHxewJT2U29CLq2sZbpH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HyyxXQCJi06abbyU01Bl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JTRx21wTUK0QsjY9KJNh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76KMpnSAx0mQZ6Um1Ld6B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1260QOtDsUOT0xD5E_YSr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9s8IOBsn5EWe6a1xZhDTv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oa0WDm.FFkapWj4zN5Wpi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3kXyFUahW025tKE_Ees93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j6I8T6pZQE6veLOE3w3kn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30eBqcvpbEGx8AY6zMOCS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3CKuF.4A.kCtCVUbvt9Jj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Z45MllKpeUKXOxwEfQj3h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VhErPgt00GQSLl9uM9zD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ipI0bZtZEaWo1YPw3ZdV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h_n4zgwShUOT1p_shCkhZ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AhGESbnZ0kOVMYsdRsSrg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KFBK4BkPeUeSW4y_e5W.2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TZo4ccDd0mYcIlc1RQvy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J0BWRG9iIEe6dii_LBbPI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qCmUVfEs_E2RG9lQxMKVs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AvlZDc07jEO1N_Fetv0lG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JNcLbsk9tkSujFP_7kll2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w159yKPcPUmeaZ7XJgj_X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a1MQiGMQ_0ezM3IEcDLDpQ"/>
</p:tagLst>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2453</Words>
  <Application>Microsoft Office PowerPoint</Application>
  <PresentationFormat>Presentación en pantalla (4:3)</PresentationFormat>
  <Paragraphs>429</Paragraphs>
  <Slides>21</Slides>
  <Notes>20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3" baseType="lpstr">
      <vt:lpstr>Presentación en blanco</vt:lpstr>
      <vt:lpstr>Worksheet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GTE</dc:creator>
  <cp:lastModifiedBy>user</cp:lastModifiedBy>
  <cp:revision>1346</cp:revision>
  <cp:lastPrinted>2009-09-22T16:32:08Z</cp:lastPrinted>
  <dcterms:created xsi:type="dcterms:W3CDTF">2009-09-25T06:19:05Z</dcterms:created>
  <dcterms:modified xsi:type="dcterms:W3CDTF">2014-05-14T20:35:04Z</dcterms:modified>
</cp:coreProperties>
</file>