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305" r:id="rId2"/>
    <p:sldId id="291" r:id="rId3"/>
    <p:sldId id="329" r:id="rId4"/>
    <p:sldId id="281" r:id="rId5"/>
    <p:sldId id="332" r:id="rId6"/>
    <p:sldId id="333" r:id="rId7"/>
    <p:sldId id="334" r:id="rId8"/>
    <p:sldId id="335" r:id="rId9"/>
    <p:sldId id="33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54"/>
    <a:srgbClr val="317A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04" autoAdjust="0"/>
    <p:restoredTop sz="99685" autoAdjust="0"/>
  </p:normalViewPr>
  <p:slideViewPr>
    <p:cSldViewPr snapToGrid="0" snapToObjects="1">
      <p:cViewPr>
        <p:scale>
          <a:sx n="75" d="100"/>
          <a:sy n="75" d="100"/>
        </p:scale>
        <p:origin x="-336" y="-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7C394-742D-EB48-A968-527486FD5D43}" type="datetimeFigureOut">
              <a:rPr lang="en-US" smtClean="0"/>
              <a:t>5/15/14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04B4C-B017-2440-BDE6-4C5107CC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09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23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nsorship Cover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241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8575" y="332363"/>
            <a:ext cx="8229600" cy="614362"/>
          </a:xfrm>
          <a:ln>
            <a:noFill/>
          </a:ln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49465" y="640385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02C54"/>
                </a:solidFill>
              </a:defRPr>
            </a:lvl1pPr>
          </a:lstStyle>
          <a:p>
            <a:fld id="{AFB2990C-FABE-8149-8DE7-B96DE8E555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888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8575" y="309273"/>
            <a:ext cx="8229600" cy="614362"/>
          </a:xfr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49465" y="6403856"/>
            <a:ext cx="2133600" cy="365125"/>
          </a:xfrm>
          <a:prstGeom prst="rect">
            <a:avLst/>
          </a:prstGeom>
        </p:spPr>
        <p:txBody>
          <a:bodyPr/>
          <a:lstStyle/>
          <a:p>
            <a:fld id="{AFB2990C-FABE-8149-8DE7-B96DE8E55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99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3942" y="341454"/>
            <a:ext cx="8229600" cy="614362"/>
          </a:xfr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49465" y="6403856"/>
            <a:ext cx="2133600" cy="365125"/>
          </a:xfrm>
          <a:prstGeom prst="rect">
            <a:avLst/>
          </a:prstGeom>
        </p:spPr>
        <p:txBody>
          <a:bodyPr/>
          <a:lstStyle/>
          <a:p>
            <a:fld id="{AFB2990C-FABE-8149-8DE7-B96DE8E55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99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80120" y="355453"/>
            <a:ext cx="8229600" cy="614362"/>
          </a:xfr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49465" y="6403856"/>
            <a:ext cx="2133600" cy="365125"/>
          </a:xfrm>
          <a:prstGeom prst="rect">
            <a:avLst/>
          </a:prstGeom>
        </p:spPr>
        <p:txBody>
          <a:bodyPr/>
          <a:lstStyle/>
          <a:p>
            <a:fld id="{AFB2990C-FABE-8149-8DE7-B96DE8E55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5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254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528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49465" y="640385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02C54"/>
                </a:solidFill>
              </a:defRPr>
            </a:lvl1pPr>
          </a:lstStyle>
          <a:p>
            <a:fld id="{AFB2990C-FABE-8149-8DE7-B96DE8E555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19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52" r:id="rId3"/>
    <p:sldLayoutId id="2147483661" r:id="rId4"/>
    <p:sldLayoutId id="2147483662" r:id="rId5"/>
    <p:sldLayoutId id="2147483663" r:id="rId6"/>
    <p:sldLayoutId id="2147483664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Rockwell"/>
          <a:ea typeface="+mj-ea"/>
          <a:cs typeface="Rockwel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17AC4"/>
          </a:solidFill>
          <a:latin typeface="Gill Sans"/>
          <a:ea typeface="+mn-ea"/>
          <a:cs typeface="Gill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2C54"/>
          </a:solidFill>
          <a:latin typeface="Gill Sans"/>
          <a:ea typeface="+mn-ea"/>
          <a:cs typeface="Gill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2C54"/>
          </a:solidFill>
          <a:latin typeface="Gill Sans"/>
          <a:ea typeface="+mn-ea"/>
          <a:cs typeface="Gill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2C54"/>
          </a:solidFill>
          <a:latin typeface="Gill Sans"/>
          <a:ea typeface="+mn-ea"/>
          <a:cs typeface="Gill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2C54"/>
          </a:solidFill>
          <a:latin typeface="Gill Sans"/>
          <a:ea typeface="+mn-ea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4875" y="20161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247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942" y="260639"/>
            <a:ext cx="8229600" cy="6143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ill Sans"/>
                <a:cs typeface="Gill Sans"/>
              </a:rPr>
              <a:t>What is HITEC?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943" y="875001"/>
            <a:ext cx="3337468" cy="5893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chemeClr val="bg1"/>
                </a:solidFill>
                <a:latin typeface="Gill Sans"/>
                <a:cs typeface="Gill Sans"/>
              </a:rPr>
              <a:t>The Hispanic IT Executive Council (HITEC) </a:t>
            </a:r>
            <a:r>
              <a:rPr lang="en-US" sz="2500" dirty="0">
                <a:solidFill>
                  <a:schemeClr val="bg1"/>
                </a:solidFill>
                <a:latin typeface="Gill Sans"/>
                <a:cs typeface="Gill Sans"/>
              </a:rPr>
              <a:t>is </a:t>
            </a:r>
            <a:r>
              <a:rPr lang="en-US" sz="2500" dirty="0" smtClean="0">
                <a:solidFill>
                  <a:schemeClr val="bg1"/>
                </a:solidFill>
                <a:latin typeface="Gill Sans"/>
                <a:cs typeface="Gill Sans"/>
              </a:rPr>
              <a:t>a premiere leadership </a:t>
            </a:r>
            <a:r>
              <a:rPr lang="en-US" sz="2500" dirty="0">
                <a:solidFill>
                  <a:schemeClr val="bg1"/>
                </a:solidFill>
                <a:latin typeface="Gill Sans"/>
                <a:cs typeface="Gill Sans"/>
              </a:rPr>
              <a:t>organization </a:t>
            </a:r>
            <a:r>
              <a:rPr lang="en-US" sz="2500" dirty="0" smtClean="0">
                <a:solidFill>
                  <a:schemeClr val="bg1"/>
                </a:solidFill>
                <a:latin typeface="Gill Sans"/>
                <a:cs typeface="Gill Sans"/>
              </a:rPr>
              <a:t>that equips its members with the tools necessary for business and professional growth, empowers the next generation of Hispanics to become IT leaders, and fills the pipeline with these leaders. </a:t>
            </a:r>
            <a:endParaRPr lang="en-US" sz="2500" dirty="0">
              <a:solidFill>
                <a:schemeClr val="bg1"/>
              </a:solidFill>
              <a:latin typeface="Gill Sans"/>
              <a:cs typeface="Gill Sans"/>
            </a:endParaRPr>
          </a:p>
          <a:p>
            <a:endParaRPr lang="en-US" sz="2600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endParaRPr lang="en-US" sz="26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83182" y="228670"/>
            <a:ext cx="482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2C54"/>
                </a:solidFill>
                <a:latin typeface="Gill Sans"/>
                <a:cs typeface="Gill Sans"/>
              </a:rPr>
              <a:t>In Times Square after ringing the NYSE bell – </a:t>
            </a:r>
          </a:p>
          <a:p>
            <a:r>
              <a:rPr lang="en-US" i="1" dirty="0" smtClean="0">
                <a:solidFill>
                  <a:srgbClr val="002C54"/>
                </a:solidFill>
                <a:latin typeface="Gill Sans"/>
                <a:cs typeface="Gill Sans"/>
              </a:rPr>
              <a:t>August 13, 2010</a:t>
            </a:r>
            <a:endParaRPr lang="en-US" i="1" dirty="0">
              <a:solidFill>
                <a:srgbClr val="002C54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74880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148750_244770079005018_1749559786_n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93" y="1811480"/>
            <a:ext cx="3837886" cy="18749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74" y="309273"/>
            <a:ext cx="8786515" cy="614362"/>
          </a:xfrm>
        </p:spPr>
        <p:txBody>
          <a:bodyPr/>
          <a:lstStyle/>
          <a:p>
            <a:r>
              <a:rPr lang="en-US" dirty="0" smtClean="0">
                <a:latin typeface="Gill Sans"/>
                <a:cs typeface="Gill Sans"/>
              </a:rPr>
              <a:t>What does HITEC do? </a:t>
            </a:r>
            <a:endParaRPr lang="en-US" i="1" dirty="0">
              <a:latin typeface="Gill Sans"/>
              <a:cs typeface="Gill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393" y="1243031"/>
            <a:ext cx="8665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ill Sans"/>
                <a:cs typeface="Gill Sans"/>
              </a:rPr>
              <a:t>Push up strategy </a:t>
            </a:r>
            <a:r>
              <a:rPr lang="en-US" sz="2000" dirty="0">
                <a:latin typeface="Gill Sans"/>
                <a:cs typeface="Gill Sans"/>
              </a:rPr>
              <a:t>of raising </a:t>
            </a:r>
            <a:r>
              <a:rPr lang="en-US" sz="2000" dirty="0" smtClean="0">
                <a:latin typeface="Gill Sans"/>
                <a:cs typeface="Gill Sans"/>
              </a:rPr>
              <a:t>the profiles of our </a:t>
            </a:r>
            <a:r>
              <a:rPr lang="en-US" sz="2000" dirty="0">
                <a:latin typeface="Gill Sans"/>
                <a:cs typeface="Gill Sans"/>
              </a:rPr>
              <a:t>top </a:t>
            </a:r>
            <a:r>
              <a:rPr lang="en-US" sz="2000" dirty="0" smtClean="0">
                <a:latin typeface="Gill Sans"/>
                <a:cs typeface="Gill Sans"/>
              </a:rPr>
              <a:t>members and sponsors</a:t>
            </a:r>
          </a:p>
          <a:p>
            <a:endParaRPr lang="en-US" sz="2000" dirty="0">
              <a:latin typeface="Gill Sans"/>
              <a:cs typeface="Gill Sans"/>
            </a:endParaRPr>
          </a:p>
          <a:p>
            <a:r>
              <a:rPr lang="en-US" sz="2000" dirty="0">
                <a:latin typeface="Gill Sans"/>
                <a:cs typeface="Gill Sans"/>
              </a:rPr>
              <a:t>	</a:t>
            </a:r>
            <a:endParaRPr lang="en-US" sz="2000" dirty="0" smtClean="0">
              <a:latin typeface="Gill Sans"/>
              <a:cs typeface="Gill Sans"/>
            </a:endParaRPr>
          </a:p>
        </p:txBody>
      </p:sp>
      <p:pic>
        <p:nvPicPr>
          <p:cNvPr id="5" name="Picture 4" descr="HE Haden 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1376" y="3009350"/>
            <a:ext cx="1929283" cy="246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70049" y="1956154"/>
            <a:ext cx="4634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i="1" dirty="0">
                <a:latin typeface="Gill Sans"/>
                <a:cs typeface="Gill Sans"/>
              </a:rPr>
              <a:t>Profiling </a:t>
            </a:r>
            <a:r>
              <a:rPr lang="en-US" dirty="0">
                <a:latin typeface="Gill Sans"/>
                <a:cs typeface="Gill Sans"/>
              </a:rPr>
              <a:t>in magazines, newspapers, and social media.</a:t>
            </a:r>
          </a:p>
          <a:p>
            <a:endParaRPr lang="en-US" dirty="0"/>
          </a:p>
        </p:txBody>
      </p:sp>
      <p:pic>
        <p:nvPicPr>
          <p:cNvPr id="9" name="Picture 8" descr="1385590_251542271661132_232076631_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175" y="3009350"/>
            <a:ext cx="2462915" cy="24629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393" y="3815047"/>
            <a:ext cx="45659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i="1" dirty="0">
                <a:latin typeface="Gill Sans"/>
                <a:cs typeface="Gill Sans"/>
              </a:rPr>
              <a:t>Speaking opportunities </a:t>
            </a:r>
            <a:r>
              <a:rPr lang="en-US" dirty="0" smtClean="0">
                <a:latin typeface="Gill Sans"/>
                <a:cs typeface="Gill Sans"/>
              </a:rPr>
              <a:t>–</a:t>
            </a:r>
          </a:p>
          <a:p>
            <a:r>
              <a:rPr lang="en-US" dirty="0" smtClean="0">
                <a:latin typeface="Gill Sans"/>
                <a:cs typeface="Gill Sans"/>
              </a:rPr>
              <a:t>-</a:t>
            </a:r>
            <a:r>
              <a:rPr lang="en-US" dirty="0">
                <a:latin typeface="Gill Sans"/>
                <a:cs typeface="Gill Sans"/>
              </a:rPr>
              <a:t>As a speaker or panelist at one of our quarterly summits,</a:t>
            </a:r>
          </a:p>
          <a:p>
            <a:r>
              <a:rPr lang="en-US" dirty="0">
                <a:latin typeface="Gill Sans"/>
                <a:cs typeface="Gill Sans"/>
              </a:rPr>
              <a:t>-Gartner's Symposium and IT Expo;</a:t>
            </a:r>
          </a:p>
          <a:p>
            <a:r>
              <a:rPr lang="en-US" dirty="0">
                <a:latin typeface="Gill Sans"/>
                <a:cs typeface="Gill Sans"/>
              </a:rPr>
              <a:t>-Member conferences – </a:t>
            </a:r>
          </a:p>
          <a:p>
            <a:r>
              <a:rPr lang="en-US" dirty="0">
                <a:latin typeface="Gill Sans"/>
                <a:cs typeface="Gill Sans"/>
              </a:rPr>
              <a:t>		Cisco's Live,</a:t>
            </a:r>
          </a:p>
          <a:p>
            <a:r>
              <a:rPr lang="en-US" dirty="0">
                <a:latin typeface="Gill Sans"/>
                <a:cs typeface="Gill Sans"/>
              </a:rPr>
              <a:t>		HP's Discover, and 		  </a:t>
            </a:r>
          </a:p>
          <a:p>
            <a:r>
              <a:rPr lang="en-US" dirty="0">
                <a:latin typeface="Gill Sans"/>
                <a:cs typeface="Gill Sans"/>
              </a:rPr>
              <a:t>		Oracle's </a:t>
            </a:r>
            <a:r>
              <a:rPr lang="en-US" dirty="0" err="1">
                <a:latin typeface="Gill Sans"/>
                <a:cs typeface="Gill Sans"/>
              </a:rPr>
              <a:t>OpenWorld</a:t>
            </a:r>
            <a:r>
              <a:rPr lang="en-US" dirty="0">
                <a:latin typeface="Gill Sans"/>
                <a:cs typeface="Gill Sans"/>
              </a:rPr>
              <a:t>; 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0443" y="196748"/>
            <a:ext cx="87144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endParaRPr lang="en-US" sz="2000" dirty="0">
              <a:solidFill>
                <a:schemeClr val="bg1"/>
              </a:solidFill>
              <a:latin typeface="Gill Sans"/>
              <a:cs typeface="Gill Sans"/>
            </a:endParaRPr>
          </a:p>
          <a:p>
            <a:r>
              <a:rPr lang="en-US" sz="2800" i="1" dirty="0" smtClean="0">
                <a:solidFill>
                  <a:schemeClr val="bg1"/>
                </a:solidFill>
                <a:latin typeface="Gill Sans"/>
                <a:cs typeface="Gill Sans"/>
              </a:rPr>
              <a:t>“Push up, Pull up”</a:t>
            </a:r>
            <a:endParaRPr lang="en-US" sz="280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982575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>
            <a:spLocks noGrp="1" noChangeArrowheads="1"/>
          </p:cNvSpPr>
          <p:nvPr>
            <p:ph type="title"/>
          </p:nvPr>
        </p:nvSpPr>
        <p:spPr>
          <a:xfrm>
            <a:off x="168575" y="329593"/>
            <a:ext cx="8229600" cy="614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ill Sans"/>
                <a:cs typeface="Gill Sans"/>
              </a:rPr>
              <a:t>What does HITEC do?</a:t>
            </a:r>
            <a:endParaRPr lang="en-US" dirty="0">
              <a:latin typeface="Gill Sans"/>
              <a:cs typeface="Gill San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email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1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636" y="1431349"/>
            <a:ext cx="1387969" cy="124436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 descr="Award Winners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0106" y="1431349"/>
            <a:ext cx="1887511" cy="12443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7481" y="2697498"/>
            <a:ext cx="205399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17AC4"/>
                </a:solidFill>
                <a:latin typeface="Gill Sans"/>
                <a:cs typeface="Gill Sans"/>
              </a:rPr>
              <a:t>HITEC 100 Awards Gala</a:t>
            </a:r>
          </a:p>
          <a:p>
            <a:pPr algn="ctr"/>
            <a:endParaRPr lang="en-US" sz="1000" dirty="0" smtClean="0">
              <a:solidFill>
                <a:srgbClr val="317AC4"/>
              </a:solidFill>
              <a:latin typeface="Gill Sans"/>
              <a:cs typeface="Gill Sans"/>
            </a:endParaRPr>
          </a:p>
          <a:p>
            <a:pPr algn="ctr"/>
            <a:r>
              <a:rPr lang="en-US" sz="2400" dirty="0" smtClean="0">
                <a:latin typeface="Gill Sans"/>
                <a:cs typeface="Gill Sans"/>
              </a:rPr>
              <a:t>United States</a:t>
            </a:r>
          </a:p>
          <a:p>
            <a:pPr algn="ctr"/>
            <a:r>
              <a:rPr lang="en-US" dirty="0" smtClean="0">
                <a:latin typeface="Gill Sans"/>
                <a:cs typeface="Gill Sans"/>
              </a:rPr>
              <a:t>(Silicon Valley)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52871" y="1207900"/>
            <a:ext cx="354926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17AC4"/>
                </a:solidFill>
                <a:latin typeface="Gill Sans"/>
                <a:cs typeface="Gill Sans"/>
              </a:rPr>
              <a:t>HITEC Pipeline</a:t>
            </a:r>
          </a:p>
          <a:p>
            <a:pPr algn="ctr"/>
            <a:r>
              <a:rPr lang="en-US" sz="2800" dirty="0" smtClean="0">
                <a:latin typeface="Gill Sans"/>
                <a:cs typeface="Gill Sans"/>
              </a:rPr>
              <a:t> </a:t>
            </a:r>
            <a:r>
              <a:rPr lang="en-US" sz="2000" b="1" dirty="0" smtClean="0">
                <a:latin typeface="Gill Sans"/>
                <a:cs typeface="Gill Sans"/>
              </a:rPr>
              <a:t>Emerging Executive Program (EEP)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24202" y="2732933"/>
            <a:ext cx="203543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17AC4"/>
                </a:solidFill>
                <a:latin typeface="Gill Sans"/>
                <a:cs typeface="Gill Sans"/>
              </a:rPr>
              <a:t>HITEC 50</a:t>
            </a:r>
          </a:p>
          <a:p>
            <a:pPr algn="ctr"/>
            <a:r>
              <a:rPr lang="en-US" sz="2800" dirty="0" smtClean="0">
                <a:solidFill>
                  <a:srgbClr val="317AC4"/>
                </a:solidFill>
                <a:latin typeface="Gill Sans"/>
                <a:cs typeface="Gill Sans"/>
              </a:rPr>
              <a:t>Awards Gala</a:t>
            </a:r>
          </a:p>
          <a:p>
            <a:pPr algn="ctr"/>
            <a:endParaRPr lang="en-US" sz="1000" dirty="0" smtClean="0">
              <a:solidFill>
                <a:srgbClr val="317AC4"/>
              </a:solidFill>
              <a:latin typeface="Gill Sans"/>
              <a:cs typeface="Gill Sans"/>
            </a:endParaRPr>
          </a:p>
          <a:p>
            <a:pPr algn="ctr"/>
            <a:r>
              <a:rPr lang="en-US" sz="2400" dirty="0" smtClean="0">
                <a:latin typeface="Gill Sans"/>
                <a:cs typeface="Gill Sans"/>
              </a:rPr>
              <a:t>Latin America</a:t>
            </a:r>
          </a:p>
          <a:p>
            <a:pPr algn="ctr"/>
            <a:r>
              <a:rPr lang="en-US" dirty="0" smtClean="0">
                <a:latin typeface="Gill Sans"/>
                <a:cs typeface="Gill Sans"/>
              </a:rPr>
              <a:t>(Miami)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7481" y="4547736"/>
            <a:ext cx="20539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Gill Sans"/>
                <a:cs typeface="Gill Sans"/>
              </a:rPr>
              <a:t>This program recognizes the top 100 Hispanic IT Leaders in the USA and the Member/Corporation of the Year</a:t>
            </a:r>
            <a:endParaRPr lang="en-US" sz="1400" dirty="0">
              <a:latin typeface="Gill Sans"/>
              <a:cs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30565" y="4540633"/>
            <a:ext cx="25525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Gill Sans"/>
                <a:cs typeface="Gill Sans"/>
              </a:rPr>
              <a:t>This program recognizes the top 50 Hispanic IT Leaders</a:t>
            </a:r>
          </a:p>
          <a:p>
            <a:pPr algn="ctr"/>
            <a:r>
              <a:rPr lang="en-US" sz="1400" dirty="0" smtClean="0">
                <a:latin typeface="Gill Sans"/>
                <a:cs typeface="Gill Sans"/>
              </a:rPr>
              <a:t> that do business in Latin America, in the gateway city of Miami</a:t>
            </a:r>
            <a:endParaRPr lang="en-US" sz="1400" dirty="0">
              <a:latin typeface="Gill Sans"/>
              <a:cs typeface="Gill San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452871" y="1431349"/>
            <a:ext cx="0" cy="46780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228933" y="1431349"/>
            <a:ext cx="0" cy="46780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52871" y="2448121"/>
            <a:ext cx="352513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Gill Sans"/>
                <a:cs typeface="Gill Sans"/>
              </a:rPr>
              <a:t>Where </a:t>
            </a:r>
            <a:r>
              <a:rPr lang="en-US" sz="1400" dirty="0">
                <a:latin typeface="Gill Sans"/>
                <a:cs typeface="Gill Sans"/>
              </a:rPr>
              <a:t>young leaders are paired with senior leaders during a 9-month interactive mentorship </a:t>
            </a:r>
            <a:r>
              <a:rPr lang="en-US" sz="1400" dirty="0" smtClean="0">
                <a:latin typeface="Gill Sans"/>
                <a:cs typeface="Gill Sans"/>
              </a:rPr>
              <a:t>program. </a:t>
            </a:r>
            <a:r>
              <a:rPr lang="en-US" sz="1400" dirty="0">
                <a:latin typeface="Gill Sans"/>
                <a:cs typeface="Gill Sans"/>
              </a:rPr>
              <a:t>C</a:t>
            </a:r>
            <a:r>
              <a:rPr lang="en-US" sz="1400" dirty="0" smtClean="0">
                <a:latin typeface="Gill Sans"/>
                <a:cs typeface="Gill Sans"/>
              </a:rPr>
              <a:t>andidates graduate at a ceremony during the Q4 summit</a:t>
            </a:r>
          </a:p>
          <a:p>
            <a:pPr algn="ctr"/>
            <a:endParaRPr lang="en-US" sz="1400" dirty="0">
              <a:latin typeface="Gill Sans"/>
              <a:cs typeface="Gill Sans"/>
            </a:endParaRPr>
          </a:p>
          <a:p>
            <a:pPr algn="ctr"/>
            <a:endParaRPr lang="en-US" sz="1400" dirty="0" smtClean="0">
              <a:latin typeface="Gill Sans"/>
              <a:cs typeface="Gill Sans"/>
            </a:endParaRPr>
          </a:p>
          <a:p>
            <a:pPr algn="ctr"/>
            <a:endParaRPr lang="en-US" sz="1400" dirty="0">
              <a:latin typeface="Gill Sans"/>
              <a:cs typeface="Gill Sans"/>
            </a:endParaRPr>
          </a:p>
          <a:p>
            <a:pPr algn="ctr"/>
            <a:endParaRPr lang="en-US" sz="1400" dirty="0" smtClean="0">
              <a:latin typeface="Gill Sans"/>
              <a:cs typeface="Gill Sans"/>
            </a:endParaRPr>
          </a:p>
          <a:p>
            <a:pPr algn="ctr"/>
            <a:endParaRPr lang="en-US" sz="900" dirty="0">
              <a:latin typeface="Gill Sans"/>
              <a:cs typeface="Gill Sans"/>
            </a:endParaRPr>
          </a:p>
          <a:p>
            <a:pPr algn="ctr"/>
            <a:endParaRPr lang="en-US" sz="900" dirty="0" smtClean="0">
              <a:latin typeface="Gill Sans"/>
              <a:cs typeface="Gill Sans"/>
            </a:endParaRPr>
          </a:p>
          <a:p>
            <a:pPr algn="ctr"/>
            <a:endParaRPr lang="en-US" sz="2000" b="1" dirty="0" smtClean="0">
              <a:latin typeface="Gill Sans"/>
              <a:cs typeface="Gill Sans"/>
            </a:endParaRPr>
          </a:p>
          <a:p>
            <a:pPr algn="ctr"/>
            <a:r>
              <a:rPr lang="en-US" sz="2000" b="1" i="1" dirty="0" err="1" smtClean="0">
                <a:latin typeface="Gill Sans"/>
                <a:cs typeface="Gill Sans"/>
              </a:rPr>
              <a:t>Proyecto</a:t>
            </a:r>
            <a:r>
              <a:rPr lang="en-US" sz="2000" b="1" i="1" dirty="0" smtClean="0">
                <a:latin typeface="Gill Sans"/>
                <a:cs typeface="Gill Sans"/>
              </a:rPr>
              <a:t> </a:t>
            </a:r>
            <a:r>
              <a:rPr lang="en-US" sz="2000" b="1" i="1" dirty="0" err="1" smtClean="0">
                <a:latin typeface="Gill Sans"/>
                <a:cs typeface="Gill Sans"/>
              </a:rPr>
              <a:t>Nosotros</a:t>
            </a:r>
            <a:endParaRPr lang="en-US" sz="1400" b="1" i="1" dirty="0" smtClean="0">
              <a:latin typeface="Gill Sans"/>
              <a:cs typeface="Gill Sans"/>
            </a:endParaRPr>
          </a:p>
          <a:p>
            <a:pPr algn="ctr"/>
            <a:r>
              <a:rPr lang="en-US" sz="1400" dirty="0" smtClean="0">
                <a:latin typeface="Gill Sans"/>
                <a:cs typeface="Gill Sans"/>
              </a:rPr>
              <a:t>A </a:t>
            </a:r>
            <a:r>
              <a:rPr lang="en-US" sz="1400" dirty="0">
                <a:latin typeface="Gill Sans"/>
                <a:cs typeface="Gill Sans"/>
              </a:rPr>
              <a:t>career advancement program that places the resumes of </a:t>
            </a:r>
            <a:r>
              <a:rPr lang="en-US" sz="1400" dirty="0" smtClean="0">
                <a:latin typeface="Gill Sans"/>
                <a:cs typeface="Gill Sans"/>
              </a:rPr>
              <a:t>participating </a:t>
            </a:r>
            <a:r>
              <a:rPr lang="en-US" sz="1400" dirty="0">
                <a:latin typeface="Gill Sans"/>
                <a:cs typeface="Gill Sans"/>
              </a:rPr>
              <a:t>members on the radar of qualifying member companies </a:t>
            </a:r>
          </a:p>
        </p:txBody>
      </p:sp>
      <p:pic>
        <p:nvPicPr>
          <p:cNvPr id="16" name="Picture 9" descr="Mentees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274"/>
          <a:stretch/>
        </p:blipFill>
        <p:spPr bwMode="auto">
          <a:xfrm>
            <a:off x="2371479" y="3487931"/>
            <a:ext cx="4058527" cy="11783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675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HITEC 3.0  Connect &amp; Promote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3941" y="1103928"/>
            <a:ext cx="3146409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Global Expansion</a:t>
            </a:r>
          </a:p>
          <a:p>
            <a:pPr marL="342900" indent="-342900">
              <a:buFont typeface="Arial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Connecting the Hispanic IT Pipeline</a:t>
            </a:r>
          </a:p>
          <a:p>
            <a:pPr marL="342900" indent="-342900">
              <a:buFont typeface="Arial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Gathering &amp; Leveraging Hispanic Influence</a:t>
            </a:r>
          </a:p>
          <a:p>
            <a:pPr marL="342900" indent="-342900">
              <a:buFont typeface="Arial"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10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HITEC 3.0 Connect &amp; Promote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068" y="2857735"/>
            <a:ext cx="6372307" cy="30600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4585" y="1644331"/>
            <a:ext cx="7343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1. Going Global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58257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HITEC 3.0 Connect &amp; Promote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6454" y="1610311"/>
            <a:ext cx="7699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2. Connecting the Hispanic IT Pipeline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-31907" r="28251" b="10850"/>
          <a:stretch/>
        </p:blipFill>
        <p:spPr>
          <a:xfrm>
            <a:off x="249472" y="2544064"/>
            <a:ext cx="5184648" cy="3017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72" y="2544064"/>
            <a:ext cx="2277259" cy="30363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-20457" r="20457"/>
          <a:stretch/>
        </p:blipFill>
        <p:spPr>
          <a:xfrm>
            <a:off x="4599821" y="2544064"/>
            <a:ext cx="402336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52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HITEC 3.0 Connect &amp; Promote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089" y="1525178"/>
            <a:ext cx="8629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</a:t>
            </a:r>
            <a:r>
              <a:rPr lang="en-US" sz="3200" dirty="0" smtClean="0"/>
              <a:t>. Gathering &amp; Leveraging the Hispanic Influence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30907" y="2551550"/>
            <a:ext cx="32431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Immigration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CIO/CTO Positions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Tax Repatriation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410" y="2472168"/>
            <a:ext cx="4451047" cy="297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2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TEC.png"/>
          <p:cNvPicPr>
            <a:picLocks noChangeAspect="1"/>
          </p:cNvPicPr>
          <p:nvPr/>
        </p:nvPicPr>
        <p:blipFill>
          <a:blip r:embed="rId2">
            <a:alphaModFix amt="8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8364"/>
            <a:ext cx="9144000" cy="5218545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ill Sans"/>
                <a:cs typeface="Gill Sans"/>
              </a:rPr>
              <a:t>Welcome to Miami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7513" y="1510177"/>
            <a:ext cx="8401830" cy="4734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Rockwell"/>
                <a:ea typeface="+mj-ea"/>
                <a:cs typeface="Rockwell"/>
              </a:defRPr>
            </a:lvl1pPr>
          </a:lstStyle>
          <a:p>
            <a:endParaRPr lang="en-US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85511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36700</TotalTime>
  <Words>308</Words>
  <Application>Microsoft Macintosh PowerPoint</Application>
  <PresentationFormat>On-screen Show (4:3)</PresentationFormat>
  <Paragraphs>60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What is HITEC? </vt:lpstr>
      <vt:lpstr>What does HITEC do? </vt:lpstr>
      <vt:lpstr>What does HITEC do?</vt:lpstr>
      <vt:lpstr>HITEC 3.0  Connect &amp; Promote</vt:lpstr>
      <vt:lpstr>HITEC 3.0 Connect &amp; Promote</vt:lpstr>
      <vt:lpstr>HITEC 3.0 Connect &amp; Promote</vt:lpstr>
      <vt:lpstr>HITEC 3.0 Connect &amp; Promote</vt:lpstr>
      <vt:lpstr>Welcome to Miami</vt:lpstr>
    </vt:vector>
  </TitlesOfParts>
  <Manager/>
  <Company>HITEC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Andre Arbelaez</dc:creator>
  <cp:keywords/>
  <dc:description/>
  <cp:lastModifiedBy>Jose S Jimenez</cp:lastModifiedBy>
  <cp:revision>227</cp:revision>
  <dcterms:created xsi:type="dcterms:W3CDTF">2013-03-20T13:32:32Z</dcterms:created>
  <dcterms:modified xsi:type="dcterms:W3CDTF">2014-05-15T19:25:32Z</dcterms:modified>
  <cp:category/>
</cp:coreProperties>
</file>