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3" r:id="rId2"/>
    <p:sldId id="294" r:id="rId3"/>
    <p:sldId id="275" r:id="rId4"/>
    <p:sldId id="286" r:id="rId5"/>
    <p:sldId id="288" r:id="rId6"/>
    <p:sldId id="289" r:id="rId7"/>
    <p:sldId id="290" r:id="rId8"/>
    <p:sldId id="284" r:id="rId9"/>
    <p:sldId id="281" r:id="rId10"/>
    <p:sldId id="282" r:id="rId11"/>
    <p:sldId id="283" r:id="rId12"/>
    <p:sldId id="272" r:id="rId13"/>
    <p:sldId id="270" r:id="rId14"/>
    <p:sldId id="271" r:id="rId15"/>
    <p:sldId id="261" r:id="rId16"/>
    <p:sldId id="264" r:id="rId17"/>
    <p:sldId id="268" r:id="rId18"/>
    <p:sldId id="295" r:id="rId19"/>
    <p:sldId id="278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9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31" autoAdjust="0"/>
    <p:restoredTop sz="94660"/>
  </p:normalViewPr>
  <p:slideViewPr>
    <p:cSldViewPr snapToGrid="0" snapToObjects="1">
      <p:cViewPr>
        <p:scale>
          <a:sx n="76" d="100"/>
          <a:sy n="76" d="100"/>
        </p:scale>
        <p:origin x="-2850" y="-1338"/>
      </p:cViewPr>
      <p:guideLst>
        <p:guide orient="horz"/>
        <p:guide pos="3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29520CE-82FA-42E4-983D-3B4BC93A55FE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EDD2BF-88E1-4DCB-8EA5-7ADA77C60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71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5786F47-12D5-407C-A395-EAC74A942204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0CC4E73-6107-4AD3-B4C3-CD81972EF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77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C57ABF-9BFD-487E-A8D9-7C4BAED600F4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354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NCRP: where personnel can interact and receive training and mentorship.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C4E73-6107-4AD3-B4C3-CD81972EF3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69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C4E73-6107-4AD3-B4C3-CD81972EF3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69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C4E73-6107-4AD3-B4C3-CD81972EF3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6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3B15-3B85-4542-A530-E5E5DC2F2386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9B94-3395-C247-A53E-6D104621C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41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3B15-3B85-4542-A530-E5E5DC2F2386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9B94-3395-C247-A53E-6D104621C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3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3B15-3B85-4542-A530-E5E5DC2F2386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9B94-3395-C247-A53E-6D104621C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16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3124200" y="6534865"/>
            <a:ext cx="55626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 b="1" i="1" dirty="0"/>
              <a:t>Miami CTSI--Culturalized Health Sciences for a Healthier South Florida! 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649462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3B15-3B85-4542-A530-E5E5DC2F2386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9B94-3395-C247-A53E-6D104621C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6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3B15-3B85-4542-A530-E5E5DC2F2386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9B94-3395-C247-A53E-6D104621C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0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3B15-3B85-4542-A530-E5E5DC2F2386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9B94-3395-C247-A53E-6D104621C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27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3B15-3B85-4542-A530-E5E5DC2F2386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9B94-3395-C247-A53E-6D104621C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98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3B15-3B85-4542-A530-E5E5DC2F2386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9B94-3395-C247-A53E-6D104621C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9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3B15-3B85-4542-A530-E5E5DC2F2386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9B94-3395-C247-A53E-6D104621C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08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3B15-3B85-4542-A530-E5E5DC2F2386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9B94-3395-C247-A53E-6D104621C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5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23B15-3B85-4542-A530-E5E5DC2F2386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79B94-3395-C247-A53E-6D104621C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2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hyperlink" Target="http://en.wikipedia.org/wiki/Translational_research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Regenerative_medicine#cite_note-1" TargetMode="External"/><Relationship Id="rId5" Type="http://schemas.openxmlformats.org/officeDocument/2006/relationships/hyperlink" Target="http://en.wikipedia.org/wiki/Molecular_Biology" TargetMode="External"/><Relationship Id="rId4" Type="http://schemas.openxmlformats.org/officeDocument/2006/relationships/hyperlink" Target="http://en.wikipedia.org/wiki/Tissue_Engineeri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side power point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10" y="0"/>
            <a:ext cx="91744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3017" y="633390"/>
            <a:ext cx="5852687" cy="4089335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900" b="1" i="1" dirty="0" smtClean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Frutiger 55 Roman"/>
              </a:rPr>
              <a:t/>
            </a:r>
            <a:br>
              <a:rPr lang="en-US" sz="4900" b="1" i="1" dirty="0" smtClean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Frutiger 55 Roman"/>
              </a:rPr>
            </a:br>
            <a:r>
              <a:rPr lang="en-US" sz="4900" b="1" i="1" dirty="0" smtClean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Frutiger 55 Roman"/>
              </a:rPr>
              <a:t>Clinical &amp; Translational </a:t>
            </a:r>
            <a:r>
              <a:rPr lang="en-US" sz="4900" b="1" i="1" dirty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Frutiger 55 Roman"/>
              </a:rPr>
              <a:t>Science </a:t>
            </a:r>
            <a:r>
              <a:rPr lang="en-US" sz="4900" b="1" i="1" dirty="0" smtClean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Frutiger 55 Roman"/>
              </a:rPr>
              <a:t>Institutes</a:t>
            </a:r>
            <a:br>
              <a:rPr lang="en-US" sz="4900" b="1" i="1" dirty="0" smtClean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Frutiger 55 Roman"/>
              </a:rPr>
            </a:br>
            <a:r>
              <a:rPr lang="en-US" sz="4900" b="1" i="1" dirty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Frutiger 55 Roman"/>
              </a:rPr>
              <a:t/>
            </a:r>
            <a:br>
              <a:rPr lang="en-US" sz="4900" b="1" i="1" dirty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Frutiger 55 Roman"/>
              </a:rPr>
            </a:br>
            <a:r>
              <a:rPr lang="en-US" sz="4000" b="1" i="1" dirty="0" smtClean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Frutiger 55 Roman"/>
              </a:rPr>
              <a:t>The U.S.A. launches an initiative to translate research findings into health outcomes</a:t>
            </a:r>
            <a:br>
              <a:rPr lang="en-US" sz="4000" b="1" i="1" dirty="0" smtClean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Frutiger 55 Roman"/>
              </a:rPr>
            </a:br>
            <a:r>
              <a:rPr lang="en-US" sz="4000" b="1" i="1" dirty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Frutiger 55 Roman"/>
              </a:rPr>
              <a:t/>
            </a:r>
            <a:br>
              <a:rPr lang="en-US" sz="4000" b="1" i="1" dirty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Frutiger 55 Roman"/>
              </a:rPr>
            </a:br>
            <a:endParaRPr lang="en-US" sz="4900" b="1" i="1" dirty="0">
              <a:solidFill>
                <a:srgbClr val="083F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  <a:cs typeface="Frutiger 55 Roman"/>
            </a:endParaRPr>
          </a:p>
        </p:txBody>
      </p:sp>
      <p:pic>
        <p:nvPicPr>
          <p:cNvPr id="8" name="Picture 7" descr="C&amp;amp;T Science Institue 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25" y="5434687"/>
            <a:ext cx="7075278" cy="1145287"/>
          </a:xfrm>
          <a:prstGeom prst="rect">
            <a:avLst/>
          </a:prstGeom>
        </p:spPr>
      </p:pic>
      <p:pic>
        <p:nvPicPr>
          <p:cNvPr id="9" name="Picture 8" descr="CTS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25" y="125163"/>
            <a:ext cx="1570885" cy="10164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6870" y="5142299"/>
            <a:ext cx="6187130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000" b="1" i="1" dirty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José Szapocznik, Ph.D.</a:t>
            </a:r>
          </a:p>
          <a:p>
            <a:pPr algn="r">
              <a:lnSpc>
                <a:spcPct val="80000"/>
              </a:lnSpc>
            </a:pPr>
            <a:r>
              <a:rPr lang="en-US" sz="2000" b="1" i="1" dirty="0" smtClean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&amp; Chair,</a:t>
            </a:r>
          </a:p>
          <a:p>
            <a:pPr algn="r">
              <a:lnSpc>
                <a:spcPct val="80000"/>
              </a:lnSpc>
            </a:pPr>
            <a:r>
              <a:rPr lang="en-US" sz="2000" b="1" i="1" dirty="0" smtClean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Public Health Sciences</a:t>
            </a:r>
          </a:p>
          <a:p>
            <a:pPr algn="r">
              <a:lnSpc>
                <a:spcPct val="80000"/>
              </a:lnSpc>
            </a:pPr>
            <a:r>
              <a:rPr lang="en-US" sz="2000" b="1" i="1" dirty="0" smtClean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Director, </a:t>
            </a:r>
            <a:r>
              <a:rPr lang="en-US" sz="2000" b="1" i="1" dirty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Miami </a:t>
            </a:r>
            <a:r>
              <a:rPr lang="en-US" sz="2000" b="1" i="1" dirty="0" smtClean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&amp; Translational Science Institute</a:t>
            </a:r>
          </a:p>
          <a:p>
            <a:pPr algn="r">
              <a:lnSpc>
                <a:spcPct val="80000"/>
              </a:lnSpc>
            </a:pPr>
            <a:r>
              <a:rPr lang="en-US" sz="1100" i="1" dirty="0" smtClean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www.MiamiCTSI.org</a:t>
            </a:r>
            <a:endParaRPr lang="en-US" sz="1100" i="1" dirty="0">
              <a:solidFill>
                <a:srgbClr val="083F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80000"/>
              </a:lnSpc>
            </a:pPr>
            <a:endParaRPr lang="en-US" sz="1100" i="1" dirty="0">
              <a:latin typeface="Franklin Gothic Medium" pitchFamily="34" charset="0"/>
              <a:ea typeface="ＭＳ Ｐゴシック" charset="0"/>
              <a:cs typeface="Frutiger 55 Roman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13017" y="6449169"/>
            <a:ext cx="63815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i="1" dirty="0" err="1" smtClean="0">
                <a:solidFill>
                  <a:srgbClr val="083F24"/>
                </a:solidFill>
              </a:rPr>
              <a:t>Culturalized</a:t>
            </a:r>
            <a:r>
              <a:rPr lang="en-US" sz="1600" b="1" i="1" dirty="0" smtClean="0">
                <a:solidFill>
                  <a:srgbClr val="083F24"/>
                </a:solidFill>
              </a:rPr>
              <a:t> </a:t>
            </a:r>
            <a:r>
              <a:rPr lang="en-US" sz="1600" b="1" i="1" dirty="0">
                <a:solidFill>
                  <a:srgbClr val="083F24"/>
                </a:solidFill>
              </a:rPr>
              <a:t>Health Sciences for a Healthier South Florida! </a:t>
            </a:r>
            <a:endParaRPr lang="en-US" sz="1600" b="1" dirty="0">
              <a:solidFill>
                <a:srgbClr val="083F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11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earch Review 2013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1602"/>
            <a:ext cx="6223913" cy="822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87025" y="728276"/>
            <a:ext cx="33569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MIAMI PROJECT  TO CURE PARALYSIS DOCTORS PERFORM FIRST SCHWANN CELL TRANSPLANT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87025" y="2859065"/>
            <a:ext cx="3206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Every 48 minutes someone in the US is paralyzed from a spinal cord injury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525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Diabetes Research Institute Foundation is featured on the Giving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29186" y="61618"/>
            <a:ext cx="1333500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68861" y="2968296"/>
            <a:ext cx="3425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 'Mini-Organ' Delivering Real Insulin in Real Time</a:t>
            </a:r>
          </a:p>
        </p:txBody>
      </p:sp>
      <p:sp>
        <p:nvSpPr>
          <p:cNvPr id="4" name="Rectangle 3"/>
          <p:cNvSpPr/>
          <p:nvPr/>
        </p:nvSpPr>
        <p:spPr>
          <a:xfrm>
            <a:off x="2812093" y="534799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a mini organ </a:t>
            </a:r>
            <a:r>
              <a:rPr lang="en-US" b="1" dirty="0" smtClean="0"/>
              <a:t>that mimics </a:t>
            </a:r>
            <a:r>
              <a:rPr lang="en-US" b="1" dirty="0"/>
              <a:t>the native pancreas and </a:t>
            </a:r>
            <a:r>
              <a:rPr lang="en-US" b="1" dirty="0" smtClean="0"/>
              <a:t>restores </a:t>
            </a:r>
            <a:r>
              <a:rPr lang="en-US" b="1" dirty="0"/>
              <a:t>the natural metabolic function of insulin release in immediate response to blood sugar </a:t>
            </a:r>
            <a:r>
              <a:rPr lang="en-US" b="1" dirty="0" smtClean="0"/>
              <a:t>levels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638795" y="751562"/>
            <a:ext cx="1916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527" y="511056"/>
            <a:ext cx="21907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13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87" y="-37642"/>
            <a:ext cx="9285806" cy="697402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608"/>
            <a:ext cx="8229600" cy="538575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viar Dreams"/>
              </a:rPr>
              <a:t>Clinical &amp; Translational Science Awards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viar Dream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77987" y="635618"/>
            <a:ext cx="9285806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/>
          </p:cNvSpPr>
          <p:nvPr/>
        </p:nvSpPr>
        <p:spPr bwMode="auto">
          <a:xfrm>
            <a:off x="994787" y="1597251"/>
            <a:ext cx="7650632" cy="429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231775" indent="-231775"/>
            <a:endParaRPr lang="en-US" sz="3200" b="1" i="1" dirty="0" smtClean="0">
              <a:solidFill>
                <a:srgbClr val="083F24"/>
              </a:solidFill>
            </a:endParaRPr>
          </a:p>
          <a:p>
            <a:pPr marL="231775" indent="-231775"/>
            <a:endParaRPr lang="en-US" sz="3200" b="1" i="1" dirty="0">
              <a:solidFill>
                <a:srgbClr val="083F24"/>
              </a:solidFill>
            </a:endParaRPr>
          </a:p>
          <a:p>
            <a:pPr marL="231775" indent="-231775"/>
            <a:endParaRPr lang="en-US" sz="3200" b="1" i="1" dirty="0" smtClean="0">
              <a:solidFill>
                <a:srgbClr val="083F24"/>
              </a:solidFill>
            </a:endParaRPr>
          </a:p>
          <a:p>
            <a:pPr marL="231775" indent="-231775"/>
            <a:endParaRPr lang="en-US" sz="800" b="1" i="1" dirty="0" smtClean="0">
              <a:solidFill>
                <a:srgbClr val="083F24"/>
              </a:solidFill>
            </a:endParaRPr>
          </a:p>
          <a:p>
            <a:pPr marL="231775" indent="-231775"/>
            <a:r>
              <a:rPr lang="en-US" sz="3200" b="1" i="1" dirty="0" smtClean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Institutes of Health – </a:t>
            </a:r>
          </a:p>
          <a:p>
            <a:pPr marL="231775" indent="-231775"/>
            <a:r>
              <a:rPr lang="en-US" sz="3200" b="1" i="1" dirty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smtClean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Turning discovery into health</a:t>
            </a:r>
          </a:p>
          <a:p>
            <a:endParaRPr lang="en-US" sz="3200" b="1" dirty="0">
              <a:solidFill>
                <a:srgbClr val="083F24"/>
              </a:solidFill>
            </a:endParaRPr>
          </a:p>
        </p:txBody>
      </p:sp>
      <p:pic>
        <p:nvPicPr>
          <p:cNvPr id="11" name="Picture 10" descr="CTS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456" y="-30480"/>
            <a:ext cx="1570885" cy="1016455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8" b="68814"/>
          <a:stretch/>
        </p:blipFill>
        <p:spPr bwMode="auto">
          <a:xfrm>
            <a:off x="1648236" y="1464519"/>
            <a:ext cx="5847080" cy="137668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43" r="1266" b="805"/>
          <a:stretch/>
        </p:blipFill>
        <p:spPr bwMode="auto">
          <a:xfrm>
            <a:off x="1637056" y="4451077"/>
            <a:ext cx="5867400" cy="143256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192275" y="655320"/>
            <a:ext cx="1515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www.MiamiCTSI.org</a:t>
            </a:r>
            <a:endParaRPr lang="en-US" sz="1200" i="1" dirty="0">
              <a:solidFill>
                <a:srgbClr val="083F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0" y="6605445"/>
            <a:ext cx="55626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 i="1" dirty="0">
                <a:solidFill>
                  <a:schemeClr val="bg1"/>
                </a:solidFill>
              </a:rPr>
              <a:t>Miami CTSI--Culturalized Health Sciences for a Healthier South Florida! 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27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87" y="-37642"/>
            <a:ext cx="9285806" cy="697402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608"/>
            <a:ext cx="8229600" cy="538575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viar Dreams"/>
              </a:rPr>
              <a:t>Clinical &amp; Translational Science Awards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viar Dream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77987" y="635618"/>
            <a:ext cx="9285806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/>
          </p:cNvSpPr>
          <p:nvPr/>
        </p:nvSpPr>
        <p:spPr bwMode="auto">
          <a:xfrm>
            <a:off x="633759" y="1336430"/>
            <a:ext cx="7831503" cy="429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231775" indent="-231775"/>
            <a:r>
              <a:rPr lang="en-US" sz="3200" b="1" i="1" dirty="0" smtClean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scientific consortium to catalyze the development, testing and implementation of interventions that </a:t>
            </a:r>
            <a:r>
              <a:rPr lang="en-US" sz="3200" b="1" i="1" u="sng" dirty="0" smtClean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tangibly improve human health </a:t>
            </a:r>
            <a:r>
              <a:rPr lang="en-US" sz="3200" b="1" i="1" dirty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across a wide range of human diseases and </a:t>
            </a:r>
            <a:r>
              <a:rPr lang="en-US" sz="3200" b="1" i="1" dirty="0" smtClean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conditions</a:t>
            </a:r>
          </a:p>
          <a:p>
            <a:endParaRPr lang="en-US" sz="3200" b="1" dirty="0">
              <a:solidFill>
                <a:srgbClr val="083F24"/>
              </a:solidFill>
            </a:endParaRPr>
          </a:p>
        </p:txBody>
      </p:sp>
      <p:pic>
        <p:nvPicPr>
          <p:cNvPr id="11" name="Picture 10" descr="CTS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456" y="-30480"/>
            <a:ext cx="1570885" cy="101645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49" y="3822962"/>
            <a:ext cx="7943779" cy="18041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192275" y="655320"/>
            <a:ext cx="1515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www.MiamiCTSI.org</a:t>
            </a:r>
            <a:endParaRPr lang="en-US" sz="1200" i="1" dirty="0">
              <a:solidFill>
                <a:srgbClr val="083F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0" y="6605445"/>
            <a:ext cx="55626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 i="1" dirty="0">
                <a:solidFill>
                  <a:schemeClr val="bg1"/>
                </a:solidFill>
              </a:rPr>
              <a:t>Miami CTSI--Culturalized Health Sciences for a Healthier South Florida! 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7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87" y="-37642"/>
            <a:ext cx="9285806" cy="697402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608"/>
            <a:ext cx="8229600" cy="538575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viar Dreams"/>
              </a:rPr>
              <a:t>Clinical &amp; Translational Science Awards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viar Dream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77987" y="635618"/>
            <a:ext cx="9285806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/>
          </p:cNvSpPr>
          <p:nvPr/>
        </p:nvSpPr>
        <p:spPr bwMode="auto">
          <a:xfrm>
            <a:off x="479424" y="1215414"/>
            <a:ext cx="8071723" cy="429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231775" indent="-231775"/>
            <a:r>
              <a:rPr lang="en-US" sz="3200" b="1" i="1" dirty="0" smtClean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“This </a:t>
            </a:r>
            <a:r>
              <a:rPr lang="en-US" sz="3200" b="1" i="1" dirty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consortium represents the first systematic change in our approach to clinical </a:t>
            </a:r>
            <a:r>
              <a:rPr lang="en-US" sz="3200" b="1" i="1" dirty="0" smtClean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</a:t>
            </a:r>
            <a:r>
              <a:rPr lang="en-US" sz="3200" b="1" i="1" dirty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endParaRPr lang="en-US" sz="3200" b="1" i="1" dirty="0" smtClean="0">
              <a:solidFill>
                <a:srgbClr val="083F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1775" indent="-231775"/>
            <a:r>
              <a:rPr lang="en-US" sz="3200" b="1" i="1" dirty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smtClean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50 years.” </a:t>
            </a:r>
          </a:p>
          <a:p>
            <a:pPr marL="231775" indent="-231775"/>
            <a:endParaRPr lang="en-US" sz="2000" b="1" i="1" dirty="0" smtClean="0">
              <a:solidFill>
                <a:srgbClr val="083F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1775" indent="-231775"/>
            <a:r>
              <a:rPr lang="en-US" sz="2400" b="1" i="1" dirty="0" smtClean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Dr</a:t>
            </a:r>
            <a:r>
              <a:rPr lang="en-US" sz="2400" b="1" i="1" dirty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400" b="1" i="1" dirty="0" smtClean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Elias </a:t>
            </a:r>
            <a:r>
              <a:rPr lang="en-US" sz="2400" b="1" i="1" dirty="0" err="1" smtClean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Zerhouni</a:t>
            </a:r>
            <a:r>
              <a:rPr lang="en-US" sz="2400" b="1" i="1" dirty="0" smtClean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31775" indent="-231775"/>
            <a:r>
              <a:rPr lang="en-US" sz="2400" b="1" i="1" dirty="0" smtClean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NIH Director, 2006 </a:t>
            </a:r>
            <a:endParaRPr lang="en-US" sz="2400" b="1" i="1" dirty="0">
              <a:solidFill>
                <a:srgbClr val="083F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CTS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456" y="-30480"/>
            <a:ext cx="1570885" cy="101645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996" y="2283140"/>
            <a:ext cx="5814616" cy="380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192275" y="655320"/>
            <a:ext cx="1515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www.MiamiCTSI.org</a:t>
            </a:r>
            <a:endParaRPr lang="en-US" sz="1200" i="1" dirty="0">
              <a:solidFill>
                <a:srgbClr val="083F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0" y="6605445"/>
            <a:ext cx="55626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 i="1" dirty="0">
                <a:solidFill>
                  <a:schemeClr val="bg1"/>
                </a:solidFill>
              </a:rPr>
              <a:t>Miami CTSI--Culturalized Health Sciences for a Healthier South Florida! 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73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805" y="-37642"/>
            <a:ext cx="9285806" cy="697402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4" y="89946"/>
            <a:ext cx="7750175" cy="538575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viar Dreams"/>
              </a:rPr>
              <a:t>Mission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viar Dream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77987" y="635618"/>
            <a:ext cx="9285806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/>
          </p:cNvSpPr>
          <p:nvPr/>
        </p:nvSpPr>
        <p:spPr bwMode="auto">
          <a:xfrm>
            <a:off x="622502" y="2542224"/>
            <a:ext cx="8085709" cy="359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569913" indent="-458788"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endParaRPr lang="en-US" sz="3200" b="1" i="1" dirty="0" smtClean="0">
              <a:solidFill>
                <a:srgbClr val="083F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1125">
              <a:spcBef>
                <a:spcPts val="1200"/>
              </a:spcBef>
              <a:buClr>
                <a:schemeClr val="accent6">
                  <a:lumMod val="75000"/>
                </a:schemeClr>
              </a:buClr>
            </a:pPr>
            <a:endParaRPr lang="en-US" sz="1100" b="1" i="1" dirty="0">
              <a:solidFill>
                <a:srgbClr val="083F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2625" indent="-571500"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3200" b="1" i="1" dirty="0" smtClean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Accelerate</a:t>
            </a:r>
            <a:r>
              <a:rPr lang="en-US" sz="3200" b="1" dirty="0" smtClean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translation </a:t>
            </a:r>
            <a:r>
              <a:rPr lang="en-US" sz="3200" b="1" dirty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3200" b="1" dirty="0" smtClean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scientific discoveries </a:t>
            </a:r>
            <a:r>
              <a:rPr lang="en-US" sz="3200" b="1" dirty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 </a:t>
            </a:r>
            <a:r>
              <a:rPr lang="en-US" sz="3200" b="1" dirty="0" smtClean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strategies and clinical treatments</a:t>
            </a:r>
          </a:p>
          <a:p>
            <a:pPr marL="682625" indent="-571500"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3200" b="1" dirty="0" smtClean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</a:t>
            </a:r>
            <a:r>
              <a:rPr lang="en-US" sz="3200" b="1" i="1" dirty="0" smtClean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partnerships</a:t>
            </a:r>
            <a:r>
              <a:rPr lang="en-US" sz="3200" b="1" dirty="0" smtClean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improve the health of our communities and the Nation</a:t>
            </a:r>
          </a:p>
        </p:txBody>
      </p:sp>
      <p:pic>
        <p:nvPicPr>
          <p:cNvPr id="11" name="Picture 10" descr="CTS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456" y="-30480"/>
            <a:ext cx="1570885" cy="101645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41" y="1125107"/>
            <a:ext cx="77533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192275" y="655320"/>
            <a:ext cx="1515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www.MiamiCTSI.org</a:t>
            </a:r>
            <a:endParaRPr lang="en-US" sz="1200" i="1" dirty="0">
              <a:solidFill>
                <a:srgbClr val="083F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0" y="6605445"/>
            <a:ext cx="55626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 i="1" dirty="0">
                <a:solidFill>
                  <a:schemeClr val="bg1"/>
                </a:solidFill>
              </a:rPr>
              <a:t>Miami CTSI--Culturalized Health Sciences for a Healthier South Florida! 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47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16" y="-37642"/>
            <a:ext cx="9285806" cy="697402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474" y="70512"/>
            <a:ext cx="8229600" cy="538575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viar Dreams"/>
              </a:rPr>
              <a:t>Catalyzing Research Partnerships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viar Dream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77987" y="635618"/>
            <a:ext cx="9285806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/>
          </p:cNvSpPr>
          <p:nvPr/>
        </p:nvSpPr>
        <p:spPr bwMode="auto">
          <a:xfrm>
            <a:off x="358220" y="1572099"/>
            <a:ext cx="8062300" cy="435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573087">
              <a:spcBef>
                <a:spcPts val="1200"/>
              </a:spcBef>
              <a:buClr>
                <a:schemeClr val="accent6">
                  <a:lumMod val="75000"/>
                </a:schemeClr>
              </a:buClr>
            </a:pPr>
            <a:endParaRPr lang="en-US" sz="3200" b="1" dirty="0" smtClean="0">
              <a:solidFill>
                <a:srgbClr val="083F24"/>
              </a:solidFill>
            </a:endParaRPr>
          </a:p>
        </p:txBody>
      </p:sp>
      <p:pic>
        <p:nvPicPr>
          <p:cNvPr id="11" name="Picture 10" descr="CTS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456" y="-30480"/>
            <a:ext cx="1570885" cy="101645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1" t="11378" r="1695" b="958"/>
          <a:stretch/>
        </p:blipFill>
        <p:spPr bwMode="auto">
          <a:xfrm>
            <a:off x="2014784" y="1435159"/>
            <a:ext cx="5100264" cy="465021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192275" y="655320"/>
            <a:ext cx="1515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www.MiamiCTSI.org</a:t>
            </a:r>
            <a:endParaRPr lang="en-US" sz="1200" i="1" dirty="0">
              <a:solidFill>
                <a:srgbClr val="083F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0" y="6605445"/>
            <a:ext cx="55626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 i="1" dirty="0">
                <a:solidFill>
                  <a:schemeClr val="bg1"/>
                </a:solidFill>
              </a:rPr>
              <a:t>Miami CTSI--Culturalized Health Sciences for a Healthier South Florida! 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" y="-37642"/>
            <a:ext cx="9285806" cy="697402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822" y="70512"/>
            <a:ext cx="8229600" cy="538575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viar Dreams"/>
              </a:rPr>
              <a:t> Miami CTSI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viar Dream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77987" y="635618"/>
            <a:ext cx="9285806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/>
          </p:cNvSpPr>
          <p:nvPr/>
        </p:nvSpPr>
        <p:spPr bwMode="auto">
          <a:xfrm>
            <a:off x="216781" y="985975"/>
            <a:ext cx="8927219" cy="497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974725" indent="-573088"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endParaRPr lang="en-US" sz="3200" b="1" dirty="0" smtClean="0">
              <a:solidFill>
                <a:srgbClr val="083F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74725" indent="-573088"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3200" b="1" dirty="0" smtClean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Culturally-competent </a:t>
            </a:r>
            <a:r>
              <a:rPr lang="en-US" sz="3200" b="1" dirty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treatments and </a:t>
            </a:r>
            <a:r>
              <a:rPr lang="en-US" sz="3200" b="1" dirty="0" smtClean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</a:t>
            </a:r>
            <a:r>
              <a:rPr lang="en-US" sz="3200" b="1" dirty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 </a:t>
            </a:r>
            <a:r>
              <a:rPr lang="en-US" sz="3200" b="1" dirty="0" smtClean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</a:t>
            </a:r>
            <a:r>
              <a:rPr lang="en-US" sz="3200" b="1" dirty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brought to </a:t>
            </a:r>
            <a:r>
              <a:rPr lang="en-US" sz="3200" b="1" dirty="0" smtClean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public more </a:t>
            </a:r>
            <a:r>
              <a:rPr lang="en-US" sz="3200" b="1" dirty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rapidly</a:t>
            </a:r>
          </a:p>
          <a:p>
            <a:pPr marL="974725" lvl="1" indent="-573088"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3200" b="1" dirty="0" smtClean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Driving scientific discovery is </a:t>
            </a:r>
            <a:r>
              <a:rPr lang="en-US" sz="3200" b="1" dirty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team sport</a:t>
            </a:r>
          </a:p>
          <a:p>
            <a:pPr marL="1427163" lvl="1" indent="-280988">
              <a:spcBef>
                <a:spcPts val="600"/>
              </a:spcBef>
              <a:buClr>
                <a:srgbClr val="009644"/>
              </a:buClr>
              <a:buFont typeface="Franklin Gothic Book" pitchFamily="34" charset="0"/>
              <a:buChar char="♦"/>
            </a:pPr>
            <a:r>
              <a:rPr lang="en-US" sz="2000" dirty="0">
                <a:latin typeface="Franklin Gothic Book" pitchFamily="34" charset="0"/>
              </a:rPr>
              <a:t>Collaborations across disciplines</a:t>
            </a:r>
          </a:p>
          <a:p>
            <a:pPr marL="1427163" lvl="1" indent="-280988">
              <a:spcBef>
                <a:spcPts val="600"/>
              </a:spcBef>
              <a:buClr>
                <a:srgbClr val="009644"/>
              </a:buClr>
              <a:buFont typeface="Franklin Gothic Book" pitchFamily="34" charset="0"/>
              <a:buChar char="♦"/>
            </a:pPr>
            <a:r>
              <a:rPr lang="en-US" sz="2000" dirty="0">
                <a:latin typeface="Franklin Gothic Book" pitchFamily="34" charset="0"/>
              </a:rPr>
              <a:t>Integration across research platforms and health care</a:t>
            </a:r>
          </a:p>
          <a:p>
            <a:pPr marL="1427163" lvl="1" indent="-280988">
              <a:spcBef>
                <a:spcPts val="600"/>
              </a:spcBef>
              <a:buClr>
                <a:srgbClr val="009644"/>
              </a:buClr>
              <a:buFont typeface="Franklin Gothic Book" pitchFamily="34" charset="0"/>
              <a:buChar char="♦"/>
            </a:pPr>
            <a:r>
              <a:rPr lang="en-US" sz="2000" dirty="0">
                <a:latin typeface="Franklin Gothic Book" pitchFamily="34" charset="0"/>
              </a:rPr>
              <a:t>Partnerships with </a:t>
            </a:r>
            <a:r>
              <a:rPr lang="en-US" sz="2000" b="1" dirty="0">
                <a:latin typeface="Franklin Gothic Book" pitchFamily="34" charset="0"/>
              </a:rPr>
              <a:t>diverse communities</a:t>
            </a:r>
          </a:p>
          <a:p>
            <a:pPr marL="974725" lvl="1" indent="-573088"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3200" b="1" dirty="0" smtClean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health discoveries need to be adopted in </a:t>
            </a:r>
            <a:r>
              <a:rPr lang="en-US" sz="3200" b="1" dirty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practice, </a:t>
            </a:r>
            <a:r>
              <a:rPr lang="en-US" sz="3200" b="1" dirty="0" smtClean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policy, and public health initiatives</a:t>
            </a:r>
          </a:p>
        </p:txBody>
      </p:sp>
      <p:pic>
        <p:nvPicPr>
          <p:cNvPr id="11" name="Picture 10" descr="CTS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456" y="-30480"/>
            <a:ext cx="1570885" cy="10164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92275" y="655320"/>
            <a:ext cx="1515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www.MiamiCTSI.org</a:t>
            </a:r>
            <a:endParaRPr lang="en-US" sz="1200" i="1" dirty="0">
              <a:solidFill>
                <a:srgbClr val="083F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6605445"/>
            <a:ext cx="55626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 i="1" dirty="0">
                <a:solidFill>
                  <a:schemeClr val="bg1"/>
                </a:solidFill>
              </a:rPr>
              <a:t>Miami CTSI--Culturalized Health Sciences for a Healthier South Florida! 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4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hdrcoe.org/images/clip_image002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6" y="108145"/>
            <a:ext cx="8880954" cy="590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dn1.bigcommerce.com/server2500/c7410/product_images/uploaded_images/2012-health-equity-neac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0466" y="5298509"/>
            <a:ext cx="11774466" cy="152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26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side power point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10" y="0"/>
            <a:ext cx="96710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3017" y="633390"/>
            <a:ext cx="5852687" cy="40893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900" b="1" i="1" dirty="0" smtClean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Frutiger 55 Roman"/>
              </a:rPr>
              <a:t/>
            </a:r>
            <a:br>
              <a:rPr lang="en-US" sz="4900" b="1" i="1" dirty="0" smtClean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Frutiger 55 Roman"/>
              </a:rPr>
            </a:br>
            <a:r>
              <a:rPr lang="en-US" sz="4000" b="1" i="1" dirty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Frutiger 55 Roman"/>
              </a:rPr>
              <a:t/>
            </a:r>
            <a:br>
              <a:rPr lang="en-US" sz="4000" b="1" i="1" dirty="0">
                <a:solidFill>
                  <a:srgbClr val="083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Frutiger 55 Roman"/>
              </a:rPr>
            </a:br>
            <a:endParaRPr lang="en-US" sz="4900" b="1" i="1" dirty="0">
              <a:solidFill>
                <a:srgbClr val="083F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  <a:cs typeface="Frutiger 55 Roman"/>
            </a:endParaRPr>
          </a:p>
        </p:txBody>
      </p:sp>
      <p:pic>
        <p:nvPicPr>
          <p:cNvPr id="8" name="Picture 7" descr="C&amp;amp;T Science Institue 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25" y="5434687"/>
            <a:ext cx="7075278" cy="1145287"/>
          </a:xfrm>
          <a:prstGeom prst="rect">
            <a:avLst/>
          </a:prstGeom>
        </p:spPr>
      </p:pic>
      <p:pic>
        <p:nvPicPr>
          <p:cNvPr id="9" name="Picture 8" descr="CTS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25" y="125163"/>
            <a:ext cx="1570885" cy="1016455"/>
          </a:xfrm>
          <a:prstGeom prst="rect">
            <a:avLst/>
          </a:prstGeom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13017" y="6279892"/>
            <a:ext cx="63815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600" b="1" dirty="0">
              <a:solidFill>
                <a:srgbClr val="083F2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58432" y="2256227"/>
            <a:ext cx="623796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1637">
              <a:spcBef>
                <a:spcPts val="1200"/>
              </a:spcBef>
              <a:buClr>
                <a:schemeClr val="accent6">
                  <a:lumMod val="75000"/>
                </a:schemeClr>
              </a:buClr>
            </a:pPr>
            <a:endParaRPr lang="en-US" sz="4800" b="1" i="1" dirty="0" smtClean="0">
              <a:solidFill>
                <a:srgbClr val="083F24"/>
              </a:solidFill>
            </a:endParaRPr>
          </a:p>
          <a:p>
            <a:pPr marL="401637">
              <a:spcBef>
                <a:spcPts val="1200"/>
              </a:spcBef>
              <a:buClr>
                <a:schemeClr val="accent6">
                  <a:lumMod val="75000"/>
                </a:schemeClr>
              </a:buClr>
            </a:pPr>
            <a:r>
              <a:rPr lang="en-US" sz="4800" b="1" i="1" dirty="0" smtClean="0">
                <a:solidFill>
                  <a:srgbClr val="083F24"/>
                </a:solidFill>
              </a:rPr>
              <a:t>Thank you!</a:t>
            </a:r>
            <a:endParaRPr lang="en-US" sz="4400" b="1" dirty="0">
              <a:solidFill>
                <a:srgbClr val="083F24"/>
              </a:solidFill>
            </a:endParaRPr>
          </a:p>
          <a:p>
            <a:pPr marL="973137" indent="-571500"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73137" indent="-571500"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88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Map Franc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4295" y="0"/>
            <a:ext cx="6075122" cy="368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23772" y="1001328"/>
            <a:ext cx="3231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$2.7 Trillion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4102" name="Picture 6" descr="http://www.nationsonline.org/maps/U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58" y="2718148"/>
            <a:ext cx="5907042" cy="413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28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052"/>
            <a:ext cx="9144000" cy="683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72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lawson\Desktop\JOSE\p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5888"/>
            <a:ext cx="6858000" cy="472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11072" y="783008"/>
            <a:ext cx="69689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Males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5181600" y="783008"/>
            <a:ext cx="1143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Females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685800" y="5642635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FIGURE 1-9 </a:t>
            </a:r>
            <a:r>
              <a:rPr lang="en-US" sz="1600" dirty="0"/>
              <a:t>Ranking of U.S. mortality rates, by age group, among 17 peer countries,</a:t>
            </a:r>
          </a:p>
          <a:p>
            <a:r>
              <a:rPr lang="en-US" sz="1600" dirty="0"/>
              <a:t>2006-2008.</a:t>
            </a:r>
          </a:p>
        </p:txBody>
      </p:sp>
    </p:spTree>
    <p:extLst>
      <p:ext uri="{BB962C8B-B14F-4D97-AF65-F5344CB8AC3E}">
        <p14:creationId xmlns:p14="http://schemas.microsoft.com/office/powerpoint/2010/main" val="87074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49784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5000" y="5257800"/>
            <a:ext cx="5943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FIGURE 2-1 </a:t>
            </a:r>
            <a:r>
              <a:rPr lang="en-US" sz="1600" dirty="0"/>
              <a:t>Infant mortality rates in 17 peer countries, 2005-2009.</a:t>
            </a:r>
          </a:p>
        </p:txBody>
      </p:sp>
    </p:spTree>
    <p:extLst>
      <p:ext uri="{BB962C8B-B14F-4D97-AF65-F5344CB8AC3E}">
        <p14:creationId xmlns:p14="http://schemas.microsoft.com/office/powerpoint/2010/main" val="411268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69" y="1752600"/>
            <a:ext cx="4138593" cy="30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158" y="1711613"/>
            <a:ext cx="3892642" cy="327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3069" y="5257800"/>
            <a:ext cx="36293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FIGURE 4-1a </a:t>
            </a:r>
            <a:r>
              <a:rPr lang="en-US" sz="1200" dirty="0"/>
              <a:t>Access to health care independent of personal resources</a:t>
            </a:r>
            <a:r>
              <a:rPr lang="en-US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029199" y="5311215"/>
            <a:ext cx="39972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FIGURE 4-1 </a:t>
            </a:r>
            <a:r>
              <a:rPr lang="en-US" sz="1200" dirty="0"/>
              <a:t>General practitioners as a proportion of total doctors in 15 </a:t>
            </a:r>
            <a:r>
              <a:rPr lang="en-US" sz="1200" dirty="0" smtClean="0"/>
              <a:t>peer countries</a:t>
            </a:r>
            <a:r>
              <a:rPr lang="en-US" sz="1200" dirty="0"/>
              <a:t>, 2009.</a:t>
            </a:r>
          </a:p>
        </p:txBody>
      </p:sp>
    </p:spTree>
    <p:extLst>
      <p:ext uri="{BB962C8B-B14F-4D97-AF65-F5344CB8AC3E}">
        <p14:creationId xmlns:p14="http://schemas.microsoft.com/office/powerpoint/2010/main" val="357687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58" y="838200"/>
            <a:ext cx="6955942" cy="460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8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sci.med.miami.edu/images/sized/images/content/320_iz1_immature_msc-long-718x240-478x1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17" y="842962"/>
            <a:ext cx="4552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16494" y="681219"/>
            <a:ext cx="38275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Stem Cell Therapy: The Healing Force of the Future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873" y="3111943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Regenerative medicine</a:t>
            </a:r>
            <a:r>
              <a:rPr lang="en-US" dirty="0"/>
              <a:t> is a branch of </a:t>
            </a:r>
            <a:r>
              <a:rPr lang="en-US" dirty="0">
                <a:hlinkClick r:id="rId3" tooltip="Translational research"/>
              </a:rPr>
              <a:t>translational research</a:t>
            </a:r>
            <a:r>
              <a:rPr lang="en-US" dirty="0"/>
              <a:t> in </a:t>
            </a:r>
            <a:r>
              <a:rPr lang="en-US" dirty="0">
                <a:hlinkClick r:id="rId4" tooltip="Tissue Engineering"/>
              </a:rPr>
              <a:t>Tissue Engineering</a:t>
            </a:r>
            <a:r>
              <a:rPr lang="en-US" dirty="0"/>
              <a:t> and </a:t>
            </a:r>
            <a:r>
              <a:rPr lang="en-US" dirty="0">
                <a:hlinkClick r:id="rId5" tooltip="Molecular Biology"/>
              </a:rPr>
              <a:t>Molecular Biology</a:t>
            </a:r>
            <a:r>
              <a:rPr lang="en-US" dirty="0"/>
              <a:t> which deals with the "process of replacing, engineering or regenerating human cells, tissues or organs to restore or establish normal function".</a:t>
            </a:r>
            <a:r>
              <a:rPr lang="en-US" baseline="30000" dirty="0">
                <a:hlinkClick r:id="rId6"/>
              </a:rPr>
              <a:t>[1]</a:t>
            </a:r>
            <a:r>
              <a:rPr lang="en-US" dirty="0"/>
              <a:t> This field holds the promise of engineering damaged tissues and organs via stimulating the body's own repair mechanisms to functionally heal previously irreparable tissues or organs.</a:t>
            </a:r>
          </a:p>
        </p:txBody>
      </p:sp>
      <p:pic>
        <p:nvPicPr>
          <p:cNvPr id="3076" name="Picture 4" descr="https://encrypted-tbn0.gstatic.com/images?q=tbn:ANd9GcRSRheTA9ARSJtWBxa2FouY30i5HxD94L8tuxDfkiO58I9GChx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201" y="2846728"/>
            <a:ext cx="3721235" cy="340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UHealt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14" y="311180"/>
            <a:ext cx="3858560" cy="74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31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685800" y="1077912"/>
            <a:ext cx="388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ea typeface="+mn-ea"/>
              </a:rPr>
              <a:t>Placebo 3-months after injection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581525" y="1077912"/>
            <a:ext cx="426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ea typeface="+mn-ea"/>
              </a:rPr>
              <a:t>MSC-treated 3-months after injection</a:t>
            </a:r>
          </a:p>
        </p:txBody>
      </p:sp>
      <p:pic>
        <p:nvPicPr>
          <p:cNvPr id="17412" name="Picture 4" descr="gross patholog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322" y="1447800"/>
            <a:ext cx="7859356" cy="428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1550" y="5718357"/>
            <a:ext cx="2635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ea typeface="+mn-ea"/>
              </a:rPr>
              <a:t>Quevedo</a:t>
            </a:r>
            <a:r>
              <a:rPr lang="en-US" dirty="0" smtClean="0">
                <a:ea typeface="+mn-ea"/>
              </a:rPr>
              <a:t> et al. PNAS 2009</a:t>
            </a:r>
            <a:endParaRPr lang="en-US" dirty="0"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28600"/>
            <a:ext cx="7527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ea typeface="+mn-ea"/>
              </a:rPr>
              <a:t>Mesenchimal</a:t>
            </a:r>
            <a:r>
              <a:rPr lang="en-US" sz="2000" dirty="0" smtClean="0">
                <a:ea typeface="+mn-ea"/>
              </a:rPr>
              <a:t> Stem Cell (MSC) injection:  Impact on reverse remodeling</a:t>
            </a:r>
            <a:endParaRPr lang="en-US" sz="2000" dirty="0">
              <a:ea typeface="+mn-ea"/>
            </a:endParaRPr>
          </a:p>
        </p:txBody>
      </p:sp>
      <p:sp>
        <p:nvSpPr>
          <p:cNvPr id="2" name="Oval 1"/>
          <p:cNvSpPr/>
          <p:nvPr/>
        </p:nvSpPr>
        <p:spPr>
          <a:xfrm>
            <a:off x="2590800" y="1447800"/>
            <a:ext cx="15240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786577" y="879203"/>
            <a:ext cx="459254" cy="6723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10480" y="620348"/>
            <a:ext cx="285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Site of injection in the heart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24600" y="1447800"/>
            <a:ext cx="15240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477000" y="838200"/>
            <a:ext cx="694234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13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TSI Powerpoint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CTSI Powerpoint Presentation Template</Template>
  <TotalTime>6538</TotalTime>
  <Words>460</Words>
  <Application>Microsoft Office PowerPoint</Application>
  <PresentationFormat>On-screen Show (4:3)</PresentationFormat>
  <Paragraphs>75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CTSI Powerpoint Presentation Template</vt:lpstr>
      <vt:lpstr> Clinical &amp; Translational Science Institutes  The U.S.A. launches an initiative to translate research findings into health outcomes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&amp; Translational Science Awards</vt:lpstr>
      <vt:lpstr>Clinical &amp; Translational Science Awards</vt:lpstr>
      <vt:lpstr>Clinical &amp; Translational Science Awards</vt:lpstr>
      <vt:lpstr>Mission</vt:lpstr>
      <vt:lpstr>Catalyzing Research Partnerships</vt:lpstr>
      <vt:lpstr> Miami CTSI</vt:lpstr>
      <vt:lpstr>PowerPoint Presentation</vt:lpstr>
      <vt:lpstr>  </vt:lpstr>
    </vt:vector>
  </TitlesOfParts>
  <Company>Univeristy of Miami - Miller School of Medicine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Goes Here 44pt. Franklin Gothic Med</dc:title>
  <dc:creator>Administrator</dc:creator>
  <cp:lastModifiedBy>Szapocznik, Jose</cp:lastModifiedBy>
  <cp:revision>113</cp:revision>
  <dcterms:created xsi:type="dcterms:W3CDTF">2013-09-25T19:10:56Z</dcterms:created>
  <dcterms:modified xsi:type="dcterms:W3CDTF">2014-05-16T02:27:01Z</dcterms:modified>
</cp:coreProperties>
</file>