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3667" r:id="rId5"/>
    <p:sldMasterId id="2147483671" r:id="rId6"/>
  </p:sldMasterIdLst>
  <p:notesMasterIdLst>
    <p:notesMasterId r:id="rId17"/>
  </p:notesMasterIdLst>
  <p:sldIdLst>
    <p:sldId id="514" r:id="rId7"/>
    <p:sldId id="647" r:id="rId8"/>
    <p:sldId id="650" r:id="rId9"/>
    <p:sldId id="662" r:id="rId10"/>
    <p:sldId id="655" r:id="rId11"/>
    <p:sldId id="648" r:id="rId12"/>
    <p:sldId id="658" r:id="rId13"/>
    <p:sldId id="659" r:id="rId14"/>
    <p:sldId id="660" r:id="rId15"/>
    <p:sldId id="513" r:id="rId16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81CE34-17A6-4129-8621-21306D06C8D6}">
          <p14:sldIdLst>
            <p14:sldId id="514"/>
          </p14:sldIdLst>
        </p14:section>
        <p14:section name="Intro (DEVDO)" id="{AD82A115-CE90-40B8-895D-8BB6F94D1B3A}">
          <p14:sldIdLst>
            <p14:sldId id="647"/>
            <p14:sldId id="650"/>
            <p14:sldId id="662"/>
            <p14:sldId id="655"/>
            <p14:sldId id="648"/>
            <p14:sldId id="658"/>
            <p14:sldId id="659"/>
            <p14:sldId id="660"/>
            <p14:sldId id="51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37210C-4148-B319-7D9C-4E0DBE4C777F}" name="DEV" initials="DEV" userId="DEV" providerId="None"/>
  <p188:author id="{AB4FB615-E879-0E40-1399-C4CC5E48962C}" name="OSKROBA Michal, DEV/ETD" initials="MO" userId="S::Michal.OSKROBA@oecd.org::d95068b0-3462-4036-a0c4-f5a9172f4fe8" providerId="AD"/>
  <p188:author id="{0ED2202B-C934-8FD8-5E76-CBFDDA686C67}" name="DEV - Rita da Costa " initials="DEV -RD" userId="DEV - Rita da Costa " providerId="None"/>
  <p188:author id="{B071FB37-46D0-A771-B3EC-4570ADFA1A4D}" name="DA COSTA Rita, DEV/ETD" initials="DD" userId="S::rita.dacosta@oecd.org::c04f3920-18a0-44a0-8c77-56cd6c432498" providerId="AD"/>
  <p188:author id="{A6F5355C-E061-3414-B9BE-51E8599471EC}" name="NOVIK Ana, DAF/INV" initials="AN" userId="S::Ana.NOVIK@oecd.org::06e61ee1-9113-404c-b22a-e6afb40345a0" providerId="AD"/>
  <p188:author id="{510BD977-2F42-A809-62D6-9729D0CA8821}" name="SAPORITO Nunzia Francesca, DAF/INV" initials="SD" userId="S::nunziafrancesca.saporito@oecd.org::2fb6b6eb-0320-4e00-9420-ce5fbeecbf23" providerId="AD"/>
  <p188:author id="{C8AAB97E-E22F-39CB-7AAC-9E5D55C458AB}" name="MONTINARI Letizia, DAF/INV" initials="LM" userId="S::Letizia.MONTINARI@oecd.org::e33b0220-a0df-4868-9999-9507d6c21eda" providerId="AD"/>
  <p188:author id="{0FA4FAB6-11CF-7CB0-8776-8512540DA2D2}" name="ENCINAS-MARTIN Marta, GRC/LAC" initials="ME" userId="S::Marta.ENCINAS-MARTIN@oecd.org::50128b1d-37aa-419e-8d05-38cf488b1a11" providerId="AD"/>
  <p188:author id="{D83882D0-05D2-7859-615E-D923E0CD7FCB}" name="MONTINARI Letizia, DAF/INV" initials="MD" userId="S::letizia.montinari@oecd.org::e33b0220-a0df-4868-9999-9507d6c21eda" providerId="AD"/>
  <p188:author id="{F82C85DD-347E-B193-4999-315703444720}" name="NAVARRO Mariana, DEV/RDD" initials="MN" userId="S::Mariana.NAVARRO@oecd.org::66b3371f-ec48-433a-9340-a6154a690004" providerId="AD"/>
  <p188:author id="{CF7319E2-2EDF-C4AD-2F03-6EE0D14A17FD}" name="SAPORITO Nunzia Francesca, DAF/INV" initials="NS" userId="S::NunziaFrancesca.SAPORITO@oecd.org::2fb6b6eb-0320-4e00-9420-ce5fbeecbf23" providerId="AD"/>
  <p188:author id="{CAB7F6FA-2C22-89A7-54D7-D47E0CC14EEC}" name="AL HUSSAMI Fares, DAF/INV" initials="AD" userId="S::fares.alhussami@oecd.org::7d28dabe-984f-43b7-9d7a-90e63665c85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81E8"/>
    <a:srgbClr val="3D72DE"/>
    <a:srgbClr val="97BF0D"/>
    <a:srgbClr val="BAEE5C"/>
    <a:srgbClr val="275792"/>
    <a:srgbClr val="3D4E74"/>
    <a:srgbClr val="F2F2F2"/>
    <a:srgbClr val="FFC305"/>
    <a:srgbClr val="ADADAD"/>
    <a:srgbClr val="006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6ED39-A4AD-C10D-E877-A859F3F374EF}" v="331" dt="2026-02-20T10:16:32.460"/>
    <p1510:client id="{363D4E51-1FCC-3080-0D4E-E0E430507A8A}" v="52" dt="2026-02-19T13:39:50.629"/>
    <p1510:client id="{6EBAC687-91E8-A1A3-BD01-0B514456D229}" v="1" dt="2026-02-20T10:26:09.182"/>
    <p1510:client id="{8376C351-EFFE-40B3-A01E-4FEF471D3A7F}" v="97" dt="2026-02-20T10:24:47.445"/>
    <p1510:client id="{CBA171A5-2307-4F7E-897A-EAC1A7E373BC}" v="14" dt="2026-02-20T10:30:40.513"/>
    <p1510:client id="{F7746481-3F34-BBCE-196F-1DE930065EFB}" v="1" dt="2026-02-20T10:13:39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82" autoAdjust="0"/>
  </p:normalViewPr>
  <p:slideViewPr>
    <p:cSldViewPr snapToGrid="0">
      <p:cViewPr varScale="1">
        <p:scale>
          <a:sx n="61" d="100"/>
          <a:sy n="61" d="100"/>
        </p:scale>
        <p:origin x="8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ORITO Nunzia Francesca, DAF/INV" userId="2fb6b6eb-0320-4e00-9420-ce5fbeecbf23" providerId="ADAL" clId="{4F436977-0F51-48A8-AB6F-DB7DF41A32F3}"/>
    <pc:docChg chg="modSld">
      <pc:chgData name="SAPORITO Nunzia Francesca, DAF/INV" userId="2fb6b6eb-0320-4e00-9420-ce5fbeecbf23" providerId="ADAL" clId="{4F436977-0F51-48A8-AB6F-DB7DF41A32F3}" dt="2026-02-20T10:30:40.513" v="13" actId="1076"/>
      <pc:docMkLst>
        <pc:docMk/>
      </pc:docMkLst>
      <pc:sldChg chg="addSp modSp mod">
        <pc:chgData name="SAPORITO Nunzia Francesca, DAF/INV" userId="2fb6b6eb-0320-4e00-9420-ce5fbeecbf23" providerId="ADAL" clId="{4F436977-0F51-48A8-AB6F-DB7DF41A32F3}" dt="2026-02-20T10:30:40.513" v="13" actId="1076"/>
        <pc:sldMkLst>
          <pc:docMk/>
          <pc:sldMk cId="2286198314" sldId="662"/>
        </pc:sldMkLst>
        <pc:spChg chg="mod">
          <ac:chgData name="SAPORITO Nunzia Francesca, DAF/INV" userId="2fb6b6eb-0320-4e00-9420-ce5fbeecbf23" providerId="ADAL" clId="{4F436977-0F51-48A8-AB6F-DB7DF41A32F3}" dt="2026-02-20T10:30:40.513" v="13" actId="1076"/>
          <ac:spMkLst>
            <pc:docMk/>
            <pc:sldMk cId="2286198314" sldId="662"/>
            <ac:spMk id="9" creationId="{C19FEB3B-1714-4604-5081-4E316949831B}"/>
          </ac:spMkLst>
        </pc:spChg>
        <pc:graphicFrameChg chg="add mod">
          <ac:chgData name="SAPORITO Nunzia Francesca, DAF/INV" userId="2fb6b6eb-0320-4e00-9420-ce5fbeecbf23" providerId="ADAL" clId="{4F436977-0F51-48A8-AB6F-DB7DF41A32F3}" dt="2026-02-20T10:30:33.550" v="12" actId="14100"/>
          <ac:graphicFrameMkLst>
            <pc:docMk/>
            <pc:sldMk cId="2286198314" sldId="662"/>
            <ac:graphicFrameMk id="5" creationId="{3A249422-C312-415C-BB83-F7A91B8A83F7}"/>
          </ac:graphicFrameMkLst>
        </pc:graphicFrameChg>
      </pc:sldChg>
    </pc:docChg>
  </pc:docChgLst>
  <pc:docChgLst>
    <pc:chgData name="DA COSTA Rita, DEV/ETD" userId="S::rita.dacosta@oecd.org::c04f3920-18a0-44a0-8c77-56cd6c432498" providerId="AD" clId="Web-{363D4E51-1FCC-3080-0D4E-E0E430507A8A}"/>
    <pc:docChg chg="modSld sldOrd">
      <pc:chgData name="DA COSTA Rita, DEV/ETD" userId="S::rita.dacosta@oecd.org::c04f3920-18a0-44a0-8c77-56cd6c432498" providerId="AD" clId="Web-{363D4E51-1FCC-3080-0D4E-E0E430507A8A}" dt="2026-02-19T13:39:50.629" v="278" actId="14100"/>
      <pc:docMkLst>
        <pc:docMk/>
      </pc:docMkLst>
      <pc:sldChg chg="modSp modNotes">
        <pc:chgData name="DA COSTA Rita, DEV/ETD" userId="S::rita.dacosta@oecd.org::c04f3920-18a0-44a0-8c77-56cd6c432498" providerId="AD" clId="Web-{363D4E51-1FCC-3080-0D4E-E0E430507A8A}" dt="2026-02-19T13:24:48.516" v="117"/>
        <pc:sldMkLst>
          <pc:docMk/>
          <pc:sldMk cId="1148639941" sldId="514"/>
        </pc:sldMkLst>
        <pc:spChg chg="mod">
          <ac:chgData name="DA COSTA Rita, DEV/ETD" userId="S::rita.dacosta@oecd.org::c04f3920-18a0-44a0-8c77-56cd6c432498" providerId="AD" clId="Web-{363D4E51-1FCC-3080-0D4E-E0E430507A8A}" dt="2026-02-19T13:21:57.600" v="87" actId="20577"/>
          <ac:spMkLst>
            <pc:docMk/>
            <pc:sldMk cId="1148639941" sldId="514"/>
            <ac:spMk id="2" creationId="{3E7C73FD-B98D-4D4D-A481-03535612365B}"/>
          </ac:spMkLst>
        </pc:spChg>
        <pc:spChg chg="mod">
          <ac:chgData name="DA COSTA Rita, DEV/ETD" userId="S::rita.dacosta@oecd.org::c04f3920-18a0-44a0-8c77-56cd6c432498" providerId="AD" clId="Web-{363D4E51-1FCC-3080-0D4E-E0E430507A8A}" dt="2026-02-19T13:22:36.650" v="103" actId="20577"/>
          <ac:spMkLst>
            <pc:docMk/>
            <pc:sldMk cId="1148639941" sldId="514"/>
            <ac:spMk id="3" creationId="{17602791-C9EE-A0F8-DADD-6974F87D8396}"/>
          </ac:spMkLst>
        </pc:spChg>
      </pc:sldChg>
      <pc:sldChg chg="ord modNotes">
        <pc:chgData name="DA COSTA Rita, DEV/ETD" userId="S::rita.dacosta@oecd.org::c04f3920-18a0-44a0-8c77-56cd6c432498" providerId="AD" clId="Web-{363D4E51-1FCC-3080-0D4E-E0E430507A8A}" dt="2026-02-19T13:30:45.716" v="209"/>
        <pc:sldMkLst>
          <pc:docMk/>
          <pc:sldMk cId="3957563989" sldId="648"/>
        </pc:sldMkLst>
      </pc:sldChg>
      <pc:sldChg chg="modSp modNotes">
        <pc:chgData name="DA COSTA Rita, DEV/ETD" userId="S::rita.dacosta@oecd.org::c04f3920-18a0-44a0-8c77-56cd6c432498" providerId="AD" clId="Web-{363D4E51-1FCC-3080-0D4E-E0E430507A8A}" dt="2026-02-19T13:28:05.993" v="190"/>
        <pc:sldMkLst>
          <pc:docMk/>
          <pc:sldMk cId="3016099647" sldId="650"/>
        </pc:sldMkLst>
        <pc:spChg chg="mod">
          <ac:chgData name="DA COSTA Rita, DEV/ETD" userId="S::rita.dacosta@oecd.org::c04f3920-18a0-44a0-8c77-56cd6c432498" providerId="AD" clId="Web-{363D4E51-1FCC-3080-0D4E-E0E430507A8A}" dt="2026-02-19T13:27:30.648" v="187" actId="20577"/>
          <ac:spMkLst>
            <pc:docMk/>
            <pc:sldMk cId="3016099647" sldId="650"/>
            <ac:spMk id="4" creationId="{FA9C3197-57F4-6997-864D-7A350E452618}"/>
          </ac:spMkLst>
        </pc:spChg>
      </pc:sldChg>
      <pc:sldChg chg="ord">
        <pc:chgData name="DA COSTA Rita, DEV/ETD" userId="S::rita.dacosta@oecd.org::c04f3920-18a0-44a0-8c77-56cd6c432498" providerId="AD" clId="Web-{363D4E51-1FCC-3080-0D4E-E0E430507A8A}" dt="2026-02-19T13:30:34.950" v="206"/>
        <pc:sldMkLst>
          <pc:docMk/>
          <pc:sldMk cId="2765942915" sldId="653"/>
        </pc:sldMkLst>
      </pc:sldChg>
      <pc:sldChg chg="ord">
        <pc:chgData name="DA COSTA Rita, DEV/ETD" userId="S::rita.dacosta@oecd.org::c04f3920-18a0-44a0-8c77-56cd6c432498" providerId="AD" clId="Web-{363D4E51-1FCC-3080-0D4E-E0E430507A8A}" dt="2026-02-19T13:30:43.482" v="208"/>
        <pc:sldMkLst>
          <pc:docMk/>
          <pc:sldMk cId="2401581251" sldId="655"/>
        </pc:sldMkLst>
      </pc:sldChg>
      <pc:sldChg chg="modSp">
        <pc:chgData name="DA COSTA Rita, DEV/ETD" userId="S::rita.dacosta@oecd.org::c04f3920-18a0-44a0-8c77-56cd6c432498" providerId="AD" clId="Web-{363D4E51-1FCC-3080-0D4E-E0E430507A8A}" dt="2026-02-19T13:36:03.331" v="214" actId="20577"/>
        <pc:sldMkLst>
          <pc:docMk/>
          <pc:sldMk cId="3572616344" sldId="659"/>
        </pc:sldMkLst>
        <pc:spChg chg="mod">
          <ac:chgData name="DA COSTA Rita, DEV/ETD" userId="S::rita.dacosta@oecd.org::c04f3920-18a0-44a0-8c77-56cd6c432498" providerId="AD" clId="Web-{363D4E51-1FCC-3080-0D4E-E0E430507A8A}" dt="2026-02-19T13:36:03.331" v="214" actId="20577"/>
          <ac:spMkLst>
            <pc:docMk/>
            <pc:sldMk cId="3572616344" sldId="659"/>
            <ac:spMk id="4" creationId="{4E7FE59F-02E0-71AB-C1EE-B29E2BBCAFF8}"/>
          </ac:spMkLst>
        </pc:spChg>
      </pc:sldChg>
      <pc:sldChg chg="modSp modCm">
        <pc:chgData name="DA COSTA Rita, DEV/ETD" userId="S::rita.dacosta@oecd.org::c04f3920-18a0-44a0-8c77-56cd6c432498" providerId="AD" clId="Web-{363D4E51-1FCC-3080-0D4E-E0E430507A8A}" dt="2026-02-19T13:39:50.629" v="278" actId="14100"/>
        <pc:sldMkLst>
          <pc:docMk/>
          <pc:sldMk cId="4241852625" sldId="660"/>
        </pc:sldMkLst>
        <pc:spChg chg="mod">
          <ac:chgData name="DA COSTA Rita, DEV/ETD" userId="S::rita.dacosta@oecd.org::c04f3920-18a0-44a0-8c77-56cd6c432498" providerId="AD" clId="Web-{363D4E51-1FCC-3080-0D4E-E0E430507A8A}" dt="2026-02-19T13:39:50.629" v="278" actId="14100"/>
          <ac:spMkLst>
            <pc:docMk/>
            <pc:sldMk cId="4241852625" sldId="660"/>
            <ac:spMk id="2" creationId="{80AF0256-46E6-D353-B1FB-DC8F9D37933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 COSTA Rita, DEV/ETD" userId="S::rita.dacosta@oecd.org::c04f3920-18a0-44a0-8c77-56cd6c432498" providerId="AD" clId="Web-{363D4E51-1FCC-3080-0D4E-E0E430507A8A}" dt="2026-02-19T13:39:44.332" v="276" actId="20577"/>
              <pc2:cmMkLst xmlns:pc2="http://schemas.microsoft.com/office/powerpoint/2019/9/main/command">
                <pc:docMk/>
                <pc:sldMk cId="4241852625" sldId="660"/>
                <pc2:cmMk id="{EEAB56AD-8291-4070-A125-CA8BC24B7639}"/>
              </pc2:cmMkLst>
            </pc226:cmChg>
          </p:ext>
        </pc:extLst>
      </pc:sldChg>
    </pc:docChg>
  </pc:docChgLst>
  <pc:docChgLst>
    <pc:chgData name="SAYA Setsuko, DEV" userId="S::setsuko.saya@oecd.org::e284e02d-6717-4d10-952d-334d3fcbc877" providerId="AD" clId="Web-{46AD0F51-6515-9536-1D23-8FD023D6BECD}"/>
    <pc:docChg chg="sldOrd">
      <pc:chgData name="SAYA Setsuko, DEV" userId="S::setsuko.saya@oecd.org::e284e02d-6717-4d10-952d-334d3fcbc877" providerId="AD" clId="Web-{46AD0F51-6515-9536-1D23-8FD023D6BECD}" dt="2026-02-18T12:58:47.758" v="1"/>
      <pc:docMkLst>
        <pc:docMk/>
      </pc:docMkLst>
      <pc:sldChg chg="ord">
        <pc:chgData name="SAYA Setsuko, DEV" userId="S::setsuko.saya@oecd.org::e284e02d-6717-4d10-952d-334d3fcbc877" providerId="AD" clId="Web-{46AD0F51-6515-9536-1D23-8FD023D6BECD}" dt="2026-02-18T12:58:31.507" v="0"/>
        <pc:sldMkLst>
          <pc:docMk/>
          <pc:sldMk cId="3016099647" sldId="650"/>
        </pc:sldMkLst>
      </pc:sldChg>
      <pc:sldChg chg="ord">
        <pc:chgData name="SAYA Setsuko, DEV" userId="S::setsuko.saya@oecd.org::e284e02d-6717-4d10-952d-334d3fcbc877" providerId="AD" clId="Web-{46AD0F51-6515-9536-1D23-8FD023D6BECD}" dt="2026-02-18T12:58:47.758" v="1"/>
        <pc:sldMkLst>
          <pc:docMk/>
          <pc:sldMk cId="2765942915" sldId="653"/>
        </pc:sldMkLst>
      </pc:sldChg>
    </pc:docChg>
  </pc:docChgLst>
  <pc:docChgLst>
    <pc:chgData name="DA COSTA Rita, DEV/ETD" userId="c04f3920-18a0-44a0-8c77-56cd6c432498" providerId="ADAL" clId="{8F578750-5441-46B2-A69E-FA8436622A4C}"/>
    <pc:docChg chg="undo custSel delSld modSld modSection">
      <pc:chgData name="DA COSTA Rita, DEV/ETD" userId="c04f3920-18a0-44a0-8c77-56cd6c432498" providerId="ADAL" clId="{8F578750-5441-46B2-A69E-FA8436622A4C}" dt="2026-02-20T12:00:24.648" v="322" actId="6549"/>
      <pc:docMkLst>
        <pc:docMk/>
      </pc:docMkLst>
      <pc:sldChg chg="modNotesTx">
        <pc:chgData name="DA COSTA Rita, DEV/ETD" userId="c04f3920-18a0-44a0-8c77-56cd6c432498" providerId="ADAL" clId="{8F578750-5441-46B2-A69E-FA8436622A4C}" dt="2026-02-20T11:59:46.906" v="320" actId="6549"/>
        <pc:sldMkLst>
          <pc:docMk/>
          <pc:sldMk cId="1148639941" sldId="514"/>
        </pc:sldMkLst>
      </pc:sldChg>
      <pc:sldChg chg="modNotesTx">
        <pc:chgData name="DA COSTA Rita, DEV/ETD" userId="c04f3920-18a0-44a0-8c77-56cd6c432498" providerId="ADAL" clId="{8F578750-5441-46B2-A69E-FA8436622A4C}" dt="2026-02-20T12:00:24.648" v="322" actId="6549"/>
        <pc:sldMkLst>
          <pc:docMk/>
          <pc:sldMk cId="3957563989" sldId="648"/>
        </pc:sldMkLst>
      </pc:sldChg>
      <pc:sldChg chg="modNotesTx">
        <pc:chgData name="DA COSTA Rita, DEV/ETD" userId="c04f3920-18a0-44a0-8c77-56cd6c432498" providerId="ADAL" clId="{8F578750-5441-46B2-A69E-FA8436622A4C}" dt="2026-02-20T12:00:18.507" v="321" actId="6549"/>
        <pc:sldMkLst>
          <pc:docMk/>
          <pc:sldMk cId="3016099647" sldId="650"/>
        </pc:sldMkLst>
      </pc:sldChg>
      <pc:sldChg chg="del">
        <pc:chgData name="DA COSTA Rita, DEV/ETD" userId="c04f3920-18a0-44a0-8c77-56cd6c432498" providerId="ADAL" clId="{8F578750-5441-46B2-A69E-FA8436622A4C}" dt="2026-02-20T11:58:08.751" v="318" actId="47"/>
        <pc:sldMkLst>
          <pc:docMk/>
          <pc:sldMk cId="2765942915" sldId="653"/>
        </pc:sldMkLst>
      </pc:sldChg>
      <pc:sldChg chg="modSp mod">
        <pc:chgData name="DA COSTA Rita, DEV/ETD" userId="c04f3920-18a0-44a0-8c77-56cd6c432498" providerId="ADAL" clId="{8F578750-5441-46B2-A69E-FA8436622A4C}" dt="2026-02-18T11:31:40.745" v="19" actId="108"/>
        <pc:sldMkLst>
          <pc:docMk/>
          <pc:sldMk cId="3572616344" sldId="659"/>
        </pc:sldMkLst>
        <pc:spChg chg="mod">
          <ac:chgData name="DA COSTA Rita, DEV/ETD" userId="c04f3920-18a0-44a0-8c77-56cd6c432498" providerId="ADAL" clId="{8F578750-5441-46B2-A69E-FA8436622A4C}" dt="2026-02-18T11:31:40.745" v="19" actId="108"/>
          <ac:spMkLst>
            <pc:docMk/>
            <pc:sldMk cId="3572616344" sldId="659"/>
            <ac:spMk id="2" creationId="{9894E00E-2639-7622-355D-9ED0A0B1AD08}"/>
          </ac:spMkLst>
        </pc:spChg>
      </pc:sldChg>
      <pc:sldChg chg="modSp mod modCm">
        <pc:chgData name="DA COSTA Rita, DEV/ETD" userId="c04f3920-18a0-44a0-8c77-56cd6c432498" providerId="ADAL" clId="{8F578750-5441-46B2-A69E-FA8436622A4C}" dt="2026-02-18T14:54:02.754" v="295" actId="6549"/>
        <pc:sldMkLst>
          <pc:docMk/>
          <pc:sldMk cId="4241852625" sldId="660"/>
        </pc:sldMkLst>
        <pc:spChg chg="mod">
          <ac:chgData name="DA COSTA Rita, DEV/ETD" userId="c04f3920-18a0-44a0-8c77-56cd6c432498" providerId="ADAL" clId="{8F578750-5441-46B2-A69E-FA8436622A4C}" dt="2026-02-18T14:54:02.754" v="295" actId="6549"/>
          <ac:spMkLst>
            <pc:docMk/>
            <pc:sldMk cId="4241852625" sldId="660"/>
            <ac:spMk id="2" creationId="{80AF0256-46E6-D353-B1FB-DC8F9D379334}"/>
          </ac:spMkLst>
        </pc:spChg>
        <pc:spChg chg="mod">
          <ac:chgData name="DA COSTA Rita, DEV/ETD" userId="c04f3920-18a0-44a0-8c77-56cd6c432498" providerId="ADAL" clId="{8F578750-5441-46B2-A69E-FA8436622A4C}" dt="2026-02-18T11:30:13.577" v="9" actId="108"/>
          <ac:spMkLst>
            <pc:docMk/>
            <pc:sldMk cId="4241852625" sldId="660"/>
            <ac:spMk id="4" creationId="{4879E160-25C8-BCA0-7E83-E0E7487CFA7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 COSTA Rita, DEV/ETD" userId="c04f3920-18a0-44a0-8c77-56cd6c432498" providerId="ADAL" clId="{8F578750-5441-46B2-A69E-FA8436622A4C}" dt="2026-02-18T14:54:02.754" v="295" actId="6549"/>
              <pc2:cmMkLst xmlns:pc2="http://schemas.microsoft.com/office/powerpoint/2019/9/main/command">
                <pc:docMk/>
                <pc:sldMk cId="4241852625" sldId="660"/>
                <pc2:cmMk id="{EEAB56AD-8291-4070-A125-CA8BC24B7639}"/>
              </pc2:cmMkLst>
            </pc226:cmChg>
          </p:ext>
        </pc:extLst>
      </pc:sldChg>
      <pc:sldChg chg="del">
        <pc:chgData name="DA COSTA Rita, DEV/ETD" userId="c04f3920-18a0-44a0-8c77-56cd6c432498" providerId="ADAL" clId="{8F578750-5441-46B2-A69E-FA8436622A4C}" dt="2026-02-20T11:59:25.027" v="319" actId="47"/>
        <pc:sldMkLst>
          <pc:docMk/>
          <pc:sldMk cId="1140680232" sldId="661"/>
        </pc:sldMkLst>
      </pc:sldChg>
      <pc:sldChg chg="addSp delSp modSp mod">
        <pc:chgData name="DA COSTA Rita, DEV/ETD" userId="c04f3920-18a0-44a0-8c77-56cd6c432498" providerId="ADAL" clId="{8F578750-5441-46B2-A69E-FA8436622A4C}" dt="2026-02-20T10:24:47.445" v="317" actId="1076"/>
        <pc:sldMkLst>
          <pc:docMk/>
          <pc:sldMk cId="2286198314" sldId="662"/>
        </pc:sldMkLst>
        <pc:spChg chg="add">
          <ac:chgData name="DA COSTA Rita, DEV/ETD" userId="c04f3920-18a0-44a0-8c77-56cd6c432498" providerId="ADAL" clId="{8F578750-5441-46B2-A69E-FA8436622A4C}" dt="2026-02-20T10:22:33.067" v="311"/>
          <ac:spMkLst>
            <pc:docMk/>
            <pc:sldMk cId="2286198314" sldId="662"/>
            <ac:spMk id="5" creationId="{A9F47F6B-A286-06F3-5E9A-2A58C68CCA11}"/>
          </ac:spMkLst>
        </pc:spChg>
        <pc:spChg chg="mod">
          <ac:chgData name="DA COSTA Rita, DEV/ETD" userId="c04f3920-18a0-44a0-8c77-56cd6c432498" providerId="ADAL" clId="{8F578750-5441-46B2-A69E-FA8436622A4C}" dt="2026-02-20T10:17:05.773" v="297" actId="1076"/>
          <ac:spMkLst>
            <pc:docMk/>
            <pc:sldMk cId="2286198314" sldId="662"/>
            <ac:spMk id="9" creationId="{C19FEB3B-1714-4604-5081-4E316949831B}"/>
          </ac:spMkLst>
        </pc:spChg>
        <pc:picChg chg="del mod">
          <ac:chgData name="DA COSTA Rita, DEV/ETD" userId="c04f3920-18a0-44a0-8c77-56cd6c432498" providerId="ADAL" clId="{8F578750-5441-46B2-A69E-FA8436622A4C}" dt="2026-02-20T10:17:14.669" v="299" actId="478"/>
          <ac:picMkLst>
            <pc:docMk/>
            <pc:sldMk cId="2286198314" sldId="662"/>
            <ac:picMk id="1025" creationId="{4BEC225D-E470-A341-3641-4D6E763AD751}"/>
          </ac:picMkLst>
        </pc:picChg>
        <pc:picChg chg="del mod">
          <ac:chgData name="DA COSTA Rita, DEV/ETD" userId="c04f3920-18a0-44a0-8c77-56cd6c432498" providerId="ADAL" clId="{8F578750-5441-46B2-A69E-FA8436622A4C}" dt="2026-02-20T10:17:40.180" v="301" actId="478"/>
          <ac:picMkLst>
            <pc:docMk/>
            <pc:sldMk cId="2286198314" sldId="662"/>
            <ac:picMk id="1026" creationId="{0D357691-EB8C-08FB-DC96-876B6FF91317}"/>
          </ac:picMkLst>
        </pc:picChg>
        <pc:picChg chg="add del mod">
          <ac:chgData name="DA COSTA Rita, DEV/ETD" userId="c04f3920-18a0-44a0-8c77-56cd6c432498" providerId="ADAL" clId="{8F578750-5441-46B2-A69E-FA8436622A4C}" dt="2026-02-20T10:19:13.802" v="304" actId="478"/>
          <ac:picMkLst>
            <pc:docMk/>
            <pc:sldMk cId="2286198314" sldId="662"/>
            <ac:picMk id="1027" creationId="{AEA94A49-5329-9ED9-7BD7-8FB5C80F5BBC}"/>
          </ac:picMkLst>
        </pc:picChg>
        <pc:picChg chg="add">
          <ac:chgData name="DA COSTA Rita, DEV/ETD" userId="c04f3920-18a0-44a0-8c77-56cd6c432498" providerId="ADAL" clId="{8F578750-5441-46B2-A69E-FA8436622A4C}" dt="2026-02-20T10:19:23.856" v="305"/>
          <ac:picMkLst>
            <pc:docMk/>
            <pc:sldMk cId="2286198314" sldId="662"/>
            <ac:picMk id="1028" creationId="{0CD141BE-0A80-4886-E76A-6D95123F71B8}"/>
          </ac:picMkLst>
        </pc:picChg>
        <pc:picChg chg="del mod">
          <ac:chgData name="DA COSTA Rita, DEV/ETD" userId="c04f3920-18a0-44a0-8c77-56cd6c432498" providerId="ADAL" clId="{8F578750-5441-46B2-A69E-FA8436622A4C}" dt="2026-02-20T10:20:04.527" v="310" actId="478"/>
          <ac:picMkLst>
            <pc:docMk/>
            <pc:sldMk cId="2286198314" sldId="662"/>
            <ac:picMk id="1029" creationId="{E7602CD3-8AD8-B608-CEA4-65ECCD201CD1}"/>
          </ac:picMkLst>
        </pc:picChg>
        <pc:picChg chg="add mod">
          <ac:chgData name="DA COSTA Rita, DEV/ETD" userId="c04f3920-18a0-44a0-8c77-56cd6c432498" providerId="ADAL" clId="{8F578750-5441-46B2-A69E-FA8436622A4C}" dt="2026-02-20T10:24:47.445" v="317" actId="1076"/>
          <ac:picMkLst>
            <pc:docMk/>
            <pc:sldMk cId="2286198314" sldId="662"/>
            <ac:picMk id="1031" creationId="{0BCEDF5B-0FE9-F872-85C2-4192833E2535}"/>
          </ac:picMkLst>
        </pc:picChg>
      </pc:sldChg>
    </pc:docChg>
  </pc:docChgLst>
  <pc:docChgLst>
    <pc:chgData name="DA COSTA Rita, DEV/ETD" userId="S::rita.dacosta@oecd.org::c04f3920-18a0-44a0-8c77-56cd6c432498" providerId="AD" clId="Web-{F7746481-3F34-BBCE-196F-1DE930065EFB}"/>
    <pc:docChg chg="addSld modSection">
      <pc:chgData name="DA COSTA Rita, DEV/ETD" userId="S::rita.dacosta@oecd.org::c04f3920-18a0-44a0-8c77-56cd6c432498" providerId="AD" clId="Web-{F7746481-3F34-BBCE-196F-1DE930065EFB}" dt="2026-02-20T10:13:39.856" v="0"/>
      <pc:docMkLst>
        <pc:docMk/>
      </pc:docMkLst>
      <pc:sldChg chg="add replId">
        <pc:chgData name="DA COSTA Rita, DEV/ETD" userId="S::rita.dacosta@oecd.org::c04f3920-18a0-44a0-8c77-56cd6c432498" providerId="AD" clId="Web-{F7746481-3F34-BBCE-196F-1DE930065EFB}" dt="2026-02-20T10:13:39.856" v="0"/>
        <pc:sldMkLst>
          <pc:docMk/>
          <pc:sldMk cId="1140680232" sldId="661"/>
        </pc:sldMkLst>
      </pc:sldChg>
    </pc:docChg>
  </pc:docChgLst>
  <pc:docChgLst>
    <pc:chgData name="SAPORITO Nunzia Francesca, DAF/INV" userId="S::nunziafrancesca.saporito@oecd.org::2fb6b6eb-0320-4e00-9420-ce5fbeecbf23" providerId="AD" clId="Web-{6EBAC687-91E8-A1A3-BD01-0B514456D229}"/>
    <pc:docChg chg="modSld">
      <pc:chgData name="SAPORITO Nunzia Francesca, DAF/INV" userId="S::nunziafrancesca.saporito@oecd.org::2fb6b6eb-0320-4e00-9420-ce5fbeecbf23" providerId="AD" clId="Web-{6EBAC687-91E8-A1A3-BD01-0B514456D229}" dt="2026-02-20T10:26:09.182" v="0"/>
      <pc:docMkLst>
        <pc:docMk/>
      </pc:docMkLst>
      <pc:sldChg chg="delSp">
        <pc:chgData name="SAPORITO Nunzia Francesca, DAF/INV" userId="S::nunziafrancesca.saporito@oecd.org::2fb6b6eb-0320-4e00-9420-ce5fbeecbf23" providerId="AD" clId="Web-{6EBAC687-91E8-A1A3-BD01-0B514456D229}" dt="2026-02-20T10:26:09.182" v="0"/>
        <pc:sldMkLst>
          <pc:docMk/>
          <pc:sldMk cId="2286198314" sldId="662"/>
        </pc:sldMkLst>
        <pc:picChg chg="del">
          <ac:chgData name="SAPORITO Nunzia Francesca, DAF/INV" userId="S::nunziafrancesca.saporito@oecd.org::2fb6b6eb-0320-4e00-9420-ce5fbeecbf23" providerId="AD" clId="Web-{6EBAC687-91E8-A1A3-BD01-0B514456D229}" dt="2026-02-20T10:26:09.182" v="0"/>
          <ac:picMkLst>
            <pc:docMk/>
            <pc:sldMk cId="2286198314" sldId="662"/>
            <ac:picMk id="1031" creationId="{0BCEDF5B-0FE9-F872-85C2-4192833E2535}"/>
          </ac:picMkLst>
        </pc:picChg>
      </pc:sldChg>
    </pc:docChg>
  </pc:docChgLst>
  <pc:docChgLst>
    <pc:chgData name="DA COSTA Rita, DEV/ETD" userId="S::rita.dacosta@oecd.org::c04f3920-18a0-44a0-8c77-56cd6c432498" providerId="AD" clId="Web-{6F1A601E-CD76-B85C-7423-505D9AD57676}"/>
    <pc:docChg chg="modSld sldOrd">
      <pc:chgData name="DA COSTA Rita, DEV/ETD" userId="S::rita.dacosta@oecd.org::c04f3920-18a0-44a0-8c77-56cd6c432498" providerId="AD" clId="Web-{6F1A601E-CD76-B85C-7423-505D9AD57676}" dt="2026-02-18T11:28:21.702" v="93" actId="20577"/>
      <pc:docMkLst>
        <pc:docMk/>
      </pc:docMkLst>
      <pc:sldChg chg="modSp ord">
        <pc:chgData name="DA COSTA Rita, DEV/ETD" userId="S::rita.dacosta@oecd.org::c04f3920-18a0-44a0-8c77-56cd6c432498" providerId="AD" clId="Web-{6F1A601E-CD76-B85C-7423-505D9AD57676}" dt="2026-02-18T11:25:07.338" v="29"/>
        <pc:sldMkLst>
          <pc:docMk/>
          <pc:sldMk cId="3907435276" sldId="658"/>
        </pc:sldMkLst>
        <pc:spChg chg="mod">
          <ac:chgData name="DA COSTA Rita, DEV/ETD" userId="S::rita.dacosta@oecd.org::c04f3920-18a0-44a0-8c77-56cd6c432498" providerId="AD" clId="Web-{6F1A601E-CD76-B85C-7423-505D9AD57676}" dt="2026-02-18T11:18:53.827" v="3"/>
          <ac:spMkLst>
            <pc:docMk/>
            <pc:sldMk cId="3907435276" sldId="658"/>
            <ac:spMk id="4" creationId="{0989672E-A283-8F99-6E4C-80317E83911F}"/>
          </ac:spMkLst>
        </pc:spChg>
      </pc:sldChg>
      <pc:sldChg chg="addSp delSp modSp">
        <pc:chgData name="DA COSTA Rita, DEV/ETD" userId="S::rita.dacosta@oecd.org::c04f3920-18a0-44a0-8c77-56cd6c432498" providerId="AD" clId="Web-{6F1A601E-CD76-B85C-7423-505D9AD57676}" dt="2026-02-18T11:24:58.838" v="27"/>
        <pc:sldMkLst>
          <pc:docMk/>
          <pc:sldMk cId="3572616344" sldId="659"/>
        </pc:sldMkLst>
        <pc:spChg chg="mod">
          <ac:chgData name="DA COSTA Rita, DEV/ETD" userId="S::rita.dacosta@oecd.org::c04f3920-18a0-44a0-8c77-56cd6c432498" providerId="AD" clId="Web-{6F1A601E-CD76-B85C-7423-505D9AD57676}" dt="2026-02-18T11:24:43.525" v="24" actId="20577"/>
          <ac:spMkLst>
            <pc:docMk/>
            <pc:sldMk cId="3572616344" sldId="659"/>
            <ac:spMk id="2" creationId="{9894E00E-2639-7622-355D-9ED0A0B1AD08}"/>
          </ac:spMkLst>
        </pc:spChg>
        <pc:spChg chg="mod">
          <ac:chgData name="DA COSTA Rita, DEV/ETD" userId="S::rita.dacosta@oecd.org::c04f3920-18a0-44a0-8c77-56cd6c432498" providerId="AD" clId="Web-{6F1A601E-CD76-B85C-7423-505D9AD57676}" dt="2026-02-18T11:21:23.912" v="14" actId="20577"/>
          <ac:spMkLst>
            <pc:docMk/>
            <pc:sldMk cId="3572616344" sldId="659"/>
            <ac:spMk id="4" creationId="{4E7FE59F-02E0-71AB-C1EE-B29E2BBCAFF8}"/>
          </ac:spMkLst>
        </pc:spChg>
      </pc:sldChg>
      <pc:sldChg chg="modSp ord">
        <pc:chgData name="DA COSTA Rita, DEV/ETD" userId="S::rita.dacosta@oecd.org::c04f3920-18a0-44a0-8c77-56cd6c432498" providerId="AD" clId="Web-{6F1A601E-CD76-B85C-7423-505D9AD57676}" dt="2026-02-18T11:28:21.702" v="93" actId="20577"/>
        <pc:sldMkLst>
          <pc:docMk/>
          <pc:sldMk cId="4241852625" sldId="660"/>
        </pc:sldMkLst>
        <pc:spChg chg="mod">
          <ac:chgData name="DA COSTA Rita, DEV/ETD" userId="S::rita.dacosta@oecd.org::c04f3920-18a0-44a0-8c77-56cd6c432498" providerId="AD" clId="Web-{6F1A601E-CD76-B85C-7423-505D9AD57676}" dt="2026-02-18T11:28:21.702" v="93" actId="20577"/>
          <ac:spMkLst>
            <pc:docMk/>
            <pc:sldMk cId="4241852625" sldId="660"/>
            <ac:spMk id="2" creationId="{80AF0256-46E6-D353-B1FB-DC8F9D379334}"/>
          </ac:spMkLst>
        </pc:spChg>
        <pc:spChg chg="mod">
          <ac:chgData name="DA COSTA Rita, DEV/ETD" userId="S::rita.dacosta@oecd.org::c04f3920-18a0-44a0-8c77-56cd6c432498" providerId="AD" clId="Web-{6F1A601E-CD76-B85C-7423-505D9AD57676}" dt="2026-02-18T11:26:48.370" v="78" actId="20577"/>
          <ac:spMkLst>
            <pc:docMk/>
            <pc:sldMk cId="4241852625" sldId="660"/>
            <ac:spMk id="4" creationId="{4879E160-25C8-BCA0-7E83-E0E7487CFA70}"/>
          </ac:spMkLst>
        </pc:spChg>
      </pc:sldChg>
    </pc:docChg>
  </pc:docChgLst>
  <pc:docChgLst>
    <pc:chgData name="NOVIK Ana, DAF/INV" userId="06e61ee1-9113-404c-b22a-e6afb40345a0" providerId="ADAL" clId="{7A384498-9806-46DE-B0CF-546445A81419}"/>
    <pc:docChg chg="modSld">
      <pc:chgData name="NOVIK Ana, DAF/INV" userId="06e61ee1-9113-404c-b22a-e6afb40345a0" providerId="ADAL" clId="{7A384498-9806-46DE-B0CF-546445A81419}" dt="2026-02-20T12:52:18.629" v="3" actId="14100"/>
      <pc:docMkLst>
        <pc:docMk/>
      </pc:docMkLst>
      <pc:sldChg chg="modSp mod">
        <pc:chgData name="NOVIK Ana, DAF/INV" userId="06e61ee1-9113-404c-b22a-e6afb40345a0" providerId="ADAL" clId="{7A384498-9806-46DE-B0CF-546445A81419}" dt="2026-02-19T08:34:30.006" v="0" actId="13926"/>
        <pc:sldMkLst>
          <pc:docMk/>
          <pc:sldMk cId="3572616344" sldId="659"/>
        </pc:sldMkLst>
        <pc:spChg chg="mod">
          <ac:chgData name="NOVIK Ana, DAF/INV" userId="06e61ee1-9113-404c-b22a-e6afb40345a0" providerId="ADAL" clId="{7A384498-9806-46DE-B0CF-546445A81419}" dt="2026-02-19T08:34:30.006" v="0" actId="13926"/>
          <ac:spMkLst>
            <pc:docMk/>
            <pc:sldMk cId="3572616344" sldId="659"/>
            <ac:spMk id="4" creationId="{4E7FE59F-02E0-71AB-C1EE-B29E2BBCAFF8}"/>
          </ac:spMkLst>
        </pc:spChg>
      </pc:sldChg>
      <pc:sldChg chg="modSp mod">
        <pc:chgData name="NOVIK Ana, DAF/INV" userId="06e61ee1-9113-404c-b22a-e6afb40345a0" providerId="ADAL" clId="{7A384498-9806-46DE-B0CF-546445A81419}" dt="2026-02-20T12:52:18.629" v="3" actId="14100"/>
        <pc:sldMkLst>
          <pc:docMk/>
          <pc:sldMk cId="4241852625" sldId="660"/>
        </pc:sldMkLst>
        <pc:spChg chg="mod">
          <ac:chgData name="NOVIK Ana, DAF/INV" userId="06e61ee1-9113-404c-b22a-e6afb40345a0" providerId="ADAL" clId="{7A384498-9806-46DE-B0CF-546445A81419}" dt="2026-02-20T12:52:18.629" v="3" actId="14100"/>
          <ac:spMkLst>
            <pc:docMk/>
            <pc:sldMk cId="4241852625" sldId="660"/>
            <ac:spMk id="2" creationId="{80AF0256-46E6-D353-B1FB-DC8F9D379334}"/>
          </ac:spMkLst>
        </pc:spChg>
      </pc:sldChg>
    </pc:docChg>
  </pc:docChgLst>
  <pc:docChgLst>
    <pc:chgData name="DA COSTA Rita, DEV/ETD" userId="S::rita.dacosta@oecd.org::c04f3920-18a0-44a0-8c77-56cd6c432498" providerId="AD" clId="Web-{2156ED39-A4AD-C10D-E877-A859F3F374EF}"/>
    <pc:docChg chg="addSld modSld modSection">
      <pc:chgData name="DA COSTA Rita, DEV/ETD" userId="S::rita.dacosta@oecd.org::c04f3920-18a0-44a0-8c77-56cd6c432498" providerId="AD" clId="Web-{2156ED39-A4AD-C10D-E877-A859F3F374EF}" dt="2026-02-20T10:16:32.460" v="198"/>
      <pc:docMkLst>
        <pc:docMk/>
      </pc:docMkLst>
      <pc:sldChg chg="modSp">
        <pc:chgData name="DA COSTA Rita, DEV/ETD" userId="S::rita.dacosta@oecd.org::c04f3920-18a0-44a0-8c77-56cd6c432498" providerId="AD" clId="Web-{2156ED39-A4AD-C10D-E877-A859F3F374EF}" dt="2026-02-19T17:20:20.206" v="162" actId="1076"/>
        <pc:sldMkLst>
          <pc:docMk/>
          <pc:sldMk cId="1148639941" sldId="514"/>
        </pc:sldMkLst>
        <pc:spChg chg="mod">
          <ac:chgData name="DA COSTA Rita, DEV/ETD" userId="S::rita.dacosta@oecd.org::c04f3920-18a0-44a0-8c77-56cd6c432498" providerId="AD" clId="Web-{2156ED39-A4AD-C10D-E877-A859F3F374EF}" dt="2026-02-19T17:18:37.032" v="111" actId="20577"/>
          <ac:spMkLst>
            <pc:docMk/>
            <pc:sldMk cId="1148639941" sldId="514"/>
            <ac:spMk id="2" creationId="{3E7C73FD-B98D-4D4D-A481-03535612365B}"/>
          </ac:spMkLst>
        </pc:spChg>
        <pc:spChg chg="mod">
          <ac:chgData name="DA COSTA Rita, DEV/ETD" userId="S::rita.dacosta@oecd.org::c04f3920-18a0-44a0-8c77-56cd6c432498" providerId="AD" clId="Web-{2156ED39-A4AD-C10D-E877-A859F3F374EF}" dt="2026-02-19T17:20:20.206" v="162" actId="1076"/>
          <ac:spMkLst>
            <pc:docMk/>
            <pc:sldMk cId="1148639941" sldId="514"/>
            <ac:spMk id="3" creationId="{17602791-C9EE-A0F8-DADD-6974F87D8396}"/>
          </ac:spMkLst>
        </pc:spChg>
        <pc:spChg chg="mod">
          <ac:chgData name="DA COSTA Rita, DEV/ETD" userId="S::rita.dacosta@oecd.org::c04f3920-18a0-44a0-8c77-56cd6c432498" providerId="AD" clId="Web-{2156ED39-A4AD-C10D-E877-A859F3F374EF}" dt="2026-02-19T17:20:13.190" v="161" actId="20577"/>
          <ac:spMkLst>
            <pc:docMk/>
            <pc:sldMk cId="1148639941" sldId="514"/>
            <ac:spMk id="4" creationId="{AC36EC49-AF2A-B4EF-5736-9DABD7EEDAE8}"/>
          </ac:spMkLst>
        </pc:spChg>
      </pc:sldChg>
      <pc:sldChg chg="modSp modCm">
        <pc:chgData name="DA COSTA Rita, DEV/ETD" userId="S::rita.dacosta@oecd.org::c04f3920-18a0-44a0-8c77-56cd6c432498" providerId="AD" clId="Web-{2156ED39-A4AD-C10D-E877-A859F3F374EF}" dt="2026-02-19T17:56:50.794" v="185" actId="14100"/>
        <pc:sldMkLst>
          <pc:docMk/>
          <pc:sldMk cId="4241852625" sldId="660"/>
        </pc:sldMkLst>
        <pc:spChg chg="mod">
          <ac:chgData name="DA COSTA Rita, DEV/ETD" userId="S::rita.dacosta@oecd.org::c04f3920-18a0-44a0-8c77-56cd6c432498" providerId="AD" clId="Web-{2156ED39-A4AD-C10D-E877-A859F3F374EF}" dt="2026-02-19T17:56:50.794" v="185" actId="14100"/>
          <ac:spMkLst>
            <pc:docMk/>
            <pc:sldMk cId="4241852625" sldId="660"/>
            <ac:spMk id="2" creationId="{80AF0256-46E6-D353-B1FB-DC8F9D379334}"/>
          </ac:spMkLst>
        </pc:spChg>
        <pc:spChg chg="mod">
          <ac:chgData name="DA COSTA Rita, DEV/ETD" userId="S::rita.dacosta@oecd.org::c04f3920-18a0-44a0-8c77-56cd6c432498" providerId="AD" clId="Web-{2156ED39-A4AD-C10D-E877-A859F3F374EF}" dt="2026-02-19T17:56:01.324" v="180" actId="20577"/>
          <ac:spMkLst>
            <pc:docMk/>
            <pc:sldMk cId="4241852625" sldId="660"/>
            <ac:spMk id="4" creationId="{4879E160-25C8-BCA0-7E83-E0E7487CFA7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 COSTA Rita, DEV/ETD" userId="S::rita.dacosta@oecd.org::c04f3920-18a0-44a0-8c77-56cd6c432498" providerId="AD" clId="Web-{2156ED39-A4AD-C10D-E877-A859F3F374EF}" dt="2026-02-19T17:55:40.449" v="175" actId="20577"/>
              <pc2:cmMkLst xmlns:pc2="http://schemas.microsoft.com/office/powerpoint/2019/9/main/command">
                <pc:docMk/>
                <pc:sldMk cId="4241852625" sldId="660"/>
                <pc2:cmMk id="{EEAB56AD-8291-4070-A125-CA8BC24B7639}"/>
              </pc2:cmMkLst>
            </pc226:cmChg>
          </p:ext>
        </pc:extLst>
      </pc:sldChg>
      <pc:sldChg chg="addSp delSp modSp add">
        <pc:chgData name="DA COSTA Rita, DEV/ETD" userId="S::rita.dacosta@oecd.org::c04f3920-18a0-44a0-8c77-56cd6c432498" providerId="AD" clId="Web-{2156ED39-A4AD-C10D-E877-A859F3F374EF}" dt="2026-02-20T10:16:32.460" v="198"/>
        <pc:sldMkLst>
          <pc:docMk/>
          <pc:sldMk cId="2286198314" sldId="662"/>
        </pc:sldMkLst>
        <pc:graphicFrameChg chg="del">
          <ac:chgData name="DA COSTA Rita, DEV/ETD" userId="S::rita.dacosta@oecd.org::c04f3920-18a0-44a0-8c77-56cd6c432498" providerId="AD" clId="Web-{2156ED39-A4AD-C10D-E877-A859F3F374EF}" dt="2026-02-20T10:14:20.677" v="187"/>
          <ac:graphicFrameMkLst>
            <pc:docMk/>
            <pc:sldMk cId="2286198314" sldId="662"/>
            <ac:graphicFrameMk id="5" creationId="{FD8C0148-DDAC-E4CF-F748-F5A9745A5D1A}"/>
          </ac:graphicFrameMkLst>
        </pc:graphicFrameChg>
        <pc:graphicFrameChg chg="add del mod">
          <ac:chgData name="DA COSTA Rita, DEV/ETD" userId="S::rita.dacosta@oecd.org::c04f3920-18a0-44a0-8c77-56cd6c432498" providerId="AD" clId="Web-{2156ED39-A4AD-C10D-E877-A859F3F374EF}" dt="2026-02-20T10:16:07.132" v="191"/>
          <ac:graphicFrameMkLst>
            <pc:docMk/>
            <pc:sldMk cId="2286198314" sldId="662"/>
            <ac:graphicFrameMk id="6" creationId="{3A249422-C312-415C-BB83-F7A91B8A83F7}"/>
          </ac:graphicFrameMkLst>
        </pc:graphicFrameChg>
        <pc:graphicFrameChg chg="add del">
          <ac:chgData name="DA COSTA Rita, DEV/ETD" userId="S::rita.dacosta@oecd.org::c04f3920-18a0-44a0-8c77-56cd6c432498" providerId="AD" clId="Web-{2156ED39-A4AD-C10D-E877-A859F3F374EF}" dt="2026-02-20T10:16:11.976" v="193"/>
          <ac:graphicFrameMkLst>
            <pc:docMk/>
            <pc:sldMk cId="2286198314" sldId="662"/>
            <ac:graphicFrameMk id="8" creationId="{3A249422-C312-415C-BB83-F7A91B8A83F7}"/>
          </ac:graphicFrameMkLst>
        </pc:graphicFrameChg>
        <pc:graphicFrameChg chg="add del mod">
          <ac:chgData name="DA COSTA Rita, DEV/ETD" userId="S::rita.dacosta@oecd.org::c04f3920-18a0-44a0-8c77-56cd6c432498" providerId="AD" clId="Web-{2156ED39-A4AD-C10D-E877-A859F3F374EF}" dt="2026-02-20T10:16:32.460" v="198"/>
          <ac:graphicFrameMkLst>
            <pc:docMk/>
            <pc:sldMk cId="2286198314" sldId="662"/>
            <ac:graphicFrameMk id="13" creationId="{3193E065-65A1-239C-FAF8-E97A21B5CBFA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ecd.sharepoint.com/teams/2024-S1LZ3T/Shared%20Documents/General/Edited%20Chapters/EDITED_NFS_NOV/Chapter%203/Figures_chapter_3_clean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oecd.sharepoint.com/teams/2024-S1LZ3T/Shared%20Documents/General/Events/Brussels/Jobs_with_China_LA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oecd.sharepoint.com/teams/2024-S1LZ3T/Shared%20Documents/Section%202/Figures/Figures_chapter_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oecd.sharepoint.com/teams/2024-S1LZ3T/Shared%20Documents/Section%202/Figures/Figures_chapter_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0301974396598"/>
          <c:y val="0.28222066938344764"/>
          <c:w val="0.86528759779550757"/>
          <c:h val="0.591132417003162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3.13'!$B$6</c:f>
              <c:strCache>
                <c:ptCount val="1"/>
                <c:pt idx="0">
                  <c:v>2003-2013</c:v>
                </c:pt>
              </c:strCache>
            </c:strRef>
          </c:tx>
          <c:spPr>
            <a:solidFill>
              <a:srgbClr val="27579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</a14:hiddenLine>
              </a:ext>
            </a:extLst>
          </c:spPr>
          <c:invertIfNegative val="0"/>
          <c:dPt>
            <c:idx val="0"/>
            <c:invertIfNegative val="0"/>
            <c:bubble3D val="0"/>
            <c:spPr>
              <a:solidFill>
                <a:srgbClr val="BAEE5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>
                    <a:noFill/>
                  </a14:hiddenLine>
                </a:ext>
              </a:extLst>
            </c:spPr>
            <c:extLst>
              <c:ext xmlns:c16="http://schemas.microsoft.com/office/drawing/2014/chart" uri="{C3380CC4-5D6E-409C-BE32-E72D297353CC}">
                <c16:uniqueId val="{00000002-9EF6-40CD-A220-74DCEB0D65CB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>
                    <a:noFill/>
                  </a14:hiddenLine>
                </a:ext>
              </a:extLst>
            </c:spPr>
            <c:extLst>
              <c:ext xmlns:c16="http://schemas.microsoft.com/office/drawing/2014/chart" uri="{C3380CC4-5D6E-409C-BE32-E72D297353CC}">
                <c16:uniqueId val="{00000003-9EF6-40CD-A220-74DCEB0D65CB}"/>
              </c:ext>
            </c:extLst>
          </c:dPt>
          <c:cat>
            <c:strRef>
              <c:f>'Figure 3.13'!$A$8:$A$9</c:f>
              <c:strCache>
                <c:ptCount val="2"/>
                <c:pt idx="0">
                  <c:v>Renewable energy</c:v>
                </c:pt>
                <c:pt idx="1">
                  <c:v>Coal, oil and gas</c:v>
                </c:pt>
              </c:strCache>
            </c:strRef>
          </c:cat>
          <c:val>
            <c:numRef>
              <c:f>'Figure 3.13'!$B$8:$B$9</c:f>
              <c:numCache>
                <c:formatCode>0%</c:formatCode>
                <c:ptCount val="2"/>
                <c:pt idx="0">
                  <c:v>1.4116624996264197E-2</c:v>
                </c:pt>
                <c:pt idx="1">
                  <c:v>2.6105582578428311E-2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F6-40CD-A220-74DCEB0D65CB}"/>
            </c:ext>
          </c:extLst>
        </c:ser>
        <c:ser>
          <c:idx val="1"/>
          <c:order val="1"/>
          <c:tx>
            <c:strRef>
              <c:f>'Figure 3.13'!$C$6</c:f>
              <c:strCache>
                <c:ptCount val="1"/>
                <c:pt idx="0">
                  <c:v>2014-2024</c:v>
                </c:pt>
              </c:strCache>
            </c:strRef>
          </c:tx>
          <c:spPr>
            <a:solidFill>
              <a:srgbClr val="97BF0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</a14:hiddenLine>
              </a:ext>
            </a:extLst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>
                    <a:noFill/>
                  </a14:hiddenLine>
                </a:ext>
              </a:extLst>
            </c:spPr>
            <c:extLst>
              <c:ext xmlns:c16="http://schemas.microsoft.com/office/drawing/2014/chart" uri="{C3380CC4-5D6E-409C-BE32-E72D297353CC}">
                <c16:uniqueId val="{00000004-9EF6-40CD-A220-74DCEB0D65CB}"/>
              </c:ext>
            </c:extLst>
          </c:dPt>
          <c:cat>
            <c:strRef>
              <c:f>'Figure 3.13'!$A$8:$A$9</c:f>
              <c:strCache>
                <c:ptCount val="2"/>
                <c:pt idx="0">
                  <c:v>Renewable energy</c:v>
                </c:pt>
                <c:pt idx="1">
                  <c:v>Coal, oil and gas</c:v>
                </c:pt>
              </c:strCache>
            </c:strRef>
          </c:cat>
          <c:val>
            <c:numRef>
              <c:f>'Figure 3.13'!$C$8:$C$9</c:f>
              <c:numCache>
                <c:formatCode>0%</c:formatCode>
                <c:ptCount val="2"/>
                <c:pt idx="0">
                  <c:v>3.059720805668377E-2</c:v>
                </c:pt>
                <c:pt idx="1">
                  <c:v>1.7690425366121729E-2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F6-40CD-A220-74DCEB0D6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863473871"/>
        <c:axId val="1863475791"/>
      </c:barChart>
      <c:catAx>
        <c:axId val="18634738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FFFFFF"/>
              </a:solidFill>
              <a:prstDash val="solid"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863475791"/>
        <c:crosses val="autoZero"/>
        <c:auto val="1"/>
        <c:lblAlgn val="ctr"/>
        <c:lblOffset val="0"/>
        <c:tickLblSkip val="1"/>
        <c:noMultiLvlLbl val="0"/>
      </c:catAx>
      <c:valAx>
        <c:axId val="1863475791"/>
        <c:scaling>
          <c:orientation val="minMax"/>
        </c:scaling>
        <c:delete val="0"/>
        <c:axPos val="l"/>
        <c:numFmt formatCode="0%" sourceLinked="0"/>
        <c:majorTickMark val="in"/>
        <c:minorTickMark val="none"/>
        <c:tickLblPos val="nextTo"/>
        <c:spPr>
          <a:noFill/>
          <a:ln w="9525">
            <a:solidFill>
              <a:schemeClr val="bg1">
                <a:lumMod val="85000"/>
              </a:schemeClr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863473871"/>
        <c:crosses val="autoZero"/>
        <c:crossBetween val="between"/>
        <c:majorUnit val="1.0000000000000002E-2"/>
      </c:valAx>
      <c:spPr>
        <a:noFill/>
        <a:ln>
          <a:noFill/>
        </a:ln>
        <a:effectLst/>
        <a:extLst>
          <a:ext uri="{91240B29-F687-4F45-9708-019B960494DF}">
            <a14:hiddenLine xmlns:a14="http://schemas.microsoft.com/office/drawing/2010/main">
              <a:noFill/>
            </a14:hiddenLine>
          </a:ext>
        </a:extLst>
      </c:spPr>
    </c:plotArea>
    <c:plotVisOnly val="1"/>
    <c:dispBlanksAs val="gap"/>
    <c:showDLblsOverMax val="1"/>
  </c:chart>
  <c:spPr>
    <a:noFill/>
    <a:ln w="9525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lumMod val="15000"/>
              <a:lumOff val="85000"/>
            </a:sysClr>
          </a:solidFill>
          <a:round/>
        </a14:hiddenLine>
      </a:ext>
    </a:extLst>
  </c:spPr>
  <c:txPr>
    <a:bodyPr/>
    <a:lstStyle/>
    <a:p>
      <a:pPr>
        <a:defRPr sz="1400" b="1">
          <a:solidFill>
            <a:schemeClr val="bg2">
              <a:lumMod val="10000"/>
            </a:schemeClr>
          </a:solidFill>
          <a:latin typeface="+mj-lt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'With China'!$T$10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'With China'!$Q$11:$R$18</c:f>
              <c:multiLvlStrCache>
                <c:ptCount val="8"/>
                <c:lvl>
                  <c:pt idx="0">
                    <c:v>2003-13</c:v>
                  </c:pt>
                  <c:pt idx="1">
                    <c:v>2014-24</c:v>
                  </c:pt>
                  <c:pt idx="2">
                    <c:v>2003-13</c:v>
                  </c:pt>
                  <c:pt idx="3">
                    <c:v>2014-24</c:v>
                  </c:pt>
                  <c:pt idx="4">
                    <c:v>2003-13</c:v>
                  </c:pt>
                  <c:pt idx="5">
                    <c:v>2014-24</c:v>
                  </c:pt>
                  <c:pt idx="6">
                    <c:v>2003-13</c:v>
                  </c:pt>
                  <c:pt idx="7">
                    <c:v>2014-24</c:v>
                  </c:pt>
                </c:lvl>
                <c:lvl>
                  <c:pt idx="0">
                    <c:v>ICT goods</c:v>
                  </c:pt>
                  <c:pt idx="2">
                    <c:v>Electrical components</c:v>
                  </c:pt>
                  <c:pt idx="4">
                    <c:v>Digital services</c:v>
                  </c:pt>
                  <c:pt idx="6">
                    <c:v>Telecom</c:v>
                  </c:pt>
                </c:lvl>
              </c:multiLvlStrCache>
            </c:multiLvlStrRef>
          </c:cat>
          <c:val>
            <c:numRef>
              <c:f>'With China'!$T$11:$T$18</c:f>
              <c:numCache>
                <c:formatCode>0%</c:formatCode>
                <c:ptCount val="8"/>
                <c:pt idx="0">
                  <c:v>8.1762979189485205E-3</c:v>
                </c:pt>
                <c:pt idx="1">
                  <c:v>3.1777502546994543E-3</c:v>
                </c:pt>
                <c:pt idx="2">
                  <c:v>1.1231321300412406E-2</c:v>
                </c:pt>
                <c:pt idx="3">
                  <c:v>1.2269763184990276E-2</c:v>
                </c:pt>
                <c:pt idx="4">
                  <c:v>1.0982669726411159E-2</c:v>
                </c:pt>
                <c:pt idx="5">
                  <c:v>3.0890399431199533E-2</c:v>
                </c:pt>
                <c:pt idx="6">
                  <c:v>1.6648116878349606E-2</c:v>
                </c:pt>
                <c:pt idx="7">
                  <c:v>8.0986160675428683E-3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C-474F-ABF2-544E8D552595}"/>
            </c:ext>
          </c:extLst>
        </c:ser>
        <c:ser>
          <c:idx val="0"/>
          <c:order val="1"/>
          <c:tx>
            <c:strRef>
              <c:f>'With China'!$S$10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'With China'!$Q$11:$R$18</c:f>
              <c:multiLvlStrCache>
                <c:ptCount val="8"/>
                <c:lvl>
                  <c:pt idx="0">
                    <c:v>2003-13</c:v>
                  </c:pt>
                  <c:pt idx="1">
                    <c:v>2014-24</c:v>
                  </c:pt>
                  <c:pt idx="2">
                    <c:v>2003-13</c:v>
                  </c:pt>
                  <c:pt idx="3">
                    <c:v>2014-24</c:v>
                  </c:pt>
                  <c:pt idx="4">
                    <c:v>2003-13</c:v>
                  </c:pt>
                  <c:pt idx="5">
                    <c:v>2014-24</c:v>
                  </c:pt>
                  <c:pt idx="6">
                    <c:v>2003-13</c:v>
                  </c:pt>
                  <c:pt idx="7">
                    <c:v>2014-24</c:v>
                  </c:pt>
                </c:lvl>
                <c:lvl>
                  <c:pt idx="0">
                    <c:v>ICT goods</c:v>
                  </c:pt>
                  <c:pt idx="2">
                    <c:v>Electrical components</c:v>
                  </c:pt>
                  <c:pt idx="4">
                    <c:v>Digital services</c:v>
                  </c:pt>
                  <c:pt idx="6">
                    <c:v>Telecom</c:v>
                  </c:pt>
                </c:lvl>
              </c:multiLvlStrCache>
            </c:multiLvlStrRef>
          </c:cat>
          <c:val>
            <c:numRef>
              <c:f>'With China'!$S$11:$S$18</c:f>
              <c:numCache>
                <c:formatCode>0%</c:formatCode>
                <c:ptCount val="8"/>
                <c:pt idx="0">
                  <c:v>1.2716232201533407E-2</c:v>
                </c:pt>
                <c:pt idx="1">
                  <c:v>1.3849058111428511E-2</c:v>
                </c:pt>
                <c:pt idx="2">
                  <c:v>1.4103996266172904E-2</c:v>
                </c:pt>
                <c:pt idx="3">
                  <c:v>1.4904258666056517E-2</c:v>
                </c:pt>
                <c:pt idx="4">
                  <c:v>1.8723550098348928E-2</c:v>
                </c:pt>
                <c:pt idx="5">
                  <c:v>3.9198458468291786E-2</c:v>
                </c:pt>
                <c:pt idx="6">
                  <c:v>5.6991410322296465E-3</c:v>
                </c:pt>
                <c:pt idx="7">
                  <c:v>5.7398381060144487E-3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6C-474F-ABF2-544E8D552595}"/>
            </c:ext>
          </c:extLst>
        </c:ser>
        <c:ser>
          <c:idx val="3"/>
          <c:order val="2"/>
          <c:tx>
            <c:strRef>
              <c:f>'With China'!$V$10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rgbClr val="33CC33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'With China'!$V$11:$V$18</c:f>
              <c:numCache>
                <c:formatCode>0%</c:formatCode>
                <c:ptCount val="8"/>
                <c:pt idx="0">
                  <c:v>1.7696385542168677E-3</c:v>
                </c:pt>
                <c:pt idx="1">
                  <c:v>3.7293993088155964E-3</c:v>
                </c:pt>
                <c:pt idx="2">
                  <c:v>2.4790163507961164E-4</c:v>
                </c:pt>
                <c:pt idx="3">
                  <c:v>5.9918773595698449E-3</c:v>
                </c:pt>
                <c:pt idx="4">
                  <c:v>7.1526494605710195E-5</c:v>
                </c:pt>
                <c:pt idx="5">
                  <c:v>1.8468841343825461E-3</c:v>
                </c:pt>
                <c:pt idx="6">
                  <c:v>1.6249908229939065E-3</c:v>
                </c:pt>
                <c:pt idx="7">
                  <c:v>5.5444338062494557E-4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6C-474F-ABF2-544E8D552595}"/>
            </c:ext>
          </c:extLst>
        </c:ser>
        <c:ser>
          <c:idx val="2"/>
          <c:order val="3"/>
          <c:tx>
            <c:strRef>
              <c:f>'With China'!$U$10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'With China'!$Q$11:$R$18</c:f>
              <c:multiLvlStrCache>
                <c:ptCount val="8"/>
                <c:lvl>
                  <c:pt idx="0">
                    <c:v>2003-13</c:v>
                  </c:pt>
                  <c:pt idx="1">
                    <c:v>2014-24</c:v>
                  </c:pt>
                  <c:pt idx="2">
                    <c:v>2003-13</c:v>
                  </c:pt>
                  <c:pt idx="3">
                    <c:v>2014-24</c:v>
                  </c:pt>
                  <c:pt idx="4">
                    <c:v>2003-13</c:v>
                  </c:pt>
                  <c:pt idx="5">
                    <c:v>2014-24</c:v>
                  </c:pt>
                  <c:pt idx="6">
                    <c:v>2003-13</c:v>
                  </c:pt>
                  <c:pt idx="7">
                    <c:v>2014-24</c:v>
                  </c:pt>
                </c:lvl>
                <c:lvl>
                  <c:pt idx="0">
                    <c:v>ICT goods</c:v>
                  </c:pt>
                  <c:pt idx="2">
                    <c:v>Electrical components</c:v>
                  </c:pt>
                  <c:pt idx="4">
                    <c:v>Digital services</c:v>
                  </c:pt>
                  <c:pt idx="6">
                    <c:v>Telecom</c:v>
                  </c:pt>
                </c:lvl>
              </c:multiLvlStrCache>
            </c:multiLvlStrRef>
          </c:cat>
          <c:val>
            <c:numRef>
              <c:f>'With China'!$U$11:$U$18</c:f>
              <c:numCache>
                <c:formatCode>0%</c:formatCode>
                <c:ptCount val="8"/>
                <c:pt idx="0">
                  <c:v>1.7337831325301204E-2</c:v>
                </c:pt>
                <c:pt idx="1">
                  <c:v>9.2437923250564304E-3</c:v>
                </c:pt>
                <c:pt idx="2">
                  <c:v>2.4416780798335081E-2</c:v>
                </c:pt>
                <c:pt idx="3">
                  <c:v>1.6834100789383365E-2</c:v>
                </c:pt>
                <c:pt idx="4">
                  <c:v>2.0222253680634201E-2</c:v>
                </c:pt>
                <c:pt idx="5">
                  <c:v>2.806425796612615E-2</c:v>
                </c:pt>
                <c:pt idx="6">
                  <c:v>6.0277512664268411E-3</c:v>
                </c:pt>
                <c:pt idx="7">
                  <c:v>5.6071024458177387E-3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6C-474F-ABF2-544E8D5525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118108831"/>
        <c:axId val="1118116991"/>
      </c:barChart>
      <c:catAx>
        <c:axId val="1118108831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118116991"/>
        <c:crosses val="autoZero"/>
        <c:auto val="1"/>
        <c:lblAlgn val="ctr"/>
        <c:lblOffset val="100"/>
        <c:noMultiLvlLbl val="0"/>
      </c:catAx>
      <c:valAx>
        <c:axId val="111811699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2">
                    <a:lumMod val="10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11810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bg2">
                  <a:lumMod val="10000"/>
                </a:schemeClr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chemeClr val="bg2">
              <a:lumMod val="10000"/>
            </a:schemeClr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45164153969076"/>
          <c:y val="0.19756443011045161"/>
          <c:w val="0.87622601000443368"/>
          <c:h val="0.407760173303154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3.27'!$B$22</c:f>
              <c:strCache>
                <c:ptCount val="1"/>
                <c:pt idx="0">
                  <c:v>Ratio</c:v>
                </c:pt>
              </c:strCache>
            </c:strRef>
          </c:tx>
          <c:spPr>
            <a:solidFill>
              <a:srgbClr val="27579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'Figure 3.27'!$A$23:$A$30</c:f>
              <c:strCache>
                <c:ptCount val="8"/>
                <c:pt idx="0">
                  <c:v>Guatemala</c:v>
                </c:pt>
                <c:pt idx="1">
                  <c:v>Argentina</c:v>
                </c:pt>
                <c:pt idx="2">
                  <c:v>Uruguay</c:v>
                </c:pt>
                <c:pt idx="3">
                  <c:v>Brazil</c:v>
                </c:pt>
                <c:pt idx="4">
                  <c:v>Peru</c:v>
                </c:pt>
                <c:pt idx="5">
                  <c:v>Colombia</c:v>
                </c:pt>
                <c:pt idx="6">
                  <c:v>Dominican Republic</c:v>
                </c:pt>
                <c:pt idx="7">
                  <c:v>El Salvador</c:v>
                </c:pt>
              </c:strCache>
            </c:strRef>
          </c:cat>
          <c:val>
            <c:numRef>
              <c:f>'Figure 3.27'!$B$23:$B$30</c:f>
              <c:numCache>
                <c:formatCode>General</c:formatCode>
                <c:ptCount val="8"/>
                <c:pt idx="0">
                  <c:v>1.8605673891790016</c:v>
                </c:pt>
                <c:pt idx="1">
                  <c:v>1.7315929249773161</c:v>
                </c:pt>
                <c:pt idx="2">
                  <c:v>1.5111258127974097</c:v>
                </c:pt>
                <c:pt idx="3">
                  <c:v>1.4594065297592542</c:v>
                </c:pt>
                <c:pt idx="4">
                  <c:v>1.2907555068318115</c:v>
                </c:pt>
                <c:pt idx="5">
                  <c:v>1.2869728523687343</c:v>
                </c:pt>
                <c:pt idx="6">
                  <c:v>1.1525327688800893</c:v>
                </c:pt>
                <c:pt idx="7">
                  <c:v>1.1491497043640093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12-4900-8287-9E929C2399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5495167"/>
        <c:axId val="425495647"/>
      </c:barChart>
      <c:catAx>
        <c:axId val="425495167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425495647"/>
        <c:crosses val="autoZero"/>
        <c:auto val="1"/>
        <c:lblAlgn val="ctr"/>
        <c:lblOffset val="0"/>
        <c:tickLblSkip val="1"/>
        <c:noMultiLvlLbl val="0"/>
      </c:catAx>
      <c:valAx>
        <c:axId val="425495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FFFFF"/>
              </a:solidFill>
              <a:prstDash val="solid"/>
              <a:round/>
            </a:ln>
            <a:effectLst/>
          </c:spPr>
        </c:majorGridlines>
        <c:numFmt formatCode="0;[Red]0" sourceLinked="0"/>
        <c:majorTickMark val="in"/>
        <c:minorTickMark val="none"/>
        <c:tickLblPos val="nextTo"/>
        <c:spPr>
          <a:noFill/>
          <a:ln w="9525">
            <a:solidFill>
              <a:srgbClr val="0000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42549516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1"/>
  </c:chart>
  <c:spPr>
    <a:noFill/>
    <a:ln w="9525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lumMod val="15000"/>
              <a:lumOff val="85000"/>
            </a:sysClr>
          </a:solidFill>
          <a:round/>
        </a14:hiddenLine>
      </a:ext>
    </a:ex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37BC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037BC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11384269264952332"/>
          <c:y val="0.15295790548984084"/>
          <c:w val="0.87846182100820214"/>
          <c:h val="0.421969942410557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3.31'!$B$22</c:f>
              <c:strCache>
                <c:ptCount val="1"/>
                <c:pt idx="0">
                  <c:v>EU FDI sectors</c:v>
                </c:pt>
              </c:strCache>
            </c:strRef>
          </c:tx>
          <c:spPr>
            <a:solidFill>
              <a:srgbClr val="3D72DE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'Figure 3.31'!$A$23:$A$30</c:f>
              <c:strCache>
                <c:ptCount val="8"/>
                <c:pt idx="0">
                  <c:v>Guatemala</c:v>
                </c:pt>
                <c:pt idx="1">
                  <c:v>Peru</c:v>
                </c:pt>
                <c:pt idx="2">
                  <c:v>El Salvador</c:v>
                </c:pt>
                <c:pt idx="3">
                  <c:v>Argentina</c:v>
                </c:pt>
                <c:pt idx="4">
                  <c:v>Dominican Republic</c:v>
                </c:pt>
                <c:pt idx="5">
                  <c:v>Brazil</c:v>
                </c:pt>
                <c:pt idx="6">
                  <c:v>Colombia</c:v>
                </c:pt>
                <c:pt idx="7">
                  <c:v>Uruguay</c:v>
                </c:pt>
              </c:strCache>
            </c:strRef>
          </c:cat>
          <c:val>
            <c:numRef>
              <c:f>'Figure 3.31'!$B$23:$B$30</c:f>
              <c:numCache>
                <c:formatCode>General</c:formatCode>
                <c:ptCount val="8"/>
                <c:pt idx="0">
                  <c:v>43.85104161905403</c:v>
                </c:pt>
                <c:pt idx="1">
                  <c:v>28.324121386346185</c:v>
                </c:pt>
                <c:pt idx="2">
                  <c:v>18.089859559709552</c:v>
                </c:pt>
                <c:pt idx="3">
                  <c:v>10.276619005676801</c:v>
                </c:pt>
                <c:pt idx="4">
                  <c:v>8.6282474474308266</c:v>
                </c:pt>
                <c:pt idx="5">
                  <c:v>6.0279217558919482</c:v>
                </c:pt>
                <c:pt idx="6">
                  <c:v>3.3211847375573282</c:v>
                </c:pt>
                <c:pt idx="7">
                  <c:v>0.96104938574090026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E1-4F56-AB96-355128453459}"/>
            </c:ext>
          </c:extLst>
        </c:ser>
        <c:ser>
          <c:idx val="1"/>
          <c:order val="1"/>
          <c:tx>
            <c:strRef>
              <c:f>'Figure 3.31'!$C$22</c:f>
              <c:strCache>
                <c:ptCount val="1"/>
                <c:pt idx="0">
                  <c:v>Other sectors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'Figure 3.31'!$A$23:$A$30</c:f>
              <c:strCache>
                <c:ptCount val="8"/>
                <c:pt idx="0">
                  <c:v>Guatemala</c:v>
                </c:pt>
                <c:pt idx="1">
                  <c:v>Peru</c:v>
                </c:pt>
                <c:pt idx="2">
                  <c:v>El Salvador</c:v>
                </c:pt>
                <c:pt idx="3">
                  <c:v>Argentina</c:v>
                </c:pt>
                <c:pt idx="4">
                  <c:v>Dominican Republic</c:v>
                </c:pt>
                <c:pt idx="5">
                  <c:v>Brazil</c:v>
                </c:pt>
                <c:pt idx="6">
                  <c:v>Colombia</c:v>
                </c:pt>
                <c:pt idx="7">
                  <c:v>Uruguay</c:v>
                </c:pt>
              </c:strCache>
            </c:strRef>
          </c:cat>
          <c:val>
            <c:numRef>
              <c:f>'Figure 3.31'!$C$23:$C$30</c:f>
              <c:numCache>
                <c:formatCode>General</c:formatCode>
                <c:ptCount val="8"/>
                <c:pt idx="0">
                  <c:v>69.852334302428147</c:v>
                </c:pt>
                <c:pt idx="1">
                  <c:v>46.732178075339398</c:v>
                </c:pt>
                <c:pt idx="2">
                  <c:v>53.579836563272124</c:v>
                </c:pt>
                <c:pt idx="3">
                  <c:v>29.969471078720971</c:v>
                </c:pt>
                <c:pt idx="4">
                  <c:v>34.837324299459333</c:v>
                </c:pt>
                <c:pt idx="5">
                  <c:v>25.2588126586556</c:v>
                </c:pt>
                <c:pt idx="6">
                  <c:v>23.213866033175041</c:v>
                </c:pt>
                <c:pt idx="7">
                  <c:v>10.423071045514479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E1-4F56-AB96-355128453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720803760"/>
        <c:axId val="720798960"/>
      </c:barChart>
      <c:catAx>
        <c:axId val="720803760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720798960"/>
        <c:crosses val="autoZero"/>
        <c:auto val="1"/>
        <c:lblAlgn val="ctr"/>
        <c:lblOffset val="0"/>
        <c:tickLblSkip val="1"/>
        <c:noMultiLvlLbl val="0"/>
      </c:catAx>
      <c:valAx>
        <c:axId val="72079896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>
            <a:solidFill>
              <a:srgbClr val="0000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720803760"/>
        <c:crosses val="autoZero"/>
        <c:crossBetween val="between"/>
        <c:majorUnit val="20"/>
      </c:valAx>
      <c:spPr>
        <a:noFill/>
        <a:ln>
          <a:noFill/>
        </a:ln>
        <a:effectLst/>
        <a:extLst>
          <a:ext uri="{91240B29-F687-4F45-9708-019B960494DF}">
            <a14:hiddenLine xmlns:a14="http://schemas.microsoft.com/office/drawing/2010/main">
              <a:noFill/>
            </a14:hiddenLine>
          </a:ext>
        </a:extLst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</c:legendEntry>
      <c:layout>
        <c:manualLayout>
          <c:xMode val="edge"/>
          <c:yMode val="edge"/>
          <c:x val="4.1211519108596981E-2"/>
          <c:y val="1.9846672732664147E-2"/>
          <c:w val="0.95442572869555597"/>
          <c:h val="7.4425022747490549E-2"/>
        </c:manualLayout>
      </c:layout>
      <c:overlay val="1"/>
      <c:spPr>
        <a:noFill/>
        <a:ln>
          <a:noFill/>
        </a:ln>
        <a:effectLst/>
        <a:extLst>
          <a:ext uri="{91240B29-F687-4F45-9708-019B960494DF}">
            <a14:hiddenLine xmlns:a14="http://schemas.microsoft.com/office/drawing/2010/main">
              <a:noFill/>
            </a14:hiddenLine>
          </a:ext>
        </a:extLst>
      </c:spPr>
      <c:txPr>
        <a:bodyPr rot="0" spcFirstLastPara="1" vertOverflow="ellipsis" vert="horz" wrap="square" anchor="ctr" anchorCtr="1"/>
        <a:lstStyle/>
        <a:p>
          <a:pPr>
            <a:defRPr sz="750" b="0" i="0" u="none" strike="noStrike" kern="1200" baseline="0">
              <a:solidFill>
                <a:srgbClr val="000000"/>
              </a:solidFill>
              <a:latin typeface="Arial Narrow"/>
              <a:ea typeface="Arial Narrow"/>
              <a:cs typeface="Arial Narrow"/>
            </a:defRPr>
          </a:pPr>
          <a:endParaRPr lang="en-US"/>
        </a:p>
      </c:txPr>
    </c:legend>
    <c:plotVisOnly val="1"/>
    <c:dispBlanksAs val="gap"/>
    <c:showDLblsOverMax val="1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lumMod val="15000"/>
              <a:lumOff val="85000"/>
            </a:sysClr>
          </a:solidFill>
          <a:round/>
        </a14:hiddenLine>
      </a:ext>
    </a:extLst>
  </c:spPr>
  <c:txPr>
    <a:bodyPr/>
    <a:lstStyle/>
    <a:p>
      <a:pPr>
        <a:defRPr/>
      </a:pPr>
      <a:endParaRPr lang="en-US"/>
    </a:p>
  </c:txPr>
  <c:externalData r:id="rId3">
    <c:autoUpdate val="0"/>
  </c:externalData>
  <c:extLst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1607719372667"/>
          <c:y val="0.15553423812763376"/>
          <c:w val="0.86974296948307961"/>
          <c:h val="0.41465112464683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EU </c:v>
                </c:pt>
              </c:strCache>
            </c:strRef>
          </c:tx>
          <c:spPr>
            <a:solidFill>
              <a:srgbClr val="97BF0D"/>
            </a:solidFill>
            <a:ln>
              <a:noFill/>
            </a:ln>
            <a:effectLst/>
          </c:spPr>
          <c:invertIfNegative val="0"/>
          <c:cat>
            <c:strRef>
              <c:f>Sheet1!$E$2:$E$9</c:f>
              <c:strCache>
                <c:ptCount val="8"/>
                <c:pt idx="0">
                  <c:v>Colombia</c:v>
                </c:pt>
                <c:pt idx="1">
                  <c:v>Argentina</c:v>
                </c:pt>
                <c:pt idx="2">
                  <c:v>Peru</c:v>
                </c:pt>
                <c:pt idx="3">
                  <c:v>Brazil</c:v>
                </c:pt>
                <c:pt idx="4">
                  <c:v>Dominican Republic</c:v>
                </c:pt>
                <c:pt idx="5">
                  <c:v>El Salvador</c:v>
                </c:pt>
                <c:pt idx="6">
                  <c:v>Guatemala</c:v>
                </c:pt>
                <c:pt idx="7">
                  <c:v>Uruguay</c:v>
                </c:pt>
              </c:strCache>
            </c:strRef>
          </c:cat>
          <c:val>
            <c:numRef>
              <c:f>Sheet1!$F$2:$F$9</c:f>
              <c:numCache>
                <c:formatCode>0</c:formatCode>
                <c:ptCount val="8"/>
                <c:pt idx="0">
                  <c:v>59.486810513525043</c:v>
                </c:pt>
                <c:pt idx="1">
                  <c:v>73.996608127563661</c:v>
                </c:pt>
                <c:pt idx="2">
                  <c:v>63.842638755806036</c:v>
                </c:pt>
                <c:pt idx="3">
                  <c:v>31.044745137148755</c:v>
                </c:pt>
                <c:pt idx="4">
                  <c:v>8.3310645244382009</c:v>
                </c:pt>
                <c:pt idx="5">
                  <c:v>19.766978742513302</c:v>
                </c:pt>
                <c:pt idx="6">
                  <c:v>33.015526661862218</c:v>
                </c:pt>
                <c:pt idx="7">
                  <c:v>32.388847794684217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C1-46CC-9ECD-417DB9CC47F8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Sheet1!$E$2:$E$9</c:f>
              <c:strCache>
                <c:ptCount val="8"/>
                <c:pt idx="0">
                  <c:v>Colombia</c:v>
                </c:pt>
                <c:pt idx="1">
                  <c:v>Argentina</c:v>
                </c:pt>
                <c:pt idx="2">
                  <c:v>Peru</c:v>
                </c:pt>
                <c:pt idx="3">
                  <c:v>Brazil</c:v>
                </c:pt>
                <c:pt idx="4">
                  <c:v>Dominican Republic</c:v>
                </c:pt>
                <c:pt idx="5">
                  <c:v>El Salvador</c:v>
                </c:pt>
                <c:pt idx="6">
                  <c:v>Guatemala</c:v>
                </c:pt>
                <c:pt idx="7">
                  <c:v>Uruguay</c:v>
                </c:pt>
              </c:strCache>
            </c:strRef>
          </c:cat>
          <c:val>
            <c:numRef>
              <c:f>Sheet1!$G$2:$G$9</c:f>
              <c:numCache>
                <c:formatCode>0</c:formatCode>
                <c:ptCount val="8"/>
                <c:pt idx="0">
                  <c:v>47.11066803239877</c:v>
                </c:pt>
                <c:pt idx="1">
                  <c:v>43.318124554108174</c:v>
                </c:pt>
                <c:pt idx="2">
                  <c:v>44.776604533488218</c:v>
                </c:pt>
                <c:pt idx="3">
                  <c:v>24.68679297219936</c:v>
                </c:pt>
                <c:pt idx="4">
                  <c:v>18.931198743516219</c:v>
                </c:pt>
                <c:pt idx="5">
                  <c:v>16.635141427931423</c:v>
                </c:pt>
                <c:pt idx="6">
                  <c:v>10.43354674635275</c:v>
                </c:pt>
                <c:pt idx="7">
                  <c:v>27.62018316671583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C1-46CC-9ECD-417DB9CC4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399798319"/>
        <c:axId val="399794959"/>
      </c:barChart>
      <c:catAx>
        <c:axId val="399798319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399794959"/>
        <c:crosses val="autoZero"/>
        <c:auto val="1"/>
        <c:lblAlgn val="ctr"/>
        <c:lblOffset val="0"/>
        <c:tickLblSkip val="1"/>
        <c:noMultiLvlLbl val="0"/>
      </c:catAx>
      <c:valAx>
        <c:axId val="39979495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numFmt formatCode="General" sourceLinked="0"/>
        <c:majorTickMark val="in"/>
        <c:minorTickMark val="none"/>
        <c:tickLblPos val="nextTo"/>
        <c:spPr>
          <a:noFill/>
          <a:ln w="9525">
            <a:solidFill>
              <a:srgbClr val="0000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399798319"/>
        <c:crosses val="autoZero"/>
        <c:crossBetween val="between"/>
        <c:majorUnit val="20"/>
      </c:valAx>
      <c:spPr>
        <a:noFill/>
        <a:ln>
          <a:noFill/>
        </a:ln>
        <a:effectLst/>
        <a:extLst>
          <a:ext uri="{91240B29-F687-4F45-9708-019B960494DF}">
            <a14:hiddenLine xmlns:a14="http://schemas.microsoft.com/office/drawing/2010/main">
              <a:noFill/>
            </a14:hiddenLine>
          </a:ext>
        </a:extLst>
      </c:spPr>
    </c:plotArea>
    <c:plotVisOnly val="1"/>
    <c:dispBlanksAs val="gap"/>
    <c:showDLblsOverMax val="1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lumMod val="15000"/>
              <a:lumOff val="85000"/>
            </a:sysClr>
          </a:solidFill>
          <a:round/>
        </a14:hiddenLine>
      </a:ext>
    </a:extLst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27579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DB-42A2-80A5-44A087F787B9}"/>
              </c:ext>
            </c:extLst>
          </c:dPt>
          <c:dPt>
            <c:idx val="1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DDB-42A2-80A5-44A087F787B9}"/>
              </c:ext>
            </c:extLst>
          </c:dPt>
          <c:dLbls>
            <c:delete val="1"/>
          </c:dLbls>
          <c:cat>
            <c:strRef>
              <c:f>Sheet1!$A$2:$A$3</c:f>
              <c:strCache>
                <c:ptCount val="2"/>
                <c:pt idx="0">
                  <c:v>Mid-high tech</c:v>
                </c:pt>
                <c:pt idx="1">
                  <c:v>Other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DB-42A2-80A5-44A087F787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</c:v>
                </c:pt>
              </c:strCache>
            </c:strRef>
          </c:tx>
          <c:dPt>
            <c:idx val="0"/>
            <c:bubble3D val="0"/>
            <c:spPr>
              <a:solidFill>
                <a:srgbClr val="4B81E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7C9-4E7A-9CC7-4E2239A6EC46}"/>
              </c:ext>
            </c:extLst>
          </c:dPt>
          <c:dPt>
            <c:idx val="1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7C9-4E7A-9CC7-4E2239A6EC46}"/>
              </c:ext>
            </c:extLst>
          </c:dPt>
          <c:cat>
            <c:strRef>
              <c:f>Sheet1!$A$2:$A$3</c:f>
              <c:strCache>
                <c:ptCount val="2"/>
                <c:pt idx="0">
                  <c:v>TKI</c:v>
                </c:pt>
                <c:pt idx="1">
                  <c:v>Other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29.4</c:v>
                </c:pt>
                <c:pt idx="1">
                  <c:v>70.599999999999994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C9-4E7A-9CC7-4E2239A6E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DE432-6F38-445B-AF48-28515D8E619E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17BF40A6-188A-4445-918E-CD3229008C5F}">
      <dgm:prSet phldrT="[Text]" phldr="0"/>
      <dgm:spPr/>
      <dgm:t>
        <a:bodyPr/>
        <a:lstStyle/>
        <a:p>
          <a:pPr rtl="0"/>
          <a:r>
            <a:rPr lang="en-GB" b="1">
              <a:latin typeface="+mj-lt"/>
            </a:rPr>
            <a:t>Renewable resources </a:t>
          </a:r>
        </a:p>
      </dgm:t>
    </dgm:pt>
    <dgm:pt modelId="{9AFE0DE4-4E24-43FE-8EA1-E2922C52B6D0}" type="parTrans" cxnId="{A70D0B97-DACA-494D-808D-C9BD981969EB}">
      <dgm:prSet/>
      <dgm:spPr/>
      <dgm:t>
        <a:bodyPr/>
        <a:lstStyle/>
        <a:p>
          <a:endParaRPr lang="en-GB"/>
        </a:p>
      </dgm:t>
    </dgm:pt>
    <dgm:pt modelId="{0A500B73-4D15-4BB3-9A42-5BE8BD7FDA9D}" type="sibTrans" cxnId="{A70D0B97-DACA-494D-808D-C9BD981969EB}">
      <dgm:prSet/>
      <dgm:spPr/>
      <dgm:t>
        <a:bodyPr/>
        <a:lstStyle/>
        <a:p>
          <a:endParaRPr lang="en-GB"/>
        </a:p>
      </dgm:t>
    </dgm:pt>
    <dgm:pt modelId="{E91C8FA3-ADB9-4B7D-BB16-CB15B3D5836E}">
      <dgm:prSet phldrT="[Text]" phldr="0"/>
      <dgm:spPr/>
      <dgm:t>
        <a:bodyPr/>
        <a:lstStyle/>
        <a:p>
          <a:pPr rtl="0"/>
          <a:r>
            <a:rPr lang="en-GB" b="1">
              <a:latin typeface="+mj-lt"/>
            </a:rPr>
            <a:t>Critical minerals</a:t>
          </a:r>
        </a:p>
      </dgm:t>
    </dgm:pt>
    <dgm:pt modelId="{8C5E572F-B031-4B4E-AD1E-186A6AC083CE}" type="parTrans" cxnId="{7FAD02CD-5144-445F-9F88-1CC850C1DBED}">
      <dgm:prSet/>
      <dgm:spPr/>
      <dgm:t>
        <a:bodyPr/>
        <a:lstStyle/>
        <a:p>
          <a:endParaRPr lang="en-GB"/>
        </a:p>
      </dgm:t>
    </dgm:pt>
    <dgm:pt modelId="{3CDF994B-98B8-403E-BA2D-448D241D1709}" type="sibTrans" cxnId="{7FAD02CD-5144-445F-9F88-1CC850C1DBED}">
      <dgm:prSet/>
      <dgm:spPr/>
      <dgm:t>
        <a:bodyPr/>
        <a:lstStyle/>
        <a:p>
          <a:endParaRPr lang="en-GB"/>
        </a:p>
      </dgm:t>
    </dgm:pt>
    <dgm:pt modelId="{2693F3F9-0949-4953-8278-6556507A2528}">
      <dgm:prSet phldrT="[Text]" phldr="0"/>
      <dgm:spPr/>
      <dgm:t>
        <a:bodyPr/>
        <a:lstStyle/>
        <a:p>
          <a:pPr rtl="0"/>
          <a:r>
            <a:rPr lang="en-GB" b="1">
              <a:latin typeface="+mj-lt"/>
            </a:rPr>
            <a:t>Skills development</a:t>
          </a:r>
        </a:p>
      </dgm:t>
    </dgm:pt>
    <dgm:pt modelId="{416ECF74-5ABA-4103-8B15-A8F51E4ECAC1}" type="parTrans" cxnId="{7442AF8C-2334-4D61-8EDA-BC63AAE84BEC}">
      <dgm:prSet/>
      <dgm:spPr/>
      <dgm:t>
        <a:bodyPr/>
        <a:lstStyle/>
        <a:p>
          <a:endParaRPr lang="en-GB"/>
        </a:p>
      </dgm:t>
    </dgm:pt>
    <dgm:pt modelId="{7A572B36-2617-4D7F-9C82-EB0C363C8189}" type="sibTrans" cxnId="{7442AF8C-2334-4D61-8EDA-BC63AAE84BEC}">
      <dgm:prSet/>
      <dgm:spPr/>
      <dgm:t>
        <a:bodyPr/>
        <a:lstStyle/>
        <a:p>
          <a:endParaRPr lang="en-GB"/>
        </a:p>
      </dgm:t>
    </dgm:pt>
    <dgm:pt modelId="{9C6C7F81-B4E3-49CC-BBF2-28F2DB992C80}">
      <dgm:prSet phldrT="[Text]" phldr="0"/>
      <dgm:spPr/>
      <dgm:t>
        <a:bodyPr/>
        <a:lstStyle/>
        <a:p>
          <a:pPr rtl="0"/>
          <a:r>
            <a:rPr lang="en-GB" b="1">
              <a:latin typeface="+mj-lt"/>
            </a:rPr>
            <a:t>GVCs integration</a:t>
          </a:r>
        </a:p>
      </dgm:t>
    </dgm:pt>
    <dgm:pt modelId="{2CDAEC2D-DE57-4BC8-B33A-B06991312AAC}" type="parTrans" cxnId="{B9ED6C12-E62F-46CA-B178-45E02F72E2FD}">
      <dgm:prSet/>
      <dgm:spPr/>
      <dgm:t>
        <a:bodyPr/>
        <a:lstStyle/>
        <a:p>
          <a:endParaRPr lang="en-GB"/>
        </a:p>
      </dgm:t>
    </dgm:pt>
    <dgm:pt modelId="{65F642FD-C20D-44D8-82E3-0287E64E9D82}" type="sibTrans" cxnId="{B9ED6C12-E62F-46CA-B178-45E02F72E2FD}">
      <dgm:prSet/>
      <dgm:spPr/>
      <dgm:t>
        <a:bodyPr/>
        <a:lstStyle/>
        <a:p>
          <a:endParaRPr lang="en-GB"/>
        </a:p>
      </dgm:t>
    </dgm:pt>
    <dgm:pt modelId="{DC462AAE-06C7-4172-A253-17393A01E505}">
      <dgm:prSet phldr="0"/>
      <dgm:spPr/>
      <dgm:t>
        <a:bodyPr/>
        <a:lstStyle/>
        <a:p>
          <a:pPr algn="ctr" rtl="0"/>
          <a:r>
            <a:rPr lang="en-GB" b="1">
              <a:latin typeface="+mj-lt"/>
            </a:rPr>
            <a:t>Technological / value chain upgrading </a:t>
          </a:r>
        </a:p>
      </dgm:t>
    </dgm:pt>
    <dgm:pt modelId="{1E1112F0-0DE9-4648-8707-E9EAAFDAAF10}" type="parTrans" cxnId="{1C928A5A-05B3-4722-869A-C9CAAE4D3408}">
      <dgm:prSet/>
      <dgm:spPr/>
      <dgm:t>
        <a:bodyPr/>
        <a:lstStyle/>
        <a:p>
          <a:endParaRPr lang="en-US"/>
        </a:p>
      </dgm:t>
    </dgm:pt>
    <dgm:pt modelId="{DAD8D265-CB36-4822-86D1-71BF1944EC1E}" type="sibTrans" cxnId="{1C928A5A-05B3-4722-869A-C9CAAE4D3408}">
      <dgm:prSet/>
      <dgm:spPr/>
      <dgm:t>
        <a:bodyPr/>
        <a:lstStyle/>
        <a:p>
          <a:endParaRPr lang="en-US"/>
        </a:p>
      </dgm:t>
    </dgm:pt>
    <dgm:pt modelId="{7AEE4A7F-1365-4729-BDA5-F522C07A2B3A}" type="pres">
      <dgm:prSet presAssocID="{FF7DE432-6F38-445B-AF48-28515D8E619E}" presName="diagram" presStyleCnt="0">
        <dgm:presLayoutVars>
          <dgm:dir/>
          <dgm:resizeHandles val="exact"/>
        </dgm:presLayoutVars>
      </dgm:prSet>
      <dgm:spPr/>
    </dgm:pt>
    <dgm:pt modelId="{2B2D2BF3-2A13-4926-A48F-4EDFBC687124}" type="pres">
      <dgm:prSet presAssocID="{17BF40A6-188A-4445-918E-CD3229008C5F}" presName="node" presStyleLbl="node1" presStyleIdx="0" presStyleCnt="5">
        <dgm:presLayoutVars>
          <dgm:bulletEnabled val="1"/>
        </dgm:presLayoutVars>
      </dgm:prSet>
      <dgm:spPr/>
    </dgm:pt>
    <dgm:pt modelId="{BA99E078-E1B1-47B8-91B1-D767F8FD3A7B}" type="pres">
      <dgm:prSet presAssocID="{0A500B73-4D15-4BB3-9A42-5BE8BD7FDA9D}" presName="sibTrans" presStyleCnt="0"/>
      <dgm:spPr/>
    </dgm:pt>
    <dgm:pt modelId="{94D3FD7C-4283-4C60-B987-10F3299A3202}" type="pres">
      <dgm:prSet presAssocID="{E91C8FA3-ADB9-4B7D-BB16-CB15B3D5836E}" presName="node" presStyleLbl="node1" presStyleIdx="1" presStyleCnt="5">
        <dgm:presLayoutVars>
          <dgm:bulletEnabled val="1"/>
        </dgm:presLayoutVars>
      </dgm:prSet>
      <dgm:spPr/>
    </dgm:pt>
    <dgm:pt modelId="{FFE3C004-CB74-41A5-AF76-0A47733548FE}" type="pres">
      <dgm:prSet presAssocID="{3CDF994B-98B8-403E-BA2D-448D241D1709}" presName="sibTrans" presStyleCnt="0"/>
      <dgm:spPr/>
    </dgm:pt>
    <dgm:pt modelId="{D1245D6C-8011-4E74-9ABF-CFAA0376290F}" type="pres">
      <dgm:prSet presAssocID="{DC462AAE-06C7-4172-A253-17393A01E505}" presName="node" presStyleLbl="node1" presStyleIdx="2" presStyleCnt="5">
        <dgm:presLayoutVars>
          <dgm:bulletEnabled val="1"/>
        </dgm:presLayoutVars>
      </dgm:prSet>
      <dgm:spPr/>
    </dgm:pt>
    <dgm:pt modelId="{8DBAC634-6DB1-4D7F-A44F-5450D96493A8}" type="pres">
      <dgm:prSet presAssocID="{DAD8D265-CB36-4822-86D1-71BF1944EC1E}" presName="sibTrans" presStyleCnt="0"/>
      <dgm:spPr/>
    </dgm:pt>
    <dgm:pt modelId="{85794499-D3DA-467F-96E5-C0A921FF2C6C}" type="pres">
      <dgm:prSet presAssocID="{2693F3F9-0949-4953-8278-6556507A2528}" presName="node" presStyleLbl="node1" presStyleIdx="3" presStyleCnt="5">
        <dgm:presLayoutVars>
          <dgm:bulletEnabled val="1"/>
        </dgm:presLayoutVars>
      </dgm:prSet>
      <dgm:spPr/>
    </dgm:pt>
    <dgm:pt modelId="{45A87BDD-DCAF-431E-9D5D-7DE42B223CC4}" type="pres">
      <dgm:prSet presAssocID="{7A572B36-2617-4D7F-9C82-EB0C363C8189}" presName="sibTrans" presStyleCnt="0"/>
      <dgm:spPr/>
    </dgm:pt>
    <dgm:pt modelId="{34C2A846-5946-4C73-9E6C-DD02ED922863}" type="pres">
      <dgm:prSet presAssocID="{9C6C7F81-B4E3-49CC-BBF2-28F2DB992C80}" presName="node" presStyleLbl="node1" presStyleIdx="4" presStyleCnt="5">
        <dgm:presLayoutVars>
          <dgm:bulletEnabled val="1"/>
        </dgm:presLayoutVars>
      </dgm:prSet>
      <dgm:spPr/>
    </dgm:pt>
  </dgm:ptLst>
  <dgm:cxnLst>
    <dgm:cxn modelId="{B9ED6C12-E62F-46CA-B178-45E02F72E2FD}" srcId="{FF7DE432-6F38-445B-AF48-28515D8E619E}" destId="{9C6C7F81-B4E3-49CC-BBF2-28F2DB992C80}" srcOrd="4" destOrd="0" parTransId="{2CDAEC2D-DE57-4BC8-B33A-B06991312AAC}" sibTransId="{65F642FD-C20D-44D8-82E3-0287E64E9D82}"/>
    <dgm:cxn modelId="{20EE4C49-CAD2-4FC9-A09E-2A4D627D153B}" type="presOf" srcId="{2693F3F9-0949-4953-8278-6556507A2528}" destId="{85794499-D3DA-467F-96E5-C0A921FF2C6C}" srcOrd="0" destOrd="0" presId="urn:microsoft.com/office/officeart/2005/8/layout/default"/>
    <dgm:cxn modelId="{1C928A5A-05B3-4722-869A-C9CAAE4D3408}" srcId="{FF7DE432-6F38-445B-AF48-28515D8E619E}" destId="{DC462AAE-06C7-4172-A253-17393A01E505}" srcOrd="2" destOrd="0" parTransId="{1E1112F0-0DE9-4648-8707-E9EAAFDAAF10}" sibTransId="{DAD8D265-CB36-4822-86D1-71BF1944EC1E}"/>
    <dgm:cxn modelId="{7442AF8C-2334-4D61-8EDA-BC63AAE84BEC}" srcId="{FF7DE432-6F38-445B-AF48-28515D8E619E}" destId="{2693F3F9-0949-4953-8278-6556507A2528}" srcOrd="3" destOrd="0" parTransId="{416ECF74-5ABA-4103-8B15-A8F51E4ECAC1}" sibTransId="{7A572B36-2617-4D7F-9C82-EB0C363C8189}"/>
    <dgm:cxn modelId="{6DE66296-F993-4D9B-8BAE-8D1A047A9DD5}" type="presOf" srcId="{17BF40A6-188A-4445-918E-CD3229008C5F}" destId="{2B2D2BF3-2A13-4926-A48F-4EDFBC687124}" srcOrd="0" destOrd="0" presId="urn:microsoft.com/office/officeart/2005/8/layout/default"/>
    <dgm:cxn modelId="{A70D0B97-DACA-494D-808D-C9BD981969EB}" srcId="{FF7DE432-6F38-445B-AF48-28515D8E619E}" destId="{17BF40A6-188A-4445-918E-CD3229008C5F}" srcOrd="0" destOrd="0" parTransId="{9AFE0DE4-4E24-43FE-8EA1-E2922C52B6D0}" sibTransId="{0A500B73-4D15-4BB3-9A42-5BE8BD7FDA9D}"/>
    <dgm:cxn modelId="{9EE50BA3-4063-4D72-81E2-53C1FE984B13}" type="presOf" srcId="{9C6C7F81-B4E3-49CC-BBF2-28F2DB992C80}" destId="{34C2A846-5946-4C73-9E6C-DD02ED922863}" srcOrd="0" destOrd="0" presId="urn:microsoft.com/office/officeart/2005/8/layout/default"/>
    <dgm:cxn modelId="{3B1C1EA6-A654-4F1F-94BA-A67CFEB226BE}" type="presOf" srcId="{FF7DE432-6F38-445B-AF48-28515D8E619E}" destId="{7AEE4A7F-1365-4729-BDA5-F522C07A2B3A}" srcOrd="0" destOrd="0" presId="urn:microsoft.com/office/officeart/2005/8/layout/default"/>
    <dgm:cxn modelId="{7FAD02CD-5144-445F-9F88-1CC850C1DBED}" srcId="{FF7DE432-6F38-445B-AF48-28515D8E619E}" destId="{E91C8FA3-ADB9-4B7D-BB16-CB15B3D5836E}" srcOrd="1" destOrd="0" parTransId="{8C5E572F-B031-4B4E-AD1E-186A6AC083CE}" sibTransId="{3CDF994B-98B8-403E-BA2D-448D241D1709}"/>
    <dgm:cxn modelId="{2EBEB1D1-2D94-4BCB-AC2E-6CA9AFA21E9A}" type="presOf" srcId="{E91C8FA3-ADB9-4B7D-BB16-CB15B3D5836E}" destId="{94D3FD7C-4283-4C60-B987-10F3299A3202}" srcOrd="0" destOrd="0" presId="urn:microsoft.com/office/officeart/2005/8/layout/default"/>
    <dgm:cxn modelId="{B6E112E5-E189-4BCB-9C97-9EBE629872DD}" type="presOf" srcId="{DC462AAE-06C7-4172-A253-17393A01E505}" destId="{D1245D6C-8011-4E74-9ABF-CFAA0376290F}" srcOrd="0" destOrd="0" presId="urn:microsoft.com/office/officeart/2005/8/layout/default"/>
    <dgm:cxn modelId="{57BF040D-5F8C-41E1-9722-674AC3734E43}" type="presParOf" srcId="{7AEE4A7F-1365-4729-BDA5-F522C07A2B3A}" destId="{2B2D2BF3-2A13-4926-A48F-4EDFBC687124}" srcOrd="0" destOrd="0" presId="urn:microsoft.com/office/officeart/2005/8/layout/default"/>
    <dgm:cxn modelId="{A2122C2A-CC8D-4364-BDF8-3C84D288765B}" type="presParOf" srcId="{7AEE4A7F-1365-4729-BDA5-F522C07A2B3A}" destId="{BA99E078-E1B1-47B8-91B1-D767F8FD3A7B}" srcOrd="1" destOrd="0" presId="urn:microsoft.com/office/officeart/2005/8/layout/default"/>
    <dgm:cxn modelId="{18B59FB3-607F-4C95-8EEB-D988C2A2B184}" type="presParOf" srcId="{7AEE4A7F-1365-4729-BDA5-F522C07A2B3A}" destId="{94D3FD7C-4283-4C60-B987-10F3299A3202}" srcOrd="2" destOrd="0" presId="urn:microsoft.com/office/officeart/2005/8/layout/default"/>
    <dgm:cxn modelId="{EFDB7AA2-5BBF-4948-A8CA-F44D68E95DB2}" type="presParOf" srcId="{7AEE4A7F-1365-4729-BDA5-F522C07A2B3A}" destId="{FFE3C004-CB74-41A5-AF76-0A47733548FE}" srcOrd="3" destOrd="0" presId="urn:microsoft.com/office/officeart/2005/8/layout/default"/>
    <dgm:cxn modelId="{73A6BEA7-0F52-4A33-8642-CD43803271C6}" type="presParOf" srcId="{7AEE4A7F-1365-4729-BDA5-F522C07A2B3A}" destId="{D1245D6C-8011-4E74-9ABF-CFAA0376290F}" srcOrd="4" destOrd="0" presId="urn:microsoft.com/office/officeart/2005/8/layout/default"/>
    <dgm:cxn modelId="{DCB69A8B-A5F8-4EF0-BDB0-0B954EDB4B44}" type="presParOf" srcId="{7AEE4A7F-1365-4729-BDA5-F522C07A2B3A}" destId="{8DBAC634-6DB1-4D7F-A44F-5450D96493A8}" srcOrd="5" destOrd="0" presId="urn:microsoft.com/office/officeart/2005/8/layout/default"/>
    <dgm:cxn modelId="{5A64EC6B-1B40-42CF-9DC2-82277344F16A}" type="presParOf" srcId="{7AEE4A7F-1365-4729-BDA5-F522C07A2B3A}" destId="{85794499-D3DA-467F-96E5-C0A921FF2C6C}" srcOrd="6" destOrd="0" presId="urn:microsoft.com/office/officeart/2005/8/layout/default"/>
    <dgm:cxn modelId="{73E6AF3B-8112-4997-B7D6-9D9D031276C3}" type="presParOf" srcId="{7AEE4A7F-1365-4729-BDA5-F522C07A2B3A}" destId="{45A87BDD-DCAF-431E-9D5D-7DE42B223CC4}" srcOrd="7" destOrd="0" presId="urn:microsoft.com/office/officeart/2005/8/layout/default"/>
    <dgm:cxn modelId="{D5B33234-5D46-47AF-B777-F072C45475AD}" type="presParOf" srcId="{7AEE4A7F-1365-4729-BDA5-F522C07A2B3A}" destId="{34C2A846-5946-4C73-9E6C-DD02ED92286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D2BF3-2A13-4926-A48F-4EDFBC687124}">
      <dsp:nvSpPr>
        <dsp:cNvPr id="0" name=""/>
        <dsp:cNvSpPr/>
      </dsp:nvSpPr>
      <dsp:spPr>
        <a:xfrm>
          <a:off x="389571" y="94"/>
          <a:ext cx="1779703" cy="106782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>
              <a:latin typeface="+mj-lt"/>
            </a:rPr>
            <a:t>Renewable resources </a:t>
          </a:r>
        </a:p>
      </dsp:txBody>
      <dsp:txXfrm>
        <a:off x="389571" y="94"/>
        <a:ext cx="1779703" cy="1067822"/>
      </dsp:txXfrm>
    </dsp:sp>
    <dsp:sp modelId="{94D3FD7C-4283-4C60-B987-10F3299A3202}">
      <dsp:nvSpPr>
        <dsp:cNvPr id="0" name=""/>
        <dsp:cNvSpPr/>
      </dsp:nvSpPr>
      <dsp:spPr>
        <a:xfrm>
          <a:off x="2347245" y="94"/>
          <a:ext cx="1779703" cy="1067822"/>
        </a:xfrm>
        <a:prstGeom prst="rect">
          <a:avLst/>
        </a:prstGeom>
        <a:solidFill>
          <a:schemeClr val="accent1">
            <a:shade val="80000"/>
            <a:hueOff val="76561"/>
            <a:satOff val="-1098"/>
            <a:lumOff val="64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>
              <a:latin typeface="+mj-lt"/>
            </a:rPr>
            <a:t>Critical minerals</a:t>
          </a:r>
        </a:p>
      </dsp:txBody>
      <dsp:txXfrm>
        <a:off x="2347245" y="94"/>
        <a:ext cx="1779703" cy="1067822"/>
      </dsp:txXfrm>
    </dsp:sp>
    <dsp:sp modelId="{D1245D6C-8011-4E74-9ABF-CFAA0376290F}">
      <dsp:nvSpPr>
        <dsp:cNvPr id="0" name=""/>
        <dsp:cNvSpPr/>
      </dsp:nvSpPr>
      <dsp:spPr>
        <a:xfrm>
          <a:off x="389571" y="1245886"/>
          <a:ext cx="1779703" cy="1067822"/>
        </a:xfrm>
        <a:prstGeom prst="rect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>
              <a:latin typeface="+mj-lt"/>
            </a:rPr>
            <a:t>Technological / value chain upgrading </a:t>
          </a:r>
        </a:p>
      </dsp:txBody>
      <dsp:txXfrm>
        <a:off x="389571" y="1245886"/>
        <a:ext cx="1779703" cy="1067822"/>
      </dsp:txXfrm>
    </dsp:sp>
    <dsp:sp modelId="{85794499-D3DA-467F-96E5-C0A921FF2C6C}">
      <dsp:nvSpPr>
        <dsp:cNvPr id="0" name=""/>
        <dsp:cNvSpPr/>
      </dsp:nvSpPr>
      <dsp:spPr>
        <a:xfrm>
          <a:off x="2347245" y="1245886"/>
          <a:ext cx="1779703" cy="1067822"/>
        </a:xfrm>
        <a:prstGeom prst="rect">
          <a:avLst/>
        </a:prstGeom>
        <a:solidFill>
          <a:schemeClr val="accent1">
            <a:shade val="80000"/>
            <a:hueOff val="229684"/>
            <a:satOff val="-3294"/>
            <a:lumOff val="1921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>
              <a:latin typeface="+mj-lt"/>
            </a:rPr>
            <a:t>Skills development</a:t>
          </a:r>
        </a:p>
      </dsp:txBody>
      <dsp:txXfrm>
        <a:off x="2347245" y="1245886"/>
        <a:ext cx="1779703" cy="1067822"/>
      </dsp:txXfrm>
    </dsp:sp>
    <dsp:sp modelId="{34C2A846-5946-4C73-9E6C-DD02ED922863}">
      <dsp:nvSpPr>
        <dsp:cNvPr id="0" name=""/>
        <dsp:cNvSpPr/>
      </dsp:nvSpPr>
      <dsp:spPr>
        <a:xfrm>
          <a:off x="1368408" y="2491679"/>
          <a:ext cx="1779703" cy="1067822"/>
        </a:xfrm>
        <a:prstGeom prst="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>
              <a:latin typeface="+mj-lt"/>
            </a:rPr>
            <a:t>GVCs integration</a:t>
          </a:r>
        </a:p>
      </dsp:txBody>
      <dsp:txXfrm>
        <a:off x="1368408" y="2491679"/>
        <a:ext cx="1779703" cy="1067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0.25603</cdr:x>
      <cdr:y>0.05489</cdr:y>
    </cdr:from>
    <cdr:to>
      <cdr:x>0.28723</cdr:x>
      <cdr:y>0.10104</cdr:y>
    </cdr:to>
    <cdr:sp macro="" textlink="">
      <cdr:nvSpPr>
        <cdr:cNvPr id="96" name="xlamLegendSymbol11">
          <a:extLst xmlns:a="http://schemas.openxmlformats.org/drawingml/2006/main">
            <a:ext uri="{FF2B5EF4-FFF2-40B4-BE49-F238E27FC236}">
              <a16:creationId xmlns:a16="http://schemas.microsoft.com/office/drawing/2014/main" id="{3DEC22A7-2184-E888-C5DA-8B90F2A1D604}"/>
            </a:ext>
          </a:extLst>
        </cdr:cNvPr>
        <cdr:cNvSpPr/>
      </cdr:nvSpPr>
      <cdr:spPr>
        <a:xfrm xmlns:a="http://schemas.openxmlformats.org/drawingml/2006/main">
          <a:off x="1181765" y="171248"/>
          <a:ext cx="144010" cy="143986"/>
        </a:xfrm>
        <a:prstGeom xmlns:a="http://schemas.openxmlformats.org/drawingml/2006/main" prst="rect">
          <a:avLst/>
        </a:prstGeom>
        <a:solidFill xmlns:a="http://schemas.openxmlformats.org/drawingml/2006/main">
          <a:srgbClr val="BAEE5C"/>
        </a:solidFill>
        <a:ln xmlns:a="http://schemas.openxmlformats.org/drawingml/2006/main" w="19050" cap="flat" cmpd="sng" algn="ctr">
          <a:noFill/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en-US" sz="1600"/>
        </a:p>
      </cdr:txBody>
    </cdr:sp>
  </cdr:relSizeAnchor>
  <cdr:relSizeAnchor xmlns:cdr="http://schemas.openxmlformats.org/drawingml/2006/chartDrawing">
    <cdr:from>
      <cdr:x>0.31381</cdr:x>
      <cdr:y>0.03177</cdr:y>
    </cdr:from>
    <cdr:to>
      <cdr:x>0.55275</cdr:x>
      <cdr:y>0.12056</cdr:y>
    </cdr:to>
    <cdr:sp macro="" textlink="">
      <cdr:nvSpPr>
        <cdr:cNvPr id="97" name="xlamLegendText11">
          <a:extLst xmlns:a="http://schemas.openxmlformats.org/drawingml/2006/main">
            <a:ext uri="{FF2B5EF4-FFF2-40B4-BE49-F238E27FC236}">
              <a16:creationId xmlns:a16="http://schemas.microsoft.com/office/drawing/2014/main" id="{32929001-2EF6-7304-E39F-10F1A30F5864}"/>
            </a:ext>
          </a:extLst>
        </cdr:cNvPr>
        <cdr:cNvSpPr txBox="1"/>
      </cdr:nvSpPr>
      <cdr:spPr>
        <a:xfrm xmlns:a="http://schemas.openxmlformats.org/drawingml/2006/main">
          <a:off x="1448460" y="99129"/>
          <a:ext cx="1102866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lt1"/>
              </a:solidFill>
            </a14:hiddenFill>
          </a:ext>
          <a:ext uri="{91240B29-F687-4F45-9708-019B960494DF}">
            <a14:hiddenLine xmlns:a14="http://schemas.microsoft.com/office/drawing/2010/main" w="9525" cmpd="sng">
              <a:solidFill>
                <a:schemeClr val="lt1">
                  <a:shade val="50000"/>
                </a:schemeClr>
              </a:solidFill>
            </a14:hiddenLine>
          </a:ext>
        </a:extLst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none" lIns="0" tIns="0" rIns="0" bIns="0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800" b="1" i="0" dirty="0">
              <a:solidFill>
                <a:srgbClr val="000000"/>
              </a:solidFill>
              <a:latin typeface="+mj-lt"/>
            </a:rPr>
            <a:t>2003-2013</a:t>
          </a:r>
        </a:p>
      </cdr:txBody>
    </cdr:sp>
  </cdr:relSizeAnchor>
  <cdr:relSizeAnchor xmlns:cdr="http://schemas.openxmlformats.org/drawingml/2006/chartDrawing">
    <cdr:from>
      <cdr:x>0.57223</cdr:x>
      <cdr:y>0.05489</cdr:y>
    </cdr:from>
    <cdr:to>
      <cdr:x>0.60343</cdr:x>
      <cdr:y>0.10104</cdr:y>
    </cdr:to>
    <cdr:sp macro="" textlink="">
      <cdr:nvSpPr>
        <cdr:cNvPr id="94" name="xlamLegendSymbol21">
          <a:extLst xmlns:a="http://schemas.openxmlformats.org/drawingml/2006/main">
            <a:ext uri="{FF2B5EF4-FFF2-40B4-BE49-F238E27FC236}">
              <a16:creationId xmlns:a16="http://schemas.microsoft.com/office/drawing/2014/main" id="{E845C0B6-20BF-BC64-9B44-7A318ECECCC2}"/>
            </a:ext>
          </a:extLst>
        </cdr:cNvPr>
        <cdr:cNvSpPr/>
      </cdr:nvSpPr>
      <cdr:spPr>
        <a:xfrm xmlns:a="http://schemas.openxmlformats.org/drawingml/2006/main">
          <a:off x="2641257" y="171247"/>
          <a:ext cx="143998" cy="143987"/>
        </a:xfrm>
        <a:prstGeom xmlns:a="http://schemas.openxmlformats.org/drawingml/2006/main" prst="rect">
          <a:avLst/>
        </a:prstGeom>
        <a:solidFill xmlns:a="http://schemas.openxmlformats.org/drawingml/2006/main">
          <a:srgbClr val="97BF0D"/>
        </a:solidFill>
        <a:ln xmlns:a="http://schemas.openxmlformats.org/drawingml/2006/main" w="19050" cap="flat" cmpd="sng" algn="ctr">
          <a:noFill/>
          <a:prstDash val="solid"/>
          <a:miter lim="800000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19050" cap="flat" cmpd="sng" algn="ctr">
              <a:solidFill>
                <a:srgbClr val="000000"/>
              </a:solidFill>
              <a:prstDash val="solid"/>
              <a:miter lim="800000"/>
            </a14:hiddenLine>
          </a:ext>
        </a:extLst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en-US" sz="1600" b="1"/>
        </a:p>
      </cdr:txBody>
    </cdr:sp>
  </cdr:relSizeAnchor>
  <cdr:relSizeAnchor xmlns:cdr="http://schemas.openxmlformats.org/drawingml/2006/chartDrawing">
    <cdr:from>
      <cdr:x>0.61764</cdr:x>
      <cdr:y>0.03357</cdr:y>
    </cdr:from>
    <cdr:to>
      <cdr:x>0.85658</cdr:x>
      <cdr:y>0.12235</cdr:y>
    </cdr:to>
    <cdr:sp macro="" textlink="">
      <cdr:nvSpPr>
        <cdr:cNvPr id="95" name="xlamLegendText21">
          <a:extLst xmlns:a="http://schemas.openxmlformats.org/drawingml/2006/main">
            <a:ext uri="{FF2B5EF4-FFF2-40B4-BE49-F238E27FC236}">
              <a16:creationId xmlns:a16="http://schemas.microsoft.com/office/drawing/2014/main" id="{9E0F0547-C63D-D927-DE8B-CF3425F6AE96}"/>
            </a:ext>
          </a:extLst>
        </cdr:cNvPr>
        <cdr:cNvSpPr txBox="1"/>
      </cdr:nvSpPr>
      <cdr:spPr>
        <a:xfrm xmlns:a="http://schemas.openxmlformats.org/drawingml/2006/main">
          <a:off x="2850835" y="104741"/>
          <a:ext cx="1102866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lt1"/>
              </a:solidFill>
            </a14:hiddenFill>
          </a:ext>
          <a:ext uri="{91240B29-F687-4F45-9708-019B960494DF}">
            <a14:hiddenLine xmlns:a14="http://schemas.microsoft.com/office/drawing/2010/main" w="9525" cmpd="sng">
              <a:solidFill>
                <a:schemeClr val="lt1">
                  <a:shade val="50000"/>
                </a:schemeClr>
              </a:solidFill>
            </a14:hiddenLine>
          </a:ext>
        </a:extLst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wrap="none" lIns="0" tIns="0" rIns="0" bIns="0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800" b="1" i="0" dirty="0">
              <a:solidFill>
                <a:srgbClr val="000000"/>
              </a:solidFill>
              <a:latin typeface="+mj-lt"/>
            </a:rPr>
            <a:t>2014-2024</a:t>
          </a:r>
        </a:p>
      </cdr:txBody>
    </cdr:sp>
  </cdr:relSizeAnchor>
  <cdr:relSizeAnchor xmlns:cdr="http://schemas.openxmlformats.org/drawingml/2006/chartDrawing">
    <cdr:from>
      <cdr:x>0.09109</cdr:x>
      <cdr:y>0.19987</cdr:y>
    </cdr:from>
    <cdr:to>
      <cdr:x>0.42178</cdr:x>
      <cdr:y>0.27186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2E9EB4E-6025-B235-9248-BF4870956389}"/>
            </a:ext>
          </a:extLst>
        </cdr:cNvPr>
        <cdr:cNvSpPr txBox="1"/>
      </cdr:nvSpPr>
      <cdr:spPr>
        <a:xfrm xmlns:a="http://schemas.openxmlformats.org/drawingml/2006/main">
          <a:off x="420451" y="623599"/>
          <a:ext cx="1526361" cy="2246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bg2">
                  <a:lumMod val="10000"/>
                </a:schemeClr>
              </a:solidFill>
              <a:latin typeface="+mj-lt"/>
            </a:rPr>
            <a:t>% of</a:t>
          </a:r>
          <a:r>
            <a:rPr lang="en-US" sz="1200" b="1" baseline="0" dirty="0">
              <a:solidFill>
                <a:schemeClr val="bg2">
                  <a:lumMod val="10000"/>
                </a:schemeClr>
              </a:solidFill>
              <a:latin typeface="+mj-lt"/>
            </a:rPr>
            <a:t> total FDI jobs</a:t>
          </a:r>
          <a:endParaRPr lang="en-US" sz="1200" b="1" dirty="0">
            <a:solidFill>
              <a:schemeClr val="bg2">
                <a:lumMod val="10000"/>
              </a:schemeClr>
            </a:solidFill>
            <a:latin typeface="+mj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0.04667</cdr:x>
      <cdr:y>0.01345</cdr:y>
    </cdr:from>
    <cdr:to>
      <cdr:x>0.95333</cdr:x>
      <cdr:y>0.10519</cdr:y>
    </cdr:to>
    <cdr:grpSp>
      <cdr:nvGrpSpPr>
        <cdr:cNvPr id="10" name="xlamLegendGroup1">
          <a:extLst xmlns:a="http://schemas.openxmlformats.org/drawingml/2006/main">
            <a:ext uri="{FF2B5EF4-FFF2-40B4-BE49-F238E27FC236}">
              <a16:creationId xmlns:a16="http://schemas.microsoft.com/office/drawing/2014/main" id="{1DFD8D3B-6F9D-4042-8A5A-AF1E46BAC601}"/>
            </a:ext>
          </a:extLst>
        </cdr:cNvPr>
        <cdr:cNvGrpSpPr/>
      </cdr:nvGrpSpPr>
      <cdr:grpSpPr>
        <a:xfrm xmlns:a="http://schemas.openxmlformats.org/drawingml/2006/main">
          <a:off x="139064" y="31243"/>
          <a:ext cx="2701596" cy="213104"/>
          <a:chOff x="0" y="0"/>
          <a:chExt cx="2577368" cy="235089"/>
        </a:xfrm>
      </cdr:grpSpPr>
      <cdr:sp macro="" textlink="">
        <cdr:nvSpPr>
          <cdr:cNvPr id="11" name="xlamLegend1">
            <a:extLst xmlns:a="http://schemas.openxmlformats.org/drawingml/2006/main">
              <a:ext uri="{FF2B5EF4-FFF2-40B4-BE49-F238E27FC236}">
                <a16:creationId xmlns:a16="http://schemas.microsoft.com/office/drawing/2014/main" id="{5C3B4B10-60FD-3654-3579-9EF8A586A791}"/>
              </a:ext>
            </a:extLst>
          </cdr:cNvPr>
          <cdr:cNvSpPr/>
        </cdr:nvSpPr>
        <cdr:spPr>
          <a:xfrm xmlns:a="http://schemas.openxmlformats.org/drawingml/2006/main">
            <a:off x="0" y="0"/>
            <a:ext cx="2577368" cy="17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 cap="flat" cmpd="sng" algn="ctr">
            <a:noFill/>
            <a:prstDash val="solid"/>
            <a:miter lim="800000"/>
          </a:ln>
          <a:effectLst xmlns:a="http://schemas.openxmlformats.org/drawingml/2006/main"/>
          <a:extLst xmlns:a="http://schemas.openxmlformats.org/drawingml/2006/main">
            <a:ext uri="{91240B29-F687-4F45-9708-019B960494DF}">
              <a14:hiddenLine xmlns:a14="http://schemas.microsoft.com/office/drawing/2010/main" w="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cdr:spPr>
        <cdr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 xmlns:a="http://schemas.openxmlformats.org/drawingml/2006/main"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l"/>
            <a:endParaRPr lang="en-US" sz="1200" kern="1200"/>
          </a:p>
        </cdr:txBody>
      </cdr:sp>
      <cdr:grpSp>
        <cdr:nvGrpSpPr>
          <cdr:cNvPr id="12" name="xlamLegendEntry11">
            <a:extLst xmlns:a="http://schemas.openxmlformats.org/drawingml/2006/main">
              <a:ext uri="{FF2B5EF4-FFF2-40B4-BE49-F238E27FC236}">
                <a16:creationId xmlns:a16="http://schemas.microsoft.com/office/drawing/2014/main" id="{6ECF80A5-7CF8-75DC-B682-8258C28BFE75}"/>
              </a:ext>
            </a:extLst>
          </cdr:cNvPr>
          <cdr:cNvGrpSpPr/>
        </cdr:nvGrpSpPr>
        <cdr:grpSpPr>
          <a:xfrm xmlns:a="http://schemas.openxmlformats.org/drawingml/2006/main">
            <a:off x="409816" y="31411"/>
            <a:ext cx="976095" cy="203678"/>
            <a:chOff x="409816" y="31411"/>
            <a:chExt cx="976095" cy="203678"/>
          </a:xfrm>
        </cdr:grpSpPr>
        <cdr:sp macro="" textlink="">
          <cdr:nvSpPr>
            <cdr:cNvPr id="16" name="xlamLegendSymbol11">
              <a:extLst xmlns:a="http://schemas.openxmlformats.org/drawingml/2006/main">
                <a:ext uri="{FF2B5EF4-FFF2-40B4-BE49-F238E27FC236}">
                  <a16:creationId xmlns:a16="http://schemas.microsoft.com/office/drawing/2014/main" id="{DE429A33-5F0F-ED5B-ACBF-C401B80AC5EF}"/>
                </a:ext>
              </a:extLst>
            </cdr:cNvPr>
            <cdr:cNvSpPr/>
          </cdr:nvSpPr>
          <cdr:spPr>
            <a:xfrm xmlns:a="http://schemas.openxmlformats.org/drawingml/2006/main">
              <a:off x="409816" y="110496"/>
              <a:ext cx="68689" cy="90307"/>
            </a:xfrm>
            <a:prstGeom xmlns:a="http://schemas.openxmlformats.org/drawingml/2006/main" prst="rect">
              <a:avLst/>
            </a:prstGeom>
            <a:solidFill xmlns:a="http://schemas.openxmlformats.org/drawingml/2006/main">
              <a:srgbClr val="97BF0D"/>
            </a:solidFill>
            <a:ln xmlns:a="http://schemas.openxmlformats.org/drawingml/2006/main" w="19050" cap="flat" cmpd="sng" algn="ctr">
              <a:noFill/>
              <a:prstDash val="solid"/>
              <a:miter lim="800000"/>
            </a:ln>
            <a:effectLst xmlns:a="http://schemas.openxmlformats.org/drawingml/2006/main"/>
            <a:extLst xmlns:a="http://schemas.openxmlformats.org/drawingml/2006/main">
              <a:ext uri="{91240B29-F687-4F45-9708-019B960494DF}">
                <a14:hiddenLine xmlns:a14="http://schemas.microsoft.com/office/drawing/2010/main" w="19050" cap="flat" cmpd="sng" algn="ctr">
                  <a:solidFill>
                    <a:srgbClr val="000000"/>
                  </a:solidFill>
                  <a:prstDash val="solid"/>
                  <a:miter lim="800000"/>
                </a14:hiddenLine>
              </a:ext>
            </a:extLst>
          </cdr:spPr>
          <cdr:style>
            <a:lnRef xmlns:a="http://schemas.openxmlformats.org/drawingml/2006/main" idx="2">
              <a:schemeClr val="accent1">
                <a:shade val="15000"/>
              </a:schemeClr>
            </a:lnRef>
            <a:fillRef xmlns:a="http://schemas.openxmlformats.org/drawingml/2006/main" idx="1">
              <a:schemeClr val="accent1"/>
            </a:fillRef>
            <a:effectRef xmlns:a="http://schemas.openxmlformats.org/drawingml/2006/main" idx="0">
              <a:schemeClr val="accent1"/>
            </a:effectRef>
            <a:fontRef xmlns:a="http://schemas.openxmlformats.org/drawingml/2006/main" idx="minor">
              <a:schemeClr val="lt1"/>
            </a:fontRef>
          </cdr:style>
          <cdr:txBody>
    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 xmlns:a="http://schemas.openxmlformats.org/drawingml/2006/main"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l"/>
              <a:endParaRPr lang="en-US" sz="1200" kern="1200"/>
            </a:p>
          </cdr:txBody>
        </cdr:sp>
        <cdr:sp macro="" textlink="">
          <cdr:nvSpPr>
            <cdr:cNvPr id="17" name="xlamLegendText11">
              <a:extLst xmlns:a="http://schemas.openxmlformats.org/drawingml/2006/main">
                <a:ext uri="{FF2B5EF4-FFF2-40B4-BE49-F238E27FC236}">
                  <a16:creationId xmlns:a16="http://schemas.microsoft.com/office/drawing/2014/main" id="{48458079-DEF7-555D-18B2-F865F4F0CB43}"/>
                </a:ext>
              </a:extLst>
            </cdr:cNvPr>
            <cdr:cNvSpPr txBox="1"/>
          </cdr:nvSpPr>
          <cdr:spPr>
            <a:xfrm xmlns:a="http://schemas.openxmlformats.org/drawingml/2006/main">
              <a:off x="535625" y="31411"/>
              <a:ext cx="850286" cy="203678"/>
            </a:xfrm>
            <a:prstGeom xmlns:a="http://schemas.openxmlformats.org/drawingml/2006/main" prst="rect">
              <a:avLst/>
            </a:prstGeom>
            <a:noFill xmlns:a="http://schemas.openxmlformats.org/drawingml/2006/main"/>
            <a:ln xmlns:a="http://schemas.openxmlformats.org/drawingml/2006/main" w="9525" cmpd="sng">
              <a:noFill/>
            </a:ln>
            <a:effectLst xmlns:a="http://schemas.openxmlformats.org/drawingml/2006/main"/>
            <a:extLst xmlns:a="http://schemas.openxmlformats.org/drawingml/2006/main"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chemeClr val="lt1">
                      <a:shade val="50000"/>
                    </a:schemeClr>
                  </a:solidFill>
                </a14:hiddenLine>
              </a:ext>
            </a:extLst>
          </cdr:spPr>
          <cdr:style>
            <a:lnRef xmlns:a="http://schemas.openxmlformats.org/drawingml/2006/main" idx="0">
              <a:scrgbClr r="0" g="0" b="0"/>
            </a:lnRef>
            <a:fillRef xmlns:a="http://schemas.openxmlformats.org/drawingml/2006/main" idx="0">
              <a:scrgbClr r="0" g="0" b="0"/>
            </a:fillRef>
            <a:effectRef xmlns:a="http://schemas.openxmlformats.org/drawingml/2006/main" idx="0">
              <a:scrgbClr r="0" g="0" b="0"/>
            </a:effectRef>
            <a:fontRef xmlns:a="http://schemas.openxmlformats.org/drawingml/2006/main" idx="minor">
              <a:schemeClr val="dk1"/>
            </a:fontRef>
          </cdr:style>
          <cdr:txBody>
            <a:bodyPr xmlns:a="http://schemas.openxmlformats.org/drawingml/2006/main" vert="horz" wrap="none" lIns="0" tIns="0" rIns="0" bIns="0" rtlCol="0" anchor="t">
              <a:spAutoFit/>
            </a:bodyPr>
            <a:lstStyle xmlns:a="http://schemas.openxmlformats.org/drawingml/2006/main"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l"/>
              <a:r>
                <a:rPr lang="en-US" sz="1200" b="0" i="0" kern="12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EU FDI sectors </a:t>
              </a:r>
            </a:p>
          </cdr:txBody>
        </cdr:sp>
      </cdr:grpSp>
      <cdr:grpSp>
        <cdr:nvGrpSpPr>
          <cdr:cNvPr id="13" name="xlamLegendEntry21">
            <a:extLst xmlns:a="http://schemas.openxmlformats.org/drawingml/2006/main">
              <a:ext uri="{FF2B5EF4-FFF2-40B4-BE49-F238E27FC236}">
                <a16:creationId xmlns:a16="http://schemas.microsoft.com/office/drawing/2014/main" id="{59ECF9C9-0CE4-3BA1-C225-0B6D606180E4}"/>
              </a:ext>
            </a:extLst>
          </cdr:cNvPr>
          <cdr:cNvGrpSpPr/>
        </cdr:nvGrpSpPr>
        <cdr:grpSpPr>
          <a:xfrm xmlns:a="http://schemas.openxmlformats.org/drawingml/2006/main">
            <a:off x="1550651" y="31410"/>
            <a:ext cx="891388" cy="203677"/>
            <a:chOff x="1550650" y="31410"/>
            <a:chExt cx="891389" cy="203678"/>
          </a:xfrm>
        </cdr:grpSpPr>
        <cdr:sp macro="" textlink="">
          <cdr:nvSpPr>
            <cdr:cNvPr id="14" name="xlamLegendSymbol21">
              <a:extLst xmlns:a="http://schemas.openxmlformats.org/drawingml/2006/main">
                <a:ext uri="{FF2B5EF4-FFF2-40B4-BE49-F238E27FC236}">
                  <a16:creationId xmlns:a16="http://schemas.microsoft.com/office/drawing/2014/main" id="{F783C77F-6E12-7DC3-6023-D272B7FE0DD5}"/>
                </a:ext>
              </a:extLst>
            </cdr:cNvPr>
            <cdr:cNvSpPr/>
          </cdr:nvSpPr>
          <cdr:spPr>
            <a:xfrm xmlns:a="http://schemas.openxmlformats.org/drawingml/2006/main">
              <a:off x="1550650" y="110496"/>
              <a:ext cx="68689" cy="90307"/>
            </a:xfrm>
            <a:prstGeom xmlns:a="http://schemas.openxmlformats.org/drawingml/2006/main" prst="rect">
              <a:avLst/>
            </a:prstGeom>
            <a:solidFill xmlns:a="http://schemas.openxmlformats.org/drawingml/2006/main">
              <a:schemeClr val="bg2">
                <a:lumMod val="75000"/>
              </a:schemeClr>
            </a:solidFill>
            <a:ln xmlns:a="http://schemas.openxmlformats.org/drawingml/2006/main" w="19050" cap="flat" cmpd="sng" algn="ctr">
              <a:noFill/>
              <a:prstDash val="solid"/>
              <a:miter lim="800000"/>
            </a:ln>
            <a:effectLst xmlns:a="http://schemas.openxmlformats.org/drawingml/2006/main"/>
            <a:extLst xmlns:a="http://schemas.openxmlformats.org/drawingml/2006/main">
              <a:ext uri="{91240B29-F687-4F45-9708-019B960494DF}">
                <a14:hiddenLine xmlns:a14="http://schemas.microsoft.com/office/drawing/2010/main" w="19050" cap="flat" cmpd="sng" algn="ctr">
                  <a:solidFill>
                    <a:srgbClr val="000000"/>
                  </a:solidFill>
                  <a:prstDash val="solid"/>
                  <a:miter lim="800000"/>
                </a14:hiddenLine>
              </a:ext>
            </a:extLst>
          </cdr:spPr>
          <cdr:style>
            <a:lnRef xmlns:a="http://schemas.openxmlformats.org/drawingml/2006/main" idx="2">
              <a:schemeClr val="accent1">
                <a:shade val="15000"/>
              </a:schemeClr>
            </a:lnRef>
            <a:fillRef xmlns:a="http://schemas.openxmlformats.org/drawingml/2006/main" idx="1">
              <a:schemeClr val="accent1"/>
            </a:fillRef>
            <a:effectRef xmlns:a="http://schemas.openxmlformats.org/drawingml/2006/main" idx="0">
              <a:schemeClr val="accent1"/>
            </a:effectRef>
            <a:fontRef xmlns:a="http://schemas.openxmlformats.org/drawingml/2006/main" idx="minor">
              <a:schemeClr val="lt1"/>
            </a:fontRef>
          </cdr:style>
          <cdr:txBody>
    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 xmlns:a="http://schemas.openxmlformats.org/drawingml/2006/main"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l"/>
              <a:endParaRPr lang="en-US" sz="1200" kern="1200"/>
            </a:p>
          </cdr:txBody>
        </cdr:sp>
        <cdr:sp macro="" textlink="">
          <cdr:nvSpPr>
            <cdr:cNvPr id="15" name="xlamLegendText21">
              <a:extLst xmlns:a="http://schemas.openxmlformats.org/drawingml/2006/main">
                <a:ext uri="{FF2B5EF4-FFF2-40B4-BE49-F238E27FC236}">
                  <a16:creationId xmlns:a16="http://schemas.microsoft.com/office/drawing/2014/main" id="{AD108AAE-6041-806D-09C9-920D55455371}"/>
                </a:ext>
              </a:extLst>
            </cdr:cNvPr>
            <cdr:cNvSpPr txBox="1"/>
          </cdr:nvSpPr>
          <cdr:spPr>
            <a:xfrm xmlns:a="http://schemas.openxmlformats.org/drawingml/2006/main">
              <a:off x="1686569" y="31410"/>
              <a:ext cx="755470" cy="203678"/>
            </a:xfrm>
            <a:prstGeom xmlns:a="http://schemas.openxmlformats.org/drawingml/2006/main" prst="rect">
              <a:avLst/>
            </a:prstGeom>
            <a:noFill xmlns:a="http://schemas.openxmlformats.org/drawingml/2006/main"/>
            <a:ln xmlns:a="http://schemas.openxmlformats.org/drawingml/2006/main" w="9525" cmpd="sng">
              <a:noFill/>
            </a:ln>
            <a:effectLst xmlns:a="http://schemas.openxmlformats.org/drawingml/2006/main"/>
            <a:extLst xmlns:a="http://schemas.openxmlformats.org/drawingml/2006/main"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  <a:ext uri="{91240B29-F687-4F45-9708-019B960494DF}">
                <a14:hiddenLine xmlns:a14="http://schemas.microsoft.com/office/drawing/2010/main" w="9525" cmpd="sng">
                  <a:solidFill>
                    <a:schemeClr val="lt1">
                      <a:shade val="50000"/>
                    </a:schemeClr>
                  </a:solidFill>
                </a14:hiddenLine>
              </a:ext>
            </a:extLst>
          </cdr:spPr>
          <cdr:style>
            <a:lnRef xmlns:a="http://schemas.openxmlformats.org/drawingml/2006/main" idx="0">
              <a:scrgbClr r="0" g="0" b="0"/>
            </a:lnRef>
            <a:fillRef xmlns:a="http://schemas.openxmlformats.org/drawingml/2006/main" idx="0">
              <a:scrgbClr r="0" g="0" b="0"/>
            </a:fillRef>
            <a:effectRef xmlns:a="http://schemas.openxmlformats.org/drawingml/2006/main" idx="0">
              <a:scrgbClr r="0" g="0" b="0"/>
            </a:effectRef>
            <a:fontRef xmlns:a="http://schemas.openxmlformats.org/drawingml/2006/main" idx="minor">
              <a:schemeClr val="dk1"/>
            </a:fontRef>
          </cdr:style>
          <cdr:txBody>
            <a:bodyPr xmlns:a="http://schemas.openxmlformats.org/drawingml/2006/main" vert="horz" wrap="none" lIns="0" tIns="0" rIns="0" bIns="0" rtlCol="0" anchor="t">
              <a:spAutoFit/>
            </a:bodyPr>
            <a:lstStyle xmlns:a="http://schemas.openxmlformats.org/drawingml/2006/main"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 xmlns:a="http://schemas.openxmlformats.org/drawingml/2006/main">
              <a:pPr algn="l"/>
              <a:r>
                <a:rPr lang="en-US" sz="1200" b="0" i="0" kern="12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Other  sectors</a:t>
              </a:r>
            </a:p>
          </cdr:txBody>
        </cdr:sp>
      </cdr:grp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E6AA4-B43A-4ABE-9CC5-4336184EC093}" type="datetimeFigureOut">
              <a:rPr lang="en-US" smtClean="0"/>
              <a:t>20-Feb-2026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34653-25E4-4A77-BA3A-ABE5649DA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97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25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6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30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27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35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AD510-E963-694B-75F6-C28D748AF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04831B-9D8E-3FA2-1FDC-8D433447E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E8AD50-F1D3-8F1D-12D0-E1354A308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DED9A-D56C-251C-F7C2-51AA51C3A5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653-25E4-4A77-BA3A-ABE5649DA6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66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F6A4B4-6F0A-4462-8761-D186BA0F8B1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08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9"/>
            <a:ext cx="3504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1601" y="432000"/>
            <a:ext cx="923076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000" y="2628509"/>
            <a:ext cx="3504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000" y="6055201"/>
            <a:ext cx="23232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4000" y="2481870"/>
            <a:ext cx="84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</a:t>
            </a:r>
            <a:r>
              <a:rPr lang="fr-FR" err="1"/>
              <a:t>Presentation</a:t>
            </a:r>
            <a:r>
              <a:rPr lang="fr-FR"/>
              <a:t> </a:t>
            </a:r>
            <a:r>
              <a:rPr lang="fr-FR" err="1"/>
              <a:t>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4000" y="3805201"/>
            <a:ext cx="84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</a:t>
            </a:r>
            <a:r>
              <a:rPr lang="fr-FR" err="1"/>
              <a:t>Subtitle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774821F-2551-4F6D-9146-A5E3ED2BE020}" type="datetimeFigureOut">
              <a:rPr lang="en-US" smtClean="0"/>
              <a:t>20-Feb-2026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8" name="Rectangle 7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4369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9" name="Rectangle 8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1959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4236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7" name="Rectangle 6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15085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6" name="Rectangle 5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2724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9" name="Rectangle 8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6816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9" name="Rectangle 8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187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98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8" name="Rectangle 7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578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533" y="2708920"/>
            <a:ext cx="11184467" cy="952500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4" name="Rectangle 3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917832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</a:t>
            </a:r>
            <a:r>
              <a:rPr lang="fr-FR" err="1"/>
              <a:t>Slide</a:t>
            </a:r>
            <a:r>
              <a:rPr lang="fr-FR"/>
              <a:t> </a:t>
            </a:r>
            <a:r>
              <a:rPr lang="fr-FR" err="1"/>
              <a:t>title</a:t>
            </a:r>
            <a:br>
              <a:rPr lang="fr-FR"/>
            </a:br>
            <a:r>
              <a:rPr lang="fr-FR" err="1"/>
              <a:t>Slide</a:t>
            </a:r>
            <a:r>
              <a:rPr lang="fr-FR"/>
              <a:t> </a:t>
            </a:r>
            <a:r>
              <a:rPr lang="fr-FR" err="1"/>
              <a:t>title</a:t>
            </a:r>
            <a:r>
              <a:rPr lang="fr-FR"/>
              <a:t> </a:t>
            </a:r>
            <a:r>
              <a:rPr lang="fr-FR" err="1"/>
              <a:t>can</a:t>
            </a:r>
            <a:r>
              <a:rPr lang="fr-FR"/>
              <a:t> </a:t>
            </a:r>
            <a:r>
              <a:rPr lang="fr-FR" err="1"/>
              <a:t>be</a:t>
            </a:r>
            <a:r>
              <a:rPr lang="fr-FR"/>
              <a:t> </a:t>
            </a:r>
            <a:r>
              <a:rPr lang="fr-FR" err="1"/>
              <a:t>extended</a:t>
            </a:r>
            <a:r>
              <a:rPr lang="fr-FR"/>
              <a:t> to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21F-2551-4F6D-9146-A5E3ED2BE020}" type="datetimeFigureOut">
              <a:rPr lang="en-US" smtClean="0"/>
              <a:t>20-Feb-2026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3563E-4807-4090-BFC9-895099CD1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92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  <a:endParaRPr lang="en-US"/>
          </a:p>
          <a:p>
            <a:pPr lvl="1" eaLnBrk="1" latinLnBrk="0" hangingPunct="1"/>
            <a:r>
              <a:rPr lang="en-US" err="1"/>
              <a:t>Deuxième</a:t>
            </a:r>
            <a:r>
              <a:rPr lang="en-US"/>
              <a:t> </a:t>
            </a:r>
            <a:r>
              <a:rPr lang="en-US" err="1"/>
              <a:t>niveau</a:t>
            </a:r>
            <a:endParaRPr lang="en-US"/>
          </a:p>
          <a:p>
            <a:pPr lvl="2" eaLnBrk="1" latinLnBrk="0" hangingPunct="1"/>
            <a:r>
              <a:rPr lang="en-US" err="1"/>
              <a:t>Troisième</a:t>
            </a:r>
            <a:r>
              <a:rPr lang="en-US"/>
              <a:t> </a:t>
            </a:r>
            <a:r>
              <a:rPr lang="en-US" err="1"/>
              <a:t>niveau</a:t>
            </a:r>
            <a:endParaRPr lang="en-US"/>
          </a:p>
          <a:p>
            <a:pPr lvl="3" eaLnBrk="1" latinLnBrk="0" hangingPunct="1"/>
            <a:r>
              <a:rPr lang="en-US" err="1"/>
              <a:t>Quatrième</a:t>
            </a:r>
            <a:r>
              <a:rPr lang="en-US"/>
              <a:t> </a:t>
            </a:r>
            <a:r>
              <a:rPr lang="en-US" err="1"/>
              <a:t>niveau</a:t>
            </a:r>
            <a:endParaRPr lang="en-US"/>
          </a:p>
          <a:p>
            <a:pPr lvl="4" eaLnBrk="1" latinLnBrk="0" hangingPunct="1"/>
            <a:r>
              <a:rPr lang="en-US" err="1"/>
              <a:t>Cinquième</a:t>
            </a:r>
            <a:r>
              <a:rPr lang="en-US"/>
              <a:t> </a:t>
            </a:r>
            <a:r>
              <a:rPr lang="en-US" err="1"/>
              <a:t>niveau</a:t>
            </a:r>
            <a:endParaRPr kumimoji="0"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Cliquez pour modifier le titre</a:t>
            </a:r>
            <a:br>
              <a:rPr lang="fr-FR"/>
            </a:br>
            <a:r>
              <a:rPr lang="fr-FR"/>
              <a:t>Le titre peut-être étendu sur deux lignes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9089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24801" y="5328000"/>
            <a:ext cx="1267209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800" y="468000"/>
            <a:ext cx="923077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80000" y="2919600"/>
            <a:ext cx="8832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Click to </a:t>
            </a:r>
            <a:r>
              <a:rPr lang="fr-FR" err="1"/>
              <a:t>edit</a:t>
            </a:r>
            <a:br>
              <a:rPr lang="fr-FR"/>
            </a:br>
            <a:r>
              <a:rPr lang="fr-FR"/>
              <a:t>Section Header </a:t>
            </a:r>
            <a:r>
              <a:rPr lang="fr-FR" err="1"/>
              <a:t>title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774821F-2551-4F6D-9146-A5E3ED2BE020}" type="datetimeFigureOut">
              <a:rPr lang="en-US" smtClean="0"/>
              <a:t>20-Feb-2026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1D63563E-4807-4090-BFC9-895099CD1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1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000" y="2628509"/>
            <a:ext cx="3504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9"/>
            <a:ext cx="3504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4000" y="2480400"/>
            <a:ext cx="84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Presentation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824000" y="3805200"/>
            <a:ext cx="84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Click to </a:t>
            </a:r>
            <a:r>
              <a:rPr kumimoji="0" lang="fr-FR" err="1"/>
              <a:t>edit</a:t>
            </a:r>
            <a:r>
              <a:rPr kumimoji="0" lang="fr-FR"/>
              <a:t> </a:t>
            </a:r>
            <a:r>
              <a:rPr kumimoji="0" lang="fr-FR" err="1"/>
              <a:t>Subtitle</a:t>
            </a:r>
            <a:endParaRPr kumimoji="0" lang="en-US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245" y="342548"/>
            <a:ext cx="925704" cy="1936376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EF160731-EF81-490A-A33B-A4165A1FAF23}" type="datetime1">
              <a:rPr lang="en-GB" smtClean="0"/>
              <a:t>20/02/2026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31" y="5888781"/>
            <a:ext cx="2310730" cy="76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08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>
                <a:latin typeface="+mj-lt"/>
              </a:defRPr>
            </a:lvl1pPr>
            <a:lvl2pPr eaLnBrk="1" latinLnBrk="0" hangingPunct="1">
              <a:defRPr>
                <a:latin typeface="+mj-lt"/>
              </a:defRPr>
            </a:lvl2pPr>
            <a:lvl3pPr eaLnBrk="1" latinLnBrk="0" hangingPunct="1">
              <a:defRPr>
                <a:latin typeface="+mj-lt"/>
              </a:defRPr>
            </a:lvl3pPr>
            <a:lvl4pPr eaLnBrk="1" latinLnBrk="0" hangingPunct="1">
              <a:defRPr>
                <a:latin typeface="+mj-lt"/>
              </a:defRPr>
            </a:lvl4pPr>
            <a:lvl5pPr eaLnBrk="1" latinLnBrk="0" hangingPunct="1"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0EAA4398-CFCE-4FA6-8985-BBA89983FCBA}" type="datetime1">
              <a:rPr lang="en-GB" smtClean="0"/>
              <a:t>20/02/2026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F07E198B-4ADC-411B-BEF6-C9990A955F4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/>
              <a:t>Click to edit Slide title</a:t>
            </a:r>
            <a:br>
              <a:rPr lang="en-US"/>
            </a:br>
            <a:r>
              <a:rPr lang="en-US"/>
              <a:t>Slide title can be extended to two lines</a:t>
            </a:r>
          </a:p>
        </p:txBody>
      </p:sp>
    </p:spTree>
    <p:extLst>
      <p:ext uri="{BB962C8B-B14F-4D97-AF65-F5344CB8AC3E}">
        <p14:creationId xmlns:p14="http://schemas.microsoft.com/office/powerpoint/2010/main" val="179832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24801" y="5328000"/>
            <a:ext cx="1267209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2800" y="468000"/>
            <a:ext cx="923077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680000" y="2928144"/>
            <a:ext cx="8832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3B59D5B6-46C2-451F-A1B8-FF1B9E44A18F}" type="datetime1">
              <a:rPr lang="en-GB" smtClean="0"/>
              <a:t>20/02/2026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F07E198B-4ADC-411B-BEF6-C9990A955F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0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7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9" name="Rectangle 8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731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>
            <a:spLocks/>
          </p:cNvSpPr>
          <p:nvPr/>
        </p:nvSpPr>
        <p:spPr bwMode="auto">
          <a:xfrm rot="10800000">
            <a:off x="7134578" y="1370"/>
            <a:ext cx="5057423" cy="414790"/>
          </a:xfrm>
          <a:custGeom>
            <a:avLst/>
            <a:gdLst>
              <a:gd name="connsiteX0" fmla="*/ 3524250 w 3524250"/>
              <a:gd name="connsiteY0" fmla="*/ 414790 h 414790"/>
              <a:gd name="connsiteX1" fmla="*/ 2671352 w 3524250"/>
              <a:gd name="connsiteY1" fmla="*/ 414790 h 414790"/>
              <a:gd name="connsiteX2" fmla="*/ 0 w 3524250"/>
              <a:gd name="connsiteY2" fmla="*/ 414790 h 414790"/>
              <a:gd name="connsiteX3" fmla="*/ 0 w 3524250"/>
              <a:gd name="connsiteY3" fmla="*/ 0 h 414790"/>
              <a:gd name="connsiteX4" fmla="*/ 2671352 w 3524250"/>
              <a:gd name="connsiteY4" fmla="*/ 0 h 414790"/>
              <a:gd name="connsiteX5" fmla="*/ 2671352 w 3524250"/>
              <a:gd name="connsiteY5" fmla="*/ 1038 h 41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4250" h="414790">
                <a:moveTo>
                  <a:pt x="3524250" y="414790"/>
                </a:moveTo>
                <a:lnTo>
                  <a:pt x="2671352" y="414790"/>
                </a:lnTo>
                <a:lnTo>
                  <a:pt x="0" y="414790"/>
                </a:lnTo>
                <a:lnTo>
                  <a:pt x="0" y="0"/>
                </a:lnTo>
                <a:lnTo>
                  <a:pt x="2671352" y="0"/>
                </a:lnTo>
                <a:lnTo>
                  <a:pt x="2671352" y="1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0" y="6138334"/>
            <a:ext cx="12192000" cy="71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696400" y="6165304"/>
            <a:ext cx="2304256" cy="678340"/>
            <a:chOff x="9696400" y="6165304"/>
            <a:chExt cx="2304256" cy="678340"/>
          </a:xfrm>
        </p:grpSpPr>
        <p:sp>
          <p:nvSpPr>
            <p:cNvPr id="10" name="Rectangle 9"/>
            <p:cNvSpPr/>
            <p:nvPr userDrawn="1"/>
          </p:nvSpPr>
          <p:spPr>
            <a:xfrm>
              <a:off x="9696400" y="6165304"/>
              <a:ext cx="2304256" cy="4949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04434" y="6199833"/>
              <a:ext cx="2088187" cy="643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732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emf"/><Relationship Id="rId5" Type="http://schemas.openxmlformats.org/officeDocument/2006/relationships/image" Target="../media/image7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6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924801" y="5328000"/>
            <a:ext cx="1267209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672000" y="1306800"/>
            <a:ext cx="10872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 </a:t>
            </a:r>
            <a:r>
              <a:rPr lang="fr-FR" err="1"/>
              <a:t>Slide</a:t>
            </a:r>
            <a:r>
              <a:rPr lang="fr-FR"/>
              <a:t> </a:t>
            </a:r>
            <a:r>
              <a:rPr lang="fr-FR" err="1"/>
              <a:t>title</a:t>
            </a:r>
            <a:br>
              <a:rPr lang="fr-FR"/>
            </a:br>
            <a:r>
              <a:rPr lang="fr-FR" err="1"/>
              <a:t>Slide</a:t>
            </a:r>
            <a:r>
              <a:rPr lang="fr-FR"/>
              <a:t> </a:t>
            </a:r>
            <a:r>
              <a:rPr lang="fr-FR" err="1"/>
              <a:t>title</a:t>
            </a:r>
            <a:r>
              <a:rPr lang="fr-FR"/>
              <a:t> </a:t>
            </a:r>
            <a:r>
              <a:rPr lang="fr-FR" err="1"/>
              <a:t>can</a:t>
            </a:r>
            <a:r>
              <a:rPr lang="fr-FR"/>
              <a:t> </a:t>
            </a:r>
            <a:r>
              <a:rPr lang="fr-FR" err="1"/>
              <a:t>be</a:t>
            </a:r>
            <a:r>
              <a:rPr lang="fr-FR"/>
              <a:t> </a:t>
            </a:r>
            <a:r>
              <a:rPr lang="fr-FR" err="1"/>
              <a:t>extended</a:t>
            </a:r>
            <a:r>
              <a:rPr lang="fr-FR"/>
              <a:t> to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000" y="1600201"/>
            <a:ext cx="10958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fld id="{3774821F-2551-4F6D-9146-A5E3ED2BE020}" type="datetimeFigureOut">
              <a:rPr lang="en-US" smtClean="0"/>
              <a:t>20-Feb-2026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1D63563E-4807-4090-BFC9-895099CD1BE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200" y="288000"/>
            <a:ext cx="611539" cy="95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9FDB6AF-99E0-3A01-A407-A87E90E41B5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7163" y="6642100"/>
            <a:ext cx="1746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Use - À usage restreint</a:t>
            </a:r>
          </a:p>
        </p:txBody>
      </p:sp>
    </p:spTree>
    <p:extLst>
      <p:ext uri="{BB962C8B-B14F-4D97-AF65-F5344CB8AC3E}">
        <p14:creationId xmlns:p14="http://schemas.microsoft.com/office/powerpoint/2010/main" val="1202883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801" y="5328185"/>
            <a:ext cx="1267209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672000" y="1306800"/>
            <a:ext cx="10872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7201" y="288000"/>
            <a:ext cx="611537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24000" y="1602000"/>
            <a:ext cx="109584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440000" y="237600"/>
            <a:ext cx="9888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Slide title</a:t>
            </a:r>
            <a:br>
              <a:rPr lang="en-US"/>
            </a:br>
            <a:r>
              <a:rPr lang="en-US"/>
              <a:t>Slide title can be extended to two lines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537600" y="6411600"/>
            <a:ext cx="12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083C59F2-33E9-4334-B1A6-757B22DAA3D0}" type="datetime1">
              <a:rPr lang="en-GB" smtClean="0"/>
              <a:t>20/02/2026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4000" y="6411600"/>
            <a:ext cx="624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20000" y="6411600"/>
            <a:ext cx="456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F07E198B-4ADC-411B-BEF6-C9990A955F4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635568-6EA0-5C58-41D7-CE1CF0E2A1D5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7163" y="6642100"/>
            <a:ext cx="1746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Use - À usage restreint</a:t>
            </a:r>
          </a:p>
        </p:txBody>
      </p:sp>
    </p:spTree>
    <p:extLst>
      <p:ext uri="{BB962C8B-B14F-4D97-AF65-F5344CB8AC3E}">
        <p14:creationId xmlns:p14="http://schemas.microsoft.com/office/powerpoint/2010/main" val="123875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945365" y="6245458"/>
            <a:ext cx="6945065" cy="414790"/>
            <a:chOff x="0" y="6161836"/>
            <a:chExt cx="6720114" cy="696164"/>
          </a:xfrm>
          <a:solidFill>
            <a:srgbClr val="278D99"/>
          </a:solidFill>
        </p:grpSpPr>
        <p:sp>
          <p:nvSpPr>
            <p:cNvPr id="9" name="Rectangle 8"/>
            <p:cNvSpPr/>
            <p:nvPr/>
          </p:nvSpPr>
          <p:spPr>
            <a:xfrm>
              <a:off x="0" y="6161836"/>
              <a:ext cx="5619749" cy="6961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ight Triangle 9"/>
            <p:cNvSpPr>
              <a:spLocks/>
            </p:cNvSpPr>
            <p:nvPr/>
          </p:nvSpPr>
          <p:spPr bwMode="auto">
            <a:xfrm>
              <a:off x="5619750" y="6163578"/>
              <a:ext cx="1100364" cy="694422"/>
            </a:xfrm>
            <a:prstGeom prst="rtTriangl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60962" y="6245458"/>
            <a:ext cx="6945065" cy="414790"/>
            <a:chOff x="0" y="6161836"/>
            <a:chExt cx="6720114" cy="696164"/>
          </a:xfrm>
          <a:solidFill>
            <a:schemeClr val="accent4"/>
          </a:solidFill>
        </p:grpSpPr>
        <p:sp>
          <p:nvSpPr>
            <p:cNvPr id="12" name="Rectangle 11"/>
            <p:cNvSpPr/>
            <p:nvPr/>
          </p:nvSpPr>
          <p:spPr>
            <a:xfrm>
              <a:off x="0" y="6161836"/>
              <a:ext cx="5619749" cy="6961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ight Triangle 12"/>
            <p:cNvSpPr>
              <a:spLocks/>
            </p:cNvSpPr>
            <p:nvPr/>
          </p:nvSpPr>
          <p:spPr bwMode="auto">
            <a:xfrm>
              <a:off x="5619750" y="6163578"/>
              <a:ext cx="1100364" cy="694422"/>
            </a:xfrm>
            <a:prstGeom prst="rtTriangl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057640" y="6245458"/>
            <a:ext cx="6945065" cy="414790"/>
            <a:chOff x="0" y="6161836"/>
            <a:chExt cx="6720114" cy="696164"/>
          </a:xfrm>
          <a:solidFill>
            <a:schemeClr val="accent2"/>
          </a:solidFill>
        </p:grpSpPr>
        <p:sp>
          <p:nvSpPr>
            <p:cNvPr id="15" name="Rectangle 14"/>
            <p:cNvSpPr/>
            <p:nvPr/>
          </p:nvSpPr>
          <p:spPr>
            <a:xfrm>
              <a:off x="0" y="6161836"/>
              <a:ext cx="5619749" cy="6961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ight Triangle 15"/>
            <p:cNvSpPr>
              <a:spLocks/>
            </p:cNvSpPr>
            <p:nvPr/>
          </p:nvSpPr>
          <p:spPr bwMode="auto">
            <a:xfrm>
              <a:off x="5619750" y="6163578"/>
              <a:ext cx="1100364" cy="694422"/>
            </a:xfrm>
            <a:prstGeom prst="rtTriangl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6" name="Freeform 25"/>
          <p:cNvSpPr>
            <a:spLocks/>
          </p:cNvSpPr>
          <p:nvPr/>
        </p:nvSpPr>
        <p:spPr bwMode="auto">
          <a:xfrm>
            <a:off x="1" y="6245458"/>
            <a:ext cx="8417609" cy="414790"/>
          </a:xfrm>
          <a:custGeom>
            <a:avLst/>
            <a:gdLst>
              <a:gd name="connsiteX0" fmla="*/ 5460309 w 6313207"/>
              <a:gd name="connsiteY0" fmla="*/ 1038 h 414790"/>
              <a:gd name="connsiteX1" fmla="*/ 6313207 w 6313207"/>
              <a:gd name="connsiteY1" fmla="*/ 414790 h 414790"/>
              <a:gd name="connsiteX2" fmla="*/ 5460309 w 6313207"/>
              <a:gd name="connsiteY2" fmla="*/ 414790 h 414790"/>
              <a:gd name="connsiteX3" fmla="*/ 0 w 6313207"/>
              <a:gd name="connsiteY3" fmla="*/ 0 h 414790"/>
              <a:gd name="connsiteX4" fmla="*/ 5460308 w 6313207"/>
              <a:gd name="connsiteY4" fmla="*/ 0 h 414790"/>
              <a:gd name="connsiteX5" fmla="*/ 5460308 w 6313207"/>
              <a:gd name="connsiteY5" fmla="*/ 414790 h 414790"/>
              <a:gd name="connsiteX6" fmla="*/ 0 w 6313207"/>
              <a:gd name="connsiteY6" fmla="*/ 414790 h 41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207" h="414790">
                <a:moveTo>
                  <a:pt x="5460309" y="1038"/>
                </a:moveTo>
                <a:lnTo>
                  <a:pt x="6313207" y="414790"/>
                </a:lnTo>
                <a:lnTo>
                  <a:pt x="5460309" y="414790"/>
                </a:lnTo>
                <a:close/>
                <a:moveTo>
                  <a:pt x="0" y="0"/>
                </a:moveTo>
                <a:lnTo>
                  <a:pt x="5460308" y="0"/>
                </a:lnTo>
                <a:lnTo>
                  <a:pt x="5460308" y="414790"/>
                </a:lnTo>
                <a:lnTo>
                  <a:pt x="0" y="41479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79"/>
          <a:stretch/>
        </p:blipFill>
        <p:spPr>
          <a:xfrm>
            <a:off x="9759470" y="6186758"/>
            <a:ext cx="2045481" cy="390256"/>
          </a:xfrm>
          <a:prstGeom prst="rect">
            <a:avLst/>
          </a:prstGeom>
        </p:spPr>
      </p:pic>
      <p:sp>
        <p:nvSpPr>
          <p:cNvPr id="25" name="Freeform 24"/>
          <p:cNvSpPr>
            <a:spLocks/>
          </p:cNvSpPr>
          <p:nvPr/>
        </p:nvSpPr>
        <p:spPr bwMode="auto">
          <a:xfrm rot="10800000">
            <a:off x="7493000" y="1370"/>
            <a:ext cx="4699000" cy="414790"/>
          </a:xfrm>
          <a:custGeom>
            <a:avLst/>
            <a:gdLst>
              <a:gd name="connsiteX0" fmla="*/ 3524250 w 3524250"/>
              <a:gd name="connsiteY0" fmla="*/ 414790 h 414790"/>
              <a:gd name="connsiteX1" fmla="*/ 2671352 w 3524250"/>
              <a:gd name="connsiteY1" fmla="*/ 414790 h 414790"/>
              <a:gd name="connsiteX2" fmla="*/ 0 w 3524250"/>
              <a:gd name="connsiteY2" fmla="*/ 414790 h 414790"/>
              <a:gd name="connsiteX3" fmla="*/ 0 w 3524250"/>
              <a:gd name="connsiteY3" fmla="*/ 0 h 414790"/>
              <a:gd name="connsiteX4" fmla="*/ 2671352 w 3524250"/>
              <a:gd name="connsiteY4" fmla="*/ 0 h 414790"/>
              <a:gd name="connsiteX5" fmla="*/ 2671352 w 3524250"/>
              <a:gd name="connsiteY5" fmla="*/ 1038 h 41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4250" h="414790">
                <a:moveTo>
                  <a:pt x="3524250" y="414790"/>
                </a:moveTo>
                <a:lnTo>
                  <a:pt x="2671352" y="414790"/>
                </a:lnTo>
                <a:lnTo>
                  <a:pt x="0" y="414790"/>
                </a:lnTo>
                <a:lnTo>
                  <a:pt x="0" y="0"/>
                </a:lnTo>
                <a:lnTo>
                  <a:pt x="2671352" y="0"/>
                </a:lnTo>
                <a:lnTo>
                  <a:pt x="2671352" y="1038"/>
                </a:lnTo>
                <a:close/>
              </a:path>
            </a:pathLst>
          </a:custGeom>
          <a:solidFill>
            <a:srgbClr val="278D9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290" y="237271"/>
            <a:ext cx="11462661" cy="8831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289" y="1356273"/>
            <a:ext cx="11462663" cy="4594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D0ED-B101-45F8-BFA0-B7C0A7AE9CE6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5124"/>
            <a:ext cx="684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9A73E94-8FAC-42D2-A3C6-67F10EA64AF1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2D1990-B94D-7479-4DA9-8217A6CDDFC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7163" y="6642100"/>
            <a:ext cx="1746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Use - À usage restreint</a:t>
            </a:r>
          </a:p>
        </p:txBody>
      </p:sp>
    </p:spTree>
    <p:extLst>
      <p:ext uri="{BB962C8B-B14F-4D97-AF65-F5344CB8AC3E}">
        <p14:creationId xmlns:p14="http://schemas.microsoft.com/office/powerpoint/2010/main" val="335610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chart" Target="../charts/chart7.xml"/><Relationship Id="rId3" Type="http://schemas.openxmlformats.org/officeDocument/2006/relationships/chart" Target="../charts/chart6.xml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13" Type="http://schemas.openxmlformats.org/officeDocument/2006/relationships/image" Target="../media/image31.png"/><Relationship Id="rId18" Type="http://schemas.openxmlformats.org/officeDocument/2006/relationships/diagramColors" Target="../diagrams/colors1.xml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1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6" Type="http://schemas.openxmlformats.org/officeDocument/2006/relationships/diagramLayout" Target="../diagrams/layout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diagramData" Target="../diagrams/data1.xml"/><Relationship Id="rId10" Type="http://schemas.openxmlformats.org/officeDocument/2006/relationships/image" Target="../media/image28.svg"/><Relationship Id="rId19" Type="http://schemas.microsoft.com/office/2007/relationships/diagramDrawing" Target="../diagrams/drawing1.xml"/><Relationship Id="rId4" Type="http://schemas.openxmlformats.org/officeDocument/2006/relationships/image" Target="../media/image22.svg"/><Relationship Id="rId9" Type="http://schemas.openxmlformats.org/officeDocument/2006/relationships/image" Target="../media/image27.png"/><Relationship Id="rId14" Type="http://schemas.openxmlformats.org/officeDocument/2006/relationships/image" Target="../media/image3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C73FD-B98D-4D4D-A481-035356123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885" y="820346"/>
            <a:ext cx="8291602" cy="28623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b="1" kern="0" spc="-100"/>
              <a:t>VI HIGH-LEVEL SEMINAR: AT THE CURRENT GEOPOLITICAL CROSSROADS, IS THERE A ROLE FOR THE EUROPEAN UNION IN LATIN AMERICA? </a:t>
            </a:r>
            <a:br>
              <a:rPr lang="en-GB" sz="2800" b="1" kern="0" spc="-100"/>
            </a:br>
            <a:br>
              <a:rPr lang="en-GB" sz="2800" b="1" kern="0" spc="-100"/>
            </a:br>
            <a:r>
              <a:rPr lang="en-GB" sz="2400" b="1" kern="0" spc="-100"/>
              <a:t>OCDE report: </a:t>
            </a:r>
            <a:br>
              <a:rPr lang="en-GB" sz="2400" b="1" kern="0" spc="-100"/>
            </a:br>
            <a:r>
              <a:rPr lang="en-GB" sz="2400" b="1" kern="0" spc="-100"/>
              <a:t>ASSESING THE Socio-economic impact of FDI in LAC </a:t>
            </a:r>
            <a:br>
              <a:rPr lang="en-GB" sz="2800" b="1" kern="0" spc="-100"/>
            </a:br>
            <a:r>
              <a:rPr lang="en-GB" sz="2000"/>
              <a:t>A Focus on EU Investment</a:t>
            </a:r>
            <a:endParaRPr lang="en-US" sz="2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02791-C9EE-A0F8-DADD-6974F87D8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7637" y="3949747"/>
            <a:ext cx="6009226" cy="348813"/>
          </a:xfrm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GB"/>
              <a:t>European Parliament – Brussels,  February 23, 2026</a:t>
            </a:r>
            <a:endParaRPr lang="en-US">
              <a:cs typeface="Arial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C36EC49-AF2A-B4EF-5736-9DABD7EEDAE8}"/>
              </a:ext>
            </a:extLst>
          </p:cNvPr>
          <p:cNvSpPr txBox="1">
            <a:spLocks/>
          </p:cNvSpPr>
          <p:nvPr/>
        </p:nvSpPr>
        <p:spPr>
          <a:xfrm>
            <a:off x="875472" y="5022447"/>
            <a:ext cx="7341304" cy="16312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eorgia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eorgia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Setsuko Saya</a:t>
            </a:r>
            <a:br>
              <a:rPr lang="en-US" b="1"/>
            </a:br>
            <a:r>
              <a:rPr lang="en-US"/>
              <a:t>Deputy Director, OECD Development Centre </a:t>
            </a:r>
            <a:br>
              <a:rPr lang="en-US"/>
            </a:br>
            <a:endParaRPr lang="en-US">
              <a:cs typeface="Arial"/>
            </a:endParaRPr>
          </a:p>
          <a:p>
            <a:r>
              <a:rPr lang="en-US" b="1">
                <a:cs typeface="Arial"/>
              </a:rPr>
              <a:t>Ana Novik</a:t>
            </a:r>
            <a:br>
              <a:rPr lang="en-US">
                <a:cs typeface="Arial"/>
              </a:rPr>
            </a:br>
            <a:r>
              <a:rPr lang="en-US">
                <a:cs typeface="Arial"/>
              </a:rPr>
              <a:t>Head of Investment, Directorate for Financial and Enterprise Affairs, OECD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9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E017-5184-13B0-66A4-F638BBB7D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000" y="2976154"/>
            <a:ext cx="8400000" cy="1267200"/>
          </a:xfrm>
        </p:spPr>
        <p:txBody>
          <a:bodyPr/>
          <a:lstStyle/>
          <a:p>
            <a:pPr algn="ctr"/>
            <a:r>
              <a:rPr lang="en-GB" sz="4800" b="1"/>
              <a:t>Thank you!</a:t>
            </a:r>
            <a:br>
              <a:rPr lang="en-GB" sz="4800" b="1"/>
            </a:br>
            <a:r>
              <a:rPr lang="en-GB" sz="4800" b="1"/>
              <a:t>¡</a:t>
            </a:r>
            <a:r>
              <a:rPr lang="en-GB" sz="4800" b="1" err="1"/>
              <a:t>Muchas</a:t>
            </a:r>
            <a:r>
              <a:rPr lang="en-GB" sz="4800" b="1"/>
              <a:t> gracias!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283452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3C10BE-A0DD-9A7D-8DD6-CD3E057A7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2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5920305-B3F4-8329-25CF-C776E9BF9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chemeClr val="bg2">
                    <a:lumMod val="10000"/>
                  </a:schemeClr>
                </a:solidFill>
              </a:rPr>
              <a:t>FDI is essential to closing LAC’s investment gap </a:t>
            </a:r>
            <a:endParaRPr lang="en-US" b="1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40082305-9231-6CD9-93F5-AAFCD46BF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1831" y="1926235"/>
            <a:ext cx="4093535" cy="3625702"/>
          </a:xfrm>
          <a:noFill/>
        </p:spPr>
        <p:txBody>
          <a:bodyPr vert="horz" lIns="91440" tIns="45720" rIns="91440" bIns="45720" anchor="ctr">
            <a:normAutofit/>
          </a:bodyPr>
          <a:lstStyle/>
          <a:p>
            <a:pPr marL="341630" indent="-341630">
              <a:lnSpc>
                <a:spcPct val="150000"/>
              </a:lnSpc>
              <a:buClr>
                <a:srgbClr val="4B81E8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LAC ~</a:t>
            </a:r>
            <a:r>
              <a:rPr lang="en-US" sz="2000" b="1">
                <a:solidFill>
                  <a:schemeClr val="bg2">
                    <a:lumMod val="10000"/>
                  </a:schemeClr>
                </a:solidFill>
              </a:rPr>
              <a:t>6% of global FDI </a:t>
            </a: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stock</a:t>
            </a:r>
            <a:endParaRPr lang="en-US">
              <a:solidFill>
                <a:schemeClr val="bg2">
                  <a:lumMod val="10000"/>
                </a:schemeClr>
              </a:solidFill>
            </a:endParaRPr>
          </a:p>
          <a:p>
            <a:pPr marL="341630" indent="-341630">
              <a:lnSpc>
                <a:spcPct val="150000"/>
              </a:lnSpc>
              <a:buClr>
                <a:srgbClr val="4B81E8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Inflows </a:t>
            </a:r>
            <a:r>
              <a:rPr lang="en-US" sz="2000" b="1">
                <a:solidFill>
                  <a:schemeClr val="bg2">
                    <a:lumMod val="10000"/>
                  </a:schemeClr>
                </a:solidFill>
              </a:rPr>
              <a:t>(~3% of GDP</a:t>
            </a: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) are higher than in other developing regions</a:t>
            </a:r>
            <a:endParaRPr lang="en-US" sz="200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pPr marL="341630" indent="-341630">
              <a:lnSpc>
                <a:spcPct val="150000"/>
              </a:lnSpc>
              <a:buClr>
                <a:srgbClr val="4B81E8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FDI remains structurally significant </a:t>
            </a:r>
            <a:r>
              <a:rPr lang="en-US" sz="2000" b="1">
                <a:solidFill>
                  <a:schemeClr val="bg2">
                    <a:lumMod val="10000"/>
                  </a:schemeClr>
                </a:solidFill>
              </a:rPr>
              <a:t>despite volatility </a:t>
            </a:r>
            <a:r>
              <a:rPr lang="en-US" sz="2000">
                <a:solidFill>
                  <a:schemeClr val="bg2">
                    <a:lumMod val="10000"/>
                  </a:schemeClr>
                </a:solidFill>
              </a:rPr>
              <a:t>in recent years</a:t>
            </a:r>
            <a:endParaRPr lang="en-GB" sz="2000">
              <a:solidFill>
                <a:schemeClr val="bg2">
                  <a:lumMod val="10000"/>
                </a:schemeClr>
              </a:solidFill>
              <a:cs typeface="Arial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7254C7-13DC-EE87-FA03-9A18BD7B3307}"/>
              </a:ext>
            </a:extLst>
          </p:cNvPr>
          <p:cNvSpPr/>
          <p:nvPr/>
        </p:nvSpPr>
        <p:spPr>
          <a:xfrm>
            <a:off x="406407" y="2339370"/>
            <a:ext cx="738739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A screenshot of a graph&#10;&#10;AI-generated content may be incorrect.">
            <a:extLst>
              <a:ext uri="{FF2B5EF4-FFF2-40B4-BE49-F238E27FC236}">
                <a16:creationId xmlns:a16="http://schemas.microsoft.com/office/drawing/2014/main" id="{6E52589D-9E99-DEE3-B2DD-92901AE4A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34" y="2443686"/>
            <a:ext cx="7572375" cy="2590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C127E9-B5E4-8671-7304-DD0CF5A6C05D}"/>
              </a:ext>
            </a:extLst>
          </p:cNvPr>
          <p:cNvSpPr txBox="1"/>
          <p:nvPr/>
        </p:nvSpPr>
        <p:spPr>
          <a:xfrm>
            <a:off x="336634" y="5950756"/>
            <a:ext cx="74251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>
                <a:latin typeface="Arial Narrow" panose="020B0606020202030204" pitchFamily="34" charset="0"/>
              </a:rPr>
              <a:t>Sources: </a:t>
            </a:r>
            <a:r>
              <a:rPr lang="en-US" sz="1200">
                <a:latin typeface="Arial Narrow" panose="020B0606020202030204" pitchFamily="34" charset="0"/>
              </a:rPr>
              <a:t>UNCTAD ​(2024)​, Foreign direct investment: Inward and outward flows and stock, annual and </a:t>
            </a:r>
            <a:r>
              <a:rPr lang="en-GB" sz="1200">
                <a:latin typeface="Arial Narrow" panose="020B0606020202030204" pitchFamily="34" charset="0"/>
              </a:rPr>
              <a:t>World Bank ​(2024)​, Foreign direct investment, net outflows (</a:t>
            </a:r>
            <a:r>
              <a:rPr lang="en-GB" sz="1200" err="1">
                <a:latin typeface="Arial Narrow" panose="020B0606020202030204" pitchFamily="34" charset="0"/>
              </a:rPr>
              <a:t>BoP</a:t>
            </a:r>
            <a:r>
              <a:rPr lang="en-GB" sz="1200">
                <a:latin typeface="Arial Narrow" panose="020B0606020202030204" pitchFamily="34" charset="0"/>
              </a:rPr>
              <a:t>, current US$)</a:t>
            </a:r>
            <a:endParaRPr lang="en-US" sz="12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26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906E7B-4DA0-DF93-3D94-8EA5CBA50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3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9C3197-57F4-6997-864D-7A350E452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0" y="237600"/>
            <a:ext cx="10080000" cy="1022400"/>
          </a:xfrm>
        </p:spPr>
        <p:txBody>
          <a:bodyPr/>
          <a:lstStyle/>
          <a:p>
            <a:r>
              <a:rPr lang="en-GB" b="1">
                <a:solidFill>
                  <a:schemeClr val="bg2">
                    <a:lumMod val="10000"/>
                  </a:schemeClr>
                </a:solidFill>
              </a:rPr>
              <a:t>FDI has supported the twin transition in LAC</a:t>
            </a:r>
            <a:endParaRPr lang="en-US" b="1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8" name="Picture 17" descr="A graph of energy consumption&#10;&#10;AI-generated content may be incorrect.">
            <a:extLst>
              <a:ext uri="{FF2B5EF4-FFF2-40B4-BE49-F238E27FC236}">
                <a16:creationId xmlns:a16="http://schemas.microsoft.com/office/drawing/2014/main" id="{4F44BCD9-1906-FEE2-EC09-3661DB0023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572" y="2731098"/>
            <a:ext cx="5064545" cy="365029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F28E2-F177-EBBC-4889-FD3D32142B8B}"/>
              </a:ext>
            </a:extLst>
          </p:cNvPr>
          <p:cNvCxnSpPr>
            <a:cxnSpLocks/>
          </p:cNvCxnSpPr>
          <p:nvPr/>
        </p:nvCxnSpPr>
        <p:spPr>
          <a:xfrm>
            <a:off x="6096000" y="1444487"/>
            <a:ext cx="0" cy="4829547"/>
          </a:xfrm>
          <a:prstGeom prst="line">
            <a:avLst/>
          </a:prstGeom>
          <a:ln w="38100">
            <a:solidFill>
              <a:srgbClr val="0062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D4625E-26A6-014D-9FF5-1BF1DD10B2DF}"/>
              </a:ext>
            </a:extLst>
          </p:cNvPr>
          <p:cNvSpPr/>
          <p:nvPr/>
        </p:nvSpPr>
        <p:spPr>
          <a:xfrm rot="923691">
            <a:off x="11417307" y="5813534"/>
            <a:ext cx="566737" cy="641992"/>
          </a:xfrm>
          <a:prstGeom prst="triangle">
            <a:avLst/>
          </a:prstGeom>
          <a:solidFill>
            <a:srgbClr val="006299"/>
          </a:solidFill>
          <a:ln>
            <a:solidFill>
              <a:srgbClr val="0062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C9710D-0703-D9CD-5EE1-EFA5C686F5ED}"/>
              </a:ext>
            </a:extLst>
          </p:cNvPr>
          <p:cNvSpPr txBox="1"/>
          <p:nvPr/>
        </p:nvSpPr>
        <p:spPr>
          <a:xfrm>
            <a:off x="741348" y="1438436"/>
            <a:ext cx="47110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13% of FDI targeted digital sectors, with a shift from telecom to digital services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A172A3-A0F7-C95A-C7FC-4AC60C894F5E}"/>
              </a:ext>
            </a:extLst>
          </p:cNvPr>
          <p:cNvSpPr txBox="1"/>
          <p:nvPr/>
        </p:nvSpPr>
        <p:spPr>
          <a:xfrm>
            <a:off x="6340832" y="1438436"/>
            <a:ext cx="54071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FDI in renewables have more than doubled, despite continued fossil-fuel investment</a:t>
            </a:r>
          </a:p>
        </p:txBody>
      </p:sp>
      <p:pic>
        <p:nvPicPr>
          <p:cNvPr id="26" name="Picture 25" descr="A graph of different colored squares&#10;&#10;AI-generated content may be incorrect.">
            <a:extLst>
              <a:ext uri="{FF2B5EF4-FFF2-40B4-BE49-F238E27FC236}">
                <a16:creationId xmlns:a16="http://schemas.microsoft.com/office/drawing/2014/main" id="{17259E4B-A60D-49F1-C86A-E31205FAA0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23" y="2731098"/>
            <a:ext cx="5064544" cy="37203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AB9C07-1554-DA08-A235-8B55ACC3998F}"/>
              </a:ext>
            </a:extLst>
          </p:cNvPr>
          <p:cNvSpPr txBox="1"/>
          <p:nvPr/>
        </p:nvSpPr>
        <p:spPr>
          <a:xfrm>
            <a:off x="564623" y="6534000"/>
            <a:ext cx="108680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>
                <a:latin typeface="Arial Narrow" panose="020B0606020202030204" pitchFamily="34" charset="0"/>
              </a:rPr>
              <a:t>Sources:</a:t>
            </a:r>
            <a:r>
              <a:rPr lang="en-US" sz="1200">
                <a:latin typeface="Arial Narrow" panose="020B0606020202030204" pitchFamily="34" charset="0"/>
              </a:rPr>
              <a:t> Financial Times ​(2025)​, FDI Markets (database)</a:t>
            </a:r>
          </a:p>
        </p:txBody>
      </p:sp>
    </p:spTree>
    <p:extLst>
      <p:ext uri="{BB962C8B-B14F-4D97-AF65-F5344CB8AC3E}">
        <p14:creationId xmlns:p14="http://schemas.microsoft.com/office/powerpoint/2010/main" val="301609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EFFE6-8E3B-3A81-942B-3E0FB0B50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F1BA74-2AD2-6253-1138-3A18A8D57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000" kern="1200" baseline="0">
                <a:solidFill>
                  <a:schemeClr val="bg1"/>
                </a:solidFill>
                <a:latin typeface="Arial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7E198B-4ADC-411B-BEF6-C9990A955F4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505A2B-59BD-3561-E62D-5402E6BF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2">
                    <a:lumMod val="10000"/>
                  </a:schemeClr>
                </a:solidFill>
              </a:rPr>
              <a:t>Digital and renewables are boosting job creation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916673-C08B-9F7E-5F22-124A8025E0C2}"/>
              </a:ext>
            </a:extLst>
          </p:cNvPr>
          <p:cNvCxnSpPr>
            <a:cxnSpLocks/>
          </p:cNvCxnSpPr>
          <p:nvPr/>
        </p:nvCxnSpPr>
        <p:spPr>
          <a:xfrm>
            <a:off x="6096000" y="2688336"/>
            <a:ext cx="0" cy="3531978"/>
          </a:xfrm>
          <a:prstGeom prst="line">
            <a:avLst/>
          </a:prstGeom>
          <a:ln w="38100">
            <a:solidFill>
              <a:srgbClr val="0062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19FEB3B-1714-4604-5081-4E316949831B}"/>
              </a:ext>
            </a:extLst>
          </p:cNvPr>
          <p:cNvSpPr txBox="1"/>
          <p:nvPr/>
        </p:nvSpPr>
        <p:spPr>
          <a:xfrm>
            <a:off x="1010674" y="3222236"/>
            <a:ext cx="1536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>
                <a:solidFill>
                  <a:schemeClr val="bg2">
                    <a:lumMod val="10000"/>
                  </a:schemeClr>
                </a:solidFill>
                <a:latin typeface="Arial "/>
              </a:rPr>
              <a:t>% total FDI jobs</a:t>
            </a:r>
            <a:endParaRPr lang="en-US" sz="1200" b="1">
              <a:solidFill>
                <a:schemeClr val="bg2">
                  <a:lumMod val="10000"/>
                </a:schemeClr>
              </a:solidFill>
              <a:latin typeface="Arial 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CB6CF9-F5F7-2699-AC07-CF293452D2A7}"/>
              </a:ext>
            </a:extLst>
          </p:cNvPr>
          <p:cNvSpPr txBox="1"/>
          <p:nvPr/>
        </p:nvSpPr>
        <p:spPr>
          <a:xfrm>
            <a:off x="772397" y="1594787"/>
            <a:ext cx="47110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Digital sectors accounted for 20% of total jobs, driven by U.S. and EU job creation in digital services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19B07F-F912-46E2-8682-E6B7E8DB36B0}"/>
              </a:ext>
            </a:extLst>
          </p:cNvPr>
          <p:cNvSpPr txBox="1"/>
          <p:nvPr/>
        </p:nvSpPr>
        <p:spPr>
          <a:xfrm>
            <a:off x="6708509" y="1594787"/>
            <a:ext cx="47110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Despite the low job-creation potential, jobs in renewable energy almost doubled to 3% of the total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C75A0A2-D3CF-44A6-83D4-0638BEFF2C4B}"/>
              </a:ext>
            </a:extLst>
          </p:cNvPr>
          <p:cNvGraphicFramePr>
            <a:graphicFrameLocks/>
          </p:cNvGraphicFramePr>
          <p:nvPr/>
        </p:nvGraphicFramePr>
        <p:xfrm>
          <a:off x="6712313" y="2879622"/>
          <a:ext cx="4615687" cy="3340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E807DB7-6D03-BAA8-789E-BC50E5A6A49E}"/>
              </a:ext>
            </a:extLst>
          </p:cNvPr>
          <p:cNvSpPr txBox="1"/>
          <p:nvPr/>
        </p:nvSpPr>
        <p:spPr>
          <a:xfrm>
            <a:off x="564623" y="6534000"/>
            <a:ext cx="108680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>
                <a:latin typeface="Arial Narrow" panose="020B0606020202030204" pitchFamily="34" charset="0"/>
              </a:rPr>
              <a:t>Sources:</a:t>
            </a:r>
            <a:r>
              <a:rPr lang="en-US" sz="1200">
                <a:latin typeface="Arial Narrow" panose="020B0606020202030204" pitchFamily="34" charset="0"/>
              </a:rPr>
              <a:t> Financial Times ​(2025)​, FDI Markets (database)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249422-C312-415C-BB83-F7A91B8A83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2364683"/>
              </p:ext>
            </p:extLst>
          </p:nvPr>
        </p:nvGraphicFramePr>
        <p:xfrm>
          <a:off x="564623" y="2879622"/>
          <a:ext cx="5115729" cy="3285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6198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29894-786F-E326-117D-878EB6C72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B6414A17-3618-71CA-447E-4311000565E3}"/>
              </a:ext>
            </a:extLst>
          </p:cNvPr>
          <p:cNvSpPr/>
          <p:nvPr/>
        </p:nvSpPr>
        <p:spPr>
          <a:xfrm>
            <a:off x="8263079" y="2408576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397431-9D6D-F2B6-8019-05FAA2896CFB}"/>
              </a:ext>
            </a:extLst>
          </p:cNvPr>
          <p:cNvSpPr/>
          <p:nvPr/>
        </p:nvSpPr>
        <p:spPr>
          <a:xfrm>
            <a:off x="4230030" y="2408576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CF852F-B02B-0C50-9AAC-A5EF55789DE4}"/>
              </a:ext>
            </a:extLst>
          </p:cNvPr>
          <p:cNvSpPr/>
          <p:nvPr/>
        </p:nvSpPr>
        <p:spPr>
          <a:xfrm>
            <a:off x="279696" y="2429517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B4251E-618B-CF3B-C321-781D9DF6F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5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39D0E6-9474-849F-7A32-06AB01F2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bg2">
                    <a:lumMod val="10000"/>
                  </a:schemeClr>
                </a:solidFill>
              </a:rPr>
              <a:t>EU invests in sectors that provide better jobs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7BA93B-A6B0-777F-B557-F07D1EFFF689}"/>
              </a:ext>
            </a:extLst>
          </p:cNvPr>
          <p:cNvSpPr txBox="1"/>
          <p:nvPr/>
        </p:nvSpPr>
        <p:spPr>
          <a:xfrm>
            <a:off x="5480443" y="1762245"/>
            <a:ext cx="50321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600">
              <a:latin typeface="+mj-lt"/>
              <a:ea typeface="+mj-lt"/>
              <a:cs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62BB9E-AF10-E102-3991-F3DF5CC4A0FC}"/>
              </a:ext>
            </a:extLst>
          </p:cNvPr>
          <p:cNvSpPr txBox="1"/>
          <p:nvPr/>
        </p:nvSpPr>
        <p:spPr>
          <a:xfrm>
            <a:off x="1913391" y="1911215"/>
            <a:ext cx="82247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>
                <a:solidFill>
                  <a:schemeClr val="bg2">
                    <a:lumMod val="10000"/>
                  </a:schemeClr>
                </a:solidFill>
                <a:latin typeface="+mj-lt"/>
                <a:ea typeface="+mj-lt"/>
                <a:cs typeface="+mj-lt"/>
              </a:rPr>
              <a:t>Sectors receiving EU FDI compared to other sectors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11371A-B111-D222-1658-0273DC2BEC2B}"/>
              </a:ext>
            </a:extLst>
          </p:cNvPr>
          <p:cNvSpPr txBox="1"/>
          <p:nvPr/>
        </p:nvSpPr>
        <p:spPr>
          <a:xfrm>
            <a:off x="1200054" y="2621751"/>
            <a:ext cx="16823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chemeClr val="bg2">
                    <a:lumMod val="10000"/>
                  </a:schemeClr>
                </a:solidFill>
                <a:latin typeface="+mj-lt"/>
                <a:ea typeface="+mj-lt"/>
                <a:cs typeface="+mj-lt"/>
              </a:rPr>
              <a:t>Higher wages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D1BB9B-0A91-E0ED-7DCC-3E2F7E003F8F}"/>
              </a:ext>
            </a:extLst>
          </p:cNvPr>
          <p:cNvSpPr txBox="1"/>
          <p:nvPr/>
        </p:nvSpPr>
        <p:spPr>
          <a:xfrm>
            <a:off x="4896044" y="2621751"/>
            <a:ext cx="21090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chemeClr val="bg2">
                    <a:lumMod val="10000"/>
                  </a:schemeClr>
                </a:solidFill>
                <a:latin typeface="+mj-lt"/>
                <a:ea typeface="+mj-lt"/>
                <a:cs typeface="+mj-lt"/>
              </a:rPr>
              <a:t>Lower informality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C6E733-4186-78CC-6FEB-2F36F7885423}"/>
              </a:ext>
            </a:extLst>
          </p:cNvPr>
          <p:cNvSpPr txBox="1"/>
          <p:nvPr/>
        </p:nvSpPr>
        <p:spPr>
          <a:xfrm>
            <a:off x="8459000" y="2633770"/>
            <a:ext cx="30491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chemeClr val="bg2">
                    <a:lumMod val="10000"/>
                  </a:schemeClr>
                </a:solidFill>
                <a:latin typeface="+mj-lt"/>
                <a:ea typeface="+mj-lt"/>
                <a:cs typeface="+mj-lt"/>
              </a:rPr>
              <a:t>More educated workforce </a:t>
            </a:r>
          </a:p>
        </p:txBody>
      </p:sp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F9B0C6DD-9339-DDEB-3FC0-9E0D123879EF}"/>
              </a:ext>
              <a:ext uri="{147F2762-F138-4A5C-976F-8EAC2B608ADB}">
                <a16:predDERef xmlns:a16="http://schemas.microsoft.com/office/drawing/2014/main" pred="{E5017DDF-BC52-49A2-B2E4-7D5E814C0C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552921"/>
              </p:ext>
            </p:extLst>
          </p:nvPr>
        </p:nvGraphicFramePr>
        <p:xfrm>
          <a:off x="403358" y="3293942"/>
          <a:ext cx="3020061" cy="257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B600487-0D8D-AAAE-468D-2612E3C76AC0}"/>
              </a:ext>
            </a:extLst>
          </p:cNvPr>
          <p:cNvSpPr txBox="1"/>
          <p:nvPr/>
        </p:nvSpPr>
        <p:spPr>
          <a:xfrm>
            <a:off x="342091" y="3237592"/>
            <a:ext cx="31425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sz="14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</a:rPr>
              <a:t>Wage r</a:t>
            </a:r>
            <a:r>
              <a:rPr kumimoji="0" lang="en-GB" altLang="en-US" sz="1400" i="0" u="none" strike="noStrike" cap="none" normalizeH="0" baseline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</a:rPr>
              <a:t>atio EU to non-EU sectors</a:t>
            </a:r>
            <a:endParaRPr lang="en-US" sz="140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18" name="Content Placeholder 4">
            <a:extLst>
              <a:ext uri="{FF2B5EF4-FFF2-40B4-BE49-F238E27FC236}">
                <a16:creationId xmlns:a16="http://schemas.microsoft.com/office/drawing/2014/main" id="{7DD1AAD4-3896-A61D-7E6C-82ED0B9719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3773481"/>
              </p:ext>
            </p:extLst>
          </p:nvPr>
        </p:nvGraphicFramePr>
        <p:xfrm>
          <a:off x="4425951" y="3429000"/>
          <a:ext cx="3049190" cy="241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7770265-585D-7AAB-96A3-5B07A1B7B1B8}"/>
              </a:ext>
            </a:extLst>
          </p:cNvPr>
          <p:cNvSpPr txBox="1"/>
          <p:nvPr/>
        </p:nvSpPr>
        <p:spPr>
          <a:xfrm>
            <a:off x="4454472" y="3167285"/>
            <a:ext cx="31425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sz="14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</a:rPr>
              <a:t>Average informality rate</a:t>
            </a:r>
            <a:endParaRPr lang="en-US" sz="140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A34E44-B832-7696-EA5B-385C4F48DC0D}"/>
              </a:ext>
            </a:extLst>
          </p:cNvPr>
          <p:cNvSpPr txBox="1"/>
          <p:nvPr/>
        </p:nvSpPr>
        <p:spPr>
          <a:xfrm>
            <a:off x="8459000" y="3167285"/>
            <a:ext cx="31425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</a:rPr>
              <a:t>% workers with tertiary education</a:t>
            </a:r>
            <a:endParaRPr lang="en-US" sz="140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70FFAFDD-AFF4-1A0D-25EA-C5AFA3F069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1379755"/>
              </p:ext>
            </p:extLst>
          </p:nvPr>
        </p:nvGraphicFramePr>
        <p:xfrm>
          <a:off x="8391819" y="3447577"/>
          <a:ext cx="2979724" cy="2322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13823FC-0073-F880-8931-E3378D1D251C}"/>
              </a:ext>
            </a:extLst>
          </p:cNvPr>
          <p:cNvCxnSpPr>
            <a:cxnSpLocks/>
          </p:cNvCxnSpPr>
          <p:nvPr/>
        </p:nvCxnSpPr>
        <p:spPr>
          <a:xfrm>
            <a:off x="3978234" y="2542157"/>
            <a:ext cx="0" cy="3228328"/>
          </a:xfrm>
          <a:prstGeom prst="line">
            <a:avLst/>
          </a:prstGeom>
          <a:ln w="38100">
            <a:solidFill>
              <a:srgbClr val="0062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D92C90B-2EC2-535F-D02C-128DA6507101}"/>
              </a:ext>
            </a:extLst>
          </p:cNvPr>
          <p:cNvCxnSpPr>
            <a:cxnSpLocks/>
          </p:cNvCxnSpPr>
          <p:nvPr/>
        </p:nvCxnSpPr>
        <p:spPr>
          <a:xfrm>
            <a:off x="7968343" y="2542157"/>
            <a:ext cx="0" cy="3228328"/>
          </a:xfrm>
          <a:prstGeom prst="line">
            <a:avLst/>
          </a:prstGeom>
          <a:ln w="38100">
            <a:solidFill>
              <a:srgbClr val="0062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791BF56-0F1B-B762-0EBE-E43E2248BC5C}"/>
              </a:ext>
            </a:extLst>
          </p:cNvPr>
          <p:cNvCxnSpPr>
            <a:cxnSpLocks/>
          </p:cNvCxnSpPr>
          <p:nvPr/>
        </p:nvCxnSpPr>
        <p:spPr>
          <a:xfrm>
            <a:off x="699553" y="4313605"/>
            <a:ext cx="272386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C507CA7-6820-66B3-E600-7523BD054493}"/>
              </a:ext>
            </a:extLst>
          </p:cNvPr>
          <p:cNvSpPr txBox="1"/>
          <p:nvPr/>
        </p:nvSpPr>
        <p:spPr>
          <a:xfrm>
            <a:off x="216000" y="6345364"/>
            <a:ext cx="108680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>
                <a:latin typeface="Arial Narrow" panose="020B0606020202030204" pitchFamily="34" charset="0"/>
              </a:rPr>
              <a:t>Sources:</a:t>
            </a:r>
            <a:r>
              <a:rPr lang="en-US" sz="1200">
                <a:latin typeface="Arial Narrow" panose="020B0606020202030204" pitchFamily="34" charset="0"/>
              </a:rPr>
              <a:t> Financial Times ​(2025)​, FDI Markets (database), National </a:t>
            </a:r>
            <a:r>
              <a:rPr lang="en-US" sz="1200" err="1">
                <a:latin typeface="Arial Narrow" panose="020B0606020202030204" pitchFamily="34" charset="0"/>
              </a:rPr>
              <a:t>Labour</a:t>
            </a:r>
            <a:r>
              <a:rPr lang="en-US" sz="1200">
                <a:latin typeface="Arial Narrow" panose="020B0606020202030204" pitchFamily="34" charset="0"/>
              </a:rPr>
              <a:t> Force Surveys (latest available)</a:t>
            </a:r>
          </a:p>
        </p:txBody>
      </p:sp>
    </p:spTree>
    <p:extLst>
      <p:ext uri="{BB962C8B-B14F-4D97-AF65-F5344CB8AC3E}">
        <p14:creationId xmlns:p14="http://schemas.microsoft.com/office/powerpoint/2010/main" val="240158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074B60-B670-9788-15B9-F5E934959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2902" y="6122151"/>
            <a:ext cx="456000" cy="244800"/>
          </a:xfrm>
        </p:spPr>
        <p:txBody>
          <a:bodyPr/>
          <a:lstStyle/>
          <a:p>
            <a:fld id="{F07E198B-4ADC-411B-BEF6-C9990A955F44}" type="slidenum">
              <a:rPr lang="en-GB" smtClean="0"/>
              <a:t>6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F00616-F6C5-1315-4DBF-171AA397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999" y="237600"/>
            <a:ext cx="10659851" cy="1022400"/>
          </a:xfrm>
        </p:spPr>
        <p:txBody>
          <a:bodyPr/>
          <a:lstStyle/>
          <a:p>
            <a:r>
              <a:rPr lang="en-GB" b="1">
                <a:solidFill>
                  <a:schemeClr val="bg2">
                    <a:lumMod val="10000"/>
                  </a:schemeClr>
                </a:solidFill>
              </a:rPr>
              <a:t>FDI has been a driver of structural transformation</a:t>
            </a:r>
            <a:endParaRPr lang="en-US" b="1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A05C56-6E60-D0D4-0446-605363A5999B}"/>
              </a:ext>
            </a:extLst>
          </p:cNvPr>
          <p:cNvSpPr/>
          <p:nvPr/>
        </p:nvSpPr>
        <p:spPr>
          <a:xfrm>
            <a:off x="529722" y="5307826"/>
            <a:ext cx="3424990" cy="9239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rgbClr val="275792"/>
                </a:solidFill>
                <a:latin typeface="+mj-lt"/>
              </a:rPr>
              <a:t>Solid basis for industrial upgrading</a:t>
            </a:r>
            <a:endParaRPr lang="en-US" b="1">
              <a:solidFill>
                <a:srgbClr val="275792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4DF3E2-7AB2-127A-5854-C704037E1608}"/>
              </a:ext>
            </a:extLst>
          </p:cNvPr>
          <p:cNvSpPr/>
          <p:nvPr/>
        </p:nvSpPr>
        <p:spPr>
          <a:xfrm>
            <a:off x="558799" y="1920727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2EEA4312-35EC-A310-32AE-206E7B6A0B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828262"/>
              </p:ext>
            </p:extLst>
          </p:nvPr>
        </p:nvGraphicFramePr>
        <p:xfrm>
          <a:off x="618958" y="2826523"/>
          <a:ext cx="3320716" cy="2525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152243D5-8D61-D69A-8E9B-59D43D255D72}"/>
              </a:ext>
            </a:extLst>
          </p:cNvPr>
          <p:cNvSpPr/>
          <p:nvPr/>
        </p:nvSpPr>
        <p:spPr>
          <a:xfrm>
            <a:off x="4269945" y="1920725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600" b="1">
              <a:solidFill>
                <a:srgbClr val="4B81E8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3E6D4E-6A7B-94BC-7DBC-BF553C50CAFC}"/>
              </a:ext>
            </a:extLst>
          </p:cNvPr>
          <p:cNvSpPr/>
          <p:nvPr/>
        </p:nvSpPr>
        <p:spPr>
          <a:xfrm>
            <a:off x="7935495" y="1920726"/>
            <a:ext cx="3441033" cy="34310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C6A00C-8E98-4866-8C6D-360EFCD782BA}"/>
              </a:ext>
            </a:extLst>
          </p:cNvPr>
          <p:cNvSpPr txBox="1"/>
          <p:nvPr/>
        </p:nvSpPr>
        <p:spPr>
          <a:xfrm>
            <a:off x="1027210" y="2086372"/>
            <a:ext cx="250421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FDI in TKI sectors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450FBE-491F-940E-208F-B3BA40DF7497}"/>
              </a:ext>
            </a:extLst>
          </p:cNvPr>
          <p:cNvSpPr txBox="1"/>
          <p:nvPr/>
        </p:nvSpPr>
        <p:spPr>
          <a:xfrm>
            <a:off x="3093453" y="2920621"/>
            <a:ext cx="8462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>
                <a:solidFill>
                  <a:srgbClr val="275792"/>
                </a:solidFill>
                <a:latin typeface="+mj-lt"/>
              </a:rPr>
              <a:t>30%</a:t>
            </a:r>
            <a:endParaRPr lang="en-US" sz="2400">
              <a:solidFill>
                <a:srgbClr val="275792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95F722-765B-5FBD-5322-AFE4859E9CB2}"/>
              </a:ext>
            </a:extLst>
          </p:cNvPr>
          <p:cNvSpPr txBox="1"/>
          <p:nvPr/>
        </p:nvSpPr>
        <p:spPr>
          <a:xfrm>
            <a:off x="4468243" y="2086372"/>
            <a:ext cx="306779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FDI targets low-value addition activities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074" name="Picture 2" descr="EU Icons - Free SVG &amp; PNG EU Images - Noun Project">
            <a:extLst>
              <a:ext uri="{FF2B5EF4-FFF2-40B4-BE49-F238E27FC236}">
                <a16:creationId xmlns:a16="http://schemas.microsoft.com/office/drawing/2014/main" id="{31004187-B5CD-1CF5-D4B6-2473BA8A9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407" y="2888295"/>
            <a:ext cx="2237206" cy="223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Graphic 28" descr="Arrow: Counter-clockwise curve with solid fill">
            <a:extLst>
              <a:ext uri="{FF2B5EF4-FFF2-40B4-BE49-F238E27FC236}">
                <a16:creationId xmlns:a16="http://schemas.microsoft.com/office/drawing/2014/main" id="{4F340EB7-5E0F-BC01-43A6-CE7CFB6D3F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052846">
            <a:off x="9112917" y="3610831"/>
            <a:ext cx="914400" cy="9144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0166F5C-BF7C-61E0-03F8-24A15A67D02D}"/>
              </a:ext>
            </a:extLst>
          </p:cNvPr>
          <p:cNvSpPr txBox="1"/>
          <p:nvPr/>
        </p:nvSpPr>
        <p:spPr>
          <a:xfrm>
            <a:off x="8137949" y="2086372"/>
            <a:ext cx="30361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EU FDI support export diversification</a:t>
            </a:r>
            <a:endParaRPr lang="en-US" sz="2600" b="1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B7E9501-562B-D913-63C2-534795E5422F}"/>
              </a:ext>
            </a:extLst>
          </p:cNvPr>
          <p:cNvSpPr/>
          <p:nvPr/>
        </p:nvSpPr>
        <p:spPr>
          <a:xfrm>
            <a:off x="3954712" y="5297332"/>
            <a:ext cx="3927900" cy="9239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rgbClr val="275792"/>
                </a:solidFill>
                <a:latin typeface="+mj-lt"/>
              </a:rPr>
              <a:t>Opportunities in GVCs high-value activities remain untapped</a:t>
            </a:r>
            <a:endParaRPr lang="en-US" b="1">
              <a:solidFill>
                <a:srgbClr val="275792"/>
              </a:solidFill>
              <a:latin typeface="+mj-lt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B0A035B-C80E-2B70-8AD3-5C7E1AE60472}"/>
              </a:ext>
            </a:extLst>
          </p:cNvPr>
          <p:cNvSpPr/>
          <p:nvPr/>
        </p:nvSpPr>
        <p:spPr>
          <a:xfrm>
            <a:off x="7890375" y="5301271"/>
            <a:ext cx="3424990" cy="9239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rgbClr val="275792"/>
                </a:solidFill>
                <a:latin typeface="+mj-lt"/>
              </a:rPr>
              <a:t>A platform to support structural transformation</a:t>
            </a:r>
            <a:endParaRPr lang="en-US" b="1">
              <a:solidFill>
                <a:srgbClr val="275792"/>
              </a:solidFill>
              <a:latin typeface="+mj-lt"/>
            </a:endParaRP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D3AF2670-AFEE-C2D1-C39C-84B302E82D1F}"/>
              </a:ext>
            </a:extLst>
          </p:cNvPr>
          <p:cNvSpPr/>
          <p:nvPr/>
        </p:nvSpPr>
        <p:spPr>
          <a:xfrm>
            <a:off x="5710746" y="4991584"/>
            <a:ext cx="287629" cy="46119"/>
          </a:xfrm>
          <a:custGeom>
            <a:avLst/>
            <a:gdLst>
              <a:gd name="connsiteX0" fmla="*/ 260236 w 287629"/>
              <a:gd name="connsiteY0" fmla="*/ 0 h 46119"/>
              <a:gd name="connsiteX1" fmla="*/ 27393 w 287629"/>
              <a:gd name="connsiteY1" fmla="*/ 0 h 46119"/>
              <a:gd name="connsiteX2" fmla="*/ 0 w 287629"/>
              <a:gd name="connsiteY2" fmla="*/ 23060 h 46119"/>
              <a:gd name="connsiteX3" fmla="*/ 0 w 287629"/>
              <a:gd name="connsiteY3" fmla="*/ 46120 h 46119"/>
              <a:gd name="connsiteX4" fmla="*/ 287630 w 287629"/>
              <a:gd name="connsiteY4" fmla="*/ 46120 h 46119"/>
              <a:gd name="connsiteX5" fmla="*/ 287630 w 287629"/>
              <a:gd name="connsiteY5" fmla="*/ 23060 h 46119"/>
              <a:gd name="connsiteX6" fmla="*/ 260236 w 287629"/>
              <a:gd name="connsiteY6" fmla="*/ 0 h 46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7629" h="46119">
                <a:moveTo>
                  <a:pt x="260236" y="0"/>
                </a:moveTo>
                <a:lnTo>
                  <a:pt x="27393" y="0"/>
                </a:lnTo>
                <a:cubicBezTo>
                  <a:pt x="12264" y="0"/>
                  <a:pt x="0" y="10325"/>
                  <a:pt x="0" y="23060"/>
                </a:cubicBezTo>
                <a:lnTo>
                  <a:pt x="0" y="46120"/>
                </a:lnTo>
                <a:lnTo>
                  <a:pt x="287630" y="46120"/>
                </a:lnTo>
                <a:lnTo>
                  <a:pt x="287630" y="23060"/>
                </a:lnTo>
                <a:cubicBezTo>
                  <a:pt x="287630" y="10325"/>
                  <a:pt x="275365" y="0"/>
                  <a:pt x="260236" y="0"/>
                </a:cubicBezTo>
                <a:close/>
              </a:path>
            </a:pathLst>
          </a:custGeom>
          <a:solidFill>
            <a:srgbClr val="275792"/>
          </a:solidFill>
          <a:ln w="68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072" name="Group 3071">
            <a:extLst>
              <a:ext uri="{FF2B5EF4-FFF2-40B4-BE49-F238E27FC236}">
                <a16:creationId xmlns:a16="http://schemas.microsoft.com/office/drawing/2014/main" id="{7EC1C668-F435-C210-9160-46AEE88712DE}"/>
              </a:ext>
            </a:extLst>
          </p:cNvPr>
          <p:cNvGrpSpPr/>
          <p:nvPr/>
        </p:nvGrpSpPr>
        <p:grpSpPr>
          <a:xfrm>
            <a:off x="4818188" y="2873861"/>
            <a:ext cx="2378784" cy="2114446"/>
            <a:chOff x="4744519" y="2854078"/>
            <a:chExt cx="2378784" cy="2114446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1227D196-EB65-92C7-CA92-98D5A8E20FDA}"/>
                </a:ext>
              </a:extLst>
            </p:cNvPr>
            <p:cNvSpPr/>
            <p:nvPr/>
          </p:nvSpPr>
          <p:spPr>
            <a:xfrm>
              <a:off x="6065188" y="4689043"/>
              <a:ext cx="241393" cy="211731"/>
            </a:xfrm>
            <a:custGeom>
              <a:avLst/>
              <a:gdLst>
                <a:gd name="connsiteX0" fmla="*/ 236486 w 241393"/>
                <a:gd name="connsiteY0" fmla="*/ 89363 h 211731"/>
                <a:gd name="connsiteX1" fmla="*/ 225563 w 241393"/>
                <a:gd name="connsiteY1" fmla="*/ 78859 h 211731"/>
                <a:gd name="connsiteX2" fmla="*/ 153149 w 241393"/>
                <a:gd name="connsiteY2" fmla="*/ 66413 h 211731"/>
                <a:gd name="connsiteX3" fmla="*/ 140733 w 241393"/>
                <a:gd name="connsiteY3" fmla="*/ 69555 h 211731"/>
                <a:gd name="connsiteX4" fmla="*/ 126105 w 241393"/>
                <a:gd name="connsiteY4" fmla="*/ 81863 h 211731"/>
                <a:gd name="connsiteX5" fmla="*/ 28859 w 241393"/>
                <a:gd name="connsiteY5" fmla="*/ 0 h 211731"/>
                <a:gd name="connsiteX6" fmla="*/ 0 w 241393"/>
                <a:gd name="connsiteY6" fmla="*/ 40931 h 211731"/>
                <a:gd name="connsiteX7" fmla="*/ 87364 w 241393"/>
                <a:gd name="connsiteY7" fmla="*/ 114475 h 211731"/>
                <a:gd name="connsiteX8" fmla="*/ 73236 w 241393"/>
                <a:gd name="connsiteY8" fmla="*/ 126374 h 211731"/>
                <a:gd name="connsiteX9" fmla="*/ 69469 w 241393"/>
                <a:gd name="connsiteY9" fmla="*/ 136694 h 211731"/>
                <a:gd name="connsiteX10" fmla="*/ 83474 w 241393"/>
                <a:gd name="connsiteY10" fmla="*/ 198287 h 211731"/>
                <a:gd name="connsiteX11" fmla="*/ 96013 w 241393"/>
                <a:gd name="connsiteY11" fmla="*/ 207620 h 211731"/>
                <a:gd name="connsiteX12" fmla="*/ 168647 w 241393"/>
                <a:gd name="connsiteY12" fmla="*/ 211696 h 211731"/>
                <a:gd name="connsiteX13" fmla="*/ 169571 w 241393"/>
                <a:gd name="connsiteY13" fmla="*/ 211725 h 211731"/>
                <a:gd name="connsiteX14" fmla="*/ 183717 w 241393"/>
                <a:gd name="connsiteY14" fmla="*/ 200573 h 211731"/>
                <a:gd name="connsiteX15" fmla="*/ 170468 w 241393"/>
                <a:gd name="connsiteY15" fmla="*/ 188665 h 211731"/>
                <a:gd name="connsiteX16" fmla="*/ 108382 w 241393"/>
                <a:gd name="connsiteY16" fmla="*/ 185206 h 211731"/>
                <a:gd name="connsiteX17" fmla="*/ 97732 w 241393"/>
                <a:gd name="connsiteY17" fmla="*/ 138366 h 211731"/>
                <a:gd name="connsiteX18" fmla="*/ 154895 w 241393"/>
                <a:gd name="connsiteY18" fmla="*/ 90245 h 211731"/>
                <a:gd name="connsiteX19" fmla="*/ 209860 w 241393"/>
                <a:gd name="connsiteY19" fmla="*/ 99671 h 211731"/>
                <a:gd name="connsiteX20" fmla="*/ 214010 w 241393"/>
                <a:gd name="connsiteY20" fmla="*/ 152040 h 211731"/>
                <a:gd name="connsiteX21" fmla="*/ 228597 w 241393"/>
                <a:gd name="connsiteY21" fmla="*/ 162786 h 211731"/>
                <a:gd name="connsiteX22" fmla="*/ 241362 w 241393"/>
                <a:gd name="connsiteY22" fmla="*/ 150507 h 21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393" h="211731">
                  <a:moveTo>
                    <a:pt x="236486" y="89363"/>
                  </a:moveTo>
                  <a:cubicBezTo>
                    <a:pt x="236063" y="84193"/>
                    <a:pt x="231595" y="79896"/>
                    <a:pt x="225563" y="78859"/>
                  </a:cubicBezTo>
                  <a:lnTo>
                    <a:pt x="153149" y="66413"/>
                  </a:lnTo>
                  <a:cubicBezTo>
                    <a:pt x="148646" y="65627"/>
                    <a:pt x="143976" y="66809"/>
                    <a:pt x="140733" y="69555"/>
                  </a:cubicBezTo>
                  <a:lnTo>
                    <a:pt x="126105" y="81863"/>
                  </a:lnTo>
                  <a:lnTo>
                    <a:pt x="28859" y="0"/>
                  </a:lnTo>
                  <a:cubicBezTo>
                    <a:pt x="27685" y="16774"/>
                    <a:pt x="16929" y="32029"/>
                    <a:pt x="0" y="40931"/>
                  </a:cubicBezTo>
                  <a:lnTo>
                    <a:pt x="87364" y="114475"/>
                  </a:lnTo>
                  <a:lnTo>
                    <a:pt x="73236" y="126374"/>
                  </a:lnTo>
                  <a:cubicBezTo>
                    <a:pt x="70027" y="129076"/>
                    <a:pt x="68616" y="132941"/>
                    <a:pt x="69469" y="136694"/>
                  </a:cubicBezTo>
                  <a:lnTo>
                    <a:pt x="83474" y="198287"/>
                  </a:lnTo>
                  <a:cubicBezTo>
                    <a:pt x="84647" y="203436"/>
                    <a:pt x="89799" y="207271"/>
                    <a:pt x="96013" y="207620"/>
                  </a:cubicBezTo>
                  <a:lnTo>
                    <a:pt x="168647" y="211696"/>
                  </a:lnTo>
                  <a:cubicBezTo>
                    <a:pt x="168955" y="211696"/>
                    <a:pt x="169263" y="211725"/>
                    <a:pt x="169571" y="211725"/>
                  </a:cubicBezTo>
                  <a:cubicBezTo>
                    <a:pt x="177136" y="211934"/>
                    <a:pt x="183469" y="206941"/>
                    <a:pt x="183717" y="200573"/>
                  </a:cubicBezTo>
                  <a:cubicBezTo>
                    <a:pt x="183964" y="194205"/>
                    <a:pt x="178033" y="188874"/>
                    <a:pt x="170468" y="188665"/>
                  </a:cubicBezTo>
                  <a:lnTo>
                    <a:pt x="108382" y="185206"/>
                  </a:lnTo>
                  <a:lnTo>
                    <a:pt x="97732" y="138366"/>
                  </a:lnTo>
                  <a:lnTo>
                    <a:pt x="154895" y="90245"/>
                  </a:lnTo>
                  <a:lnTo>
                    <a:pt x="209860" y="99671"/>
                  </a:lnTo>
                  <a:lnTo>
                    <a:pt x="214010" y="152040"/>
                  </a:lnTo>
                  <a:cubicBezTo>
                    <a:pt x="214513" y="158398"/>
                    <a:pt x="221044" y="163210"/>
                    <a:pt x="228597" y="162786"/>
                  </a:cubicBezTo>
                  <a:cubicBezTo>
                    <a:pt x="236150" y="162362"/>
                    <a:pt x="241865" y="156865"/>
                    <a:pt x="241362" y="150507"/>
                  </a:cubicBezTo>
                  <a:close/>
                </a:path>
              </a:pathLst>
            </a:custGeom>
            <a:solidFill>
              <a:srgbClr val="275792"/>
            </a:solidFill>
            <a:ln w="68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4894ADB9-FDFA-B046-6F0B-1EE041785D08}"/>
                </a:ext>
              </a:extLst>
            </p:cNvPr>
            <p:cNvSpPr/>
            <p:nvPr/>
          </p:nvSpPr>
          <p:spPr>
            <a:xfrm>
              <a:off x="5738550" y="4769903"/>
              <a:ext cx="232028" cy="198621"/>
            </a:xfrm>
            <a:custGeom>
              <a:avLst/>
              <a:gdLst>
                <a:gd name="connsiteX0" fmla="*/ 232028 w 232028"/>
                <a:gd name="connsiteY0" fmla="*/ 88746 h 198621"/>
                <a:gd name="connsiteX1" fmla="*/ 213887 w 232028"/>
                <a:gd name="connsiteY1" fmla="*/ 36452 h 198621"/>
                <a:gd name="connsiteX2" fmla="*/ 165565 w 232028"/>
                <a:gd name="connsiteY2" fmla="*/ 85051 h 198621"/>
                <a:gd name="connsiteX3" fmla="*/ 66021 w 232028"/>
                <a:gd name="connsiteY3" fmla="*/ 92623 h 198621"/>
                <a:gd name="connsiteX4" fmla="*/ 57026 w 232028"/>
                <a:gd name="connsiteY4" fmla="*/ 8827 h 198621"/>
                <a:gd name="connsiteX5" fmla="*/ 66018 w 232028"/>
                <a:gd name="connsiteY5" fmla="*/ 1257 h 198621"/>
                <a:gd name="connsiteX6" fmla="*/ 67798 w 232028"/>
                <a:gd name="connsiteY6" fmla="*/ 0 h 198621"/>
                <a:gd name="connsiteX7" fmla="*/ 0 w 232028"/>
                <a:gd name="connsiteY7" fmla="*/ 88746 h 198621"/>
                <a:gd name="connsiteX8" fmla="*/ 0 w 232028"/>
                <a:gd name="connsiteY8" fmla="*/ 198621 h 198621"/>
                <a:gd name="connsiteX9" fmla="*/ 232028 w 232028"/>
                <a:gd name="connsiteY9" fmla="*/ 198621 h 198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2028" h="198621">
                  <a:moveTo>
                    <a:pt x="232028" y="88746"/>
                  </a:moveTo>
                  <a:cubicBezTo>
                    <a:pt x="232034" y="70215"/>
                    <a:pt x="225739" y="52069"/>
                    <a:pt x="213887" y="36452"/>
                  </a:cubicBezTo>
                  <a:lnTo>
                    <a:pt x="165565" y="85051"/>
                  </a:lnTo>
                  <a:cubicBezTo>
                    <a:pt x="140561" y="110282"/>
                    <a:pt x="95994" y="113672"/>
                    <a:pt x="66021" y="92623"/>
                  </a:cubicBezTo>
                  <a:cubicBezTo>
                    <a:pt x="36050" y="71575"/>
                    <a:pt x="32022" y="34057"/>
                    <a:pt x="57026" y="8827"/>
                  </a:cubicBezTo>
                  <a:cubicBezTo>
                    <a:pt x="59747" y="6081"/>
                    <a:pt x="62757" y="3547"/>
                    <a:pt x="66018" y="1257"/>
                  </a:cubicBezTo>
                  <a:lnTo>
                    <a:pt x="67798" y="0"/>
                  </a:lnTo>
                  <a:cubicBezTo>
                    <a:pt x="26512" y="15861"/>
                    <a:pt x="16" y="50543"/>
                    <a:pt x="0" y="88746"/>
                  </a:cubicBezTo>
                  <a:lnTo>
                    <a:pt x="0" y="198621"/>
                  </a:lnTo>
                  <a:lnTo>
                    <a:pt x="232028" y="198621"/>
                  </a:lnTo>
                  <a:close/>
                </a:path>
              </a:pathLst>
            </a:custGeom>
            <a:solidFill>
              <a:srgbClr val="275792"/>
            </a:solidFill>
            <a:ln w="68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1F925397-50F4-60D1-9867-9D8D38E71AC1}"/>
                </a:ext>
              </a:extLst>
            </p:cNvPr>
            <p:cNvSpPr/>
            <p:nvPr/>
          </p:nvSpPr>
          <p:spPr>
            <a:xfrm>
              <a:off x="5799802" y="4675593"/>
              <a:ext cx="201231" cy="183372"/>
            </a:xfrm>
            <a:custGeom>
              <a:avLst/>
              <a:gdLst>
                <a:gd name="connsiteX0" fmla="*/ 171181 w 201231"/>
                <a:gd name="connsiteY0" fmla="*/ 10446 h 183372"/>
                <a:gd name="connsiteX1" fmla="*/ 172441 w 201231"/>
                <a:gd name="connsiteY1" fmla="*/ 0 h 183372"/>
                <a:gd name="connsiteX2" fmla="*/ 17936 w 201231"/>
                <a:gd name="connsiteY2" fmla="*/ 108826 h 183372"/>
                <a:gd name="connsiteX3" fmla="*/ 11706 w 201231"/>
                <a:gd name="connsiteY3" fmla="*/ 168274 h 183372"/>
                <a:gd name="connsiteX4" fmla="*/ 82326 w 201231"/>
                <a:gd name="connsiteY4" fmla="*/ 173518 h 183372"/>
                <a:gd name="connsiteX5" fmla="*/ 88556 w 201231"/>
                <a:gd name="connsiteY5" fmla="*/ 168274 h 183372"/>
                <a:gd name="connsiteX6" fmla="*/ 201231 w 201231"/>
                <a:gd name="connsiteY6" fmla="*/ 54917 h 183372"/>
                <a:gd name="connsiteX7" fmla="*/ 171181 w 201231"/>
                <a:gd name="connsiteY7" fmla="*/ 10446 h 183372"/>
                <a:gd name="connsiteX8" fmla="*/ 67928 w 201231"/>
                <a:gd name="connsiteY8" fmla="*/ 142499 h 183372"/>
                <a:gd name="connsiteX9" fmla="*/ 48559 w 201231"/>
                <a:gd name="connsiteY9" fmla="*/ 142501 h 183372"/>
                <a:gd name="connsiteX10" fmla="*/ 48555 w 201231"/>
                <a:gd name="connsiteY10" fmla="*/ 126196 h 183372"/>
                <a:gd name="connsiteX11" fmla="*/ 67926 w 201231"/>
                <a:gd name="connsiteY11" fmla="*/ 126193 h 183372"/>
                <a:gd name="connsiteX12" fmla="*/ 67928 w 201231"/>
                <a:gd name="connsiteY12" fmla="*/ 126196 h 183372"/>
                <a:gd name="connsiteX13" fmla="*/ 67928 w 201231"/>
                <a:gd name="connsiteY13" fmla="*/ 142499 h 183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1231" h="183372">
                  <a:moveTo>
                    <a:pt x="171181" y="10446"/>
                  </a:moveTo>
                  <a:cubicBezTo>
                    <a:pt x="171181" y="6937"/>
                    <a:pt x="171602" y="3437"/>
                    <a:pt x="172441" y="0"/>
                  </a:cubicBezTo>
                  <a:lnTo>
                    <a:pt x="17936" y="108826"/>
                  </a:lnTo>
                  <a:cubicBezTo>
                    <a:pt x="-3286" y="123794"/>
                    <a:pt x="-6075" y="150410"/>
                    <a:pt x="11706" y="168274"/>
                  </a:cubicBezTo>
                  <a:cubicBezTo>
                    <a:pt x="29487" y="186139"/>
                    <a:pt x="61105" y="188486"/>
                    <a:pt x="82326" y="173518"/>
                  </a:cubicBezTo>
                  <a:cubicBezTo>
                    <a:pt x="84581" y="171928"/>
                    <a:pt x="86666" y="170173"/>
                    <a:pt x="88556" y="168274"/>
                  </a:cubicBezTo>
                  <a:lnTo>
                    <a:pt x="201231" y="54917"/>
                  </a:lnTo>
                  <a:cubicBezTo>
                    <a:pt x="182625" y="45571"/>
                    <a:pt x="171215" y="28686"/>
                    <a:pt x="171181" y="10446"/>
                  </a:cubicBezTo>
                  <a:close/>
                  <a:moveTo>
                    <a:pt x="67928" y="142499"/>
                  </a:moveTo>
                  <a:cubicBezTo>
                    <a:pt x="62581" y="147003"/>
                    <a:pt x="53908" y="147004"/>
                    <a:pt x="48559" y="142501"/>
                  </a:cubicBezTo>
                  <a:cubicBezTo>
                    <a:pt x="43209" y="137999"/>
                    <a:pt x="43207" y="130699"/>
                    <a:pt x="48555" y="126196"/>
                  </a:cubicBezTo>
                  <a:cubicBezTo>
                    <a:pt x="53904" y="121692"/>
                    <a:pt x="62576" y="121691"/>
                    <a:pt x="67926" y="126193"/>
                  </a:cubicBezTo>
                  <a:cubicBezTo>
                    <a:pt x="67926" y="126194"/>
                    <a:pt x="67928" y="126195"/>
                    <a:pt x="67928" y="126196"/>
                  </a:cubicBezTo>
                  <a:cubicBezTo>
                    <a:pt x="73276" y="130698"/>
                    <a:pt x="73276" y="137997"/>
                    <a:pt x="67928" y="142499"/>
                  </a:cubicBezTo>
                  <a:close/>
                </a:path>
              </a:pathLst>
            </a:custGeom>
            <a:solidFill>
              <a:srgbClr val="275792"/>
            </a:solidFill>
            <a:ln w="68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D90BAC1C-E1BF-0153-D2DF-9BEF86EF9E2D}"/>
                </a:ext>
              </a:extLst>
            </p:cNvPr>
            <p:cNvSpPr/>
            <p:nvPr/>
          </p:nvSpPr>
          <p:spPr>
            <a:xfrm>
              <a:off x="5991527" y="4651449"/>
              <a:ext cx="82179" cy="69179"/>
            </a:xfrm>
            <a:custGeom>
              <a:avLst/>
              <a:gdLst>
                <a:gd name="connsiteX0" fmla="*/ 41090 w 82179"/>
                <a:gd name="connsiteY0" fmla="*/ 0 h 69179"/>
                <a:gd name="connsiteX1" fmla="*/ 0 w 82179"/>
                <a:gd name="connsiteY1" fmla="*/ 34590 h 69179"/>
                <a:gd name="connsiteX2" fmla="*/ 41090 w 82179"/>
                <a:gd name="connsiteY2" fmla="*/ 69180 h 69179"/>
                <a:gd name="connsiteX3" fmla="*/ 82180 w 82179"/>
                <a:gd name="connsiteY3" fmla="*/ 34590 h 69179"/>
                <a:gd name="connsiteX4" fmla="*/ 41090 w 82179"/>
                <a:gd name="connsiteY4" fmla="*/ 0 h 69179"/>
                <a:gd name="connsiteX5" fmla="*/ 41090 w 82179"/>
                <a:gd name="connsiteY5" fmla="*/ 43237 h 69179"/>
                <a:gd name="connsiteX6" fmla="*/ 30817 w 82179"/>
                <a:gd name="connsiteY6" fmla="*/ 34590 h 69179"/>
                <a:gd name="connsiteX7" fmla="*/ 41090 w 82179"/>
                <a:gd name="connsiteY7" fmla="*/ 25942 h 69179"/>
                <a:gd name="connsiteX8" fmla="*/ 51362 w 82179"/>
                <a:gd name="connsiteY8" fmla="*/ 34590 h 69179"/>
                <a:gd name="connsiteX9" fmla="*/ 41090 w 82179"/>
                <a:gd name="connsiteY9" fmla="*/ 43237 h 69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179" h="69179">
                  <a:moveTo>
                    <a:pt x="41090" y="0"/>
                  </a:moveTo>
                  <a:cubicBezTo>
                    <a:pt x="18397" y="0"/>
                    <a:pt x="0" y="15486"/>
                    <a:pt x="0" y="34590"/>
                  </a:cubicBezTo>
                  <a:cubicBezTo>
                    <a:pt x="0" y="53693"/>
                    <a:pt x="18397" y="69180"/>
                    <a:pt x="41090" y="69180"/>
                  </a:cubicBezTo>
                  <a:cubicBezTo>
                    <a:pt x="63783" y="69180"/>
                    <a:pt x="82180" y="53693"/>
                    <a:pt x="82180" y="34590"/>
                  </a:cubicBezTo>
                  <a:cubicBezTo>
                    <a:pt x="82180" y="15486"/>
                    <a:pt x="63783" y="0"/>
                    <a:pt x="41090" y="0"/>
                  </a:cubicBezTo>
                  <a:close/>
                  <a:moveTo>
                    <a:pt x="41090" y="43237"/>
                  </a:moveTo>
                  <a:cubicBezTo>
                    <a:pt x="35417" y="43237"/>
                    <a:pt x="30817" y="39366"/>
                    <a:pt x="30817" y="34590"/>
                  </a:cubicBezTo>
                  <a:cubicBezTo>
                    <a:pt x="30817" y="29814"/>
                    <a:pt x="35417" y="25942"/>
                    <a:pt x="41090" y="25942"/>
                  </a:cubicBezTo>
                  <a:cubicBezTo>
                    <a:pt x="46763" y="25942"/>
                    <a:pt x="51362" y="29814"/>
                    <a:pt x="51362" y="34590"/>
                  </a:cubicBezTo>
                  <a:cubicBezTo>
                    <a:pt x="51362" y="39366"/>
                    <a:pt x="46763" y="43237"/>
                    <a:pt x="41090" y="43237"/>
                  </a:cubicBezTo>
                  <a:close/>
                </a:path>
              </a:pathLst>
            </a:custGeom>
            <a:solidFill>
              <a:srgbClr val="275792"/>
            </a:solidFill>
            <a:ln w="68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E04FC0EF-46F0-A611-6BF7-A777536277F0}"/>
                </a:ext>
              </a:extLst>
            </p:cNvPr>
            <p:cNvGrpSpPr/>
            <p:nvPr/>
          </p:nvGrpSpPr>
          <p:grpSpPr>
            <a:xfrm>
              <a:off x="4744519" y="2854078"/>
              <a:ext cx="2378784" cy="1920879"/>
              <a:chOff x="4744519" y="2854078"/>
              <a:chExt cx="2378784" cy="1920879"/>
            </a:xfrm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0F1532E7-ECA5-5673-9DA6-56C53F096042}"/>
                  </a:ext>
                </a:extLst>
              </p:cNvPr>
              <p:cNvSpPr/>
              <p:nvPr/>
            </p:nvSpPr>
            <p:spPr>
              <a:xfrm>
                <a:off x="5161452" y="4297906"/>
                <a:ext cx="487952" cy="477051"/>
              </a:xfrm>
              <a:custGeom>
                <a:avLst/>
                <a:gdLst>
                  <a:gd name="connsiteX0" fmla="*/ 455310 w 455309"/>
                  <a:gd name="connsiteY0" fmla="*/ 406896 h 465384"/>
                  <a:gd name="connsiteX1" fmla="*/ 57117 w 455309"/>
                  <a:gd name="connsiteY1" fmla="*/ 0 h 465384"/>
                  <a:gd name="connsiteX2" fmla="*/ 0 w 455309"/>
                  <a:gd name="connsiteY2" fmla="*/ 7696 h 465384"/>
                  <a:gd name="connsiteX3" fmla="*/ 448957 w 455309"/>
                  <a:gd name="connsiteY3" fmla="*/ 465384 h 465384"/>
                  <a:gd name="connsiteX4" fmla="*/ 455310 w 455309"/>
                  <a:gd name="connsiteY4" fmla="*/ 406896 h 465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5309" h="465384">
                    <a:moveTo>
                      <a:pt x="455310" y="406896"/>
                    </a:moveTo>
                    <a:cubicBezTo>
                      <a:pt x="274859" y="327999"/>
                      <a:pt x="132096" y="182113"/>
                      <a:pt x="57117" y="0"/>
                    </a:cubicBezTo>
                    <a:cubicBezTo>
                      <a:pt x="38361" y="4349"/>
                      <a:pt x="19237" y="6926"/>
                      <a:pt x="0" y="7696"/>
                    </a:cubicBezTo>
                    <a:cubicBezTo>
                      <a:pt x="80965" y="215106"/>
                      <a:pt x="243144" y="380437"/>
                      <a:pt x="448957" y="465384"/>
                    </a:cubicBezTo>
                    <a:cubicBezTo>
                      <a:pt x="449201" y="445731"/>
                      <a:pt x="451328" y="426144"/>
                      <a:pt x="455310" y="406896"/>
                    </a:cubicBezTo>
                    <a:close/>
                  </a:path>
                </a:pathLst>
              </a:custGeom>
              <a:solidFill>
                <a:srgbClr val="275792"/>
              </a:solidFill>
              <a:ln w="279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B2A9B350-76B9-9CA8-FF02-91505533EBA3}"/>
                  </a:ext>
                </a:extLst>
              </p:cNvPr>
              <p:cNvSpPr/>
              <p:nvPr/>
            </p:nvSpPr>
            <p:spPr>
              <a:xfrm>
                <a:off x="6295169" y="4297906"/>
                <a:ext cx="487802" cy="477051"/>
              </a:xfrm>
              <a:custGeom>
                <a:avLst/>
                <a:gdLst>
                  <a:gd name="connsiteX0" fmla="*/ 397885 w 455169"/>
                  <a:gd name="connsiteY0" fmla="*/ 0 h 465384"/>
                  <a:gd name="connsiteX1" fmla="*/ 0 w 455169"/>
                  <a:gd name="connsiteY1" fmla="*/ 407260 h 465384"/>
                  <a:gd name="connsiteX2" fmla="*/ 6241 w 455169"/>
                  <a:gd name="connsiteY2" fmla="*/ 465384 h 465384"/>
                  <a:gd name="connsiteX3" fmla="*/ 455170 w 455169"/>
                  <a:gd name="connsiteY3" fmla="*/ 7724 h 465384"/>
                  <a:gd name="connsiteX4" fmla="*/ 397885 w 455169"/>
                  <a:gd name="connsiteY4" fmla="*/ 0 h 465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5169" h="465384">
                    <a:moveTo>
                      <a:pt x="397885" y="0"/>
                    </a:moveTo>
                    <a:cubicBezTo>
                      <a:pt x="323049" y="182188"/>
                      <a:pt x="180397" y="328201"/>
                      <a:pt x="0" y="407260"/>
                    </a:cubicBezTo>
                    <a:cubicBezTo>
                      <a:pt x="3918" y="426393"/>
                      <a:pt x="6005" y="445857"/>
                      <a:pt x="6241" y="465384"/>
                    </a:cubicBezTo>
                    <a:cubicBezTo>
                      <a:pt x="212056" y="380468"/>
                      <a:pt x="374235" y="215137"/>
                      <a:pt x="455170" y="7724"/>
                    </a:cubicBezTo>
                    <a:cubicBezTo>
                      <a:pt x="435874" y="6963"/>
                      <a:pt x="416694" y="4377"/>
                      <a:pt x="397885" y="0"/>
                    </a:cubicBezTo>
                    <a:close/>
                  </a:path>
                </a:pathLst>
              </a:custGeom>
              <a:solidFill>
                <a:srgbClr val="275792"/>
              </a:solidFill>
              <a:ln w="279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FB738F6E-22AB-88DD-6CDD-DAF6C577460B}"/>
                  </a:ext>
                </a:extLst>
              </p:cNvPr>
              <p:cNvSpPr/>
              <p:nvPr/>
            </p:nvSpPr>
            <p:spPr>
              <a:xfrm>
                <a:off x="5173329" y="3235225"/>
                <a:ext cx="483034" cy="451664"/>
              </a:xfrm>
              <a:custGeom>
                <a:avLst/>
                <a:gdLst>
                  <a:gd name="connsiteX0" fmla="*/ 439358 w 450720"/>
                  <a:gd name="connsiteY0" fmla="*/ 0 h 440617"/>
                  <a:gd name="connsiteX1" fmla="*/ 0 w 450720"/>
                  <a:gd name="connsiteY1" fmla="*/ 430655 h 440617"/>
                  <a:gd name="connsiteX2" fmla="*/ 57033 w 450720"/>
                  <a:gd name="connsiteY2" fmla="*/ 440618 h 440617"/>
                  <a:gd name="connsiteX3" fmla="*/ 450720 w 450720"/>
                  <a:gd name="connsiteY3" fmla="*/ 56109 h 440617"/>
                  <a:gd name="connsiteX4" fmla="*/ 439358 w 450720"/>
                  <a:gd name="connsiteY4" fmla="*/ 0 h 440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0720" h="440617">
                    <a:moveTo>
                      <a:pt x="439358" y="0"/>
                    </a:moveTo>
                    <a:cubicBezTo>
                      <a:pt x="242330" y="80736"/>
                      <a:pt x="84662" y="235281"/>
                      <a:pt x="0" y="430655"/>
                    </a:cubicBezTo>
                    <a:cubicBezTo>
                      <a:pt x="19284" y="432150"/>
                      <a:pt x="38384" y="435485"/>
                      <a:pt x="57033" y="440618"/>
                    </a:cubicBezTo>
                    <a:cubicBezTo>
                      <a:pt x="135625" y="267771"/>
                      <a:pt x="276068" y="130601"/>
                      <a:pt x="450720" y="56109"/>
                    </a:cubicBezTo>
                    <a:cubicBezTo>
                      <a:pt x="445168" y="37807"/>
                      <a:pt x="441365" y="19021"/>
                      <a:pt x="439358" y="0"/>
                    </a:cubicBezTo>
                    <a:close/>
                  </a:path>
                </a:pathLst>
              </a:custGeom>
              <a:solidFill>
                <a:srgbClr val="275792"/>
              </a:solidFill>
              <a:ln w="279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F0BF09D1-BE50-4C57-70A3-793484CD5E81}"/>
                  </a:ext>
                </a:extLst>
              </p:cNvPr>
              <p:cNvSpPr/>
              <p:nvPr/>
            </p:nvSpPr>
            <p:spPr>
              <a:xfrm>
                <a:off x="6288092" y="3235225"/>
                <a:ext cx="482884" cy="451664"/>
              </a:xfrm>
              <a:custGeom>
                <a:avLst/>
                <a:gdLst>
                  <a:gd name="connsiteX0" fmla="*/ 11362 w 450580"/>
                  <a:gd name="connsiteY0" fmla="*/ 0 h 440617"/>
                  <a:gd name="connsiteX1" fmla="*/ 0 w 450580"/>
                  <a:gd name="connsiteY1" fmla="*/ 55969 h 440617"/>
                  <a:gd name="connsiteX2" fmla="*/ 393687 w 450580"/>
                  <a:gd name="connsiteY2" fmla="*/ 440618 h 440617"/>
                  <a:gd name="connsiteX3" fmla="*/ 450580 w 450580"/>
                  <a:gd name="connsiteY3" fmla="*/ 430655 h 440617"/>
                  <a:gd name="connsiteX4" fmla="*/ 11362 w 450580"/>
                  <a:gd name="connsiteY4" fmla="*/ 0 h 440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0580" h="440617">
                    <a:moveTo>
                      <a:pt x="11362" y="0"/>
                    </a:moveTo>
                    <a:cubicBezTo>
                      <a:pt x="9347" y="18974"/>
                      <a:pt x="5544" y="37712"/>
                      <a:pt x="0" y="55969"/>
                    </a:cubicBezTo>
                    <a:cubicBezTo>
                      <a:pt x="174677" y="130498"/>
                      <a:pt x="315124" y="267718"/>
                      <a:pt x="393687" y="440618"/>
                    </a:cubicBezTo>
                    <a:cubicBezTo>
                      <a:pt x="412292" y="435494"/>
                      <a:pt x="431341" y="432158"/>
                      <a:pt x="450580" y="430655"/>
                    </a:cubicBezTo>
                    <a:cubicBezTo>
                      <a:pt x="365952" y="235309"/>
                      <a:pt x="208337" y="80766"/>
                      <a:pt x="11362" y="0"/>
                    </a:cubicBezTo>
                    <a:close/>
                  </a:path>
                </a:pathLst>
              </a:custGeom>
              <a:solidFill>
                <a:srgbClr val="275792"/>
              </a:solidFill>
              <a:ln w="279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pic>
            <p:nvPicPr>
              <p:cNvPr id="35" name="Graphic 34" descr="Lightbulb and gear with solid fill">
                <a:extLst>
                  <a:ext uri="{FF2B5EF4-FFF2-40B4-BE49-F238E27FC236}">
                    <a16:creationId xmlns:a16="http://schemas.microsoft.com/office/drawing/2014/main" id="{8056A707-D913-FCF6-F502-1E2ED9C79A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744519" y="3588902"/>
                <a:ext cx="731424" cy="731424"/>
              </a:xfrm>
              <a:prstGeom prst="rect">
                <a:avLst/>
              </a:prstGeom>
            </p:spPr>
          </p:pic>
          <p:pic>
            <p:nvPicPr>
              <p:cNvPr id="41" name="Graphic 40" descr="Internet with solid fill">
                <a:extLst>
                  <a:ext uri="{FF2B5EF4-FFF2-40B4-BE49-F238E27FC236}">
                    <a16:creationId xmlns:a16="http://schemas.microsoft.com/office/drawing/2014/main" id="{95178B87-9483-C046-DF32-E751878833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5598954" y="2854078"/>
                <a:ext cx="731423" cy="731423"/>
              </a:xfrm>
              <a:prstGeom prst="rect">
                <a:avLst/>
              </a:prstGeom>
            </p:spPr>
          </p:pic>
          <p:pic>
            <p:nvPicPr>
              <p:cNvPr id="37" name="Graphic 36" descr="Truck with solid fill">
                <a:extLst>
                  <a:ext uri="{FF2B5EF4-FFF2-40B4-BE49-F238E27FC236}">
                    <a16:creationId xmlns:a16="http://schemas.microsoft.com/office/drawing/2014/main" id="{1510867B-5BB7-CA95-1308-8B5E3E81BD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6539070" y="3703620"/>
                <a:ext cx="584233" cy="584233"/>
              </a:xfrm>
              <a:prstGeom prst="rect">
                <a:avLst/>
              </a:prstGeom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6E9B113-FC15-DF52-7B9F-0078E07FBEA7}"/>
                  </a:ext>
                </a:extLst>
              </p:cNvPr>
              <p:cNvSpPr txBox="1"/>
              <p:nvPr/>
            </p:nvSpPr>
            <p:spPr>
              <a:xfrm>
                <a:off x="5479676" y="3773683"/>
                <a:ext cx="105939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b="1">
                    <a:solidFill>
                      <a:srgbClr val="275792"/>
                    </a:solidFill>
                    <a:latin typeface="+mj-lt"/>
                  </a:rPr>
                  <a:t>GVCs</a:t>
                </a:r>
                <a:endParaRPr lang="en-US" sz="2400">
                  <a:solidFill>
                    <a:srgbClr val="275792"/>
                  </a:solidFill>
                  <a:latin typeface="+mj-lt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A598E0E-B7CE-F883-14D0-B4CD42E63EE0}"/>
              </a:ext>
            </a:extLst>
          </p:cNvPr>
          <p:cNvSpPr txBox="1"/>
          <p:nvPr/>
        </p:nvSpPr>
        <p:spPr>
          <a:xfrm>
            <a:off x="494201" y="6180671"/>
            <a:ext cx="108680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>
                <a:latin typeface="Arial Narrow" panose="020B0606020202030204" pitchFamily="34" charset="0"/>
              </a:rPr>
              <a:t>Sources:</a:t>
            </a:r>
            <a:r>
              <a:rPr lang="en-US" sz="1200">
                <a:latin typeface="Arial Narrow" panose="020B0606020202030204" pitchFamily="34" charset="0"/>
              </a:rPr>
              <a:t> Financial Times ​(2025)​, FDI Markets (database), Eurostat, Technology classification of manufacturing industries, Technology and knowledge classification of services and WITS ​(2023)​, World Integrated Trade Solution (database)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6C6D99E-4FD8-29E9-A122-ABECA52679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8079785"/>
              </p:ext>
            </p:extLst>
          </p:nvPr>
        </p:nvGraphicFramePr>
        <p:xfrm>
          <a:off x="384594" y="3391238"/>
          <a:ext cx="3780219" cy="1417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D29FD7E-D3D8-DF4F-3C02-A68B7E67D221}"/>
              </a:ext>
            </a:extLst>
          </p:cNvPr>
          <p:cNvSpPr txBox="1"/>
          <p:nvPr/>
        </p:nvSpPr>
        <p:spPr>
          <a:xfrm>
            <a:off x="1768911" y="2622616"/>
            <a:ext cx="1687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latin typeface="+mj-lt"/>
              </a:rPr>
              <a:t>2003-2024</a:t>
            </a:r>
            <a:endParaRPr lang="en-US" sz="1400" b="1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619CDF-CB8F-FF7B-639E-7CA70A1932C8}"/>
              </a:ext>
            </a:extLst>
          </p:cNvPr>
          <p:cNvSpPr txBox="1"/>
          <p:nvPr/>
        </p:nvSpPr>
        <p:spPr>
          <a:xfrm>
            <a:off x="1851592" y="3775643"/>
            <a:ext cx="8462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>
                <a:solidFill>
                  <a:srgbClr val="4B81E8"/>
                </a:solidFill>
                <a:latin typeface="+mj-lt"/>
              </a:rPr>
              <a:t>EU</a:t>
            </a:r>
          </a:p>
          <a:p>
            <a:pPr algn="ctr"/>
            <a:r>
              <a:rPr lang="en-GB" sz="1600" b="1">
                <a:solidFill>
                  <a:srgbClr val="4B81E8"/>
                </a:solidFill>
                <a:latin typeface="+mj-lt"/>
              </a:rPr>
              <a:t>29.4%</a:t>
            </a:r>
            <a:endParaRPr lang="en-US" sz="1600">
              <a:solidFill>
                <a:srgbClr val="4B81E8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756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A7AF1-4FBC-D506-F9A6-8BE672612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D6689E8B-0014-BDE8-02E8-0738DA6F64DB}"/>
              </a:ext>
            </a:extLst>
          </p:cNvPr>
          <p:cNvSpPr/>
          <p:nvPr/>
        </p:nvSpPr>
        <p:spPr>
          <a:xfrm>
            <a:off x="5286577" y="4936294"/>
            <a:ext cx="825249" cy="825249"/>
          </a:xfrm>
          <a:prstGeom prst="ellipse">
            <a:avLst/>
          </a:prstGeom>
          <a:solidFill>
            <a:srgbClr val="27579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158082D-6075-BC1E-BA9C-4036A20B8FF4}"/>
              </a:ext>
            </a:extLst>
          </p:cNvPr>
          <p:cNvSpPr/>
          <p:nvPr/>
        </p:nvSpPr>
        <p:spPr>
          <a:xfrm>
            <a:off x="5187937" y="2068914"/>
            <a:ext cx="825249" cy="825249"/>
          </a:xfrm>
          <a:prstGeom prst="ellipse">
            <a:avLst/>
          </a:prstGeom>
          <a:solidFill>
            <a:srgbClr val="27579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304645-9F80-EBB5-3258-F7F5A5BF1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7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989672E-A283-8F99-6E4C-80317E839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126" y="258106"/>
            <a:ext cx="10536000" cy="1022400"/>
          </a:xfrm>
        </p:spPr>
        <p:txBody>
          <a:bodyPr/>
          <a:lstStyle/>
          <a:p>
            <a:r>
              <a:rPr lang="en-US" b="1">
                <a:solidFill>
                  <a:schemeClr val="bg2">
                    <a:lumMod val="10000"/>
                  </a:schemeClr>
                </a:solidFill>
              </a:rPr>
              <a:t>Leveraging Trade and Investment for Development Impact in LAC: Opportunities and Challenges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BA9CD7-2A87-1B8B-C43C-781EE0EB2D8D}"/>
              </a:ext>
            </a:extLst>
          </p:cNvPr>
          <p:cNvCxnSpPr/>
          <p:nvPr/>
        </p:nvCxnSpPr>
        <p:spPr>
          <a:xfrm>
            <a:off x="5104071" y="1432265"/>
            <a:ext cx="0" cy="4954940"/>
          </a:xfrm>
          <a:prstGeom prst="line">
            <a:avLst/>
          </a:prstGeom>
          <a:ln w="38100">
            <a:solidFill>
              <a:srgbClr val="0062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2E19D31-9CD9-42BB-E89B-68F63BFD1C94}"/>
              </a:ext>
            </a:extLst>
          </p:cNvPr>
          <p:cNvSpPr/>
          <p:nvPr/>
        </p:nvSpPr>
        <p:spPr>
          <a:xfrm>
            <a:off x="666906" y="1500257"/>
            <a:ext cx="4142230" cy="5686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b="1">
                <a:solidFill>
                  <a:schemeClr val="bg2">
                    <a:lumMod val="25000"/>
                  </a:schemeClr>
                </a:solidFill>
                <a:latin typeface="Arial Narrow"/>
              </a:rPr>
              <a:t>Opportunities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974D000-8DAA-67E9-4D63-796CA8AE41B6}"/>
              </a:ext>
            </a:extLst>
          </p:cNvPr>
          <p:cNvSpPr/>
          <p:nvPr/>
        </p:nvSpPr>
        <p:spPr>
          <a:xfrm>
            <a:off x="7878207" y="4131656"/>
            <a:ext cx="825249" cy="825249"/>
          </a:xfrm>
          <a:prstGeom prst="ellipse">
            <a:avLst/>
          </a:prstGeom>
          <a:solidFill>
            <a:srgbClr val="27579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18" name="Graphic 17" descr="Piggy Bank outline">
            <a:extLst>
              <a:ext uri="{FF2B5EF4-FFF2-40B4-BE49-F238E27FC236}">
                <a16:creationId xmlns:a16="http://schemas.microsoft.com/office/drawing/2014/main" id="{BFC6F3F1-9D43-E5FF-FC1D-CCBC92D0B0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7909199" y="4125981"/>
            <a:ext cx="709911" cy="726301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74C7A6AB-B49B-A9BF-E198-C2F285427CF5}"/>
              </a:ext>
            </a:extLst>
          </p:cNvPr>
          <p:cNvSpPr/>
          <p:nvPr/>
        </p:nvSpPr>
        <p:spPr>
          <a:xfrm>
            <a:off x="7747316" y="2653263"/>
            <a:ext cx="825249" cy="825249"/>
          </a:xfrm>
          <a:prstGeom prst="ellipse">
            <a:avLst/>
          </a:prstGeom>
          <a:solidFill>
            <a:srgbClr val="97BF0D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24" name="Graphic 23" descr="Formal Shirt outline">
            <a:extLst>
              <a:ext uri="{FF2B5EF4-FFF2-40B4-BE49-F238E27FC236}">
                <a16:creationId xmlns:a16="http://schemas.microsoft.com/office/drawing/2014/main" id="{31D43583-0E38-B4B3-23E8-C4CB2C3ACF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75947" y="4956905"/>
            <a:ext cx="653144" cy="653144"/>
          </a:xfrm>
          <a:prstGeom prst="rect">
            <a:avLst/>
          </a:prstGeom>
        </p:spPr>
      </p:pic>
      <p:pic>
        <p:nvPicPr>
          <p:cNvPr id="25" name="Graphic 24" descr="Flying Money with solid fill">
            <a:extLst>
              <a:ext uri="{FF2B5EF4-FFF2-40B4-BE49-F238E27FC236}">
                <a16:creationId xmlns:a16="http://schemas.microsoft.com/office/drawing/2014/main" id="{85E99BDD-C115-FCD9-7FB9-CD194D5164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33800" y="2161098"/>
            <a:ext cx="653144" cy="587830"/>
          </a:xfrm>
          <a:prstGeom prst="rect">
            <a:avLst/>
          </a:prstGeom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30D673F7-DC0A-56B3-B137-A0C6DF908FF3}"/>
              </a:ext>
            </a:extLst>
          </p:cNvPr>
          <p:cNvSpPr/>
          <p:nvPr/>
        </p:nvSpPr>
        <p:spPr>
          <a:xfrm>
            <a:off x="7883595" y="5708155"/>
            <a:ext cx="825249" cy="825249"/>
          </a:xfrm>
          <a:prstGeom prst="ellipse">
            <a:avLst/>
          </a:prstGeom>
          <a:solidFill>
            <a:srgbClr val="97BF0D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A7DF534-6C2F-2AC4-9893-44BF268B3EA9}"/>
              </a:ext>
            </a:extLst>
          </p:cNvPr>
          <p:cNvSpPr/>
          <p:nvPr/>
        </p:nvSpPr>
        <p:spPr>
          <a:xfrm>
            <a:off x="5250294" y="3343248"/>
            <a:ext cx="874058" cy="825249"/>
          </a:xfrm>
          <a:prstGeom prst="ellipse">
            <a:avLst/>
          </a:prstGeom>
          <a:solidFill>
            <a:srgbClr val="97BF0D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29" name="Graphic 28" descr="Rainy scene with solid fill">
            <a:extLst>
              <a:ext uri="{FF2B5EF4-FFF2-40B4-BE49-F238E27FC236}">
                <a16:creationId xmlns:a16="http://schemas.microsoft.com/office/drawing/2014/main" id="{B17D2B8E-FA75-0BFF-2CC0-68C5C2342A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47824" y="5832839"/>
            <a:ext cx="524741" cy="507423"/>
          </a:xfrm>
          <a:prstGeom prst="rect">
            <a:avLst/>
          </a:prstGeom>
        </p:spPr>
      </p:pic>
      <p:pic>
        <p:nvPicPr>
          <p:cNvPr id="30" name="Graphic 29" descr="Upward trend with solid fill">
            <a:extLst>
              <a:ext uri="{FF2B5EF4-FFF2-40B4-BE49-F238E27FC236}">
                <a16:creationId xmlns:a16="http://schemas.microsoft.com/office/drawing/2014/main" id="{1C25F3F0-7216-40B2-2541-6BAEC274E1C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55335" y="3467524"/>
            <a:ext cx="568037" cy="576696"/>
          </a:xfrm>
          <a:prstGeom prst="rect">
            <a:avLst/>
          </a:prstGeom>
        </p:spPr>
      </p:pic>
      <p:pic>
        <p:nvPicPr>
          <p:cNvPr id="31" name="Graphic 30" descr="Puzzle pieces outline">
            <a:extLst>
              <a:ext uri="{FF2B5EF4-FFF2-40B4-BE49-F238E27FC236}">
                <a16:creationId xmlns:a16="http://schemas.microsoft.com/office/drawing/2014/main" id="{E5D5F73E-309D-2D41-BFFF-AF1821417F9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817104" y="2755433"/>
            <a:ext cx="662620" cy="627319"/>
          </a:xfrm>
          <a:prstGeom prst="rect">
            <a:avLst/>
          </a:prstGeom>
        </p:spPr>
      </p:pic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446C82C-F833-D951-0256-82942BC39864}"/>
              </a:ext>
            </a:extLst>
          </p:cNvPr>
          <p:cNvSpPr/>
          <p:nvPr/>
        </p:nvSpPr>
        <p:spPr>
          <a:xfrm>
            <a:off x="6107364" y="2148045"/>
            <a:ext cx="2569416" cy="51763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latin typeface="+mj-lt"/>
              </a:rPr>
              <a:t>Low total investment</a:t>
            </a:r>
            <a:r>
              <a:rPr lang="en-GB">
                <a:latin typeface="+mj-lt"/>
              </a:rPr>
              <a:t> – 19% of GDP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67432A6-B383-6F4E-6FA5-D616547955AE}"/>
              </a:ext>
            </a:extLst>
          </p:cNvPr>
          <p:cNvSpPr/>
          <p:nvPr/>
        </p:nvSpPr>
        <p:spPr>
          <a:xfrm>
            <a:off x="8794545" y="4251439"/>
            <a:ext cx="2501407" cy="600843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/>
              <a:t>Low tax revenue</a:t>
            </a:r>
            <a:r>
              <a:rPr lang="en-GB"/>
              <a:t> – 21% of GDP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79A1BC0-F121-2FCB-5270-26AB49FB6B54}"/>
              </a:ext>
            </a:extLst>
          </p:cNvPr>
          <p:cNvSpPr/>
          <p:nvPr/>
        </p:nvSpPr>
        <p:spPr>
          <a:xfrm>
            <a:off x="8717814" y="2748928"/>
            <a:ext cx="2501407" cy="6008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/>
              <a:t>Skills mismatches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CC35FF5-11EA-A090-A0CE-AED88B803CBA}"/>
              </a:ext>
            </a:extLst>
          </p:cNvPr>
          <p:cNvSpPr/>
          <p:nvPr/>
        </p:nvSpPr>
        <p:spPr>
          <a:xfrm>
            <a:off x="6177462" y="4956905"/>
            <a:ext cx="2569416" cy="65314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latin typeface="+mj-lt"/>
              </a:rPr>
              <a:t>Informality </a:t>
            </a:r>
            <a:r>
              <a:rPr lang="en-GB">
                <a:latin typeface="+mj-lt"/>
              </a:rPr>
              <a:t>–</a:t>
            </a:r>
            <a:r>
              <a:rPr lang="en-GB" b="1">
                <a:latin typeface="+mj-lt"/>
              </a:rPr>
              <a:t> </a:t>
            </a:r>
            <a:r>
              <a:rPr lang="en-GB">
                <a:latin typeface="+mj-lt"/>
              </a:rPr>
              <a:t>55% of workers</a:t>
            </a:r>
            <a:endParaRPr lang="en-US">
              <a:latin typeface="+mj-lt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06997EB1-A680-DB3E-21AB-B039E33AE2DC}"/>
              </a:ext>
            </a:extLst>
          </p:cNvPr>
          <p:cNvSpPr/>
          <p:nvPr/>
        </p:nvSpPr>
        <p:spPr>
          <a:xfrm>
            <a:off x="6177462" y="3489420"/>
            <a:ext cx="2617082" cy="59155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latin typeface="+mj-lt"/>
              </a:rPr>
              <a:t>Low productivity growth </a:t>
            </a:r>
            <a:r>
              <a:rPr lang="en-GB">
                <a:latin typeface="+mj-lt"/>
              </a:rPr>
              <a:t>– 0,9% yearly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27E5F1ED-614B-0362-8067-D26F60768DC6}"/>
              </a:ext>
            </a:extLst>
          </p:cNvPr>
          <p:cNvSpPr/>
          <p:nvPr/>
        </p:nvSpPr>
        <p:spPr>
          <a:xfrm>
            <a:off x="8891350" y="5664762"/>
            <a:ext cx="2501407" cy="7468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>
                <a:latin typeface="+mj-lt"/>
              </a:rPr>
              <a:t>Climate vulnerability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8D27907-6AC7-8DA2-3E1A-C555F872379A}"/>
              </a:ext>
            </a:extLst>
          </p:cNvPr>
          <p:cNvSpPr/>
          <p:nvPr/>
        </p:nvSpPr>
        <p:spPr>
          <a:xfrm>
            <a:off x="6504390" y="1431462"/>
            <a:ext cx="3450802" cy="5686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b="1">
                <a:solidFill>
                  <a:schemeClr val="bg2">
                    <a:lumMod val="25000"/>
                  </a:schemeClr>
                </a:solidFill>
                <a:latin typeface="Arial Narrow"/>
              </a:rPr>
              <a:t>Challenges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6C855A-30BA-03D7-CB4A-8CB3F23A4A91}"/>
              </a:ext>
            </a:extLst>
          </p:cNvPr>
          <p:cNvSpPr txBox="1"/>
          <p:nvPr/>
        </p:nvSpPr>
        <p:spPr>
          <a:xfrm>
            <a:off x="6367" y="6465918"/>
            <a:ext cx="4049057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sz="1200">
                <a:latin typeface="Arial Narrow"/>
              </a:rPr>
              <a:t>Source: OECD et al. (2025), </a:t>
            </a:r>
            <a:r>
              <a:rPr lang="en-GB" sz="1200" i="1">
                <a:latin typeface="Arial Narrow"/>
              </a:rPr>
              <a:t>Latin American Economic Outlook 2025 </a:t>
            </a:r>
            <a:endParaRPr lang="en-US" sz="1200" i="1">
              <a:latin typeface="Arial Narrow" panose="020B060602020203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79BB951-982D-C11D-D70A-61EBD63FC1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337301"/>
              </p:ext>
            </p:extLst>
          </p:nvPr>
        </p:nvGraphicFramePr>
        <p:xfrm>
          <a:off x="479760" y="2346183"/>
          <a:ext cx="4516521" cy="3559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</p:spTree>
    <p:extLst>
      <p:ext uri="{BB962C8B-B14F-4D97-AF65-F5344CB8AC3E}">
        <p14:creationId xmlns:p14="http://schemas.microsoft.com/office/powerpoint/2010/main" val="3907435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94E00E-2639-7622-355D-9ED0A0B1A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00" y="1581912"/>
            <a:ext cx="10958400" cy="4617720"/>
          </a:xfrm>
        </p:spPr>
        <p:txBody>
          <a:bodyPr vert="horz" lIns="91440" tIns="45720" rIns="91440" bIns="45720" anchor="t">
            <a:normAutofit/>
          </a:bodyPr>
          <a:lstStyle/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sz="2600" b="1"/>
              <a:t>G</a:t>
            </a:r>
            <a:r>
              <a:rPr lang="en-GB" altLang="en-US" sz="2600" b="1"/>
              <a:t>eopolitical changes</a:t>
            </a:r>
            <a:r>
              <a:rPr lang="en-GB" altLang="en-US" sz="2600"/>
              <a:t>: supply chain decision not guided by efficiency, but by strategic political considerations. S</a:t>
            </a:r>
            <a:r>
              <a:rPr lang="en-GB" sz="2600"/>
              <a:t>hift in budget (defence). </a:t>
            </a:r>
            <a:endParaRPr lang="en-GB" altLang="en-US" sz="260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altLang="en-US" sz="2600" b="1"/>
              <a:t>Increasing role of the State:</a:t>
            </a:r>
            <a:r>
              <a:rPr lang="en-GB" altLang="en-US" sz="2600"/>
              <a:t> ownership in some sectors AI/digital; tariffs and trade responses; industrial policies/subsidies.</a:t>
            </a:r>
            <a:endParaRPr lang="en-GB" altLang="en-US" sz="260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altLang="en-US" sz="2600" b="1"/>
              <a:t>Reconfiguration of globalisation </a:t>
            </a:r>
            <a:r>
              <a:rPr lang="en-GB" altLang="en-US" sz="2600"/>
              <a:t>(rather than deglobalisation)</a:t>
            </a:r>
            <a:endParaRPr lang="en-GB" altLang="en-US" sz="260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altLang="en-US" sz="2600" b="1"/>
              <a:t>Reduced business efforts to address global challenges</a:t>
            </a:r>
            <a:r>
              <a:rPr lang="en-GB" altLang="en-US" sz="2600"/>
              <a:t>, responding to the lack of policy signals.</a:t>
            </a:r>
            <a:endParaRPr lang="en-GB" altLang="en-US" sz="260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altLang="en-US" sz="2600" b="1"/>
              <a:t>Multilateral cooperation has become more difficult</a:t>
            </a:r>
            <a:r>
              <a:rPr lang="en-GB" altLang="en-US" sz="2600"/>
              <a:t>, and international standards are challenged.</a:t>
            </a:r>
            <a:endParaRPr lang="en-GB" altLang="en-US" sz="2300">
              <a:cs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C6302-B2D0-6A55-CB23-34F428B9B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8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7FE59F-02E0-71AB-C1EE-B29E2BBC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0" y="237600"/>
            <a:ext cx="10374048" cy="1022400"/>
          </a:xfrm>
        </p:spPr>
        <p:txBody>
          <a:bodyPr/>
          <a:lstStyle/>
          <a:p>
            <a:r>
              <a:rPr lang="en-GB" b="1">
                <a:solidFill>
                  <a:schemeClr val="bg2">
                    <a:lumMod val="10000"/>
                  </a:schemeClr>
                </a:solidFill>
                <a:cs typeface="Arial"/>
              </a:rPr>
              <a:t>Global challenges too……</a:t>
            </a:r>
            <a:endParaRPr lang="en-US" b="1">
              <a:solidFill>
                <a:schemeClr val="bg2">
                  <a:lumMod val="10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261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30432-1D61-8138-2410-396187549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AF0256-46E6-D353-B1FB-DC8F9D379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2" y="1383368"/>
            <a:ext cx="10815807" cy="4752701"/>
          </a:xfrm>
        </p:spPr>
        <p:txBody>
          <a:bodyPr vert="horz" lIns="91440" tIns="45720" rIns="91440" bIns="45720" anchor="t">
            <a:noAutofit/>
          </a:bodyPr>
          <a:lstStyle/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sz="1800" b="1" dirty="0"/>
              <a:t>Trade and investment should be part of the solution, but:</a:t>
            </a:r>
            <a:endParaRPr lang="en-GB" sz="1800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sz="1800" dirty="0"/>
              <a:t>Make globalisation to benefit all (link trade and investment policies with other “sustainable Policies”: OECD FDI Qualities initiative, EU Mercosur Agreement</a:t>
            </a:r>
            <a:endParaRPr lang="en-GB" sz="1800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sz="1800" dirty="0"/>
              <a:t>Recognise the </a:t>
            </a:r>
            <a:r>
              <a:rPr lang="en-GB" altLang="en-US" sz="1800" dirty="0"/>
              <a:t>geopolitical changes and position the EU as a “trustworthy” partner in supply chain decisions: focus on long-term investment horizons and standards</a:t>
            </a:r>
            <a:endParaRPr lang="en-GB" altLang="en-US" sz="1800" dirty="0">
              <a:highlight>
                <a:srgbClr val="FFFF00"/>
              </a:highlight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altLang="en-US" sz="1800" dirty="0"/>
              <a:t>Be aware that the introduction of trade and investment distortions has spillovers in partner countries (important to keep open mechanisms of discussions) </a:t>
            </a:r>
            <a:endParaRPr lang="en-GB" altLang="en-US" sz="1800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altLang="en-US" sz="1800" dirty="0"/>
              <a:t>Encourage businesses to implement responsible business conduct standards </a:t>
            </a:r>
            <a:endParaRPr lang="en-GB" altLang="en-US" sz="1800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endParaRPr lang="en-GB" altLang="en-US" sz="1000" b="1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en-GB" altLang="en-US" sz="1800" b="1" dirty="0"/>
              <a:t>Within the reconfiguration of the global value chain:</a:t>
            </a:r>
            <a:endParaRPr lang="en-GB" altLang="en-US" sz="1800" b="1" dirty="0">
              <a:cs typeface="Arial"/>
            </a:endParaRP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sz="1800" dirty="0"/>
              <a:t>The EU should deepen dialogue with LAC countries to enhance the socio-economic impact of investment and trade, identifying best practices and innovative approaches to guide an impact-focused EU–LAC agenda.</a:t>
            </a:r>
          </a:p>
          <a:p>
            <a:pPr marL="341630" indent="-34163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Symbol" panose="05050102010706020507" pitchFamily="18" charset="2"/>
              <a:buChar char="Þ"/>
            </a:pPr>
            <a:r>
              <a:rPr lang="en-GB" altLang="en-US" sz="1800" dirty="0"/>
              <a:t>OECD could draw on its work to provide more evidence and work with countries and the private sector in peer learning dialogues, reinforcing Team Europe efforts. </a:t>
            </a:r>
            <a:endParaRPr lang="en-GB" altLang="en-US" sz="1000" dirty="0">
              <a:cs typeface="Arial"/>
            </a:endParaRPr>
          </a:p>
          <a:p>
            <a:pPr marL="741045" lvl="1" indent="-283845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</a:pPr>
            <a:endParaRPr lang="en-GB" altLang="en-US" sz="1000" dirty="0">
              <a:cs typeface="Arial"/>
            </a:endParaRPr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11D30D-382E-6688-0C1C-653C97458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7E198B-4ADC-411B-BEF6-C9990A955F44}" type="slidenum">
              <a:rPr lang="en-GB" smtClean="0"/>
              <a:t>9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79E160-25C8-BCA0-7E83-E0E7487C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0" y="237600"/>
            <a:ext cx="10374048" cy="1022400"/>
          </a:xfrm>
        </p:spPr>
        <p:txBody>
          <a:bodyPr/>
          <a:lstStyle/>
          <a:p>
            <a:r>
              <a:rPr lang="en-GB" sz="2800" b="1">
                <a:solidFill>
                  <a:schemeClr val="bg2">
                    <a:lumMod val="10000"/>
                  </a:schemeClr>
                </a:solidFill>
              </a:rPr>
              <a:t>What could be done? Enhancing the role of EU's trade and investment for increased impact</a:t>
            </a:r>
            <a:endParaRPr lang="en-US" sz="2800" b="1">
              <a:solidFill>
                <a:schemeClr val="bg2">
                  <a:lumMod val="10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18526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pt theme">
  <a:themeElements>
    <a:clrScheme name="Custom 12">
      <a:dk1>
        <a:sysClr val="windowText" lastClr="000000"/>
      </a:dk1>
      <a:lt1>
        <a:sysClr val="window" lastClr="FFFFFF"/>
      </a:lt1>
      <a:dk2>
        <a:srgbClr val="04629A"/>
      </a:dk2>
      <a:lt2>
        <a:srgbClr val="FFFFFF"/>
      </a:lt2>
      <a:accent1>
        <a:srgbClr val="5C7883"/>
      </a:accent1>
      <a:accent2>
        <a:srgbClr val="C4B83E"/>
      </a:accent2>
      <a:accent3>
        <a:srgbClr val="7F7C8F"/>
      </a:accent3>
      <a:accent4>
        <a:srgbClr val="D25F26"/>
      </a:accent4>
      <a:accent5>
        <a:srgbClr val="BE3A50"/>
      </a:accent5>
      <a:accent6>
        <a:srgbClr val="278D99"/>
      </a:accent6>
      <a:hlink>
        <a:srgbClr val="0563C1"/>
      </a:hlink>
      <a:folHlink>
        <a:srgbClr val="D9E8F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4952C9F80D09428DE54688C7214B4D" ma:contentTypeVersion="8" ma:contentTypeDescription="Create a new document." ma:contentTypeScope="" ma:versionID="a0cbaea63ed214e22ed42e24d68378bf">
  <xsd:schema xmlns:xsd="http://www.w3.org/2001/XMLSchema" xmlns:xs="http://www.w3.org/2001/XMLSchema" xmlns:p="http://schemas.microsoft.com/office/2006/metadata/properties" xmlns:ns2="c0107e43-6583-4d44-82d4-80206ec01d4e" targetNamespace="http://schemas.microsoft.com/office/2006/metadata/properties" ma:root="true" ma:fieldsID="a94e8a46feff4d530b6b5b6a2f211daa" ns2:_="">
    <xsd:import namespace="c0107e43-6583-4d44-82d4-80206ec01d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07e43-6583-4d44-82d4-80206ec01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A2F245-009C-42A8-BE11-824B08CDDB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693F88-906D-4EBB-9892-C445D9869FC7}">
  <ds:schemaRefs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0107e43-6583-4d44-82d4-80206ec01d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B5A7B5-16B8-4F47-BE44-E855278C9934}">
  <ds:schemaRefs>
    <ds:schemaRef ds:uri="c0107e43-6583-4d44-82d4-80206ec01d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806</Words>
  <Application>Microsoft Office PowerPoint</Application>
  <PresentationFormat>Widescreen</PresentationFormat>
  <Paragraphs>94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Aptos</vt:lpstr>
      <vt:lpstr>Arial</vt:lpstr>
      <vt:lpstr>Arial </vt:lpstr>
      <vt:lpstr>Arial Narrow</vt:lpstr>
      <vt:lpstr>Calibri</vt:lpstr>
      <vt:lpstr>Georgia</vt:lpstr>
      <vt:lpstr>Helvetica 65 Medium</vt:lpstr>
      <vt:lpstr>Symbol</vt:lpstr>
      <vt:lpstr>Wingdings</vt:lpstr>
      <vt:lpstr>OECD_English_blue</vt:lpstr>
      <vt:lpstr>1_OECD_English_white</vt:lpstr>
      <vt:lpstr>ppt theme</vt:lpstr>
      <vt:lpstr>VI HIGH-LEVEL SEMINAR: AT THE CURRENT GEOPOLITICAL CROSSROADS, IS THERE A ROLE FOR THE EUROPEAN UNION IN LATIN AMERICA?   OCDE report:  ASSESING THE Socio-economic impact of FDI in LAC  A Focus on EU Investment</vt:lpstr>
      <vt:lpstr>FDI is essential to closing LAC’s investment gap </vt:lpstr>
      <vt:lpstr>FDI has supported the twin transition in LAC</vt:lpstr>
      <vt:lpstr>Digital and renewables are boosting job creation</vt:lpstr>
      <vt:lpstr>EU invests in sectors that provide better jobs</vt:lpstr>
      <vt:lpstr>FDI has been a driver of structural transformation</vt:lpstr>
      <vt:lpstr>Leveraging Trade and Investment for Development Impact in LAC: Opportunities and Challenges</vt:lpstr>
      <vt:lpstr>Global challenges too……</vt:lpstr>
      <vt:lpstr>What could be done? Enhancing the role of EU's trade and investment for increased impact</vt:lpstr>
      <vt:lpstr>Thank you! ¡Muchas gracias!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SAPORITO Nunzia Francesca, DAF/INV</dc:creator>
  <cp:lastModifiedBy>NOVIK Ana, DAF/INV</cp:lastModifiedBy>
  <cp:revision>1</cp:revision>
  <cp:lastPrinted>2025-11-05T18:09:40Z</cp:lastPrinted>
  <dcterms:created xsi:type="dcterms:W3CDTF">2025-10-27T14:02:22Z</dcterms:created>
  <dcterms:modified xsi:type="dcterms:W3CDTF">2026-02-20T12:52:23Z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5510b0-e729-4ef0-a3dd-4ba0dfe56c99_Enabled">
    <vt:lpwstr>true</vt:lpwstr>
  </property>
  <property fmtid="{D5CDD505-2E9C-101B-9397-08002B2CF9AE}" pid="3" name="MSIP_Label_0e5510b0-e729-4ef0-a3dd-4ba0dfe56c99_SetDate">
    <vt:lpwstr>2025-10-27T14:16:21Z</vt:lpwstr>
  </property>
  <property fmtid="{D5CDD505-2E9C-101B-9397-08002B2CF9AE}" pid="4" name="MSIP_Label_0e5510b0-e729-4ef0-a3dd-4ba0dfe56c99_Method">
    <vt:lpwstr>Standard</vt:lpwstr>
  </property>
  <property fmtid="{D5CDD505-2E9C-101B-9397-08002B2CF9AE}" pid="5" name="MSIP_Label_0e5510b0-e729-4ef0-a3dd-4ba0dfe56c99_Name">
    <vt:lpwstr>Restricted Use</vt:lpwstr>
  </property>
  <property fmtid="{D5CDD505-2E9C-101B-9397-08002B2CF9AE}" pid="6" name="MSIP_Label_0e5510b0-e729-4ef0-a3dd-4ba0dfe56c99_SiteId">
    <vt:lpwstr>ac41c7d4-1f61-460d-b0f4-fc925a2b471c</vt:lpwstr>
  </property>
  <property fmtid="{D5CDD505-2E9C-101B-9397-08002B2CF9AE}" pid="7" name="MSIP_Label_0e5510b0-e729-4ef0-a3dd-4ba0dfe56c99_ActionId">
    <vt:lpwstr>ae9d1529-1a40-4b92-a035-5a12f04847bb</vt:lpwstr>
  </property>
  <property fmtid="{D5CDD505-2E9C-101B-9397-08002B2CF9AE}" pid="8" name="MSIP_Label_0e5510b0-e729-4ef0-a3dd-4ba0dfe56c99_ContentBits">
    <vt:lpwstr>2</vt:lpwstr>
  </property>
  <property fmtid="{D5CDD505-2E9C-101B-9397-08002B2CF9AE}" pid="9" name="MSIP_Label_0e5510b0-e729-4ef0-a3dd-4ba0dfe56c99_Tag">
    <vt:lpwstr>10, 3, 0, 1</vt:lpwstr>
  </property>
  <property fmtid="{D5CDD505-2E9C-101B-9397-08002B2CF9AE}" pid="10" name="ClassificationContentMarkingFooterLocations">
    <vt:lpwstr>OECD_English_blue:9\1_OECD_English_white:3</vt:lpwstr>
  </property>
  <property fmtid="{D5CDD505-2E9C-101B-9397-08002B2CF9AE}" pid="11" name="ClassificationContentMarkingFooterText">
    <vt:lpwstr>Restricted Use - À usage restreint</vt:lpwstr>
  </property>
  <property fmtid="{D5CDD505-2E9C-101B-9397-08002B2CF9AE}" pid="12" name="ContentTypeId">
    <vt:lpwstr>0x0101002F4952C9F80D09428DE54688C7214B4D</vt:lpwstr>
  </property>
  <property fmtid="{D5CDD505-2E9C-101B-9397-08002B2CF9AE}" pid="13" name="OECDCountry">
    <vt:lpwstr/>
  </property>
  <property fmtid="{D5CDD505-2E9C-101B-9397-08002B2CF9AE}" pid="14" name="OECDTopic">
    <vt:lpwstr/>
  </property>
  <property fmtid="{D5CDD505-2E9C-101B-9397-08002B2CF9AE}" pid="15" name="OECDCommittee">
    <vt:lpwstr/>
  </property>
  <property fmtid="{D5CDD505-2E9C-101B-9397-08002B2CF9AE}" pid="16" name="OECDPWB">
    <vt:lpwstr>547;#2017-18|ffda23c2-cd1b-45cc-b3f4-67b12010cc58</vt:lpwstr>
  </property>
  <property fmtid="{D5CDD505-2E9C-101B-9397-08002B2CF9AE}" pid="17" name="eShareOrganisationTaxHTField0">
    <vt:lpwstr/>
  </property>
  <property fmtid="{D5CDD505-2E9C-101B-9397-08002B2CF9AE}" pid="18" name="OECDKeywords">
    <vt:lpwstr/>
  </property>
  <property fmtid="{D5CDD505-2E9C-101B-9397-08002B2CF9AE}" pid="19" name="OECDHorizontalProjects">
    <vt:lpwstr/>
  </property>
  <property fmtid="{D5CDD505-2E9C-101B-9397-08002B2CF9AE}" pid="20" name="OECDProjectOwnerStructure">
    <vt:lpwstr>131;#DAF/INV|db780339-a94b-4fd1-9202-c087447e8c6f</vt:lpwstr>
  </property>
  <property fmtid="{D5CDD505-2E9C-101B-9397-08002B2CF9AE}" pid="21" name="_dlc_DocIdItemGuid">
    <vt:lpwstr>c8f44fa6-7fda-477c-a85a-3376e31e6da0</vt:lpwstr>
  </property>
  <property fmtid="{D5CDD505-2E9C-101B-9397-08002B2CF9AE}" pid="22" name="OECDOrganisation">
    <vt:lpwstr/>
  </property>
</Properties>
</file>